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61"/>
  </p:notesMasterIdLst>
  <p:sldIdLst>
    <p:sldId id="256" r:id="rId3"/>
    <p:sldId id="257" r:id="rId4"/>
    <p:sldId id="281" r:id="rId5"/>
    <p:sldId id="282" r:id="rId6"/>
    <p:sldId id="319" r:id="rId7"/>
    <p:sldId id="321" r:id="rId8"/>
    <p:sldId id="337" r:id="rId9"/>
    <p:sldId id="289" r:id="rId10"/>
    <p:sldId id="264" r:id="rId11"/>
    <p:sldId id="263" r:id="rId12"/>
    <p:sldId id="259" r:id="rId13"/>
    <p:sldId id="265" r:id="rId14"/>
    <p:sldId id="266" r:id="rId15"/>
    <p:sldId id="325" r:id="rId16"/>
    <p:sldId id="345" r:id="rId17"/>
    <p:sldId id="338" r:id="rId18"/>
    <p:sldId id="327" r:id="rId19"/>
    <p:sldId id="326" r:id="rId20"/>
    <p:sldId id="283" r:id="rId21"/>
    <p:sldId id="297" r:id="rId22"/>
    <p:sldId id="305" r:id="rId23"/>
    <p:sldId id="306" r:id="rId24"/>
    <p:sldId id="362" r:id="rId25"/>
    <p:sldId id="309" r:id="rId26"/>
    <p:sldId id="361" r:id="rId27"/>
    <p:sldId id="310" r:id="rId28"/>
    <p:sldId id="311" r:id="rId29"/>
    <p:sldId id="312" r:id="rId30"/>
    <p:sldId id="268" r:id="rId31"/>
    <p:sldId id="349" r:id="rId32"/>
    <p:sldId id="348" r:id="rId33"/>
    <p:sldId id="350" r:id="rId34"/>
    <p:sldId id="351" r:id="rId35"/>
    <p:sldId id="364" r:id="rId36"/>
    <p:sldId id="354" r:id="rId37"/>
    <p:sldId id="355" r:id="rId38"/>
    <p:sldId id="313" r:id="rId39"/>
    <p:sldId id="274" r:id="rId40"/>
    <p:sldId id="302" r:id="rId41"/>
    <p:sldId id="340" r:id="rId42"/>
    <p:sldId id="339" r:id="rId43"/>
    <p:sldId id="358" r:id="rId44"/>
    <p:sldId id="343" r:id="rId45"/>
    <p:sldId id="363" r:id="rId46"/>
    <p:sldId id="276" r:id="rId47"/>
    <p:sldId id="360" r:id="rId48"/>
    <p:sldId id="341" r:id="rId49"/>
    <p:sldId id="315" r:id="rId50"/>
    <p:sldId id="359" r:id="rId51"/>
    <p:sldId id="316" r:id="rId52"/>
    <p:sldId id="329" r:id="rId53"/>
    <p:sldId id="330" r:id="rId54"/>
    <p:sldId id="331" r:id="rId55"/>
    <p:sldId id="332" r:id="rId56"/>
    <p:sldId id="333" r:id="rId57"/>
    <p:sldId id="334" r:id="rId58"/>
    <p:sldId id="342" r:id="rId59"/>
    <p:sldId id="335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sz="2000" b="1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sz="2000" b="1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sz="2000" b="1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sz="2000" b="1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sz="2000" b="1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b="1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b="1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b="1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b="1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2055" autoAdjust="0"/>
  </p:normalViewPr>
  <p:slideViewPr>
    <p:cSldViewPr>
      <p:cViewPr>
        <p:scale>
          <a:sx n="66" d="100"/>
          <a:sy n="66" d="100"/>
        </p:scale>
        <p:origin x="-29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b="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b="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0" i="0">
                <a:latin typeface="Times New Roman" pitchFamily="18" charset="0"/>
              </a:defRPr>
            </a:lvl1pPr>
          </a:lstStyle>
          <a:p>
            <a:pPr>
              <a:defRPr/>
            </a:pPr>
            <a:fld id="{A149F564-630E-4975-9AE7-6DA692996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82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27318C-A849-4F87-B389-1D3F230B156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 direct transmission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dirty="0" smtClean="0">
                <a:ea typeface="SimSun" pitchFamily="2" charset="-122"/>
              </a:rPr>
              <a:t>or direct transmission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EFA1CF-19F6-42EF-84B4-1284D7A52574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21A10F-092D-40EA-A51C-7D4483476774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>
              <a:buAutoNum type="arabicParenBoth"/>
            </a:pPr>
            <a:r>
              <a:rPr lang="en-US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 checks r</a:t>
            </a:r>
            <a:r>
              <a:rPr lang="en-US" baseline="-25000" dirty="0" smtClean="0"/>
              <a:t>4</a:t>
            </a:r>
            <a:r>
              <a:rPr lang="en-US" baseline="0" dirty="0" smtClean="0"/>
              <a:t>, which is used by s</a:t>
            </a:r>
            <a:r>
              <a:rPr lang="en-US" baseline="-25000" dirty="0" smtClean="0"/>
              <a:t>2</a:t>
            </a:r>
            <a:r>
              <a:rPr lang="en-US" baseline="0" dirty="0" smtClean="0"/>
              <a:t>.</a:t>
            </a:r>
          </a:p>
          <a:p>
            <a:pPr marL="228600" indent="-228600">
              <a:buNone/>
            </a:pPr>
            <a:r>
              <a:rPr lang="en-US" dirty="0" smtClean="0"/>
              <a:t>     r</a:t>
            </a:r>
            <a:r>
              <a:rPr lang="en-US" baseline="-25000" dirty="0" smtClean="0"/>
              <a:t>4 </a:t>
            </a:r>
            <a:r>
              <a:rPr lang="en-US" baseline="0" dirty="0" smtClean="0"/>
              <a:t>cannot be released from s</a:t>
            </a:r>
            <a:r>
              <a:rPr lang="en-US" baseline="-25000" dirty="0" smtClean="0"/>
              <a:t>2,</a:t>
            </a:r>
            <a:r>
              <a:rPr lang="en-US" baseline="0" dirty="0" smtClean="0"/>
              <a:t> because all unmarked relay nodes cannot provide a higher achievable rate than </a:t>
            </a:r>
            <a:r>
              <a:rPr lang="en-US" baseline="0" dirty="0" err="1" smtClean="0"/>
              <a:t>C</a:t>
            </a:r>
            <a:r>
              <a:rPr lang="en-US" baseline="-25000" dirty="0" err="1" smtClean="0"/>
              <a:t>min</a:t>
            </a:r>
            <a:endParaRPr lang="en-US" baseline="-25000" dirty="0" smtClean="0"/>
          </a:p>
          <a:p>
            <a:r>
              <a:rPr lang="en-US" dirty="0" smtClean="0"/>
              <a:t>(2)</a:t>
            </a:r>
            <a:r>
              <a:rPr lang="en-US" baseline="0" dirty="0" smtClean="0"/>
              <a:t> s</a:t>
            </a:r>
            <a:r>
              <a:rPr lang="en-US" baseline="-25000" dirty="0" smtClean="0"/>
              <a:t>3</a:t>
            </a:r>
            <a:r>
              <a:rPr lang="en-US" dirty="0" smtClean="0"/>
              <a:t> checks r</a:t>
            </a:r>
            <a:r>
              <a:rPr lang="en-US" baseline="-25000" dirty="0" smtClean="0"/>
              <a:t>7</a:t>
            </a:r>
            <a:r>
              <a:rPr lang="en-US" baseline="0" dirty="0" smtClean="0"/>
              <a:t>, which</a:t>
            </a:r>
            <a:r>
              <a:rPr lang="en-US" dirty="0" smtClean="0"/>
              <a:t> is used by s</a:t>
            </a:r>
            <a:r>
              <a:rPr lang="en-US" baseline="-25000" dirty="0" smtClean="0"/>
              <a:t>4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 r</a:t>
            </a:r>
            <a:r>
              <a:rPr lang="en-US" baseline="-25000" dirty="0" smtClean="0"/>
              <a:t>7</a:t>
            </a:r>
            <a:r>
              <a:rPr lang="en-US" dirty="0" smtClean="0"/>
              <a:t> cannot</a:t>
            </a:r>
            <a:r>
              <a:rPr lang="en-US" baseline="0" dirty="0" smtClean="0"/>
              <a:t> be released from s</a:t>
            </a:r>
            <a:r>
              <a:rPr lang="en-US" baseline="-25000" dirty="0" smtClean="0"/>
              <a:t>4</a:t>
            </a:r>
            <a:r>
              <a:rPr lang="en-US" baseline="0" dirty="0" smtClean="0"/>
              <a:t>, because all unmarked relay nodes cannot provide an achievable rate larger than </a:t>
            </a:r>
            <a:r>
              <a:rPr lang="en-US" baseline="0" dirty="0" err="1" smtClean="0"/>
              <a:t>C</a:t>
            </a:r>
            <a:r>
              <a:rPr lang="en-US" baseline="-25000" dirty="0" err="1" smtClean="0"/>
              <a:t>min</a:t>
            </a:r>
            <a:endParaRPr lang="en-US" baseline="-25000" dirty="0" smtClean="0"/>
          </a:p>
          <a:p>
            <a:r>
              <a:rPr lang="en-US" dirty="0" smtClean="0"/>
              <a:t>(3) s</a:t>
            </a:r>
            <a:r>
              <a:rPr lang="en-US" baseline="-25000" dirty="0" smtClean="0"/>
              <a:t>3</a:t>
            </a:r>
            <a:r>
              <a:rPr lang="en-US" dirty="0" smtClean="0"/>
              <a:t> checks r</a:t>
            </a:r>
            <a:r>
              <a:rPr lang="en-US" baseline="-25000" dirty="0" smtClean="0"/>
              <a:t>3</a:t>
            </a:r>
            <a:r>
              <a:rPr lang="en-US" baseline="0" dirty="0" smtClean="0"/>
              <a:t>, which is used by s</a:t>
            </a:r>
            <a:r>
              <a:rPr lang="en-US" baseline="-25000" dirty="0" smtClean="0"/>
              <a:t>5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s</a:t>
            </a:r>
            <a:r>
              <a:rPr lang="en-US" baseline="-25000" dirty="0" smtClean="0"/>
              <a:t>5</a:t>
            </a:r>
            <a:r>
              <a:rPr lang="en-US" dirty="0" smtClean="0"/>
              <a:t> can use</a:t>
            </a:r>
            <a:r>
              <a:rPr lang="en-US" baseline="0" dirty="0" smtClean="0"/>
              <a:t> unmarked relay r</a:t>
            </a:r>
            <a:r>
              <a:rPr lang="en-US" baseline="-25000" dirty="0" smtClean="0"/>
              <a:t>2</a:t>
            </a:r>
            <a:r>
              <a:rPr lang="en-US" baseline="0" dirty="0" smtClean="0"/>
              <a:t> and has an achievable rate larger than </a:t>
            </a:r>
            <a:r>
              <a:rPr lang="en-US" baseline="0" dirty="0" err="1" smtClean="0"/>
              <a:t>C</a:t>
            </a:r>
            <a:r>
              <a:rPr lang="en-US" baseline="-25000" dirty="0" err="1" smtClean="0"/>
              <a:t>min</a:t>
            </a:r>
            <a:r>
              <a:rPr lang="en-US" baseline="0" dirty="0" smtClean="0"/>
              <a:t>. Thus, r</a:t>
            </a:r>
            <a:r>
              <a:rPr lang="en-US" baseline="-25000" dirty="0" smtClean="0"/>
              <a:t>3</a:t>
            </a:r>
            <a:r>
              <a:rPr lang="en-US" baseline="0" dirty="0" smtClean="0"/>
              <a:t> can be released from s</a:t>
            </a:r>
            <a:r>
              <a:rPr lang="en-US" baseline="-25000" dirty="0" smtClean="0"/>
              <a:t>5</a:t>
            </a:r>
            <a:r>
              <a:rPr lang="en-US" dirty="0" smtClean="0"/>
              <a:t>. Therefore, r</a:t>
            </a:r>
            <a:r>
              <a:rPr lang="en-US" baseline="-25000" dirty="0" smtClean="0"/>
              <a:t>2</a:t>
            </a:r>
            <a:r>
              <a:rPr lang="en-US" dirty="0" smtClean="0"/>
              <a:t> is assigned to s</a:t>
            </a:r>
            <a:r>
              <a:rPr lang="en-US" baseline="-25000" dirty="0" smtClean="0"/>
              <a:t>5</a:t>
            </a:r>
            <a:r>
              <a:rPr lang="en-US" baseline="0" dirty="0" smtClean="0"/>
              <a:t> and </a:t>
            </a:r>
            <a:r>
              <a:rPr lang="en-US" dirty="0" smtClean="0"/>
              <a:t>r</a:t>
            </a:r>
            <a:r>
              <a:rPr lang="en-US" baseline="-25000" dirty="0" smtClean="0"/>
              <a:t>3</a:t>
            </a:r>
            <a:r>
              <a:rPr lang="en-US" dirty="0" smtClean="0"/>
              <a:t> is assigned to s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ClrTx/>
              <a:buFontTx/>
              <a:buNone/>
            </a:pPr>
            <a:fld id="{A534971A-84D8-4B5E-A3E5-BC871C838C4F}" type="slidenum">
              <a:rPr lang="en-US" sz="1200" b="0" i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sz="1200" b="0" i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(1) s</a:t>
            </a:r>
            <a:r>
              <a:rPr lang="en-US" baseline="-25000" dirty="0" smtClean="0"/>
              <a:t>1</a:t>
            </a:r>
            <a:r>
              <a:rPr lang="en-US" dirty="0" smtClean="0"/>
              <a:t> checks r</a:t>
            </a:r>
            <a:r>
              <a:rPr lang="en-US" baseline="-25000" dirty="0" smtClean="0"/>
              <a:t>2</a:t>
            </a:r>
            <a:r>
              <a:rPr lang="en-US" baseline="0" dirty="0" smtClean="0"/>
              <a:t>, which </a:t>
            </a:r>
            <a:r>
              <a:rPr lang="en-US" dirty="0" smtClean="0"/>
              <a:t>is used by s</a:t>
            </a:r>
            <a:r>
              <a:rPr lang="en-US" baseline="-25000" dirty="0" smtClean="0"/>
              <a:t>5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  </a:t>
            </a:r>
            <a:r>
              <a:rPr lang="en-US" baseline="0" dirty="0" smtClean="0"/>
              <a:t>  </a:t>
            </a:r>
            <a:r>
              <a:rPr lang="en-US" dirty="0" smtClean="0"/>
              <a:t>(a) s</a:t>
            </a:r>
            <a:r>
              <a:rPr lang="en-US" baseline="-25000" dirty="0" smtClean="0"/>
              <a:t>5</a:t>
            </a:r>
            <a:r>
              <a:rPr lang="en-US" dirty="0" smtClean="0"/>
              <a:t> checks r</a:t>
            </a:r>
            <a:r>
              <a:rPr lang="en-US" baseline="-25000" dirty="0" smtClean="0"/>
              <a:t>4</a:t>
            </a:r>
            <a:r>
              <a:rPr lang="en-US" dirty="0" smtClean="0"/>
              <a:t>,</a:t>
            </a:r>
            <a:r>
              <a:rPr lang="en-US" baseline="0" dirty="0" smtClean="0"/>
              <a:t> which is used by s</a:t>
            </a:r>
            <a:r>
              <a:rPr lang="en-US" baseline="-25000" dirty="0" smtClean="0"/>
              <a:t>2</a:t>
            </a:r>
          </a:p>
          <a:p>
            <a:r>
              <a:rPr lang="en-US" baseline="0" dirty="0" smtClean="0"/>
              <a:t>          r</a:t>
            </a:r>
            <a:r>
              <a:rPr lang="en-US" baseline="-25000" dirty="0" smtClean="0"/>
              <a:t>4</a:t>
            </a:r>
            <a:r>
              <a:rPr lang="en-US" baseline="0" dirty="0" smtClean="0"/>
              <a:t> cannot be released from s</a:t>
            </a:r>
            <a:r>
              <a:rPr lang="en-US" baseline="-25000" dirty="0" smtClean="0"/>
              <a:t>2</a:t>
            </a:r>
            <a:r>
              <a:rPr lang="en-US" baseline="0" dirty="0" smtClean="0"/>
              <a:t>, because all unmarked relay nodes cannot provide an achievable rate larger than </a:t>
            </a:r>
            <a:r>
              <a:rPr lang="en-US" baseline="0" dirty="0" err="1" smtClean="0"/>
              <a:t>C</a:t>
            </a:r>
            <a:r>
              <a:rPr lang="en-US" baseline="-25000" dirty="0" err="1" smtClean="0"/>
              <a:t>min</a:t>
            </a:r>
            <a:r>
              <a:rPr lang="en-US" baseline="-25000" dirty="0" smtClean="0"/>
              <a:t> </a:t>
            </a:r>
            <a:r>
              <a:rPr lang="en-US" baseline="0" dirty="0" smtClean="0"/>
              <a:t>   </a:t>
            </a:r>
          </a:p>
          <a:p>
            <a:r>
              <a:rPr lang="en-US" baseline="0" dirty="0" smtClean="0"/>
              <a:t>     (b) s</a:t>
            </a:r>
            <a:r>
              <a:rPr lang="en-US" baseline="-25000" dirty="0" smtClean="0"/>
              <a:t>5</a:t>
            </a:r>
            <a:r>
              <a:rPr lang="en-US" baseline="0" dirty="0" smtClean="0"/>
              <a:t> checks r</a:t>
            </a:r>
            <a:r>
              <a:rPr lang="en-US" baseline="-25000" dirty="0" smtClean="0"/>
              <a:t>7</a:t>
            </a:r>
            <a:r>
              <a:rPr lang="en-US" baseline="0" dirty="0" smtClean="0"/>
              <a:t>, which is used by s</a:t>
            </a:r>
            <a:r>
              <a:rPr lang="en-US" baseline="-25000" dirty="0" smtClean="0"/>
              <a:t>4</a:t>
            </a:r>
          </a:p>
          <a:p>
            <a:r>
              <a:rPr lang="en-US" baseline="0" dirty="0" smtClean="0"/>
              <a:t>          r</a:t>
            </a:r>
            <a:r>
              <a:rPr lang="en-US" baseline="-25000" dirty="0" smtClean="0"/>
              <a:t>7</a:t>
            </a:r>
            <a:r>
              <a:rPr lang="en-US" baseline="0" dirty="0" smtClean="0"/>
              <a:t> cannot be released from r</a:t>
            </a:r>
            <a:r>
              <a:rPr lang="en-US" baseline="-25000" dirty="0" smtClean="0"/>
              <a:t>4</a:t>
            </a:r>
            <a:r>
              <a:rPr lang="en-US" baseline="0" dirty="0" smtClean="0"/>
              <a:t>, because all unmarked relay nodes cannot provide an achievable rate larger than </a:t>
            </a:r>
            <a:r>
              <a:rPr lang="en-US" baseline="0" dirty="0" err="1" smtClean="0"/>
              <a:t>C</a:t>
            </a:r>
            <a:r>
              <a:rPr lang="en-US" baseline="-25000" dirty="0" err="1" smtClean="0"/>
              <a:t>min</a:t>
            </a:r>
            <a:r>
              <a:rPr lang="en-US" baseline="-25000" dirty="0" smtClean="0"/>
              <a:t> </a:t>
            </a:r>
          </a:p>
          <a:p>
            <a:r>
              <a:rPr lang="en-US" baseline="0" dirty="0" smtClean="0"/>
              <a:t>     (c) s</a:t>
            </a:r>
            <a:r>
              <a:rPr lang="en-US" baseline="-25000" dirty="0" smtClean="0"/>
              <a:t>5</a:t>
            </a:r>
            <a:r>
              <a:rPr lang="en-US" baseline="0" dirty="0" smtClean="0"/>
              <a:t> checks r</a:t>
            </a:r>
            <a:r>
              <a:rPr lang="en-US" baseline="-25000" dirty="0" smtClean="0"/>
              <a:t>3</a:t>
            </a:r>
            <a:r>
              <a:rPr lang="en-US" baseline="0" dirty="0" smtClean="0"/>
              <a:t>, which is used by s</a:t>
            </a:r>
            <a:r>
              <a:rPr lang="en-US" baseline="-25000" dirty="0" smtClean="0"/>
              <a:t>3</a:t>
            </a:r>
          </a:p>
          <a:p>
            <a:r>
              <a:rPr lang="en-US" baseline="0" dirty="0" smtClean="0"/>
              <a:t>          r</a:t>
            </a:r>
            <a:r>
              <a:rPr lang="en-US" baseline="-25000" dirty="0" smtClean="0"/>
              <a:t>3</a:t>
            </a:r>
            <a:r>
              <a:rPr lang="en-US" baseline="0" dirty="0" smtClean="0"/>
              <a:t> cannot be released from s</a:t>
            </a:r>
            <a:r>
              <a:rPr lang="en-US" baseline="-25000" dirty="0" smtClean="0"/>
              <a:t>3</a:t>
            </a:r>
            <a:r>
              <a:rPr lang="en-US" baseline="0" dirty="0" smtClean="0"/>
              <a:t>, because all unmarking relay nodes cannot provide an achievable rate larger than </a:t>
            </a:r>
            <a:r>
              <a:rPr lang="en-US" baseline="0" dirty="0" err="1" smtClean="0"/>
              <a:t>C</a:t>
            </a:r>
            <a:r>
              <a:rPr lang="en-US" baseline="-25000" dirty="0" err="1" smtClean="0"/>
              <a:t>min</a:t>
            </a:r>
            <a:endParaRPr lang="en-US" baseline="-25000" dirty="0" smtClean="0"/>
          </a:p>
          <a:p>
            <a:r>
              <a:rPr lang="en-US" baseline="0" dirty="0" smtClean="0"/>
              <a:t>      Thus, s</a:t>
            </a:r>
            <a:r>
              <a:rPr lang="en-US" baseline="-25000" dirty="0" smtClean="0"/>
              <a:t>2</a:t>
            </a:r>
            <a:r>
              <a:rPr lang="en-US" baseline="0" dirty="0" smtClean="0"/>
              <a:t> cannot be released from s</a:t>
            </a:r>
            <a:r>
              <a:rPr lang="en-US" baseline="-25000" dirty="0" smtClean="0"/>
              <a:t>5</a:t>
            </a:r>
          </a:p>
          <a:p>
            <a:r>
              <a:rPr lang="en-US" dirty="0" smtClean="0"/>
              <a:t>(2) s</a:t>
            </a:r>
            <a:r>
              <a:rPr lang="en-US" baseline="-25000" dirty="0" smtClean="0"/>
              <a:t>1</a:t>
            </a:r>
            <a:r>
              <a:rPr lang="en-US" dirty="0" smtClean="0"/>
              <a:t> checks r</a:t>
            </a:r>
            <a:r>
              <a:rPr lang="en-US" baseline="-25000" dirty="0" smtClean="0"/>
              <a:t>6</a:t>
            </a:r>
            <a:r>
              <a:rPr lang="en-US" dirty="0" smtClean="0"/>
              <a:t>, which is used by s</a:t>
            </a:r>
            <a:r>
              <a:rPr lang="en-US" baseline="-25000" dirty="0" smtClean="0"/>
              <a:t>6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 Then, s</a:t>
            </a:r>
            <a:r>
              <a:rPr lang="en-US" baseline="-25000" dirty="0" smtClean="0"/>
              <a:t>6</a:t>
            </a:r>
            <a:r>
              <a:rPr lang="en-US" dirty="0" smtClean="0"/>
              <a:t> checks</a:t>
            </a:r>
            <a:r>
              <a:rPr lang="en-US" baseline="0" dirty="0" smtClean="0"/>
              <a:t> r</a:t>
            </a:r>
            <a:r>
              <a:rPr lang="en-US" baseline="-25000" dirty="0" smtClean="0"/>
              <a:t>1</a:t>
            </a:r>
            <a:r>
              <a:rPr lang="en-US" dirty="0" smtClean="0"/>
              <a:t> and finds r</a:t>
            </a:r>
            <a:r>
              <a:rPr lang="en-US" baseline="-25000" dirty="0" smtClean="0"/>
              <a:t>1</a:t>
            </a:r>
            <a:r>
              <a:rPr lang="en-US" dirty="0" smtClean="0"/>
              <a:t> is available because r</a:t>
            </a:r>
            <a:r>
              <a:rPr lang="en-US" baseline="-25000" dirty="0" smtClean="0"/>
              <a:t>1</a:t>
            </a:r>
            <a:r>
              <a:rPr lang="en-US" dirty="0" smtClean="0"/>
              <a:t> is unmarked and can provide an achievable</a:t>
            </a:r>
            <a:r>
              <a:rPr lang="en-US" baseline="0" dirty="0" smtClean="0"/>
              <a:t> rate larger than </a:t>
            </a:r>
            <a:r>
              <a:rPr lang="en-US" baseline="0" dirty="0" err="1" smtClean="0"/>
              <a:t>C</a:t>
            </a:r>
            <a:r>
              <a:rPr lang="en-US" baseline="-25000" dirty="0" err="1" smtClean="0"/>
              <a:t>min</a:t>
            </a:r>
            <a:r>
              <a:rPr lang="en-US" dirty="0" smtClean="0"/>
              <a:t>. Thus</a:t>
            </a:r>
            <a:r>
              <a:rPr lang="en-US" baseline="0" dirty="0" smtClean="0"/>
              <a:t>, r</a:t>
            </a:r>
            <a:r>
              <a:rPr lang="en-US" baseline="-25000" dirty="0" smtClean="0"/>
              <a:t>6</a:t>
            </a:r>
            <a:r>
              <a:rPr lang="en-US" baseline="0" dirty="0" smtClean="0"/>
              <a:t> can be released from s</a:t>
            </a:r>
            <a:r>
              <a:rPr lang="en-US" baseline="-25000" dirty="0" smtClean="0"/>
              <a:t>6</a:t>
            </a:r>
            <a:r>
              <a:rPr lang="en-US" baseline="0" dirty="0" smtClean="0"/>
              <a:t>. Therefore, s</a:t>
            </a:r>
            <a:r>
              <a:rPr lang="en-US" baseline="-25000" dirty="0" smtClean="0"/>
              <a:t>1</a:t>
            </a:r>
            <a:r>
              <a:rPr lang="en-US" baseline="0" dirty="0" smtClean="0"/>
              <a:t> uses r</a:t>
            </a:r>
            <a:r>
              <a:rPr lang="en-US" baseline="-25000" dirty="0" smtClean="0"/>
              <a:t>6</a:t>
            </a:r>
            <a:r>
              <a:rPr lang="en-US" baseline="0" dirty="0" smtClean="0"/>
              <a:t> and s</a:t>
            </a:r>
            <a:r>
              <a:rPr lang="en-US" baseline="-25000" dirty="0" smtClean="0"/>
              <a:t>6</a:t>
            </a:r>
            <a:r>
              <a:rPr lang="en-US" baseline="0" dirty="0" smtClean="0"/>
              <a:t> uses r</a:t>
            </a:r>
            <a:r>
              <a:rPr lang="en-US" baseline="-25000" dirty="0" smtClean="0"/>
              <a:t>1</a:t>
            </a:r>
            <a:r>
              <a:rPr lang="en-US" baseline="0" dirty="0" smtClean="0"/>
              <a:t> </a:t>
            </a:r>
          </a:p>
        </p:txBody>
      </p:sp>
      <p:sp>
        <p:nvSpPr>
          <p:cNvPr id="757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ClrTx/>
              <a:buFontTx/>
              <a:buNone/>
            </a:pPr>
            <a:fld id="{5609B435-95A3-4B1C-9003-455E0D548323}" type="slidenum">
              <a:rPr lang="en-US" sz="1200" b="0" i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sz="1200" b="0" i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s</a:t>
            </a:r>
            <a:r>
              <a:rPr lang="en-US" baseline="-25000" dirty="0" smtClean="0"/>
              <a:t>7</a:t>
            </a:r>
            <a:r>
              <a:rPr lang="en-US" baseline="0" dirty="0" smtClean="0"/>
              <a:t> </a:t>
            </a:r>
            <a:r>
              <a:rPr lang="en-US" dirty="0" smtClean="0"/>
              <a:t>check r</a:t>
            </a:r>
            <a:r>
              <a:rPr lang="en-US" baseline="-25000" dirty="0" smtClean="0"/>
              <a:t>5</a:t>
            </a:r>
            <a:r>
              <a:rPr lang="en-US" dirty="0" smtClean="0"/>
              <a:t>, which is not assigned and</a:t>
            </a:r>
            <a:r>
              <a:rPr lang="en-US" baseline="0" dirty="0" smtClean="0"/>
              <a:t> can provide an achievable rate larger than </a:t>
            </a:r>
            <a:r>
              <a:rPr lang="en-US" baseline="0" dirty="0" err="1" smtClean="0"/>
              <a:t>C</a:t>
            </a:r>
            <a:r>
              <a:rPr lang="en-US" baseline="-25000" dirty="0" err="1" smtClean="0"/>
              <a:t>min</a:t>
            </a:r>
            <a:endParaRPr lang="en-US" baseline="-25000" dirty="0" smtClean="0"/>
          </a:p>
          <a:p>
            <a:r>
              <a:rPr lang="en-US" dirty="0" smtClean="0"/>
              <a:t>so r</a:t>
            </a:r>
            <a:r>
              <a:rPr lang="en-US" baseline="-25000" dirty="0" smtClean="0"/>
              <a:t>5</a:t>
            </a:r>
            <a:r>
              <a:rPr lang="en-US" dirty="0" smtClean="0"/>
              <a:t> can be assigned to s</a:t>
            </a:r>
            <a:r>
              <a:rPr lang="en-US" baseline="-25000" dirty="0" smtClean="0"/>
              <a:t>7</a:t>
            </a:r>
            <a:r>
              <a:rPr lang="en-US" dirty="0" smtClean="0"/>
              <a:t> immediately. </a:t>
            </a:r>
          </a:p>
        </p:txBody>
      </p:sp>
      <p:sp>
        <p:nvSpPr>
          <p:cNvPr id="768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ClrTx/>
              <a:buFontTx/>
              <a:buNone/>
            </a:pPr>
            <a:fld id="{87BDD1A1-304B-44F7-9D18-9792129AA099}" type="slidenum">
              <a:rPr lang="en-US" sz="1200" b="0" i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sz="1200" b="0" i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 and s</a:t>
            </a:r>
            <a:r>
              <a:rPr lang="en-US" baseline="-25000" dirty="0" smtClean="0"/>
              <a:t>3</a:t>
            </a:r>
            <a:r>
              <a:rPr lang="en-US" dirty="0" smtClean="0"/>
              <a:t> have the same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min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dirty="0" smtClean="0"/>
              <a:t>A tie is broken by taking the node with the largest node index.</a:t>
            </a:r>
          </a:p>
          <a:p>
            <a:pPr marL="228600" indent="-228600">
              <a:buAutoNum type="arabicParenBoth"/>
            </a:pPr>
            <a:r>
              <a:rPr lang="en-US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 checks r</a:t>
            </a:r>
            <a:r>
              <a:rPr lang="en-US" baseline="-25000" dirty="0" smtClean="0"/>
              <a:t>4</a:t>
            </a:r>
            <a:r>
              <a:rPr lang="en-US" dirty="0" smtClean="0"/>
              <a:t>, which </a:t>
            </a:r>
            <a:r>
              <a:rPr lang="en-US" baseline="0" dirty="0" smtClean="0"/>
              <a:t>is used by s</a:t>
            </a:r>
            <a:r>
              <a:rPr lang="en-US" baseline="-25000" dirty="0" smtClean="0"/>
              <a:t>2</a:t>
            </a:r>
          </a:p>
          <a:p>
            <a:pPr marL="228600" indent="-228600">
              <a:buNone/>
            </a:pPr>
            <a:r>
              <a:rPr lang="en-US" baseline="0" dirty="0" smtClean="0"/>
              <a:t>     r</a:t>
            </a:r>
            <a:r>
              <a:rPr lang="en-US" baseline="-25000" dirty="0" smtClean="0"/>
              <a:t>4</a:t>
            </a:r>
            <a:r>
              <a:rPr lang="en-US" baseline="0" dirty="0" smtClean="0"/>
              <a:t> cannot be released from s</a:t>
            </a:r>
            <a:r>
              <a:rPr lang="en-US" baseline="-25000" dirty="0" smtClean="0"/>
              <a:t>2</a:t>
            </a:r>
            <a:r>
              <a:rPr lang="en-US" baseline="0" dirty="0" smtClean="0"/>
              <a:t>, because all unmarked relay nodes cannot provide an achievable rate larger than </a:t>
            </a:r>
            <a:r>
              <a:rPr lang="en-US" baseline="0" dirty="0" err="1" smtClean="0"/>
              <a:t>C</a:t>
            </a:r>
            <a:r>
              <a:rPr lang="en-US" baseline="-25000" dirty="0" err="1" smtClean="0"/>
              <a:t>min</a:t>
            </a:r>
            <a:endParaRPr lang="en-US" baseline="-25000" dirty="0" smtClean="0"/>
          </a:p>
          <a:p>
            <a:pPr marL="228600" indent="-228600">
              <a:buNone/>
            </a:pPr>
            <a:r>
              <a:rPr lang="en-US" baseline="0" dirty="0" smtClean="0"/>
              <a:t>(2) s</a:t>
            </a:r>
            <a:r>
              <a:rPr lang="en-US" baseline="-25000" dirty="0" smtClean="0"/>
              <a:t>3</a:t>
            </a:r>
            <a:r>
              <a:rPr lang="en-US" baseline="0" dirty="0" smtClean="0"/>
              <a:t> checks r</a:t>
            </a:r>
            <a:r>
              <a:rPr lang="en-US" baseline="-25000" dirty="0" smtClean="0"/>
              <a:t>7</a:t>
            </a:r>
            <a:r>
              <a:rPr lang="en-US" baseline="0" dirty="0" smtClean="0"/>
              <a:t>, which is used by s</a:t>
            </a:r>
            <a:r>
              <a:rPr lang="en-US" baseline="-25000" dirty="0" smtClean="0"/>
              <a:t>4</a:t>
            </a:r>
          </a:p>
          <a:p>
            <a:pPr marL="228600" indent="-228600">
              <a:buNone/>
            </a:pPr>
            <a:r>
              <a:rPr lang="en-US" baseline="0" dirty="0" smtClean="0"/>
              <a:t>     r</a:t>
            </a:r>
            <a:r>
              <a:rPr lang="en-US" baseline="-25000" dirty="0" smtClean="0"/>
              <a:t>7</a:t>
            </a:r>
            <a:r>
              <a:rPr lang="en-US" baseline="0" dirty="0" smtClean="0"/>
              <a:t> cannot be released from s</a:t>
            </a:r>
            <a:r>
              <a:rPr lang="en-US" baseline="-25000" dirty="0" smtClean="0"/>
              <a:t>4</a:t>
            </a:r>
            <a:r>
              <a:rPr lang="en-US" baseline="0" dirty="0" smtClean="0"/>
              <a:t>, because all unmarked relay nodes cannot provide an achievable rate larger than </a:t>
            </a:r>
            <a:r>
              <a:rPr lang="en-US" baseline="0" dirty="0" err="1" smtClean="0"/>
              <a:t>C</a:t>
            </a:r>
            <a:r>
              <a:rPr lang="en-US" baseline="-25000" dirty="0" err="1" smtClean="0"/>
              <a:t>min</a:t>
            </a:r>
            <a:endParaRPr lang="en-US" baseline="-25000" dirty="0" smtClean="0"/>
          </a:p>
          <a:p>
            <a:pPr marL="228600" indent="-228600">
              <a:buNone/>
            </a:pPr>
            <a:r>
              <a:rPr lang="en-US" baseline="0" dirty="0" smtClean="0"/>
              <a:t>(3) s</a:t>
            </a:r>
            <a:r>
              <a:rPr lang="en-US" baseline="-25000" dirty="0" smtClean="0"/>
              <a:t>3</a:t>
            </a:r>
            <a:r>
              <a:rPr lang="en-US" baseline="0" dirty="0" smtClean="0"/>
              <a:t> does not have other choice. ORA is complete. </a:t>
            </a:r>
            <a:endParaRPr lang="en-US" dirty="0" smtClean="0"/>
          </a:p>
        </p:txBody>
      </p:sp>
      <p:sp>
        <p:nvSpPr>
          <p:cNvPr id="778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ClrTx/>
              <a:buFontTx/>
              <a:buNone/>
            </a:pPr>
            <a:fld id="{513236A5-CFA6-4910-967B-7E612FECBACD}" type="slidenum">
              <a:rPr lang="en-US" sz="1200" b="0" i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sz="1200" b="0" i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 to</a:t>
            </a:r>
            <a:r>
              <a:rPr lang="en-US" baseline="0" dirty="0" smtClean="0"/>
              <a:t> Figure 4.6: A </a:t>
            </a:r>
            <a:r>
              <a:rPr lang="en-US" baseline="0" dirty="0" err="1" smtClean="0"/>
              <a:t>pseudocode</a:t>
            </a:r>
            <a:r>
              <a:rPr lang="en-US" baseline="0" dirty="0" smtClean="0"/>
              <a:t> for the ORA algorithm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dominant component in complexity is the recursive process of searching an unmarked relay node and checking its availability.</a:t>
            </a:r>
          </a:p>
          <a:p>
            <a:r>
              <a:rPr lang="en-US" baseline="0" dirty="0" smtClean="0"/>
              <a:t>This process may involve all source nodes, each of which checking its relay nodes’ marking status and availability.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1" eaLnBrk="1" hangingPunct="1"/>
            <a:r>
              <a:rPr lang="en-US" sz="2100" dirty="0" smtClean="0">
                <a:ea typeface="ＭＳ Ｐゴシック" pitchFamily="34" charset="-128"/>
              </a:rPr>
              <a:t>The complexity analysis</a:t>
            </a:r>
            <a:r>
              <a:rPr lang="en-US" sz="2100" baseline="0" dirty="0" smtClean="0">
                <a:ea typeface="ＭＳ Ｐゴシック" pitchFamily="34" charset="-128"/>
              </a:rPr>
              <a:t> </a:t>
            </a:r>
            <a:r>
              <a:rPr lang="en-US" sz="2100" dirty="0" smtClean="0">
                <a:ea typeface="ＭＳ Ｐゴシック" pitchFamily="34" charset="-128"/>
              </a:rPr>
              <a:t>will be a homework problem.</a:t>
            </a:r>
          </a:p>
        </p:txBody>
      </p:sp>
      <p:sp>
        <p:nvSpPr>
          <p:cNvPr id="798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ClrTx/>
              <a:buFontTx/>
              <a:buNone/>
            </a:pPr>
            <a:fld id="{E7A3A47D-7ECC-49E4-AD5A-34A7B2FAE1B6}" type="slidenum">
              <a:rPr lang="en-US" sz="1200" b="0" i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sz="1200" b="0" i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We </a:t>
            </a:r>
            <a:r>
              <a:rPr lang="en-US" dirty="0" smtClean="0"/>
              <a:t>will show an example in case study.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6252D7-DB67-44CB-AA84-B397EF092076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In ORA algorithm, a relay node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j</a:t>
            </a:r>
            <a:r>
              <a:rPr lang="en-US" dirty="0" smtClean="0"/>
              <a:t> is marked only if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j</a:t>
            </a:r>
            <a:r>
              <a:rPr lang="en-US" dirty="0" smtClean="0"/>
              <a:t> is not the relay node assigned to s</a:t>
            </a:r>
            <a:r>
              <a:rPr lang="en-US" baseline="-25000" dirty="0" smtClean="0"/>
              <a:t>b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Then we have Fact 4.1.</a:t>
            </a:r>
            <a:endParaRPr lang="en-US" baseline="-25000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63C46C-CE18-4652-BC3B-019EF2D0B8E1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C9DFFE-40B1-40C0-84CF-3BDED7E7838B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A00FD3-9FA8-4AE5-83A5-164693605945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4A7622-25EE-4CC6-865B-AA287E3CA48C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4A7622-25EE-4CC6-865B-AA287E3CA48C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900" dirty="0" smtClean="0"/>
              <a:t>1. CC is a recent advance in physical layer</a:t>
            </a:r>
            <a:r>
              <a:rPr lang="en-US" sz="900" baseline="0" dirty="0" smtClean="0"/>
              <a:t> </a:t>
            </a:r>
            <a:r>
              <a:rPr lang="en-US" sz="800" dirty="0" smtClean="0"/>
              <a:t>technology.</a:t>
            </a:r>
          </a:p>
          <a:p>
            <a:pPr eaLnBrk="1" hangingPunct="1">
              <a:lnSpc>
                <a:spcPct val="80000"/>
              </a:lnSpc>
            </a:pPr>
            <a:r>
              <a:rPr lang="en-US" sz="900" dirty="0" smtClean="0"/>
              <a:t>2. Two-slot structure is necessary due to half duplex nature of most wireless transceivers.</a:t>
            </a:r>
          </a:p>
          <a:p>
            <a:pPr eaLnBrk="1" hangingPunct="1">
              <a:lnSpc>
                <a:spcPct val="80000"/>
              </a:lnSpc>
            </a:pPr>
            <a:r>
              <a:rPr lang="en-US" sz="900" dirty="0" smtClean="0"/>
              <a:t>3. Antennas on sender and relay node cooperate to achieve spatial diversity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A50F38-FFA1-40A5-A88F-B9048C294D49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C3CDFE-3B00-44B3-8A44-1FE95A4F54FD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solidFill>
                  <a:schemeClr val="accent2"/>
                </a:solidFill>
              </a:rPr>
              <a:t>Different initial assignment can lead to an optimal solution.</a:t>
            </a:r>
          </a:p>
          <a:p>
            <a:endParaRPr lang="en-US" altLang="zh-CN" smtClean="0">
              <a:solidFill>
                <a:schemeClr val="accent2"/>
              </a:solidFill>
            </a:endParaRPr>
          </a:p>
          <a:p>
            <a:r>
              <a:rPr lang="en-US" altLang="zh-CN" smtClean="0">
                <a:solidFill>
                  <a:schemeClr val="accent2"/>
                </a:solidFill>
              </a:rPr>
              <a:t>ORA algorithm can always lead to a better solution than direct transmission.</a:t>
            </a:r>
            <a:endParaRPr lang="en-US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C83E68-4539-4983-B31C-0C78717843A3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chemeClr val="accent2"/>
                </a:solidFill>
              </a:rPr>
              <a:t>Different initial assignment can lead to an optimal solution</a:t>
            </a:r>
          </a:p>
          <a:p>
            <a:endParaRPr lang="en-US" smtClean="0">
              <a:solidFill>
                <a:schemeClr val="accent2"/>
              </a:solidFill>
            </a:endParaRPr>
          </a:p>
          <a:p>
            <a:r>
              <a:rPr lang="en-US" altLang="zh-CN" smtClean="0">
                <a:solidFill>
                  <a:schemeClr val="accent2"/>
                </a:solidFill>
              </a:rPr>
              <a:t>ORA algorithm can always lead to better solution than direct transmission.</a:t>
            </a:r>
            <a:endParaRPr lang="en-US" smtClean="0">
              <a:solidFill>
                <a:schemeClr val="accent2"/>
              </a:solidFill>
            </a:endParaRPr>
          </a:p>
          <a:p>
            <a:endParaRPr lang="en-US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0D865D-ED8C-4AED-A9F2-28E7A16BFBA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By combining signals from s-&gt;d and s-&gt;r-&gt;d,</a:t>
            </a:r>
            <a:r>
              <a:rPr lang="en-US" sz="1200" baseline="0" dirty="0" smtClean="0"/>
              <a:t> the achievable rate is …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6E0A75-8443-43C3-9BD9-D8A9585A6C83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86FADE-F0C5-4DC7-BBD9-0DC4DDEDFE0F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Other performance metric can also be used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DA6461-1399-4A87-9B12-223BBAD59043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 source node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 smtClean="0"/>
              <a:t> will be assigned at most one relay node</a:t>
            </a:r>
          </a:p>
          <a:p>
            <a:r>
              <a:rPr lang="en-US" dirty="0" smtClean="0"/>
              <a:t>A relay node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j</a:t>
            </a:r>
            <a:r>
              <a:rPr lang="en-US" dirty="0" smtClean="0"/>
              <a:t> can be assigned to at most one source node</a:t>
            </a:r>
          </a:p>
          <a:p>
            <a:endParaRPr lang="en-US" baseline="-25000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3C6D8A-4FF3-43ED-AB5C-6C3442216F5D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E3EE9-4A97-4660-8700-FEF0752D2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BAE6A-C3F2-4277-B884-ED836E43F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22404-451F-4DBF-AE04-7136EBCAC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sz="1800" b="0" i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 b="0" i="0"/>
            </a:lvl1pPr>
          </a:lstStyle>
          <a:p>
            <a:pPr>
              <a:defRPr/>
            </a:pPr>
            <a:fld id="{EFC4F67E-EAA6-4375-BC1A-85088FD3F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sz="1800" b="0" i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sz="1800" b="0" i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83058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848100"/>
            <a:ext cx="83058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ACM MobiHoc 2004	</a:t>
            </a:r>
            <a:fld id="{B07B6196-FC1A-41E4-9163-21AB0FA4EA9E}" type="slidenum">
              <a:rPr lang="en-US"/>
              <a:pPr>
                <a:defRPr/>
              </a:pPr>
              <a:t>‹#›</a:t>
            </a:fld>
            <a:r>
              <a:rPr lang="en-US"/>
              <a:t>	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sz="1800" b="0" i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sz="1800" b="0" i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767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371600"/>
            <a:ext cx="40767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848100"/>
            <a:ext cx="40767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ACM MobiHoc 2004	</a:t>
            </a:r>
            <a:fld id="{EF0C0604-FA46-4226-80FD-EB5F4324EF76}" type="slidenum">
              <a:rPr lang="en-US"/>
              <a:pPr>
                <a:defRPr/>
              </a:pPr>
              <a:t>‹#›</a:t>
            </a:fld>
            <a:r>
              <a:rPr lang="en-US"/>
              <a:t>	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489D3-1796-428C-B496-3A944B5D9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5D7FB-5ECE-434B-ADC9-C24F0EC6D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1A4E-765C-474F-B77D-98C574ADB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7A68E-A3DE-439D-AD2D-F5F5E759A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4C44D-DE82-43BE-B132-27101AD4C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627B9-8446-4239-A19B-4BF96B407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EAF6C-1264-4A20-BC92-DCBE75FC3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8E556-2AA3-486B-A9B8-A361BF7E4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sz="1800" b="0" i="0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sz="1800" b="0" i="0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0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 b="0" i="0"/>
            </a:lvl1pPr>
          </a:lstStyle>
          <a:p>
            <a:pPr>
              <a:defRPr/>
            </a:pPr>
            <a:fld id="{67F560C3-2ACE-414B-A1E0-483E2A94C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57200" y="6248400"/>
            <a:ext cx="8229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200" b="0" i="0"/>
            </a:lvl1pPr>
          </a:lstStyle>
          <a:p>
            <a:pPr>
              <a:defRPr/>
            </a:pPr>
            <a:r>
              <a:rPr lang="en-US"/>
              <a:t>ACM MobiHoc 2004	</a:t>
            </a:r>
            <a:fld id="{23F55C32-BD82-44E4-9407-56231F6E5D2D}" type="slidenum">
              <a:rPr lang="en-US"/>
              <a:pPr>
                <a:defRPr/>
              </a:pPr>
              <a:t>‹#›</a:t>
            </a:fld>
            <a:r>
              <a:rPr lang="en-US"/>
              <a:t>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Arial" charset="0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Arial" charset="0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Arial" charset="0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Arial" charset="0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6.emf"/><Relationship Id="rId3" Type="http://schemas.openxmlformats.org/officeDocument/2006/relationships/image" Target="../media/image26.png"/><Relationship Id="rId7" Type="http://schemas.openxmlformats.org/officeDocument/2006/relationships/image" Target="../media/image30.emf"/><Relationship Id="rId12" Type="http://schemas.openxmlformats.org/officeDocument/2006/relationships/image" Target="../media/image35.emf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5" Type="http://schemas.openxmlformats.org/officeDocument/2006/relationships/image" Target="../media/image3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Relationship Id="rId14" Type="http://schemas.openxmlformats.org/officeDocument/2006/relationships/image" Target="../media/image37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37.emf"/><Relationship Id="rId18" Type="http://schemas.openxmlformats.org/officeDocument/2006/relationships/image" Target="../media/image43.emf"/><Relationship Id="rId3" Type="http://schemas.openxmlformats.org/officeDocument/2006/relationships/image" Target="../media/image26.png"/><Relationship Id="rId21" Type="http://schemas.openxmlformats.org/officeDocument/2006/relationships/image" Target="../media/image38.emf"/><Relationship Id="rId7" Type="http://schemas.openxmlformats.org/officeDocument/2006/relationships/image" Target="../media/image29.emf"/><Relationship Id="rId12" Type="http://schemas.openxmlformats.org/officeDocument/2006/relationships/image" Target="../media/image32.emf"/><Relationship Id="rId17" Type="http://schemas.openxmlformats.org/officeDocument/2006/relationships/image" Target="../media/image42.e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1.emf"/><Relationship Id="rId20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11" Type="http://schemas.openxmlformats.org/officeDocument/2006/relationships/image" Target="../media/image31.emf"/><Relationship Id="rId5" Type="http://schemas.openxmlformats.org/officeDocument/2006/relationships/image" Target="../media/image27.emf"/><Relationship Id="rId15" Type="http://schemas.openxmlformats.org/officeDocument/2006/relationships/image" Target="../media/image40.emf"/><Relationship Id="rId23" Type="http://schemas.openxmlformats.org/officeDocument/2006/relationships/image" Target="../media/image39.png"/><Relationship Id="rId10" Type="http://schemas.openxmlformats.org/officeDocument/2006/relationships/image" Target="../media/image36.emf"/><Relationship Id="rId19" Type="http://schemas.openxmlformats.org/officeDocument/2006/relationships/image" Target="../media/image44.emf"/><Relationship Id="rId4" Type="http://schemas.openxmlformats.org/officeDocument/2006/relationships/image" Target="../media/image34.emf"/><Relationship Id="rId9" Type="http://schemas.openxmlformats.org/officeDocument/2006/relationships/image" Target="../media/image30.emf"/><Relationship Id="rId14" Type="http://schemas.openxmlformats.org/officeDocument/2006/relationships/image" Target="../media/image33.emf"/><Relationship Id="rId22" Type="http://schemas.openxmlformats.org/officeDocument/2006/relationships/image" Target="../media/image4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6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Relationship Id="rId9" Type="http://schemas.openxmlformats.org/officeDocument/2006/relationships/image" Target="../media/image36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6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7.png"/><Relationship Id="rId4" Type="http://schemas.openxmlformats.org/officeDocument/2006/relationships/image" Target="../media/image21.png"/><Relationship Id="rId9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71.png"/><Relationship Id="rId10" Type="http://schemas.openxmlformats.org/officeDocument/2006/relationships/image" Target="../media/image21.png"/><Relationship Id="rId4" Type="http://schemas.openxmlformats.org/officeDocument/2006/relationships/image" Target="../media/image70.png"/><Relationship Id="rId9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63.png"/><Relationship Id="rId4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63.png"/><Relationship Id="rId4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3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82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63.png"/><Relationship Id="rId9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C4DDB2-62CC-4804-874C-7BF69F4B38F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Verdana" pitchFamily="34" charset="0"/>
              </a:rPr>
              <a:t>Chapter 4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895600"/>
            <a:ext cx="7010400" cy="1600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Verdana" pitchFamily="34" charset="0"/>
              </a:rPr>
              <a:t>Design </a:t>
            </a:r>
            <a:r>
              <a:rPr lang="en-US" dirty="0" smtClean="0">
                <a:latin typeface="Verdana" pitchFamily="34" charset="0"/>
              </a:rPr>
              <a:t>of polynomial-time</a:t>
            </a:r>
            <a:endParaRPr lang="en-US" dirty="0" smtClean="0">
              <a:latin typeface="Verdana" pitchFamily="34" charset="0"/>
            </a:endParaRPr>
          </a:p>
          <a:p>
            <a:pPr eaLnBrk="1" hangingPunct="1"/>
            <a:r>
              <a:rPr lang="en-US" smtClean="0">
                <a:latin typeface="Verdana" pitchFamily="34" charset="0"/>
              </a:rPr>
              <a:t>exact algorithm</a:t>
            </a:r>
            <a:endParaRPr lang="en-US" dirty="0" smtClean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3400"/>
            <a:ext cx="8382000" cy="990600"/>
          </a:xfrm>
        </p:spPr>
        <p:txBody>
          <a:bodyPr/>
          <a:lstStyle/>
          <a:p>
            <a:r>
              <a:rPr lang="en-US" sz="3200" dirty="0" smtClean="0"/>
              <a:t>AF Mode –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Time Slot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8610600" cy="2514600"/>
          </a:xfrm>
        </p:spPr>
        <p:txBody>
          <a:bodyPr/>
          <a:lstStyle/>
          <a:p>
            <a:r>
              <a:rPr lang="en-US" sz="2400" dirty="0" smtClean="0"/>
              <a:t>The signal from </a:t>
            </a:r>
            <a:r>
              <a:rPr lang="en-US" sz="2400" i="1" dirty="0" smtClean="0"/>
              <a:t>r</a:t>
            </a:r>
            <a:r>
              <a:rPr lang="en-US" sz="2400" dirty="0" smtClean="0"/>
              <a:t> to </a:t>
            </a:r>
            <a:r>
              <a:rPr lang="en-US" sz="2400" i="1" dirty="0" smtClean="0"/>
              <a:t>d</a:t>
            </a:r>
            <a:r>
              <a:rPr lang="en-US" sz="2400" dirty="0" smtClean="0"/>
              <a:t> is</a:t>
            </a:r>
            <a:endParaRPr lang="en-US" sz="2000" dirty="0" smtClean="0"/>
          </a:p>
          <a:p>
            <a:pPr>
              <a:buFont typeface="Wingdings" pitchFamily="2" charset="2"/>
              <a:buNone/>
            </a:pPr>
            <a:endParaRPr lang="en-US" sz="20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     where</a:t>
            </a:r>
            <a:endParaRPr lang="en-US" sz="3800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6D3CFF-1294-4186-8D95-D49A636F3A82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16390" name="Picture 11" descr="equation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200400"/>
            <a:ext cx="281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047875" y="5638800"/>
            <a:ext cx="466725" cy="466725"/>
          </a:xfrm>
          <a:prstGeom prst="ellipse">
            <a:avLst/>
          </a:prstGeom>
          <a:gradFill rotWithShape="1">
            <a:gsLst>
              <a:gs pos="0">
                <a:srgbClr val="858EFF"/>
              </a:gs>
              <a:gs pos="999">
                <a:srgbClr val="858EFF"/>
              </a:gs>
              <a:gs pos="100000">
                <a:srgbClr val="0024EB"/>
              </a:gs>
            </a:gsLst>
            <a:lin ang="5400000"/>
          </a:gradFill>
          <a:ln w="9525">
            <a:solidFill>
              <a:srgbClr val="002FC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257675" y="4191000"/>
            <a:ext cx="466725" cy="466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5781675" y="5553075"/>
            <a:ext cx="466725" cy="466725"/>
          </a:xfrm>
          <a:prstGeom prst="ellipse">
            <a:avLst/>
          </a:prstGeom>
          <a:noFill/>
          <a:ln w="25400">
            <a:solidFill>
              <a:srgbClr val="002FC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sp>
        <p:nvSpPr>
          <p:cNvPr id="16394" name="TextBox 12"/>
          <p:cNvSpPr txBox="1">
            <a:spLocks noChangeArrowheads="1"/>
          </p:cNvSpPr>
          <p:nvPr/>
        </p:nvSpPr>
        <p:spPr bwMode="auto">
          <a:xfrm>
            <a:off x="1146175" y="5715000"/>
            <a:ext cx="911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US" b="0" i="0" dirty="0">
                <a:latin typeface="Calibri" pitchFamily="34" charset="0"/>
              </a:rPr>
              <a:t>Sender</a:t>
            </a:r>
          </a:p>
        </p:txBody>
      </p:sp>
      <p:sp>
        <p:nvSpPr>
          <p:cNvPr id="16395" name="TextBox 14"/>
          <p:cNvSpPr txBox="1">
            <a:spLocks noChangeArrowheads="1"/>
          </p:cNvSpPr>
          <p:nvPr/>
        </p:nvSpPr>
        <p:spPr bwMode="auto">
          <a:xfrm>
            <a:off x="4737100" y="4038600"/>
            <a:ext cx="1358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US" b="0" i="0" dirty="0">
                <a:latin typeface="Calibri" pitchFamily="34" charset="0"/>
              </a:rPr>
              <a:t>Relay Node</a:t>
            </a:r>
          </a:p>
        </p:txBody>
      </p:sp>
      <p:sp>
        <p:nvSpPr>
          <p:cNvPr id="16396" name="TextBox 13"/>
          <p:cNvSpPr txBox="1">
            <a:spLocks noChangeArrowheads="1"/>
          </p:cNvSpPr>
          <p:nvPr/>
        </p:nvSpPr>
        <p:spPr bwMode="auto">
          <a:xfrm>
            <a:off x="6165850" y="5165725"/>
            <a:ext cx="107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US" b="0" i="0" dirty="0">
                <a:latin typeface="Calibri" pitchFamily="34" charset="0"/>
              </a:rPr>
              <a:t>Receiver</a:t>
            </a:r>
          </a:p>
        </p:txBody>
      </p:sp>
      <p:cxnSp>
        <p:nvCxnSpPr>
          <p:cNvPr id="24" name="Straight Arrow Connector 23"/>
          <p:cNvCxnSpPr>
            <a:cxnSpLocks noChangeShapeType="1"/>
            <a:stCxn id="8" idx="5"/>
            <a:endCxn id="38" idx="1"/>
          </p:cNvCxnSpPr>
          <p:nvPr/>
        </p:nvCxnSpPr>
        <p:spPr bwMode="auto">
          <a:xfrm rot="16200000" flipH="1">
            <a:off x="4737012" y="4508412"/>
            <a:ext cx="1032050" cy="11939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6398" name="TextBox 30"/>
          <p:cNvSpPr txBox="1">
            <a:spLocks noChangeArrowheads="1"/>
          </p:cNvSpPr>
          <p:nvPr/>
        </p:nvSpPr>
        <p:spPr bwMode="auto">
          <a:xfrm>
            <a:off x="5022850" y="4662487"/>
            <a:ext cx="137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 i="0" dirty="0">
                <a:latin typeface="Calibri" pitchFamily="34" charset="0"/>
              </a:rPr>
              <a:t>2</a:t>
            </a:r>
            <a:r>
              <a:rPr lang="en-US" sz="1800" b="0" i="0" baseline="30000" dirty="0">
                <a:latin typeface="Calibri" pitchFamily="34" charset="0"/>
              </a:rPr>
              <a:t>nd</a:t>
            </a:r>
            <a:r>
              <a:rPr lang="en-US" sz="1800" b="0" i="0" dirty="0">
                <a:latin typeface="Calibri" pitchFamily="34" charset="0"/>
              </a:rPr>
              <a:t> Time Slot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flipV="1">
            <a:off x="4237037" y="4267200"/>
            <a:ext cx="411163" cy="177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10800000" flipH="1">
            <a:off x="4343400" y="4419600"/>
            <a:ext cx="381000" cy="152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38913" name="Picture 1" descr="C:\Users\Xu Yuan\Desktop\tu\eq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3388" y="2209800"/>
            <a:ext cx="5735637" cy="44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E783E1-2728-45A6-9620-896C6D414E4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AF Achievable Rate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8305800" cy="4267200"/>
          </a:xfrm>
        </p:spPr>
        <p:txBody>
          <a:bodyPr/>
          <a:lstStyle/>
          <a:p>
            <a:r>
              <a:rPr lang="en-US" sz="2400" dirty="0" smtClean="0"/>
              <a:t>Achievable rate is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None/>
            </a:pPr>
            <a:r>
              <a:rPr lang="en-US" sz="2000" dirty="0" smtClean="0"/>
              <a:t>	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/>
              <a:t>	where</a:t>
            </a:r>
          </a:p>
          <a:p>
            <a:pPr>
              <a:buFont typeface="Wingdings" pitchFamily="2" charset="2"/>
              <a:buNone/>
            </a:pPr>
            <a:endParaRPr lang="en-US" sz="2000" dirty="0" smtClean="0"/>
          </a:p>
          <a:p>
            <a:pPr>
              <a:buFont typeface="Wingdings" pitchFamily="2" charset="2"/>
              <a:buNone/>
            </a:pPr>
            <a:endParaRPr lang="en-US" sz="2000" dirty="0" smtClean="0"/>
          </a:p>
          <a:p>
            <a:pPr>
              <a:buFont typeface="Wingdings" pitchFamily="2" charset="2"/>
              <a:buNone/>
            </a:pPr>
            <a:r>
              <a:rPr lang="en-US" sz="2000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/>
              <a:t>       and</a:t>
            </a:r>
          </a:p>
          <a:p>
            <a:pPr>
              <a:buFont typeface="Wingdings" pitchFamily="2" charset="2"/>
              <a:buNone/>
            </a:pPr>
            <a:endParaRPr lang="en-US" sz="2000" dirty="0" smtClean="0"/>
          </a:p>
        </p:txBody>
      </p:sp>
      <p:pic>
        <p:nvPicPr>
          <p:cNvPr id="17413" name="Picture 11" descr="CAF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00"/>
            <a:ext cx="6477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2" descr="IAF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9988" y="3505200"/>
            <a:ext cx="728821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3" descr="SNR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4953000"/>
            <a:ext cx="6477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838200"/>
          </a:xfrm>
        </p:spPr>
        <p:txBody>
          <a:bodyPr/>
          <a:lstStyle/>
          <a:p>
            <a:r>
              <a:rPr lang="en-US" sz="3200" smtClean="0">
                <a:latin typeface="Verdana" pitchFamily="34" charset="0"/>
              </a:rPr>
              <a:t>DF </a:t>
            </a:r>
            <a:r>
              <a:rPr lang="en-US" sz="3200" smtClean="0"/>
              <a:t>Achievable Rate</a:t>
            </a:r>
            <a:endParaRPr lang="en-US" sz="3200" smtClean="0">
              <a:latin typeface="Verdan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676400"/>
            <a:ext cx="8305800" cy="4495800"/>
          </a:xfrm>
        </p:spPr>
        <p:txBody>
          <a:bodyPr/>
          <a:lstStyle/>
          <a:p>
            <a:r>
              <a:rPr lang="en-US" sz="2400" smtClean="0">
                <a:latin typeface="Verdana" pitchFamily="34" charset="0"/>
              </a:rPr>
              <a:t>Achievable data rate for DF is: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latin typeface="Verdan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smtClean="0">
                <a:latin typeface="Verdana" pitchFamily="34" charset="0"/>
              </a:rPr>
              <a:t>   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latin typeface="Verdana" pitchFamily="34" charset="0"/>
              </a:rPr>
              <a:t>    where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latin typeface="Verdana" pitchFamily="34" charset="0"/>
            </a:endParaRPr>
          </a:p>
        </p:txBody>
      </p:sp>
      <p:sp>
        <p:nvSpPr>
          <p:cNvPr id="18436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37BC47-B9FB-4430-BDD9-A0E2157EBCDA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sz="1200" b="0" i="0"/>
          </a:p>
        </p:txBody>
      </p:sp>
      <p:pic>
        <p:nvPicPr>
          <p:cNvPr id="18437" name="Picture 8" descr="CD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362200"/>
            <a:ext cx="6858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0" descr="ID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581400"/>
            <a:ext cx="7696200" cy="53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8001000" cy="838200"/>
          </a:xfrm>
        </p:spPr>
        <p:txBody>
          <a:bodyPr/>
          <a:lstStyle/>
          <a:p>
            <a:r>
              <a:rPr lang="en-US" sz="3200" smtClean="0"/>
              <a:t>Direct Transmission Achievable Rate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8001000" cy="1524000"/>
          </a:xfrm>
        </p:spPr>
        <p:txBody>
          <a:bodyPr/>
          <a:lstStyle/>
          <a:p>
            <a:r>
              <a:rPr lang="en-US" sz="2400" dirty="0" smtClean="0"/>
              <a:t>The achievable rate by direct transmission is </a:t>
            </a:r>
          </a:p>
        </p:txBody>
      </p:sp>
      <p:sp>
        <p:nvSpPr>
          <p:cNvPr id="19460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66934B0-22BB-4F46-9A15-487648E440AC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sz="1200" b="0" i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81000" y="3810000"/>
            <a:ext cx="8610600" cy="685800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 b="0" i="0" dirty="0">
                <a:solidFill>
                  <a:srgbClr val="800000"/>
                </a:solidFill>
                <a:cs typeface="Arial" charset="0"/>
              </a:rPr>
              <a:t>Achievable rate with CC may be higher or lower than direct transmission</a:t>
            </a:r>
          </a:p>
        </p:txBody>
      </p:sp>
      <p:pic>
        <p:nvPicPr>
          <p:cNvPr id="19462" name="Picture 8" descr="CD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7838" y="2338388"/>
            <a:ext cx="442436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3703A0E-94D5-445E-8F16-22E2E2844BD6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sz="1200" b="0" i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 of Case Study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71500" indent="-5715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Cooperative communication (CC)</a:t>
            </a:r>
          </a:p>
          <a:p>
            <a:pPr marL="966788" lvl="1" indent="-495300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Amplify and Forward (AF)</a:t>
            </a:r>
          </a:p>
          <a:p>
            <a:pPr marL="966788" lvl="1" indent="-495300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Decode and Forward (DF)</a:t>
            </a:r>
          </a:p>
          <a:p>
            <a:pPr marL="966788" lvl="1" indent="-495300" eaLnBrk="1" hangingPunct="1">
              <a:lnSpc>
                <a:spcPct val="90000"/>
              </a:lnSpc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571500" indent="-571500" eaLnBrk="1" hangingPunct="1">
              <a:lnSpc>
                <a:spcPct val="90000"/>
              </a:lnSpc>
            </a:pPr>
            <a:r>
              <a:rPr lang="en-US" sz="2800" dirty="0" smtClean="0"/>
              <a:t>Relay node assignment problem (RA)</a:t>
            </a:r>
          </a:p>
          <a:p>
            <a:pPr marL="571500" indent="-571500" eaLnBrk="1" hangingPunct="1">
              <a:lnSpc>
                <a:spcPct val="90000"/>
              </a:lnSpc>
            </a:pPr>
            <a:endParaRPr lang="en-US" sz="2800" dirty="0" smtClean="0"/>
          </a:p>
          <a:p>
            <a:pPr marL="571500" indent="-5715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ORA algorithm</a:t>
            </a:r>
          </a:p>
          <a:p>
            <a:pPr marL="571500" indent="-571500" eaLnBrk="1" hangingPunct="1">
              <a:lnSpc>
                <a:spcPct val="90000"/>
              </a:lnSpc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571500" indent="-5715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Numerical results</a:t>
            </a:r>
            <a:endParaRPr lang="en-US" sz="3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8001000" cy="685800"/>
          </a:xfrm>
        </p:spPr>
        <p:txBody>
          <a:bodyPr lIns="92075" tIns="46038" rIns="92075" bIns="46038" anchor="ctr"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</a:rPr>
              <a:t>A Cooperative Ad Hoc Network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600200" y="1782763"/>
            <a:ext cx="5562600" cy="24844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2FC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867400" y="2743200"/>
            <a:ext cx="274638" cy="274638"/>
          </a:xfrm>
          <a:prstGeom prst="ellipse">
            <a:avLst/>
          </a:prstGeom>
          <a:solidFill>
            <a:schemeClr val="tx1"/>
          </a:solidFill>
          <a:ln w="9525">
            <a:solidFill>
              <a:srgbClr val="002FC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992563" y="3687763"/>
            <a:ext cx="274637" cy="274637"/>
          </a:xfrm>
          <a:prstGeom prst="ellipse">
            <a:avLst/>
          </a:prstGeom>
          <a:solidFill>
            <a:schemeClr val="tx1"/>
          </a:solidFill>
          <a:ln w="9525">
            <a:solidFill>
              <a:srgbClr val="002FC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752600" y="2133600"/>
            <a:ext cx="274638" cy="27305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2FC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209800" y="2590800"/>
            <a:ext cx="274638" cy="274638"/>
          </a:xfrm>
          <a:prstGeom prst="ellipse">
            <a:avLst/>
          </a:prstGeom>
          <a:solidFill>
            <a:schemeClr val="tx1"/>
          </a:solidFill>
          <a:ln w="9525">
            <a:solidFill>
              <a:srgbClr val="002FC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419600" y="2133600"/>
            <a:ext cx="273050" cy="274638"/>
          </a:xfrm>
          <a:prstGeom prst="ellipse">
            <a:avLst/>
          </a:prstGeom>
          <a:solidFill>
            <a:schemeClr val="tx1"/>
          </a:solidFill>
          <a:ln w="9525">
            <a:solidFill>
              <a:srgbClr val="002FC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429000" y="1905000"/>
            <a:ext cx="274638" cy="273050"/>
          </a:xfrm>
          <a:prstGeom prst="ellipse">
            <a:avLst/>
          </a:prstGeom>
          <a:solidFill>
            <a:srgbClr val="D5D5D5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638800" y="1905000"/>
            <a:ext cx="273050" cy="274638"/>
          </a:xfrm>
          <a:prstGeom prst="ellipse">
            <a:avLst/>
          </a:prstGeom>
          <a:solidFill>
            <a:srgbClr val="D5D5D5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4114800" y="2743200"/>
            <a:ext cx="273050" cy="274638"/>
          </a:xfrm>
          <a:prstGeom prst="ellipse">
            <a:avLst/>
          </a:prstGeom>
          <a:solidFill>
            <a:srgbClr val="D5D5D5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867400" y="3429000"/>
            <a:ext cx="274638" cy="274638"/>
          </a:xfrm>
          <a:prstGeom prst="ellipse">
            <a:avLst/>
          </a:prstGeom>
          <a:solidFill>
            <a:srgbClr val="D5D5D5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2514600" y="2057400"/>
            <a:ext cx="273050" cy="27463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cxnSp>
        <p:nvCxnSpPr>
          <p:cNvPr id="61" name="Straight Connector 60"/>
          <p:cNvCxnSpPr>
            <a:cxnSpLocks noChangeShapeType="1"/>
            <a:stCxn id="59" idx="2"/>
            <a:endCxn id="59" idx="7"/>
          </p:cNvCxnSpPr>
          <p:nvPr/>
        </p:nvCxnSpPr>
        <p:spPr bwMode="auto">
          <a:xfrm flipV="1">
            <a:off x="2501900" y="2084388"/>
            <a:ext cx="246063" cy="1111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4" name="Straight Connector 63"/>
          <p:cNvCxnSpPr>
            <a:cxnSpLocks noChangeShapeType="1"/>
          </p:cNvCxnSpPr>
          <p:nvPr/>
        </p:nvCxnSpPr>
        <p:spPr bwMode="auto">
          <a:xfrm flipV="1">
            <a:off x="2590800" y="2209800"/>
            <a:ext cx="246063" cy="1095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5105400" y="2438400"/>
            <a:ext cx="274638" cy="27463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cxnSp>
        <p:nvCxnSpPr>
          <p:cNvPr id="67" name="Straight Connector 66"/>
          <p:cNvCxnSpPr>
            <a:cxnSpLocks noChangeShapeType="1"/>
            <a:stCxn id="66" idx="2"/>
            <a:endCxn id="66" idx="7"/>
          </p:cNvCxnSpPr>
          <p:nvPr/>
        </p:nvCxnSpPr>
        <p:spPr bwMode="auto">
          <a:xfrm flipV="1">
            <a:off x="5092700" y="2465388"/>
            <a:ext cx="247650" cy="1111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8" name="Straight Connector 67"/>
          <p:cNvCxnSpPr>
            <a:cxnSpLocks noChangeShapeType="1"/>
            <a:stCxn id="66" idx="3"/>
            <a:endCxn id="66" idx="6"/>
          </p:cNvCxnSpPr>
          <p:nvPr/>
        </p:nvCxnSpPr>
        <p:spPr bwMode="auto">
          <a:xfrm flipV="1">
            <a:off x="5145088" y="2576513"/>
            <a:ext cx="247650" cy="1095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3276600" y="2590800"/>
            <a:ext cx="274638" cy="27463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cxnSp>
        <p:nvCxnSpPr>
          <p:cNvPr id="70" name="Straight Connector 69"/>
          <p:cNvCxnSpPr>
            <a:cxnSpLocks noChangeShapeType="1"/>
            <a:stCxn id="69" idx="2"/>
            <a:endCxn id="69" idx="7"/>
          </p:cNvCxnSpPr>
          <p:nvPr/>
        </p:nvCxnSpPr>
        <p:spPr bwMode="auto">
          <a:xfrm flipV="1">
            <a:off x="3263900" y="2617788"/>
            <a:ext cx="247650" cy="1111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1" name="Straight Connector 70"/>
          <p:cNvCxnSpPr>
            <a:cxnSpLocks noChangeShapeType="1"/>
            <a:stCxn id="69" idx="3"/>
            <a:endCxn id="69" idx="6"/>
          </p:cNvCxnSpPr>
          <p:nvPr/>
        </p:nvCxnSpPr>
        <p:spPr bwMode="auto">
          <a:xfrm flipV="1">
            <a:off x="3316288" y="2728913"/>
            <a:ext cx="247650" cy="1095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6705600" y="3048000"/>
            <a:ext cx="274638" cy="27463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cxnSp>
        <p:nvCxnSpPr>
          <p:cNvPr id="73" name="Straight Connector 72"/>
          <p:cNvCxnSpPr>
            <a:cxnSpLocks noChangeShapeType="1"/>
            <a:stCxn id="72" idx="2"/>
            <a:endCxn id="72" idx="7"/>
          </p:cNvCxnSpPr>
          <p:nvPr/>
        </p:nvCxnSpPr>
        <p:spPr bwMode="auto">
          <a:xfrm flipV="1">
            <a:off x="6692900" y="3074988"/>
            <a:ext cx="247650" cy="1111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4" name="Straight Connector 73"/>
          <p:cNvCxnSpPr>
            <a:cxnSpLocks noChangeShapeType="1"/>
            <a:stCxn id="72" idx="3"/>
            <a:endCxn id="72" idx="6"/>
          </p:cNvCxnSpPr>
          <p:nvPr/>
        </p:nvCxnSpPr>
        <p:spPr bwMode="auto">
          <a:xfrm flipV="1">
            <a:off x="6745288" y="3186113"/>
            <a:ext cx="247650" cy="1095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5" name="Oval 74"/>
          <p:cNvSpPr>
            <a:spLocks noChangeArrowheads="1"/>
          </p:cNvSpPr>
          <p:nvPr/>
        </p:nvSpPr>
        <p:spPr bwMode="auto">
          <a:xfrm>
            <a:off x="3276600" y="3352800"/>
            <a:ext cx="274638" cy="27463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cxnSp>
        <p:nvCxnSpPr>
          <p:cNvPr id="76" name="Straight Connector 75"/>
          <p:cNvCxnSpPr>
            <a:cxnSpLocks noChangeShapeType="1"/>
            <a:stCxn id="75" idx="2"/>
            <a:endCxn id="75" idx="7"/>
          </p:cNvCxnSpPr>
          <p:nvPr/>
        </p:nvCxnSpPr>
        <p:spPr bwMode="auto">
          <a:xfrm flipV="1">
            <a:off x="3263900" y="3379788"/>
            <a:ext cx="247650" cy="1111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7" name="Straight Connector 76"/>
          <p:cNvCxnSpPr>
            <a:cxnSpLocks noChangeShapeType="1"/>
            <a:stCxn id="75" idx="3"/>
            <a:endCxn id="75" idx="6"/>
          </p:cNvCxnSpPr>
          <p:nvPr/>
        </p:nvCxnSpPr>
        <p:spPr bwMode="auto">
          <a:xfrm flipV="1">
            <a:off x="3316288" y="3490913"/>
            <a:ext cx="247650" cy="1095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4724400" y="3429000"/>
            <a:ext cx="273050" cy="27463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cxnSp>
        <p:nvCxnSpPr>
          <p:cNvPr id="79" name="Straight Connector 78"/>
          <p:cNvCxnSpPr>
            <a:cxnSpLocks noChangeShapeType="1"/>
            <a:stCxn id="78" idx="2"/>
            <a:endCxn id="78" idx="7"/>
          </p:cNvCxnSpPr>
          <p:nvPr/>
        </p:nvCxnSpPr>
        <p:spPr bwMode="auto">
          <a:xfrm flipV="1">
            <a:off x="4711700" y="3455988"/>
            <a:ext cx="246063" cy="1111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0" name="Straight Connector 79"/>
          <p:cNvCxnSpPr>
            <a:cxnSpLocks noChangeShapeType="1"/>
            <a:stCxn id="78" idx="3"/>
            <a:endCxn id="78" idx="6"/>
          </p:cNvCxnSpPr>
          <p:nvPr/>
        </p:nvCxnSpPr>
        <p:spPr bwMode="auto">
          <a:xfrm flipV="1">
            <a:off x="4764088" y="3567113"/>
            <a:ext cx="246062" cy="1095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1" name="Oval 80"/>
          <p:cNvSpPr>
            <a:spLocks noChangeArrowheads="1"/>
          </p:cNvSpPr>
          <p:nvPr/>
        </p:nvSpPr>
        <p:spPr bwMode="auto">
          <a:xfrm>
            <a:off x="2438400" y="3611563"/>
            <a:ext cx="274638" cy="27463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cxnSp>
        <p:nvCxnSpPr>
          <p:cNvPr id="82" name="Straight Connector 81"/>
          <p:cNvCxnSpPr>
            <a:cxnSpLocks noChangeShapeType="1"/>
            <a:stCxn id="81" idx="2"/>
            <a:endCxn id="81" idx="7"/>
          </p:cNvCxnSpPr>
          <p:nvPr/>
        </p:nvCxnSpPr>
        <p:spPr bwMode="auto">
          <a:xfrm flipV="1">
            <a:off x="2425700" y="3638550"/>
            <a:ext cx="247650" cy="1111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3" name="Straight Connector 82"/>
          <p:cNvCxnSpPr>
            <a:cxnSpLocks noChangeShapeType="1"/>
            <a:stCxn id="81" idx="3"/>
            <a:endCxn id="81" idx="6"/>
          </p:cNvCxnSpPr>
          <p:nvPr/>
        </p:nvCxnSpPr>
        <p:spPr bwMode="auto">
          <a:xfrm flipV="1">
            <a:off x="2478088" y="3749675"/>
            <a:ext cx="247650" cy="1095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1752600" y="2133600"/>
            <a:ext cx="274638" cy="273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2FC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2209800" y="2590800"/>
            <a:ext cx="274638" cy="273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2FC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4419600" y="2133600"/>
            <a:ext cx="274638" cy="273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2FC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3992563" y="3689350"/>
            <a:ext cx="274637" cy="273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2FC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5867400" y="2743200"/>
            <a:ext cx="274638" cy="273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2FC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1905000" y="3429000"/>
            <a:ext cx="274638" cy="273050"/>
          </a:xfrm>
          <a:prstGeom prst="ellipse">
            <a:avLst/>
          </a:prstGeom>
          <a:solidFill>
            <a:srgbClr val="D5D5D5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5638800" y="1905000"/>
            <a:ext cx="274638" cy="273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2FC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114800" y="2743200"/>
            <a:ext cx="274638" cy="273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2FC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3429000" y="1905000"/>
            <a:ext cx="274638" cy="273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2FC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5867400" y="3429000"/>
            <a:ext cx="274638" cy="273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2FC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1905000" y="3429000"/>
            <a:ext cx="274638" cy="273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2FC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2514600" y="2057400"/>
            <a:ext cx="274638" cy="273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2FC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2438400" y="3613150"/>
            <a:ext cx="274638" cy="273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2FC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3276600" y="2590800"/>
            <a:ext cx="274638" cy="273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2FC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5105400" y="2438400"/>
            <a:ext cx="274638" cy="273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2FC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sp>
        <p:nvSpPr>
          <p:cNvPr id="86" name="Oval 85"/>
          <p:cNvSpPr>
            <a:spLocks noChangeArrowheads="1"/>
          </p:cNvSpPr>
          <p:nvPr/>
        </p:nvSpPr>
        <p:spPr bwMode="auto">
          <a:xfrm>
            <a:off x="3276600" y="3352800"/>
            <a:ext cx="274638" cy="273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2FC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sp>
        <p:nvSpPr>
          <p:cNvPr id="88" name="Oval 87"/>
          <p:cNvSpPr>
            <a:spLocks noChangeArrowheads="1"/>
          </p:cNvSpPr>
          <p:nvPr/>
        </p:nvSpPr>
        <p:spPr bwMode="auto">
          <a:xfrm>
            <a:off x="6705600" y="3048000"/>
            <a:ext cx="274638" cy="273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2FC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sp>
        <p:nvSpPr>
          <p:cNvPr id="89" name="Oval 88"/>
          <p:cNvSpPr>
            <a:spLocks noChangeArrowheads="1"/>
          </p:cNvSpPr>
          <p:nvPr/>
        </p:nvSpPr>
        <p:spPr bwMode="auto">
          <a:xfrm>
            <a:off x="4724400" y="3429000"/>
            <a:ext cx="274638" cy="273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2FC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172200" y="2438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 i="0">
                <a:latin typeface="Arial" charset="0"/>
              </a:rPr>
              <a:t>s</a:t>
            </a:r>
            <a:r>
              <a:rPr lang="en-US" sz="1800" b="0" i="0" baseline="-25000">
                <a:latin typeface="Arial" charset="0"/>
              </a:rPr>
              <a:t>5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886200" y="3898900"/>
            <a:ext cx="45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 i="0">
                <a:latin typeface="Arial" charset="0"/>
              </a:rPr>
              <a:t>s</a:t>
            </a:r>
            <a:r>
              <a:rPr lang="en-US" sz="1800" b="0" i="0" baseline="-25000">
                <a:latin typeface="Arial" charset="0"/>
              </a:rPr>
              <a:t>4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3962400" y="2057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 i="0">
                <a:latin typeface="Arial" charset="0"/>
              </a:rPr>
              <a:t>s</a:t>
            </a:r>
            <a:r>
              <a:rPr lang="en-US" sz="1800" b="0" i="0" baseline="-25000">
                <a:latin typeface="Arial" charset="0"/>
              </a:rPr>
              <a:t>3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1905000" y="2667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 i="0">
                <a:latin typeface="Arial" charset="0"/>
              </a:rPr>
              <a:t>s</a:t>
            </a:r>
            <a:r>
              <a:rPr lang="en-US" sz="1800" b="0" i="0" baseline="-25000">
                <a:latin typeface="Arial" charset="0"/>
              </a:rPr>
              <a:t>2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1828800" y="17668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 i="0">
                <a:latin typeface="Arial" charset="0"/>
              </a:rPr>
              <a:t>s</a:t>
            </a:r>
            <a:r>
              <a:rPr lang="en-US" sz="1800" b="0" i="0" baseline="-25000">
                <a:latin typeface="Arial" charset="0"/>
              </a:rPr>
              <a:t>1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562600" y="3505200"/>
            <a:ext cx="45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 i="0">
                <a:latin typeface="Arial" charset="0"/>
              </a:rPr>
              <a:t>d</a:t>
            </a:r>
            <a:r>
              <a:rPr lang="en-US" sz="1800" b="0" i="0" baseline="-25000">
                <a:latin typeface="Arial" charset="0"/>
              </a:rPr>
              <a:t>1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3886200" y="2895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 i="0">
                <a:latin typeface="Arial" charset="0"/>
              </a:rPr>
              <a:t>d</a:t>
            </a:r>
            <a:r>
              <a:rPr lang="en-US" sz="1800" b="0" i="0" baseline="-25000">
                <a:latin typeface="Arial" charset="0"/>
              </a:rPr>
              <a:t>2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5943600" y="175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 i="0">
                <a:latin typeface="Arial" charset="0"/>
              </a:rPr>
              <a:t>d</a:t>
            </a:r>
            <a:r>
              <a:rPr lang="en-US" sz="1800" b="0" i="0" baseline="-25000">
                <a:latin typeface="Arial" charset="0"/>
              </a:rPr>
              <a:t>3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3200400" y="20716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 i="0">
                <a:latin typeface="Arial" charset="0"/>
              </a:rPr>
              <a:t>d</a:t>
            </a:r>
            <a:r>
              <a:rPr lang="en-US" sz="1800" b="0" i="0" baseline="-25000">
                <a:latin typeface="Arial" charset="0"/>
              </a:rPr>
              <a:t>4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1600200" y="3352800"/>
            <a:ext cx="457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 i="0">
                <a:latin typeface="Arial" charset="0"/>
              </a:rPr>
              <a:t>d</a:t>
            </a:r>
            <a:r>
              <a:rPr lang="en-US" sz="1800" b="0" i="0" baseline="-25000">
                <a:latin typeface="Arial" charset="0"/>
              </a:rPr>
              <a:t>5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2971800" y="3276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 i="0">
                <a:latin typeface="Arial" charset="0"/>
              </a:rPr>
              <a:t>r</a:t>
            </a:r>
            <a:r>
              <a:rPr lang="en-US" sz="1800" b="0" i="0" baseline="-25000">
                <a:latin typeface="Arial" charset="0"/>
              </a:rPr>
              <a:t>5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4953000" y="2590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 i="0">
                <a:latin typeface="Arial" charset="0"/>
              </a:rPr>
              <a:t>r</a:t>
            </a:r>
            <a:r>
              <a:rPr lang="en-US" sz="1800" b="0" i="0" baseline="-25000">
                <a:latin typeface="Arial" charset="0"/>
              </a:rPr>
              <a:t>4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2895600" y="2514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 i="0">
                <a:latin typeface="Arial" charset="0"/>
              </a:rPr>
              <a:t>r</a:t>
            </a:r>
            <a:r>
              <a:rPr lang="en-US" sz="1800" b="0" i="0" baseline="-25000">
                <a:latin typeface="Arial" charset="0"/>
              </a:rPr>
              <a:t>3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2438400" y="3822700"/>
            <a:ext cx="45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 i="0">
                <a:latin typeface="Arial" charset="0"/>
              </a:rPr>
              <a:t>r</a:t>
            </a:r>
            <a:r>
              <a:rPr lang="en-US" sz="1800" b="0" i="0" baseline="-25000">
                <a:latin typeface="Arial" charset="0"/>
              </a:rPr>
              <a:t>2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2209800" y="175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 i="0">
                <a:latin typeface="Arial" charset="0"/>
              </a:rPr>
              <a:t>r</a:t>
            </a:r>
            <a:r>
              <a:rPr lang="en-US" sz="1800" b="0" i="0" baseline="-25000">
                <a:latin typeface="Arial" charset="0"/>
              </a:rPr>
              <a:t>1</a:t>
            </a: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6553200" y="3276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 i="0">
                <a:latin typeface="Arial" charset="0"/>
              </a:rPr>
              <a:t>r</a:t>
            </a:r>
            <a:r>
              <a:rPr lang="en-US" sz="1800" b="0" i="0" baseline="-25000">
                <a:latin typeface="Arial" charset="0"/>
              </a:rPr>
              <a:t>6</a:t>
            </a: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4724400" y="35956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 i="0">
                <a:latin typeface="Arial" charset="0"/>
              </a:rPr>
              <a:t>r</a:t>
            </a:r>
            <a:r>
              <a:rPr lang="en-US" sz="1800" b="0" i="0" baseline="-25000">
                <a:latin typeface="Arial" charset="0"/>
              </a:rPr>
              <a:t>7</a:t>
            </a:r>
          </a:p>
        </p:txBody>
      </p:sp>
      <p:sp>
        <p:nvSpPr>
          <p:cNvPr id="2157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2466BA8-EA96-431D-9B51-A1EFF33B2EE4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sz="1200" b="0" i="0"/>
          </a:p>
        </p:txBody>
      </p:sp>
      <p:sp>
        <p:nvSpPr>
          <p:cNvPr id="21574" name="Rectangle 3"/>
          <p:cNvSpPr>
            <a:spLocks noChangeArrowheads="1"/>
          </p:cNvSpPr>
          <p:nvPr/>
        </p:nvSpPr>
        <p:spPr bwMode="auto">
          <a:xfrm>
            <a:off x="381000" y="4343400"/>
            <a:ext cx="891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buFont typeface="Wingdings" pitchFamily="2" charset="2"/>
              <a:buChar char=""/>
              <a:defRPr/>
            </a:pPr>
            <a:r>
              <a:rPr lang="en-US" sz="2400" b="0" i="0" dirty="0" smtClean="0"/>
              <a:t>{                  }: </a:t>
            </a:r>
            <a:r>
              <a:rPr lang="en-US" sz="2400" b="0" i="0" dirty="0"/>
              <a:t>the set of source </a:t>
            </a:r>
            <a:r>
              <a:rPr lang="en-US" sz="2400" b="0" i="0" dirty="0" smtClean="0"/>
              <a:t>nodes;</a:t>
            </a:r>
          </a:p>
          <a:p>
            <a:pPr marL="927100" lvl="1" indent="-469900">
              <a:defRPr/>
            </a:pPr>
            <a:r>
              <a:rPr lang="en-US" sz="2400" b="0" i="0" dirty="0" smtClean="0"/>
              <a:t>{                  }: </a:t>
            </a:r>
            <a:r>
              <a:rPr lang="en-US" sz="2400" b="0" i="0" dirty="0"/>
              <a:t>the set of destination nodes</a:t>
            </a:r>
            <a:r>
              <a:rPr lang="en-US" sz="2400" b="0" i="0" dirty="0" smtClean="0"/>
              <a:t>;</a:t>
            </a:r>
          </a:p>
          <a:p>
            <a:pPr marL="927100" lvl="1" indent="-469900">
              <a:defRPr/>
            </a:pPr>
            <a:r>
              <a:rPr lang="en-US" sz="2400" b="0" i="0" dirty="0" smtClean="0"/>
              <a:t>{                  }: </a:t>
            </a:r>
            <a:r>
              <a:rPr lang="en-US" sz="2400" b="0" i="0" dirty="0"/>
              <a:t>the set of relay </a:t>
            </a:r>
            <a:r>
              <a:rPr lang="en-US" sz="2400" b="0" i="0" dirty="0" smtClean="0"/>
              <a:t>nodes.</a:t>
            </a:r>
            <a:endParaRPr lang="en-US" sz="2400" b="0" i="0" dirty="0"/>
          </a:p>
          <a:p>
            <a:pPr marL="742950" lvl="1" indent="-285750">
              <a:buFont typeface="Wingdings" pitchFamily="2" charset="2"/>
              <a:buChar char="n"/>
              <a:defRPr/>
            </a:pPr>
            <a:r>
              <a:rPr lang="en-US" sz="2400" b="0" i="0" dirty="0"/>
              <a:t>           and </a:t>
            </a:r>
          </a:p>
          <a:p>
            <a:pPr marL="742950" lvl="1" indent="-285750">
              <a:buFont typeface="Wingdings" pitchFamily="2" charset="2"/>
              <a:buChar char="n"/>
              <a:defRPr/>
            </a:pPr>
            <a:endParaRPr lang="en-US" sz="2400" b="0" i="0" dirty="0"/>
          </a:p>
          <a:p>
            <a:pPr marL="469900" indent="-469900">
              <a:defRPr/>
            </a:pPr>
            <a:endParaRPr lang="en-US" sz="2400" b="0" i="0" dirty="0">
              <a:solidFill>
                <a:srgbClr val="FF0000"/>
              </a:solidFill>
            </a:endParaRPr>
          </a:p>
        </p:txBody>
      </p:sp>
      <p:pic>
        <p:nvPicPr>
          <p:cNvPr id="21575" name="Picture 11" descr="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36245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6" name="Picture 11" descr="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867275"/>
            <a:ext cx="19050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7" name="Picture 12" descr="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525" y="5324475"/>
            <a:ext cx="1895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8" name="Picture 14" descr="S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5715000"/>
            <a:ext cx="9906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90" descr="Cap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2384" y="5737001"/>
            <a:ext cx="1728216" cy="282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62" grpId="0" animBg="1"/>
      <p:bldP spid="63" grpId="0" animBg="1"/>
      <p:bldP spid="65" grpId="0" animBg="1"/>
      <p:bldP spid="84" grpId="0" animBg="1"/>
      <p:bldP spid="86" grpId="0" animBg="1"/>
      <p:bldP spid="88" grpId="0" animBg="1"/>
      <p:bldP spid="89" grpId="0" animBg="1"/>
      <p:bldP spid="57" grpId="0"/>
      <p:bldP spid="60" grpId="0"/>
      <p:bldP spid="85" grpId="0"/>
      <p:bldP spid="87" grpId="0"/>
      <p:bldP spid="90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1" grpId="0"/>
      <p:bldP spid="102" grpId="0"/>
      <p:bldP spid="103" grpId="0"/>
      <p:bldP spid="1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001000" cy="1216025"/>
          </a:xfrm>
        </p:spPr>
        <p:txBody>
          <a:bodyPr/>
          <a:lstStyle/>
          <a:p>
            <a:r>
              <a:rPr lang="en-US" sz="3200" smtClean="0"/>
              <a:t>Optimal Cooperative RNA Problem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8001000" cy="4267200"/>
          </a:xfrm>
        </p:spPr>
        <p:txBody>
          <a:bodyPr/>
          <a:lstStyle/>
          <a:p>
            <a:r>
              <a:rPr lang="en-US" sz="2400" dirty="0" smtClean="0">
                <a:latin typeface="Verdana" pitchFamily="34" charset="0"/>
              </a:rPr>
              <a:t>A widely used performance metric: Achievable data rate</a:t>
            </a:r>
          </a:p>
          <a:p>
            <a:endParaRPr lang="en-US" sz="2400" dirty="0" smtClean="0">
              <a:latin typeface="Verdana" pitchFamily="34" charset="0"/>
            </a:endParaRPr>
          </a:p>
          <a:p>
            <a:r>
              <a:rPr lang="en-US" sz="2400" dirty="0" smtClean="0">
                <a:latin typeface="Verdana" pitchFamily="34" charset="0"/>
              </a:rPr>
              <a:t>Aim to maximize the minimum achievable data rate among all source-destination pairs</a:t>
            </a:r>
            <a:endParaRPr lang="en-US" sz="2000" dirty="0" smtClean="0">
              <a:latin typeface="Verdana" pitchFamily="34" charset="0"/>
            </a:endParaRPr>
          </a:p>
          <a:p>
            <a:pPr marL="866775" lvl="2" indent="-469900">
              <a:buFont typeface="Wingdings" pitchFamily="2" charset="2"/>
              <a:buChar char="n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ensure fairness</a:t>
            </a:r>
          </a:p>
          <a:p>
            <a:endParaRPr lang="en-US" sz="2000" dirty="0" smtClean="0">
              <a:latin typeface="Verdana" pitchFamily="34" charset="0"/>
            </a:endParaRPr>
          </a:p>
          <a:p>
            <a:r>
              <a:rPr lang="en-US" sz="2400" dirty="0" smtClean="0">
                <a:latin typeface="Verdana" pitchFamily="34" charset="0"/>
              </a:rPr>
              <a:t>Relay node assignment affects achievable rate</a:t>
            </a:r>
          </a:p>
          <a:p>
            <a:pPr lvl="1"/>
            <a:r>
              <a:rPr lang="en-US" sz="2000" dirty="0" smtClean="0">
                <a:latin typeface="Verdana" pitchFamily="34" charset="0"/>
              </a:rPr>
              <a:t>We need to determine optimal relay node assignment </a:t>
            </a:r>
          </a:p>
          <a:p>
            <a:pPr marL="742950" lvl="1" indent="-285750"/>
            <a:endParaRPr lang="en-US" sz="20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22532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6FD21BB-342C-4563-B199-870C28B69DFC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sz="1200" b="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1926" y="1676400"/>
            <a:ext cx="6262874" cy="3386872"/>
          </a:xfrm>
          <a:prstGeom prst="rect">
            <a:avLst/>
          </a:prstGeom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Formulation for RNA</a:t>
            </a:r>
          </a:p>
        </p:txBody>
      </p:sp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0" y="5181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8925" indent="-288925"/>
            <a:r>
              <a:rPr lang="en-US" sz="2400" b="0" i="0" dirty="0"/>
              <a:t>     where</a:t>
            </a:r>
          </a:p>
          <a:p>
            <a:pPr marL="288925" indent="-288925">
              <a:spcAft>
                <a:spcPts val="600"/>
              </a:spcAft>
            </a:pPr>
            <a:endParaRPr lang="en-US" sz="2400" b="0" i="0" dirty="0">
              <a:latin typeface="Courier New" pitchFamily="49" charset="0"/>
              <a:cs typeface="Courier New" pitchFamily="49" charset="0"/>
            </a:endParaRPr>
          </a:p>
          <a:p>
            <a:pPr marL="288925" indent="-288925" eaLnBrk="1" hangingPunct="1">
              <a:buClr>
                <a:srgbClr val="FF9900"/>
              </a:buClr>
              <a:buSzPct val="85000"/>
              <a:buFont typeface="Wingdings" pitchFamily="2" charset="2"/>
              <a:buChar char="l"/>
            </a:pPr>
            <a:endParaRPr lang="en-US" sz="2600" b="0" i="0" dirty="0">
              <a:latin typeface="Arial" charset="0"/>
            </a:endParaRPr>
          </a:p>
        </p:txBody>
      </p:sp>
      <p:sp>
        <p:nvSpPr>
          <p:cNvPr id="23558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824605E-E483-48CF-84A7-D10AAEF9D7F4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sz="1200" b="0" i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590800" y="4724400"/>
            <a:ext cx="9588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-457200" y="4648200"/>
            <a:ext cx="32004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66788" indent="-495300">
              <a:spcBef>
                <a:spcPct val="50000"/>
              </a:spcBef>
            </a:pPr>
            <a:r>
              <a:rPr lang="en-US" b="0" i="0" dirty="0">
                <a:solidFill>
                  <a:schemeClr val="accent2"/>
                </a:solidFill>
              </a:rPr>
              <a:t>Integer </a:t>
            </a:r>
            <a:r>
              <a:rPr lang="en-US" b="0" i="0" dirty="0" smtClean="0">
                <a:solidFill>
                  <a:schemeClr val="accent2"/>
                </a:solidFill>
              </a:rPr>
              <a:t>variable</a:t>
            </a:r>
            <a:endParaRPr lang="en-US" b="0" i="0" dirty="0">
              <a:solidFill>
                <a:schemeClr val="accent2"/>
              </a:solidFill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-457200" y="2773363"/>
            <a:ext cx="28194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66788" indent="-495300">
              <a:spcBef>
                <a:spcPct val="50000"/>
              </a:spcBef>
            </a:pPr>
            <a:r>
              <a:rPr lang="en-US" sz="3200" b="0" i="0" dirty="0">
                <a:solidFill>
                  <a:schemeClr val="accent2"/>
                </a:solidFill>
              </a:rPr>
              <a:t>NP </a:t>
            </a:r>
            <a:r>
              <a:rPr lang="en-US" sz="3200" b="0" i="0" dirty="0" smtClean="0">
                <a:solidFill>
                  <a:schemeClr val="accent2"/>
                </a:solidFill>
              </a:rPr>
              <a:t>hard?</a:t>
            </a:r>
            <a:endParaRPr lang="en-US" sz="3200" b="0" i="0" dirty="0">
              <a:solidFill>
                <a:schemeClr val="accent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62000" y="3505200"/>
            <a:ext cx="7924800" cy="838200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 b="0" i="0" dirty="0" smtClean="0">
                <a:solidFill>
                  <a:srgbClr val="800000"/>
                </a:solidFill>
                <a:cs typeface="Arial" charset="0"/>
              </a:rPr>
              <a:t>NP-hard </a:t>
            </a:r>
            <a:r>
              <a:rPr lang="en-US" sz="1800" b="0" i="0" dirty="0">
                <a:solidFill>
                  <a:srgbClr val="800000"/>
                </a:solidFill>
                <a:cs typeface="Arial" charset="0"/>
              </a:rPr>
              <a:t>formulation is not a proof of a problem’s NP-hardness</a:t>
            </a:r>
          </a:p>
        </p:txBody>
      </p:sp>
      <p:pic>
        <p:nvPicPr>
          <p:cNvPr id="27650" name="Picture 2" descr="C:\Users\Xu Yuan\Desktop\tu\Aij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5248276"/>
            <a:ext cx="4572000" cy="65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562" grpId="0"/>
      <p:bldP spid="23563" grpId="0"/>
      <p:bldP spid="184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B3DF34E-CB2B-4C9C-AF6C-FD06FD0623AA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sz="1200" b="0" i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765175"/>
            <a:ext cx="8001000" cy="835025"/>
          </a:xfrm>
        </p:spPr>
        <p:txBody>
          <a:bodyPr/>
          <a:lstStyle/>
          <a:p>
            <a:pPr eaLnBrk="1" hangingPunct="1"/>
            <a:r>
              <a:rPr lang="en-US" smtClean="0"/>
              <a:t>Outline of Case Study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71500" indent="-5715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Cooperative communication</a:t>
            </a:r>
          </a:p>
          <a:p>
            <a:pPr marL="966788" lvl="1" indent="-495300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Amplify and forward </a:t>
            </a:r>
          </a:p>
          <a:p>
            <a:pPr marL="966788" lvl="1" indent="-495300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Decode and forward </a:t>
            </a:r>
          </a:p>
          <a:p>
            <a:pPr marL="966788" lvl="1" indent="-495300" eaLnBrk="1" hangingPunct="1">
              <a:lnSpc>
                <a:spcPct val="90000"/>
              </a:lnSpc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571500" indent="-5715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Relay node assignment problem (RA)</a:t>
            </a:r>
          </a:p>
          <a:p>
            <a:pPr marL="571500" indent="-571500" eaLnBrk="1" hangingPunct="1">
              <a:lnSpc>
                <a:spcPct val="90000"/>
              </a:lnSpc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571500" indent="-571500" eaLnBrk="1" hangingPunct="1">
              <a:lnSpc>
                <a:spcPct val="90000"/>
              </a:lnSpc>
            </a:pPr>
            <a:r>
              <a:rPr lang="en-US" sz="2800" dirty="0" smtClean="0"/>
              <a:t>ORA algorithm</a:t>
            </a:r>
          </a:p>
          <a:p>
            <a:pPr marL="571500" indent="-571500" eaLnBrk="1" hangingPunct="1">
              <a:lnSpc>
                <a:spcPct val="90000"/>
              </a:lnSpc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571500" indent="-5715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Numerical results</a:t>
            </a:r>
            <a:endParaRPr lang="en-US" sz="3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Basic Idea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76400"/>
            <a:ext cx="8382000" cy="4267200"/>
          </a:xfrm>
        </p:spPr>
        <p:txBody>
          <a:bodyPr/>
          <a:lstStyle/>
          <a:p>
            <a:pPr marL="571500" indent="-571500"/>
            <a:r>
              <a:rPr lang="en-US" sz="2400" dirty="0" smtClean="0"/>
              <a:t>Starting with any feasible relay node assignment</a:t>
            </a:r>
          </a:p>
          <a:p>
            <a:pPr marL="966788" lvl="1" indent="-495300"/>
            <a:r>
              <a:rPr lang="en-US" sz="2000" dirty="0" smtClean="0"/>
              <a:t>Different initial relay node assignment can lead to the same optimal solution</a:t>
            </a:r>
          </a:p>
          <a:p>
            <a:pPr marL="966788" lvl="1" indent="-495300"/>
            <a:endParaRPr lang="en-US" sz="2000" dirty="0" smtClean="0"/>
          </a:p>
          <a:p>
            <a:pPr marL="966788" lvl="1" indent="-495300"/>
            <a:r>
              <a:rPr lang="en-US" sz="2000" dirty="0" smtClean="0"/>
              <a:t>Special case: Use direct transmissions</a:t>
            </a:r>
            <a:endParaRPr lang="en-US" sz="2400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96FD3B-2A91-40F5-9046-7004B9CEB8EB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96465A-448A-492E-8410-C484CF06D31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71500" indent="-571500" eaLnBrk="1" hangingPunct="1"/>
            <a:r>
              <a:rPr lang="en-US" dirty="0" smtClean="0"/>
              <a:t>Review of complexity</a:t>
            </a:r>
          </a:p>
          <a:p>
            <a:pPr marL="571500" indent="-571500" eaLnBrk="1" hangingPunct="1"/>
            <a:endParaRPr lang="en-US" dirty="0" smtClean="0"/>
          </a:p>
          <a:p>
            <a:pPr marL="571500" indent="-571500" eaLnBrk="1" hangingPunct="1"/>
            <a:r>
              <a:rPr lang="en-US" dirty="0" smtClean="0"/>
              <a:t>A case study</a:t>
            </a:r>
          </a:p>
          <a:p>
            <a:pPr marL="966788" lvl="1" indent="-495300" eaLnBrk="1" hangingPunct="1"/>
            <a:r>
              <a:rPr lang="en-US" dirty="0" smtClean="0"/>
              <a:t>Optimal relay node assignment for cooperative communications</a:t>
            </a:r>
          </a:p>
          <a:p>
            <a:pPr marL="966788" lvl="1" indent="-495300" eaLnBrk="1" hangingPunct="1">
              <a:buFont typeface="Wingdings" pitchFamily="2" charset="2"/>
              <a:buNone/>
            </a:pPr>
            <a:endParaRPr lang="en-US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Basic Idea (cont’d)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894F1E-2477-408C-BC84-33D3724D957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22000" y="1648800"/>
            <a:ext cx="8610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09588" indent="-495300">
              <a:lnSpc>
                <a:spcPct val="120000"/>
              </a:lnSpc>
              <a:buFont typeface="Wingdings" pitchFamily="2" charset="2"/>
              <a:buChar char="o"/>
            </a:pPr>
            <a:r>
              <a:rPr lang="en-US" sz="2400" b="0" i="0" kern="0" dirty="0" smtClean="0"/>
              <a:t>Increasing objective </a:t>
            </a:r>
            <a:r>
              <a:rPr lang="en-US" sz="2400" b="0" kern="0" dirty="0" err="1" smtClean="0"/>
              <a:t>C</a:t>
            </a:r>
            <a:r>
              <a:rPr lang="en-US" sz="2400" b="0" kern="0" baseline="-25000" dirty="0" err="1" smtClean="0"/>
              <a:t>min</a:t>
            </a:r>
            <a:r>
              <a:rPr lang="en-US" sz="2400" b="0" kern="0" baseline="-25000" dirty="0" smtClean="0"/>
              <a:t> </a:t>
            </a:r>
            <a:r>
              <a:rPr lang="en-US" sz="2400" b="0" kern="0" dirty="0" smtClean="0"/>
              <a:t> </a:t>
            </a:r>
            <a:r>
              <a:rPr lang="en-US" sz="2400" b="0" i="0" kern="0" dirty="0" smtClean="0"/>
              <a:t>during each iteration</a:t>
            </a:r>
          </a:p>
          <a:p>
            <a:pPr marL="966788" lvl="1" indent="-495300">
              <a:lnSpc>
                <a:spcPct val="120000"/>
              </a:lnSpc>
              <a:buFont typeface="Wingdings" pitchFamily="2" charset="2"/>
              <a:buChar char="n"/>
            </a:pPr>
            <a:r>
              <a:rPr lang="en-US" b="0" i="0" kern="0" dirty="0" smtClean="0"/>
              <a:t>Identify the source node corresponding to </a:t>
            </a:r>
            <a:r>
              <a:rPr lang="en-US" b="0" kern="0" dirty="0" err="1" smtClean="0"/>
              <a:t>C</a:t>
            </a:r>
            <a:r>
              <a:rPr lang="en-US" b="0" kern="0" baseline="-25000" dirty="0" err="1" smtClean="0"/>
              <a:t>min</a:t>
            </a:r>
            <a:r>
              <a:rPr lang="en-US" b="0" i="0" kern="0" dirty="0" smtClean="0"/>
              <a:t>             (bottleneck node).</a:t>
            </a:r>
          </a:p>
          <a:p>
            <a:pPr marL="966788" lvl="1" indent="-495300">
              <a:buFont typeface="Wingdings" pitchFamily="2" charset="2"/>
              <a:buChar char="n"/>
            </a:pPr>
            <a:endParaRPr lang="en-US" b="0" i="0" kern="0" dirty="0" smtClean="0"/>
          </a:p>
          <a:p>
            <a:pPr marL="966788" lvl="1" indent="-495300">
              <a:lnSpc>
                <a:spcPct val="120000"/>
              </a:lnSpc>
              <a:buFont typeface="Wingdings" pitchFamily="2" charset="2"/>
              <a:buChar char="n"/>
            </a:pPr>
            <a:r>
              <a:rPr lang="en-US" b="0" i="0" kern="0" dirty="0" smtClean="0"/>
              <a:t>Make adjustment to increase the achievable rate of this bottleneck node</a:t>
            </a:r>
          </a:p>
          <a:p>
            <a:pPr marL="1423988" lvl="2" indent="-495300">
              <a:lnSpc>
                <a:spcPct val="120000"/>
              </a:lnSpc>
              <a:buFont typeface="Wingdings" pitchFamily="2" charset="2"/>
              <a:buChar char="Ø"/>
            </a:pPr>
            <a:r>
              <a:rPr lang="en-US" b="0" i="0" kern="0" dirty="0" smtClean="0"/>
              <a:t>Make sure the new achievable rate is strictly greater than </a:t>
            </a:r>
            <a:r>
              <a:rPr lang="en-US" b="0" kern="0" dirty="0" err="1" smtClean="0"/>
              <a:t>C</a:t>
            </a:r>
            <a:r>
              <a:rPr lang="en-US" b="0" kern="0" baseline="-25000" dirty="0" err="1" smtClean="0"/>
              <a:t>min</a:t>
            </a:r>
            <a:r>
              <a:rPr lang="en-US" b="0" i="0" kern="0" dirty="0" smtClean="0"/>
              <a:t>.</a:t>
            </a:r>
          </a:p>
          <a:p>
            <a:pPr marL="1423988" lvl="2" indent="-495300">
              <a:buFont typeface="Wingdings" pitchFamily="2" charset="2"/>
              <a:buChar char="Ø"/>
            </a:pPr>
            <a:endParaRPr lang="en-US" sz="1800" b="0" i="0" kern="0" dirty="0" smtClean="0"/>
          </a:p>
          <a:p>
            <a:pPr marL="966788" lvl="1" indent="-495300">
              <a:buFont typeface="Wingdings" pitchFamily="2" charset="2"/>
              <a:buChar char="n"/>
            </a:pPr>
            <a:r>
              <a:rPr lang="en-US" b="0" i="0" kern="0" dirty="0" smtClean="0"/>
              <a:t>If no adjustment is possible, the algorithm terminates</a:t>
            </a:r>
          </a:p>
          <a:p>
            <a:pPr marL="966788" lvl="1" indent="-495300">
              <a:buFont typeface="Wingdings" pitchFamily="2" charset="2"/>
              <a:buChar char="o"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533400" y="1752600"/>
            <a:ext cx="84248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80000"/>
              </a:lnSpc>
              <a:buFont typeface="Wingdings" pitchFamily="2" charset="2"/>
              <a:buChar char="o"/>
            </a:pPr>
            <a:r>
              <a:rPr lang="en-US" sz="2400" b="0" i="0" dirty="0"/>
              <a:t>Suppose</a:t>
            </a:r>
            <a:r>
              <a:rPr lang="en-US" sz="2400" b="0" dirty="0"/>
              <a:t> s</a:t>
            </a:r>
            <a:r>
              <a:rPr lang="en-US" sz="2400" b="0" baseline="-25000" dirty="0"/>
              <a:t>1</a:t>
            </a:r>
            <a:r>
              <a:rPr lang="en-US" sz="2400" b="0" i="0" dirty="0"/>
              <a:t> </a:t>
            </a:r>
            <a:r>
              <a:rPr lang="en-US" sz="2400" b="0" i="0" dirty="0" smtClean="0"/>
              <a:t>is the bottleneck node</a:t>
            </a:r>
            <a:endParaRPr lang="en-US" sz="2400" b="0" i="0" dirty="0"/>
          </a:p>
          <a:p>
            <a:pPr marL="469900" indent="-469900">
              <a:lnSpc>
                <a:spcPct val="80000"/>
              </a:lnSpc>
            </a:pPr>
            <a:endParaRPr lang="en-US" sz="2400" b="0" i="0" baseline="-25000" dirty="0"/>
          </a:p>
          <a:p>
            <a:pPr marL="469900" indent="-469900">
              <a:lnSpc>
                <a:spcPct val="80000"/>
              </a:lnSpc>
            </a:pPr>
            <a:endParaRPr lang="en-US" b="0" i="0" baseline="-25000" dirty="0"/>
          </a:p>
          <a:p>
            <a:pPr marL="469900" indent="-469900">
              <a:lnSpc>
                <a:spcPct val="80000"/>
              </a:lnSpc>
            </a:pPr>
            <a:endParaRPr lang="en-US" b="0" i="0" baseline="-25000" dirty="0"/>
          </a:p>
          <a:p>
            <a:pPr marL="469900" indent="-469900">
              <a:lnSpc>
                <a:spcPct val="80000"/>
              </a:lnSpc>
            </a:pPr>
            <a:endParaRPr lang="en-US" b="0" i="0" dirty="0"/>
          </a:p>
          <a:p>
            <a:pPr marL="469900" indent="-469900">
              <a:lnSpc>
                <a:spcPct val="80000"/>
              </a:lnSpc>
            </a:pPr>
            <a:endParaRPr lang="en-US" b="0" i="0" dirty="0"/>
          </a:p>
          <a:p>
            <a:pPr marL="469900" indent="-469900">
              <a:lnSpc>
                <a:spcPct val="80000"/>
              </a:lnSpc>
            </a:pPr>
            <a:endParaRPr lang="en-US" b="0" i="0" dirty="0" smtClean="0"/>
          </a:p>
          <a:p>
            <a:pPr marL="469900" indent="-469900">
              <a:lnSpc>
                <a:spcPct val="80000"/>
              </a:lnSpc>
            </a:pPr>
            <a:endParaRPr lang="en-US" b="0" i="0" dirty="0"/>
          </a:p>
          <a:p>
            <a:pPr marL="469900" indent="-469900">
              <a:lnSpc>
                <a:spcPct val="80000"/>
              </a:lnSpc>
              <a:buFont typeface="Wingdings" pitchFamily="2" charset="2"/>
              <a:buChar char="o"/>
            </a:pPr>
            <a:r>
              <a:rPr lang="en-US" sz="2400" b="0" i="0" dirty="0"/>
              <a:t>Then </a:t>
            </a:r>
            <a:r>
              <a:rPr lang="en-US" sz="2400" b="0" dirty="0"/>
              <a:t>s</a:t>
            </a:r>
            <a:r>
              <a:rPr lang="en-US" sz="2400" b="0" baseline="-25000" dirty="0"/>
              <a:t>1</a:t>
            </a:r>
            <a:r>
              <a:rPr lang="en-US" sz="2400" b="0" i="0" baseline="-25000" dirty="0"/>
              <a:t> </a:t>
            </a:r>
            <a:r>
              <a:rPr lang="en-US" sz="2400" b="0" i="0" dirty="0"/>
              <a:t>examines other relays with achievable rate larger than </a:t>
            </a:r>
            <a:r>
              <a:rPr lang="en-US" sz="2400" b="0" dirty="0" err="1" smtClean="0"/>
              <a:t>C</a:t>
            </a:r>
            <a:r>
              <a:rPr lang="en-US" sz="2400" b="0" baseline="-25000" dirty="0" err="1" smtClean="0"/>
              <a:t>min</a:t>
            </a:r>
            <a:endParaRPr lang="en-US" sz="2400" b="0" baseline="-25000" dirty="0"/>
          </a:p>
          <a:p>
            <a:pPr marL="908050" lvl="1" indent="-436563">
              <a:buFont typeface="Wingdings" pitchFamily="2" charset="2"/>
              <a:buChar char="n"/>
            </a:pPr>
            <a:r>
              <a:rPr lang="en-US" b="0" i="0" dirty="0"/>
              <a:t>If </a:t>
            </a:r>
            <a:r>
              <a:rPr lang="en-US" b="0" i="0" dirty="0" smtClean="0"/>
              <a:t>no </a:t>
            </a:r>
            <a:r>
              <a:rPr lang="en-US" b="0" i="0" dirty="0"/>
              <a:t>such relay, then </a:t>
            </a:r>
            <a:r>
              <a:rPr lang="en-US" b="0" i="0" dirty="0" smtClean="0"/>
              <a:t>ORA </a:t>
            </a:r>
            <a:r>
              <a:rPr lang="en-US" b="0" i="0" dirty="0"/>
              <a:t>terminates</a:t>
            </a:r>
            <a:r>
              <a:rPr lang="en-US" b="0" i="0" dirty="0" smtClean="0"/>
              <a:t>.</a:t>
            </a:r>
          </a:p>
          <a:p>
            <a:pPr marL="908050" lvl="1" indent="-436563">
              <a:buFont typeface="Wingdings" pitchFamily="2" charset="2"/>
              <a:buChar char="n"/>
            </a:pPr>
            <a:endParaRPr lang="en-US" sz="1000" b="0" i="0" dirty="0"/>
          </a:p>
          <a:p>
            <a:pPr marL="908050" lvl="1" indent="-436563">
              <a:buFont typeface="Wingdings" pitchFamily="2" charset="2"/>
              <a:buChar char="n"/>
            </a:pPr>
            <a:r>
              <a:rPr lang="en-US" b="0" i="0" dirty="0"/>
              <a:t>Otherwise, </a:t>
            </a:r>
            <a:r>
              <a:rPr lang="en-US" b="0" i="0" dirty="0" smtClean="0"/>
              <a:t>consider </a:t>
            </a:r>
            <a:r>
              <a:rPr lang="en-US" b="0" i="0" dirty="0"/>
              <a:t>those relays in non-increasing order </a:t>
            </a:r>
            <a:r>
              <a:rPr lang="en-US" b="0" i="0" dirty="0" smtClean="0"/>
              <a:t>of </a:t>
            </a:r>
            <a:r>
              <a:rPr lang="en-US" b="0" i="0" dirty="0"/>
              <a:t>achievable </a:t>
            </a:r>
            <a:r>
              <a:rPr lang="en-US" b="0" i="0" dirty="0" smtClean="0"/>
              <a:t>rates.</a:t>
            </a:r>
            <a:endParaRPr lang="en-US" b="0" i="0" baseline="-25000" dirty="0"/>
          </a:p>
          <a:p>
            <a:pPr marL="469900" indent="-469900"/>
            <a:endParaRPr lang="en-US" b="0" i="0" baseline="-25000" dirty="0"/>
          </a:p>
        </p:txBody>
      </p:sp>
      <p:pic>
        <p:nvPicPr>
          <p:cNvPr id="29708" name="Picture 12" descr="qiuqi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009900"/>
            <a:ext cx="30956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114550"/>
            <a:ext cx="20859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ORA Procedure</a:t>
            </a:r>
          </a:p>
        </p:txBody>
      </p:sp>
      <p:sp>
        <p:nvSpPr>
          <p:cNvPr id="2765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4DF2485-FCBD-4DC8-9AA2-9FDB38DA1D6B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sz="1200" b="0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Rectangle 3"/>
          <p:cNvSpPr>
            <a:spLocks noChangeArrowheads="1"/>
          </p:cNvSpPr>
          <p:nvPr/>
        </p:nvSpPr>
        <p:spPr bwMode="auto">
          <a:xfrm>
            <a:off x="533400" y="1676400"/>
            <a:ext cx="85772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09588" indent="-495300">
              <a:buFont typeface="Wingdings" pitchFamily="2" charset="2"/>
              <a:buChar char="o"/>
            </a:pPr>
            <a:r>
              <a:rPr lang="en-US" sz="2400" b="0" i="0" dirty="0"/>
              <a:t>Suppose </a:t>
            </a:r>
            <a:r>
              <a:rPr lang="en-US" sz="2400" b="0" dirty="0"/>
              <a:t>r</a:t>
            </a:r>
            <a:r>
              <a:rPr lang="en-US" sz="2400" b="0" baseline="-25000" dirty="0"/>
              <a:t>2</a:t>
            </a:r>
            <a:r>
              <a:rPr lang="en-US" sz="2400" b="0" i="0" baseline="-25000" dirty="0"/>
              <a:t> </a:t>
            </a:r>
            <a:r>
              <a:rPr lang="en-US" sz="2400" b="0" i="0" dirty="0"/>
              <a:t>offers </a:t>
            </a:r>
            <a:r>
              <a:rPr lang="en-US" sz="2400" b="0" i="0" dirty="0" smtClean="0"/>
              <a:t>the largest </a:t>
            </a:r>
            <a:r>
              <a:rPr lang="en-US" sz="2400" b="0" i="0" dirty="0"/>
              <a:t>achievable rate for </a:t>
            </a:r>
            <a:r>
              <a:rPr lang="en-US" sz="2400" b="0" dirty="0" smtClean="0"/>
              <a:t>s</a:t>
            </a:r>
            <a:r>
              <a:rPr lang="en-US" sz="2400" b="0" baseline="-25000" dirty="0" smtClean="0"/>
              <a:t>1</a:t>
            </a:r>
          </a:p>
          <a:p>
            <a:pPr marL="966788" lvl="1" indent="-495300">
              <a:buFont typeface="Wingdings" pitchFamily="2" charset="2"/>
              <a:buChar char="n"/>
            </a:pPr>
            <a:r>
              <a:rPr lang="en-US" b="0" i="0" dirty="0" smtClean="0"/>
              <a:t>If </a:t>
            </a:r>
            <a:r>
              <a:rPr lang="en-US" b="0" dirty="0" smtClean="0"/>
              <a:t>r</a:t>
            </a:r>
            <a:r>
              <a:rPr lang="en-US" b="0" baseline="-25000" dirty="0" smtClean="0"/>
              <a:t>2</a:t>
            </a:r>
            <a:r>
              <a:rPr lang="en-US" b="0" i="0" dirty="0" smtClean="0"/>
              <a:t> </a:t>
            </a:r>
            <a:r>
              <a:rPr lang="en-US" b="0" i="0" dirty="0"/>
              <a:t>is </a:t>
            </a:r>
            <a:r>
              <a:rPr lang="en-US" b="0" i="0" dirty="0" smtClean="0"/>
              <a:t>not assigned, </a:t>
            </a:r>
            <a:r>
              <a:rPr lang="en-US" b="0" i="0" dirty="0"/>
              <a:t>then </a:t>
            </a:r>
            <a:r>
              <a:rPr lang="en-US" b="0" dirty="0"/>
              <a:t>r</a:t>
            </a:r>
            <a:r>
              <a:rPr lang="en-US" b="0" baseline="-25000" dirty="0"/>
              <a:t>2</a:t>
            </a:r>
            <a:r>
              <a:rPr lang="en-US" b="0" i="0" baseline="-25000" dirty="0"/>
              <a:t> </a:t>
            </a:r>
            <a:r>
              <a:rPr lang="en-US" b="0" i="0" dirty="0"/>
              <a:t>can be assigned to </a:t>
            </a:r>
            <a:r>
              <a:rPr lang="en-US" b="0" dirty="0"/>
              <a:t>s</a:t>
            </a:r>
            <a:r>
              <a:rPr lang="en-US" b="0" baseline="-25000" dirty="0"/>
              <a:t>1 </a:t>
            </a:r>
            <a:r>
              <a:rPr lang="en-US" b="0" i="0" dirty="0" smtClean="0"/>
              <a:t>and current </a:t>
            </a:r>
            <a:r>
              <a:rPr lang="en-US" b="0" i="0" dirty="0"/>
              <a:t>iteration is </a:t>
            </a:r>
            <a:r>
              <a:rPr lang="en-US" b="0" i="0" dirty="0" smtClean="0"/>
              <a:t>completed.</a:t>
            </a:r>
            <a:endParaRPr lang="en-US" b="0" i="0" dirty="0"/>
          </a:p>
          <a:p>
            <a:pPr marL="966788" lvl="1" indent="-495300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1800" b="0" i="0" dirty="0"/>
          </a:p>
          <a:p>
            <a:pPr marL="966788" lvl="1" indent="-495300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1800" b="0" i="0" dirty="0"/>
          </a:p>
          <a:p>
            <a:pPr marL="966788" lvl="1" indent="-495300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1800" b="0" i="0" dirty="0"/>
          </a:p>
          <a:p>
            <a:pPr marL="966788" lvl="1" indent="-495300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1800" b="0" i="0" dirty="0"/>
          </a:p>
          <a:p>
            <a:pPr marL="966788" lvl="1" indent="-495300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1800" b="0" i="0" dirty="0"/>
          </a:p>
          <a:p>
            <a:pPr marL="966788" lvl="1" indent="-495300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1800" b="0" i="0" dirty="0"/>
          </a:p>
          <a:p>
            <a:pPr marL="966788" lvl="1" indent="-495300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1800" b="0" i="0" dirty="0"/>
          </a:p>
          <a:p>
            <a:pPr marL="966788" lvl="1" indent="-495300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1800" b="0" i="0" dirty="0"/>
          </a:p>
          <a:p>
            <a:pPr marL="509588" indent="-495300">
              <a:buFont typeface="Wingdings" pitchFamily="2" charset="2"/>
              <a:buChar char="o"/>
            </a:pPr>
            <a:r>
              <a:rPr lang="en-US" sz="2400" b="0" i="0" dirty="0"/>
              <a:t>Otherwise, assume </a:t>
            </a:r>
            <a:r>
              <a:rPr lang="en-US" sz="2400" b="0" dirty="0"/>
              <a:t>r</a:t>
            </a:r>
            <a:r>
              <a:rPr lang="en-US" sz="2400" b="0" baseline="-25000" dirty="0"/>
              <a:t>2</a:t>
            </a:r>
            <a:r>
              <a:rPr lang="en-US" sz="2400" b="0" i="0" dirty="0"/>
              <a:t> is already assigned to </a:t>
            </a:r>
            <a:r>
              <a:rPr lang="en-US" sz="2400" b="0" dirty="0" smtClean="0"/>
              <a:t>s</a:t>
            </a:r>
            <a:r>
              <a:rPr lang="en-US" sz="2400" b="0" baseline="-25000" dirty="0" smtClean="0"/>
              <a:t>2</a:t>
            </a:r>
            <a:r>
              <a:rPr lang="en-US" sz="2400" b="0" i="0" dirty="0" smtClean="0"/>
              <a:t>. </a:t>
            </a:r>
            <a:r>
              <a:rPr lang="en-US" sz="2400" b="0" i="0" dirty="0"/>
              <a:t>Mark </a:t>
            </a:r>
            <a:r>
              <a:rPr lang="en-US" sz="2400" b="0" dirty="0"/>
              <a:t>s</a:t>
            </a:r>
            <a:r>
              <a:rPr lang="en-US" sz="2400" b="0" baseline="-25000" dirty="0"/>
              <a:t>2</a:t>
            </a:r>
            <a:r>
              <a:rPr lang="en-US" sz="2400" b="0" i="0" dirty="0"/>
              <a:t> to indicate </a:t>
            </a:r>
            <a:r>
              <a:rPr lang="en-US" sz="2400" b="0" dirty="0"/>
              <a:t>r</a:t>
            </a:r>
            <a:r>
              <a:rPr lang="en-US" sz="2400" b="0" baseline="-25000" dirty="0"/>
              <a:t>2</a:t>
            </a:r>
            <a:r>
              <a:rPr lang="en-US" sz="2400" b="0" i="0" dirty="0"/>
              <a:t> is “under consideration</a:t>
            </a:r>
            <a:r>
              <a:rPr lang="en-US" sz="2400" b="0" i="0" dirty="0" smtClean="0"/>
              <a:t>” </a:t>
            </a:r>
            <a:r>
              <a:rPr lang="en-US" sz="2400" b="0" i="0" dirty="0"/>
              <a:t>and check whether </a:t>
            </a:r>
            <a:r>
              <a:rPr lang="en-US" sz="2400" b="0" dirty="0" smtClean="0"/>
              <a:t>r</a:t>
            </a:r>
            <a:r>
              <a:rPr lang="en-US" sz="2400" b="0" baseline="-25000" dirty="0" smtClean="0"/>
              <a:t>2</a:t>
            </a:r>
            <a:r>
              <a:rPr lang="en-US" altLang="zh-CN" sz="2400" b="0" i="0" dirty="0" smtClean="0"/>
              <a:t> can </a:t>
            </a:r>
            <a:r>
              <a:rPr lang="en-US" altLang="zh-CN" sz="2400" b="0" i="0" dirty="0"/>
              <a:t>be released from </a:t>
            </a:r>
            <a:r>
              <a:rPr lang="en-US" altLang="zh-CN" sz="2400" b="0" i="0" dirty="0" smtClean="0"/>
              <a:t>s</a:t>
            </a:r>
            <a:r>
              <a:rPr lang="en-US" altLang="zh-CN" sz="2400" b="0" i="0" baseline="-25000" dirty="0" smtClean="0"/>
              <a:t>2</a:t>
            </a:r>
            <a:r>
              <a:rPr lang="en-US" altLang="zh-CN" sz="2400" b="0" i="0" dirty="0" smtClean="0"/>
              <a:t>.</a:t>
            </a:r>
            <a:endParaRPr lang="en-US" sz="2400" b="0" i="0" baseline="-25000" dirty="0"/>
          </a:p>
          <a:p>
            <a:pPr marL="571500" indent="-571500">
              <a:lnSpc>
                <a:spcPct val="80000"/>
              </a:lnSpc>
            </a:pPr>
            <a:r>
              <a:rPr lang="en-US" sz="2400" b="0" i="0" baseline="-25000" dirty="0"/>
              <a:t> </a:t>
            </a:r>
          </a:p>
        </p:txBody>
      </p:sp>
      <p:pic>
        <p:nvPicPr>
          <p:cNvPr id="28674" name="Picture 8" descr="d-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800350"/>
            <a:ext cx="35052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18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75" y="4114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17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0"/>
            <a:ext cx="5334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9" name="Picture 19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00" y="3369600"/>
            <a:ext cx="12954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ORA Procedure </a:t>
            </a:r>
            <a:r>
              <a:rPr lang="en-US" altLang="zh-CN" sz="3200" smtClean="0"/>
              <a:t>(cont’d)</a:t>
            </a:r>
            <a:endParaRPr lang="en-US" sz="3200" smtClean="0"/>
          </a:p>
        </p:txBody>
      </p:sp>
      <p:sp>
        <p:nvSpPr>
          <p:cNvPr id="28679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6E4297E-67F0-4A41-A2FF-A85FE07373A8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sz="1200" b="0" i="0"/>
          </a:p>
        </p:txBody>
      </p:sp>
      <p:pic>
        <p:nvPicPr>
          <p:cNvPr id="30730" name="Picture 10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419600"/>
            <a:ext cx="15240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5" name="Picture 25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962400"/>
            <a:ext cx="2667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7" name="Rectangle 3"/>
          <p:cNvSpPr>
            <a:spLocks noChangeArrowheads="1"/>
          </p:cNvSpPr>
          <p:nvPr/>
        </p:nvSpPr>
        <p:spPr bwMode="auto">
          <a:xfrm>
            <a:off x="533400" y="1676400"/>
            <a:ext cx="857726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09588" indent="-495300">
              <a:lnSpc>
                <a:spcPct val="90000"/>
              </a:lnSpc>
              <a:buFont typeface="Wingdings" pitchFamily="2" charset="2"/>
              <a:buChar char="o"/>
            </a:pPr>
            <a:r>
              <a:rPr lang="en-US" altLang="zh-CN" sz="2400" b="0" i="0" dirty="0" smtClean="0"/>
              <a:t>To release </a:t>
            </a:r>
            <a:r>
              <a:rPr lang="en-US" altLang="zh-CN" sz="2400" b="0" dirty="0" smtClean="0"/>
              <a:t>r</a:t>
            </a:r>
            <a:r>
              <a:rPr lang="en-US" altLang="zh-CN" sz="2400" b="0" baseline="-25000" dirty="0" smtClean="0"/>
              <a:t>2</a:t>
            </a:r>
            <a:r>
              <a:rPr lang="en-US" altLang="zh-CN" sz="2400" b="0" dirty="0" smtClean="0"/>
              <a:t>, s</a:t>
            </a:r>
            <a:r>
              <a:rPr lang="en-US" altLang="zh-CN" sz="2400" b="0" baseline="-25000" dirty="0" smtClean="0"/>
              <a:t>2</a:t>
            </a:r>
            <a:r>
              <a:rPr lang="en-US" altLang="zh-CN" sz="2400" b="0" i="0" dirty="0" smtClean="0"/>
              <a:t> needs to find an </a:t>
            </a:r>
            <a:r>
              <a:rPr lang="en-US" altLang="zh-CN" sz="2400" b="0" i="0" dirty="0" smtClean="0">
                <a:ea typeface="SimSun" pitchFamily="2" charset="-122"/>
              </a:rPr>
              <a:t>unmarked</a:t>
            </a:r>
            <a:r>
              <a:rPr lang="en-US" altLang="zh-CN" sz="2400" b="0" i="0" dirty="0" smtClean="0"/>
              <a:t> relay node with achievable rate larger than </a:t>
            </a:r>
            <a:r>
              <a:rPr lang="en-US" altLang="zh-CN" sz="2400" b="0" dirty="0" err="1" smtClean="0"/>
              <a:t>C</a:t>
            </a:r>
            <a:r>
              <a:rPr lang="en-US" altLang="zh-CN" sz="2400" b="0" baseline="-25000" dirty="0" err="1" smtClean="0"/>
              <a:t>min</a:t>
            </a:r>
            <a:r>
              <a:rPr lang="en-US" altLang="zh-CN" sz="2400" b="0" i="0" dirty="0" smtClean="0"/>
              <a:t> </a:t>
            </a:r>
          </a:p>
          <a:p>
            <a:pPr marL="966788" lvl="1" indent="-495300">
              <a:lnSpc>
                <a:spcPct val="90000"/>
              </a:lnSpc>
              <a:buFont typeface="Wingdings" pitchFamily="2" charset="2"/>
              <a:buChar char="n"/>
            </a:pPr>
            <a:r>
              <a:rPr lang="en-US" b="0" i="0" dirty="0" smtClean="0"/>
              <a:t>If </a:t>
            </a:r>
            <a:r>
              <a:rPr lang="en-US" b="0" dirty="0" smtClean="0"/>
              <a:t>r</a:t>
            </a:r>
            <a:r>
              <a:rPr lang="en-US" b="0" baseline="-25000" dirty="0" smtClean="0"/>
              <a:t>3</a:t>
            </a:r>
            <a:r>
              <a:rPr lang="en-US" b="0" i="0" dirty="0" smtClean="0"/>
              <a:t> is the only choice and is not assigned, then </a:t>
            </a:r>
            <a:r>
              <a:rPr lang="en-US" b="0" dirty="0" smtClean="0"/>
              <a:t>r</a:t>
            </a:r>
            <a:r>
              <a:rPr lang="en-US" b="0" baseline="-25000" dirty="0" smtClean="0"/>
              <a:t>3</a:t>
            </a:r>
            <a:r>
              <a:rPr lang="en-US" b="0" i="0" dirty="0" smtClean="0"/>
              <a:t> can be assigned to </a:t>
            </a:r>
            <a:r>
              <a:rPr lang="en-US" b="0" dirty="0" smtClean="0"/>
              <a:t>s</a:t>
            </a:r>
            <a:r>
              <a:rPr lang="en-US" b="0" baseline="-25000" dirty="0" smtClean="0"/>
              <a:t>2</a:t>
            </a:r>
            <a:r>
              <a:rPr lang="en-US" b="0" i="0" dirty="0" smtClean="0"/>
              <a:t> and </a:t>
            </a:r>
            <a:r>
              <a:rPr lang="en-US" b="0" dirty="0" smtClean="0"/>
              <a:t>r</a:t>
            </a:r>
            <a:r>
              <a:rPr lang="en-US" b="0" baseline="-25000" dirty="0" smtClean="0"/>
              <a:t>2</a:t>
            </a:r>
            <a:r>
              <a:rPr lang="en-US" b="0" i="0" dirty="0" smtClean="0"/>
              <a:t> can be assigned to </a:t>
            </a:r>
            <a:r>
              <a:rPr lang="en-US" b="0" dirty="0" smtClean="0"/>
              <a:t>s</a:t>
            </a:r>
            <a:r>
              <a:rPr lang="en-US" b="0" baseline="-25000" dirty="0" smtClean="0"/>
              <a:t>1</a:t>
            </a:r>
            <a:r>
              <a:rPr lang="en-US" b="0" i="0" dirty="0" smtClean="0"/>
              <a:t>. Current iteration is completed.</a:t>
            </a:r>
            <a:endParaRPr lang="en-US" b="0" i="0" baseline="-25000" dirty="0" smtClean="0">
              <a:ea typeface="SimSun" pitchFamily="2" charset="-122"/>
            </a:endParaRPr>
          </a:p>
          <a:p>
            <a:pPr marL="966788" lvl="1" indent="-495300">
              <a:buFont typeface="Wingdings" pitchFamily="2" charset="2"/>
              <a:buChar char="n"/>
            </a:pPr>
            <a:endParaRPr lang="en-US" altLang="zh-CN" b="0" i="0" baseline="-25000" dirty="0" smtClean="0">
              <a:ea typeface="SimSun" pitchFamily="2" charset="-122"/>
            </a:endParaRPr>
          </a:p>
          <a:p>
            <a:pPr marL="966788" lvl="1" indent="-495300">
              <a:buFont typeface="Wingdings" pitchFamily="2" charset="2"/>
              <a:buChar char="n"/>
            </a:pPr>
            <a:endParaRPr lang="en-US" altLang="zh-CN" b="0" i="0" baseline="-25000" dirty="0" smtClean="0">
              <a:ea typeface="SimSun" pitchFamily="2" charset="-122"/>
            </a:endParaRPr>
          </a:p>
          <a:p>
            <a:pPr marL="966788" lvl="1" indent="-495300">
              <a:buFont typeface="Wingdings" pitchFamily="2" charset="2"/>
              <a:buChar char="n"/>
            </a:pPr>
            <a:endParaRPr lang="en-US" altLang="zh-CN" b="0" i="0" baseline="-25000" dirty="0" smtClean="0">
              <a:ea typeface="SimSun" pitchFamily="2" charset="-122"/>
            </a:endParaRPr>
          </a:p>
          <a:p>
            <a:pPr marL="966788" lvl="1" indent="-495300">
              <a:buFont typeface="Wingdings" pitchFamily="2" charset="2"/>
              <a:buChar char="n"/>
            </a:pPr>
            <a:endParaRPr lang="en-US" altLang="zh-CN" b="0" i="0" baseline="-25000" dirty="0" smtClean="0">
              <a:ea typeface="SimSun" pitchFamily="2" charset="-122"/>
            </a:endParaRPr>
          </a:p>
          <a:p>
            <a:pPr marL="966788" lvl="1" indent="-495300">
              <a:buFont typeface="Wingdings" pitchFamily="2" charset="2"/>
              <a:buChar char="n"/>
            </a:pPr>
            <a:endParaRPr lang="en-US" altLang="zh-CN" b="0" i="0" baseline="-25000" dirty="0" smtClean="0">
              <a:ea typeface="SimSun" pitchFamily="2" charset="-122"/>
            </a:endParaRPr>
          </a:p>
          <a:p>
            <a:pPr marL="966788" lvl="1" indent="-495300">
              <a:buFont typeface="Wingdings" pitchFamily="2" charset="2"/>
              <a:buChar char="n"/>
            </a:pPr>
            <a:endParaRPr lang="en-US" altLang="zh-CN" b="0" i="0" baseline="-25000" dirty="0" smtClean="0">
              <a:ea typeface="SimSun" pitchFamily="2" charset="-122"/>
            </a:endParaRPr>
          </a:p>
          <a:p>
            <a:pPr marL="966788" lvl="1" indent="-495300">
              <a:buFont typeface="Wingdings" pitchFamily="2" charset="2"/>
              <a:buChar char="n"/>
            </a:pPr>
            <a:endParaRPr lang="en-US" altLang="zh-CN" b="0" i="0" baseline="-25000" dirty="0" smtClean="0">
              <a:ea typeface="SimSun" pitchFamily="2" charset="-122"/>
            </a:endParaRPr>
          </a:p>
          <a:p>
            <a:pPr marL="966788" lvl="1" indent="-495300"/>
            <a:endParaRPr lang="en-US" altLang="zh-CN" sz="1000" b="0" i="0" baseline="-25000" dirty="0" smtClean="0">
              <a:ea typeface="SimSun" pitchFamily="2" charset="-122"/>
            </a:endParaRPr>
          </a:p>
          <a:p>
            <a:pPr marL="966788" lvl="1" indent="-495300"/>
            <a:endParaRPr lang="en-US" altLang="zh-CN" sz="1000" b="0" i="0" baseline="-25000" dirty="0" smtClean="0">
              <a:ea typeface="SimSun" pitchFamily="2" charset="-122"/>
            </a:endParaRPr>
          </a:p>
          <a:p>
            <a:pPr marL="966788" lvl="1" indent="-495300"/>
            <a:endParaRPr lang="en-US" altLang="zh-CN" sz="1100" b="0" i="0" baseline="-25000" dirty="0" smtClean="0">
              <a:ea typeface="SimSun" pitchFamily="2" charset="-122"/>
            </a:endParaRPr>
          </a:p>
          <a:p>
            <a:pPr marL="966788" lvl="1" indent="-495300"/>
            <a:endParaRPr lang="en-US" altLang="zh-CN" sz="1000" b="0" i="0" baseline="-25000" dirty="0" smtClean="0">
              <a:ea typeface="SimSun" pitchFamily="2" charset="-122"/>
            </a:endParaRPr>
          </a:p>
          <a:p>
            <a:pPr marL="966788" lvl="1" indent="-495300">
              <a:buFont typeface="Wingdings" pitchFamily="2" charset="2"/>
              <a:buChar char="n"/>
            </a:pPr>
            <a:r>
              <a:rPr lang="en-US" altLang="zh-CN" b="0" i="0" dirty="0" smtClean="0">
                <a:ea typeface="SimSun" pitchFamily="2" charset="-122"/>
              </a:rPr>
              <a:t>Otherwise</a:t>
            </a:r>
            <a:r>
              <a:rPr lang="en-US" altLang="zh-CN" b="0" i="0" dirty="0">
                <a:ea typeface="SimSun" pitchFamily="2" charset="-122"/>
              </a:rPr>
              <a:t>, mark </a:t>
            </a:r>
            <a:r>
              <a:rPr lang="en-US" altLang="zh-CN" b="0" dirty="0" smtClean="0">
                <a:ea typeface="SimSun" pitchFamily="2" charset="-122"/>
              </a:rPr>
              <a:t>r</a:t>
            </a:r>
            <a:r>
              <a:rPr lang="en-US" altLang="zh-CN" b="0" baseline="-25000" dirty="0" smtClean="0">
                <a:ea typeface="SimSun" pitchFamily="2" charset="-122"/>
              </a:rPr>
              <a:t>3</a:t>
            </a:r>
            <a:r>
              <a:rPr lang="en-US" altLang="zh-CN" b="0" i="0" dirty="0" smtClean="0">
                <a:ea typeface="SimSun" pitchFamily="2" charset="-122"/>
              </a:rPr>
              <a:t> and </a:t>
            </a:r>
            <a:r>
              <a:rPr lang="en-US" altLang="zh-CN" b="0" i="0" dirty="0">
                <a:ea typeface="SimSun" pitchFamily="2" charset="-122"/>
              </a:rPr>
              <a:t>check whether </a:t>
            </a:r>
            <a:r>
              <a:rPr lang="en-US" altLang="zh-CN" b="0" dirty="0" smtClean="0">
                <a:ea typeface="SimSun" pitchFamily="2" charset="-122"/>
              </a:rPr>
              <a:t>r</a:t>
            </a:r>
            <a:r>
              <a:rPr lang="en-US" altLang="zh-CN" b="0" baseline="-25000" dirty="0" smtClean="0">
                <a:ea typeface="SimSun" pitchFamily="2" charset="-122"/>
              </a:rPr>
              <a:t>3</a:t>
            </a:r>
            <a:r>
              <a:rPr lang="en-US" altLang="zh-CN" b="0" i="0" dirty="0" smtClean="0">
                <a:ea typeface="SimSun" pitchFamily="2" charset="-122"/>
              </a:rPr>
              <a:t> can </a:t>
            </a:r>
            <a:r>
              <a:rPr lang="en-US" altLang="zh-CN" b="0" i="0" dirty="0">
                <a:ea typeface="SimSun" pitchFamily="2" charset="-122"/>
              </a:rPr>
              <a:t>be release by </a:t>
            </a:r>
            <a:r>
              <a:rPr lang="en-US" altLang="zh-CN" b="0" dirty="0" smtClean="0">
                <a:ea typeface="SimSun" pitchFamily="2" charset="-122"/>
              </a:rPr>
              <a:t>s</a:t>
            </a:r>
            <a:r>
              <a:rPr lang="en-US" altLang="zh-CN" b="0" baseline="-25000" dirty="0" smtClean="0">
                <a:ea typeface="SimSun" pitchFamily="2" charset="-122"/>
              </a:rPr>
              <a:t>3</a:t>
            </a:r>
            <a:endParaRPr lang="en-US" sz="1900" b="0" i="0" baseline="-25000" dirty="0"/>
          </a:p>
        </p:txBody>
      </p:sp>
      <p:pic>
        <p:nvPicPr>
          <p:cNvPr id="29698" name="Picture 9" descr="d-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330575"/>
            <a:ext cx="27432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14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6575" y="50292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ORA Procedure </a:t>
            </a:r>
            <a:r>
              <a:rPr lang="en-US" altLang="zh-CN" sz="3200" smtClean="0"/>
              <a:t>(cont’d)</a:t>
            </a:r>
            <a:endParaRPr lang="en-US" sz="3200" smtClean="0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45C17C7-8296-4A6A-95E2-6784D67AE98A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sz="1200" b="0" i="0"/>
          </a:p>
        </p:txBody>
      </p:sp>
      <p:pic>
        <p:nvPicPr>
          <p:cNvPr id="31754" name="Picture 10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495800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1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816800"/>
            <a:ext cx="557550" cy="21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837113"/>
            <a:ext cx="30480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13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257800"/>
            <a:ext cx="809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7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7600" y="4800600"/>
            <a:ext cx="93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3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800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ORA Procedure </a:t>
            </a:r>
            <a:r>
              <a:rPr lang="en-US" altLang="zh-CN" sz="3200" smtClean="0"/>
              <a:t>(cont’d)</a:t>
            </a:r>
            <a:endParaRPr lang="en-US" sz="32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577262" cy="3886200"/>
          </a:xfrm>
        </p:spPr>
        <p:txBody>
          <a:bodyPr/>
          <a:lstStyle/>
          <a:p>
            <a:r>
              <a:rPr lang="en-US" altLang="zh-CN" sz="2400" dirty="0" smtClean="0">
                <a:ea typeface="SimSun" pitchFamily="2" charset="-122"/>
              </a:rPr>
              <a:t>If </a:t>
            </a:r>
            <a:r>
              <a:rPr lang="en-US" altLang="zh-CN" sz="2400" i="1" dirty="0" smtClean="0">
                <a:ea typeface="SimSun" pitchFamily="2" charset="-122"/>
              </a:rPr>
              <a:t>s</a:t>
            </a:r>
            <a:r>
              <a:rPr lang="en-US" altLang="zh-CN" sz="2400" i="1" baseline="-25000" dirty="0" smtClean="0">
                <a:ea typeface="SimSun" pitchFamily="2" charset="-122"/>
              </a:rPr>
              <a:t>3</a:t>
            </a:r>
            <a:r>
              <a:rPr lang="en-US" altLang="zh-CN" sz="2400" baseline="-25000" dirty="0" smtClean="0">
                <a:ea typeface="SimSun" pitchFamily="2" charset="-122"/>
              </a:rPr>
              <a:t> </a:t>
            </a:r>
            <a:r>
              <a:rPr lang="en-US" altLang="zh-CN" sz="2400" dirty="0" smtClean="0">
                <a:ea typeface="SimSun" pitchFamily="2" charset="-122"/>
              </a:rPr>
              <a:t>cannot find any unmarked relay that offers a higher achievable rate than</a:t>
            </a:r>
            <a:r>
              <a:rPr lang="en-US" altLang="zh-CN" sz="2400" i="1" dirty="0" smtClean="0">
                <a:ea typeface="SimSun" pitchFamily="2" charset="-122"/>
              </a:rPr>
              <a:t> </a:t>
            </a:r>
            <a:r>
              <a:rPr lang="en-US" altLang="zh-CN" sz="2400" i="1" dirty="0" err="1" smtClean="0">
                <a:ea typeface="SimSun" pitchFamily="2" charset="-122"/>
              </a:rPr>
              <a:t>C</a:t>
            </a:r>
            <a:r>
              <a:rPr lang="en-US" altLang="zh-CN" sz="2400" i="1" baseline="-25000" dirty="0" err="1" smtClean="0">
                <a:ea typeface="SimSun" pitchFamily="2" charset="-122"/>
              </a:rPr>
              <a:t>min</a:t>
            </a:r>
            <a:r>
              <a:rPr lang="en-US" altLang="zh-CN" sz="2400" dirty="0" smtClean="0">
                <a:ea typeface="SimSun" pitchFamily="2" charset="-122"/>
              </a:rPr>
              <a:t>, then </a:t>
            </a:r>
            <a:r>
              <a:rPr lang="en-US" altLang="zh-CN" sz="2400" i="1" dirty="0" smtClean="0">
                <a:ea typeface="SimSun" pitchFamily="2" charset="-122"/>
              </a:rPr>
              <a:t>s</a:t>
            </a:r>
            <a:r>
              <a:rPr lang="en-US" altLang="zh-CN" sz="2400" i="1" baseline="-25000" dirty="0" smtClean="0">
                <a:ea typeface="SimSun" pitchFamily="2" charset="-122"/>
              </a:rPr>
              <a:t>2</a:t>
            </a:r>
            <a:r>
              <a:rPr lang="en-US" altLang="zh-CN" sz="2400" dirty="0" smtClean="0">
                <a:ea typeface="SimSun" pitchFamily="2" charset="-122"/>
              </a:rPr>
              <a:t> cannot use </a:t>
            </a:r>
            <a:r>
              <a:rPr lang="en-US" altLang="zh-CN" sz="2400" i="1" dirty="0" smtClean="0">
                <a:ea typeface="SimSun" pitchFamily="2" charset="-122"/>
              </a:rPr>
              <a:t>r</a:t>
            </a:r>
            <a:r>
              <a:rPr lang="en-US" altLang="zh-CN" sz="2400" i="1" baseline="-25000" dirty="0" smtClean="0">
                <a:ea typeface="SimSun" pitchFamily="2" charset="-122"/>
              </a:rPr>
              <a:t>3</a:t>
            </a:r>
            <a:r>
              <a:rPr lang="en-US" altLang="zh-CN" sz="2400" dirty="0" smtClean="0">
                <a:ea typeface="SimSun" pitchFamily="2" charset="-122"/>
              </a:rPr>
              <a:t> and </a:t>
            </a:r>
            <a:r>
              <a:rPr lang="en-US" altLang="zh-CN" sz="2400" i="1" dirty="0" smtClean="0">
                <a:ea typeface="SimSun" pitchFamily="2" charset="-122"/>
              </a:rPr>
              <a:t>s</a:t>
            </a:r>
            <a:r>
              <a:rPr lang="en-US" altLang="zh-CN" sz="2400" i="1" baseline="-25000" dirty="0" smtClean="0">
                <a:ea typeface="SimSun" pitchFamily="2" charset="-122"/>
              </a:rPr>
              <a:t>1</a:t>
            </a:r>
            <a:r>
              <a:rPr lang="en-US" altLang="zh-CN" sz="2400" dirty="0" smtClean="0">
                <a:ea typeface="SimSun" pitchFamily="2" charset="-122"/>
              </a:rPr>
              <a:t> cannot use </a:t>
            </a:r>
            <a:r>
              <a:rPr lang="en-US" altLang="zh-CN" sz="2400" i="1" dirty="0" smtClean="0">
                <a:ea typeface="SimSun" pitchFamily="2" charset="-122"/>
              </a:rPr>
              <a:t>r</a:t>
            </a:r>
            <a:r>
              <a:rPr lang="en-US" altLang="zh-CN" sz="2400" i="1" baseline="-25000" dirty="0" smtClean="0">
                <a:ea typeface="SimSun" pitchFamily="2" charset="-122"/>
              </a:rPr>
              <a:t>2</a:t>
            </a:r>
            <a:r>
              <a:rPr lang="en-US" altLang="zh-CN" sz="2400" dirty="0" smtClean="0">
                <a:ea typeface="SimSun" pitchFamily="2" charset="-122"/>
              </a:rPr>
              <a:t>.</a:t>
            </a:r>
            <a:endParaRPr lang="zh-CN" altLang="en-US" sz="2400" dirty="0" smtClean="0">
              <a:ea typeface="SimSun" pitchFamily="2" charset="-122"/>
            </a:endParaRP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25861E6-DD24-42A0-BD56-95DC31FF6A02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sz="1200" b="0" i="0"/>
          </a:p>
        </p:txBody>
      </p:sp>
      <p:pic>
        <p:nvPicPr>
          <p:cNvPr id="30725" name="Picture 6" descr="d-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200400"/>
            <a:ext cx="3124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 Marks?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267200"/>
          </a:xfrm>
        </p:spPr>
        <p:txBody>
          <a:bodyPr/>
          <a:lstStyle/>
          <a:p>
            <a:r>
              <a:rPr lang="en-US" sz="2400" dirty="0" smtClean="0"/>
              <a:t>Now</a:t>
            </a:r>
            <a:r>
              <a:rPr lang="en-US" sz="2400" i="1" dirty="0" smtClean="0"/>
              <a:t> s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</a:t>
            </a:r>
            <a:r>
              <a:rPr lang="en-US" sz="2400" dirty="0" smtClean="0"/>
              <a:t>needs to consider other relays. Do we need to clear marks on </a:t>
            </a:r>
            <a:r>
              <a:rPr lang="en-US" sz="2400" i="1" dirty="0" smtClean="0"/>
              <a:t>r</a:t>
            </a:r>
            <a:r>
              <a:rPr lang="en-US" sz="2400" i="1" baseline="-25000" dirty="0" smtClean="0"/>
              <a:t>2</a:t>
            </a:r>
            <a:r>
              <a:rPr lang="en-US" sz="2400" dirty="0" smtClean="0"/>
              <a:t> and</a:t>
            </a:r>
            <a:r>
              <a:rPr lang="en-US" sz="2400" i="1" dirty="0" smtClean="0"/>
              <a:t> r</a:t>
            </a:r>
            <a:r>
              <a:rPr lang="en-US" sz="2400" i="1" baseline="-25000" dirty="0" smtClean="0"/>
              <a:t>3</a:t>
            </a:r>
            <a:r>
              <a:rPr lang="en-US" sz="2400" i="1" dirty="0" smtClean="0"/>
              <a:t> </a:t>
            </a:r>
            <a:r>
              <a:rPr lang="en-US" sz="2400" dirty="0" smtClean="0"/>
              <a:t>here?</a:t>
            </a:r>
          </a:p>
          <a:p>
            <a:r>
              <a:rPr lang="en-US" sz="2400" dirty="0" smtClean="0">
                <a:cs typeface="Arial" charset="0"/>
              </a:rPr>
              <a:t>Naïve approach clears marks such that</a:t>
            </a:r>
            <a:r>
              <a:rPr lang="en-US" sz="2400" i="1" dirty="0" smtClean="0">
                <a:cs typeface="Arial" charset="0"/>
              </a:rPr>
              <a:t> r</a:t>
            </a:r>
            <a:r>
              <a:rPr lang="en-US" sz="2400" i="1" baseline="-25000" dirty="0" smtClean="0">
                <a:cs typeface="Arial" charset="0"/>
              </a:rPr>
              <a:t>2</a:t>
            </a:r>
            <a:r>
              <a:rPr lang="en-US" sz="2400" i="1" dirty="0" smtClean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and </a:t>
            </a:r>
            <a:r>
              <a:rPr lang="en-US" sz="2400" i="1" dirty="0" smtClean="0">
                <a:cs typeface="Arial" charset="0"/>
              </a:rPr>
              <a:t>r</a:t>
            </a:r>
            <a:r>
              <a:rPr lang="en-US" sz="2400" i="1" baseline="-25000" dirty="0" smtClean="0">
                <a:cs typeface="Arial" charset="0"/>
              </a:rPr>
              <a:t>3</a:t>
            </a:r>
            <a:r>
              <a:rPr lang="en-US" sz="2400" dirty="0" smtClean="0">
                <a:cs typeface="Arial" charset="0"/>
              </a:rPr>
              <a:t> can be re-considered </a:t>
            </a:r>
          </a:p>
          <a:p>
            <a:pPr>
              <a:buNone/>
            </a:pPr>
            <a:r>
              <a:rPr lang="en-US" sz="2400" dirty="0" smtClean="0">
                <a:cs typeface="Arial" charset="0"/>
              </a:rPr>
              <a:t>     in this iteration</a:t>
            </a:r>
            <a:endParaRPr lang="en-US" sz="2400" baseline="-25000" dirty="0" smtClean="0">
              <a:cs typeface="Arial" charset="0"/>
            </a:endParaRPr>
          </a:p>
          <a:p>
            <a:r>
              <a:rPr lang="en-US" sz="2400" dirty="0" smtClean="0">
                <a:cs typeface="Arial" charset="0"/>
              </a:rPr>
              <a:t>ORA does not clear marks</a:t>
            </a:r>
          </a:p>
          <a:p>
            <a:pPr lvl="1"/>
            <a:r>
              <a:rPr lang="en-US" sz="2000" dirty="0" smtClean="0">
                <a:cs typeface="Arial" charset="0"/>
              </a:rPr>
              <a:t>Each relay node can only be </a:t>
            </a:r>
          </a:p>
          <a:p>
            <a:pPr lvl="1">
              <a:buNone/>
            </a:pPr>
            <a:r>
              <a:rPr lang="en-US" sz="2000" dirty="0" smtClean="0">
                <a:cs typeface="Arial" charset="0"/>
              </a:rPr>
              <a:t>     considered once in one iteration</a:t>
            </a:r>
          </a:p>
          <a:p>
            <a:pPr lvl="1"/>
            <a:r>
              <a:rPr lang="en-US" sz="2000" dirty="0" smtClean="0">
                <a:cs typeface="Arial" charset="0"/>
              </a:rPr>
              <a:t>Marks will be cleared at the </a:t>
            </a:r>
          </a:p>
          <a:p>
            <a:pPr lvl="1">
              <a:buNone/>
            </a:pPr>
            <a:r>
              <a:rPr lang="en-US" sz="2000" dirty="0" smtClean="0">
                <a:cs typeface="Arial" charset="0"/>
              </a:rPr>
              <a:t>     end of the iteration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489D3-1796-428C-B496-3A944B5D9B3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Picture 6" descr="d-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048000"/>
            <a:ext cx="3124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ORA Procedure </a:t>
            </a:r>
            <a:r>
              <a:rPr lang="en-US" altLang="zh-CN" sz="3200" smtClean="0"/>
              <a:t>(cont’d)</a:t>
            </a:r>
            <a:endParaRPr lang="en-US" sz="32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676400"/>
            <a:ext cx="8577262" cy="1371600"/>
          </a:xfrm>
        </p:spPr>
        <p:txBody>
          <a:bodyPr/>
          <a:lstStyle/>
          <a:p>
            <a:pPr marL="528638" indent="-495300">
              <a:lnSpc>
                <a:spcPct val="110000"/>
              </a:lnSpc>
            </a:pPr>
            <a:r>
              <a:rPr lang="en-US" altLang="zh-CN" sz="2400" i="1" dirty="0" smtClean="0">
                <a:ea typeface="SimSun" pitchFamily="2" charset="-122"/>
              </a:rPr>
              <a:t>s</a:t>
            </a:r>
            <a:r>
              <a:rPr lang="en-US" altLang="zh-CN" sz="2400" i="1" baseline="-25000" dirty="0" smtClean="0">
                <a:ea typeface="SimSun" pitchFamily="2" charset="-122"/>
              </a:rPr>
              <a:t>1</a:t>
            </a:r>
            <a:r>
              <a:rPr lang="en-US" altLang="zh-CN" sz="2400" baseline="-25000" dirty="0" smtClean="0">
                <a:ea typeface="SimSun" pitchFamily="2" charset="-122"/>
              </a:rPr>
              <a:t> </a:t>
            </a:r>
            <a:r>
              <a:rPr lang="en-US" altLang="zh-CN" sz="2400" dirty="0" smtClean="0">
                <a:ea typeface="SimSun" pitchFamily="2" charset="-122"/>
              </a:rPr>
              <a:t>consider another relay </a:t>
            </a:r>
            <a:r>
              <a:rPr lang="en-US" altLang="zh-CN" sz="2400" i="1" dirty="0" smtClean="0">
                <a:ea typeface="SimSun" pitchFamily="2" charset="-122"/>
              </a:rPr>
              <a:t>r</a:t>
            </a:r>
            <a:r>
              <a:rPr lang="en-US" altLang="zh-CN" sz="2400" i="1" baseline="-25000" dirty="0" smtClean="0">
                <a:ea typeface="SimSun" pitchFamily="2" charset="-122"/>
              </a:rPr>
              <a:t>4</a:t>
            </a:r>
          </a:p>
          <a:p>
            <a:pPr marL="966788" lvl="1" indent="-495300">
              <a:lnSpc>
                <a:spcPct val="110000"/>
              </a:lnSpc>
            </a:pPr>
            <a:r>
              <a:rPr lang="en-US" altLang="zh-CN" sz="2000" dirty="0" smtClean="0">
                <a:ea typeface="SimSun" pitchFamily="2" charset="-122"/>
              </a:rPr>
              <a:t>If </a:t>
            </a:r>
            <a:r>
              <a:rPr lang="en-US" altLang="zh-CN" sz="2000" i="1" dirty="0" smtClean="0">
                <a:ea typeface="SimSun" pitchFamily="2" charset="-122"/>
              </a:rPr>
              <a:t>r</a:t>
            </a:r>
            <a:r>
              <a:rPr lang="en-US" altLang="zh-CN" sz="2000" i="1" baseline="-25000" dirty="0" smtClean="0">
                <a:ea typeface="SimSun" pitchFamily="2" charset="-122"/>
              </a:rPr>
              <a:t>4</a:t>
            </a:r>
            <a:r>
              <a:rPr lang="en-US" altLang="zh-CN" sz="2000" dirty="0" smtClean="0">
                <a:ea typeface="SimSun" pitchFamily="2" charset="-122"/>
              </a:rPr>
              <a:t> is not assigned, it can be assigned to </a:t>
            </a:r>
            <a:r>
              <a:rPr lang="en-US" altLang="zh-CN" sz="2000" i="1" dirty="0" smtClean="0">
                <a:ea typeface="SimSun" pitchFamily="2" charset="-122"/>
              </a:rPr>
              <a:t>s</a:t>
            </a:r>
            <a:r>
              <a:rPr lang="en-US" altLang="zh-CN" sz="2000" i="1" baseline="-25000" dirty="0" smtClean="0">
                <a:ea typeface="SimSun" pitchFamily="2" charset="-122"/>
              </a:rPr>
              <a:t>1</a:t>
            </a:r>
            <a:r>
              <a:rPr lang="en-US" altLang="zh-CN" sz="2000" dirty="0" smtClean="0">
                <a:ea typeface="SimSun" pitchFamily="2" charset="-122"/>
              </a:rPr>
              <a:t> immediately and current iteration is completed.</a:t>
            </a:r>
            <a:endParaRPr lang="en-US" altLang="zh-CN" sz="2000" baseline="-25000" dirty="0" smtClean="0">
              <a:ea typeface="SimSun" pitchFamily="2" charset="-122"/>
            </a:endParaRPr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679922F-CD5F-4701-8CAE-C66EC2E61757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sz="1200" b="0" i="0"/>
          </a:p>
        </p:txBody>
      </p:sp>
      <p:pic>
        <p:nvPicPr>
          <p:cNvPr id="31749" name="Picture 8" descr="d1-r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076575"/>
            <a:ext cx="31242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97262"/>
            <a:ext cx="8382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d5-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754380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ORA Procedure </a:t>
            </a:r>
            <a:r>
              <a:rPr lang="en-US" altLang="zh-CN" sz="3200" smtClean="0"/>
              <a:t>(cont’d)</a:t>
            </a:r>
            <a:endParaRPr lang="en-US" sz="3200" smtClean="0"/>
          </a:p>
        </p:txBody>
      </p:sp>
      <p:sp>
        <p:nvSpPr>
          <p:cNvPr id="32772" name="Rectangle 12"/>
          <p:cNvSpPr>
            <a:spLocks noChangeArrowheads="1"/>
          </p:cNvSpPr>
          <p:nvPr/>
        </p:nvSpPr>
        <p:spPr bwMode="auto">
          <a:xfrm>
            <a:off x="566738" y="1828800"/>
            <a:ext cx="85772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90588" lvl="1" indent="-438150">
              <a:buFont typeface="Wingdings" pitchFamily="2" charset="2"/>
              <a:buChar char="n"/>
            </a:pPr>
            <a:r>
              <a:rPr lang="en-US" altLang="zh-CN" b="0" i="0" dirty="0">
                <a:ea typeface="SimSun" pitchFamily="2" charset="-122"/>
              </a:rPr>
              <a:t>If </a:t>
            </a:r>
            <a:r>
              <a:rPr lang="en-US" altLang="zh-CN" b="0" dirty="0">
                <a:ea typeface="SimSun" pitchFamily="2" charset="-122"/>
              </a:rPr>
              <a:t>r</a:t>
            </a:r>
            <a:r>
              <a:rPr lang="en-US" altLang="zh-CN" b="0" baseline="-25000" dirty="0">
                <a:ea typeface="SimSun" pitchFamily="2" charset="-122"/>
              </a:rPr>
              <a:t>4</a:t>
            </a:r>
            <a:r>
              <a:rPr lang="en-US" altLang="zh-CN" b="0" i="0" baseline="-25000" dirty="0">
                <a:ea typeface="SimSun" pitchFamily="2" charset="-122"/>
              </a:rPr>
              <a:t> </a:t>
            </a:r>
            <a:r>
              <a:rPr lang="en-US" altLang="zh-CN" b="0" i="0" dirty="0">
                <a:ea typeface="SimSun" pitchFamily="2" charset="-122"/>
              </a:rPr>
              <a:t> is assigned to other source, </a:t>
            </a:r>
            <a:r>
              <a:rPr lang="en-US" altLang="zh-CN" b="0" i="0" dirty="0" smtClean="0">
                <a:ea typeface="SimSun" pitchFamily="2" charset="-122"/>
              </a:rPr>
              <a:t>ORA continues.</a:t>
            </a:r>
            <a:endParaRPr lang="en-US" altLang="zh-CN" b="0" i="0" baseline="-25000" dirty="0">
              <a:ea typeface="SimSun" pitchFamily="2" charset="-122"/>
            </a:endParaRPr>
          </a:p>
        </p:txBody>
      </p:sp>
      <p:sp>
        <p:nvSpPr>
          <p:cNvPr id="3277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3A2C227-BCCE-472D-B59F-4100084E6D64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sz="1200" b="0" i="0"/>
          </a:p>
        </p:txBody>
      </p:sp>
      <p:pic>
        <p:nvPicPr>
          <p:cNvPr id="34826" name="Picture 10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484563"/>
            <a:ext cx="101123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6388" y="3984625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419600"/>
            <a:ext cx="9239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1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362450"/>
            <a:ext cx="144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1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25875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16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14800"/>
            <a:ext cx="4572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3" name="Picture 17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200400"/>
            <a:ext cx="8477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4" name="Picture 18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9718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5" name="Picture 19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533775"/>
            <a:ext cx="9239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6" name="Picture 20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971800"/>
            <a:ext cx="1371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Picture 21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533775"/>
            <a:ext cx="7715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8" name="Picture 2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3434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9" name="Picture 2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191000"/>
            <a:ext cx="129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0" name="Picture 2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9175" y="4191000"/>
            <a:ext cx="1984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86000" y="5410200"/>
            <a:ext cx="4953000" cy="685800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</a:pPr>
            <a:r>
              <a:rPr lang="en-US" sz="1800" b="0" i="0" dirty="0" smtClean="0">
                <a:solidFill>
                  <a:srgbClr val="800000"/>
                </a:solidFill>
                <a:cs typeface="Arial" charset="0"/>
              </a:rPr>
              <a:t>s</a:t>
            </a:r>
            <a:r>
              <a:rPr lang="en-US" sz="1800" b="0" i="0" baseline="-25000" dirty="0" smtClean="0">
                <a:solidFill>
                  <a:srgbClr val="800000"/>
                </a:solidFill>
                <a:cs typeface="Arial" charset="0"/>
              </a:rPr>
              <a:t>4</a:t>
            </a:r>
            <a:r>
              <a:rPr lang="en-US" sz="1800" b="0" i="0" dirty="0" smtClean="0">
                <a:solidFill>
                  <a:srgbClr val="800000"/>
                </a:solidFill>
                <a:cs typeface="Arial" charset="0"/>
              </a:rPr>
              <a:t> does </a:t>
            </a:r>
            <a:r>
              <a:rPr lang="en-US" sz="1800" b="0" i="0" dirty="0">
                <a:solidFill>
                  <a:srgbClr val="800000"/>
                </a:solidFill>
                <a:cs typeface="Arial" charset="0"/>
              </a:rPr>
              <a:t>not </a:t>
            </a:r>
            <a:r>
              <a:rPr lang="en-US" sz="1800" b="0" i="0" dirty="0" smtClean="0">
                <a:solidFill>
                  <a:srgbClr val="800000"/>
                </a:solidFill>
                <a:cs typeface="Arial" charset="0"/>
              </a:rPr>
              <a:t>check marked </a:t>
            </a:r>
            <a:r>
              <a:rPr lang="en-US" sz="1800" b="0" i="0" dirty="0">
                <a:solidFill>
                  <a:srgbClr val="800000"/>
                </a:solidFill>
                <a:cs typeface="Arial" charset="0"/>
              </a:rPr>
              <a:t>nodes r</a:t>
            </a:r>
            <a:r>
              <a:rPr lang="en-US" sz="1800" b="0" i="0" baseline="-25000" dirty="0">
                <a:solidFill>
                  <a:srgbClr val="800000"/>
                </a:solidFill>
                <a:cs typeface="Arial" charset="0"/>
              </a:rPr>
              <a:t>2</a:t>
            </a:r>
            <a:r>
              <a:rPr lang="en-US" sz="1800" b="0" i="0" dirty="0">
                <a:solidFill>
                  <a:srgbClr val="800000"/>
                </a:solidFill>
                <a:cs typeface="Arial" charset="0"/>
              </a:rPr>
              <a:t> and r</a:t>
            </a:r>
            <a:r>
              <a:rPr lang="en-US" sz="1800" b="0" i="0" baseline="-25000" dirty="0">
                <a:solidFill>
                  <a:srgbClr val="800000"/>
                </a:solidFill>
                <a:cs typeface="Arial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ORA Procedure </a:t>
            </a:r>
            <a:r>
              <a:rPr lang="en-US" altLang="zh-CN" sz="3200" smtClean="0"/>
              <a:t>(cont’d)</a:t>
            </a:r>
            <a:endParaRPr lang="en-US" sz="32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305800" cy="4267200"/>
          </a:xfrm>
        </p:spPr>
        <p:txBody>
          <a:bodyPr/>
          <a:lstStyle/>
          <a:p>
            <a:r>
              <a:rPr lang="en-US" altLang="zh-CN" sz="2400" dirty="0" smtClean="0"/>
              <a:t>We have two outcomes for each iteration: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 smtClean="0"/>
              <a:t>If a better assignment is found, ORA identifies a new bottleneck node for the next iteration.</a:t>
            </a:r>
          </a:p>
          <a:p>
            <a:endParaRPr lang="en-US" altLang="zh-CN" sz="2400" dirty="0" smtClean="0"/>
          </a:p>
          <a:p>
            <a:pPr lvl="1"/>
            <a:r>
              <a:rPr lang="en-US" altLang="zh-CN" sz="2000" dirty="0" smtClean="0"/>
              <a:t>If this iteration is non-improving, ORA terminates</a:t>
            </a:r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FE94711-549F-47BF-AB3D-42BB23D051B3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sz="1200" b="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8153400" cy="1143000"/>
          </a:xfrm>
        </p:spPr>
        <p:txBody>
          <a:bodyPr/>
          <a:lstStyle/>
          <a:p>
            <a:r>
              <a:rPr lang="en-US" sz="2800" dirty="0" smtClean="0"/>
              <a:t>Example </a:t>
            </a:r>
            <a:r>
              <a:rPr lang="en-US" altLang="zh-CN" sz="2800" dirty="0" smtClean="0"/>
              <a:t>- Initial Relay Node Assignment</a:t>
            </a:r>
            <a:endParaRPr lang="en-US" sz="2800" dirty="0" smtClean="0"/>
          </a:p>
        </p:txBody>
      </p:sp>
      <p:sp>
        <p:nvSpPr>
          <p:cNvPr id="34819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93750A8-601F-4335-AFF5-3B5A329C5BBB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sz="1200" b="0" i="0"/>
          </a:p>
        </p:txBody>
      </p:sp>
      <p:pic>
        <p:nvPicPr>
          <p:cNvPr id="34820" name="Picture 7" descr="tableu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35175"/>
            <a:ext cx="74676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5991225" y="2554288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C2D1FF">
              <a:alpha val="17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Rounded Rectangle 28"/>
          <p:cNvSpPr>
            <a:spLocks noChangeArrowheads="1"/>
          </p:cNvSpPr>
          <p:nvPr/>
        </p:nvSpPr>
        <p:spPr bwMode="auto">
          <a:xfrm>
            <a:off x="5105400" y="29718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C2D1FF">
              <a:alpha val="17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Rounded Rectangle 28"/>
          <p:cNvSpPr>
            <a:spLocks noChangeArrowheads="1"/>
          </p:cNvSpPr>
          <p:nvPr/>
        </p:nvSpPr>
        <p:spPr bwMode="auto">
          <a:xfrm>
            <a:off x="7607300" y="3868738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C2D1FF">
              <a:alpha val="17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Rounded Rectangle 28"/>
          <p:cNvSpPr>
            <a:spLocks noChangeArrowheads="1"/>
          </p:cNvSpPr>
          <p:nvPr/>
        </p:nvSpPr>
        <p:spPr bwMode="auto">
          <a:xfrm>
            <a:off x="6781800" y="47244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C2D1FF">
              <a:alpha val="1803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ounded Rectangle 28"/>
          <p:cNvSpPr>
            <a:spLocks noChangeArrowheads="1"/>
          </p:cNvSpPr>
          <p:nvPr/>
        </p:nvSpPr>
        <p:spPr bwMode="auto">
          <a:xfrm>
            <a:off x="4343400" y="4300538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C2D1FF">
              <a:alpha val="17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r="24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ounded Rectangle 28"/>
          <p:cNvSpPr>
            <a:spLocks noChangeArrowheads="1"/>
          </p:cNvSpPr>
          <p:nvPr/>
        </p:nvSpPr>
        <p:spPr bwMode="auto">
          <a:xfrm>
            <a:off x="3505200" y="34290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C2D1FF">
              <a:alpha val="1803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ounded Rectangle 28"/>
          <p:cNvSpPr>
            <a:spLocks noChangeArrowheads="1"/>
          </p:cNvSpPr>
          <p:nvPr/>
        </p:nvSpPr>
        <p:spPr bwMode="auto">
          <a:xfrm>
            <a:off x="1905000" y="51816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C2D1FF">
              <a:alpha val="1803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/>
              <a:t>Review of Complexity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76400"/>
            <a:ext cx="8196263" cy="4267200"/>
          </a:xfrm>
        </p:spPr>
        <p:txBody>
          <a:bodyPr/>
          <a:lstStyle/>
          <a:p>
            <a:r>
              <a:rPr lang="en-US" sz="2400" dirty="0" smtClean="0"/>
              <a:t>Class P</a:t>
            </a:r>
          </a:p>
          <a:p>
            <a:pPr lvl="1"/>
            <a:r>
              <a:rPr lang="en-US" sz="2000" dirty="0" smtClean="0"/>
              <a:t>Exist a polynomial-time complexity algorithm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Class NP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Exist a non-deterministic polynomial-time complexity algorithm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NP-hard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Any problem in Class NP can be reduced to it in polynomial-time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64A327-86B0-49BF-9CCE-6EC94920B458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sz="2800" dirty="0" smtClean="0"/>
              <a:t>Example </a:t>
            </a:r>
            <a:r>
              <a:rPr lang="en-US" altLang="zh-CN" sz="2800" dirty="0" smtClean="0"/>
              <a:t>- First Iteration of ORA Algorithm</a:t>
            </a:r>
            <a:endParaRPr lang="en-US" sz="2800" dirty="0" smtClean="0"/>
          </a:p>
        </p:txBody>
      </p:sp>
      <p:sp>
        <p:nvSpPr>
          <p:cNvPr id="35843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28FCF5B-5981-4393-B072-1859F55CC205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sz="1200" b="0" i="0"/>
          </a:p>
        </p:txBody>
      </p:sp>
      <p:pic>
        <p:nvPicPr>
          <p:cNvPr id="35844" name="Picture 4" descr="tableu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428875"/>
            <a:ext cx="74676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ounded Rectangle 39"/>
          <p:cNvSpPr>
            <a:spLocks noChangeArrowheads="1"/>
          </p:cNvSpPr>
          <p:nvPr/>
        </p:nvSpPr>
        <p:spPr bwMode="auto">
          <a:xfrm>
            <a:off x="990600" y="3814763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FF0000">
              <a:alpha val="56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5943600" y="2925763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C2D1FF">
              <a:alpha val="17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rotWithShape="0">
              <a:schemeClr val="accent1"/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Rounded Rectangle 28"/>
          <p:cNvSpPr>
            <a:spLocks noChangeArrowheads="1"/>
          </p:cNvSpPr>
          <p:nvPr/>
        </p:nvSpPr>
        <p:spPr bwMode="auto">
          <a:xfrm>
            <a:off x="5105400" y="33528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C2D1FF">
              <a:alpha val="1803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rotWithShape="0">
              <a:schemeClr val="accent1"/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Rounded Rectangle 28"/>
          <p:cNvSpPr>
            <a:spLocks noChangeArrowheads="1"/>
          </p:cNvSpPr>
          <p:nvPr/>
        </p:nvSpPr>
        <p:spPr bwMode="auto">
          <a:xfrm>
            <a:off x="7607300" y="423545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C2D1FF">
              <a:alpha val="17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rotWithShape="0">
              <a:schemeClr val="accent1"/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Rounded Rectangle 28"/>
          <p:cNvSpPr>
            <a:spLocks noChangeArrowheads="1"/>
          </p:cNvSpPr>
          <p:nvPr/>
        </p:nvSpPr>
        <p:spPr bwMode="auto">
          <a:xfrm>
            <a:off x="6781800" y="51054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C2D1FF">
              <a:alpha val="1803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rotWithShape="0">
              <a:schemeClr val="accent1"/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ounded Rectangle 28"/>
          <p:cNvSpPr>
            <a:spLocks noChangeArrowheads="1"/>
          </p:cNvSpPr>
          <p:nvPr/>
        </p:nvSpPr>
        <p:spPr bwMode="auto">
          <a:xfrm>
            <a:off x="4343400" y="4659313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C2D1FF">
              <a:alpha val="17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rotWithShape="0">
              <a:schemeClr val="accent1"/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ounded Rectangle 28"/>
          <p:cNvSpPr>
            <a:spLocks noChangeArrowheads="1"/>
          </p:cNvSpPr>
          <p:nvPr/>
        </p:nvSpPr>
        <p:spPr bwMode="auto">
          <a:xfrm>
            <a:off x="1905000" y="55626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C2D1FF">
              <a:alpha val="1803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rotWithShape="0">
              <a:schemeClr val="accent1"/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15737" name="Picture 25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810000"/>
            <a:ext cx="546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38" name="Picture 26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514600"/>
            <a:ext cx="7366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39" name="Picture 27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07300" y="3767138"/>
            <a:ext cx="546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0" name="Picture 28" descr="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93000" y="2514600"/>
            <a:ext cx="7366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1" name="Picture 29" descr="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98950" y="3775075"/>
            <a:ext cx="546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4" name="Picture 32" descr="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2514600"/>
            <a:ext cx="7366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5" name="Picture 33" descr="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43300" y="4664075"/>
            <a:ext cx="546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7" name="Picture 35" descr="r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5200" y="3768725"/>
            <a:ext cx="5556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8" name="Picture 36" descr="r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92600" y="3768725"/>
            <a:ext cx="5556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9" name="Picture 37" descr="s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81600" y="2133600"/>
            <a:ext cx="4667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50" name="Picture 38" descr="s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43800" y="2133600"/>
            <a:ext cx="4667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51" name="Picture 39" descr="s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43400" y="2133600"/>
            <a:ext cx="4667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5" name="Rectangle 3"/>
          <p:cNvSpPr>
            <a:spLocks noChangeArrowheads="1"/>
          </p:cNvSpPr>
          <p:nvPr/>
        </p:nvSpPr>
        <p:spPr bwMode="auto">
          <a:xfrm>
            <a:off x="762000" y="1676400"/>
            <a:ext cx="7815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/>
            <a:r>
              <a:rPr lang="en-US" sz="2400" b="0" i="0" dirty="0">
                <a:ea typeface="SimSun" pitchFamily="2" charset="-122"/>
              </a:rPr>
              <a:t>Bottleneck node </a:t>
            </a:r>
            <a:r>
              <a:rPr lang="en-US" sz="2400" b="0" dirty="0">
                <a:ea typeface="SimSun" pitchFamily="2" charset="-122"/>
              </a:rPr>
              <a:t>s</a:t>
            </a:r>
            <a:r>
              <a:rPr lang="en-US" sz="2400" b="0" baseline="-25000" dirty="0">
                <a:ea typeface="SimSun" pitchFamily="2" charset="-122"/>
              </a:rPr>
              <a:t>3</a:t>
            </a:r>
            <a:r>
              <a:rPr lang="en-US" sz="2400" b="0" i="0" dirty="0">
                <a:ea typeface="SimSun" pitchFamily="2" charset="-122"/>
              </a:rPr>
              <a:t>,</a:t>
            </a:r>
            <a:r>
              <a:rPr lang="en-US" sz="2400" b="0" i="0" baseline="-25000" dirty="0">
                <a:ea typeface="SimSun" pitchFamily="2" charset="-122"/>
              </a:rPr>
              <a:t>  </a:t>
            </a:r>
            <a:r>
              <a:rPr lang="en-US" sz="2400" b="0" dirty="0" err="1">
                <a:ea typeface="SimSun" pitchFamily="2" charset="-122"/>
              </a:rPr>
              <a:t>C</a:t>
            </a:r>
            <a:r>
              <a:rPr lang="en-US" sz="2400" b="0" baseline="-25000" dirty="0" err="1">
                <a:ea typeface="SimSun" pitchFamily="2" charset="-122"/>
              </a:rPr>
              <a:t>min</a:t>
            </a:r>
            <a:r>
              <a:rPr lang="en-US" sz="2400" b="0" i="0" dirty="0">
                <a:ea typeface="SimSun" pitchFamily="2" charset="-122"/>
              </a:rPr>
              <a:t>=13</a:t>
            </a:r>
            <a:endParaRPr lang="en-US" sz="2400" b="0" i="0" baseline="-25000" dirty="0">
              <a:ea typeface="SimSun" pitchFamily="2" charset="-122"/>
            </a:endParaRPr>
          </a:p>
        </p:txBody>
      </p:sp>
      <p:pic>
        <p:nvPicPr>
          <p:cNvPr id="35868" name="Picture 28" descr="p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92600" y="3759200"/>
            <a:ext cx="584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 descr="C:\Users\Xu Yuan\Desktop\34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13600" y="4683600"/>
            <a:ext cx="554037" cy="481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8610600" cy="1143000"/>
          </a:xfrm>
        </p:spPr>
        <p:txBody>
          <a:bodyPr/>
          <a:lstStyle/>
          <a:p>
            <a:r>
              <a:rPr lang="en-US" sz="2800" dirty="0" smtClean="0"/>
              <a:t>Example </a:t>
            </a:r>
            <a:r>
              <a:rPr lang="en-US" altLang="zh-CN" sz="2800" dirty="0" smtClean="0"/>
              <a:t>- Second Iteration of ORA algorithm</a:t>
            </a:r>
            <a:endParaRPr lang="en-US" sz="2800" dirty="0" smtClean="0"/>
          </a:p>
        </p:txBody>
      </p:sp>
      <p:sp>
        <p:nvSpPr>
          <p:cNvPr id="36867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52A48D-BE0A-4DAF-AAE0-DFAFBD608AAB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sz="1200" b="0" i="0"/>
          </a:p>
        </p:txBody>
      </p:sp>
      <p:pic>
        <p:nvPicPr>
          <p:cNvPr id="36868" name="Picture 4" descr="tableu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416175"/>
            <a:ext cx="74676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762000" y="1676400"/>
            <a:ext cx="7815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/>
            <a:r>
              <a:rPr lang="en-US" sz="2400" b="0" i="0" dirty="0">
                <a:ea typeface="SimSun" pitchFamily="2" charset="-122"/>
              </a:rPr>
              <a:t>Bottleneck node </a:t>
            </a:r>
            <a:r>
              <a:rPr lang="en-US" sz="2400" b="0" dirty="0" smtClean="0">
                <a:ea typeface="SimSun" pitchFamily="2" charset="-122"/>
              </a:rPr>
              <a:t>s</a:t>
            </a:r>
            <a:r>
              <a:rPr lang="en-US" sz="2400" b="0" baseline="-25000" dirty="0" smtClean="0">
                <a:ea typeface="SimSun" pitchFamily="2" charset="-122"/>
              </a:rPr>
              <a:t>1</a:t>
            </a:r>
            <a:r>
              <a:rPr lang="en-US" sz="2400" b="0" i="0" dirty="0" smtClean="0">
                <a:ea typeface="SimSun" pitchFamily="2" charset="-122"/>
              </a:rPr>
              <a:t>,</a:t>
            </a:r>
            <a:r>
              <a:rPr lang="en-US" sz="2400" b="0" i="0" baseline="-25000" dirty="0" smtClean="0">
                <a:ea typeface="SimSun" pitchFamily="2" charset="-122"/>
              </a:rPr>
              <a:t> </a:t>
            </a:r>
            <a:r>
              <a:rPr lang="en-US" sz="2400" b="0" dirty="0" err="1">
                <a:ea typeface="SimSun" pitchFamily="2" charset="-122"/>
              </a:rPr>
              <a:t>C</a:t>
            </a:r>
            <a:r>
              <a:rPr lang="en-US" sz="2400" b="0" baseline="-25000" dirty="0" err="1">
                <a:ea typeface="SimSun" pitchFamily="2" charset="-122"/>
              </a:rPr>
              <a:t>min</a:t>
            </a:r>
            <a:r>
              <a:rPr lang="en-US" sz="2400" b="0" i="0" dirty="0">
                <a:ea typeface="SimSun" pitchFamily="2" charset="-122"/>
              </a:rPr>
              <a:t>=15</a:t>
            </a:r>
            <a:endParaRPr lang="en-US" sz="2400" b="0" i="0" baseline="-25000" dirty="0">
              <a:ea typeface="SimSun" pitchFamily="2" charset="-122"/>
            </a:endParaRPr>
          </a:p>
        </p:txBody>
      </p:sp>
      <p:pic>
        <p:nvPicPr>
          <p:cNvPr id="113681" name="Picture 17" descr="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914650"/>
            <a:ext cx="5556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9" descr="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971800"/>
            <a:ext cx="5556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2" name="Picture 28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895600"/>
            <a:ext cx="546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3" name="Picture 29" descr="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2514600"/>
            <a:ext cx="7366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4" name="Picture 30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5088" y="4648200"/>
            <a:ext cx="546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5" name="Picture 31" descr="s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2106613"/>
            <a:ext cx="4667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7" name="Picture 33" descr="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54600" y="2514600"/>
            <a:ext cx="7366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8" name="Picture 34" descr="s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81600" y="2057400"/>
            <a:ext cx="4667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9" name="Picture 35" descr="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3325" y="4648200"/>
            <a:ext cx="546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0" name="Picture 36" descr="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93000" y="2514600"/>
            <a:ext cx="7366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1" name="Picture 37" descr="s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00" y="2057400"/>
            <a:ext cx="4667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2" name="Picture 38" descr="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30700" y="4648200"/>
            <a:ext cx="546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3" name="Picture 39" descr="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51600" y="2514600"/>
            <a:ext cx="7366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4" name="Picture 40" descr="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81800" y="2895600"/>
            <a:ext cx="546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5" name="Picture 41" descr="1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05600" y="2514600"/>
            <a:ext cx="73660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6" name="Picture 42" descr="1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730500" y="5105400"/>
            <a:ext cx="546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7" name="Picture 43" descr="s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43400" y="2057400"/>
            <a:ext cx="4667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8" name="Picture 44" descr="s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781800" y="2057400"/>
            <a:ext cx="4667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1" name="Picture 47" descr="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895600"/>
            <a:ext cx="5556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8" name="Picture 34" descr="p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454400" y="2895600"/>
            <a:ext cx="584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9" name="Picture 35" descr="p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783388" y="2895600"/>
            <a:ext cx="584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 descr="C:\Users\Xu Yuan\Desktop\00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884363" y="5562600"/>
            <a:ext cx="554037" cy="481013"/>
          </a:xfrm>
          <a:prstGeom prst="rect">
            <a:avLst/>
          </a:prstGeom>
          <a:noFill/>
        </p:spPr>
      </p:pic>
      <p:pic>
        <p:nvPicPr>
          <p:cNvPr id="9218" name="Picture 2" descr="C:\Users\Xu Yuan\Desktop\45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743200" y="5105400"/>
            <a:ext cx="554037" cy="481013"/>
          </a:xfrm>
          <a:prstGeom prst="rect">
            <a:avLst/>
          </a:prstGeom>
          <a:noFill/>
        </p:spPr>
      </p:pic>
      <p:pic>
        <p:nvPicPr>
          <p:cNvPr id="9219" name="Picture 3" descr="C:\Users\Xu Yuan\Desktop\00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505200" y="4648200"/>
            <a:ext cx="554037" cy="481013"/>
          </a:xfrm>
          <a:prstGeom prst="rect">
            <a:avLst/>
          </a:prstGeom>
          <a:noFill/>
        </p:spPr>
      </p:pic>
      <p:pic>
        <p:nvPicPr>
          <p:cNvPr id="9220" name="Picture 4" descr="C:\Users\Xu Yuan\Desktop\00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322763" y="3747600"/>
            <a:ext cx="554037" cy="481013"/>
          </a:xfrm>
          <a:prstGeom prst="rect">
            <a:avLst/>
          </a:prstGeom>
          <a:noFill/>
        </p:spPr>
      </p:pic>
      <p:pic>
        <p:nvPicPr>
          <p:cNvPr id="9221" name="Picture 5" descr="C:\Users\Xu Yuan\Desktop\00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105400" y="3328987"/>
            <a:ext cx="554037" cy="481013"/>
          </a:xfrm>
          <a:prstGeom prst="rect">
            <a:avLst/>
          </a:prstGeom>
          <a:noFill/>
        </p:spPr>
      </p:pic>
      <p:pic>
        <p:nvPicPr>
          <p:cNvPr id="9222" name="Picture 6" descr="C:\Users\Xu Yuan\Desktop\00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599600" y="4201200"/>
            <a:ext cx="554037" cy="481013"/>
          </a:xfrm>
          <a:prstGeom prst="rect">
            <a:avLst/>
          </a:prstGeom>
          <a:noFill/>
        </p:spPr>
      </p:pic>
      <p:pic>
        <p:nvPicPr>
          <p:cNvPr id="9224" name="Picture 8" descr="C:\Users\Xu Yuan\Desktop\26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781800" y="5105400"/>
            <a:ext cx="554037" cy="481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8382000" cy="1143000"/>
          </a:xfrm>
        </p:spPr>
        <p:txBody>
          <a:bodyPr/>
          <a:lstStyle/>
          <a:p>
            <a:r>
              <a:rPr lang="en-US" sz="2800" dirty="0" smtClean="0"/>
              <a:t>Example - Third Iteration of ORA Algorithm</a:t>
            </a:r>
          </a:p>
        </p:txBody>
      </p:sp>
      <p:sp>
        <p:nvSpPr>
          <p:cNvPr id="37891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86F3E8F-4E34-4CDB-9137-56B1AD34A849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sz="1200" b="0" i="0"/>
          </a:p>
        </p:txBody>
      </p:sp>
      <p:pic>
        <p:nvPicPr>
          <p:cNvPr id="37892" name="Picture 4" descr="tableu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416175"/>
            <a:ext cx="74676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ounded Rectangle 39"/>
          <p:cNvSpPr>
            <a:spLocks noChangeArrowheads="1"/>
          </p:cNvSpPr>
          <p:nvPr/>
        </p:nvSpPr>
        <p:spPr bwMode="auto">
          <a:xfrm>
            <a:off x="1905000" y="55626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FF0000">
              <a:alpha val="5607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Rounded Rectangle 39"/>
          <p:cNvSpPr>
            <a:spLocks noChangeArrowheads="1"/>
          </p:cNvSpPr>
          <p:nvPr/>
        </p:nvSpPr>
        <p:spPr bwMode="auto">
          <a:xfrm>
            <a:off x="5943600" y="55626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FF0000">
              <a:alpha val="5607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Rounded Rectangle 39"/>
          <p:cNvSpPr>
            <a:spLocks noChangeArrowheads="1"/>
          </p:cNvSpPr>
          <p:nvPr/>
        </p:nvSpPr>
        <p:spPr bwMode="auto">
          <a:xfrm>
            <a:off x="990600" y="5584825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FF0000">
              <a:alpha val="56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6781800" y="28956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C2D1FF">
              <a:alpha val="1803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Rounded Rectangle 28"/>
          <p:cNvSpPr>
            <a:spLocks noChangeArrowheads="1"/>
          </p:cNvSpPr>
          <p:nvPr/>
        </p:nvSpPr>
        <p:spPr bwMode="auto">
          <a:xfrm>
            <a:off x="7607300" y="421005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C2D1FF">
              <a:alpha val="17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ounded Rectangle 28"/>
          <p:cNvSpPr>
            <a:spLocks noChangeArrowheads="1"/>
          </p:cNvSpPr>
          <p:nvPr/>
        </p:nvSpPr>
        <p:spPr bwMode="auto">
          <a:xfrm>
            <a:off x="2743200" y="51054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C2D1FF">
              <a:alpha val="1803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ounded Rectangle 28"/>
          <p:cNvSpPr>
            <a:spLocks noChangeArrowheads="1"/>
          </p:cNvSpPr>
          <p:nvPr/>
        </p:nvSpPr>
        <p:spPr bwMode="auto">
          <a:xfrm>
            <a:off x="3505200" y="46482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C2D1FF">
              <a:alpha val="17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ounded Rectangle 28"/>
          <p:cNvSpPr>
            <a:spLocks noChangeArrowheads="1"/>
          </p:cNvSpPr>
          <p:nvPr/>
        </p:nvSpPr>
        <p:spPr bwMode="auto">
          <a:xfrm>
            <a:off x="4343400" y="38100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C2D1FF">
              <a:alpha val="1803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Rounded Rectangle 28"/>
          <p:cNvSpPr>
            <a:spLocks noChangeArrowheads="1"/>
          </p:cNvSpPr>
          <p:nvPr/>
        </p:nvSpPr>
        <p:spPr bwMode="auto">
          <a:xfrm>
            <a:off x="5105400" y="33528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C2D1FF">
              <a:alpha val="1803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17780" name="Picture 20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5562600"/>
            <a:ext cx="546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3" name="Rectangle 3"/>
          <p:cNvSpPr>
            <a:spLocks noChangeArrowheads="1"/>
          </p:cNvSpPr>
          <p:nvPr/>
        </p:nvSpPr>
        <p:spPr bwMode="auto">
          <a:xfrm>
            <a:off x="762000" y="1676400"/>
            <a:ext cx="7815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/>
            <a:r>
              <a:rPr lang="en-US" sz="2400" b="0" i="0" dirty="0">
                <a:ea typeface="SimSun" pitchFamily="2" charset="-122"/>
              </a:rPr>
              <a:t>Bottleneck node </a:t>
            </a:r>
            <a:r>
              <a:rPr lang="en-US" sz="2400" b="0" dirty="0">
                <a:ea typeface="SimSun" pitchFamily="2" charset="-122"/>
              </a:rPr>
              <a:t>s</a:t>
            </a:r>
            <a:r>
              <a:rPr lang="en-US" sz="2400" b="0" baseline="-25000" dirty="0">
                <a:ea typeface="SimSun" pitchFamily="2" charset="-122"/>
              </a:rPr>
              <a:t>7</a:t>
            </a:r>
            <a:r>
              <a:rPr lang="en-US" sz="2400" b="0" i="0" dirty="0">
                <a:ea typeface="SimSun" pitchFamily="2" charset="-122"/>
              </a:rPr>
              <a:t>,</a:t>
            </a:r>
            <a:r>
              <a:rPr lang="en-US" sz="2400" b="0" i="0" baseline="-25000" dirty="0">
                <a:ea typeface="SimSun" pitchFamily="2" charset="-122"/>
              </a:rPr>
              <a:t>  </a:t>
            </a:r>
            <a:r>
              <a:rPr lang="en-US" sz="2400" b="0" dirty="0" err="1">
                <a:ea typeface="SimSun" pitchFamily="2" charset="-122"/>
              </a:rPr>
              <a:t>C</a:t>
            </a:r>
            <a:r>
              <a:rPr lang="en-US" sz="2400" b="0" baseline="-25000" dirty="0" err="1">
                <a:ea typeface="SimSun" pitchFamily="2" charset="-122"/>
              </a:rPr>
              <a:t>min</a:t>
            </a:r>
            <a:r>
              <a:rPr lang="en-US" sz="2400" b="0" i="0" dirty="0">
                <a:ea typeface="SimSun" pitchFamily="2" charset="-122"/>
              </a:rPr>
              <a:t>=16</a:t>
            </a:r>
            <a:endParaRPr lang="en-US" sz="2400" b="0" i="0" baseline="-25000" dirty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8153400" cy="1143000"/>
          </a:xfrm>
        </p:spPr>
        <p:txBody>
          <a:bodyPr/>
          <a:lstStyle/>
          <a:p>
            <a:r>
              <a:rPr lang="en-US" sz="2800" dirty="0" smtClean="0"/>
              <a:t>Example - Last Iteration of ORA Algorithm</a:t>
            </a:r>
          </a:p>
        </p:txBody>
      </p:sp>
      <p:sp>
        <p:nvSpPr>
          <p:cNvPr id="38915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AC13585-5708-4DAC-A1C4-8E51D9AD2DFD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sz="1200" b="0" i="0"/>
          </a:p>
        </p:txBody>
      </p:sp>
      <p:pic>
        <p:nvPicPr>
          <p:cNvPr id="38916" name="Picture 4" descr="tableu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416175"/>
            <a:ext cx="7467600" cy="3679825"/>
          </a:xfrm>
          <a:prstGeom prst="rect">
            <a:avLst/>
          </a:prstGeom>
          <a:solidFill>
            <a:schemeClr val="accent1">
              <a:lumMod val="60000"/>
              <a:lumOff val="40000"/>
              <a:alpha val="17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>
                <a:lumMod val="75000"/>
                <a:alpha val="34000"/>
              </a:schemeClr>
            </a:outerShdw>
          </a:effectLst>
        </p:spPr>
      </p:pic>
      <p:sp>
        <p:nvSpPr>
          <p:cNvPr id="40" name="Rounded Rectangle 39"/>
          <p:cNvSpPr>
            <a:spLocks noChangeArrowheads="1"/>
          </p:cNvSpPr>
          <p:nvPr/>
        </p:nvSpPr>
        <p:spPr bwMode="auto">
          <a:xfrm>
            <a:off x="990600" y="38100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FF0000">
              <a:alpha val="5607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Rounded Rectangle 39"/>
          <p:cNvSpPr>
            <a:spLocks noChangeArrowheads="1"/>
          </p:cNvSpPr>
          <p:nvPr/>
        </p:nvSpPr>
        <p:spPr bwMode="auto">
          <a:xfrm>
            <a:off x="4343400" y="38100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FF0000">
              <a:alpha val="56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6781800" y="28956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C2D1FF">
              <a:alpha val="1803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Rounded Rectangle 28"/>
          <p:cNvSpPr>
            <a:spLocks noChangeArrowheads="1"/>
          </p:cNvSpPr>
          <p:nvPr/>
        </p:nvSpPr>
        <p:spPr bwMode="auto">
          <a:xfrm>
            <a:off x="5105400" y="334645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C2D1FF">
              <a:alpha val="17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Rounded Rectangle 28"/>
          <p:cNvSpPr>
            <a:spLocks noChangeArrowheads="1"/>
          </p:cNvSpPr>
          <p:nvPr/>
        </p:nvSpPr>
        <p:spPr bwMode="auto">
          <a:xfrm>
            <a:off x="7607300" y="421005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C2D1FF">
              <a:alpha val="17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ounded Rectangle 28"/>
          <p:cNvSpPr>
            <a:spLocks noChangeArrowheads="1"/>
          </p:cNvSpPr>
          <p:nvPr/>
        </p:nvSpPr>
        <p:spPr bwMode="auto">
          <a:xfrm>
            <a:off x="2743200" y="51054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C2D1FF">
              <a:alpha val="1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rotWithShape="0">
              <a:srgbClr val="808080">
                <a:alpha val="34998"/>
              </a:srgbClr>
            </a:outerShdw>
          </a:effectLst>
        </p:spPr>
        <p:txBody>
          <a:bodyPr wrap="square"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ounded Rectangle 28"/>
          <p:cNvSpPr>
            <a:spLocks noChangeArrowheads="1"/>
          </p:cNvSpPr>
          <p:nvPr/>
        </p:nvSpPr>
        <p:spPr bwMode="auto">
          <a:xfrm>
            <a:off x="3505200" y="46482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C2D1FF">
              <a:alpha val="17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ounded Rectangle 28"/>
          <p:cNvSpPr>
            <a:spLocks noChangeArrowheads="1"/>
          </p:cNvSpPr>
          <p:nvPr/>
        </p:nvSpPr>
        <p:spPr bwMode="auto">
          <a:xfrm>
            <a:off x="5943600" y="55626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C2D1FF">
              <a:alpha val="1803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19827" name="Picture 19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760788"/>
            <a:ext cx="546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28" name="Picture 20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514600"/>
            <a:ext cx="7366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29" name="Picture 21" descr="s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057400"/>
            <a:ext cx="4667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30" name="Picture 22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07300" y="3749675"/>
            <a:ext cx="546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31" name="Picture 23" descr="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2514600"/>
            <a:ext cx="7366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32" name="Picture 24" descr="s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0" y="2133600"/>
            <a:ext cx="4667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1" name="Rectangle 3"/>
          <p:cNvSpPr>
            <a:spLocks noChangeArrowheads="1"/>
          </p:cNvSpPr>
          <p:nvPr/>
        </p:nvSpPr>
        <p:spPr bwMode="auto">
          <a:xfrm>
            <a:off x="762000" y="1676400"/>
            <a:ext cx="7815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/>
            <a:r>
              <a:rPr lang="en-US" sz="2400" b="0" i="0" dirty="0">
                <a:ea typeface="SimSun" pitchFamily="2" charset="-122"/>
              </a:rPr>
              <a:t>Bottleneck node </a:t>
            </a:r>
            <a:r>
              <a:rPr lang="en-US" sz="2400" b="0" dirty="0">
                <a:ea typeface="SimSun" pitchFamily="2" charset="-122"/>
              </a:rPr>
              <a:t>s</a:t>
            </a:r>
            <a:r>
              <a:rPr lang="en-US" sz="2400" b="0" baseline="-25000" dirty="0">
                <a:ea typeface="SimSun" pitchFamily="2" charset="-122"/>
              </a:rPr>
              <a:t>3</a:t>
            </a:r>
            <a:r>
              <a:rPr lang="en-US" sz="2400" b="0" i="0" dirty="0">
                <a:ea typeface="SimSun" pitchFamily="2" charset="-122"/>
              </a:rPr>
              <a:t>,</a:t>
            </a:r>
            <a:r>
              <a:rPr lang="en-US" sz="2400" b="0" i="0" baseline="-25000" dirty="0">
                <a:ea typeface="SimSun" pitchFamily="2" charset="-122"/>
              </a:rPr>
              <a:t>  </a:t>
            </a:r>
            <a:r>
              <a:rPr lang="en-US" sz="2400" b="0" dirty="0" err="1">
                <a:ea typeface="SimSun" pitchFamily="2" charset="-122"/>
              </a:rPr>
              <a:t>C</a:t>
            </a:r>
            <a:r>
              <a:rPr lang="en-US" sz="2400" b="0" baseline="-25000" dirty="0" err="1">
                <a:ea typeface="SimSun" pitchFamily="2" charset="-122"/>
              </a:rPr>
              <a:t>min</a:t>
            </a:r>
            <a:r>
              <a:rPr lang="en-US" sz="2400" b="0" i="0" dirty="0">
                <a:ea typeface="SimSun" pitchFamily="2" charset="-122"/>
              </a:rPr>
              <a:t>=17</a:t>
            </a:r>
            <a:endParaRPr lang="en-US" sz="2400" b="0" i="0" baseline="-25000" dirty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86868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Complexity Analysis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1676400"/>
            <a:ext cx="8610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09588" lvl="1" indent="-495300">
              <a:buFont typeface="Wingdings" pitchFamily="2" charset="2"/>
              <a:buChar char="o"/>
            </a:pPr>
            <a:r>
              <a:rPr lang="en-US" altLang="zh-CN" sz="2400" b="0" i="0" dirty="0" smtClean="0"/>
              <a:t>Before first iteration</a:t>
            </a:r>
          </a:p>
          <a:p>
            <a:pPr marL="966788" lvl="2" indent="-495300">
              <a:buFont typeface="Wingdings" pitchFamily="2" charset="2"/>
              <a:buChar char="n"/>
            </a:pPr>
            <a:r>
              <a:rPr lang="en-US" altLang="zh-CN" b="0" i="0" dirty="0" smtClean="0"/>
              <a:t>Step 1:</a:t>
            </a:r>
            <a:endParaRPr lang="en-US" altLang="zh-CN" b="0" dirty="0" smtClean="0">
              <a:solidFill>
                <a:srgbClr val="FF0000"/>
              </a:solidFill>
            </a:endParaRPr>
          </a:p>
          <a:p>
            <a:pPr marL="966788" lvl="2" indent="-495300">
              <a:buFont typeface="Wingdings" pitchFamily="2" charset="2"/>
              <a:buChar char="n"/>
            </a:pPr>
            <a:r>
              <a:rPr lang="en-US" altLang="zh-CN" b="0" i="0" dirty="0" smtClean="0"/>
              <a:t>Step 2:</a:t>
            </a:r>
            <a:endParaRPr lang="en-US" altLang="zh-CN" b="0" dirty="0" smtClean="0">
              <a:solidFill>
                <a:srgbClr val="FF0000"/>
              </a:solidFill>
            </a:endParaRPr>
          </a:p>
          <a:p>
            <a:pPr marL="966788" lvl="2" indent="-495300">
              <a:buFont typeface="Wingdings" pitchFamily="2" charset="2"/>
              <a:buChar char="n"/>
            </a:pPr>
            <a:r>
              <a:rPr lang="en-US" altLang="zh-CN" b="0" i="0" dirty="0" smtClean="0"/>
              <a:t>Step 3:</a:t>
            </a:r>
            <a:endParaRPr lang="en-US" altLang="zh-CN" b="0" dirty="0" smtClean="0">
              <a:solidFill>
                <a:srgbClr val="FF0000"/>
              </a:solidFill>
            </a:endParaRPr>
          </a:p>
          <a:p>
            <a:pPr marL="509588" lvl="1" indent="-495300">
              <a:buFont typeface="Wingdings" pitchFamily="2" charset="2"/>
              <a:buChar char="o"/>
            </a:pPr>
            <a:r>
              <a:rPr lang="en-US" altLang="zh-CN" b="0" i="0" dirty="0" smtClean="0"/>
              <a:t>Each iteration</a:t>
            </a:r>
          </a:p>
          <a:p>
            <a:pPr marL="966788" lvl="2" indent="-495300">
              <a:buFont typeface="Wingdings" pitchFamily="2" charset="2"/>
              <a:buChar char="n"/>
            </a:pPr>
            <a:r>
              <a:rPr lang="en-US" altLang="zh-CN" b="0" i="0" dirty="0" smtClean="0"/>
              <a:t>A source node needs to check at most </a:t>
            </a:r>
            <a:r>
              <a:rPr lang="en-US" altLang="zh-CN" b="0" dirty="0" smtClean="0">
                <a:solidFill>
                  <a:srgbClr val="FF0000"/>
                </a:solidFill>
              </a:rPr>
              <a:t> </a:t>
            </a:r>
            <a:r>
              <a:rPr lang="en-US" altLang="zh-CN" b="0" i="0" dirty="0" smtClean="0"/>
              <a:t>   relay nodes</a:t>
            </a:r>
          </a:p>
          <a:p>
            <a:pPr marL="966788" lvl="2" indent="-495300">
              <a:buFont typeface="Wingdings" pitchFamily="2" charset="2"/>
              <a:buChar char="n"/>
            </a:pPr>
            <a:r>
              <a:rPr lang="en-US" altLang="zh-CN" b="0" i="0" dirty="0" smtClean="0"/>
              <a:t>The number of source nodes is </a:t>
            </a:r>
          </a:p>
          <a:p>
            <a:pPr marL="966788" lvl="2" indent="-495300">
              <a:buFont typeface="Wingdings" pitchFamily="2" charset="2"/>
              <a:buChar char="n"/>
            </a:pPr>
            <a:r>
              <a:rPr lang="en-US" altLang="zh-CN" b="0" i="0" dirty="0" smtClean="0"/>
              <a:t>The complexity of an iteration is</a:t>
            </a:r>
            <a:endParaRPr lang="en-US" altLang="zh-CN" b="0" dirty="0" smtClean="0">
              <a:solidFill>
                <a:srgbClr val="FF0000"/>
              </a:solidFill>
            </a:endParaRPr>
          </a:p>
          <a:p>
            <a:pPr marL="509588" lvl="1" indent="-495300">
              <a:buFont typeface="Wingdings" pitchFamily="2" charset="2"/>
              <a:buChar char="o"/>
            </a:pPr>
            <a:r>
              <a:rPr lang="en-US" altLang="zh-CN" b="0" i="0" dirty="0" smtClean="0"/>
              <a:t>Number of iterations</a:t>
            </a:r>
          </a:p>
          <a:p>
            <a:pPr marL="966788" lvl="2" indent="-495300">
              <a:buFont typeface="Wingdings" pitchFamily="2" charset="2"/>
              <a:buChar char="n"/>
            </a:pPr>
            <a:r>
              <a:rPr lang="en-US" altLang="zh-CN" b="0" i="0" dirty="0" smtClean="0"/>
              <a:t>The number of iteration is</a:t>
            </a:r>
            <a:endParaRPr lang="en-US" sz="2400" b="0" dirty="0" smtClean="0">
              <a:solidFill>
                <a:srgbClr val="FF0000"/>
              </a:solidFill>
            </a:endParaRPr>
          </a:p>
          <a:p>
            <a:pPr marL="509588" indent="-495300">
              <a:buFont typeface="Wingdings" pitchFamily="2" charset="2"/>
              <a:buChar char="o"/>
            </a:pPr>
            <a:r>
              <a:rPr lang="en-US" altLang="zh-CN" sz="2400" b="0" i="0" dirty="0" smtClean="0">
                <a:solidFill>
                  <a:schemeClr val="tx2"/>
                </a:solidFill>
              </a:rPr>
              <a:t>Overall complexity is:</a:t>
            </a:r>
          </a:p>
          <a:p>
            <a:pPr marL="509588" indent="-495300"/>
            <a:r>
              <a:rPr lang="en-US" sz="2400" i="0" dirty="0" smtClean="0">
                <a:solidFill>
                  <a:schemeClr val="accent2"/>
                </a:solidFill>
              </a:rPr>
              <a:t>                            </a:t>
            </a:r>
            <a:endParaRPr lang="en-US" altLang="zh-CN" sz="2400" b="0" i="0" dirty="0" smtClean="0">
              <a:solidFill>
                <a:schemeClr val="tx2"/>
              </a:solidFill>
            </a:endParaRPr>
          </a:p>
          <a:p>
            <a:pPr marL="742950" lvl="1" indent="-285750">
              <a:defRPr/>
            </a:pPr>
            <a:endParaRPr lang="en-US" altLang="zh-CN" sz="2400" b="0" i="0" dirty="0" smtClean="0"/>
          </a:p>
          <a:p>
            <a:pPr marL="742950" lvl="1" indent="-285750">
              <a:defRPr/>
            </a:pPr>
            <a:endParaRPr lang="en-US" altLang="zh-CN" sz="2400" b="0" i="0" dirty="0" smtClean="0"/>
          </a:p>
        </p:txBody>
      </p:sp>
      <p:pic>
        <p:nvPicPr>
          <p:cNvPr id="5" name="Picture 4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3657600"/>
            <a:ext cx="285750" cy="228600"/>
          </a:xfrm>
          <a:prstGeom prst="rect">
            <a:avLst/>
          </a:prstGeom>
        </p:spPr>
      </p:pic>
      <p:pic>
        <p:nvPicPr>
          <p:cNvPr id="6" name="Picture 5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4038600"/>
            <a:ext cx="304800" cy="255918"/>
          </a:xfrm>
          <a:prstGeom prst="rect">
            <a:avLst/>
          </a:prstGeom>
        </p:spPr>
      </p:pic>
      <p:pic>
        <p:nvPicPr>
          <p:cNvPr id="7" name="Picture 6" descr="Cap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5138012"/>
            <a:ext cx="1066800" cy="272188"/>
          </a:xfrm>
          <a:prstGeom prst="rect">
            <a:avLst/>
          </a:prstGeom>
        </p:spPr>
      </p:pic>
      <p:pic>
        <p:nvPicPr>
          <p:cNvPr id="8" name="Picture 7" descr="Cap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600" y="5867400"/>
            <a:ext cx="6705600" cy="284577"/>
          </a:xfrm>
          <a:prstGeom prst="rect">
            <a:avLst/>
          </a:prstGeom>
        </p:spPr>
      </p:pic>
      <p:pic>
        <p:nvPicPr>
          <p:cNvPr id="9" name="Picture 8" descr="Captu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7000" y="2133601"/>
            <a:ext cx="1142999" cy="329890"/>
          </a:xfrm>
          <a:prstGeom prst="rect">
            <a:avLst/>
          </a:prstGeom>
        </p:spPr>
      </p:pic>
      <p:pic>
        <p:nvPicPr>
          <p:cNvPr id="10" name="Picture 9" descr="Captu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7000" y="2514600"/>
            <a:ext cx="2005013" cy="292121"/>
          </a:xfrm>
          <a:prstGeom prst="rect">
            <a:avLst/>
          </a:prstGeom>
        </p:spPr>
      </p:pic>
      <p:pic>
        <p:nvPicPr>
          <p:cNvPr id="11" name="Picture 10" descr="Captur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67000" y="2895600"/>
            <a:ext cx="762000" cy="289649"/>
          </a:xfrm>
          <a:prstGeom prst="rect">
            <a:avLst/>
          </a:prstGeom>
        </p:spPr>
      </p:pic>
      <p:pic>
        <p:nvPicPr>
          <p:cNvPr id="12" name="Picture 11" descr="Cap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4376012"/>
            <a:ext cx="1066800" cy="272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686800" cy="1216025"/>
          </a:xfrm>
        </p:spPr>
        <p:txBody>
          <a:bodyPr/>
          <a:lstStyle/>
          <a:p>
            <a:r>
              <a:rPr lang="en-US" altLang="zh-CN" sz="3200" dirty="0" smtClean="0"/>
              <a:t>Naïve Approach</a:t>
            </a:r>
            <a:endParaRPr lang="en-US" sz="3200" dirty="0" smtClean="0"/>
          </a:p>
        </p:txBody>
      </p:sp>
      <p:sp>
        <p:nvSpPr>
          <p:cNvPr id="1031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6F769E-4AC2-4EC8-9335-E20BAED8863A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sz="1200" b="0" i="0"/>
          </a:p>
        </p:txBody>
      </p:sp>
      <p:sp>
        <p:nvSpPr>
          <p:cNvPr id="101382" name="Rectangle 3"/>
          <p:cNvSpPr>
            <a:spLocks noChangeArrowheads="1"/>
          </p:cNvSpPr>
          <p:nvPr/>
        </p:nvSpPr>
        <p:spPr bwMode="auto">
          <a:xfrm>
            <a:off x="533400" y="1676400"/>
            <a:ext cx="8610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buFont typeface="Wingdings" pitchFamily="2" charset="2"/>
              <a:buChar char="o"/>
              <a:defRPr/>
            </a:pPr>
            <a:r>
              <a:rPr lang="en-US" sz="2400" b="0" i="0" dirty="0"/>
              <a:t>Perform both marking and unmarking within an iteration.</a:t>
            </a:r>
          </a:p>
          <a:p>
            <a:pPr marL="469900" indent="-469900">
              <a:buFont typeface="Wingdings" pitchFamily="2" charset="2"/>
              <a:buChar char="o"/>
              <a:defRPr/>
            </a:pPr>
            <a:endParaRPr lang="en-US" sz="2400" b="0" i="0" dirty="0"/>
          </a:p>
          <a:p>
            <a:pPr marL="469900" indent="-469900">
              <a:buFont typeface="Wingdings" pitchFamily="2" charset="2"/>
              <a:buChar char="o"/>
              <a:defRPr/>
            </a:pPr>
            <a:r>
              <a:rPr lang="en-US" sz="2400" b="0" i="0" dirty="0"/>
              <a:t>It </a:t>
            </a:r>
            <a:r>
              <a:rPr lang="en-US" sz="2400" b="0" i="0" dirty="0" smtClean="0"/>
              <a:t>considers </a:t>
            </a:r>
            <a:r>
              <a:rPr lang="en-US" sz="2400" b="0" i="0" dirty="0"/>
              <a:t>all possible assignments</a:t>
            </a:r>
          </a:p>
          <a:p>
            <a:pPr marL="927100" lvl="1" indent="-469900">
              <a:buFont typeface="Wingdings" pitchFamily="2" charset="2"/>
              <a:buChar char="n"/>
              <a:defRPr/>
            </a:pPr>
            <a:r>
              <a:rPr lang="en-US" b="0" i="0" dirty="0"/>
              <a:t>Guarantee optimal solution </a:t>
            </a:r>
          </a:p>
          <a:p>
            <a:pPr marL="927100" lvl="1" indent="-469900">
              <a:buFont typeface="Wingdings" pitchFamily="2" charset="2"/>
              <a:buChar char="o"/>
              <a:defRPr/>
            </a:pPr>
            <a:endParaRPr lang="en-US" sz="2400" b="0" i="0" dirty="0"/>
          </a:p>
          <a:p>
            <a:pPr marL="469900" indent="-469900">
              <a:buFont typeface="Wingdings" pitchFamily="2" charset="2"/>
              <a:buChar char="o"/>
              <a:defRPr/>
            </a:pPr>
            <a:r>
              <a:rPr lang="en-US" sz="2400" b="0" i="0" dirty="0"/>
              <a:t>The complexity is exponential</a:t>
            </a:r>
          </a:p>
          <a:p>
            <a:pPr marL="742950" lvl="1" indent="-285750">
              <a:lnSpc>
                <a:spcPct val="120000"/>
              </a:lnSpc>
              <a:buFont typeface="Wingdings" pitchFamily="2" charset="2"/>
              <a:buChar char="n"/>
              <a:defRPr/>
            </a:pPr>
            <a:r>
              <a:rPr lang="en-US" b="0" i="0" dirty="0"/>
              <a:t>                 ,   if </a:t>
            </a:r>
          </a:p>
          <a:p>
            <a:pPr marL="742950" lvl="1" indent="-285750">
              <a:lnSpc>
                <a:spcPct val="120000"/>
              </a:lnSpc>
              <a:buFont typeface="Wingdings" pitchFamily="2" charset="2"/>
              <a:buChar char="n"/>
              <a:defRPr/>
            </a:pPr>
            <a:r>
              <a:rPr lang="en-US" b="0" i="0" dirty="0"/>
              <a:t>                   , if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1482725" y="4625975"/>
          <a:ext cx="13763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4" imgW="736280" imgH="215806" progId="Equation.3">
                  <p:embed/>
                </p:oleObj>
              </mc:Choice>
              <mc:Fallback>
                <p:oleObj name="Equation" r:id="rId4" imgW="736280" imgH="215806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4625975"/>
                        <a:ext cx="137636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3505200" y="4637088"/>
          <a:ext cx="9144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6" imgW="533169" imgH="228501" progId="Equation.3">
                  <p:embed/>
                </p:oleObj>
              </mc:Choice>
              <mc:Fallback>
                <p:oleObj name="Equation" r:id="rId6" imgW="533169" imgH="228501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637088"/>
                        <a:ext cx="914400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1447800" y="4953000"/>
          <a:ext cx="1600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8" imgW="1066800" imgH="431800" progId="Equation.3">
                  <p:embed/>
                </p:oleObj>
              </mc:Choice>
              <mc:Fallback>
                <p:oleObj name="Equation" r:id="rId8" imgW="1066800" imgH="431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953000"/>
                        <a:ext cx="16002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0"/>
          <p:cNvGraphicFramePr>
            <a:graphicFrameLocks noChangeAspect="1"/>
          </p:cNvGraphicFramePr>
          <p:nvPr/>
        </p:nvGraphicFramePr>
        <p:xfrm>
          <a:off x="3505200" y="5029200"/>
          <a:ext cx="9906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10" imgW="533169" imgH="228501" progId="Equation.3">
                  <p:embed/>
                </p:oleObj>
              </mc:Choice>
              <mc:Fallback>
                <p:oleObj name="Equation" r:id="rId10" imgW="533169" imgH="228501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029200"/>
                        <a:ext cx="990600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ORA </a:t>
            </a:r>
            <a:r>
              <a:rPr lang="en-US" sz="3200" dirty="0" err="1" smtClean="0"/>
              <a:t>v.s</a:t>
            </a:r>
            <a:r>
              <a:rPr lang="en-US" sz="3200" dirty="0" smtClean="0"/>
              <a:t>. Naïve Approach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577263" cy="3048000"/>
          </a:xfrm>
        </p:spPr>
        <p:txBody>
          <a:bodyPr/>
          <a:lstStyle/>
          <a:p>
            <a:r>
              <a:rPr lang="en-US" sz="2400" dirty="0" smtClean="0"/>
              <a:t>Naïve approach</a:t>
            </a:r>
          </a:p>
          <a:p>
            <a:pPr lvl="1"/>
            <a:r>
              <a:rPr lang="en-US" sz="2000" dirty="0" smtClean="0"/>
              <a:t>Guarantee to find optimal solution</a:t>
            </a:r>
          </a:p>
          <a:p>
            <a:pPr lvl="1"/>
            <a:r>
              <a:rPr lang="en-US" sz="2000" dirty="0" smtClean="0"/>
              <a:t>Exponential time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ORA algorithm</a:t>
            </a:r>
          </a:p>
          <a:p>
            <a:pPr lvl="1"/>
            <a:r>
              <a:rPr lang="en-US" sz="2000" dirty="0" smtClean="0"/>
              <a:t>Polynomial time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Optimal?</a:t>
            </a:r>
          </a:p>
          <a:p>
            <a:endParaRPr lang="en-US" sz="2400" dirty="0" smtClean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09600" y="5029200"/>
            <a:ext cx="7696200" cy="762000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2400" b="0" i="0" dirty="0">
                <a:solidFill>
                  <a:srgbClr val="800000"/>
                </a:solidFill>
                <a:cs typeface="Arial" charset="0"/>
              </a:rPr>
              <a:t>We will </a:t>
            </a:r>
            <a:r>
              <a:rPr lang="en-US" sz="2400" b="0" i="0" dirty="0" smtClean="0">
                <a:solidFill>
                  <a:srgbClr val="800000"/>
                </a:solidFill>
                <a:cs typeface="Arial" charset="0"/>
              </a:rPr>
              <a:t>prove that </a:t>
            </a:r>
            <a:r>
              <a:rPr lang="en-US" sz="2400" b="0" i="0" dirty="0">
                <a:solidFill>
                  <a:srgbClr val="800000"/>
                </a:solidFill>
                <a:cs typeface="Arial" charset="0"/>
              </a:rPr>
              <a:t>ORA can guarantee optimality</a:t>
            </a:r>
          </a:p>
        </p:txBody>
      </p:sp>
      <p:sp>
        <p:nvSpPr>
          <p:cNvPr id="40965" name="Slide Number Placeholder 3"/>
          <p:cNvSpPr txBox="1">
            <a:spLocks/>
          </p:cNvSpPr>
          <p:nvPr/>
        </p:nvSpPr>
        <p:spPr bwMode="auto">
          <a:xfrm>
            <a:off x="6553200" y="6229350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9E89FE3-C1C9-4861-9325-C1784908A6C3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sz="1200" b="0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/>
              <a:t>Proof of Optimality - Notation</a:t>
            </a:r>
            <a:endParaRPr lang="en-US" sz="3200" smtClean="0"/>
          </a:p>
        </p:txBody>
      </p:sp>
      <p:sp>
        <p:nvSpPr>
          <p:cNvPr id="41987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CE8C28E-1D07-4093-B93D-EE2298F79CA4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sz="1200" b="0" i="0"/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533400" y="1676400"/>
            <a:ext cx="8686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>
              <a:buFont typeface="Wingdings" pitchFamily="2" charset="2"/>
              <a:buChar char="o"/>
            </a:pPr>
            <a:r>
              <a:rPr lang="en-US" altLang="zh-CN" sz="2400" b="0" i="0" dirty="0"/>
              <a:t>The proof is based on contradiction</a:t>
            </a:r>
          </a:p>
        </p:txBody>
      </p:sp>
      <p:pic>
        <p:nvPicPr>
          <p:cNvPr id="41989" name="Picture 6" descr="C:\Users\Xu Yuan\Desktop\tu\Copa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1413" y="2209800"/>
            <a:ext cx="685958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8229600" cy="533400"/>
          </a:xfrm>
        </p:spPr>
        <p:txBody>
          <a:bodyPr/>
          <a:lstStyle/>
          <a:p>
            <a:r>
              <a:rPr lang="en-US" altLang="zh-CN" sz="3200" smtClean="0">
                <a:latin typeface="Verdana" pitchFamily="34" charset="0"/>
              </a:rPr>
              <a:t>Proof of Optimality - Key Idea</a:t>
            </a:r>
            <a:endParaRPr lang="en-US" sz="3200" smtClean="0">
              <a:latin typeface="Verdana" pitchFamily="34" charset="0"/>
            </a:endParaRPr>
          </a:p>
        </p:txBody>
      </p:sp>
      <p:sp>
        <p:nvSpPr>
          <p:cNvPr id="43011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C804E30-56B5-4323-93B7-EC72DD5471E8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sz="1200" b="0" i="0"/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533400" y="16764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o"/>
            </a:pPr>
            <a:r>
              <a:rPr lang="en-US" sz="2400" b="0" i="0" dirty="0"/>
              <a:t>  We will prove</a:t>
            </a:r>
          </a:p>
          <a:p>
            <a:pPr lvl="1">
              <a:buFont typeface="Wingdings" pitchFamily="2" charset="2"/>
              <a:buChar char="n"/>
            </a:pPr>
            <a:r>
              <a:rPr lang="en-US" b="0" i="0" dirty="0"/>
              <a:t>  </a:t>
            </a:r>
            <a:r>
              <a:rPr lang="en-US" sz="2400" b="0" i="0" dirty="0">
                <a:solidFill>
                  <a:schemeClr val="accent2"/>
                </a:solidFill>
              </a:rPr>
              <a:t>Fact </a:t>
            </a:r>
            <a:r>
              <a:rPr lang="en-US" sz="2400" b="0" i="0" dirty="0" smtClean="0">
                <a:solidFill>
                  <a:schemeClr val="accent2"/>
                </a:solidFill>
              </a:rPr>
              <a:t>4.1</a:t>
            </a:r>
            <a:r>
              <a:rPr lang="en-US" b="0" i="0" dirty="0"/>
              <a:t>: </a:t>
            </a:r>
            <a:r>
              <a:rPr lang="en-US" b="0" i="0" dirty="0" smtClean="0"/>
              <a:t>           is </a:t>
            </a:r>
            <a:r>
              <a:rPr lang="en-US" b="0" i="0" dirty="0"/>
              <a:t>not marked at the end of the last ORA iteration</a:t>
            </a:r>
          </a:p>
          <a:p>
            <a:pPr lvl="1">
              <a:buFont typeface="Wingdings" pitchFamily="2" charset="2"/>
              <a:buChar char="Ø"/>
            </a:pPr>
            <a:endParaRPr lang="en-US" b="0" i="0" dirty="0"/>
          </a:p>
          <a:p>
            <a:pPr lvl="1">
              <a:buFont typeface="Wingdings" pitchFamily="2" charset="2"/>
              <a:buChar char="Ø"/>
            </a:pPr>
            <a:endParaRPr lang="en-US" b="0" i="0" dirty="0"/>
          </a:p>
          <a:p>
            <a:pPr lvl="1">
              <a:buFont typeface="Wingdings" pitchFamily="2" charset="2"/>
              <a:buChar char="Ø"/>
            </a:pPr>
            <a:endParaRPr lang="en-US" b="0" i="0" dirty="0"/>
          </a:p>
          <a:p>
            <a:pPr lvl="1">
              <a:buFont typeface="Wingdings" pitchFamily="2" charset="2"/>
              <a:buChar char="Ø"/>
            </a:pPr>
            <a:endParaRPr lang="en-US" b="0" i="0" dirty="0"/>
          </a:p>
          <a:p>
            <a:pPr lvl="1">
              <a:buFont typeface="Wingdings" pitchFamily="2" charset="2"/>
              <a:buChar char="n"/>
            </a:pPr>
            <a:r>
              <a:rPr lang="en-US" b="0" i="0" dirty="0"/>
              <a:t>  If     exists, then we will show that            is marked at the end of the last ORA iteration</a:t>
            </a:r>
          </a:p>
        </p:txBody>
      </p:sp>
      <p:pic>
        <p:nvPicPr>
          <p:cNvPr id="43013" name="Picture 9" descr="C:\Users\Xu Yuan\Desktop\tu\rv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195513"/>
            <a:ext cx="9112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0" descr="C:\Users\Xu Yuan\Desktop\tu\v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1650" y="4279900"/>
            <a:ext cx="201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9" descr="C:\Users\Xu Yuan\Desktop\tu\rv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359275"/>
            <a:ext cx="9112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 descr="C:\Users\Xu Yuan\Desktop\tu\tu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819400"/>
            <a:ext cx="33274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3400" y="5257800"/>
            <a:ext cx="8229600" cy="762000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b="0" i="0" dirty="0">
                <a:solidFill>
                  <a:srgbClr val="800000"/>
                </a:solidFill>
                <a:cs typeface="Arial" charset="0"/>
              </a:rPr>
              <a:t>It </a:t>
            </a:r>
            <a:r>
              <a:rPr lang="en-US" b="0" i="0" dirty="0" smtClean="0">
                <a:solidFill>
                  <a:srgbClr val="800000"/>
                </a:solidFill>
                <a:cs typeface="Arial" charset="0"/>
              </a:rPr>
              <a:t>contradicts </a:t>
            </a:r>
            <a:r>
              <a:rPr lang="en-US" b="0" i="0" dirty="0">
                <a:solidFill>
                  <a:srgbClr val="800000"/>
                </a:solidFill>
                <a:cs typeface="Arial" charset="0"/>
              </a:rPr>
              <a:t>with Fact </a:t>
            </a:r>
            <a:r>
              <a:rPr lang="en-US" b="0" i="0" dirty="0" smtClean="0">
                <a:solidFill>
                  <a:srgbClr val="800000"/>
                </a:solidFill>
                <a:cs typeface="Arial" charset="0"/>
              </a:rPr>
              <a:t>4.1</a:t>
            </a:r>
            <a:r>
              <a:rPr lang="en-US" b="0" i="0" dirty="0">
                <a:solidFill>
                  <a:srgbClr val="800000"/>
                </a:solidFill>
                <a:cs typeface="Arial" charset="0"/>
              </a:rPr>
              <a:t>, so </a:t>
            </a:r>
            <a:r>
              <a:rPr lang="en-US" b="0" i="0" dirty="0" smtClean="0">
                <a:solidFill>
                  <a:srgbClr val="800000"/>
                </a:solidFill>
                <a:cs typeface="Arial" charset="0"/>
              </a:rPr>
              <a:t>a better </a:t>
            </a:r>
            <a:r>
              <a:rPr lang="en-US" b="0" i="0" dirty="0">
                <a:solidFill>
                  <a:srgbClr val="800000"/>
                </a:solidFill>
                <a:cs typeface="Arial" charset="0"/>
              </a:rPr>
              <a:t>solution does not </a:t>
            </a:r>
            <a:r>
              <a:rPr lang="en-US" b="0" i="0" dirty="0" smtClean="0">
                <a:solidFill>
                  <a:srgbClr val="800000"/>
                </a:solidFill>
                <a:cs typeface="Arial" charset="0"/>
              </a:rPr>
              <a:t>exist.</a:t>
            </a:r>
            <a:endParaRPr lang="en-US" b="0" i="0" dirty="0">
              <a:solidFill>
                <a:srgbClr val="8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3" descr="C:\Users\Xu Yuan\Desktop\tu\long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125" y="3448050"/>
            <a:ext cx="6035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A3DEA8-A8F9-47EB-A227-2A6918E5CCF0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001000" cy="1216025"/>
          </a:xfrm>
        </p:spPr>
        <p:txBody>
          <a:bodyPr/>
          <a:lstStyle/>
          <a:p>
            <a:pPr eaLnBrk="1" hangingPunct="1"/>
            <a:r>
              <a:rPr lang="en-US" altLang="zh-CN" sz="3200" smtClean="0">
                <a:solidFill>
                  <a:schemeClr val="tx1"/>
                </a:solidFill>
              </a:rPr>
              <a:t>Proof of Optimality - Claim 4.1</a:t>
            </a:r>
            <a:endParaRPr lang="en-US" sz="3200" smtClean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8610600" cy="4572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dirty="0" smtClean="0">
                <a:solidFill>
                  <a:schemeClr val="accent2"/>
                </a:solidFill>
              </a:rPr>
              <a:t>Claim 4.1</a:t>
            </a:r>
            <a:r>
              <a:rPr lang="en-US" altLang="zh-CN" sz="2400" dirty="0" smtClean="0"/>
              <a:t>: Relay node            must be marked at the end of the last ORA iteration. Further, it cannot be    and must be assigned to some source node under    .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 dirty="0" smtClean="0"/>
          </a:p>
          <a:p>
            <a:pPr eaLnBrk="1" hangingPunct="1">
              <a:lnSpc>
                <a:spcPct val="90000"/>
              </a:lnSpc>
            </a:pPr>
            <a:endParaRPr lang="en-US" altLang="zh-CN" sz="2400" dirty="0" smtClean="0"/>
          </a:p>
          <a:p>
            <a:pPr eaLnBrk="1" hangingPunct="1">
              <a:lnSpc>
                <a:spcPct val="90000"/>
              </a:lnSpc>
            </a:pPr>
            <a:endParaRPr lang="en-US" altLang="zh-CN" sz="2400" dirty="0" smtClean="0"/>
          </a:p>
          <a:p>
            <a:pPr eaLnBrk="1" hangingPunct="1">
              <a:lnSpc>
                <a:spcPct val="90000"/>
              </a:lnSpc>
            </a:pPr>
            <a:endParaRPr lang="en-US" altLang="zh-CN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Proof:</a:t>
            </a:r>
          </a:p>
          <a:p>
            <a:pPr lvl="1" eaLnBrk="1" hangingPunct="1"/>
            <a:r>
              <a:rPr lang="en-US" altLang="zh-CN" sz="2000" dirty="0" smtClean="0"/>
              <a:t>Prove that            must be marked:</a:t>
            </a:r>
          </a:p>
          <a:p>
            <a:pPr marL="1143000" lvl="2" indent="-228600" eaLnBrk="1" hangingPunct="1">
              <a:buFont typeface="Wingdings" pitchFamily="2" charset="2"/>
              <a:buChar char="Ø"/>
            </a:pPr>
            <a:r>
              <a:rPr lang="en-US" altLang="zh-CN" sz="2000" dirty="0" smtClean="0"/>
              <a:t>     is a better solution, so</a:t>
            </a:r>
            <a:endParaRPr lang="en-US" altLang="zh-CN" sz="1900" dirty="0" smtClean="0"/>
          </a:p>
        </p:txBody>
      </p:sp>
      <p:pic>
        <p:nvPicPr>
          <p:cNvPr id="44038" name="Picture 14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211638"/>
            <a:ext cx="13716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4" descr="C:\Users\Xu Yuan\Desktop\tu\vv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9625" y="2952750"/>
            <a:ext cx="282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15" descr="C:\Users\Xu Yuan\Desktop\tu\empt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1150" y="2538413"/>
            <a:ext cx="24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16" descr="C:\Users\Xu Yuan\Desktop\tu\RV_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763713"/>
            <a:ext cx="1066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16" descr="C:\Users\Xu Yuan\Desktop\tu\RV_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5422900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18" descr="C:\Users\Xu Yuan\Desktop\tu\v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0" y="5759450"/>
            <a:ext cx="1762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19" descr="C:\Users\Xu Yuan\Desktop\tu\lon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6675" y="5791200"/>
            <a:ext cx="28543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/>
              <a:t>Review of Complexity (cont’d)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DB9AD7-0F23-4AA3-9AFF-B446B039D5B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3505200"/>
            <a:ext cx="7696200" cy="685800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 b="0" i="0"/>
              <a:t>Unless P=NP, no polynomial-time algorithm to solve an NP-hard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 b="0" i="0"/>
              <a:t>or NP-complete problem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5800" y="4800600"/>
            <a:ext cx="7696200" cy="609600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 b="0" i="0"/>
              <a:t>Existing a non-polynomial-time algorithm does not mean this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 b="0" i="0"/>
              <a:t>problem is not in P</a:t>
            </a:r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1" hangingPunct="1"/>
            <a:endParaRPr lang="en-US" sz="2600" b="0" i="0"/>
          </a:p>
        </p:txBody>
      </p:sp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719138" y="19050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1" hangingPunct="1"/>
            <a:endParaRPr lang="en-US" sz="2600" b="0" i="0"/>
          </a:p>
        </p:txBody>
      </p:sp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533400" y="16764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>
              <a:buFont typeface="Wingdings" pitchFamily="2" charset="2"/>
              <a:buChar char="o"/>
            </a:pPr>
            <a:r>
              <a:rPr lang="en-US" sz="2400" b="0" i="0" dirty="0"/>
              <a:t>NP-complete</a:t>
            </a:r>
          </a:p>
          <a:p>
            <a:pPr marL="966788" lvl="1" indent="-495300">
              <a:buFont typeface="Wingdings" pitchFamily="2" charset="2"/>
              <a:buChar char="n"/>
            </a:pPr>
            <a:r>
              <a:rPr lang="en-US" b="0" i="0" dirty="0"/>
              <a:t>If it is in Class NP and is NP-hard</a:t>
            </a:r>
          </a:p>
          <a:p>
            <a:pPr marL="966788" lvl="1" indent="-495300" eaLnBrk="1" hangingPunct="1"/>
            <a:endParaRPr lang="en-US" sz="2600" b="0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Claim 4.1(cont’d)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577262" cy="4343400"/>
          </a:xfrm>
        </p:spPr>
        <p:txBody>
          <a:bodyPr/>
          <a:lstStyle/>
          <a:p>
            <a:pPr lvl="2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000" dirty="0" smtClean="0"/>
              <a:t>ORA should have checked the relay node           ’s  available and find it is unavailable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000" dirty="0" smtClean="0"/>
              <a:t>Thus,            must be marked and will not be cleared in the last iteration.</a:t>
            </a:r>
            <a:endParaRPr lang="en-US" sz="2000" dirty="0" smtClean="0"/>
          </a:p>
          <a:p>
            <a:pPr lvl="1"/>
            <a:endParaRPr lang="en-US" sz="1000" dirty="0" smtClean="0"/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 Prove that            cannot be   :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dirty="0" smtClean="0"/>
              <a:t>If it is   , </a:t>
            </a:r>
            <a:r>
              <a:rPr lang="en-US" sz="2000" i="1" dirty="0" err="1" smtClean="0"/>
              <a:t>s</a:t>
            </a:r>
            <a:r>
              <a:rPr lang="en-US" sz="2000" i="1" baseline="-25000" dirty="0" err="1" smtClean="0"/>
              <a:t>b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will choose direct transmission in the last iteration, since                                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dirty="0" smtClean="0"/>
              <a:t>This contradicts that the last iteration is non-improving.</a:t>
            </a:r>
          </a:p>
          <a:p>
            <a:pPr lvl="2">
              <a:buFont typeface="Wingdings" pitchFamily="2" charset="2"/>
              <a:buChar char="Ø"/>
            </a:pPr>
            <a:endParaRPr lang="en-US" sz="1000" dirty="0" smtClean="0"/>
          </a:p>
          <a:p>
            <a:pPr lvl="1"/>
            <a:r>
              <a:rPr lang="en-US" sz="2000" dirty="0" smtClean="0"/>
              <a:t>Since            is marked, it must be assigned to some relay node.</a:t>
            </a:r>
          </a:p>
        </p:txBody>
      </p:sp>
      <p:sp>
        <p:nvSpPr>
          <p:cNvPr id="45060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655818F-546C-4F7F-B5D6-A360B98CE329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sz="1200" b="0" i="0"/>
          </a:p>
        </p:txBody>
      </p:sp>
      <p:pic>
        <p:nvPicPr>
          <p:cNvPr id="45061" name="Picture 11" descr="C:\Users\Xu Yuan\Desktop\tu\RV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5200" y="1752600"/>
            <a:ext cx="91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2" descr="C:\Users\Xu Yuan\Desktop\tu\RV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552400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3" descr="C:\Users\Xu Yuan\Desktop\tu\RV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3200" y="3505200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5" descr="C:\Users\Xu Yuan\Desktop\tu\empt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7600" y="3492000"/>
            <a:ext cx="2174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15" descr="C:\Users\Xu Yuan\Desktop\tu\empt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3600" y="3895725"/>
            <a:ext cx="2174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3" descr="C:\Users\Xu Yuan\Desktop\tu\long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6400" y="4262400"/>
            <a:ext cx="217963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8" descr="C:\Users\Xu Yuan\Desktop\tu\RV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499100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610600" cy="4572000"/>
          </a:xfrm>
        </p:spPr>
        <p:txBody>
          <a:bodyPr/>
          <a:lstStyle/>
          <a:p>
            <a:pPr eaLnBrk="1" hangingPunct="1"/>
            <a:r>
              <a:rPr lang="en-US" altLang="zh-CN" sz="2400" dirty="0" smtClean="0"/>
              <a:t>By the definition of        , we have that          is assigned to source node</a:t>
            </a:r>
            <a:r>
              <a:rPr lang="en-US" altLang="zh-CN" sz="2800" dirty="0" smtClean="0"/>
              <a:t>             </a:t>
            </a:r>
            <a:r>
              <a:rPr lang="en-US" altLang="zh-CN" sz="2400" dirty="0" smtClean="0"/>
              <a:t>in</a:t>
            </a:r>
            <a:r>
              <a:rPr lang="en-US" altLang="zh-CN" sz="2800" dirty="0" smtClean="0"/>
              <a:t>   </a:t>
            </a:r>
            <a:r>
              <a:rPr lang="en-US" altLang="zh-CN" sz="2400" dirty="0" smtClean="0"/>
              <a:t>.</a:t>
            </a:r>
            <a:endParaRPr lang="en-US" altLang="zh-CN" sz="2800" dirty="0" smtClean="0"/>
          </a:p>
          <a:p>
            <a:pPr lvl="3" eaLnBrk="1" hangingPunct="1"/>
            <a:endParaRPr lang="en-US" altLang="zh-CN" dirty="0" smtClean="0"/>
          </a:p>
          <a:p>
            <a:pPr eaLnBrk="1" hangingPunct="1"/>
            <a:r>
              <a:rPr lang="en-US" altLang="zh-CN" sz="2400" dirty="0" smtClean="0"/>
              <a:t>Define        as              .      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solidFill>
                  <a:schemeClr val="tx1"/>
                </a:solidFill>
              </a:rPr>
              <a:t>Proof of Optimality</a:t>
            </a:r>
            <a:endParaRPr lang="en-US" sz="3200" smtClean="0"/>
          </a:p>
        </p:txBody>
      </p:sp>
      <p:sp>
        <p:nvSpPr>
          <p:cNvPr id="46084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E9943FE-8E63-4A22-B38C-E3630B11C768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sz="1200" b="0" i="0"/>
          </a:p>
        </p:txBody>
      </p:sp>
      <p:pic>
        <p:nvPicPr>
          <p:cNvPr id="46085" name="Picture 14" descr="G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971800"/>
            <a:ext cx="6746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15" descr="GV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962800"/>
            <a:ext cx="2209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7" descr="svrv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6800" y="2133600"/>
            <a:ext cx="14478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11" descr="C:\Users\Xu Yuan\Desktop\tu\RV_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1752600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14" descr="C:\Users\Xu Yuan\Desktop\tu\vv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025" y="2133600"/>
            <a:ext cx="282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3" descr="C:\Users\Xu Yuan\Desktop\tu\svdia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7975" y="1752600"/>
            <a:ext cx="6746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Xu Yuan\Desktop\tu\long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12888" y="3657600"/>
            <a:ext cx="6030912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4400" y="5181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2" descr="C:\Users\Xu Yuan\Desktop\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57800" y="4600575"/>
            <a:ext cx="2362200" cy="901045"/>
          </a:xfrm>
          <a:prstGeom prst="rect">
            <a:avLst/>
          </a:prstGeom>
          <a:noFill/>
        </p:spPr>
      </p:pic>
      <p:pic>
        <p:nvPicPr>
          <p:cNvPr id="72707" name="Picture 3" descr="C:\Users\Xu Yuan\Desktop\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39600" y="4953000"/>
            <a:ext cx="1295400" cy="178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577263" cy="4419600"/>
          </a:xfrm>
        </p:spPr>
        <p:txBody>
          <a:bodyPr/>
          <a:lstStyle/>
          <a:p>
            <a:pPr eaLnBrk="1" hangingPunct="1"/>
            <a:r>
              <a:rPr lang="en-US" altLang="zh-CN" sz="2400" dirty="0" smtClean="0">
                <a:solidFill>
                  <a:schemeClr val="accent2"/>
                </a:solidFill>
              </a:rPr>
              <a:t>Claim 4.2</a:t>
            </a:r>
            <a:r>
              <a:rPr lang="en-US" altLang="zh-CN" sz="2400" dirty="0" smtClean="0"/>
              <a:t>: Relay node                must be marked at the end of the last ORA iteration. Further, it cannot be    and must be assigned to some source node under   .</a:t>
            </a:r>
          </a:p>
          <a:p>
            <a:pPr eaLnBrk="1" hangingPunct="1"/>
            <a:endParaRPr lang="en-US" altLang="zh-CN" sz="2400" dirty="0" smtClean="0"/>
          </a:p>
          <a:p>
            <a:pPr eaLnBrk="1" hangingPunct="1"/>
            <a:endParaRPr lang="en-US" altLang="zh-CN" sz="2400" dirty="0" smtClean="0"/>
          </a:p>
          <a:p>
            <a:pPr eaLnBrk="1" hangingPunct="1"/>
            <a:endParaRPr lang="en-US" altLang="zh-CN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CN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CN" sz="2000" dirty="0" smtClean="0"/>
          </a:p>
          <a:p>
            <a:pPr lvl="1" eaLnBrk="1" hangingPunct="1"/>
            <a:r>
              <a:rPr lang="en-US" altLang="zh-CN" sz="2400" dirty="0" smtClean="0"/>
              <a:t>The proof follows the same token as that for Claim 4.1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FF688F-E92C-491C-AF40-E751DFE55DC5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zh-CN" sz="3200" b="0" i="0" kern="0" dirty="0">
                <a:latin typeface="+mj-lt"/>
                <a:ea typeface="+mj-ea"/>
                <a:cs typeface="+mj-cs"/>
              </a:rPr>
              <a:t>Proof of Optimality - Claim </a:t>
            </a:r>
            <a:r>
              <a:rPr lang="en-US" sz="3200" b="0" i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4.2</a:t>
            </a:r>
          </a:p>
        </p:txBody>
      </p:sp>
      <p:pic>
        <p:nvPicPr>
          <p:cNvPr id="47109" name="Picture 12" descr="C:\Users\Xu Yuan\Desktop\tu\rvg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1501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15" descr="C:\Users\Xu Yuan\Desktop\tu\empt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9225" y="2501900"/>
            <a:ext cx="247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4" descr="C:\Users\Xu Yuan\Desktop\tu\vv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7825" y="2819400"/>
            <a:ext cx="282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2" descr="C:\Users\Xu Yuan\Desktop\tu\long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9088" y="3276600"/>
            <a:ext cx="6030912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14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70000" y="4813200"/>
            <a:ext cx="12192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276600" y="4191000"/>
            <a:ext cx="4343400" cy="914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solidFill>
                  <a:schemeClr val="tx1"/>
                </a:solidFill>
              </a:rPr>
              <a:t>Proof of Optimality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267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Define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We have two cases:</a:t>
            </a:r>
          </a:p>
          <a:p>
            <a:pPr lvl="1" eaLnBrk="1" hangingPunct="1"/>
            <a:r>
              <a:rPr lang="en-US" sz="2000" dirty="0" smtClean="0"/>
              <a:t>If source node          is a node in               , we terminate our recursive procedure</a:t>
            </a:r>
          </a:p>
          <a:p>
            <a:pPr lvl="1" eaLnBrk="1" hangingPunct="1"/>
            <a:r>
              <a:rPr lang="en-US" sz="2000" dirty="0" smtClean="0"/>
              <a:t>Otherwise, we can further consider               in  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We use following general notations</a:t>
            </a:r>
          </a:p>
          <a:p>
            <a:pPr lvl="1" eaLnBrk="1" hangingPunct="1"/>
            <a:r>
              <a:rPr lang="en-US" sz="2000" dirty="0" smtClean="0"/>
              <a:t>                 and 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3985D4-5E79-43B6-8544-4D6409A29488}" type="slidenum">
              <a:rPr lang="en-US" smtClean="0"/>
              <a:pPr/>
              <a:t>43</a:t>
            </a:fld>
            <a:endParaRPr lang="en-US" smtClean="0"/>
          </a:p>
        </p:txBody>
      </p:sp>
      <p:pic>
        <p:nvPicPr>
          <p:cNvPr id="48133" name="Picture 7" descr="gvs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000" y="4816800"/>
            <a:ext cx="13684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8" descr="gv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8800" y="1735200"/>
            <a:ext cx="2248785" cy="40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9" descr="g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014662"/>
            <a:ext cx="742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10" descr="sg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4400" y="3048000"/>
            <a:ext cx="12763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1" descr="ha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8000" y="3686175"/>
            <a:ext cx="219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12" descr="lo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2400" y="4795200"/>
            <a:ext cx="437515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11" descr="C:\Users\Xu Yuan\Desktop\tu\RHA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44400" y="3708400"/>
            <a:ext cx="1212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267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Since the number of source nodes are finite, our recursive procedure will terminate in finite steps. Suppose we terminate at k=n.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489D3-1796-428C-B496-3A944B5D9B3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solidFill>
                  <a:schemeClr val="tx1"/>
                </a:solidFill>
              </a:rPr>
              <a:t>Proof of Optimality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6" name="Picture 4" descr="C:\Users\Xu Yuan\Desktop\tu\longt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895600"/>
            <a:ext cx="406636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2" descr="C:\Users\Xu Yuan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2400" y="3474000"/>
            <a:ext cx="533400" cy="203462"/>
          </a:xfrm>
          <a:prstGeom prst="rect">
            <a:avLst/>
          </a:prstGeom>
          <a:noFill/>
        </p:spPr>
      </p:pic>
      <p:pic>
        <p:nvPicPr>
          <p:cNvPr id="8" name="Picture 2" descr="C:\Users\Xu Yuan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0800" y="4093200"/>
            <a:ext cx="533400" cy="203462"/>
          </a:xfrm>
          <a:prstGeom prst="rect">
            <a:avLst/>
          </a:prstGeom>
          <a:noFill/>
        </p:spPr>
      </p:pic>
      <p:pic>
        <p:nvPicPr>
          <p:cNvPr id="9" name="Picture 2" descr="C:\Users\Xu Yuan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433" y="5282938"/>
            <a:ext cx="733167" cy="279662"/>
          </a:xfrm>
          <a:prstGeom prst="rect">
            <a:avLst/>
          </a:prstGeom>
          <a:noFill/>
        </p:spPr>
      </p:pic>
      <p:pic>
        <p:nvPicPr>
          <p:cNvPr id="10" name="Picture 2" descr="C:\Users\Xu Yuan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44472"/>
            <a:ext cx="609600" cy="232528"/>
          </a:xfrm>
          <a:prstGeom prst="rect">
            <a:avLst/>
          </a:prstGeom>
          <a:noFill/>
        </p:spPr>
      </p:pic>
      <p:pic>
        <p:nvPicPr>
          <p:cNvPr id="11" name="Picture 2" descr="C:\Users\Xu Yuan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2000" y="3548406"/>
            <a:ext cx="685800" cy="261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3" descr="C:\Users\Xu Yuan\Desktop\tu\rvgvs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38313"/>
            <a:ext cx="16764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33400" y="16764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buFont typeface="Wingdings" pitchFamily="2" charset="2"/>
              <a:buChar char="o"/>
            </a:pPr>
            <a:r>
              <a:rPr lang="en-US" altLang="zh-CN" sz="2400" b="0" i="0" dirty="0">
                <a:solidFill>
                  <a:schemeClr val="accent2"/>
                </a:solidFill>
              </a:rPr>
              <a:t>Claim 4.3</a:t>
            </a:r>
            <a:r>
              <a:rPr lang="en-US" altLang="zh-CN" sz="2400" b="0" i="0" dirty="0"/>
              <a:t>: Relay node                 must be marked at the end of the last ORA iteration. Further, it cannot be    and must be assigned to some source node under solution   </a:t>
            </a:r>
            <a:r>
              <a:rPr lang="en-US" altLang="zh-CN" sz="2400" b="0" i="0" dirty="0" smtClean="0"/>
              <a:t> , </a:t>
            </a:r>
            <a:r>
              <a:rPr lang="en-US" altLang="zh-CN" sz="2400" b="0" dirty="0"/>
              <a:t>k=</a:t>
            </a:r>
            <a:r>
              <a:rPr lang="en-US" altLang="zh-CN" sz="2400" b="0" i="0" dirty="0"/>
              <a:t>0, 1, 2, …, n</a:t>
            </a:r>
            <a:r>
              <a:rPr lang="en-US" altLang="zh-CN" sz="2400" b="0" i="0" dirty="0" smtClean="0"/>
              <a:t>.</a:t>
            </a:r>
            <a:endParaRPr lang="en-US" altLang="zh-CN" sz="2400" b="0" i="0" dirty="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001000" cy="1216025"/>
          </a:xfrm>
        </p:spPr>
        <p:txBody>
          <a:bodyPr/>
          <a:lstStyle/>
          <a:p>
            <a:r>
              <a:rPr lang="en-US" altLang="zh-CN" sz="3200" smtClean="0">
                <a:solidFill>
                  <a:schemeClr val="tx1"/>
                </a:solidFill>
              </a:rPr>
              <a:t>Proof of Optimality - Claim 4.3</a:t>
            </a:r>
            <a:endParaRPr lang="en-US" sz="3200" smtClean="0">
              <a:solidFill>
                <a:schemeClr val="tx1"/>
              </a:solidFill>
            </a:endParaRPr>
          </a:p>
        </p:txBody>
      </p:sp>
      <p:sp>
        <p:nvSpPr>
          <p:cNvPr id="49157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B4AF350-AE0F-412A-8908-5FACC5DAFFA4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sz="1200" b="0" i="0"/>
          </a:p>
        </p:txBody>
      </p:sp>
      <p:pic>
        <p:nvPicPr>
          <p:cNvPr id="49158" name="Picture 15" descr="C:\Users\Xu Yuan\Desktop\tu\empt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465388"/>
            <a:ext cx="24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14" descr="C:\Users\Xu Yuan\Desktop\tu\vv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3225" y="2819400"/>
            <a:ext cx="282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C:\Users\Xu Yuan\Desktop\tu\longt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4170" y="3276600"/>
            <a:ext cx="406636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810000" y="5029200"/>
            <a:ext cx="3276600" cy="914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33400" y="16764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buFont typeface="Wingdings" pitchFamily="2" charset="2"/>
              <a:buChar char="o"/>
            </a:pPr>
            <a:r>
              <a:rPr lang="en-US" altLang="zh-CN" sz="2400" b="0" i="0" dirty="0" smtClean="0"/>
              <a:t>Proof:</a:t>
            </a:r>
          </a:p>
          <a:p>
            <a:pPr marL="927100" lvl="1" indent="-469900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zh-CN" b="0" i="0" dirty="0" smtClean="0"/>
              <a:t>Prove that                  must be marked:  </a:t>
            </a:r>
          </a:p>
          <a:p>
            <a:pPr marL="1384300" lvl="2" indent="-469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b="0" i="0" dirty="0" smtClean="0"/>
              <a:t>    is a better solution, so</a:t>
            </a:r>
            <a:endParaRPr lang="en-US" altLang="zh-CN" b="0" i="0" dirty="0"/>
          </a:p>
          <a:p>
            <a:pPr marL="1384300" lvl="2" indent="-469900"/>
            <a:endParaRPr lang="en-US" altLang="zh-CN" sz="2400" b="0" i="0" dirty="0" smtClean="0"/>
          </a:p>
          <a:p>
            <a:pPr marL="1384300" lvl="2" indent="-469900">
              <a:buFont typeface="Wingdings" pitchFamily="2" charset="2"/>
              <a:buChar char="Ø"/>
            </a:pPr>
            <a:r>
              <a:rPr lang="en-US" altLang="zh-CN" b="0" i="0" dirty="0" smtClean="0"/>
              <a:t>ORA must have checked                  ’s availability for </a:t>
            </a:r>
          </a:p>
          <a:p>
            <a:pPr marL="1384300" lvl="2" indent="-469900"/>
            <a:r>
              <a:rPr lang="en-US" altLang="zh-CN" b="0" i="0" dirty="0" smtClean="0"/>
              <a:t>               and find it is unavailable.</a:t>
            </a:r>
          </a:p>
          <a:p>
            <a:pPr marL="1384300" lvl="2" indent="-469900">
              <a:buFont typeface="Wingdings" pitchFamily="2" charset="2"/>
              <a:buChar char="Ø"/>
            </a:pPr>
            <a:r>
              <a:rPr lang="en-US" b="0" i="0" dirty="0" smtClean="0"/>
              <a:t>Thus,                must be marked at the last iteration.</a:t>
            </a:r>
          </a:p>
          <a:p>
            <a:pPr marL="1384300" lvl="2" indent="-469900">
              <a:buFont typeface="Wingdings" pitchFamily="2" charset="2"/>
              <a:buChar char="Ø"/>
            </a:pPr>
            <a:endParaRPr lang="en-US" b="0" i="0" dirty="0" smtClean="0"/>
          </a:p>
          <a:p>
            <a:pPr marL="927100" lvl="1" indent="-469900">
              <a:lnSpc>
                <a:spcPct val="120000"/>
              </a:lnSpc>
              <a:buFont typeface="Wingdings" pitchFamily="2" charset="2"/>
              <a:buChar char="n"/>
            </a:pPr>
            <a:r>
              <a:rPr lang="en-US" b="0" i="0" dirty="0" smtClean="0"/>
              <a:t>Prove that                   cannot be   :</a:t>
            </a:r>
          </a:p>
          <a:p>
            <a:pPr marL="1384300" lvl="2" indent="-469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b="0" i="0" dirty="0" smtClean="0"/>
              <a:t>If it is   ,          will choose    in the last iteration, since  it can offer</a:t>
            </a: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001000" cy="1216025"/>
          </a:xfrm>
        </p:spPr>
        <p:txBody>
          <a:bodyPr/>
          <a:lstStyle/>
          <a:p>
            <a:r>
              <a:rPr lang="en-US" altLang="zh-CN" sz="3200" smtClean="0">
                <a:solidFill>
                  <a:schemeClr val="tx1"/>
                </a:solidFill>
              </a:rPr>
              <a:t>Proof of Optimality - Claim 4.3</a:t>
            </a:r>
            <a:endParaRPr lang="en-US" sz="3200" smtClean="0">
              <a:solidFill>
                <a:schemeClr val="tx1"/>
              </a:solidFill>
            </a:endParaRPr>
          </a:p>
        </p:txBody>
      </p:sp>
      <p:sp>
        <p:nvSpPr>
          <p:cNvPr id="49157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B4AF350-AE0F-412A-8908-5FACC5DAFFA4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sz="1200" b="0" i="0"/>
          </a:p>
        </p:txBody>
      </p:sp>
      <p:pic>
        <p:nvPicPr>
          <p:cNvPr id="49160" name="Picture 14" descr="C:\Users\Xu Yuan\Desktop\tu\rvgvs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200" y="2133600"/>
            <a:ext cx="1415422" cy="39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15" descr="C:\Users\Xu Yuan\Desktop\tu\v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6400" y="2525712"/>
            <a:ext cx="201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6" descr="C:\Users\Xu Yuan\Desktop\tu\long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1612" y="2959100"/>
            <a:ext cx="41925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14" descr="C:\Users\Xu Yuan\Desktop\tu\rvgvs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000" y="3390900"/>
            <a:ext cx="149066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Picture 17" descr="C:\Users\Xu Yuan\Desktop\tu\GVS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7075" y="3780000"/>
            <a:ext cx="822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C:\Users\Xu Yuan\Desktop\tu\rvgvs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1200" y="4176000"/>
            <a:ext cx="1303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C:\Users\Xu Yuan\Desktop\tu\rvgvs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5600" y="4899600"/>
            <a:ext cx="149066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C:\Users\Xu Yuan\Desktop\tu\empt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06800" y="4932000"/>
            <a:ext cx="2174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Xu Yuan\Desktop\tu\empt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61200" y="5334000"/>
            <a:ext cx="2174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C:\Users\Xu Yuan\Desktop\tu\GVS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5334000"/>
            <a:ext cx="7207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Xu Yuan\Desktop\tu\empt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8800" y="5353200"/>
            <a:ext cx="2174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C:\Users\Xu Yuan\Desktop\tu\long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5731200"/>
            <a:ext cx="3386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Claim 4.3(cont’d)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577262" cy="4267200"/>
          </a:xfrm>
        </p:spPr>
        <p:txBody>
          <a:bodyPr/>
          <a:lstStyle/>
          <a:p>
            <a:pPr lvl="2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i="1" dirty="0" err="1" smtClean="0"/>
              <a:t>s</a:t>
            </a:r>
            <a:r>
              <a:rPr lang="en-US" sz="2000" i="1" baseline="-25000" dirty="0" err="1" smtClean="0"/>
              <a:t>b</a:t>
            </a:r>
            <a:r>
              <a:rPr lang="en-US" sz="2000" i="1" dirty="0" smtClean="0"/>
              <a:t> </a:t>
            </a:r>
            <a:r>
              <a:rPr lang="en-US" sz="2000" dirty="0" smtClean="0"/>
              <a:t>will be able to get a better relay node. This contradicts with fact last iteration is non-improving.</a:t>
            </a:r>
          </a:p>
          <a:p>
            <a:pPr lvl="1">
              <a:lnSpc>
                <a:spcPct val="120000"/>
              </a:lnSpc>
            </a:pPr>
            <a:endParaRPr lang="en-US" sz="2000" i="1" baseline="-25000" dirty="0" smtClean="0"/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Since                 is marked, it must be assigned to some source node</a:t>
            </a:r>
          </a:p>
        </p:txBody>
      </p:sp>
      <p:sp>
        <p:nvSpPr>
          <p:cNvPr id="51204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6029170-0DBA-4337-8438-AEFA0EA4AFE3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sz="1200" b="0" i="0"/>
          </a:p>
        </p:txBody>
      </p:sp>
      <p:pic>
        <p:nvPicPr>
          <p:cNvPr id="51212" name="Picture 14" descr="C:\Users\Xu Yuan\Desktop\tu\rvgvs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909887"/>
            <a:ext cx="1303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7162800" cy="1216025"/>
          </a:xfrm>
        </p:spPr>
        <p:txBody>
          <a:bodyPr/>
          <a:lstStyle/>
          <a:p>
            <a:r>
              <a:rPr lang="en-US" altLang="zh-CN" sz="3200" smtClean="0"/>
              <a:t>Proof of Theorem 4.1</a:t>
            </a:r>
            <a:endParaRPr lang="en-US" sz="320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8610600" cy="4495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2400" dirty="0" smtClean="0">
                <a:solidFill>
                  <a:schemeClr val="accent2"/>
                </a:solidFill>
              </a:rPr>
              <a:t>Theorem 4.1</a:t>
            </a:r>
            <a:r>
              <a:rPr lang="en-US" altLang="zh-CN" sz="2400" dirty="0" smtClean="0"/>
              <a:t>. Upon the termination of ORA algorithm, the obtained solution     is optimal.</a:t>
            </a:r>
            <a:endParaRPr lang="en-US" altLang="zh-CN" sz="2400" i="1" dirty="0" smtClean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 smtClean="0"/>
              <a:t>Proof: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 smtClean="0"/>
              <a:t>Under Claim 4.3, we prove relay node                   is assigned to a source node in    .</a:t>
            </a:r>
          </a:p>
          <a:p>
            <a:pPr lvl="1"/>
            <a:endParaRPr lang="en-US" altLang="zh-CN" sz="2400" dirty="0" smtClean="0"/>
          </a:p>
          <a:p>
            <a:pPr lvl="1">
              <a:lnSpc>
                <a:spcPct val="120000"/>
              </a:lnSpc>
            </a:pPr>
            <a:r>
              <a:rPr lang="en-US" altLang="zh-CN" sz="2000" dirty="0" smtClean="0"/>
              <a:t>Current iteration procedure terminates at                  ,  . Its assigned source node in     must be in </a:t>
            </a:r>
          </a:p>
        </p:txBody>
      </p:sp>
      <p:sp>
        <p:nvSpPr>
          <p:cNvPr id="52228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AA8D424-3588-4870-A8E9-935CB79C5622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sz="1200" b="0" i="0"/>
          </a:p>
        </p:txBody>
      </p:sp>
      <p:pic>
        <p:nvPicPr>
          <p:cNvPr id="52229" name="Picture 14" descr="C:\Users\Xu Yuan\Desktop\tu\v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000" y="2152800"/>
            <a:ext cx="282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11" descr="C:\Users\Xu Yuan\Desktop\tu\GVG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196536"/>
            <a:ext cx="1505160" cy="38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14" descr="C:\Users\Xu Yuan\Desktop\tu\v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3600" y="3505201"/>
            <a:ext cx="267880" cy="3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11" descr="C:\Users\Xu Yuan\Desktop\tu\GVG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419600"/>
            <a:ext cx="16938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14" descr="C:\Users\Xu Yuan\Desktop\tu\v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3200" y="4734000"/>
            <a:ext cx="267880" cy="3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12" descr="C:\Users\Xu Yuan\Desktop\tu\long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5164137"/>
            <a:ext cx="339883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Xu Yuan\Desktop\tu\longt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667000"/>
            <a:ext cx="4129087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22491D-1A5E-464F-9EE3-1B95DC67BE68}" type="slidenum">
              <a:rPr lang="en-US" smtClean="0"/>
              <a:pPr/>
              <a:t>49</a:t>
            </a:fld>
            <a:endParaRPr 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457200"/>
            <a:ext cx="8001000" cy="1066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zh-CN" sz="3200" b="0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zh-CN" sz="3200" b="0" i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Proof of Theorem 4.1 (cont’d)</a:t>
            </a:r>
            <a:endParaRPr lang="en-US" sz="3200" b="0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676400"/>
            <a:ext cx="8610600" cy="4724400"/>
          </a:xfrm>
          <a:prstGeom prst="rect">
            <a:avLst/>
          </a:prstGeom>
        </p:spPr>
        <p:txBody>
          <a:bodyPr/>
          <a:lstStyle/>
          <a:p>
            <a:pPr marL="469900" indent="-469900">
              <a:lnSpc>
                <a:spcPct val="130000"/>
              </a:lnSpc>
              <a:buFont typeface="Wingdings" pitchFamily="2" charset="2"/>
              <a:buChar char="n"/>
              <a:defRPr/>
            </a:pPr>
            <a:r>
              <a:rPr lang="en-US" altLang="zh-CN" b="0" i="0" kern="0" dirty="0">
                <a:latin typeface="+mn-lt"/>
                <a:ea typeface="+mn-ea"/>
              </a:rPr>
              <a:t>But in    , source nodes              </a:t>
            </a:r>
            <a:r>
              <a:rPr lang="en-US" altLang="zh-CN" b="0" i="0" kern="0" dirty="0" smtClean="0">
                <a:latin typeface="+mn-lt"/>
                <a:ea typeface="+mn-ea"/>
              </a:rPr>
              <a:t>                  have </a:t>
            </a:r>
            <a:r>
              <a:rPr lang="en-US" altLang="zh-CN" b="0" i="0" kern="0" dirty="0">
                <a:latin typeface="+mn-lt"/>
                <a:ea typeface="+mn-ea"/>
              </a:rPr>
              <a:t>their relay nodes                             </a:t>
            </a:r>
            <a:r>
              <a:rPr lang="en-US" altLang="zh-CN" b="0" i="0" kern="0" dirty="0" smtClean="0">
                <a:latin typeface="+mn-lt"/>
                <a:ea typeface="+mn-ea"/>
              </a:rPr>
              <a:t>                 , </a:t>
            </a:r>
            <a:r>
              <a:rPr lang="en-US" altLang="zh-CN" b="0" i="0" kern="0" dirty="0">
                <a:latin typeface="+mn-lt"/>
                <a:ea typeface="+mn-ea"/>
              </a:rPr>
              <a:t>respectively</a:t>
            </a:r>
            <a:r>
              <a:rPr lang="en-US" b="0" i="0" kern="0" dirty="0">
                <a:latin typeface="+mn-lt"/>
                <a:ea typeface="+mn-ea"/>
              </a:rPr>
              <a:t>         </a:t>
            </a:r>
          </a:p>
        </p:txBody>
      </p:sp>
      <p:pic>
        <p:nvPicPr>
          <p:cNvPr id="53254" name="Picture 14" descr="C:\Users\Xu Yuan\Desktop\tu\vv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0800" y="1709739"/>
            <a:ext cx="267880" cy="3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15" descr="C:\Users\Xu Yuan\Desktop\tu\long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7662" y="1782762"/>
            <a:ext cx="26241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16" descr="C:\Users\Xu Yuan\Desktop\tu\long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5200" y="2206800"/>
            <a:ext cx="3943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10800000" flipV="1">
            <a:off x="2413000" y="3200399"/>
            <a:ext cx="939800" cy="381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H="1">
            <a:off x="2450592" y="3767328"/>
            <a:ext cx="914400" cy="381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10800000" flipV="1">
            <a:off x="2413000" y="4419600"/>
            <a:ext cx="1016000" cy="381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10800000" flipV="1">
            <a:off x="2362201" y="5432400"/>
            <a:ext cx="1016000" cy="381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495800" y="2743200"/>
            <a:ext cx="4648200" cy="3124200"/>
          </a:xfrm>
          <a:prstGeom prst="rect">
            <a:avLst/>
          </a:prstGeom>
        </p:spPr>
        <p:txBody>
          <a:bodyPr/>
          <a:lstStyle/>
          <a:p>
            <a:pPr marL="469900" indent="-469900">
              <a:lnSpc>
                <a:spcPct val="130000"/>
              </a:lnSpc>
              <a:buFont typeface="Wingdings" pitchFamily="2" charset="2"/>
              <a:buChar char="n"/>
              <a:defRPr/>
            </a:pPr>
            <a:r>
              <a:rPr lang="en-US" altLang="zh-CN" b="0" i="0" dirty="0" smtClean="0"/>
              <a:t>Then                 can only be assigned to </a:t>
            </a:r>
            <a:r>
              <a:rPr lang="en-US" altLang="zh-CN" b="0" i="0" dirty="0" err="1" smtClean="0"/>
              <a:t>s</a:t>
            </a:r>
            <a:r>
              <a:rPr lang="en-US" altLang="zh-CN" b="0" i="0" baseline="-25000" dirty="0" err="1" smtClean="0"/>
              <a:t>b</a:t>
            </a:r>
            <a:r>
              <a:rPr lang="en-US" altLang="zh-CN" b="0" i="0" dirty="0" smtClean="0"/>
              <a:t> under </a:t>
            </a:r>
          </a:p>
          <a:p>
            <a:pPr marL="469900" indent="-469900">
              <a:lnSpc>
                <a:spcPct val="130000"/>
              </a:lnSpc>
              <a:buFont typeface="Wingdings" pitchFamily="2" charset="2"/>
              <a:buChar char="n"/>
              <a:defRPr/>
            </a:pPr>
            <a:endParaRPr lang="en-US" altLang="zh-CN" b="0" i="0" dirty="0" smtClean="0"/>
          </a:p>
          <a:p>
            <a:pPr marL="469900" indent="-469900">
              <a:lnSpc>
                <a:spcPct val="130000"/>
              </a:lnSpc>
              <a:buFont typeface="Wingdings" pitchFamily="2" charset="2"/>
              <a:buChar char="n"/>
              <a:defRPr/>
            </a:pPr>
            <a:r>
              <a:rPr lang="en-US" altLang="zh-CN" b="0" i="0" dirty="0" smtClean="0"/>
              <a:t>           is assigned to </a:t>
            </a:r>
            <a:r>
              <a:rPr lang="en-US" altLang="zh-CN" b="0" i="0" dirty="0" err="1" smtClean="0"/>
              <a:t>s</a:t>
            </a:r>
            <a:r>
              <a:rPr lang="en-US" altLang="zh-CN" b="0" i="0" baseline="-25000" dirty="0" err="1" smtClean="0"/>
              <a:t>b</a:t>
            </a:r>
            <a:r>
              <a:rPr lang="en-US" altLang="zh-CN" b="0" i="0" dirty="0" smtClean="0"/>
              <a:t> under    </a:t>
            </a:r>
          </a:p>
          <a:p>
            <a:pPr marL="469900" indent="-469900">
              <a:lnSpc>
                <a:spcPct val="130000"/>
              </a:lnSpc>
              <a:buFont typeface="Wingdings" pitchFamily="2" charset="2"/>
              <a:buChar char="n"/>
              <a:defRPr/>
            </a:pPr>
            <a:endParaRPr lang="en-US" altLang="zh-CN" b="0" i="0" dirty="0" smtClean="0"/>
          </a:p>
          <a:p>
            <a:pPr marL="469900" indent="-469900">
              <a:lnSpc>
                <a:spcPct val="130000"/>
              </a:lnSpc>
              <a:buFont typeface="Wingdings" pitchFamily="2" charset="2"/>
              <a:buChar char="n"/>
              <a:defRPr/>
            </a:pPr>
            <a:r>
              <a:rPr lang="en-US" altLang="zh-CN" b="0" i="0" dirty="0" smtClean="0"/>
              <a:t>So   </a:t>
            </a:r>
          </a:p>
          <a:p>
            <a:pPr marL="469900" indent="-469900">
              <a:lnSpc>
                <a:spcPct val="130000"/>
              </a:lnSpc>
              <a:buFont typeface="Wingdings" pitchFamily="2" charset="2"/>
              <a:buChar char="n"/>
              <a:defRPr/>
            </a:pPr>
            <a:endParaRPr lang="en-US" b="0" i="0" kern="0" dirty="0">
              <a:latin typeface="+mn-lt"/>
              <a:ea typeface="+mn-ea"/>
            </a:endParaRPr>
          </a:p>
        </p:txBody>
      </p:sp>
      <p:pic>
        <p:nvPicPr>
          <p:cNvPr id="15" name="Picture 11" descr="C:\Users\Xu Yuan\Desktop\tu\GVG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9585" y="2840400"/>
            <a:ext cx="1317015" cy="33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C:\Users\Xu Yuan\Desktop\tu\vv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4268" y="3222000"/>
            <a:ext cx="246732" cy="33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C:\Users\Xu Yuan\Desktop\tu\rv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32375" y="4129200"/>
            <a:ext cx="911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 descr="C:\Users\Xu Yuan\Desktop\tu\vv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1" y="4495800"/>
            <a:ext cx="228600" cy="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7" descr="C:\Users\Xu Yuan\Desktop\tu\long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5066300"/>
            <a:ext cx="2649844" cy="34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F4947A-A5F9-4713-9EFE-B8C6821ADCA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676400"/>
            <a:ext cx="8577262" cy="4267200"/>
          </a:xfrm>
        </p:spPr>
        <p:txBody>
          <a:bodyPr/>
          <a:lstStyle/>
          <a:p>
            <a:pPr marL="571500" indent="-571500" eaLnBrk="1" hangingPunct="1"/>
            <a:r>
              <a:rPr lang="en-US" dirty="0" smtClean="0">
                <a:solidFill>
                  <a:schemeClr val="accent1"/>
                </a:solidFill>
              </a:rPr>
              <a:t>Review of complexity</a:t>
            </a:r>
          </a:p>
          <a:p>
            <a:pPr marL="571500" indent="-571500" eaLnBrk="1" hangingPunct="1"/>
            <a:endParaRPr lang="en-US" dirty="0" smtClean="0">
              <a:solidFill>
                <a:schemeClr val="accent1"/>
              </a:solidFill>
            </a:endParaRPr>
          </a:p>
          <a:p>
            <a:pPr marL="571500" indent="-571500" eaLnBrk="1" hangingPunct="1"/>
            <a:r>
              <a:rPr lang="en-US" dirty="0" smtClean="0"/>
              <a:t>A case study</a:t>
            </a:r>
          </a:p>
          <a:p>
            <a:pPr marL="966788" lvl="1" indent="-495300" eaLnBrk="1" hangingPunct="1"/>
            <a:r>
              <a:rPr lang="en-US" dirty="0" smtClean="0"/>
              <a:t>Optimal relay node assignment (ORA) for cooperative communications</a:t>
            </a:r>
          </a:p>
          <a:p>
            <a:pPr marL="966788" lvl="1" indent="-495300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/>
              <a:t>Proof of Theorem 4.1 (cont’d)</a:t>
            </a:r>
            <a:endParaRPr lang="en-US" sz="320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577263" cy="42672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Char char="n"/>
            </a:pPr>
            <a:r>
              <a:rPr lang="en-US" altLang="zh-CN" sz="2000" dirty="0" smtClean="0"/>
              <a:t>Claim 4.3 states that           must be marked at the last iteration. But Fact 1</a:t>
            </a:r>
            <a:r>
              <a:rPr lang="en-US" altLang="zh-CN" sz="2000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dirty="0" smtClean="0"/>
              <a:t>says            is not marked.</a:t>
            </a:r>
          </a:p>
          <a:p>
            <a:pPr>
              <a:lnSpc>
                <a:spcPct val="130000"/>
              </a:lnSpc>
              <a:buFont typeface="Wingdings" pitchFamily="2" charset="2"/>
              <a:buChar char="n"/>
            </a:pPr>
            <a:endParaRPr lang="en-US" altLang="zh-CN" sz="2000" dirty="0" smtClean="0"/>
          </a:p>
          <a:p>
            <a:pPr>
              <a:lnSpc>
                <a:spcPct val="130000"/>
              </a:lnSpc>
              <a:buFont typeface="Wingdings" pitchFamily="2" charset="2"/>
              <a:buChar char="n"/>
            </a:pPr>
            <a:r>
              <a:rPr lang="en-US" altLang="zh-CN" sz="2000" dirty="0" smtClean="0"/>
              <a:t>We reach contradiction, the proof is complete</a:t>
            </a:r>
          </a:p>
          <a:p>
            <a:pPr>
              <a:lnSpc>
                <a:spcPct val="130000"/>
              </a:lnSpc>
              <a:buNone/>
            </a:pPr>
            <a:endParaRPr lang="en-US" altLang="zh-CN" sz="2000" dirty="0" smtClean="0"/>
          </a:p>
          <a:p>
            <a:pPr>
              <a:lnSpc>
                <a:spcPct val="130000"/>
              </a:lnSpc>
              <a:buFont typeface="Wingdings" pitchFamily="2" charset="2"/>
              <a:buChar char="n"/>
            </a:pPr>
            <a:r>
              <a:rPr lang="en-US" altLang="zh-CN" sz="2000" dirty="0" smtClean="0"/>
              <a:t>Thus,     does not exit, and     is optimal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500" dirty="0" smtClean="0"/>
              <a:t>         </a:t>
            </a:r>
          </a:p>
        </p:txBody>
      </p:sp>
      <p:sp>
        <p:nvSpPr>
          <p:cNvPr id="54276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AC09C6E-5D30-492F-9596-ED738E0C6DA4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sz="1200" b="0" i="0"/>
          </a:p>
        </p:txBody>
      </p:sp>
      <p:pic>
        <p:nvPicPr>
          <p:cNvPr id="54282" name="Picture 9" descr="C:\Users\Xu Yuan\Desktop\tu\rv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752600"/>
            <a:ext cx="865181" cy="34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3" name="Picture 14" descr="C:\Users\Xu Yuan\Desktop\tu\vv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4400" y="3962400"/>
            <a:ext cx="282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4" name="Picture 11" descr="ha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3886200"/>
            <a:ext cx="3063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C:\Users\Xu Yuan\Desktop\tu\rv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2619" y="2167079"/>
            <a:ext cx="865181" cy="34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CB53076-DFEB-4DE4-8FD8-16A4AC18B5E5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sz="1200" b="0" i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 of Case Study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71500" indent="-5715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Cooperative communication </a:t>
            </a:r>
          </a:p>
          <a:p>
            <a:pPr marL="966788" lvl="1" indent="-495300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Amplify and forward </a:t>
            </a:r>
          </a:p>
          <a:p>
            <a:pPr marL="966788" lvl="1" indent="-495300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Decode and forward </a:t>
            </a:r>
          </a:p>
          <a:p>
            <a:pPr marL="966788" lvl="1" indent="-495300" eaLnBrk="1" hangingPunct="1">
              <a:lnSpc>
                <a:spcPct val="90000"/>
              </a:lnSpc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571500" indent="-5715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Relay node assignment problem </a:t>
            </a:r>
          </a:p>
          <a:p>
            <a:pPr marL="571500" indent="-571500" eaLnBrk="1" hangingPunct="1">
              <a:lnSpc>
                <a:spcPct val="90000"/>
              </a:lnSpc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571500" indent="-5715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ORA algorithm</a:t>
            </a:r>
          </a:p>
          <a:p>
            <a:pPr marL="571500" indent="-571500" eaLnBrk="1" hangingPunct="1">
              <a:lnSpc>
                <a:spcPct val="90000"/>
              </a:lnSpc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571500" indent="-571500" eaLnBrk="1" hangingPunct="1">
              <a:lnSpc>
                <a:spcPct val="90000"/>
              </a:lnSpc>
            </a:pPr>
            <a:r>
              <a:rPr lang="en-US" sz="2800" dirty="0" smtClean="0"/>
              <a:t>Numerical results</a:t>
            </a:r>
            <a:endParaRPr lang="en-US" sz="3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100-node </a:t>
            </a:r>
            <a:r>
              <a:rPr lang="en-US" altLang="zh-CN" sz="2400" dirty="0" smtClean="0"/>
              <a:t>Network Topology: Case 1 (N</a:t>
            </a:r>
            <a:r>
              <a:rPr lang="en-US" altLang="zh-CN" sz="2400" baseline="-25000" dirty="0" smtClean="0"/>
              <a:t>r</a:t>
            </a:r>
            <a:r>
              <a:rPr lang="en-US" altLang="zh-CN" sz="2400" dirty="0" smtClean="0"/>
              <a:t>&gt;N</a:t>
            </a:r>
            <a:r>
              <a:rPr lang="en-US" altLang="zh-CN" sz="2400" baseline="-25000" dirty="0" smtClean="0"/>
              <a:t>s</a:t>
            </a:r>
            <a:r>
              <a:rPr lang="en-US" altLang="zh-CN" sz="2400" dirty="0" smtClean="0"/>
              <a:t>)</a:t>
            </a:r>
            <a:endParaRPr lang="en-US" sz="2400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638800"/>
            <a:ext cx="8001000" cy="68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chemeClr val="accent2"/>
                </a:solidFill>
              </a:rPr>
              <a:t>                  N</a:t>
            </a:r>
            <a:r>
              <a:rPr lang="en-US" sz="2400" baseline="-25000" smtClean="0">
                <a:solidFill>
                  <a:schemeClr val="accent2"/>
                </a:solidFill>
              </a:rPr>
              <a:t>s </a:t>
            </a:r>
            <a:r>
              <a:rPr lang="en-US" sz="2400" smtClean="0">
                <a:solidFill>
                  <a:schemeClr val="accent2"/>
                </a:solidFill>
              </a:rPr>
              <a:t>=30 and N</a:t>
            </a:r>
            <a:r>
              <a:rPr lang="en-US" sz="2400" baseline="-25000" smtClean="0">
                <a:solidFill>
                  <a:schemeClr val="accent2"/>
                </a:solidFill>
              </a:rPr>
              <a:t>r </a:t>
            </a:r>
            <a:r>
              <a:rPr lang="en-US" sz="2400" smtClean="0">
                <a:solidFill>
                  <a:schemeClr val="accent2"/>
                </a:solidFill>
              </a:rPr>
              <a:t>=40</a:t>
            </a:r>
            <a:endParaRPr lang="en-US" sz="2400" baseline="-25000" smtClean="0">
              <a:solidFill>
                <a:schemeClr val="accent2"/>
              </a:solidFill>
            </a:endParaRPr>
          </a:p>
        </p:txBody>
      </p:sp>
      <p:sp>
        <p:nvSpPr>
          <p:cNvPr id="56324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69AE892-03BA-4852-B25C-97C058F18585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sz="1200" b="0" i="0"/>
          </a:p>
        </p:txBody>
      </p:sp>
      <p:pic>
        <p:nvPicPr>
          <p:cNvPr id="56325" name="Picture 6" descr="C:\Users\Xu Yuan\Desktop\tu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7950" y="1752600"/>
            <a:ext cx="5861050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Case 1: </a:t>
            </a:r>
            <a:r>
              <a:rPr lang="en-US" altLang="zh-CN" sz="2400" dirty="0" smtClean="0"/>
              <a:t>Result</a:t>
            </a:r>
            <a:endParaRPr lang="en-US" sz="2400" baseline="-25000" dirty="0" smtClean="0"/>
          </a:p>
        </p:txBody>
      </p:sp>
      <p:sp>
        <p:nvSpPr>
          <p:cNvPr id="57347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B393A54-2998-4CBA-8A6C-B3BC248168E7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sz="1200" b="0" i="0"/>
          </a:p>
        </p:txBody>
      </p:sp>
      <p:pic>
        <p:nvPicPr>
          <p:cNvPr id="57348" name="Picture 5" descr="C:\Users\Xu Yuan\Desktop\tu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4800" y="1828800"/>
            <a:ext cx="5511800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001000" cy="1295400"/>
          </a:xfrm>
        </p:spPr>
        <p:txBody>
          <a:bodyPr/>
          <a:lstStyle/>
          <a:p>
            <a:r>
              <a:rPr lang="en-US" altLang="zh-CN" sz="2400" smtClean="0"/>
              <a:t>   Case 1:</a:t>
            </a:r>
            <a:br>
              <a:rPr lang="en-US" altLang="zh-CN" sz="2400" smtClean="0"/>
            </a:br>
            <a:r>
              <a:rPr lang="en-US" altLang="zh-CN" sz="2400" smtClean="0"/>
              <a:t>   Optimal Assignment</a:t>
            </a:r>
            <a:br>
              <a:rPr lang="en-US" altLang="zh-CN" sz="2400" smtClean="0"/>
            </a:br>
            <a:endParaRPr lang="en-US" sz="2400" smtClean="0"/>
          </a:p>
        </p:txBody>
      </p:sp>
      <p:sp>
        <p:nvSpPr>
          <p:cNvPr id="58371" name="Text Box 6"/>
          <p:cNvSpPr txBox="1">
            <a:spLocks noChangeArrowheads="1"/>
          </p:cNvSpPr>
          <p:nvPr/>
        </p:nvSpPr>
        <p:spPr bwMode="auto">
          <a:xfrm>
            <a:off x="228600" y="2971800"/>
            <a:ext cx="3733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66788" indent="-495300">
              <a:spcBef>
                <a:spcPct val="50000"/>
              </a:spcBef>
            </a:pPr>
            <a:r>
              <a:rPr lang="en-US" altLang="zh-CN" sz="2400" b="0" i="0">
                <a:solidFill>
                  <a:schemeClr val="accent2"/>
                </a:solidFill>
              </a:rPr>
              <a:t>142% improvement</a:t>
            </a:r>
            <a:endParaRPr lang="en-US" sz="2400" b="0" i="0">
              <a:solidFill>
                <a:schemeClr val="accent2"/>
              </a:solidFill>
            </a:endParaRPr>
          </a:p>
        </p:txBody>
      </p:sp>
      <p:sp>
        <p:nvSpPr>
          <p:cNvPr id="58372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E96FD1C-06C2-4C01-8A6D-07FE4D4BB7DE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sz="1200" b="0" i="0"/>
          </a:p>
        </p:txBody>
      </p:sp>
      <p:pic>
        <p:nvPicPr>
          <p:cNvPr id="58373" name="Picture 6" descr="C:\Users\Xu Yuan\Desktop\tu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0"/>
            <a:ext cx="5087938" cy="668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100-node </a:t>
            </a:r>
            <a:r>
              <a:rPr lang="en-US" altLang="zh-CN" sz="2400" dirty="0" smtClean="0"/>
              <a:t>Network Topology: Case 2 (N</a:t>
            </a:r>
            <a:r>
              <a:rPr lang="en-US" altLang="zh-CN" sz="2400" baseline="-25000" dirty="0" smtClean="0"/>
              <a:t>r</a:t>
            </a:r>
            <a:r>
              <a:rPr lang="en-US" altLang="zh-CN" sz="2400" dirty="0" smtClean="0"/>
              <a:t>&lt;N</a:t>
            </a:r>
            <a:r>
              <a:rPr lang="en-US" altLang="zh-CN" sz="2400" baseline="-25000" dirty="0" smtClean="0"/>
              <a:t>s</a:t>
            </a:r>
            <a:r>
              <a:rPr lang="en-US" altLang="zh-CN" sz="2400" dirty="0" smtClean="0"/>
              <a:t>)</a:t>
            </a:r>
            <a:endParaRPr lang="en-US" sz="2400" dirty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5715000"/>
            <a:ext cx="8001000" cy="533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smtClean="0">
                <a:solidFill>
                  <a:schemeClr val="accent2"/>
                </a:solidFill>
              </a:rPr>
              <a:t>                 N</a:t>
            </a:r>
            <a:r>
              <a:rPr lang="en-US" altLang="zh-CN" sz="2400" baseline="-25000" smtClean="0">
                <a:solidFill>
                  <a:schemeClr val="accent2"/>
                </a:solidFill>
              </a:rPr>
              <a:t>s</a:t>
            </a:r>
            <a:r>
              <a:rPr lang="en-US" altLang="zh-CN" sz="2400" smtClean="0">
                <a:solidFill>
                  <a:schemeClr val="accent2"/>
                </a:solidFill>
              </a:rPr>
              <a:t>=40 and N</a:t>
            </a:r>
            <a:r>
              <a:rPr lang="en-US" altLang="zh-CN" sz="2400" baseline="-25000" smtClean="0">
                <a:solidFill>
                  <a:schemeClr val="accent2"/>
                </a:solidFill>
              </a:rPr>
              <a:t>r</a:t>
            </a:r>
            <a:r>
              <a:rPr lang="en-US" altLang="zh-CN" sz="2400" smtClean="0">
                <a:solidFill>
                  <a:schemeClr val="accent2"/>
                </a:solidFill>
              </a:rPr>
              <a:t>=20</a:t>
            </a:r>
            <a:r>
              <a:rPr lang="en-US" altLang="zh-CN" sz="2400" smtClean="0"/>
              <a:t> </a:t>
            </a:r>
            <a:endParaRPr lang="en-US" sz="2400" smtClean="0"/>
          </a:p>
        </p:txBody>
      </p:sp>
      <p:sp>
        <p:nvSpPr>
          <p:cNvPr id="59396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D3455E9-CE36-4211-A241-13A404E187FC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sz="1200" b="0" i="0"/>
          </a:p>
        </p:txBody>
      </p:sp>
      <p:pic>
        <p:nvPicPr>
          <p:cNvPr id="59397" name="Picture 6" descr="C:\Users\Xu Yuan\Desktop\tu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58801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 smtClean="0"/>
              <a:t>Case 2: Result</a:t>
            </a:r>
            <a:endParaRPr lang="en-US" sz="2400" dirty="0" smtClean="0"/>
          </a:p>
        </p:txBody>
      </p:sp>
      <p:sp>
        <p:nvSpPr>
          <p:cNvPr id="60419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43B79E3-D835-455E-B2A2-6A578C6B19C4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sz="1200" b="0" i="0"/>
          </a:p>
        </p:txBody>
      </p:sp>
      <p:pic>
        <p:nvPicPr>
          <p:cNvPr id="60420" name="Picture 5" descr="C:\Users\Xu Yuan\Desktop\tu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4350" y="1839913"/>
            <a:ext cx="5607050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838200"/>
            <a:ext cx="8001000" cy="682625"/>
          </a:xfrm>
        </p:spPr>
        <p:txBody>
          <a:bodyPr/>
          <a:lstStyle/>
          <a:p>
            <a:r>
              <a:rPr lang="en-US" sz="2400" smtClean="0"/>
              <a:t>Case 2: </a:t>
            </a:r>
            <a:br>
              <a:rPr lang="en-US" sz="2400" smtClean="0"/>
            </a:br>
            <a:r>
              <a:rPr lang="en-US" sz="2400" smtClean="0"/>
              <a:t>Optimal Assignment</a:t>
            </a:r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76200" y="3124200"/>
            <a:ext cx="3810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66788" indent="-495300">
              <a:spcBef>
                <a:spcPct val="50000"/>
              </a:spcBef>
            </a:pPr>
            <a:r>
              <a:rPr lang="en-US" sz="2400" b="0" i="0">
                <a:solidFill>
                  <a:schemeClr val="accent2"/>
                </a:solidFill>
              </a:rPr>
              <a:t>108% improvement</a:t>
            </a:r>
          </a:p>
        </p:txBody>
      </p:sp>
      <p:sp>
        <p:nvSpPr>
          <p:cNvPr id="61444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E878E61-9863-45B2-9881-7A248BC53527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sz="1200" b="0" i="0"/>
          </a:p>
        </p:txBody>
      </p:sp>
      <p:pic>
        <p:nvPicPr>
          <p:cNvPr id="61445" name="Picture 6" descr="C:\Users\Xu Yuan\Desktop\tu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2700" y="0"/>
            <a:ext cx="405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Summary</a:t>
            </a:r>
            <a:endParaRPr lang="en-US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577262" cy="4267200"/>
          </a:xfrm>
        </p:spPr>
        <p:txBody>
          <a:bodyPr/>
          <a:lstStyle/>
          <a:p>
            <a:pPr marL="571500" indent="-571500">
              <a:defRPr/>
            </a:pPr>
            <a:r>
              <a:rPr lang="en-US" sz="2800" dirty="0" smtClean="0"/>
              <a:t>Review of complexity</a:t>
            </a:r>
          </a:p>
          <a:p>
            <a:pPr marL="571500" indent="-571500">
              <a:defRPr/>
            </a:pPr>
            <a:r>
              <a:rPr lang="en-US" sz="2800" dirty="0" smtClean="0"/>
              <a:t>Case study</a:t>
            </a:r>
          </a:p>
          <a:p>
            <a:pPr marL="966788" lvl="1" indent="-495300" eaLnBrk="1" hangingPunct="1">
              <a:defRPr/>
            </a:pPr>
            <a:r>
              <a:rPr lang="en-US" sz="2000" dirty="0" smtClean="0"/>
              <a:t>Optimal relay node assignment for cooperative communications</a:t>
            </a:r>
          </a:p>
          <a:p>
            <a:pPr marL="1009650" lvl="1" indent="-571500" eaLnBrk="1" hangingPunct="1">
              <a:defRPr/>
            </a:pPr>
            <a:r>
              <a:rPr lang="en-US" sz="2000" dirty="0" smtClean="0"/>
              <a:t>Developed a polynomial time algorithm (ORA) to solve the problem.</a:t>
            </a:r>
          </a:p>
          <a:p>
            <a:pPr marL="1363663" lvl="2" indent="-495300" eaLnBrk="1" hangingPunct="1">
              <a:buFont typeface="Wingdings" pitchFamily="2" charset="2"/>
              <a:buChar char="Ø"/>
              <a:defRPr/>
            </a:pPr>
            <a:r>
              <a:rPr lang="en-US" sz="1800" dirty="0" smtClean="0"/>
              <a:t>Key idea: linear marking mechanism</a:t>
            </a:r>
          </a:p>
          <a:p>
            <a:pPr marL="1009650" lvl="1" indent="-571500" eaLnBrk="1" hangingPunct="1">
              <a:defRPr/>
            </a:pPr>
            <a:r>
              <a:rPr lang="en-US" sz="2000" dirty="0" smtClean="0"/>
              <a:t>Offered a proof for optimality</a:t>
            </a:r>
          </a:p>
          <a:p>
            <a:pPr marL="1009650" lvl="1" indent="-571500" eaLnBrk="1" hangingPunct="1">
              <a:defRPr/>
            </a:pPr>
            <a:r>
              <a:rPr lang="en-US" sz="2000" dirty="0" smtClean="0"/>
              <a:t>Numerical results showed significant improvement in network achievable rate.</a:t>
            </a:r>
          </a:p>
        </p:txBody>
      </p:sp>
      <p:sp>
        <p:nvSpPr>
          <p:cNvPr id="62468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6617896-6951-428D-B4FB-40B562D44E7B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en-US" sz="1200" b="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AE9E141-0E12-4D55-AA6B-A0DBC07F735F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sz="1200" b="0" i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 of Case Study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71500" indent="-571500" eaLnBrk="1" hangingPunct="1">
              <a:lnSpc>
                <a:spcPct val="90000"/>
              </a:lnSpc>
            </a:pPr>
            <a:r>
              <a:rPr lang="en-US" sz="2800" dirty="0" smtClean="0"/>
              <a:t>Cooperative communications (CC)</a:t>
            </a:r>
          </a:p>
          <a:p>
            <a:pPr marL="1143000" lvl="2" indent="-228600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sz="2100" dirty="0" smtClean="0"/>
              <a:t> </a:t>
            </a:r>
            <a:r>
              <a:rPr lang="en-US" sz="2400" dirty="0" smtClean="0"/>
              <a:t>Amplify and forward (AF)</a:t>
            </a:r>
          </a:p>
          <a:p>
            <a:pPr marL="1143000" lvl="2" indent="-228600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sz="2400" dirty="0" smtClean="0"/>
              <a:t> Decode and forward (DF)</a:t>
            </a:r>
          </a:p>
          <a:p>
            <a:pPr marL="966788" lvl="1" indent="-495300" eaLnBrk="1" hangingPunct="1">
              <a:lnSpc>
                <a:spcPct val="90000"/>
              </a:lnSpc>
            </a:pPr>
            <a:endParaRPr lang="en-US" sz="2400" dirty="0" smtClean="0"/>
          </a:p>
          <a:p>
            <a:pPr marL="571500" indent="-571500" eaLnBrk="1" hangingPunct="1">
              <a:lnSpc>
                <a:spcPct val="90000"/>
              </a:lnSpc>
            </a:pPr>
            <a:r>
              <a:rPr lang="en-US" sz="2800" dirty="0" smtClean="0"/>
              <a:t>Relay node assignment problem (RA)</a:t>
            </a:r>
          </a:p>
          <a:p>
            <a:pPr marL="571500" indent="-571500" eaLnBrk="1" hangingPunct="1">
              <a:lnSpc>
                <a:spcPct val="90000"/>
              </a:lnSpc>
            </a:pPr>
            <a:endParaRPr lang="en-US" sz="2800" dirty="0" smtClean="0"/>
          </a:p>
          <a:p>
            <a:pPr marL="571500" indent="-571500" eaLnBrk="1" hangingPunct="1">
              <a:lnSpc>
                <a:spcPct val="90000"/>
              </a:lnSpc>
            </a:pPr>
            <a:r>
              <a:rPr lang="en-US" sz="2800" dirty="0" smtClean="0"/>
              <a:t>ORA algorithm</a:t>
            </a:r>
          </a:p>
          <a:p>
            <a:pPr marL="571500" indent="-571500" eaLnBrk="1" hangingPunct="1">
              <a:lnSpc>
                <a:spcPct val="90000"/>
              </a:lnSpc>
            </a:pPr>
            <a:endParaRPr lang="en-US" sz="2800" dirty="0" smtClean="0"/>
          </a:p>
          <a:p>
            <a:pPr marL="571500" indent="-571500" eaLnBrk="1" hangingPunct="1">
              <a:lnSpc>
                <a:spcPct val="90000"/>
              </a:lnSpc>
            </a:pPr>
            <a:r>
              <a:rPr lang="en-US" sz="2800" dirty="0" smtClean="0"/>
              <a:t>Numerical results</a:t>
            </a:r>
            <a:endParaRPr lang="en-US" sz="3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533400" y="990600"/>
            <a:ext cx="8229600" cy="457200"/>
          </a:xfrm>
        </p:spPr>
        <p:txBody>
          <a:bodyPr lIns="90000" tIns="46038" rIns="90000" bIns="46038" anchor="ctr"/>
          <a:lstStyle/>
          <a:p>
            <a:pPr eaLnBrk="1" hangingPunct="1"/>
            <a:r>
              <a:rPr lang="en-US" sz="3200" smtClean="0"/>
              <a:t>CC Network Model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905000" y="5638800"/>
            <a:ext cx="466725" cy="466725"/>
          </a:xfrm>
          <a:prstGeom prst="ellipse">
            <a:avLst/>
          </a:prstGeom>
          <a:gradFill rotWithShape="1">
            <a:gsLst>
              <a:gs pos="0">
                <a:srgbClr val="858EFF"/>
              </a:gs>
              <a:gs pos="999">
                <a:srgbClr val="858EFF"/>
              </a:gs>
              <a:gs pos="100000">
                <a:srgbClr val="0024EB"/>
              </a:gs>
            </a:gsLst>
            <a:lin ang="5400000"/>
          </a:gradFill>
          <a:ln w="9525">
            <a:solidFill>
              <a:srgbClr val="002FC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191000" y="3810000"/>
            <a:ext cx="466725" cy="466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10800000" flipH="1">
            <a:off x="4267200" y="4038600"/>
            <a:ext cx="381000" cy="152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flipV="1">
            <a:off x="4191000" y="3886200"/>
            <a:ext cx="411163" cy="177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319" name="TextBox 12"/>
          <p:cNvSpPr txBox="1">
            <a:spLocks noChangeArrowheads="1"/>
          </p:cNvSpPr>
          <p:nvPr/>
        </p:nvSpPr>
        <p:spPr bwMode="auto">
          <a:xfrm>
            <a:off x="838200" y="5715000"/>
            <a:ext cx="911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US" b="0" i="0">
                <a:latin typeface="Calibri" pitchFamily="34" charset="0"/>
              </a:rPr>
              <a:t>Sender</a:t>
            </a:r>
          </a:p>
        </p:txBody>
      </p:sp>
      <p:sp>
        <p:nvSpPr>
          <p:cNvPr id="13320" name="TextBox 13"/>
          <p:cNvSpPr txBox="1">
            <a:spLocks noChangeArrowheads="1"/>
          </p:cNvSpPr>
          <p:nvPr/>
        </p:nvSpPr>
        <p:spPr bwMode="auto">
          <a:xfrm>
            <a:off x="7543800" y="5410200"/>
            <a:ext cx="107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US" b="0" i="0">
                <a:latin typeface="Calibri" pitchFamily="34" charset="0"/>
              </a:rPr>
              <a:t>Receiver</a:t>
            </a:r>
          </a:p>
        </p:txBody>
      </p:sp>
      <p:sp>
        <p:nvSpPr>
          <p:cNvPr id="13321" name="TextBox 14"/>
          <p:cNvSpPr txBox="1">
            <a:spLocks noChangeArrowheads="1"/>
          </p:cNvSpPr>
          <p:nvPr/>
        </p:nvSpPr>
        <p:spPr bwMode="auto">
          <a:xfrm>
            <a:off x="2819400" y="3581400"/>
            <a:ext cx="1358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US" b="0" i="0">
                <a:latin typeface="Calibri" pitchFamily="34" charset="0"/>
              </a:rPr>
              <a:t>Relay Node</a:t>
            </a:r>
          </a:p>
        </p:txBody>
      </p:sp>
      <p:cxnSp>
        <p:nvCxnSpPr>
          <p:cNvPr id="17" name="Straight Arrow Connector 16"/>
          <p:cNvCxnSpPr>
            <a:cxnSpLocks noChangeShapeType="1"/>
            <a:stCxn id="6" idx="6"/>
            <a:endCxn id="38" idx="3"/>
          </p:cNvCxnSpPr>
          <p:nvPr/>
        </p:nvCxnSpPr>
        <p:spPr bwMode="auto">
          <a:xfrm flipV="1">
            <a:off x="2371725" y="5668963"/>
            <a:ext cx="4706938" cy="2032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Arrow Connector 20"/>
          <p:cNvCxnSpPr>
            <a:cxnSpLocks noChangeShapeType="1"/>
            <a:stCxn id="6" idx="0"/>
            <a:endCxn id="8" idx="3"/>
          </p:cNvCxnSpPr>
          <p:nvPr/>
        </p:nvCxnSpPr>
        <p:spPr bwMode="auto">
          <a:xfrm flipV="1">
            <a:off x="2138363" y="4221163"/>
            <a:ext cx="2120900" cy="141763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4" name="Straight Arrow Connector 23"/>
          <p:cNvCxnSpPr>
            <a:cxnSpLocks noChangeShapeType="1"/>
            <a:stCxn id="8" idx="6"/>
            <a:endCxn id="38" idx="2"/>
          </p:cNvCxnSpPr>
          <p:nvPr/>
        </p:nvCxnSpPr>
        <p:spPr bwMode="auto">
          <a:xfrm>
            <a:off x="4670425" y="4043363"/>
            <a:ext cx="2327275" cy="1447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886200" y="5867400"/>
            <a:ext cx="1330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 i="0">
                <a:latin typeface="Calibri" pitchFamily="34" charset="0"/>
              </a:rPr>
              <a:t>1</a:t>
            </a:r>
            <a:r>
              <a:rPr lang="en-US" sz="1800" b="0" i="0" baseline="30000">
                <a:latin typeface="Calibri" pitchFamily="34" charset="0"/>
              </a:rPr>
              <a:t>st</a:t>
            </a:r>
            <a:r>
              <a:rPr lang="en-US" sz="1800" b="0" i="0">
                <a:latin typeface="Calibri" pitchFamily="34" charset="0"/>
              </a:rPr>
              <a:t> Time Slot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562600" y="4267200"/>
            <a:ext cx="137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 i="0">
                <a:latin typeface="Calibri" pitchFamily="34" charset="0"/>
              </a:rPr>
              <a:t>2</a:t>
            </a:r>
            <a:r>
              <a:rPr lang="en-US" sz="1800" b="0" i="0" baseline="30000">
                <a:latin typeface="Calibri" pitchFamily="34" charset="0"/>
              </a:rPr>
              <a:t>nd</a:t>
            </a:r>
            <a:r>
              <a:rPr lang="en-US" sz="1800" b="0" i="0">
                <a:latin typeface="Calibri" pitchFamily="34" charset="0"/>
              </a:rPr>
              <a:t> Time Slot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905000" y="4495800"/>
            <a:ext cx="1330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 i="0">
                <a:latin typeface="Calibri" pitchFamily="34" charset="0"/>
              </a:rPr>
              <a:t>1</a:t>
            </a:r>
            <a:r>
              <a:rPr lang="en-US" sz="1800" b="0" i="0" baseline="30000">
                <a:latin typeface="Calibri" pitchFamily="34" charset="0"/>
              </a:rPr>
              <a:t>st</a:t>
            </a:r>
            <a:r>
              <a:rPr lang="en-US" sz="1800" b="0" i="0">
                <a:latin typeface="Calibri" pitchFamily="34" charset="0"/>
              </a:rPr>
              <a:t> Time Slot</a:t>
            </a: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7010400" y="5257800"/>
            <a:ext cx="466725" cy="466725"/>
          </a:xfrm>
          <a:prstGeom prst="ellipse">
            <a:avLst/>
          </a:prstGeom>
          <a:noFill/>
          <a:ln w="25400">
            <a:solidFill>
              <a:srgbClr val="002FC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sp>
        <p:nvSpPr>
          <p:cNvPr id="13329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8F89CAC-AEFB-4A14-B55E-AB98CC71F95B}" type="slidenum">
              <a:rPr lang="en-US" sz="1200" b="0" i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sz="1200" b="0" i="0"/>
          </a:p>
        </p:txBody>
      </p:sp>
      <p:sp>
        <p:nvSpPr>
          <p:cNvPr id="13330" name="Rectangle 3"/>
          <p:cNvSpPr>
            <a:spLocks noChangeArrowheads="1"/>
          </p:cNvSpPr>
          <p:nvPr/>
        </p:nvSpPr>
        <p:spPr bwMode="auto">
          <a:xfrm>
            <a:off x="533400" y="1676400"/>
            <a:ext cx="853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>
              <a:buFont typeface="Wingdings" pitchFamily="2" charset="2"/>
              <a:buChar char="o"/>
            </a:pPr>
            <a:r>
              <a:rPr lang="en-US" sz="2400" b="0" i="0" dirty="0"/>
              <a:t>Each node only has </a:t>
            </a:r>
            <a:r>
              <a:rPr lang="en-US" sz="2400" b="0" i="0" dirty="0" smtClean="0"/>
              <a:t>a </a:t>
            </a:r>
            <a:r>
              <a:rPr lang="en-US" sz="2400" b="0" i="0" dirty="0"/>
              <a:t>single antenna</a:t>
            </a:r>
          </a:p>
          <a:p>
            <a:pPr marL="966788" lvl="1" indent="-495300">
              <a:buFont typeface="Wingdings" pitchFamily="2" charset="2"/>
              <a:buChar char="n"/>
            </a:pPr>
            <a:endParaRPr lang="en-US" sz="1800" b="0" i="0" dirty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Char char="o"/>
            </a:pPr>
            <a:r>
              <a:rPr lang="en-US" sz="2400" b="0" i="0" dirty="0" smtClean="0"/>
              <a:t>Transmission is </a:t>
            </a:r>
            <a:r>
              <a:rPr lang="en-US" sz="2400" b="0" i="0" dirty="0"/>
              <a:t>done on </a:t>
            </a:r>
            <a:r>
              <a:rPr lang="en-US" sz="2400" b="0" i="0" dirty="0" smtClean="0"/>
              <a:t>a frame-by-frame basis</a:t>
            </a:r>
          </a:p>
          <a:p>
            <a:pPr marL="1028700" lvl="1" indent="-571500" eaLnBrk="1" hangingPunct="1">
              <a:lnSpc>
                <a:spcPct val="80000"/>
              </a:lnSpc>
              <a:buFont typeface="Wingdings" pitchFamily="2" charset="2"/>
              <a:buChar char="n"/>
            </a:pPr>
            <a:r>
              <a:rPr lang="en-US" b="0" i="0" dirty="0" smtClean="0"/>
              <a:t>One frame has two time slots</a:t>
            </a:r>
            <a:endParaRPr lang="en-US" b="0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8001000" cy="1216025"/>
          </a:xfrm>
        </p:spPr>
        <p:txBody>
          <a:bodyPr/>
          <a:lstStyle/>
          <a:p>
            <a:r>
              <a:rPr lang="en-US" sz="3200" smtClean="0"/>
              <a:t>Two Modes of CC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413C58-11A0-4966-ADEA-AE7AB6A0F5A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4340" name="Content Placeholder 2"/>
          <p:cNvSpPr>
            <a:spLocks/>
          </p:cNvSpPr>
          <p:nvPr/>
        </p:nvSpPr>
        <p:spPr bwMode="auto">
          <a:xfrm>
            <a:off x="533400" y="1676400"/>
            <a:ext cx="8458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571500" indent="-571500" eaLnBrk="1" hangingPunct="1">
              <a:buFont typeface="Wingdings" pitchFamily="2" charset="2"/>
              <a:buChar char="o"/>
            </a:pPr>
            <a:r>
              <a:rPr lang="en-US" sz="2400" b="0" i="0" dirty="0"/>
              <a:t>Amplify and forward</a:t>
            </a:r>
          </a:p>
          <a:p>
            <a:pPr marL="898525" lvl="1" indent="-495300" eaLnBrk="1" hangingPunct="1">
              <a:buFont typeface="Wingdings" pitchFamily="2" charset="2"/>
              <a:buChar char="n"/>
            </a:pPr>
            <a:r>
              <a:rPr lang="en-US" b="0" i="0" dirty="0" smtClean="0"/>
              <a:t>1</a:t>
            </a:r>
            <a:r>
              <a:rPr lang="en-US" b="0" i="0" baseline="30000" dirty="0" smtClean="0"/>
              <a:t>st</a:t>
            </a:r>
            <a:r>
              <a:rPr lang="en-US" b="0" i="0" dirty="0" smtClean="0"/>
              <a:t> time slot: Receives </a:t>
            </a:r>
            <a:r>
              <a:rPr lang="en-US" b="0" i="0" dirty="0"/>
              <a:t>the </a:t>
            </a:r>
            <a:r>
              <a:rPr lang="en-US" b="0" i="0" dirty="0" smtClean="0"/>
              <a:t>signal</a:t>
            </a:r>
            <a:endParaRPr lang="en-US" b="0" i="0" dirty="0"/>
          </a:p>
          <a:p>
            <a:pPr marL="898525" lvl="1" indent="-495300" eaLnBrk="1" hangingPunct="1">
              <a:buFont typeface="Wingdings" pitchFamily="2" charset="2"/>
              <a:buChar char="n"/>
            </a:pPr>
            <a:r>
              <a:rPr lang="en-US" b="0" i="0" dirty="0" smtClean="0"/>
              <a:t>2</a:t>
            </a:r>
            <a:r>
              <a:rPr lang="en-US" b="0" i="0" baseline="30000" dirty="0" smtClean="0"/>
              <a:t>nd</a:t>
            </a:r>
            <a:r>
              <a:rPr lang="en-US" b="0" i="0" dirty="0" smtClean="0"/>
              <a:t> time slot: Amplifies </a:t>
            </a:r>
            <a:r>
              <a:rPr lang="en-US" b="0" i="0" dirty="0"/>
              <a:t>and forwards the signal to destination </a:t>
            </a:r>
            <a:r>
              <a:rPr lang="en-US" b="0" i="0" dirty="0" smtClean="0"/>
              <a:t>node</a:t>
            </a:r>
            <a:endParaRPr lang="en-US" b="0" i="0" dirty="0"/>
          </a:p>
          <a:p>
            <a:pPr marL="898525" lvl="1" indent="-495300" eaLnBrk="1" hangingPunct="1">
              <a:buFont typeface="Wingdings" pitchFamily="2" charset="2"/>
              <a:buChar char="n"/>
            </a:pPr>
            <a:endParaRPr lang="en-US" b="0" i="0" dirty="0"/>
          </a:p>
          <a:p>
            <a:pPr marL="571500" indent="-571500" eaLnBrk="1" hangingPunct="1">
              <a:buFont typeface="Wingdings" pitchFamily="2" charset="2"/>
              <a:buChar char="o"/>
            </a:pPr>
            <a:r>
              <a:rPr lang="en-US" sz="2400" b="0" i="0" dirty="0"/>
              <a:t>Decode and forward </a:t>
            </a:r>
          </a:p>
          <a:p>
            <a:pPr marL="898525" lvl="1" indent="-495300" eaLnBrk="1" hangingPunct="1">
              <a:buFont typeface="Wingdings" pitchFamily="2" charset="2"/>
              <a:buChar char="n"/>
            </a:pPr>
            <a:r>
              <a:rPr lang="en-US" b="0" i="0" dirty="0" smtClean="0"/>
              <a:t>1</a:t>
            </a:r>
            <a:r>
              <a:rPr lang="en-US" b="0" i="0" baseline="30000" dirty="0" smtClean="0"/>
              <a:t>st</a:t>
            </a:r>
            <a:r>
              <a:rPr lang="en-US" b="0" i="0" dirty="0" smtClean="0"/>
              <a:t> time slot: Receives </a:t>
            </a:r>
            <a:r>
              <a:rPr lang="en-US" b="0" i="0" dirty="0"/>
              <a:t>and decodes the </a:t>
            </a:r>
            <a:r>
              <a:rPr lang="en-US" b="0" i="0" dirty="0" smtClean="0"/>
              <a:t>signal</a:t>
            </a:r>
            <a:endParaRPr lang="en-US" b="0" i="0" dirty="0"/>
          </a:p>
          <a:p>
            <a:pPr marL="898525" lvl="1" indent="-495300" eaLnBrk="1" hangingPunct="1">
              <a:buFont typeface="Wingdings" pitchFamily="2" charset="2"/>
              <a:buChar char="n"/>
            </a:pPr>
            <a:r>
              <a:rPr lang="en-US" b="0" i="0" dirty="0" smtClean="0"/>
              <a:t>2</a:t>
            </a:r>
            <a:r>
              <a:rPr lang="en-US" b="0" i="0" baseline="30000" dirty="0" smtClean="0"/>
              <a:t>nd</a:t>
            </a:r>
            <a:r>
              <a:rPr lang="en-US" b="0" i="0" dirty="0" smtClean="0"/>
              <a:t> time slot: Forwards </a:t>
            </a:r>
            <a:r>
              <a:rPr lang="en-US" b="0" i="0" dirty="0"/>
              <a:t>the </a:t>
            </a:r>
            <a:r>
              <a:rPr lang="en-US" b="0" i="0" dirty="0" smtClean="0"/>
              <a:t>decoded signal</a:t>
            </a:r>
            <a:endParaRPr lang="en-US" b="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001000" cy="1216025"/>
          </a:xfrm>
        </p:spPr>
        <p:txBody>
          <a:bodyPr/>
          <a:lstStyle/>
          <a:p>
            <a:r>
              <a:rPr lang="en-US" sz="3200" dirty="0" smtClean="0"/>
              <a:t>AF Mode –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Time Slot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8305800" cy="4800600"/>
          </a:xfrm>
        </p:spPr>
        <p:txBody>
          <a:bodyPr/>
          <a:lstStyle/>
          <a:p>
            <a:r>
              <a:rPr lang="en-US" sz="2400" dirty="0" smtClean="0"/>
              <a:t>The signal from </a:t>
            </a:r>
            <a:r>
              <a:rPr lang="en-US" sz="2400" i="1" dirty="0" smtClean="0"/>
              <a:t>s</a:t>
            </a:r>
            <a:r>
              <a:rPr lang="en-US" sz="2400" dirty="0" smtClean="0"/>
              <a:t> to </a:t>
            </a:r>
            <a:r>
              <a:rPr lang="en-US" sz="2400" i="1" dirty="0" smtClean="0"/>
              <a:t>d </a:t>
            </a:r>
            <a:r>
              <a:rPr lang="en-US" sz="2400" dirty="0" smtClean="0"/>
              <a:t>is</a:t>
            </a:r>
          </a:p>
          <a:p>
            <a:pPr>
              <a:buFont typeface="Wingdings" pitchFamily="2" charset="2"/>
              <a:buNone/>
            </a:pPr>
            <a:endParaRPr lang="en-US" sz="2000" dirty="0" smtClean="0"/>
          </a:p>
          <a:p>
            <a:pPr>
              <a:buFont typeface="Wingdings" pitchFamily="2" charset="2"/>
              <a:buNone/>
            </a:pPr>
            <a:r>
              <a:rPr lang="en-US" sz="2000" dirty="0" smtClean="0"/>
              <a:t>       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/>
              <a:t>     </a:t>
            </a:r>
            <a:r>
              <a:rPr lang="en-US" sz="2400" dirty="0" smtClean="0"/>
              <a:t>and the received signal at the relay node </a:t>
            </a:r>
            <a:r>
              <a:rPr lang="en-US" sz="2400" i="1" dirty="0" smtClean="0"/>
              <a:t>r</a:t>
            </a:r>
            <a:r>
              <a:rPr lang="en-US" sz="2400" dirty="0" smtClean="0"/>
              <a:t> is</a:t>
            </a:r>
          </a:p>
          <a:p>
            <a:pPr>
              <a:buFont typeface="Wingdings" pitchFamily="2" charset="2"/>
              <a:buNone/>
            </a:pPr>
            <a:endParaRPr lang="en-US" sz="2000" dirty="0" smtClean="0"/>
          </a:p>
          <a:p>
            <a:pPr>
              <a:buFont typeface="Wingdings" pitchFamily="2" charset="2"/>
              <a:buNone/>
            </a:pPr>
            <a:r>
              <a:rPr lang="en-US" sz="2000" dirty="0" smtClean="0"/>
              <a:t>                                                                    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2E5986-C4D8-49DF-AD8B-F11F73A4427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057400" y="5638800"/>
            <a:ext cx="466725" cy="466725"/>
          </a:xfrm>
          <a:prstGeom prst="ellipse">
            <a:avLst/>
          </a:prstGeom>
          <a:gradFill rotWithShape="1">
            <a:gsLst>
              <a:gs pos="0">
                <a:srgbClr val="858EFF"/>
              </a:gs>
              <a:gs pos="999">
                <a:srgbClr val="858EFF"/>
              </a:gs>
              <a:gs pos="100000">
                <a:srgbClr val="0024EB"/>
              </a:gs>
            </a:gsLst>
            <a:lin ang="5400000"/>
          </a:gradFill>
          <a:ln w="9525">
            <a:solidFill>
              <a:srgbClr val="002FC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cxnSp>
        <p:nvCxnSpPr>
          <p:cNvPr id="21" name="Straight Arrow Connector 20"/>
          <p:cNvCxnSpPr>
            <a:cxnSpLocks noChangeShapeType="1"/>
            <a:stCxn id="6" idx="7"/>
            <a:endCxn id="8" idx="3"/>
          </p:cNvCxnSpPr>
          <p:nvPr/>
        </p:nvCxnSpPr>
        <p:spPr bwMode="auto">
          <a:xfrm rot="5400000" flipH="1" flipV="1">
            <a:off x="2603413" y="4213138"/>
            <a:ext cx="1346375" cy="16416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029075" y="3962400"/>
            <a:ext cx="466725" cy="466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cxnSp>
        <p:nvCxnSpPr>
          <p:cNvPr id="17" name="Straight Arrow Connector 16"/>
          <p:cNvCxnSpPr>
            <a:cxnSpLocks noChangeShapeType="1"/>
            <a:stCxn id="6" idx="5"/>
            <a:endCxn id="38" idx="2"/>
          </p:cNvCxnSpPr>
          <p:nvPr/>
        </p:nvCxnSpPr>
        <p:spPr bwMode="auto">
          <a:xfrm rot="5400000" flipH="1" flipV="1">
            <a:off x="4036218" y="4205994"/>
            <a:ext cx="250737" cy="34116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5867400" y="5553075"/>
            <a:ext cx="466725" cy="466725"/>
          </a:xfrm>
          <a:prstGeom prst="ellipse">
            <a:avLst/>
          </a:prstGeom>
          <a:noFill/>
          <a:ln w="25400">
            <a:solidFill>
              <a:srgbClr val="002FC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800" b="0" i="0">
              <a:latin typeface="Arial" charset="0"/>
            </a:endParaRP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flipV="1">
            <a:off x="4038600" y="4038600"/>
            <a:ext cx="411163" cy="177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10800000" flipH="1">
            <a:off x="4114801" y="4191000"/>
            <a:ext cx="381000" cy="152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372" name="TextBox 29"/>
          <p:cNvSpPr txBox="1">
            <a:spLocks noChangeArrowheads="1"/>
          </p:cNvSpPr>
          <p:nvPr/>
        </p:nvSpPr>
        <p:spPr bwMode="auto">
          <a:xfrm>
            <a:off x="3657600" y="5486400"/>
            <a:ext cx="1330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 i="0" dirty="0">
                <a:latin typeface="Calibri" pitchFamily="34" charset="0"/>
              </a:rPr>
              <a:t>1</a:t>
            </a:r>
            <a:r>
              <a:rPr lang="en-US" sz="1800" b="0" i="0" baseline="30000" dirty="0">
                <a:latin typeface="Calibri" pitchFamily="34" charset="0"/>
              </a:rPr>
              <a:t>st</a:t>
            </a:r>
            <a:r>
              <a:rPr lang="en-US" sz="1800" b="0" i="0" dirty="0">
                <a:latin typeface="Calibri" pitchFamily="34" charset="0"/>
              </a:rPr>
              <a:t> Time Slot</a:t>
            </a:r>
          </a:p>
        </p:txBody>
      </p:sp>
      <p:sp>
        <p:nvSpPr>
          <p:cNvPr id="15373" name="TextBox 31"/>
          <p:cNvSpPr txBox="1">
            <a:spLocks noChangeArrowheads="1"/>
          </p:cNvSpPr>
          <p:nvPr/>
        </p:nvSpPr>
        <p:spPr bwMode="auto">
          <a:xfrm>
            <a:off x="2209800" y="4800600"/>
            <a:ext cx="1330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0" i="0" dirty="0">
                <a:latin typeface="Calibri" pitchFamily="34" charset="0"/>
              </a:rPr>
              <a:t>1</a:t>
            </a:r>
            <a:r>
              <a:rPr lang="en-US" sz="1800" b="0" i="0" baseline="30000" dirty="0">
                <a:latin typeface="Calibri" pitchFamily="34" charset="0"/>
              </a:rPr>
              <a:t>st</a:t>
            </a:r>
            <a:r>
              <a:rPr lang="en-US" sz="1800" b="0" i="0" dirty="0">
                <a:latin typeface="Calibri" pitchFamily="34" charset="0"/>
              </a:rPr>
              <a:t> Time Slot</a:t>
            </a:r>
          </a:p>
        </p:txBody>
      </p:sp>
      <p:sp>
        <p:nvSpPr>
          <p:cNvPr id="15374" name="TextBox 12"/>
          <p:cNvSpPr txBox="1">
            <a:spLocks noChangeArrowheads="1"/>
          </p:cNvSpPr>
          <p:nvPr/>
        </p:nvSpPr>
        <p:spPr bwMode="auto">
          <a:xfrm>
            <a:off x="1143000" y="5715000"/>
            <a:ext cx="911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US" b="0" i="0" dirty="0">
                <a:latin typeface="Calibri" pitchFamily="34" charset="0"/>
              </a:rPr>
              <a:t>Sender</a:t>
            </a:r>
          </a:p>
        </p:txBody>
      </p:sp>
      <p:sp>
        <p:nvSpPr>
          <p:cNvPr id="15375" name="TextBox 14"/>
          <p:cNvSpPr txBox="1">
            <a:spLocks noChangeArrowheads="1"/>
          </p:cNvSpPr>
          <p:nvPr/>
        </p:nvSpPr>
        <p:spPr bwMode="auto">
          <a:xfrm>
            <a:off x="4495800" y="3946525"/>
            <a:ext cx="1358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US" b="0" i="0" dirty="0">
                <a:latin typeface="Calibri" pitchFamily="34" charset="0"/>
              </a:rPr>
              <a:t>Relay Node</a:t>
            </a:r>
          </a:p>
        </p:txBody>
      </p:sp>
      <p:sp>
        <p:nvSpPr>
          <p:cNvPr id="15376" name="TextBox 13"/>
          <p:cNvSpPr txBox="1">
            <a:spLocks noChangeArrowheads="1"/>
          </p:cNvSpPr>
          <p:nvPr/>
        </p:nvSpPr>
        <p:spPr bwMode="auto">
          <a:xfrm>
            <a:off x="6324600" y="5622925"/>
            <a:ext cx="107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0"/>
              </a:spcBef>
              <a:buClrTx/>
              <a:buFontTx/>
              <a:buNone/>
            </a:pPr>
            <a:r>
              <a:rPr lang="en-US" b="0" i="0" dirty="0">
                <a:latin typeface="Calibri" pitchFamily="34" charset="0"/>
              </a:rPr>
              <a:t>Receiver</a:t>
            </a:r>
          </a:p>
        </p:txBody>
      </p:sp>
      <p:pic>
        <p:nvPicPr>
          <p:cNvPr id="39937" name="Picture 1" descr="C:\Users\Xu Yuan\Desktop\tu\eq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7506" y="2209800"/>
            <a:ext cx="3091294" cy="419159"/>
          </a:xfrm>
          <a:prstGeom prst="rect">
            <a:avLst/>
          </a:prstGeom>
          <a:noFill/>
        </p:spPr>
      </p:pic>
      <p:pic>
        <p:nvPicPr>
          <p:cNvPr id="39938" name="Picture 2" descr="C:\Users\Xu Yuan\Desktop\tu\eq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367025"/>
            <a:ext cx="3081768" cy="44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ofile">
  <a:themeElements>
    <a:clrScheme name="1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1_Profil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 bwMode="auto">
        <a:noFill/>
        <a:ln w="25400">
          <a:solidFill>
            <a:srgbClr val="FF0000"/>
          </a:solidFill>
          <a:round/>
          <a:headEnd/>
          <a:tailEnd type="arrow" w="med" len="med"/>
        </a:ln>
        <a:effectLst>
          <a:outerShdw dist="20000" dir="5400000" rotWithShape="0">
            <a:srgbClr val="808080">
              <a:alpha val="37999"/>
            </a:srgbClr>
          </a:outerShdw>
        </a:effectLst>
      </a:spPr>
      <a:bodyPr/>
      <a:lstStyle/>
    </a:lnDef>
  </a:objectDefaults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2_Profile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7556</TotalTime>
  <Words>2573</Words>
  <Application>Microsoft Office PowerPoint</Application>
  <PresentationFormat>On-screen Show (4:3)</PresentationFormat>
  <Paragraphs>517</Paragraphs>
  <Slides>58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1_Profile</vt:lpstr>
      <vt:lpstr>2_Profile</vt:lpstr>
      <vt:lpstr>Equation</vt:lpstr>
      <vt:lpstr>Chapter 4</vt:lpstr>
      <vt:lpstr>Outline</vt:lpstr>
      <vt:lpstr>Review of Complexity</vt:lpstr>
      <vt:lpstr>Review of Complexity (cont’d)</vt:lpstr>
      <vt:lpstr>Outline</vt:lpstr>
      <vt:lpstr>Outline of Case Study</vt:lpstr>
      <vt:lpstr>CC Network Model</vt:lpstr>
      <vt:lpstr>Two Modes of CC</vt:lpstr>
      <vt:lpstr>AF Mode – 1st Time Slot</vt:lpstr>
      <vt:lpstr>AF Mode – 2nd Time Slot</vt:lpstr>
      <vt:lpstr>AF Achievable Rate</vt:lpstr>
      <vt:lpstr>DF Achievable Rate</vt:lpstr>
      <vt:lpstr>Direct Transmission Achievable Rate</vt:lpstr>
      <vt:lpstr>Outline of Case Study</vt:lpstr>
      <vt:lpstr>A Cooperative Ad Hoc Network</vt:lpstr>
      <vt:lpstr>Optimal Cooperative RNA Problem</vt:lpstr>
      <vt:lpstr>Formulation for RNA</vt:lpstr>
      <vt:lpstr>Outline of Case Study</vt:lpstr>
      <vt:lpstr>Basic Idea</vt:lpstr>
      <vt:lpstr>Basic Idea (cont’d)</vt:lpstr>
      <vt:lpstr>ORA Procedure</vt:lpstr>
      <vt:lpstr>ORA Procedure (cont’d)</vt:lpstr>
      <vt:lpstr>ORA Procedure (cont’d)</vt:lpstr>
      <vt:lpstr>ORA Procedure (cont’d)</vt:lpstr>
      <vt:lpstr>Clear Marks?</vt:lpstr>
      <vt:lpstr>ORA Procedure (cont’d)</vt:lpstr>
      <vt:lpstr>ORA Procedure (cont’d)</vt:lpstr>
      <vt:lpstr>ORA Procedure (cont’d)</vt:lpstr>
      <vt:lpstr>Example - Initial Relay Node Assignment</vt:lpstr>
      <vt:lpstr>Example - First Iteration of ORA Algorithm</vt:lpstr>
      <vt:lpstr>Example - Second Iteration of ORA algorithm</vt:lpstr>
      <vt:lpstr>Example - Third Iteration of ORA Algorithm</vt:lpstr>
      <vt:lpstr>Example - Last Iteration of ORA Algorithm</vt:lpstr>
      <vt:lpstr>PowerPoint Presentation</vt:lpstr>
      <vt:lpstr>Naïve Approach</vt:lpstr>
      <vt:lpstr>ORA v.s. Naïve Approach</vt:lpstr>
      <vt:lpstr>Proof of Optimality - Notation</vt:lpstr>
      <vt:lpstr>Proof of Optimality - Key Idea</vt:lpstr>
      <vt:lpstr>Proof of Optimality - Claim 4.1</vt:lpstr>
      <vt:lpstr>Claim 4.1(cont’d)</vt:lpstr>
      <vt:lpstr>Proof of Optimality</vt:lpstr>
      <vt:lpstr>PowerPoint Presentation</vt:lpstr>
      <vt:lpstr>Proof of Optimality</vt:lpstr>
      <vt:lpstr>Proof of Optimality</vt:lpstr>
      <vt:lpstr>Proof of Optimality - Claim 4.3</vt:lpstr>
      <vt:lpstr>Proof of Optimality - Claim 4.3</vt:lpstr>
      <vt:lpstr>Claim 4.3(cont’d)</vt:lpstr>
      <vt:lpstr>Proof of Theorem 4.1</vt:lpstr>
      <vt:lpstr>PowerPoint Presentation</vt:lpstr>
      <vt:lpstr>Proof of Theorem 4.1 (cont’d)</vt:lpstr>
      <vt:lpstr>Outline of Case Study</vt:lpstr>
      <vt:lpstr>100-node Network Topology: Case 1 (Nr&gt;Ns)</vt:lpstr>
      <vt:lpstr>Case 1: Result</vt:lpstr>
      <vt:lpstr>   Case 1:    Optimal Assignment </vt:lpstr>
      <vt:lpstr>100-node Network Topology: Case 2 (Nr&lt;Ns)</vt:lpstr>
      <vt:lpstr>Case 2: Result</vt:lpstr>
      <vt:lpstr>Case 2:  Optimal Assignment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Yi Shi</cp:lastModifiedBy>
  <cp:revision>358</cp:revision>
  <dcterms:created xsi:type="dcterms:W3CDTF">2010-09-26T03:36:45Z</dcterms:created>
  <dcterms:modified xsi:type="dcterms:W3CDTF">2014-01-21T02:25:51Z</dcterms:modified>
</cp:coreProperties>
</file>