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08" r:id="rId2"/>
    <p:sldId id="362" r:id="rId3"/>
    <p:sldId id="354" r:id="rId4"/>
    <p:sldId id="35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56" r:id="rId15"/>
    <p:sldId id="357" r:id="rId16"/>
    <p:sldId id="361" r:id="rId17"/>
    <p:sldId id="358" r:id="rId18"/>
    <p:sldId id="326" r:id="rId19"/>
    <p:sldId id="327" r:id="rId20"/>
    <p:sldId id="328" r:id="rId21"/>
    <p:sldId id="329" r:id="rId22"/>
    <p:sldId id="330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1" r:id="rId32"/>
    <p:sldId id="346" r:id="rId33"/>
    <p:sldId id="340" r:id="rId34"/>
    <p:sldId id="350" r:id="rId35"/>
    <p:sldId id="351" r:id="rId36"/>
    <p:sldId id="342" r:id="rId37"/>
    <p:sldId id="353" r:id="rId38"/>
    <p:sldId id="343" r:id="rId39"/>
    <p:sldId id="344" r:id="rId40"/>
    <p:sldId id="345" r:id="rId41"/>
    <p:sldId id="347" r:id="rId42"/>
    <p:sldId id="363" r:id="rId43"/>
  </p:sldIdLst>
  <p:sldSz cx="9144000" cy="6858000" type="screen4x3"/>
  <p:notesSz cx="6997700" cy="9283700"/>
  <p:defaultTextStyle>
    <a:defPPr>
      <a:defRPr lang="en-US"/>
    </a:defPPr>
    <a:lvl1pPr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66FF"/>
    <a:srgbClr val="FFFF99"/>
    <a:srgbClr val="000099"/>
    <a:srgbClr val="0000FF"/>
    <a:srgbClr val="FFCC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8" y="-954"/>
      </p:cViewPr>
      <p:guideLst>
        <p:guide orient="horz" pos="1584"/>
        <p:guide pos="37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72"/>
    </p:cViewPr>
  </p:sorterViewPr>
  <p:notesViewPr>
    <p:cSldViewPr snapToGrid="0" snapToObjects="1">
      <p:cViewPr varScale="1">
        <p:scale>
          <a:sx n="55" d="100"/>
          <a:sy n="55" d="100"/>
        </p:scale>
        <p:origin x="-1764" y="-90"/>
      </p:cViewPr>
      <p:guideLst>
        <p:guide orient="horz" pos="2923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emf"/><Relationship Id="rId1" Type="http://schemas.openxmlformats.org/officeDocument/2006/relationships/image" Target="../media/image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EE 313: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9/30/2005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061A13A2-4633-44A7-83DB-ECEED3543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20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EE 313: 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9/30/2005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CB991DCC-B8D6-4AEA-86EE-9C948C84A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8488"/>
            <a:ext cx="51308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8" tIns="46760" rIns="91908" bIns="46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5863" y="701675"/>
            <a:ext cx="4624387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7712222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4025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08050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62075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16100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5734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F59F9CE-AA57-4DD9-8517-B16771EFD2AD}" type="slidenum">
              <a:rPr lang="en-US" sz="1000" b="0" smtClean="0">
                <a:latin typeface="Times New Roman" pitchFamily="18" charset="0"/>
              </a:rPr>
              <a:pPr/>
              <a:t>1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5734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65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B09EFBD-BCA6-47C7-AE67-9ECB8C0E56C8}" type="slidenum">
              <a:rPr lang="en-US" sz="1000" b="0" smtClean="0">
                <a:latin typeface="Times New Roman" pitchFamily="18" charset="0"/>
              </a:rPr>
              <a:pPr/>
              <a:t>10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65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75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E2BE9E3-20E9-4673-9BDE-2DF2A691FE5C}" type="slidenum">
              <a:rPr lang="en-US" sz="1000" b="0" smtClean="0">
                <a:latin typeface="Times New Roman" pitchFamily="18" charset="0"/>
              </a:rPr>
              <a:pPr/>
              <a:t>11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75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861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32DCD9F-329F-4EA3-A115-DACA0FA50842}" type="slidenum">
              <a:rPr lang="en-US" sz="1000" b="0" smtClean="0">
                <a:latin typeface="Times New Roman" pitchFamily="18" charset="0"/>
              </a:rPr>
              <a:pPr/>
              <a:t>12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86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96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BD52C09-13A8-4F23-8124-8BD4BA0C89D7}" type="slidenum">
              <a:rPr lang="en-US" sz="1000" b="0" smtClean="0">
                <a:latin typeface="Times New Roman" pitchFamily="18" charset="0"/>
              </a:rPr>
              <a:pPr/>
              <a:t>13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96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065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2E6F9E0-BFD0-459D-B8FD-E6D734623E75}" type="slidenum">
              <a:rPr lang="en-US" sz="1000" b="0" smtClean="0">
                <a:latin typeface="Times New Roman" pitchFamily="18" charset="0"/>
              </a:rPr>
              <a:pPr/>
              <a:t>14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06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16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6ABA1BF-F083-46C3-A4D3-F5B5E9C8D0DF}" type="slidenum">
              <a:rPr lang="en-US" sz="1000" b="0" smtClean="0">
                <a:latin typeface="Times New Roman" pitchFamily="18" charset="0"/>
              </a:rPr>
              <a:pPr/>
              <a:t>15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16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270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447126E-3124-4560-BC13-2CA4AAA09EF2}" type="slidenum">
              <a:rPr lang="en-US" sz="1000" b="0" smtClean="0">
                <a:latin typeface="Times New Roman" pitchFamily="18" charset="0"/>
              </a:rPr>
              <a:pPr/>
              <a:t>16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270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373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0FD62E7-7E45-4469-B5F9-BA90D3D629CC}" type="slidenum">
              <a:rPr lang="en-US" sz="1000" b="0" smtClean="0">
                <a:latin typeface="Times New Roman" pitchFamily="18" charset="0"/>
              </a:rPr>
              <a:pPr/>
              <a:t>17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373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475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AB6EF48-2D91-4DE2-8B1E-C3D3F606B9AE}" type="slidenum">
              <a:rPr lang="en-US" sz="1000" b="0" smtClean="0">
                <a:latin typeface="Times New Roman" pitchFamily="18" charset="0"/>
              </a:rPr>
              <a:pPr/>
              <a:t>18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475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A1C7DE0-CD63-4E93-9C77-2548F37737E9}" type="slidenum">
              <a:rPr lang="en-US" sz="1000" b="0" smtClean="0">
                <a:latin typeface="Times New Roman" pitchFamily="18" charset="0"/>
              </a:rPr>
              <a:pPr/>
              <a:t>19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578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63013BA-03AF-4D36-954A-B0C31B153640}" type="slidenum">
              <a:rPr lang="en-US" sz="1000" b="0" smtClean="0">
                <a:latin typeface="Times New Roman" pitchFamily="18" charset="0"/>
              </a:rPr>
              <a:pPr/>
              <a:t>2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5837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680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97EDB91-347C-4522-B8F4-57E46CCDF489}" type="slidenum">
              <a:rPr lang="en-US" sz="1000" b="0" smtClean="0">
                <a:latin typeface="Times New Roman" pitchFamily="18" charset="0"/>
              </a:rPr>
              <a:pPr/>
              <a:t>20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680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782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A4F2A67-AB29-4310-9C59-966AC3C5E869}" type="slidenum">
              <a:rPr lang="en-US" sz="1000" b="0" smtClean="0">
                <a:latin typeface="Times New Roman" pitchFamily="18" charset="0"/>
              </a:rPr>
              <a:pPr/>
              <a:t>21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782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885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DB6E54A-D75E-4ACE-8934-9C8DBBDF4838}" type="slidenum">
              <a:rPr lang="en-US" sz="1000" b="0" smtClean="0">
                <a:latin typeface="Times New Roman" pitchFamily="18" charset="0"/>
              </a:rPr>
              <a:pPr/>
              <a:t>22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885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7987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A9D7D52-7672-4058-8E4A-B32968406130}" type="slidenum">
              <a:rPr lang="en-US" sz="1000" b="0" smtClean="0">
                <a:latin typeface="Times New Roman" pitchFamily="18" charset="0"/>
              </a:rPr>
              <a:pPr/>
              <a:t>23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7987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089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5AF2EEF-88D9-4081-A9C0-0631D9246CB7}" type="slidenum">
              <a:rPr lang="en-US" sz="1000" b="0" smtClean="0">
                <a:latin typeface="Times New Roman" pitchFamily="18" charset="0"/>
              </a:rPr>
              <a:pPr/>
              <a:t>24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090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19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26C3A2E-C653-4312-8C1D-F659699FE63F}" type="slidenum">
              <a:rPr lang="en-US" sz="1000" b="0" smtClean="0">
                <a:latin typeface="Times New Roman" pitchFamily="18" charset="0"/>
              </a:rPr>
              <a:pPr/>
              <a:t>25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192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294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7416F7B-D25C-49A3-8A82-245E66868D26}" type="slidenum">
              <a:rPr lang="en-US" sz="1000" b="0" smtClean="0">
                <a:latin typeface="Times New Roman" pitchFamily="18" charset="0"/>
              </a:rPr>
              <a:pPr/>
              <a:t>26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294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397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62A8634-CBF7-4EB9-B1F4-8A43DAE5E2D2}" type="slidenum">
              <a:rPr lang="en-US" sz="1000" b="0" smtClean="0">
                <a:latin typeface="Times New Roman" pitchFamily="18" charset="0"/>
              </a:rPr>
              <a:pPr/>
              <a:t>27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397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499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912CACC-E328-4373-A180-2A5AF7AE224B}" type="slidenum">
              <a:rPr lang="en-US" sz="1000" b="0" smtClean="0">
                <a:latin typeface="Times New Roman" pitchFamily="18" charset="0"/>
              </a:rPr>
              <a:pPr/>
              <a:t>28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499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601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50FC76B-83C9-4B8A-8D89-90415FC1FD32}" type="slidenum">
              <a:rPr lang="en-US" sz="1000" b="0" smtClean="0">
                <a:latin typeface="Times New Roman" pitchFamily="18" charset="0"/>
              </a:rPr>
              <a:pPr/>
              <a:t>29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602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5939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FE4A9F-2BCE-49B0-92D7-04DC925CAEC6}" type="slidenum">
              <a:rPr lang="en-US" sz="1000" b="0" smtClean="0">
                <a:latin typeface="Times New Roman" pitchFamily="18" charset="0"/>
              </a:rPr>
              <a:pPr/>
              <a:t>3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5939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704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4D664AF-D05B-4063-9F04-5C3177B62A1D}" type="slidenum">
              <a:rPr lang="en-US" sz="1000" b="0" smtClean="0">
                <a:latin typeface="Times New Roman" pitchFamily="18" charset="0"/>
              </a:rPr>
              <a:pPr/>
              <a:t>30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704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80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1F99EA5-D3A9-47AC-B6C4-4B8F4C69BFAC}" type="slidenum">
              <a:rPr lang="en-US" sz="1000" b="0" smtClean="0">
                <a:latin typeface="Times New Roman" pitchFamily="18" charset="0"/>
              </a:rPr>
              <a:pPr/>
              <a:t>31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806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890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0FF8C97-A736-484F-B645-3714FA0CD681}" type="slidenum">
              <a:rPr lang="en-US" sz="1000" b="0" smtClean="0">
                <a:latin typeface="Times New Roman" pitchFamily="18" charset="0"/>
              </a:rPr>
              <a:pPr/>
              <a:t>32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890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01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4CC5AA-62AB-434A-9E47-C5906B66AAEC}" type="slidenum">
              <a:rPr lang="en-US" sz="1000" b="0" smtClean="0">
                <a:latin typeface="Times New Roman" pitchFamily="18" charset="0"/>
              </a:rPr>
              <a:pPr/>
              <a:t>33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011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11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4A26199-AB6B-424D-97C5-74336660CFA1}" type="slidenum">
              <a:rPr lang="en-US" sz="1000" b="0" smtClean="0">
                <a:latin typeface="Times New Roman" pitchFamily="18" charset="0"/>
              </a:rPr>
              <a:pPr/>
              <a:t>34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11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21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FCA0C6A-DD41-453A-B567-40E3057DD711}" type="slidenum">
              <a:rPr lang="en-US" sz="1000" b="0" smtClean="0">
                <a:latin typeface="Times New Roman" pitchFamily="18" charset="0"/>
              </a:rPr>
              <a:pPr/>
              <a:t>35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21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31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A8A64D7-D7D3-422C-AF0F-D0007A2B69DA}" type="slidenum">
              <a:rPr lang="en-US" sz="1000" b="0" smtClean="0">
                <a:latin typeface="Times New Roman" pitchFamily="18" charset="0"/>
              </a:rPr>
              <a:pPr/>
              <a:t>36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31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421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CD725A9-B7F7-43C0-A556-B4E8D4335429}" type="slidenum">
              <a:rPr lang="en-US" sz="1000" b="0" smtClean="0">
                <a:latin typeface="Times New Roman" pitchFamily="18" charset="0"/>
              </a:rPr>
              <a:pPr/>
              <a:t>37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42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52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91826B9-57AA-4BCA-93B5-B0487C94E7B8}" type="slidenum">
              <a:rPr lang="en-US" sz="1000" b="0" smtClean="0">
                <a:latin typeface="Times New Roman" pitchFamily="18" charset="0"/>
              </a:rPr>
              <a:pPr/>
              <a:t>38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52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625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CDF7A0E-6BDA-4354-9214-2A4BD542FCF7}" type="slidenum">
              <a:rPr lang="en-US" sz="1000" b="0" smtClean="0">
                <a:latin typeface="Times New Roman" pitchFamily="18" charset="0"/>
              </a:rPr>
              <a:pPr/>
              <a:t>39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62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59DB51D-F230-4315-AB46-CF7875BDD5CF}" type="slidenum">
              <a:rPr lang="en-US" sz="1000" b="0" smtClean="0">
                <a:latin typeface="Times New Roman" pitchFamily="18" charset="0"/>
              </a:rPr>
              <a:pPr/>
              <a:t>4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042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72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16044D3-555C-4DAD-9306-5C2063971527}" type="slidenum">
              <a:rPr lang="en-US" sz="1000" b="0" smtClean="0">
                <a:latin typeface="Times New Roman" pitchFamily="18" charset="0"/>
              </a:rPr>
              <a:pPr/>
              <a:t>40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72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9830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F69BCD6-54DA-4208-AC08-30375267F254}" type="slidenum">
              <a:rPr lang="en-US" sz="1000" b="0" smtClean="0">
                <a:latin typeface="Times New Roman" pitchFamily="18" charset="0"/>
              </a:rPr>
              <a:pPr/>
              <a:t>41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9830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144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ABDD142-6B71-4EF2-A4E6-60C5F8A1445F}" type="slidenum">
              <a:rPr lang="en-US" sz="1000" b="0" smtClean="0">
                <a:latin typeface="Times New Roman" pitchFamily="18" charset="0"/>
              </a:rPr>
              <a:pPr/>
              <a:t>5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144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CAF2FF9-942B-48A7-82BB-87C43ED1312D}" type="slidenum">
              <a:rPr lang="en-US" sz="1000" b="0" smtClean="0">
                <a:latin typeface="Times New Roman" pitchFamily="18" charset="0"/>
              </a:rPr>
              <a:pPr/>
              <a:t>6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246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34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2DE6789-0FA6-4CCB-999E-E765937B2027}" type="slidenum">
              <a:rPr lang="en-US" sz="1000" b="0" smtClean="0">
                <a:latin typeface="Times New Roman" pitchFamily="18" charset="0"/>
              </a:rPr>
              <a:pPr/>
              <a:t>7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34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9B8825B-299F-492B-9CF7-858DCD19EE0A}" type="slidenum">
              <a:rPr lang="en-US" sz="1000" b="0" smtClean="0">
                <a:latin typeface="Times New Roman" pitchFamily="18" charset="0"/>
              </a:rPr>
              <a:pPr/>
              <a:t>8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451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9/30/2005</a:t>
            </a:r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37DEB71-B8C8-4E46-9D10-4484A02F1040}" type="slidenum">
              <a:rPr lang="en-US" sz="1000" b="0" smtClean="0">
                <a:latin typeface="Times New Roman" pitchFamily="18" charset="0"/>
              </a:rPr>
              <a:pPr/>
              <a:t>9</a:t>
            </a:fld>
            <a:endParaRPr lang="en-US" sz="1000" b="0" smtClean="0">
              <a:latin typeface="Times New Roman" pitchFamily="18" charset="0"/>
            </a:endParaRPr>
          </a:p>
        </p:txBody>
      </p:sp>
      <p:sp>
        <p:nvSpPr>
          <p:cNvPr id="655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46786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33683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907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198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330300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403091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95899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96938"/>
            <a:ext cx="4305300" cy="5351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96938"/>
            <a:ext cx="4305300" cy="5351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425614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396088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269010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264512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4808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11246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(c)  2005-2012 W. J. Dally  </a:t>
            </a:r>
            <a:endParaRPr lang="en-US" sz="140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96938"/>
            <a:ext cx="8763000" cy="535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152400" y="896938"/>
            <a:ext cx="8763000" cy="0"/>
          </a:xfrm>
          <a:prstGeom prst="line">
            <a:avLst/>
          </a:prstGeom>
          <a:noFill/>
          <a:ln w="50800">
            <a:solidFill>
              <a:srgbClr val="99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228600" y="6248400"/>
            <a:ext cx="8763000" cy="0"/>
          </a:xfrm>
          <a:prstGeom prst="line">
            <a:avLst/>
          </a:prstGeom>
          <a:noFill/>
          <a:ln w="50800">
            <a:solidFill>
              <a:srgbClr val="99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0" y="6248400"/>
            <a:ext cx="16002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fld id="{0ABBD8D6-F068-4EE9-BC7A-50370A0A5051}" type="slidenum">
              <a:rPr lang="en-US" sz="1000" b="0" smtClean="0"/>
              <a:pPr>
                <a:defRPr/>
              </a:pPr>
              <a:t>‹#›</a:t>
            </a:fld>
            <a:endParaRPr lang="en-US" sz="1600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6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362200"/>
            <a:ext cx="84582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Digital Design: A Systems Approach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Lecture 2:  Combinational Logic Design</a:t>
            </a:r>
            <a:br>
              <a:rPr lang="en-US" smtClean="0">
                <a:ea typeface="ＭＳ Ｐゴシック" pitchFamily="34" charset="-128"/>
              </a:rPr>
            </a:br>
            <a:endParaRPr lang="en-US" sz="14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3962400" y="1524000"/>
          <a:ext cx="4557713" cy="462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Visio" r:id="rId4" imgW="1840320" imgH="1866960" progId="Visio.Drawing.6">
                  <p:embed/>
                </p:oleObj>
              </mc:Choice>
              <mc:Fallback>
                <p:oleObj name="Visio" r:id="rId4" imgW="1840320" imgH="186696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4557713" cy="462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3"/>
          <p:cNvGraphicFramePr>
            <a:graphicFrameLocks noChangeAspect="1"/>
          </p:cNvGraphicFramePr>
          <p:nvPr/>
        </p:nvGraphicFramePr>
        <p:xfrm>
          <a:off x="457200" y="3429000"/>
          <a:ext cx="32543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6" imgW="1079032" imgH="342751" progId="Equation.3">
                  <p:embed/>
                </p:oleObj>
              </mc:Choice>
              <mc:Fallback>
                <p:oleObj name="Equation" r:id="rId6" imgW="1079032" imgH="34275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29000"/>
                        <a:ext cx="32543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4-D Hypercube (4-bit prime)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4-bit Prime Number Function (cont)</a:t>
            </a:r>
          </a:p>
        </p:txBody>
      </p:sp>
      <p:graphicFrame>
        <p:nvGraphicFramePr>
          <p:cNvPr id="512003" name="Object 2"/>
          <p:cNvGraphicFramePr>
            <a:graphicFrameLocks noChangeAspect="1"/>
          </p:cNvGraphicFramePr>
          <p:nvPr/>
        </p:nvGraphicFramePr>
        <p:xfrm>
          <a:off x="5584825" y="2622550"/>
          <a:ext cx="695325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Worksheet" r:id="rId4" imgW="343376" imgH="819626" progId="Excel.Sheet.8">
                  <p:embed/>
                </p:oleObj>
              </mc:Choice>
              <mc:Fallback>
                <p:oleObj name="Worksheet" r:id="rId4" imgW="343376" imgH="81962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825" y="2622550"/>
                        <a:ext cx="695325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1371600" y="1752600"/>
          <a:ext cx="3675063" cy="372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Visio" r:id="rId6" imgW="1840320" imgH="1866960" progId="Visio.Drawing.6">
                  <p:embed/>
                </p:oleObj>
              </mc:Choice>
              <mc:Fallback>
                <p:oleObj name="Visio" r:id="rId6" imgW="1840320" imgH="1866960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3675063" cy="372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80"/>
          <p:cNvSpPr txBox="1">
            <a:spLocks noChangeArrowheads="1"/>
          </p:cNvSpPr>
          <p:nvPr/>
        </p:nvSpPr>
        <p:spPr bwMode="auto">
          <a:xfrm>
            <a:off x="1154113" y="5630863"/>
            <a:ext cx="61499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800" b="0"/>
              <a:t>f  = (a  d) </a:t>
            </a:r>
            <a:r>
              <a:rPr lang="en-US" b="0"/>
              <a:t>V</a:t>
            </a:r>
            <a:r>
              <a:rPr lang="en-US" sz="2800" b="0"/>
              <a:t> (b  c  d) </a:t>
            </a:r>
            <a:r>
              <a:rPr lang="en-US" b="0"/>
              <a:t>V</a:t>
            </a:r>
            <a:r>
              <a:rPr lang="en-US" sz="2800" b="0"/>
              <a:t> (a  b  c) </a:t>
            </a:r>
            <a:r>
              <a:rPr lang="en-US" b="0"/>
              <a:t>V</a:t>
            </a:r>
            <a:r>
              <a:rPr lang="en-US" sz="2800" b="0"/>
              <a:t> (a  b  c)</a:t>
            </a:r>
          </a:p>
        </p:txBody>
      </p:sp>
      <p:sp>
        <p:nvSpPr>
          <p:cNvPr id="23559" name="Text Box 81"/>
          <p:cNvSpPr txBox="1">
            <a:spLocks noChangeArrowheads="1"/>
          </p:cNvSpPr>
          <p:nvPr/>
        </p:nvSpPr>
        <p:spPr bwMode="auto">
          <a:xfrm flipV="1">
            <a:off x="2087563" y="5705475"/>
            <a:ext cx="169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0" name="Text Box 82"/>
          <p:cNvSpPr txBox="1">
            <a:spLocks noChangeArrowheads="1"/>
          </p:cNvSpPr>
          <p:nvPr/>
        </p:nvSpPr>
        <p:spPr bwMode="auto">
          <a:xfrm flipV="1">
            <a:off x="3279775" y="5705475"/>
            <a:ext cx="169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1" name="Text Box 83"/>
          <p:cNvSpPr txBox="1">
            <a:spLocks noChangeArrowheads="1"/>
          </p:cNvSpPr>
          <p:nvPr/>
        </p:nvSpPr>
        <p:spPr bwMode="auto">
          <a:xfrm flipV="1">
            <a:off x="3662363" y="5705475"/>
            <a:ext cx="169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2" name="Text Box 84"/>
          <p:cNvSpPr txBox="1">
            <a:spLocks noChangeArrowheads="1"/>
          </p:cNvSpPr>
          <p:nvPr/>
        </p:nvSpPr>
        <p:spPr bwMode="auto">
          <a:xfrm flipV="1">
            <a:off x="4870450" y="5721350"/>
            <a:ext cx="169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3" name="Text Box 85"/>
          <p:cNvSpPr txBox="1">
            <a:spLocks noChangeArrowheads="1"/>
          </p:cNvSpPr>
          <p:nvPr/>
        </p:nvSpPr>
        <p:spPr bwMode="auto">
          <a:xfrm flipV="1">
            <a:off x="5270500" y="5721350"/>
            <a:ext cx="169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4" name="Text Box 86"/>
          <p:cNvSpPr txBox="1">
            <a:spLocks noChangeArrowheads="1"/>
          </p:cNvSpPr>
          <p:nvPr/>
        </p:nvSpPr>
        <p:spPr bwMode="auto">
          <a:xfrm flipV="1">
            <a:off x="6477000" y="5721350"/>
            <a:ext cx="169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5" name="Text Box 87"/>
          <p:cNvSpPr txBox="1">
            <a:spLocks noChangeArrowheads="1"/>
          </p:cNvSpPr>
          <p:nvPr/>
        </p:nvSpPr>
        <p:spPr bwMode="auto">
          <a:xfrm flipV="1">
            <a:off x="6856413" y="5705475"/>
            <a:ext cx="169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23566" name="Text Box 88"/>
          <p:cNvSpPr txBox="1">
            <a:spLocks noChangeArrowheads="1"/>
          </p:cNvSpPr>
          <p:nvPr/>
        </p:nvSpPr>
        <p:spPr bwMode="auto">
          <a:xfrm>
            <a:off x="2287588" y="5629275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  <p:sp>
        <p:nvSpPr>
          <p:cNvPr id="23567" name="Text Box 89"/>
          <p:cNvSpPr txBox="1">
            <a:spLocks noChangeArrowheads="1"/>
          </p:cNvSpPr>
          <p:nvPr/>
        </p:nvSpPr>
        <p:spPr bwMode="auto">
          <a:xfrm>
            <a:off x="3478213" y="5629275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  <p:sp>
        <p:nvSpPr>
          <p:cNvPr id="23568" name="Text Box 90"/>
          <p:cNvSpPr txBox="1">
            <a:spLocks noChangeArrowheads="1"/>
          </p:cNvSpPr>
          <p:nvPr/>
        </p:nvSpPr>
        <p:spPr bwMode="auto">
          <a:xfrm>
            <a:off x="3863975" y="5629275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  <p:sp>
        <p:nvSpPr>
          <p:cNvPr id="23569" name="Text Box 91"/>
          <p:cNvSpPr txBox="1">
            <a:spLocks noChangeArrowheads="1"/>
          </p:cNvSpPr>
          <p:nvPr/>
        </p:nvSpPr>
        <p:spPr bwMode="auto">
          <a:xfrm>
            <a:off x="5046663" y="5629275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  <p:sp>
        <p:nvSpPr>
          <p:cNvPr id="23570" name="Text Box 92"/>
          <p:cNvSpPr txBox="1">
            <a:spLocks noChangeArrowheads="1"/>
          </p:cNvSpPr>
          <p:nvPr/>
        </p:nvSpPr>
        <p:spPr bwMode="auto">
          <a:xfrm>
            <a:off x="7054850" y="5641975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graphicFrame>
        <p:nvGraphicFramePr>
          <p:cNvPr id="24579" name="Object 2"/>
          <p:cNvGraphicFramePr>
            <a:graphicFrameLocks noChangeAspect="1"/>
          </p:cNvGraphicFramePr>
          <p:nvPr/>
        </p:nvGraphicFramePr>
        <p:xfrm>
          <a:off x="363538" y="1555750"/>
          <a:ext cx="3709987" cy="374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4" name="Visio" r:id="rId4" imgW="1857600" imgH="1876320" progId="Visio.Drawing.6">
                  <p:embed/>
                </p:oleObj>
              </mc:Choice>
              <mc:Fallback>
                <p:oleObj name="Visio" r:id="rId4" imgW="1857600" imgH="187632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1555750"/>
                        <a:ext cx="3709987" cy="374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429250" y="2241550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659438" y="2359025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111875" y="2241550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343650" y="2359025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96088" y="2241550"/>
            <a:ext cx="681037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7026275" y="2359025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7477125" y="2241550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710488" y="2359025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429250" y="2924175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659438" y="3043238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111875" y="292417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343650" y="3043238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6796088" y="2924175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7026275" y="3043238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7477125" y="292417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7710488" y="3043238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429250" y="2241550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5905500" y="2670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0</a:t>
            </a:r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6111875" y="2241550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6589713" y="26701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6796088" y="2241550"/>
            <a:ext cx="681037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7272338" y="26701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3</a:t>
            </a:r>
            <a:endParaRPr lang="en-US"/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7477125" y="2241550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7956550" y="26701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2</a:t>
            </a:r>
            <a:endParaRPr lang="en-US"/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5429250" y="2924175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5905500" y="33528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4</a:t>
            </a:r>
            <a:endParaRPr lang="en-US"/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6111875" y="292417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6589713" y="33528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5</a:t>
            </a:r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6796088" y="2924175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272338" y="33528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7</a:t>
            </a:r>
            <a:endParaRPr lang="en-US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477125" y="292417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956550" y="33528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6</a:t>
            </a:r>
            <a:endParaRPr lang="en-US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5429250" y="4289425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5922963" y="47180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8</a:t>
            </a:r>
            <a:endParaRPr lang="en-US"/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6111875" y="428942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6607175" y="47180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9</a:t>
            </a:r>
            <a:endParaRPr lang="en-US"/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796088" y="4289425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7183438" y="47180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18" name="Rectangle 42"/>
          <p:cNvSpPr>
            <a:spLocks noChangeArrowheads="1"/>
          </p:cNvSpPr>
          <p:nvPr/>
        </p:nvSpPr>
        <p:spPr bwMode="auto">
          <a:xfrm>
            <a:off x="7289800" y="47180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7477125" y="428942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7867650" y="47180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7974013" y="47180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0</a:t>
            </a:r>
            <a:endParaRPr lang="en-US"/>
          </a:p>
        </p:txBody>
      </p:sp>
      <p:sp>
        <p:nvSpPr>
          <p:cNvPr id="24622" name="Rectangle 46"/>
          <p:cNvSpPr>
            <a:spLocks noChangeArrowheads="1"/>
          </p:cNvSpPr>
          <p:nvPr/>
        </p:nvSpPr>
        <p:spPr bwMode="auto">
          <a:xfrm>
            <a:off x="5429250" y="3608388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5800725" y="403701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5905500" y="403701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2</a:t>
            </a:r>
            <a:endParaRPr lang="en-US"/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6111875" y="3608388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6484938" y="40370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6589713" y="40370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3</a:t>
            </a:r>
            <a:endParaRPr lang="en-US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6796088" y="3608388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7165975" y="403701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7272338" y="40370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5</a:t>
            </a:r>
            <a:endParaRPr lang="en-US"/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7477125" y="3608388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7850188" y="40370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7956550" y="403701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969696"/>
                </a:solidFill>
              </a:rPr>
              <a:t>4</a:t>
            </a:r>
            <a:endParaRPr lang="en-US"/>
          </a:p>
        </p:txBody>
      </p:sp>
      <p:sp>
        <p:nvSpPr>
          <p:cNvPr id="24634" name="Rectangle 58"/>
          <p:cNvSpPr>
            <a:spLocks noChangeArrowheads="1"/>
          </p:cNvSpPr>
          <p:nvPr/>
        </p:nvSpPr>
        <p:spPr bwMode="auto">
          <a:xfrm>
            <a:off x="5756275" y="189865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5924550" y="189865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6437313" y="1898650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6605588" y="1898650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7121525" y="189865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>
            <a:off x="7289800" y="189865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>
            <a:off x="7804150" y="189865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641" name="Rectangle 65"/>
          <p:cNvSpPr>
            <a:spLocks noChangeArrowheads="1"/>
          </p:cNvSpPr>
          <p:nvPr/>
        </p:nvSpPr>
        <p:spPr bwMode="auto">
          <a:xfrm>
            <a:off x="7972425" y="189865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42" name="Rectangle 66"/>
          <p:cNvSpPr>
            <a:spLocks noChangeArrowheads="1"/>
          </p:cNvSpPr>
          <p:nvPr/>
        </p:nvSpPr>
        <p:spPr bwMode="auto">
          <a:xfrm>
            <a:off x="4929188" y="1570038"/>
            <a:ext cx="6826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Rectangle 69"/>
          <p:cNvSpPr>
            <a:spLocks noChangeArrowheads="1"/>
          </p:cNvSpPr>
          <p:nvPr/>
        </p:nvSpPr>
        <p:spPr bwMode="auto">
          <a:xfrm>
            <a:off x="4476750" y="1976438"/>
            <a:ext cx="682625" cy="341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Line 72"/>
          <p:cNvSpPr>
            <a:spLocks noChangeShapeType="1"/>
          </p:cNvSpPr>
          <p:nvPr/>
        </p:nvSpPr>
        <p:spPr bwMode="auto">
          <a:xfrm flipH="1" flipV="1">
            <a:off x="4914900" y="1727200"/>
            <a:ext cx="51435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Line 81"/>
          <p:cNvSpPr>
            <a:spLocks noChangeShapeType="1"/>
          </p:cNvSpPr>
          <p:nvPr/>
        </p:nvSpPr>
        <p:spPr bwMode="auto">
          <a:xfrm>
            <a:off x="6070600" y="1719263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6" name="Rectangle 82"/>
          <p:cNvSpPr>
            <a:spLocks noChangeArrowheads="1"/>
          </p:cNvSpPr>
          <p:nvPr/>
        </p:nvSpPr>
        <p:spPr bwMode="auto">
          <a:xfrm>
            <a:off x="6837363" y="1344613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24647" name="Line 83"/>
          <p:cNvSpPr>
            <a:spLocks noChangeShapeType="1"/>
          </p:cNvSpPr>
          <p:nvPr/>
        </p:nvSpPr>
        <p:spPr bwMode="auto">
          <a:xfrm>
            <a:off x="6794500" y="5135563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8" name="Rectangle 84"/>
          <p:cNvSpPr>
            <a:spLocks noChangeArrowheads="1"/>
          </p:cNvSpPr>
          <p:nvPr/>
        </p:nvSpPr>
        <p:spPr bwMode="auto">
          <a:xfrm>
            <a:off x="7508875" y="5154613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24649" name="Line 85"/>
          <p:cNvSpPr>
            <a:spLocks noChangeShapeType="1"/>
          </p:cNvSpPr>
          <p:nvPr/>
        </p:nvSpPr>
        <p:spPr bwMode="auto">
          <a:xfrm flipV="1">
            <a:off x="5033963" y="2914650"/>
            <a:ext cx="1587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0" name="Rectangle 86"/>
          <p:cNvSpPr>
            <a:spLocks noChangeArrowheads="1"/>
          </p:cNvSpPr>
          <p:nvPr/>
        </p:nvSpPr>
        <p:spPr bwMode="auto">
          <a:xfrm rot="-5400000">
            <a:off x="4586288" y="3214687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24651" name="Line 87"/>
          <p:cNvSpPr>
            <a:spLocks noChangeShapeType="1"/>
          </p:cNvSpPr>
          <p:nvPr/>
        </p:nvSpPr>
        <p:spPr bwMode="auto">
          <a:xfrm flipV="1">
            <a:off x="8323263" y="3598863"/>
            <a:ext cx="1587" cy="136683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Rectangle 88"/>
          <p:cNvSpPr>
            <a:spLocks noChangeArrowheads="1"/>
          </p:cNvSpPr>
          <p:nvPr/>
        </p:nvSpPr>
        <p:spPr bwMode="auto">
          <a:xfrm rot="-5400000">
            <a:off x="8322470" y="3780631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4653" name="Rectangle 89"/>
          <p:cNvSpPr>
            <a:spLocks noChangeArrowheads="1"/>
          </p:cNvSpPr>
          <p:nvPr/>
        </p:nvSpPr>
        <p:spPr bwMode="auto">
          <a:xfrm>
            <a:off x="5429250" y="3608388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Rectangle 90"/>
          <p:cNvSpPr>
            <a:spLocks noChangeArrowheads="1"/>
          </p:cNvSpPr>
          <p:nvPr/>
        </p:nvSpPr>
        <p:spPr bwMode="auto">
          <a:xfrm>
            <a:off x="5659438" y="3725863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55" name="Rectangle 91"/>
          <p:cNvSpPr>
            <a:spLocks noChangeArrowheads="1"/>
          </p:cNvSpPr>
          <p:nvPr/>
        </p:nvSpPr>
        <p:spPr bwMode="auto">
          <a:xfrm>
            <a:off x="6111875" y="3608388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6" name="Rectangle 92"/>
          <p:cNvSpPr>
            <a:spLocks noChangeArrowheads="1"/>
          </p:cNvSpPr>
          <p:nvPr/>
        </p:nvSpPr>
        <p:spPr bwMode="auto">
          <a:xfrm>
            <a:off x="6343650" y="3725863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657" name="Rectangle 93"/>
          <p:cNvSpPr>
            <a:spLocks noChangeArrowheads="1"/>
          </p:cNvSpPr>
          <p:nvPr/>
        </p:nvSpPr>
        <p:spPr bwMode="auto">
          <a:xfrm>
            <a:off x="6796088" y="3608388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8" name="Rectangle 94"/>
          <p:cNvSpPr>
            <a:spLocks noChangeArrowheads="1"/>
          </p:cNvSpPr>
          <p:nvPr/>
        </p:nvSpPr>
        <p:spPr bwMode="auto">
          <a:xfrm>
            <a:off x="7026275" y="3725863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59" name="Rectangle 95"/>
          <p:cNvSpPr>
            <a:spLocks noChangeArrowheads="1"/>
          </p:cNvSpPr>
          <p:nvPr/>
        </p:nvSpPr>
        <p:spPr bwMode="auto">
          <a:xfrm>
            <a:off x="7477125" y="3608388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60" name="Rectangle 96"/>
          <p:cNvSpPr>
            <a:spLocks noChangeArrowheads="1"/>
          </p:cNvSpPr>
          <p:nvPr/>
        </p:nvSpPr>
        <p:spPr bwMode="auto">
          <a:xfrm>
            <a:off x="7710488" y="3725863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61" name="Rectangle 97"/>
          <p:cNvSpPr>
            <a:spLocks noChangeArrowheads="1"/>
          </p:cNvSpPr>
          <p:nvPr/>
        </p:nvSpPr>
        <p:spPr bwMode="auto">
          <a:xfrm>
            <a:off x="5429250" y="4289425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62" name="Rectangle 98"/>
          <p:cNvSpPr>
            <a:spLocks noChangeArrowheads="1"/>
          </p:cNvSpPr>
          <p:nvPr/>
        </p:nvSpPr>
        <p:spPr bwMode="auto">
          <a:xfrm>
            <a:off x="5659438" y="4410075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63" name="Rectangle 99"/>
          <p:cNvSpPr>
            <a:spLocks noChangeArrowheads="1"/>
          </p:cNvSpPr>
          <p:nvPr/>
        </p:nvSpPr>
        <p:spPr bwMode="auto">
          <a:xfrm>
            <a:off x="6111875" y="428942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64" name="Rectangle 100"/>
          <p:cNvSpPr>
            <a:spLocks noChangeArrowheads="1"/>
          </p:cNvSpPr>
          <p:nvPr/>
        </p:nvSpPr>
        <p:spPr bwMode="auto">
          <a:xfrm>
            <a:off x="6343650" y="4410075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65" name="Rectangle 101"/>
          <p:cNvSpPr>
            <a:spLocks noChangeArrowheads="1"/>
          </p:cNvSpPr>
          <p:nvPr/>
        </p:nvSpPr>
        <p:spPr bwMode="auto">
          <a:xfrm>
            <a:off x="6796088" y="4289425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66" name="Rectangle 102"/>
          <p:cNvSpPr>
            <a:spLocks noChangeArrowheads="1"/>
          </p:cNvSpPr>
          <p:nvPr/>
        </p:nvSpPr>
        <p:spPr bwMode="auto">
          <a:xfrm>
            <a:off x="7026275" y="4410075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4667" name="Rectangle 103"/>
          <p:cNvSpPr>
            <a:spLocks noChangeArrowheads="1"/>
          </p:cNvSpPr>
          <p:nvPr/>
        </p:nvSpPr>
        <p:spPr bwMode="auto">
          <a:xfrm>
            <a:off x="7477125" y="4289425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68" name="Rectangle 104"/>
          <p:cNvSpPr>
            <a:spLocks noChangeArrowheads="1"/>
          </p:cNvSpPr>
          <p:nvPr/>
        </p:nvSpPr>
        <p:spPr bwMode="auto">
          <a:xfrm>
            <a:off x="7710488" y="4410075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4669" name="Rectangle 10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Karnaugh Map of 4-bit Prime</a:t>
            </a:r>
          </a:p>
        </p:txBody>
      </p:sp>
      <p:sp>
        <p:nvSpPr>
          <p:cNvPr id="24670" name="Rectangle 106"/>
          <p:cNvSpPr>
            <a:spLocks noChangeArrowheads="1"/>
          </p:cNvSpPr>
          <p:nvPr/>
        </p:nvSpPr>
        <p:spPr bwMode="auto">
          <a:xfrm rot="-5400000">
            <a:off x="5002213" y="222885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4671" name="Rectangle 107"/>
          <p:cNvSpPr>
            <a:spLocks noChangeArrowheads="1"/>
          </p:cNvSpPr>
          <p:nvPr/>
        </p:nvSpPr>
        <p:spPr bwMode="auto">
          <a:xfrm rot="-5400000">
            <a:off x="5005388" y="2887663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4672" name="Rectangle 108"/>
          <p:cNvSpPr>
            <a:spLocks noChangeArrowheads="1"/>
          </p:cNvSpPr>
          <p:nvPr/>
        </p:nvSpPr>
        <p:spPr bwMode="auto">
          <a:xfrm rot="-5400000">
            <a:off x="5006975" y="357028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4673" name="Rectangle 109"/>
          <p:cNvSpPr>
            <a:spLocks noChangeArrowheads="1"/>
          </p:cNvSpPr>
          <p:nvPr/>
        </p:nvSpPr>
        <p:spPr bwMode="auto">
          <a:xfrm rot="-5400000">
            <a:off x="5010150" y="42545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4674" name="Rectangle 110"/>
          <p:cNvSpPr>
            <a:spLocks noChangeArrowheads="1"/>
          </p:cNvSpPr>
          <p:nvPr/>
        </p:nvSpPr>
        <p:spPr bwMode="auto">
          <a:xfrm>
            <a:off x="4746625" y="1898650"/>
            <a:ext cx="3222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dc</a:t>
            </a:r>
            <a:endParaRPr lang="en-US"/>
          </a:p>
        </p:txBody>
      </p:sp>
      <p:sp>
        <p:nvSpPr>
          <p:cNvPr id="24675" name="Rectangle 111"/>
          <p:cNvSpPr>
            <a:spLocks noChangeArrowheads="1"/>
          </p:cNvSpPr>
          <p:nvPr/>
        </p:nvSpPr>
        <p:spPr bwMode="auto">
          <a:xfrm>
            <a:off x="5241925" y="15319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ba</a:t>
            </a:r>
            <a:endParaRPr lang="en-US"/>
          </a:p>
        </p:txBody>
      </p:sp>
      <p:cxnSp>
        <p:nvCxnSpPr>
          <p:cNvPr id="24676" name="Straight Connector 100"/>
          <p:cNvCxnSpPr>
            <a:cxnSpLocks noChangeShapeType="1"/>
          </p:cNvCxnSpPr>
          <p:nvPr/>
        </p:nvCxnSpPr>
        <p:spPr bwMode="auto">
          <a:xfrm>
            <a:off x="1262063" y="5351463"/>
            <a:ext cx="828675" cy="1587"/>
          </a:xfrm>
          <a:prstGeom prst="line">
            <a:avLst/>
          </a:prstGeom>
          <a:noFill/>
          <a:ln w="38100">
            <a:solidFill>
              <a:srgbClr val="618FFD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77" name="TextBox 101"/>
          <p:cNvSpPr txBox="1">
            <a:spLocks noChangeArrowheads="1"/>
          </p:cNvSpPr>
          <p:nvPr/>
        </p:nvSpPr>
        <p:spPr bwMode="auto">
          <a:xfrm>
            <a:off x="1474788" y="530066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a</a:t>
            </a:r>
          </a:p>
        </p:txBody>
      </p:sp>
      <p:cxnSp>
        <p:nvCxnSpPr>
          <p:cNvPr id="24678" name="Straight Connector 102"/>
          <p:cNvCxnSpPr>
            <a:cxnSpLocks noChangeShapeType="1"/>
          </p:cNvCxnSpPr>
          <p:nvPr/>
        </p:nvCxnSpPr>
        <p:spPr bwMode="auto">
          <a:xfrm rot="5400000" flipH="1" flipV="1">
            <a:off x="347663" y="4500562"/>
            <a:ext cx="457200" cy="212725"/>
          </a:xfrm>
          <a:prstGeom prst="line">
            <a:avLst/>
          </a:prstGeom>
          <a:noFill/>
          <a:ln w="38100">
            <a:solidFill>
              <a:srgbClr val="618FFD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79" name="TextBox 105"/>
          <p:cNvSpPr txBox="1">
            <a:spLocks noChangeArrowheads="1"/>
          </p:cNvSpPr>
          <p:nvPr/>
        </p:nvSpPr>
        <p:spPr bwMode="auto">
          <a:xfrm>
            <a:off x="401638" y="4079875"/>
            <a:ext cx="341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b</a:t>
            </a:r>
          </a:p>
        </p:txBody>
      </p:sp>
      <p:cxnSp>
        <p:nvCxnSpPr>
          <p:cNvPr id="24680" name="Straight Connector 106"/>
          <p:cNvCxnSpPr>
            <a:cxnSpLocks noChangeShapeType="1"/>
          </p:cNvCxnSpPr>
          <p:nvPr/>
        </p:nvCxnSpPr>
        <p:spPr bwMode="auto">
          <a:xfrm rot="5400000" flipH="1" flipV="1">
            <a:off x="-62706" y="4282281"/>
            <a:ext cx="717550" cy="1588"/>
          </a:xfrm>
          <a:prstGeom prst="line">
            <a:avLst/>
          </a:prstGeom>
          <a:noFill/>
          <a:ln w="38100">
            <a:solidFill>
              <a:srgbClr val="618FFD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81" name="TextBox 108"/>
          <p:cNvSpPr txBox="1">
            <a:spLocks noChangeArrowheads="1"/>
          </p:cNvSpPr>
          <p:nvPr/>
        </p:nvSpPr>
        <p:spPr bwMode="auto">
          <a:xfrm>
            <a:off x="131763" y="45481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c</a:t>
            </a:r>
          </a:p>
        </p:txBody>
      </p:sp>
      <p:cxnSp>
        <p:nvCxnSpPr>
          <p:cNvPr id="24682" name="Straight Connector 109"/>
          <p:cNvCxnSpPr>
            <a:cxnSpLocks noChangeShapeType="1"/>
          </p:cNvCxnSpPr>
          <p:nvPr/>
        </p:nvCxnSpPr>
        <p:spPr bwMode="auto">
          <a:xfrm rot="10800000" flipV="1">
            <a:off x="742950" y="4724400"/>
            <a:ext cx="412750" cy="411163"/>
          </a:xfrm>
          <a:prstGeom prst="line">
            <a:avLst/>
          </a:prstGeom>
          <a:noFill/>
          <a:ln w="38100">
            <a:solidFill>
              <a:srgbClr val="618FFD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83" name="TextBox 111"/>
          <p:cNvSpPr txBox="1">
            <a:spLocks noChangeArrowheads="1"/>
          </p:cNvSpPr>
          <p:nvPr/>
        </p:nvSpPr>
        <p:spPr bwMode="auto">
          <a:xfrm>
            <a:off x="1133475" y="4606925"/>
            <a:ext cx="341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966913" y="5111750"/>
            <a:ext cx="5864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Position of </a:t>
            </a:r>
            <a:r>
              <a:rPr lang="en-US" sz="2400" b="0" u="sng">
                <a:latin typeface="Times New Roman" pitchFamily="18" charset="0"/>
              </a:rPr>
              <a:t>minterms</a:t>
            </a:r>
            <a:r>
              <a:rPr lang="en-US" sz="2400" b="0">
                <a:latin typeface="Times New Roman" pitchFamily="18" charset="0"/>
              </a:rPr>
              <a:t> on a 4-bit Karnaugh map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16313" y="1974850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200525" y="1974850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chemeClr val="hlink"/>
                </a:solidFill>
              </a:rPr>
              <a:t>1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652963" y="1857375"/>
            <a:ext cx="681037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883150" y="1974850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chemeClr val="hlink"/>
                </a:solidFill>
              </a:rPr>
              <a:t>3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533400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5567363" y="1974850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chemeClr val="hlink"/>
                </a:solidFill>
              </a:rPr>
              <a:t>2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516313" y="2659063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4</a:t>
            </a:r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96875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200525" y="2659063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chemeClr val="hlink"/>
                </a:solidFill>
              </a:rPr>
              <a:t>5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883150" y="2659063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chemeClr val="hlink"/>
                </a:solidFill>
              </a:rPr>
              <a:t>7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567363" y="2659063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000" b="0">
                <a:solidFill>
                  <a:srgbClr val="000000"/>
                </a:solidFill>
              </a:rPr>
              <a:t>6</a:t>
            </a:r>
            <a:endParaRPr lang="en-US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4"/>
          <p:cNvSpPr>
            <a:spLocks noChangeArrowheads="1"/>
          </p:cNvSpPr>
          <p:nvPr/>
        </p:nvSpPr>
        <p:spPr bwMode="auto">
          <a:xfrm>
            <a:off x="4652963" y="1857375"/>
            <a:ext cx="681037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Rectangle 26"/>
          <p:cNvSpPr>
            <a:spLocks noChangeArrowheads="1"/>
          </p:cNvSpPr>
          <p:nvPr/>
        </p:nvSpPr>
        <p:spPr bwMode="auto">
          <a:xfrm>
            <a:off x="533400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Rectangle 28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Rectangle 30"/>
          <p:cNvSpPr>
            <a:spLocks noChangeArrowheads="1"/>
          </p:cNvSpPr>
          <p:nvPr/>
        </p:nvSpPr>
        <p:spPr bwMode="auto">
          <a:xfrm>
            <a:off x="396875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Rectangle 32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Rectangle 34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Rectangle 36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Rectangle 38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Rectangle 40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Rectangle 43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Rectangle 46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Rectangle 49"/>
          <p:cNvSpPr>
            <a:spLocks noChangeArrowheads="1"/>
          </p:cNvSpPr>
          <p:nvPr/>
        </p:nvSpPr>
        <p:spPr bwMode="auto">
          <a:xfrm>
            <a:off x="396875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Rectangle 52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Rectangle 55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Rectangle 66"/>
          <p:cNvSpPr>
            <a:spLocks noChangeArrowheads="1"/>
          </p:cNvSpPr>
          <p:nvPr/>
        </p:nvSpPr>
        <p:spPr bwMode="auto">
          <a:xfrm>
            <a:off x="2786063" y="1185863"/>
            <a:ext cx="6826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Rectangle 67"/>
          <p:cNvSpPr>
            <a:spLocks noChangeArrowheads="1"/>
          </p:cNvSpPr>
          <p:nvPr/>
        </p:nvSpPr>
        <p:spPr bwMode="auto">
          <a:xfrm>
            <a:off x="3194050" y="12065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ba</a:t>
            </a:r>
            <a:endParaRPr lang="en-US"/>
          </a:p>
        </p:txBody>
      </p:sp>
      <p:sp>
        <p:nvSpPr>
          <p:cNvPr id="25638" name="Line 72"/>
          <p:cNvSpPr>
            <a:spLocks noChangeShapeType="1"/>
          </p:cNvSpPr>
          <p:nvPr/>
        </p:nvSpPr>
        <p:spPr bwMode="auto">
          <a:xfrm flipH="1" flipV="1">
            <a:off x="2771775" y="1343025"/>
            <a:ext cx="51435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Line 80"/>
          <p:cNvSpPr>
            <a:spLocks noChangeShapeType="1"/>
          </p:cNvSpPr>
          <p:nvPr/>
        </p:nvSpPr>
        <p:spPr bwMode="auto">
          <a:xfrm>
            <a:off x="3927475" y="13350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0" name="Rectangle 81"/>
          <p:cNvSpPr>
            <a:spLocks noChangeArrowheads="1"/>
          </p:cNvSpPr>
          <p:nvPr/>
        </p:nvSpPr>
        <p:spPr bwMode="auto">
          <a:xfrm>
            <a:off x="4659313" y="960438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25641" name="Line 82"/>
          <p:cNvSpPr>
            <a:spLocks noChangeShapeType="1"/>
          </p:cNvSpPr>
          <p:nvPr/>
        </p:nvSpPr>
        <p:spPr bwMode="auto">
          <a:xfrm>
            <a:off x="4635500" y="47513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Line 84"/>
          <p:cNvSpPr>
            <a:spLocks noChangeShapeType="1"/>
          </p:cNvSpPr>
          <p:nvPr/>
        </p:nvSpPr>
        <p:spPr bwMode="auto">
          <a:xfrm flipV="1">
            <a:off x="2890838" y="2530475"/>
            <a:ext cx="1587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86"/>
          <p:cNvSpPr>
            <a:spLocks noChangeShapeType="1"/>
          </p:cNvSpPr>
          <p:nvPr/>
        </p:nvSpPr>
        <p:spPr bwMode="auto">
          <a:xfrm flipV="1">
            <a:off x="6180138" y="3214688"/>
            <a:ext cx="1587" cy="136683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Rectangle 88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5" name="Rectangle 89"/>
          <p:cNvSpPr>
            <a:spLocks noChangeArrowheads="1"/>
          </p:cNvSpPr>
          <p:nvPr/>
        </p:nvSpPr>
        <p:spPr bwMode="auto">
          <a:xfrm>
            <a:off x="3411538" y="3341688"/>
            <a:ext cx="423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rgbClr val="000000"/>
                </a:solidFill>
              </a:rPr>
              <a:t>12</a:t>
            </a:r>
            <a:endParaRPr lang="en-US"/>
          </a:p>
        </p:txBody>
      </p:sp>
      <p:sp>
        <p:nvSpPr>
          <p:cNvPr id="25646" name="Rectangle 90"/>
          <p:cNvSpPr>
            <a:spLocks noChangeArrowheads="1"/>
          </p:cNvSpPr>
          <p:nvPr/>
        </p:nvSpPr>
        <p:spPr bwMode="auto">
          <a:xfrm>
            <a:off x="396875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7" name="Rectangle 91"/>
          <p:cNvSpPr>
            <a:spLocks noChangeArrowheads="1"/>
          </p:cNvSpPr>
          <p:nvPr/>
        </p:nvSpPr>
        <p:spPr bwMode="auto">
          <a:xfrm>
            <a:off x="4094163" y="3341688"/>
            <a:ext cx="423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chemeClr val="hlink"/>
                </a:solidFill>
              </a:rPr>
              <a:t>13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48" name="Rectangle 92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9" name="Rectangle 93"/>
          <p:cNvSpPr>
            <a:spLocks noChangeArrowheads="1"/>
          </p:cNvSpPr>
          <p:nvPr/>
        </p:nvSpPr>
        <p:spPr bwMode="auto">
          <a:xfrm>
            <a:off x="4776788" y="3341688"/>
            <a:ext cx="423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rgbClr val="000000"/>
                </a:solidFill>
              </a:rPr>
              <a:t>15</a:t>
            </a:r>
            <a:endParaRPr lang="en-US"/>
          </a:p>
        </p:txBody>
      </p:sp>
      <p:sp>
        <p:nvSpPr>
          <p:cNvPr id="25650" name="Rectangle 94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Rectangle 95"/>
          <p:cNvSpPr>
            <a:spLocks noChangeArrowheads="1"/>
          </p:cNvSpPr>
          <p:nvPr/>
        </p:nvSpPr>
        <p:spPr bwMode="auto">
          <a:xfrm>
            <a:off x="5461000" y="3341688"/>
            <a:ext cx="423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rgbClr val="000000"/>
                </a:solidFill>
              </a:rPr>
              <a:t>14</a:t>
            </a:r>
            <a:endParaRPr lang="en-US"/>
          </a:p>
        </p:txBody>
      </p:sp>
      <p:sp>
        <p:nvSpPr>
          <p:cNvPr id="25652" name="Rectangle 96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Rectangle 97"/>
          <p:cNvSpPr>
            <a:spLocks noChangeArrowheads="1"/>
          </p:cNvSpPr>
          <p:nvPr/>
        </p:nvSpPr>
        <p:spPr bwMode="auto">
          <a:xfrm>
            <a:off x="3516313" y="4025900"/>
            <a:ext cx="21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rgbClr val="000000"/>
                </a:solidFill>
              </a:rPr>
              <a:t>8</a:t>
            </a:r>
            <a:endParaRPr lang="en-US"/>
          </a:p>
        </p:txBody>
      </p:sp>
      <p:sp>
        <p:nvSpPr>
          <p:cNvPr id="25654" name="Rectangle 98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Rectangle 99"/>
          <p:cNvSpPr>
            <a:spLocks noChangeArrowheads="1"/>
          </p:cNvSpPr>
          <p:nvPr/>
        </p:nvSpPr>
        <p:spPr bwMode="auto">
          <a:xfrm>
            <a:off x="4200525" y="4025900"/>
            <a:ext cx="21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rgbClr val="000000"/>
                </a:solidFill>
              </a:rPr>
              <a:t>9</a:t>
            </a:r>
            <a:endParaRPr lang="en-US"/>
          </a:p>
        </p:txBody>
      </p:sp>
      <p:sp>
        <p:nvSpPr>
          <p:cNvPr id="25656" name="Rectangle 100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7" name="Rectangle 101"/>
          <p:cNvSpPr>
            <a:spLocks noChangeArrowheads="1"/>
          </p:cNvSpPr>
          <p:nvPr/>
        </p:nvSpPr>
        <p:spPr bwMode="auto">
          <a:xfrm>
            <a:off x="4776788" y="4025900"/>
            <a:ext cx="423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chemeClr val="hlink"/>
                </a:solidFill>
              </a:rPr>
              <a:t>11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5658" name="Rectangle 102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9" name="Rectangle 103"/>
          <p:cNvSpPr>
            <a:spLocks noChangeArrowheads="1"/>
          </p:cNvSpPr>
          <p:nvPr/>
        </p:nvSpPr>
        <p:spPr bwMode="auto">
          <a:xfrm>
            <a:off x="5461000" y="4025900"/>
            <a:ext cx="423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0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5660" name="Rectangle 104"/>
          <p:cNvSpPr>
            <a:spLocks noChangeArrowheads="1"/>
          </p:cNvSpPr>
          <p:nvPr/>
        </p:nvSpPr>
        <p:spPr bwMode="auto">
          <a:xfrm>
            <a:off x="4359275" y="3187700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5661" name="Rectangle 105"/>
          <p:cNvSpPr>
            <a:spLocks noChangeArrowheads="1"/>
          </p:cNvSpPr>
          <p:nvPr/>
        </p:nvSpPr>
        <p:spPr bwMode="auto">
          <a:xfrm rot="-5400000">
            <a:off x="2933700" y="207327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5662" name="Rectangle 106"/>
          <p:cNvSpPr>
            <a:spLocks noChangeArrowheads="1"/>
          </p:cNvSpPr>
          <p:nvPr/>
        </p:nvSpPr>
        <p:spPr bwMode="auto">
          <a:xfrm rot="-5400000">
            <a:off x="2936875" y="273208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5663" name="Rectangle 107"/>
          <p:cNvSpPr>
            <a:spLocks noChangeArrowheads="1"/>
          </p:cNvSpPr>
          <p:nvPr/>
        </p:nvSpPr>
        <p:spPr bwMode="auto">
          <a:xfrm rot="-5400000">
            <a:off x="2938463" y="3414713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5664" name="Rectangle 108"/>
          <p:cNvSpPr>
            <a:spLocks noChangeArrowheads="1"/>
          </p:cNvSpPr>
          <p:nvPr/>
        </p:nvSpPr>
        <p:spPr bwMode="auto">
          <a:xfrm rot="-5400000">
            <a:off x="2941638" y="40989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5665" name="Rectangle 109"/>
          <p:cNvSpPr>
            <a:spLocks noChangeArrowheads="1"/>
          </p:cNvSpPr>
          <p:nvPr/>
        </p:nvSpPr>
        <p:spPr bwMode="auto">
          <a:xfrm>
            <a:off x="5865813" y="25288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en-US" sz="2400" b="0">
              <a:latin typeface="Times New Roman" pitchFamily="18" charset="0"/>
            </a:endParaRPr>
          </a:p>
        </p:txBody>
      </p:sp>
      <p:sp>
        <p:nvSpPr>
          <p:cNvPr id="25666" name="Rectangle 111"/>
          <p:cNvSpPr>
            <a:spLocks noChangeArrowheads="1"/>
          </p:cNvSpPr>
          <p:nvPr/>
        </p:nvSpPr>
        <p:spPr bwMode="auto">
          <a:xfrm>
            <a:off x="3479800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5667" name="Rectangle 112"/>
          <p:cNvSpPr>
            <a:spLocks noChangeArrowheads="1"/>
          </p:cNvSpPr>
          <p:nvPr/>
        </p:nvSpPr>
        <p:spPr bwMode="auto">
          <a:xfrm>
            <a:off x="4162425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5668" name="Rectangle 113"/>
          <p:cNvSpPr>
            <a:spLocks noChangeArrowheads="1"/>
          </p:cNvSpPr>
          <p:nvPr/>
        </p:nvSpPr>
        <p:spPr bwMode="auto">
          <a:xfrm>
            <a:off x="4829175" y="1524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5669" name="Rectangle 114"/>
          <p:cNvSpPr>
            <a:spLocks noChangeArrowheads="1"/>
          </p:cNvSpPr>
          <p:nvPr/>
        </p:nvSpPr>
        <p:spPr bwMode="auto">
          <a:xfrm>
            <a:off x="5513388" y="15192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5670" name="Rectangle 116"/>
          <p:cNvSpPr>
            <a:spLocks noChangeArrowheads="1"/>
          </p:cNvSpPr>
          <p:nvPr/>
        </p:nvSpPr>
        <p:spPr bwMode="auto">
          <a:xfrm rot="-5400000">
            <a:off x="6242050" y="38179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5671" name="Rectangle 117"/>
          <p:cNvSpPr>
            <a:spLocks noChangeArrowheads="1"/>
          </p:cNvSpPr>
          <p:nvPr/>
        </p:nvSpPr>
        <p:spPr bwMode="auto">
          <a:xfrm>
            <a:off x="5100638" y="4826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25672" name="Rectangle 118"/>
          <p:cNvSpPr>
            <a:spLocks noChangeArrowheads="1"/>
          </p:cNvSpPr>
          <p:nvPr/>
        </p:nvSpPr>
        <p:spPr bwMode="auto">
          <a:xfrm>
            <a:off x="1457325" y="2009775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5673" name="Rectangle 119"/>
          <p:cNvSpPr>
            <a:spLocks noChangeArrowheads="1"/>
          </p:cNvSpPr>
          <p:nvPr/>
        </p:nvSpPr>
        <p:spPr bwMode="auto">
          <a:xfrm rot="-5400000">
            <a:off x="2476501" y="286385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25674" name="Rectangle 120"/>
          <p:cNvSpPr>
            <a:spLocks noChangeArrowheads="1"/>
          </p:cNvSpPr>
          <p:nvPr/>
        </p:nvSpPr>
        <p:spPr bwMode="auto">
          <a:xfrm>
            <a:off x="2632075" y="1571625"/>
            <a:ext cx="3222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dc</a:t>
            </a:r>
            <a:endParaRPr lang="en-US"/>
          </a:p>
        </p:txBody>
      </p:sp>
      <p:sp>
        <p:nvSpPr>
          <p:cNvPr id="25675" name="Rectangle 121"/>
          <p:cNvSpPr>
            <a:spLocks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Karnaugh Map of 4-bit Prime: Minterms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352800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0000</a:t>
            </a:r>
            <a:endParaRPr lang="en-US" sz="1400"/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652963" y="1857375"/>
            <a:ext cx="681037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10"/>
          <p:cNvSpPr>
            <a:spLocks noChangeArrowheads="1"/>
          </p:cNvSpPr>
          <p:nvPr/>
        </p:nvSpPr>
        <p:spPr bwMode="auto">
          <a:xfrm>
            <a:off x="533400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Rectangle 14"/>
          <p:cNvSpPr>
            <a:spLocks noChangeArrowheads="1"/>
          </p:cNvSpPr>
          <p:nvPr/>
        </p:nvSpPr>
        <p:spPr bwMode="auto">
          <a:xfrm>
            <a:off x="396875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Rectangle 16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Rectangle 18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20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21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Rectangle 22"/>
          <p:cNvSpPr>
            <a:spLocks noChangeArrowheads="1"/>
          </p:cNvSpPr>
          <p:nvPr/>
        </p:nvSpPr>
        <p:spPr bwMode="auto">
          <a:xfrm>
            <a:off x="4652963" y="1857375"/>
            <a:ext cx="681037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Rectangle 23"/>
          <p:cNvSpPr>
            <a:spLocks noChangeArrowheads="1"/>
          </p:cNvSpPr>
          <p:nvPr/>
        </p:nvSpPr>
        <p:spPr bwMode="auto">
          <a:xfrm>
            <a:off x="533400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Rectangle 24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Rectangle 25"/>
          <p:cNvSpPr>
            <a:spLocks noChangeArrowheads="1"/>
          </p:cNvSpPr>
          <p:nvPr/>
        </p:nvSpPr>
        <p:spPr bwMode="auto">
          <a:xfrm>
            <a:off x="396875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Rectangle 26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Rectangle 27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Rectangle 28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Rectangle 29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Rectangle 30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Rectangle 31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Rectangle 32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Rectangle 33"/>
          <p:cNvSpPr>
            <a:spLocks noChangeArrowheads="1"/>
          </p:cNvSpPr>
          <p:nvPr/>
        </p:nvSpPr>
        <p:spPr bwMode="auto">
          <a:xfrm>
            <a:off x="396875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Rectangle 34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Rectangle 35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Rectangle 44"/>
          <p:cNvSpPr>
            <a:spLocks noChangeArrowheads="1"/>
          </p:cNvSpPr>
          <p:nvPr/>
        </p:nvSpPr>
        <p:spPr bwMode="auto">
          <a:xfrm>
            <a:off x="2786063" y="1185863"/>
            <a:ext cx="6826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50"/>
          <p:cNvSpPr>
            <a:spLocks noChangeShapeType="1"/>
          </p:cNvSpPr>
          <p:nvPr/>
        </p:nvSpPr>
        <p:spPr bwMode="auto">
          <a:xfrm flipH="1" flipV="1">
            <a:off x="2771775" y="1343025"/>
            <a:ext cx="51435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51"/>
          <p:cNvSpPr>
            <a:spLocks noChangeShapeType="1"/>
          </p:cNvSpPr>
          <p:nvPr/>
        </p:nvSpPr>
        <p:spPr bwMode="auto">
          <a:xfrm>
            <a:off x="3927475" y="13350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53"/>
          <p:cNvSpPr>
            <a:spLocks noChangeShapeType="1"/>
          </p:cNvSpPr>
          <p:nvPr/>
        </p:nvSpPr>
        <p:spPr bwMode="auto">
          <a:xfrm>
            <a:off x="4635500" y="47513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Line 55"/>
          <p:cNvSpPr>
            <a:spLocks noChangeShapeType="1"/>
          </p:cNvSpPr>
          <p:nvPr/>
        </p:nvSpPr>
        <p:spPr bwMode="auto">
          <a:xfrm flipV="1">
            <a:off x="2890838" y="2530475"/>
            <a:ext cx="1587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7" name="Line 57"/>
          <p:cNvSpPr>
            <a:spLocks noChangeShapeType="1"/>
          </p:cNvSpPr>
          <p:nvPr/>
        </p:nvSpPr>
        <p:spPr bwMode="auto">
          <a:xfrm flipV="1">
            <a:off x="6180138" y="3214688"/>
            <a:ext cx="1587" cy="136683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8" name="Rectangle 59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Rectangle 61"/>
          <p:cNvSpPr>
            <a:spLocks noChangeArrowheads="1"/>
          </p:cNvSpPr>
          <p:nvPr/>
        </p:nvSpPr>
        <p:spPr bwMode="auto">
          <a:xfrm>
            <a:off x="396875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0" name="Rectangle 63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Rectangle 65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2" name="Rectangle 67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Rectangle 69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Rectangle 71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Rectangle 73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6" name="Rectangle 75"/>
          <p:cNvSpPr>
            <a:spLocks noChangeArrowheads="1"/>
          </p:cNvSpPr>
          <p:nvPr/>
        </p:nvSpPr>
        <p:spPr bwMode="auto">
          <a:xfrm rot="-5400000">
            <a:off x="2933700" y="207327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6667" name="Rectangle 76"/>
          <p:cNvSpPr>
            <a:spLocks noChangeArrowheads="1"/>
          </p:cNvSpPr>
          <p:nvPr/>
        </p:nvSpPr>
        <p:spPr bwMode="auto">
          <a:xfrm rot="-5400000">
            <a:off x="2936875" y="273208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6668" name="Rectangle 77"/>
          <p:cNvSpPr>
            <a:spLocks noChangeArrowheads="1"/>
          </p:cNvSpPr>
          <p:nvPr/>
        </p:nvSpPr>
        <p:spPr bwMode="auto">
          <a:xfrm rot="-5400000">
            <a:off x="2938463" y="3414713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6669" name="Rectangle 78"/>
          <p:cNvSpPr>
            <a:spLocks noChangeArrowheads="1"/>
          </p:cNvSpPr>
          <p:nvPr/>
        </p:nvSpPr>
        <p:spPr bwMode="auto">
          <a:xfrm rot="-5400000">
            <a:off x="2941638" y="40989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6670" name="Rectangle 79"/>
          <p:cNvSpPr>
            <a:spLocks noChangeArrowheads="1"/>
          </p:cNvSpPr>
          <p:nvPr/>
        </p:nvSpPr>
        <p:spPr bwMode="auto">
          <a:xfrm>
            <a:off x="4027488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0001</a:t>
            </a:r>
          </a:p>
        </p:txBody>
      </p:sp>
      <p:sp>
        <p:nvSpPr>
          <p:cNvPr id="26671" name="Rectangle 80"/>
          <p:cNvSpPr>
            <a:spLocks noChangeArrowheads="1"/>
          </p:cNvSpPr>
          <p:nvPr/>
        </p:nvSpPr>
        <p:spPr bwMode="auto">
          <a:xfrm>
            <a:off x="4721225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0011</a:t>
            </a:r>
          </a:p>
        </p:txBody>
      </p:sp>
      <p:sp>
        <p:nvSpPr>
          <p:cNvPr id="26672" name="Rectangle 82"/>
          <p:cNvSpPr>
            <a:spLocks noChangeArrowheads="1"/>
          </p:cNvSpPr>
          <p:nvPr/>
        </p:nvSpPr>
        <p:spPr bwMode="auto">
          <a:xfrm>
            <a:off x="5399088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0010</a:t>
            </a:r>
          </a:p>
        </p:txBody>
      </p:sp>
      <p:sp>
        <p:nvSpPr>
          <p:cNvPr id="26673" name="Rectangle 83"/>
          <p:cNvSpPr>
            <a:spLocks noChangeArrowheads="1"/>
          </p:cNvSpPr>
          <p:nvPr/>
        </p:nvSpPr>
        <p:spPr bwMode="auto">
          <a:xfrm>
            <a:off x="3336925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0100</a:t>
            </a:r>
            <a:endParaRPr lang="en-US" sz="1400"/>
          </a:p>
        </p:txBody>
      </p:sp>
      <p:sp>
        <p:nvSpPr>
          <p:cNvPr id="26674" name="Rectangle 84"/>
          <p:cNvSpPr>
            <a:spLocks noChangeArrowheads="1"/>
          </p:cNvSpPr>
          <p:nvPr/>
        </p:nvSpPr>
        <p:spPr bwMode="auto">
          <a:xfrm>
            <a:off x="4016375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0101</a:t>
            </a:r>
          </a:p>
        </p:txBody>
      </p:sp>
      <p:sp>
        <p:nvSpPr>
          <p:cNvPr id="26675" name="Rectangle 85"/>
          <p:cNvSpPr>
            <a:spLocks noChangeArrowheads="1"/>
          </p:cNvSpPr>
          <p:nvPr/>
        </p:nvSpPr>
        <p:spPr bwMode="auto">
          <a:xfrm>
            <a:off x="4700588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0111</a:t>
            </a:r>
          </a:p>
        </p:txBody>
      </p:sp>
      <p:sp>
        <p:nvSpPr>
          <p:cNvPr id="26676" name="Rectangle 86"/>
          <p:cNvSpPr>
            <a:spLocks noChangeArrowheads="1"/>
          </p:cNvSpPr>
          <p:nvPr/>
        </p:nvSpPr>
        <p:spPr bwMode="auto">
          <a:xfrm>
            <a:off x="5383213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0110</a:t>
            </a:r>
          </a:p>
        </p:txBody>
      </p:sp>
      <p:sp>
        <p:nvSpPr>
          <p:cNvPr id="26677" name="Rectangle 87"/>
          <p:cNvSpPr>
            <a:spLocks noChangeArrowheads="1"/>
          </p:cNvSpPr>
          <p:nvPr/>
        </p:nvSpPr>
        <p:spPr bwMode="auto">
          <a:xfrm>
            <a:off x="3340100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1100</a:t>
            </a:r>
            <a:endParaRPr lang="en-US" sz="1400"/>
          </a:p>
        </p:txBody>
      </p:sp>
      <p:sp>
        <p:nvSpPr>
          <p:cNvPr id="26678" name="Rectangle 88"/>
          <p:cNvSpPr>
            <a:spLocks noChangeArrowheads="1"/>
          </p:cNvSpPr>
          <p:nvPr/>
        </p:nvSpPr>
        <p:spPr bwMode="auto">
          <a:xfrm>
            <a:off x="4011613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1101</a:t>
            </a:r>
          </a:p>
        </p:txBody>
      </p:sp>
      <p:sp>
        <p:nvSpPr>
          <p:cNvPr id="26679" name="Rectangle 89"/>
          <p:cNvSpPr>
            <a:spLocks noChangeArrowheads="1"/>
          </p:cNvSpPr>
          <p:nvPr/>
        </p:nvSpPr>
        <p:spPr bwMode="auto">
          <a:xfrm>
            <a:off x="470217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1111</a:t>
            </a:r>
          </a:p>
        </p:txBody>
      </p:sp>
      <p:sp>
        <p:nvSpPr>
          <p:cNvPr id="26680" name="Rectangle 90"/>
          <p:cNvSpPr>
            <a:spLocks noChangeArrowheads="1"/>
          </p:cNvSpPr>
          <p:nvPr/>
        </p:nvSpPr>
        <p:spPr bwMode="auto">
          <a:xfrm>
            <a:off x="538162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1110</a:t>
            </a:r>
          </a:p>
        </p:txBody>
      </p:sp>
      <p:sp>
        <p:nvSpPr>
          <p:cNvPr id="26681" name="Rectangle 91"/>
          <p:cNvSpPr>
            <a:spLocks noChangeArrowheads="1"/>
          </p:cNvSpPr>
          <p:nvPr/>
        </p:nvSpPr>
        <p:spPr bwMode="auto">
          <a:xfrm>
            <a:off x="33416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1000</a:t>
            </a:r>
            <a:endParaRPr lang="en-US" sz="1400"/>
          </a:p>
        </p:txBody>
      </p:sp>
      <p:sp>
        <p:nvSpPr>
          <p:cNvPr id="26682" name="Rectangle 92"/>
          <p:cNvSpPr>
            <a:spLocks noChangeArrowheads="1"/>
          </p:cNvSpPr>
          <p:nvPr/>
        </p:nvSpPr>
        <p:spPr bwMode="auto">
          <a:xfrm>
            <a:off x="4011613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1001</a:t>
            </a:r>
          </a:p>
        </p:txBody>
      </p:sp>
      <p:sp>
        <p:nvSpPr>
          <p:cNvPr id="26683" name="Rectangle 93"/>
          <p:cNvSpPr>
            <a:spLocks noChangeArrowheads="1"/>
          </p:cNvSpPr>
          <p:nvPr/>
        </p:nvSpPr>
        <p:spPr bwMode="auto">
          <a:xfrm>
            <a:off x="47005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1011</a:t>
            </a:r>
          </a:p>
        </p:txBody>
      </p:sp>
      <p:sp>
        <p:nvSpPr>
          <p:cNvPr id="26684" name="Rectangle 94"/>
          <p:cNvSpPr>
            <a:spLocks noChangeArrowheads="1"/>
          </p:cNvSpPr>
          <p:nvPr/>
        </p:nvSpPr>
        <p:spPr bwMode="auto">
          <a:xfrm>
            <a:off x="5381625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1010</a:t>
            </a:r>
          </a:p>
        </p:txBody>
      </p:sp>
      <p:sp>
        <p:nvSpPr>
          <p:cNvPr id="26685" name="Rectangle 95"/>
          <p:cNvSpPr>
            <a:spLocks noChangeArrowheads="1"/>
          </p:cNvSpPr>
          <p:nvPr/>
        </p:nvSpPr>
        <p:spPr bwMode="auto">
          <a:xfrm>
            <a:off x="6589713" y="5008563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6686" name="Text Box 96"/>
          <p:cNvSpPr txBox="1">
            <a:spLocks noChangeArrowheads="1"/>
          </p:cNvSpPr>
          <p:nvPr/>
        </p:nvSpPr>
        <p:spPr bwMode="auto">
          <a:xfrm>
            <a:off x="1978025" y="5111750"/>
            <a:ext cx="5448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Adjacent minterms differ in exactly one bit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Every positive minterm is an </a:t>
            </a:r>
            <a:r>
              <a:rPr lang="en-US" sz="2400" b="0" u="sng">
                <a:latin typeface="Times New Roman" pitchFamily="18" charset="0"/>
              </a:rPr>
              <a:t>implicant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26687" name="Rectangle 104"/>
          <p:cNvSpPr>
            <a:spLocks noChangeArrowheads="1"/>
          </p:cNvSpPr>
          <p:nvPr/>
        </p:nvSpPr>
        <p:spPr bwMode="auto">
          <a:xfrm>
            <a:off x="3211513" y="12065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ba</a:t>
            </a:r>
            <a:endParaRPr lang="en-US"/>
          </a:p>
        </p:txBody>
      </p:sp>
      <p:sp>
        <p:nvSpPr>
          <p:cNvPr id="26688" name="Rectangle 105"/>
          <p:cNvSpPr>
            <a:spLocks noChangeArrowheads="1"/>
          </p:cNvSpPr>
          <p:nvPr/>
        </p:nvSpPr>
        <p:spPr bwMode="auto">
          <a:xfrm>
            <a:off x="4670425" y="960438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26689" name="Rectangle 106"/>
          <p:cNvSpPr>
            <a:spLocks noChangeArrowheads="1"/>
          </p:cNvSpPr>
          <p:nvPr/>
        </p:nvSpPr>
        <p:spPr bwMode="auto">
          <a:xfrm>
            <a:off x="3479800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6690" name="Rectangle 107"/>
          <p:cNvSpPr>
            <a:spLocks noChangeArrowheads="1"/>
          </p:cNvSpPr>
          <p:nvPr/>
        </p:nvSpPr>
        <p:spPr bwMode="auto">
          <a:xfrm>
            <a:off x="4162425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6691" name="Rectangle 108"/>
          <p:cNvSpPr>
            <a:spLocks noChangeArrowheads="1"/>
          </p:cNvSpPr>
          <p:nvPr/>
        </p:nvSpPr>
        <p:spPr bwMode="auto">
          <a:xfrm>
            <a:off x="4829175" y="1524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6692" name="Rectangle 109"/>
          <p:cNvSpPr>
            <a:spLocks noChangeArrowheads="1"/>
          </p:cNvSpPr>
          <p:nvPr/>
        </p:nvSpPr>
        <p:spPr bwMode="auto">
          <a:xfrm>
            <a:off x="5513388" y="15192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6693" name="Rectangle 110"/>
          <p:cNvSpPr>
            <a:spLocks noChangeArrowheads="1"/>
          </p:cNvSpPr>
          <p:nvPr/>
        </p:nvSpPr>
        <p:spPr bwMode="auto">
          <a:xfrm rot="-5400000">
            <a:off x="6242050" y="38179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6694" name="Rectangle 111"/>
          <p:cNvSpPr>
            <a:spLocks noChangeArrowheads="1"/>
          </p:cNvSpPr>
          <p:nvPr/>
        </p:nvSpPr>
        <p:spPr bwMode="auto">
          <a:xfrm>
            <a:off x="5100638" y="4826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26695" name="Rectangle 112"/>
          <p:cNvSpPr>
            <a:spLocks noChangeArrowheads="1"/>
          </p:cNvSpPr>
          <p:nvPr/>
        </p:nvSpPr>
        <p:spPr bwMode="auto">
          <a:xfrm rot="-5400000">
            <a:off x="2468563" y="284797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26696" name="Rectangle 113"/>
          <p:cNvSpPr>
            <a:spLocks noChangeArrowheads="1"/>
          </p:cNvSpPr>
          <p:nvPr/>
        </p:nvSpPr>
        <p:spPr bwMode="auto">
          <a:xfrm>
            <a:off x="2641600" y="1571625"/>
            <a:ext cx="3222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dc</a:t>
            </a:r>
            <a:endParaRPr lang="en-US"/>
          </a:p>
        </p:txBody>
      </p:sp>
      <p:sp>
        <p:nvSpPr>
          <p:cNvPr id="26697" name="Rectangle 114"/>
          <p:cNvSpPr>
            <a:spLocks noGrp="1"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Karnaugh Map of 4-bit Prime: Implicants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3352800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0000</a:t>
            </a:r>
            <a:endParaRPr lang="en-US" sz="1400"/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4652963" y="1857375"/>
            <a:ext cx="1365250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Rectangle 13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Rectangle 14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7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Rectangle 19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ectangle 20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Rectangle 21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Rectangle 22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Rectangle 23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Rectangle 24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Rectangle 25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7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Rectangle 28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37"/>
          <p:cNvSpPr>
            <a:spLocks noChangeArrowheads="1"/>
          </p:cNvSpPr>
          <p:nvPr/>
        </p:nvSpPr>
        <p:spPr bwMode="auto">
          <a:xfrm>
            <a:off x="2786063" y="1185863"/>
            <a:ext cx="6826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40"/>
          <p:cNvSpPr>
            <a:spLocks noChangeArrowheads="1"/>
          </p:cNvSpPr>
          <p:nvPr/>
        </p:nvSpPr>
        <p:spPr bwMode="auto">
          <a:xfrm>
            <a:off x="2333625" y="1592263"/>
            <a:ext cx="682625" cy="341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43"/>
          <p:cNvSpPr>
            <a:spLocks noChangeShapeType="1"/>
          </p:cNvSpPr>
          <p:nvPr/>
        </p:nvSpPr>
        <p:spPr bwMode="auto">
          <a:xfrm flipH="1" flipV="1">
            <a:off x="2771775" y="1343025"/>
            <a:ext cx="51435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44"/>
          <p:cNvSpPr>
            <a:spLocks noChangeShapeType="1"/>
          </p:cNvSpPr>
          <p:nvPr/>
        </p:nvSpPr>
        <p:spPr bwMode="auto">
          <a:xfrm>
            <a:off x="3927475" y="13350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46"/>
          <p:cNvSpPr>
            <a:spLocks noChangeShapeType="1"/>
          </p:cNvSpPr>
          <p:nvPr/>
        </p:nvSpPr>
        <p:spPr bwMode="auto">
          <a:xfrm>
            <a:off x="4635500" y="47513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47"/>
          <p:cNvSpPr>
            <a:spLocks noChangeShapeType="1"/>
          </p:cNvSpPr>
          <p:nvPr/>
        </p:nvSpPr>
        <p:spPr bwMode="auto">
          <a:xfrm flipV="1">
            <a:off x="2890838" y="2530475"/>
            <a:ext cx="1587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Rectangle 48"/>
          <p:cNvSpPr>
            <a:spLocks noChangeArrowheads="1"/>
          </p:cNvSpPr>
          <p:nvPr/>
        </p:nvSpPr>
        <p:spPr bwMode="auto">
          <a:xfrm rot="-5400000">
            <a:off x="2443163" y="2547938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7677" name="Line 49"/>
          <p:cNvSpPr>
            <a:spLocks noChangeShapeType="1"/>
          </p:cNvSpPr>
          <p:nvPr/>
        </p:nvSpPr>
        <p:spPr bwMode="auto">
          <a:xfrm flipV="1">
            <a:off x="6180138" y="3214688"/>
            <a:ext cx="1587" cy="136683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Rectangle 51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Rectangle 53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Rectangle 54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Rectangle 55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Rectangle 56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Rectangle 57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Rectangle 58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Rectangle 59"/>
          <p:cNvSpPr>
            <a:spLocks noChangeArrowheads="1"/>
          </p:cNvSpPr>
          <p:nvPr/>
        </p:nvSpPr>
        <p:spPr bwMode="auto">
          <a:xfrm rot="-5400000">
            <a:off x="2933700" y="207327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7686" name="Rectangle 60"/>
          <p:cNvSpPr>
            <a:spLocks noChangeArrowheads="1"/>
          </p:cNvSpPr>
          <p:nvPr/>
        </p:nvSpPr>
        <p:spPr bwMode="auto">
          <a:xfrm rot="-5400000">
            <a:off x="2936875" y="273208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7687" name="Rectangle 61"/>
          <p:cNvSpPr>
            <a:spLocks noChangeArrowheads="1"/>
          </p:cNvSpPr>
          <p:nvPr/>
        </p:nvSpPr>
        <p:spPr bwMode="auto">
          <a:xfrm rot="-5400000">
            <a:off x="2938463" y="3414713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7688" name="Rectangle 62"/>
          <p:cNvSpPr>
            <a:spLocks noChangeArrowheads="1"/>
          </p:cNvSpPr>
          <p:nvPr/>
        </p:nvSpPr>
        <p:spPr bwMode="auto">
          <a:xfrm rot="-5400000">
            <a:off x="2941638" y="40989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7689" name="Rectangle 63"/>
          <p:cNvSpPr>
            <a:spLocks noChangeArrowheads="1"/>
          </p:cNvSpPr>
          <p:nvPr/>
        </p:nvSpPr>
        <p:spPr bwMode="auto">
          <a:xfrm>
            <a:off x="4027488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0001</a:t>
            </a:r>
          </a:p>
        </p:txBody>
      </p:sp>
      <p:sp>
        <p:nvSpPr>
          <p:cNvPr id="27690" name="Rectangle 64"/>
          <p:cNvSpPr>
            <a:spLocks noChangeArrowheads="1"/>
          </p:cNvSpPr>
          <p:nvPr/>
        </p:nvSpPr>
        <p:spPr bwMode="auto">
          <a:xfrm>
            <a:off x="5056188" y="2047875"/>
            <a:ext cx="59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001X</a:t>
            </a:r>
          </a:p>
        </p:txBody>
      </p:sp>
      <p:sp>
        <p:nvSpPr>
          <p:cNvPr id="27691" name="Rectangle 66"/>
          <p:cNvSpPr>
            <a:spLocks noChangeArrowheads="1"/>
          </p:cNvSpPr>
          <p:nvPr/>
        </p:nvSpPr>
        <p:spPr bwMode="auto">
          <a:xfrm>
            <a:off x="3336925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0100</a:t>
            </a:r>
            <a:endParaRPr lang="en-US" sz="1400"/>
          </a:p>
        </p:txBody>
      </p:sp>
      <p:sp>
        <p:nvSpPr>
          <p:cNvPr id="27692" name="Rectangle 67"/>
          <p:cNvSpPr>
            <a:spLocks noChangeArrowheads="1"/>
          </p:cNvSpPr>
          <p:nvPr/>
        </p:nvSpPr>
        <p:spPr bwMode="auto">
          <a:xfrm>
            <a:off x="4003675" y="3062288"/>
            <a:ext cx="59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X101</a:t>
            </a:r>
          </a:p>
        </p:txBody>
      </p:sp>
      <p:sp>
        <p:nvSpPr>
          <p:cNvPr id="27693" name="Rectangle 68"/>
          <p:cNvSpPr>
            <a:spLocks noChangeArrowheads="1"/>
          </p:cNvSpPr>
          <p:nvPr/>
        </p:nvSpPr>
        <p:spPr bwMode="auto">
          <a:xfrm>
            <a:off x="4700588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0111</a:t>
            </a:r>
          </a:p>
        </p:txBody>
      </p:sp>
      <p:sp>
        <p:nvSpPr>
          <p:cNvPr id="27694" name="Rectangle 69"/>
          <p:cNvSpPr>
            <a:spLocks noChangeArrowheads="1"/>
          </p:cNvSpPr>
          <p:nvPr/>
        </p:nvSpPr>
        <p:spPr bwMode="auto">
          <a:xfrm>
            <a:off x="5383213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0110</a:t>
            </a:r>
          </a:p>
        </p:txBody>
      </p:sp>
      <p:sp>
        <p:nvSpPr>
          <p:cNvPr id="27695" name="Rectangle 70"/>
          <p:cNvSpPr>
            <a:spLocks noChangeArrowheads="1"/>
          </p:cNvSpPr>
          <p:nvPr/>
        </p:nvSpPr>
        <p:spPr bwMode="auto">
          <a:xfrm>
            <a:off x="3340100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1100</a:t>
            </a:r>
            <a:endParaRPr lang="en-US" sz="1400"/>
          </a:p>
        </p:txBody>
      </p:sp>
      <p:sp>
        <p:nvSpPr>
          <p:cNvPr id="27696" name="Rectangle 72"/>
          <p:cNvSpPr>
            <a:spLocks noChangeArrowheads="1"/>
          </p:cNvSpPr>
          <p:nvPr/>
        </p:nvSpPr>
        <p:spPr bwMode="auto">
          <a:xfrm>
            <a:off x="470217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1111</a:t>
            </a:r>
          </a:p>
        </p:txBody>
      </p:sp>
      <p:sp>
        <p:nvSpPr>
          <p:cNvPr id="27697" name="Rectangle 73"/>
          <p:cNvSpPr>
            <a:spLocks noChangeArrowheads="1"/>
          </p:cNvSpPr>
          <p:nvPr/>
        </p:nvSpPr>
        <p:spPr bwMode="auto">
          <a:xfrm>
            <a:off x="538162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1110</a:t>
            </a:r>
          </a:p>
        </p:txBody>
      </p:sp>
      <p:sp>
        <p:nvSpPr>
          <p:cNvPr id="27698" name="Rectangle 74"/>
          <p:cNvSpPr>
            <a:spLocks noChangeArrowheads="1"/>
          </p:cNvSpPr>
          <p:nvPr/>
        </p:nvSpPr>
        <p:spPr bwMode="auto">
          <a:xfrm>
            <a:off x="33416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1000</a:t>
            </a:r>
            <a:endParaRPr lang="en-US" sz="1400"/>
          </a:p>
        </p:txBody>
      </p:sp>
      <p:sp>
        <p:nvSpPr>
          <p:cNvPr id="27699" name="Rectangle 75"/>
          <p:cNvSpPr>
            <a:spLocks noChangeArrowheads="1"/>
          </p:cNvSpPr>
          <p:nvPr/>
        </p:nvSpPr>
        <p:spPr bwMode="auto">
          <a:xfrm>
            <a:off x="4011613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1001</a:t>
            </a:r>
          </a:p>
        </p:txBody>
      </p:sp>
      <p:sp>
        <p:nvSpPr>
          <p:cNvPr id="27700" name="Rectangle 76"/>
          <p:cNvSpPr>
            <a:spLocks noChangeArrowheads="1"/>
          </p:cNvSpPr>
          <p:nvPr/>
        </p:nvSpPr>
        <p:spPr bwMode="auto">
          <a:xfrm>
            <a:off x="47005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1011</a:t>
            </a:r>
          </a:p>
        </p:txBody>
      </p:sp>
      <p:sp>
        <p:nvSpPr>
          <p:cNvPr id="27701" name="Rectangle 77"/>
          <p:cNvSpPr>
            <a:spLocks noChangeArrowheads="1"/>
          </p:cNvSpPr>
          <p:nvPr/>
        </p:nvSpPr>
        <p:spPr bwMode="auto">
          <a:xfrm>
            <a:off x="5381625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1010</a:t>
            </a:r>
          </a:p>
        </p:txBody>
      </p:sp>
      <p:sp>
        <p:nvSpPr>
          <p:cNvPr id="27702" name="Text Box 78"/>
          <p:cNvSpPr txBox="1">
            <a:spLocks noChangeArrowheads="1"/>
          </p:cNvSpPr>
          <p:nvPr/>
        </p:nvSpPr>
        <p:spPr bwMode="auto">
          <a:xfrm>
            <a:off x="1966913" y="5111750"/>
            <a:ext cx="601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Can combine adjacent minterms into implicants</a:t>
            </a:r>
          </a:p>
        </p:txBody>
      </p:sp>
      <p:sp>
        <p:nvSpPr>
          <p:cNvPr id="27703" name="Rectangle 80"/>
          <p:cNvSpPr>
            <a:spLocks noChangeArrowheads="1"/>
          </p:cNvSpPr>
          <p:nvPr/>
        </p:nvSpPr>
        <p:spPr bwMode="auto">
          <a:xfrm>
            <a:off x="3195638" y="12065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ba</a:t>
            </a:r>
            <a:endParaRPr lang="en-US"/>
          </a:p>
        </p:txBody>
      </p:sp>
      <p:sp>
        <p:nvSpPr>
          <p:cNvPr id="27704" name="Rectangle 81"/>
          <p:cNvSpPr>
            <a:spLocks noChangeArrowheads="1"/>
          </p:cNvSpPr>
          <p:nvPr/>
        </p:nvSpPr>
        <p:spPr bwMode="auto">
          <a:xfrm>
            <a:off x="4675188" y="960438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27705" name="Rectangle 82"/>
          <p:cNvSpPr>
            <a:spLocks noChangeArrowheads="1"/>
          </p:cNvSpPr>
          <p:nvPr/>
        </p:nvSpPr>
        <p:spPr bwMode="auto">
          <a:xfrm>
            <a:off x="3479800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7706" name="Rectangle 83"/>
          <p:cNvSpPr>
            <a:spLocks noChangeArrowheads="1"/>
          </p:cNvSpPr>
          <p:nvPr/>
        </p:nvSpPr>
        <p:spPr bwMode="auto">
          <a:xfrm>
            <a:off x="4162425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7707" name="Rectangle 84"/>
          <p:cNvSpPr>
            <a:spLocks noChangeArrowheads="1"/>
          </p:cNvSpPr>
          <p:nvPr/>
        </p:nvSpPr>
        <p:spPr bwMode="auto">
          <a:xfrm>
            <a:off x="4829175" y="1524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7708" name="Rectangle 85"/>
          <p:cNvSpPr>
            <a:spLocks noChangeArrowheads="1"/>
          </p:cNvSpPr>
          <p:nvPr/>
        </p:nvSpPr>
        <p:spPr bwMode="auto">
          <a:xfrm>
            <a:off x="5513388" y="15192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7709" name="Rectangle 86"/>
          <p:cNvSpPr>
            <a:spLocks noChangeArrowheads="1"/>
          </p:cNvSpPr>
          <p:nvPr/>
        </p:nvSpPr>
        <p:spPr bwMode="auto">
          <a:xfrm rot="-5400000">
            <a:off x="6242050" y="38179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7710" name="Rectangle 87"/>
          <p:cNvSpPr>
            <a:spLocks noChangeArrowheads="1"/>
          </p:cNvSpPr>
          <p:nvPr/>
        </p:nvSpPr>
        <p:spPr bwMode="auto">
          <a:xfrm>
            <a:off x="5100638" y="4826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27711" name="Rectangle 88"/>
          <p:cNvSpPr>
            <a:spLocks noChangeArrowheads="1"/>
          </p:cNvSpPr>
          <p:nvPr/>
        </p:nvSpPr>
        <p:spPr bwMode="auto">
          <a:xfrm rot="-5400000">
            <a:off x="2473326" y="285750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27712" name="Rectangle 89"/>
          <p:cNvSpPr>
            <a:spLocks noChangeArrowheads="1"/>
          </p:cNvSpPr>
          <p:nvPr/>
        </p:nvSpPr>
        <p:spPr bwMode="auto">
          <a:xfrm>
            <a:off x="2632075" y="1571625"/>
            <a:ext cx="3222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dc</a:t>
            </a:r>
            <a:endParaRPr lang="en-US"/>
          </a:p>
        </p:txBody>
      </p:sp>
      <p:sp>
        <p:nvSpPr>
          <p:cNvPr id="27713" name="Rectangle 90"/>
          <p:cNvSpPr>
            <a:spLocks noGrp="1"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Karnaugh Map of 4-bit Prime: Larger Implicants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352800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0000</a:t>
            </a:r>
            <a:endParaRPr lang="en-US" sz="14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396875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Rectangle 13"/>
          <p:cNvSpPr>
            <a:spLocks noChangeArrowheads="1"/>
          </p:cNvSpPr>
          <p:nvPr/>
        </p:nvSpPr>
        <p:spPr bwMode="auto">
          <a:xfrm>
            <a:off x="4652963" y="254000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Rectangle 15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Rectangle 18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Rectangle 19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Rectangle 20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Rectangle 21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Rectangle 30"/>
          <p:cNvSpPr>
            <a:spLocks noChangeArrowheads="1"/>
          </p:cNvSpPr>
          <p:nvPr/>
        </p:nvSpPr>
        <p:spPr bwMode="auto">
          <a:xfrm>
            <a:off x="2786063" y="1185863"/>
            <a:ext cx="6826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36"/>
          <p:cNvSpPr>
            <a:spLocks noChangeShapeType="1"/>
          </p:cNvSpPr>
          <p:nvPr/>
        </p:nvSpPr>
        <p:spPr bwMode="auto">
          <a:xfrm flipH="1" flipV="1">
            <a:off x="2771775" y="1343025"/>
            <a:ext cx="51435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37"/>
          <p:cNvSpPr>
            <a:spLocks noChangeShapeType="1"/>
          </p:cNvSpPr>
          <p:nvPr/>
        </p:nvSpPr>
        <p:spPr bwMode="auto">
          <a:xfrm>
            <a:off x="3927475" y="13350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39"/>
          <p:cNvSpPr>
            <a:spLocks noChangeShapeType="1"/>
          </p:cNvSpPr>
          <p:nvPr/>
        </p:nvSpPr>
        <p:spPr bwMode="auto">
          <a:xfrm>
            <a:off x="4635500" y="47513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40"/>
          <p:cNvSpPr>
            <a:spLocks noChangeShapeType="1"/>
          </p:cNvSpPr>
          <p:nvPr/>
        </p:nvSpPr>
        <p:spPr bwMode="auto">
          <a:xfrm flipV="1">
            <a:off x="2890838" y="2530475"/>
            <a:ext cx="1587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42"/>
          <p:cNvSpPr>
            <a:spLocks noChangeShapeType="1"/>
          </p:cNvSpPr>
          <p:nvPr/>
        </p:nvSpPr>
        <p:spPr bwMode="auto">
          <a:xfrm flipV="1">
            <a:off x="6180138" y="3214688"/>
            <a:ext cx="1587" cy="136683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Rectangle 44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Rectangle 45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Rectangle 46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Rectangle 47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Rectangle 48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Rectangle 50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Rectangle 51"/>
          <p:cNvSpPr>
            <a:spLocks noChangeArrowheads="1"/>
          </p:cNvSpPr>
          <p:nvPr/>
        </p:nvSpPr>
        <p:spPr bwMode="auto">
          <a:xfrm rot="-5400000">
            <a:off x="2933700" y="207327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8705" name="Rectangle 52"/>
          <p:cNvSpPr>
            <a:spLocks noChangeArrowheads="1"/>
          </p:cNvSpPr>
          <p:nvPr/>
        </p:nvSpPr>
        <p:spPr bwMode="auto">
          <a:xfrm rot="-5400000">
            <a:off x="2936875" y="273208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8706" name="Rectangle 53"/>
          <p:cNvSpPr>
            <a:spLocks noChangeArrowheads="1"/>
          </p:cNvSpPr>
          <p:nvPr/>
        </p:nvSpPr>
        <p:spPr bwMode="auto">
          <a:xfrm rot="-5400000">
            <a:off x="2938463" y="3414713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8707" name="Rectangle 54"/>
          <p:cNvSpPr>
            <a:spLocks noChangeArrowheads="1"/>
          </p:cNvSpPr>
          <p:nvPr/>
        </p:nvSpPr>
        <p:spPr bwMode="auto">
          <a:xfrm rot="-5400000">
            <a:off x="2941638" y="40989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8708" name="Rectangle 55"/>
          <p:cNvSpPr>
            <a:spLocks noChangeArrowheads="1"/>
          </p:cNvSpPr>
          <p:nvPr/>
        </p:nvSpPr>
        <p:spPr bwMode="auto">
          <a:xfrm>
            <a:off x="4027488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0001</a:t>
            </a:r>
          </a:p>
        </p:txBody>
      </p:sp>
      <p:sp>
        <p:nvSpPr>
          <p:cNvPr id="28709" name="Rectangle 56"/>
          <p:cNvSpPr>
            <a:spLocks noChangeArrowheads="1"/>
          </p:cNvSpPr>
          <p:nvPr/>
        </p:nvSpPr>
        <p:spPr bwMode="auto">
          <a:xfrm>
            <a:off x="5397500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0010</a:t>
            </a:r>
          </a:p>
        </p:txBody>
      </p:sp>
      <p:sp>
        <p:nvSpPr>
          <p:cNvPr id="28710" name="Rectangle 57"/>
          <p:cNvSpPr>
            <a:spLocks noChangeArrowheads="1"/>
          </p:cNvSpPr>
          <p:nvPr/>
        </p:nvSpPr>
        <p:spPr bwMode="auto">
          <a:xfrm>
            <a:off x="3336925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0100</a:t>
            </a:r>
            <a:endParaRPr lang="en-US" sz="1400"/>
          </a:p>
        </p:txBody>
      </p:sp>
      <p:sp>
        <p:nvSpPr>
          <p:cNvPr id="28711" name="Rectangle 58"/>
          <p:cNvSpPr>
            <a:spLocks noChangeArrowheads="1"/>
          </p:cNvSpPr>
          <p:nvPr/>
        </p:nvSpPr>
        <p:spPr bwMode="auto">
          <a:xfrm>
            <a:off x="4003675" y="3062288"/>
            <a:ext cx="59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X101</a:t>
            </a:r>
          </a:p>
        </p:txBody>
      </p:sp>
      <p:sp>
        <p:nvSpPr>
          <p:cNvPr id="28712" name="Rectangle 59"/>
          <p:cNvSpPr>
            <a:spLocks noChangeArrowheads="1"/>
          </p:cNvSpPr>
          <p:nvPr/>
        </p:nvSpPr>
        <p:spPr bwMode="auto">
          <a:xfrm>
            <a:off x="4700588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0111</a:t>
            </a:r>
          </a:p>
        </p:txBody>
      </p:sp>
      <p:sp>
        <p:nvSpPr>
          <p:cNvPr id="28713" name="Rectangle 60"/>
          <p:cNvSpPr>
            <a:spLocks noChangeArrowheads="1"/>
          </p:cNvSpPr>
          <p:nvPr/>
        </p:nvSpPr>
        <p:spPr bwMode="auto">
          <a:xfrm>
            <a:off x="5383213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0110</a:t>
            </a:r>
          </a:p>
        </p:txBody>
      </p:sp>
      <p:sp>
        <p:nvSpPr>
          <p:cNvPr id="28714" name="Rectangle 61"/>
          <p:cNvSpPr>
            <a:spLocks noChangeArrowheads="1"/>
          </p:cNvSpPr>
          <p:nvPr/>
        </p:nvSpPr>
        <p:spPr bwMode="auto">
          <a:xfrm>
            <a:off x="3340100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1100</a:t>
            </a:r>
            <a:endParaRPr lang="en-US" sz="1400"/>
          </a:p>
        </p:txBody>
      </p:sp>
      <p:sp>
        <p:nvSpPr>
          <p:cNvPr id="28715" name="Rectangle 62"/>
          <p:cNvSpPr>
            <a:spLocks noChangeArrowheads="1"/>
          </p:cNvSpPr>
          <p:nvPr/>
        </p:nvSpPr>
        <p:spPr bwMode="auto">
          <a:xfrm>
            <a:off x="470217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1111</a:t>
            </a:r>
          </a:p>
        </p:txBody>
      </p:sp>
      <p:sp>
        <p:nvSpPr>
          <p:cNvPr id="28716" name="Rectangle 63"/>
          <p:cNvSpPr>
            <a:spLocks noChangeArrowheads="1"/>
          </p:cNvSpPr>
          <p:nvPr/>
        </p:nvSpPr>
        <p:spPr bwMode="auto">
          <a:xfrm>
            <a:off x="538162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1110</a:t>
            </a:r>
          </a:p>
        </p:txBody>
      </p:sp>
      <p:sp>
        <p:nvSpPr>
          <p:cNvPr id="28717" name="Rectangle 64"/>
          <p:cNvSpPr>
            <a:spLocks noChangeArrowheads="1"/>
          </p:cNvSpPr>
          <p:nvPr/>
        </p:nvSpPr>
        <p:spPr bwMode="auto">
          <a:xfrm>
            <a:off x="33416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1000</a:t>
            </a:r>
            <a:endParaRPr lang="en-US" sz="1400"/>
          </a:p>
        </p:txBody>
      </p:sp>
      <p:sp>
        <p:nvSpPr>
          <p:cNvPr id="28718" name="Rectangle 65"/>
          <p:cNvSpPr>
            <a:spLocks noChangeArrowheads="1"/>
          </p:cNvSpPr>
          <p:nvPr/>
        </p:nvSpPr>
        <p:spPr bwMode="auto">
          <a:xfrm>
            <a:off x="4011613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1001</a:t>
            </a:r>
          </a:p>
        </p:txBody>
      </p:sp>
      <p:sp>
        <p:nvSpPr>
          <p:cNvPr id="28719" name="Rectangle 66"/>
          <p:cNvSpPr>
            <a:spLocks noChangeArrowheads="1"/>
          </p:cNvSpPr>
          <p:nvPr/>
        </p:nvSpPr>
        <p:spPr bwMode="auto">
          <a:xfrm>
            <a:off x="4687888" y="4095750"/>
            <a:ext cx="59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X011</a:t>
            </a:r>
          </a:p>
        </p:txBody>
      </p:sp>
      <p:sp>
        <p:nvSpPr>
          <p:cNvPr id="28720" name="Rectangle 67"/>
          <p:cNvSpPr>
            <a:spLocks noChangeArrowheads="1"/>
          </p:cNvSpPr>
          <p:nvPr/>
        </p:nvSpPr>
        <p:spPr bwMode="auto">
          <a:xfrm>
            <a:off x="5381625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1010</a:t>
            </a:r>
          </a:p>
        </p:txBody>
      </p:sp>
      <p:sp>
        <p:nvSpPr>
          <p:cNvPr id="28721" name="Rectangle 68"/>
          <p:cNvSpPr>
            <a:spLocks noChangeArrowheads="1"/>
          </p:cNvSpPr>
          <p:nvPr/>
        </p:nvSpPr>
        <p:spPr bwMode="auto">
          <a:xfrm>
            <a:off x="5337175" y="1862138"/>
            <a:ext cx="681038" cy="6842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Rectangle 71"/>
          <p:cNvSpPr>
            <a:spLocks noChangeArrowheads="1"/>
          </p:cNvSpPr>
          <p:nvPr/>
        </p:nvSpPr>
        <p:spPr bwMode="auto">
          <a:xfrm>
            <a:off x="4691063" y="2047875"/>
            <a:ext cx="59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X011</a:t>
            </a:r>
          </a:p>
        </p:txBody>
      </p:sp>
      <p:cxnSp>
        <p:nvCxnSpPr>
          <p:cNvPr id="28723" name="AutoShape 72"/>
          <p:cNvCxnSpPr>
            <a:cxnSpLocks noChangeShapeType="1"/>
            <a:stCxn id="28719" idx="2"/>
            <a:endCxn id="28722" idx="0"/>
          </p:cNvCxnSpPr>
          <p:nvPr/>
        </p:nvCxnSpPr>
        <p:spPr bwMode="auto">
          <a:xfrm rot="5400000" flipH="1" flipV="1">
            <a:off x="3810000" y="3222625"/>
            <a:ext cx="2352675" cy="3175"/>
          </a:xfrm>
          <a:prstGeom prst="curvedConnector5">
            <a:avLst>
              <a:gd name="adj1" fmla="val -9718"/>
              <a:gd name="adj2" fmla="val 16650000"/>
              <a:gd name="adj3" fmla="val 109718"/>
            </a:avLst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24" name="Text Box 73"/>
          <p:cNvSpPr txBox="1">
            <a:spLocks noChangeArrowheads="1"/>
          </p:cNvSpPr>
          <p:nvPr/>
        </p:nvSpPr>
        <p:spPr bwMode="auto">
          <a:xfrm>
            <a:off x="1966913" y="5111750"/>
            <a:ext cx="60166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Can combine adjacent minterms into implicants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Note edges wrap around</a:t>
            </a:r>
          </a:p>
        </p:txBody>
      </p:sp>
      <p:sp>
        <p:nvSpPr>
          <p:cNvPr id="28725" name="Rectangle 75"/>
          <p:cNvSpPr>
            <a:spLocks noChangeArrowheads="1"/>
          </p:cNvSpPr>
          <p:nvPr/>
        </p:nvSpPr>
        <p:spPr bwMode="auto">
          <a:xfrm>
            <a:off x="3213100" y="12065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ba</a:t>
            </a:r>
            <a:endParaRPr lang="en-US"/>
          </a:p>
        </p:txBody>
      </p:sp>
      <p:sp>
        <p:nvSpPr>
          <p:cNvPr id="28726" name="Rectangle 76"/>
          <p:cNvSpPr>
            <a:spLocks noChangeArrowheads="1"/>
          </p:cNvSpPr>
          <p:nvPr/>
        </p:nvSpPr>
        <p:spPr bwMode="auto">
          <a:xfrm>
            <a:off x="4678363" y="960438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28727" name="Rectangle 77"/>
          <p:cNvSpPr>
            <a:spLocks noChangeArrowheads="1"/>
          </p:cNvSpPr>
          <p:nvPr/>
        </p:nvSpPr>
        <p:spPr bwMode="auto">
          <a:xfrm>
            <a:off x="3479800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8728" name="Rectangle 78"/>
          <p:cNvSpPr>
            <a:spLocks noChangeArrowheads="1"/>
          </p:cNvSpPr>
          <p:nvPr/>
        </p:nvSpPr>
        <p:spPr bwMode="auto">
          <a:xfrm>
            <a:off x="4162425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8729" name="Rectangle 79"/>
          <p:cNvSpPr>
            <a:spLocks noChangeArrowheads="1"/>
          </p:cNvSpPr>
          <p:nvPr/>
        </p:nvSpPr>
        <p:spPr bwMode="auto">
          <a:xfrm>
            <a:off x="4829175" y="1524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8730" name="Rectangle 80"/>
          <p:cNvSpPr>
            <a:spLocks noChangeArrowheads="1"/>
          </p:cNvSpPr>
          <p:nvPr/>
        </p:nvSpPr>
        <p:spPr bwMode="auto">
          <a:xfrm>
            <a:off x="5513388" y="15192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8731" name="Rectangle 84"/>
          <p:cNvSpPr>
            <a:spLocks noChangeArrowheads="1"/>
          </p:cNvSpPr>
          <p:nvPr/>
        </p:nvSpPr>
        <p:spPr bwMode="auto">
          <a:xfrm rot="-5400000">
            <a:off x="6242050" y="38179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8732" name="Rectangle 85"/>
          <p:cNvSpPr>
            <a:spLocks noChangeArrowheads="1"/>
          </p:cNvSpPr>
          <p:nvPr/>
        </p:nvSpPr>
        <p:spPr bwMode="auto">
          <a:xfrm>
            <a:off x="5100638" y="4826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28733" name="Rectangle 86"/>
          <p:cNvSpPr>
            <a:spLocks noChangeArrowheads="1"/>
          </p:cNvSpPr>
          <p:nvPr/>
        </p:nvSpPr>
        <p:spPr bwMode="auto">
          <a:xfrm rot="-5400000">
            <a:off x="2484438" y="28797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28734" name="Rectangle 87"/>
          <p:cNvSpPr>
            <a:spLocks noChangeArrowheads="1"/>
          </p:cNvSpPr>
          <p:nvPr/>
        </p:nvSpPr>
        <p:spPr bwMode="auto">
          <a:xfrm>
            <a:off x="2624138" y="1571625"/>
            <a:ext cx="3222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dc</a:t>
            </a:r>
            <a:endParaRPr lang="en-US"/>
          </a:p>
        </p:txBody>
      </p:sp>
      <p:sp>
        <p:nvSpPr>
          <p:cNvPr id="28735" name="Rectangle 88"/>
          <p:cNvSpPr>
            <a:spLocks noGrp="1"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Karnaugh Map of 4-bit Prime: Adjacency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9699" name="Rectangle 70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Rectangle 71"/>
          <p:cNvSpPr>
            <a:spLocks noChangeArrowheads="1"/>
          </p:cNvSpPr>
          <p:nvPr/>
        </p:nvSpPr>
        <p:spPr bwMode="auto">
          <a:xfrm>
            <a:off x="3352800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0000</a:t>
            </a:r>
            <a:endParaRPr lang="en-US" sz="1400"/>
          </a:p>
        </p:txBody>
      </p:sp>
      <p:sp>
        <p:nvSpPr>
          <p:cNvPr id="29701" name="Rectangle 72"/>
          <p:cNvSpPr>
            <a:spLocks noChangeArrowheads="1"/>
          </p:cNvSpPr>
          <p:nvPr/>
        </p:nvSpPr>
        <p:spPr bwMode="auto">
          <a:xfrm>
            <a:off x="3968750" y="1857375"/>
            <a:ext cx="1365250" cy="13668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74"/>
          <p:cNvSpPr>
            <a:spLocks noChangeArrowheads="1"/>
          </p:cNvSpPr>
          <p:nvPr/>
        </p:nvSpPr>
        <p:spPr bwMode="auto">
          <a:xfrm>
            <a:off x="533400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5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Rectangle 78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Rectangle 79"/>
          <p:cNvSpPr>
            <a:spLocks noChangeArrowheads="1"/>
          </p:cNvSpPr>
          <p:nvPr/>
        </p:nvSpPr>
        <p:spPr bwMode="auto">
          <a:xfrm>
            <a:off x="3286125" y="1857375"/>
            <a:ext cx="682625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Rectangle 82"/>
          <p:cNvSpPr>
            <a:spLocks noChangeArrowheads="1"/>
          </p:cNvSpPr>
          <p:nvPr/>
        </p:nvSpPr>
        <p:spPr bwMode="auto">
          <a:xfrm>
            <a:off x="5334000" y="1857375"/>
            <a:ext cx="684213" cy="682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83"/>
          <p:cNvSpPr>
            <a:spLocks noChangeArrowheads="1"/>
          </p:cNvSpPr>
          <p:nvPr/>
        </p:nvSpPr>
        <p:spPr bwMode="auto">
          <a:xfrm>
            <a:off x="3286125" y="254000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Rectangle 86"/>
          <p:cNvSpPr>
            <a:spLocks noChangeArrowheads="1"/>
          </p:cNvSpPr>
          <p:nvPr/>
        </p:nvSpPr>
        <p:spPr bwMode="auto">
          <a:xfrm>
            <a:off x="5334000" y="254000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Rectangle 87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Rectangle 88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Rectangle 89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Rectangle 90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Rectangle 91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Rectangle 92"/>
          <p:cNvSpPr>
            <a:spLocks noChangeArrowheads="1"/>
          </p:cNvSpPr>
          <p:nvPr/>
        </p:nvSpPr>
        <p:spPr bwMode="auto">
          <a:xfrm>
            <a:off x="396875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Rectangle 93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94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Rectangle 103"/>
          <p:cNvSpPr>
            <a:spLocks noChangeArrowheads="1"/>
          </p:cNvSpPr>
          <p:nvPr/>
        </p:nvSpPr>
        <p:spPr bwMode="auto">
          <a:xfrm>
            <a:off x="2786063" y="1185863"/>
            <a:ext cx="6826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109"/>
          <p:cNvSpPr>
            <a:spLocks noChangeShapeType="1"/>
          </p:cNvSpPr>
          <p:nvPr/>
        </p:nvSpPr>
        <p:spPr bwMode="auto">
          <a:xfrm flipH="1" flipV="1">
            <a:off x="2771775" y="1343025"/>
            <a:ext cx="51435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110"/>
          <p:cNvSpPr>
            <a:spLocks noChangeShapeType="1"/>
          </p:cNvSpPr>
          <p:nvPr/>
        </p:nvSpPr>
        <p:spPr bwMode="auto">
          <a:xfrm>
            <a:off x="3927475" y="13350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112"/>
          <p:cNvSpPr>
            <a:spLocks noChangeShapeType="1"/>
          </p:cNvSpPr>
          <p:nvPr/>
        </p:nvSpPr>
        <p:spPr bwMode="auto">
          <a:xfrm>
            <a:off x="4635500" y="4751388"/>
            <a:ext cx="1366838" cy="158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114"/>
          <p:cNvSpPr>
            <a:spLocks noChangeShapeType="1"/>
          </p:cNvSpPr>
          <p:nvPr/>
        </p:nvSpPr>
        <p:spPr bwMode="auto">
          <a:xfrm flipV="1">
            <a:off x="2890838" y="2530475"/>
            <a:ext cx="1587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116"/>
          <p:cNvSpPr>
            <a:spLocks noChangeShapeType="1"/>
          </p:cNvSpPr>
          <p:nvPr/>
        </p:nvSpPr>
        <p:spPr bwMode="auto">
          <a:xfrm flipV="1">
            <a:off x="6180138" y="3214688"/>
            <a:ext cx="1587" cy="136683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Rectangle 118"/>
          <p:cNvSpPr>
            <a:spLocks noChangeArrowheads="1"/>
          </p:cNvSpPr>
          <p:nvPr/>
        </p:nvSpPr>
        <p:spPr bwMode="auto">
          <a:xfrm>
            <a:off x="3286125" y="3224213"/>
            <a:ext cx="682625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Rectangle 119"/>
          <p:cNvSpPr>
            <a:spLocks noChangeArrowheads="1"/>
          </p:cNvSpPr>
          <p:nvPr/>
        </p:nvSpPr>
        <p:spPr bwMode="auto">
          <a:xfrm>
            <a:off x="396875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Rectangle 120"/>
          <p:cNvSpPr>
            <a:spLocks noChangeArrowheads="1"/>
          </p:cNvSpPr>
          <p:nvPr/>
        </p:nvSpPr>
        <p:spPr bwMode="auto">
          <a:xfrm>
            <a:off x="4652963" y="3224213"/>
            <a:ext cx="681037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Rectangle 121"/>
          <p:cNvSpPr>
            <a:spLocks noChangeArrowheads="1"/>
          </p:cNvSpPr>
          <p:nvPr/>
        </p:nvSpPr>
        <p:spPr bwMode="auto">
          <a:xfrm>
            <a:off x="5334000" y="3224213"/>
            <a:ext cx="684213" cy="681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Rectangle 122"/>
          <p:cNvSpPr>
            <a:spLocks noChangeArrowheads="1"/>
          </p:cNvSpPr>
          <p:nvPr/>
        </p:nvSpPr>
        <p:spPr bwMode="auto">
          <a:xfrm>
            <a:off x="3286125" y="3905250"/>
            <a:ext cx="682625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Rectangle 123"/>
          <p:cNvSpPr>
            <a:spLocks noChangeArrowheads="1"/>
          </p:cNvSpPr>
          <p:nvPr/>
        </p:nvSpPr>
        <p:spPr bwMode="auto">
          <a:xfrm>
            <a:off x="396875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Rectangle 124"/>
          <p:cNvSpPr>
            <a:spLocks noChangeArrowheads="1"/>
          </p:cNvSpPr>
          <p:nvPr/>
        </p:nvSpPr>
        <p:spPr bwMode="auto">
          <a:xfrm>
            <a:off x="4652963" y="3905250"/>
            <a:ext cx="681037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Rectangle 125"/>
          <p:cNvSpPr>
            <a:spLocks noChangeArrowheads="1"/>
          </p:cNvSpPr>
          <p:nvPr/>
        </p:nvSpPr>
        <p:spPr bwMode="auto">
          <a:xfrm>
            <a:off x="5334000" y="3905250"/>
            <a:ext cx="684213" cy="684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Rectangle 126"/>
          <p:cNvSpPr>
            <a:spLocks noChangeArrowheads="1"/>
          </p:cNvSpPr>
          <p:nvPr/>
        </p:nvSpPr>
        <p:spPr bwMode="auto">
          <a:xfrm rot="-5400000">
            <a:off x="2933700" y="207327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9732" name="Rectangle 127"/>
          <p:cNvSpPr>
            <a:spLocks noChangeArrowheads="1"/>
          </p:cNvSpPr>
          <p:nvPr/>
        </p:nvSpPr>
        <p:spPr bwMode="auto">
          <a:xfrm rot="-5400000">
            <a:off x="2936875" y="273208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9733" name="Rectangle 128"/>
          <p:cNvSpPr>
            <a:spLocks noChangeArrowheads="1"/>
          </p:cNvSpPr>
          <p:nvPr/>
        </p:nvSpPr>
        <p:spPr bwMode="auto">
          <a:xfrm rot="-5400000">
            <a:off x="2938463" y="3414713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9734" name="Rectangle 129"/>
          <p:cNvSpPr>
            <a:spLocks noChangeArrowheads="1"/>
          </p:cNvSpPr>
          <p:nvPr/>
        </p:nvSpPr>
        <p:spPr bwMode="auto">
          <a:xfrm rot="-5400000">
            <a:off x="2941638" y="40989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9735" name="Rectangle 131"/>
          <p:cNvSpPr>
            <a:spLocks noChangeArrowheads="1"/>
          </p:cNvSpPr>
          <p:nvPr/>
        </p:nvSpPr>
        <p:spPr bwMode="auto">
          <a:xfrm>
            <a:off x="4359275" y="23876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0XX1</a:t>
            </a:r>
          </a:p>
        </p:txBody>
      </p:sp>
      <p:sp>
        <p:nvSpPr>
          <p:cNvPr id="29736" name="Rectangle 132"/>
          <p:cNvSpPr>
            <a:spLocks noChangeArrowheads="1"/>
          </p:cNvSpPr>
          <p:nvPr/>
        </p:nvSpPr>
        <p:spPr bwMode="auto">
          <a:xfrm>
            <a:off x="5399088" y="2047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0010</a:t>
            </a:r>
          </a:p>
        </p:txBody>
      </p:sp>
      <p:sp>
        <p:nvSpPr>
          <p:cNvPr id="29737" name="Rectangle 133"/>
          <p:cNvSpPr>
            <a:spLocks noChangeArrowheads="1"/>
          </p:cNvSpPr>
          <p:nvPr/>
        </p:nvSpPr>
        <p:spPr bwMode="auto">
          <a:xfrm>
            <a:off x="3336925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0100</a:t>
            </a:r>
            <a:endParaRPr lang="en-US" sz="1400"/>
          </a:p>
        </p:txBody>
      </p:sp>
      <p:sp>
        <p:nvSpPr>
          <p:cNvPr id="29738" name="Rectangle 136"/>
          <p:cNvSpPr>
            <a:spLocks noChangeArrowheads="1"/>
          </p:cNvSpPr>
          <p:nvPr/>
        </p:nvSpPr>
        <p:spPr bwMode="auto">
          <a:xfrm>
            <a:off x="5383213" y="27447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0110</a:t>
            </a:r>
          </a:p>
        </p:txBody>
      </p:sp>
      <p:sp>
        <p:nvSpPr>
          <p:cNvPr id="29739" name="Rectangle 137"/>
          <p:cNvSpPr>
            <a:spLocks noChangeArrowheads="1"/>
          </p:cNvSpPr>
          <p:nvPr/>
        </p:nvSpPr>
        <p:spPr bwMode="auto">
          <a:xfrm>
            <a:off x="3340100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1100</a:t>
            </a:r>
            <a:endParaRPr lang="en-US" sz="1400"/>
          </a:p>
        </p:txBody>
      </p:sp>
      <p:sp>
        <p:nvSpPr>
          <p:cNvPr id="29740" name="Rectangle 138"/>
          <p:cNvSpPr>
            <a:spLocks noChangeArrowheads="1"/>
          </p:cNvSpPr>
          <p:nvPr/>
        </p:nvSpPr>
        <p:spPr bwMode="auto">
          <a:xfrm>
            <a:off x="4011613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1101</a:t>
            </a:r>
          </a:p>
        </p:txBody>
      </p:sp>
      <p:sp>
        <p:nvSpPr>
          <p:cNvPr id="29741" name="Rectangle 139"/>
          <p:cNvSpPr>
            <a:spLocks noChangeArrowheads="1"/>
          </p:cNvSpPr>
          <p:nvPr/>
        </p:nvSpPr>
        <p:spPr bwMode="auto">
          <a:xfrm>
            <a:off x="470217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1111</a:t>
            </a:r>
          </a:p>
        </p:txBody>
      </p:sp>
      <p:sp>
        <p:nvSpPr>
          <p:cNvPr id="29742" name="Rectangle 140"/>
          <p:cNvSpPr>
            <a:spLocks noChangeArrowheads="1"/>
          </p:cNvSpPr>
          <p:nvPr/>
        </p:nvSpPr>
        <p:spPr bwMode="auto">
          <a:xfrm>
            <a:off x="5381625" y="3430588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1110</a:t>
            </a:r>
          </a:p>
        </p:txBody>
      </p:sp>
      <p:sp>
        <p:nvSpPr>
          <p:cNvPr id="29743" name="Rectangle 141"/>
          <p:cNvSpPr>
            <a:spLocks noChangeArrowheads="1"/>
          </p:cNvSpPr>
          <p:nvPr/>
        </p:nvSpPr>
        <p:spPr bwMode="auto">
          <a:xfrm>
            <a:off x="33416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1000</a:t>
            </a:r>
            <a:endParaRPr lang="en-US" sz="1400"/>
          </a:p>
        </p:txBody>
      </p:sp>
      <p:sp>
        <p:nvSpPr>
          <p:cNvPr id="29744" name="Rectangle 142"/>
          <p:cNvSpPr>
            <a:spLocks noChangeArrowheads="1"/>
          </p:cNvSpPr>
          <p:nvPr/>
        </p:nvSpPr>
        <p:spPr bwMode="auto">
          <a:xfrm>
            <a:off x="4011613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1001</a:t>
            </a:r>
          </a:p>
        </p:txBody>
      </p:sp>
      <p:sp>
        <p:nvSpPr>
          <p:cNvPr id="29745" name="Rectangle 143"/>
          <p:cNvSpPr>
            <a:spLocks noChangeArrowheads="1"/>
          </p:cNvSpPr>
          <p:nvPr/>
        </p:nvSpPr>
        <p:spPr bwMode="auto">
          <a:xfrm>
            <a:off x="4700588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chemeClr val="hlink"/>
                </a:solidFill>
              </a:rPr>
              <a:t>1011</a:t>
            </a:r>
          </a:p>
        </p:txBody>
      </p:sp>
      <p:sp>
        <p:nvSpPr>
          <p:cNvPr id="29746" name="Rectangle 144"/>
          <p:cNvSpPr>
            <a:spLocks noChangeArrowheads="1"/>
          </p:cNvSpPr>
          <p:nvPr/>
        </p:nvSpPr>
        <p:spPr bwMode="auto">
          <a:xfrm>
            <a:off x="5381625" y="40957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>
                <a:solidFill>
                  <a:srgbClr val="000000"/>
                </a:solidFill>
              </a:rPr>
              <a:t>1010</a:t>
            </a:r>
          </a:p>
        </p:txBody>
      </p:sp>
      <p:sp>
        <p:nvSpPr>
          <p:cNvPr id="29747" name="Text Box 145"/>
          <p:cNvSpPr txBox="1">
            <a:spLocks noChangeArrowheads="1"/>
          </p:cNvSpPr>
          <p:nvPr/>
        </p:nvSpPr>
        <p:spPr bwMode="auto">
          <a:xfrm>
            <a:off x="1966913" y="5111750"/>
            <a:ext cx="2417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imes New Roman" pitchFamily="18" charset="0"/>
              </a:rPr>
              <a:t>A larger implicant</a:t>
            </a:r>
          </a:p>
        </p:txBody>
      </p:sp>
      <p:sp>
        <p:nvSpPr>
          <p:cNvPr id="29748" name="Rectangle 147"/>
          <p:cNvSpPr>
            <a:spLocks noChangeArrowheads="1"/>
          </p:cNvSpPr>
          <p:nvPr/>
        </p:nvSpPr>
        <p:spPr bwMode="auto">
          <a:xfrm>
            <a:off x="3211513" y="12065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ba</a:t>
            </a:r>
            <a:endParaRPr lang="en-US"/>
          </a:p>
        </p:txBody>
      </p:sp>
      <p:sp>
        <p:nvSpPr>
          <p:cNvPr id="29749" name="Rectangle 148"/>
          <p:cNvSpPr>
            <a:spLocks noChangeArrowheads="1"/>
          </p:cNvSpPr>
          <p:nvPr/>
        </p:nvSpPr>
        <p:spPr bwMode="auto">
          <a:xfrm>
            <a:off x="4676775" y="960438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29750" name="Rectangle 149"/>
          <p:cNvSpPr>
            <a:spLocks noChangeArrowheads="1"/>
          </p:cNvSpPr>
          <p:nvPr/>
        </p:nvSpPr>
        <p:spPr bwMode="auto">
          <a:xfrm>
            <a:off x="3479800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00</a:t>
            </a:r>
            <a:endParaRPr lang="en-US"/>
          </a:p>
        </p:txBody>
      </p:sp>
      <p:sp>
        <p:nvSpPr>
          <p:cNvPr id="29751" name="Rectangle 150"/>
          <p:cNvSpPr>
            <a:spLocks noChangeArrowheads="1"/>
          </p:cNvSpPr>
          <p:nvPr/>
        </p:nvSpPr>
        <p:spPr bwMode="auto">
          <a:xfrm>
            <a:off x="4162425" y="1520825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01</a:t>
            </a:r>
            <a:endParaRPr lang="en-US"/>
          </a:p>
        </p:txBody>
      </p:sp>
      <p:sp>
        <p:nvSpPr>
          <p:cNvPr id="29752" name="Rectangle 151"/>
          <p:cNvSpPr>
            <a:spLocks noChangeArrowheads="1"/>
          </p:cNvSpPr>
          <p:nvPr/>
        </p:nvSpPr>
        <p:spPr bwMode="auto">
          <a:xfrm>
            <a:off x="4829175" y="1524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11</a:t>
            </a:r>
            <a:endParaRPr lang="en-US"/>
          </a:p>
        </p:txBody>
      </p:sp>
      <p:sp>
        <p:nvSpPr>
          <p:cNvPr id="29753" name="Rectangle 152"/>
          <p:cNvSpPr>
            <a:spLocks noChangeArrowheads="1"/>
          </p:cNvSpPr>
          <p:nvPr/>
        </p:nvSpPr>
        <p:spPr bwMode="auto">
          <a:xfrm>
            <a:off x="5513388" y="15192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10</a:t>
            </a:r>
            <a:endParaRPr lang="en-US"/>
          </a:p>
        </p:txBody>
      </p:sp>
      <p:sp>
        <p:nvSpPr>
          <p:cNvPr id="29754" name="Rectangle 154"/>
          <p:cNvSpPr>
            <a:spLocks noChangeArrowheads="1"/>
          </p:cNvSpPr>
          <p:nvPr/>
        </p:nvSpPr>
        <p:spPr bwMode="auto">
          <a:xfrm rot="-5400000">
            <a:off x="6242050" y="3817938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9755" name="Rectangle 156"/>
          <p:cNvSpPr>
            <a:spLocks noChangeArrowheads="1"/>
          </p:cNvSpPr>
          <p:nvPr/>
        </p:nvSpPr>
        <p:spPr bwMode="auto">
          <a:xfrm>
            <a:off x="5100638" y="4826000"/>
            <a:ext cx="339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29756" name="Rectangle 157"/>
          <p:cNvSpPr>
            <a:spLocks noChangeArrowheads="1"/>
          </p:cNvSpPr>
          <p:nvPr/>
        </p:nvSpPr>
        <p:spPr bwMode="auto">
          <a:xfrm rot="-5400000">
            <a:off x="2479676" y="2870200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29757" name="Rectangle 159"/>
          <p:cNvSpPr>
            <a:spLocks noChangeArrowheads="1"/>
          </p:cNvSpPr>
          <p:nvPr/>
        </p:nvSpPr>
        <p:spPr bwMode="auto">
          <a:xfrm>
            <a:off x="2627313" y="1571625"/>
            <a:ext cx="3222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dc</a:t>
            </a:r>
            <a:endParaRPr lang="en-US"/>
          </a:p>
        </p:txBody>
      </p:sp>
      <p:sp>
        <p:nvSpPr>
          <p:cNvPr id="29758" name="Rectangle 160"/>
          <p:cNvSpPr>
            <a:spLocks noGrp="1"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Karnaugh Map of 4-bit Prime: 0XX1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19"/>
          <p:cNvSpPr>
            <a:spLocks noChangeArrowheads="1"/>
          </p:cNvSpPr>
          <p:nvPr/>
        </p:nvSpPr>
        <p:spPr bwMode="auto">
          <a:xfrm>
            <a:off x="4518025" y="4114800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aphicFrame>
        <p:nvGraphicFramePr>
          <p:cNvPr id="30723" name="Object 2"/>
          <p:cNvGraphicFramePr>
            <a:graphicFrameLocks noChangeAspect="1"/>
          </p:cNvGraphicFramePr>
          <p:nvPr/>
        </p:nvGraphicFramePr>
        <p:xfrm>
          <a:off x="625475" y="228600"/>
          <a:ext cx="294481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4" name="Visio" r:id="rId4" imgW="1857600" imgH="1876320" progId="Visio.Drawing.6">
                  <p:embed/>
                </p:oleObj>
              </mc:Choice>
              <mc:Fallback>
                <p:oleObj name="Visio" r:id="rId4" imgW="1857600" imgH="187632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228600"/>
                        <a:ext cx="2944813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Rectangle 317"/>
          <p:cNvSpPr>
            <a:spLocks noChangeArrowheads="1"/>
          </p:cNvSpPr>
          <p:nvPr/>
        </p:nvSpPr>
        <p:spPr bwMode="auto">
          <a:xfrm>
            <a:off x="4057650" y="4114800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25" name="Rectangle 318"/>
          <p:cNvSpPr>
            <a:spLocks noChangeArrowheads="1"/>
          </p:cNvSpPr>
          <p:nvPr/>
        </p:nvSpPr>
        <p:spPr bwMode="auto">
          <a:xfrm>
            <a:off x="3597275" y="4114800"/>
            <a:ext cx="46355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26" name="Rectangle 320"/>
          <p:cNvSpPr>
            <a:spLocks noChangeArrowheads="1"/>
          </p:cNvSpPr>
          <p:nvPr/>
        </p:nvSpPr>
        <p:spPr bwMode="auto">
          <a:xfrm>
            <a:off x="4975225" y="4114800"/>
            <a:ext cx="460375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27" name="Rectangle 321"/>
          <p:cNvSpPr>
            <a:spLocks noChangeArrowheads="1"/>
          </p:cNvSpPr>
          <p:nvPr/>
        </p:nvSpPr>
        <p:spPr bwMode="auto">
          <a:xfrm>
            <a:off x="4057650" y="4551363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28" name="Rectangle 322"/>
          <p:cNvSpPr>
            <a:spLocks noChangeArrowheads="1"/>
          </p:cNvSpPr>
          <p:nvPr/>
        </p:nvSpPr>
        <p:spPr bwMode="auto">
          <a:xfrm>
            <a:off x="3597275" y="4552950"/>
            <a:ext cx="463550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29" name="Rectangle 323"/>
          <p:cNvSpPr>
            <a:spLocks noChangeArrowheads="1"/>
          </p:cNvSpPr>
          <p:nvPr/>
        </p:nvSpPr>
        <p:spPr bwMode="auto">
          <a:xfrm>
            <a:off x="4518025" y="4551363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0" name="Rectangle 324"/>
          <p:cNvSpPr>
            <a:spLocks noChangeArrowheads="1"/>
          </p:cNvSpPr>
          <p:nvPr/>
        </p:nvSpPr>
        <p:spPr bwMode="auto">
          <a:xfrm>
            <a:off x="4975225" y="4551363"/>
            <a:ext cx="460375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1" name="Rectangle 325"/>
          <p:cNvSpPr>
            <a:spLocks noChangeArrowheads="1"/>
          </p:cNvSpPr>
          <p:nvPr/>
        </p:nvSpPr>
        <p:spPr bwMode="auto">
          <a:xfrm>
            <a:off x="4057650" y="4997450"/>
            <a:ext cx="457200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2" name="Rectangle 326"/>
          <p:cNvSpPr>
            <a:spLocks noChangeArrowheads="1"/>
          </p:cNvSpPr>
          <p:nvPr/>
        </p:nvSpPr>
        <p:spPr bwMode="auto">
          <a:xfrm>
            <a:off x="3597275" y="4999038"/>
            <a:ext cx="463550" cy="444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3" name="Rectangle 327"/>
          <p:cNvSpPr>
            <a:spLocks noChangeArrowheads="1"/>
          </p:cNvSpPr>
          <p:nvPr/>
        </p:nvSpPr>
        <p:spPr bwMode="auto">
          <a:xfrm>
            <a:off x="4518025" y="4997450"/>
            <a:ext cx="457200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4" name="Rectangle 328"/>
          <p:cNvSpPr>
            <a:spLocks noChangeArrowheads="1"/>
          </p:cNvSpPr>
          <p:nvPr/>
        </p:nvSpPr>
        <p:spPr bwMode="auto">
          <a:xfrm>
            <a:off x="4975225" y="4997450"/>
            <a:ext cx="460375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5" name="Rectangle 329"/>
          <p:cNvSpPr>
            <a:spLocks noChangeArrowheads="1"/>
          </p:cNvSpPr>
          <p:nvPr/>
        </p:nvSpPr>
        <p:spPr bwMode="auto">
          <a:xfrm>
            <a:off x="4057650" y="5434013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6" name="Rectangle 330"/>
          <p:cNvSpPr>
            <a:spLocks noChangeArrowheads="1"/>
          </p:cNvSpPr>
          <p:nvPr/>
        </p:nvSpPr>
        <p:spPr bwMode="auto">
          <a:xfrm>
            <a:off x="3597275" y="5434013"/>
            <a:ext cx="46355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7" name="Rectangle 331"/>
          <p:cNvSpPr>
            <a:spLocks noChangeArrowheads="1"/>
          </p:cNvSpPr>
          <p:nvPr/>
        </p:nvSpPr>
        <p:spPr bwMode="auto">
          <a:xfrm>
            <a:off x="4518025" y="5434013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38" name="Rectangle 332"/>
          <p:cNvSpPr>
            <a:spLocks noChangeArrowheads="1"/>
          </p:cNvSpPr>
          <p:nvPr/>
        </p:nvSpPr>
        <p:spPr bwMode="auto">
          <a:xfrm>
            <a:off x="4975225" y="5434013"/>
            <a:ext cx="460375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30739" name="Group 338"/>
          <p:cNvGrpSpPr>
            <a:grpSpLocks/>
          </p:cNvGrpSpPr>
          <p:nvPr/>
        </p:nvGrpSpPr>
        <p:grpSpPr bwMode="auto">
          <a:xfrm rot="16200000" flipH="1">
            <a:off x="2615407" y="4893469"/>
            <a:ext cx="1611312" cy="247650"/>
            <a:chOff x="4259" y="1917"/>
            <a:chExt cx="1015" cy="156"/>
          </a:xfrm>
        </p:grpSpPr>
        <p:sp>
          <p:nvSpPr>
            <p:cNvPr id="30850" name="Text Box 339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0851" name="Text Box 340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0852" name="Text Box 341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0853" name="Text Box 342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30740" name="Line 343"/>
          <p:cNvSpPr>
            <a:spLocks noChangeShapeType="1"/>
          </p:cNvSpPr>
          <p:nvPr/>
        </p:nvSpPr>
        <p:spPr bwMode="auto">
          <a:xfrm>
            <a:off x="4505325" y="6008688"/>
            <a:ext cx="930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41" name="Line 344"/>
          <p:cNvSpPr>
            <a:spLocks noChangeShapeType="1"/>
          </p:cNvSpPr>
          <p:nvPr/>
        </p:nvSpPr>
        <p:spPr bwMode="auto">
          <a:xfrm>
            <a:off x="4060825" y="380523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42" name="Line 345"/>
          <p:cNvSpPr>
            <a:spLocks noChangeShapeType="1"/>
          </p:cNvSpPr>
          <p:nvPr/>
        </p:nvSpPr>
        <p:spPr bwMode="auto">
          <a:xfrm rot="-5400000">
            <a:off x="5092700" y="5443538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43" name="Line 346"/>
          <p:cNvSpPr>
            <a:spLocks noChangeShapeType="1"/>
          </p:cNvSpPr>
          <p:nvPr/>
        </p:nvSpPr>
        <p:spPr bwMode="auto">
          <a:xfrm rot="-5400000">
            <a:off x="2809875" y="4995863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44" name="Text Box 347"/>
          <p:cNvSpPr txBox="1">
            <a:spLocks noChangeArrowheads="1"/>
          </p:cNvSpPr>
          <p:nvPr/>
        </p:nvSpPr>
        <p:spPr bwMode="auto">
          <a:xfrm>
            <a:off x="4465638" y="3546475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30745" name="Text Box 348"/>
          <p:cNvSpPr txBox="1">
            <a:spLocks noChangeArrowheads="1"/>
          </p:cNvSpPr>
          <p:nvPr/>
        </p:nvSpPr>
        <p:spPr bwMode="auto">
          <a:xfrm>
            <a:off x="4918075" y="6084888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30746" name="Text Box 349"/>
          <p:cNvSpPr txBox="1">
            <a:spLocks noChangeArrowheads="1"/>
          </p:cNvSpPr>
          <p:nvPr/>
        </p:nvSpPr>
        <p:spPr bwMode="auto">
          <a:xfrm rot="-5400000">
            <a:off x="2941638" y="45815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c</a:t>
            </a:r>
          </a:p>
        </p:txBody>
      </p:sp>
      <p:sp>
        <p:nvSpPr>
          <p:cNvPr id="30747" name="Text Box 350"/>
          <p:cNvSpPr txBox="1">
            <a:spLocks noChangeArrowheads="1"/>
          </p:cNvSpPr>
          <p:nvPr/>
        </p:nvSpPr>
        <p:spPr bwMode="auto">
          <a:xfrm rot="-5400000">
            <a:off x="5644357" y="5310981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30748" name="Text Box 351"/>
          <p:cNvSpPr txBox="1">
            <a:spLocks noChangeArrowheads="1"/>
          </p:cNvSpPr>
          <p:nvPr/>
        </p:nvSpPr>
        <p:spPr bwMode="auto">
          <a:xfrm>
            <a:off x="3765550" y="41973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49" name="Text Box 352"/>
          <p:cNvSpPr txBox="1">
            <a:spLocks noChangeArrowheads="1"/>
          </p:cNvSpPr>
          <p:nvPr/>
        </p:nvSpPr>
        <p:spPr bwMode="auto">
          <a:xfrm>
            <a:off x="3767138" y="46545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50" name="Text Box 353"/>
          <p:cNvSpPr txBox="1">
            <a:spLocks noChangeArrowheads="1"/>
          </p:cNvSpPr>
          <p:nvPr/>
        </p:nvSpPr>
        <p:spPr bwMode="auto">
          <a:xfrm>
            <a:off x="3773488" y="50736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51" name="Text Box 354"/>
          <p:cNvSpPr txBox="1">
            <a:spLocks noChangeArrowheads="1"/>
          </p:cNvSpPr>
          <p:nvPr/>
        </p:nvSpPr>
        <p:spPr bwMode="auto">
          <a:xfrm>
            <a:off x="5148263" y="46545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52" name="Text Box 355"/>
          <p:cNvSpPr txBox="1">
            <a:spLocks noChangeArrowheads="1"/>
          </p:cNvSpPr>
          <p:nvPr/>
        </p:nvSpPr>
        <p:spPr bwMode="auto">
          <a:xfrm>
            <a:off x="3778250" y="55181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53" name="Text Box 356"/>
          <p:cNvSpPr txBox="1">
            <a:spLocks noChangeArrowheads="1"/>
          </p:cNvSpPr>
          <p:nvPr/>
        </p:nvSpPr>
        <p:spPr bwMode="auto">
          <a:xfrm>
            <a:off x="4211638" y="55181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54" name="Text Box 357"/>
          <p:cNvSpPr txBox="1">
            <a:spLocks noChangeArrowheads="1"/>
          </p:cNvSpPr>
          <p:nvPr/>
        </p:nvSpPr>
        <p:spPr bwMode="auto">
          <a:xfrm>
            <a:off x="4206875" y="41973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55" name="Text Box 358"/>
          <p:cNvSpPr txBox="1">
            <a:spLocks noChangeArrowheads="1"/>
          </p:cNvSpPr>
          <p:nvPr/>
        </p:nvSpPr>
        <p:spPr bwMode="auto">
          <a:xfrm>
            <a:off x="4206875" y="46545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56" name="Text Box 359"/>
          <p:cNvSpPr txBox="1">
            <a:spLocks noChangeArrowheads="1"/>
          </p:cNvSpPr>
          <p:nvPr/>
        </p:nvSpPr>
        <p:spPr bwMode="auto">
          <a:xfrm>
            <a:off x="4686300" y="46545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57" name="Text Box 360"/>
          <p:cNvSpPr txBox="1">
            <a:spLocks noChangeArrowheads="1"/>
          </p:cNvSpPr>
          <p:nvPr/>
        </p:nvSpPr>
        <p:spPr bwMode="auto">
          <a:xfrm>
            <a:off x="4687888" y="41973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58" name="Text Box 361"/>
          <p:cNvSpPr txBox="1">
            <a:spLocks noChangeArrowheads="1"/>
          </p:cNvSpPr>
          <p:nvPr/>
        </p:nvSpPr>
        <p:spPr bwMode="auto">
          <a:xfrm>
            <a:off x="5138738" y="41957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59" name="Text Box 362"/>
          <p:cNvSpPr txBox="1">
            <a:spLocks noChangeArrowheads="1"/>
          </p:cNvSpPr>
          <p:nvPr/>
        </p:nvSpPr>
        <p:spPr bwMode="auto">
          <a:xfrm>
            <a:off x="4206875" y="50736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60" name="Text Box 363"/>
          <p:cNvSpPr txBox="1">
            <a:spLocks noChangeArrowheads="1"/>
          </p:cNvSpPr>
          <p:nvPr/>
        </p:nvSpPr>
        <p:spPr bwMode="auto">
          <a:xfrm>
            <a:off x="4689475" y="50736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61" name="Text Box 364"/>
          <p:cNvSpPr txBox="1">
            <a:spLocks noChangeArrowheads="1"/>
          </p:cNvSpPr>
          <p:nvPr/>
        </p:nvSpPr>
        <p:spPr bwMode="auto">
          <a:xfrm>
            <a:off x="5137150" y="50736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62" name="Text Box 365"/>
          <p:cNvSpPr txBox="1">
            <a:spLocks noChangeArrowheads="1"/>
          </p:cNvSpPr>
          <p:nvPr/>
        </p:nvSpPr>
        <p:spPr bwMode="auto">
          <a:xfrm>
            <a:off x="4691063" y="55181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63" name="Text Box 366"/>
          <p:cNvSpPr txBox="1">
            <a:spLocks noChangeArrowheads="1"/>
          </p:cNvSpPr>
          <p:nvPr/>
        </p:nvSpPr>
        <p:spPr bwMode="auto">
          <a:xfrm>
            <a:off x="5138738" y="551497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64" name="Line 367"/>
          <p:cNvSpPr>
            <a:spLocks noChangeShapeType="1"/>
          </p:cNvSpPr>
          <p:nvPr/>
        </p:nvSpPr>
        <p:spPr bwMode="auto">
          <a:xfrm>
            <a:off x="3236913" y="3790950"/>
            <a:ext cx="3603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65" name="Text Box 368"/>
          <p:cNvSpPr txBox="1">
            <a:spLocks noChangeArrowheads="1"/>
          </p:cNvSpPr>
          <p:nvPr/>
        </p:nvSpPr>
        <p:spPr bwMode="auto">
          <a:xfrm>
            <a:off x="3344863" y="35941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30766" name="Text Box 369"/>
          <p:cNvSpPr txBox="1">
            <a:spLocks noChangeArrowheads="1"/>
          </p:cNvSpPr>
          <p:nvPr/>
        </p:nvSpPr>
        <p:spPr bwMode="auto">
          <a:xfrm>
            <a:off x="3081338" y="3838575"/>
            <a:ext cx="214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  <p:sp>
        <p:nvSpPr>
          <p:cNvPr id="30767" name="Rectangle 370"/>
          <p:cNvSpPr>
            <a:spLocks noChangeArrowheads="1"/>
          </p:cNvSpPr>
          <p:nvPr/>
        </p:nvSpPr>
        <p:spPr bwMode="auto">
          <a:xfrm>
            <a:off x="2008188" y="4962525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30768" name="Rectangle 424"/>
          <p:cNvSpPr>
            <a:spLocks noChangeArrowheads="1"/>
          </p:cNvSpPr>
          <p:nvPr/>
        </p:nvSpPr>
        <p:spPr bwMode="auto">
          <a:xfrm>
            <a:off x="5141913" y="4518025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30769" name="Rectangle 425"/>
          <p:cNvSpPr>
            <a:spLocks noChangeArrowheads="1"/>
          </p:cNvSpPr>
          <p:nvPr/>
        </p:nvSpPr>
        <p:spPr bwMode="auto">
          <a:xfrm>
            <a:off x="1155700" y="4117975"/>
            <a:ext cx="460375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0" name="Rectangle 426"/>
          <p:cNvSpPr>
            <a:spLocks noChangeArrowheads="1"/>
          </p:cNvSpPr>
          <p:nvPr/>
        </p:nvSpPr>
        <p:spPr bwMode="auto">
          <a:xfrm>
            <a:off x="698500" y="4117975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1" name="Rectangle 427"/>
          <p:cNvSpPr>
            <a:spLocks noChangeArrowheads="1"/>
          </p:cNvSpPr>
          <p:nvPr/>
        </p:nvSpPr>
        <p:spPr bwMode="auto">
          <a:xfrm>
            <a:off x="1619250" y="4117975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2" name="Rectangle 428"/>
          <p:cNvSpPr>
            <a:spLocks noChangeArrowheads="1"/>
          </p:cNvSpPr>
          <p:nvPr/>
        </p:nvSpPr>
        <p:spPr bwMode="auto">
          <a:xfrm>
            <a:off x="2076450" y="4117975"/>
            <a:ext cx="460375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3" name="Rectangle 429"/>
          <p:cNvSpPr>
            <a:spLocks noChangeArrowheads="1"/>
          </p:cNvSpPr>
          <p:nvPr/>
        </p:nvSpPr>
        <p:spPr bwMode="auto">
          <a:xfrm>
            <a:off x="1155700" y="4552950"/>
            <a:ext cx="460375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4" name="Rectangle 430"/>
          <p:cNvSpPr>
            <a:spLocks noChangeArrowheads="1"/>
          </p:cNvSpPr>
          <p:nvPr/>
        </p:nvSpPr>
        <p:spPr bwMode="auto">
          <a:xfrm>
            <a:off x="698500" y="4552950"/>
            <a:ext cx="457200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5" name="Rectangle 431"/>
          <p:cNvSpPr>
            <a:spLocks noChangeArrowheads="1"/>
          </p:cNvSpPr>
          <p:nvPr/>
        </p:nvSpPr>
        <p:spPr bwMode="auto">
          <a:xfrm>
            <a:off x="1619250" y="4551363"/>
            <a:ext cx="457200" cy="450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6" name="Rectangle 432"/>
          <p:cNvSpPr>
            <a:spLocks noChangeArrowheads="1"/>
          </p:cNvSpPr>
          <p:nvPr/>
        </p:nvSpPr>
        <p:spPr bwMode="auto">
          <a:xfrm>
            <a:off x="2076450" y="4552950"/>
            <a:ext cx="460375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7" name="Rectangle 433"/>
          <p:cNvSpPr>
            <a:spLocks noChangeArrowheads="1"/>
          </p:cNvSpPr>
          <p:nvPr/>
        </p:nvSpPr>
        <p:spPr bwMode="auto">
          <a:xfrm>
            <a:off x="1155700" y="4997450"/>
            <a:ext cx="460375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8" name="Rectangle 434"/>
          <p:cNvSpPr>
            <a:spLocks noChangeArrowheads="1"/>
          </p:cNvSpPr>
          <p:nvPr/>
        </p:nvSpPr>
        <p:spPr bwMode="auto">
          <a:xfrm>
            <a:off x="698500" y="4997450"/>
            <a:ext cx="457200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79" name="Rectangle 435"/>
          <p:cNvSpPr>
            <a:spLocks noChangeArrowheads="1"/>
          </p:cNvSpPr>
          <p:nvPr/>
        </p:nvSpPr>
        <p:spPr bwMode="auto">
          <a:xfrm>
            <a:off x="1619250" y="4997450"/>
            <a:ext cx="457200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0" name="Rectangle 436"/>
          <p:cNvSpPr>
            <a:spLocks noChangeArrowheads="1"/>
          </p:cNvSpPr>
          <p:nvPr/>
        </p:nvSpPr>
        <p:spPr bwMode="auto">
          <a:xfrm>
            <a:off x="2076450" y="4997450"/>
            <a:ext cx="460375" cy="449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1" name="Rectangle 437"/>
          <p:cNvSpPr>
            <a:spLocks noChangeArrowheads="1"/>
          </p:cNvSpPr>
          <p:nvPr/>
        </p:nvSpPr>
        <p:spPr bwMode="auto">
          <a:xfrm>
            <a:off x="1155700" y="5451475"/>
            <a:ext cx="460375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2" name="Rectangle 438"/>
          <p:cNvSpPr>
            <a:spLocks noChangeArrowheads="1"/>
          </p:cNvSpPr>
          <p:nvPr/>
        </p:nvSpPr>
        <p:spPr bwMode="auto">
          <a:xfrm>
            <a:off x="698500" y="5451475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3" name="Rectangle 439"/>
          <p:cNvSpPr>
            <a:spLocks noChangeArrowheads="1"/>
          </p:cNvSpPr>
          <p:nvPr/>
        </p:nvSpPr>
        <p:spPr bwMode="auto">
          <a:xfrm>
            <a:off x="1619250" y="5451475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4" name="Rectangle 440"/>
          <p:cNvSpPr>
            <a:spLocks noChangeArrowheads="1"/>
          </p:cNvSpPr>
          <p:nvPr/>
        </p:nvSpPr>
        <p:spPr bwMode="auto">
          <a:xfrm>
            <a:off x="2076450" y="5451475"/>
            <a:ext cx="460375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30785" name="Group 441"/>
          <p:cNvGrpSpPr>
            <a:grpSpLocks/>
          </p:cNvGrpSpPr>
          <p:nvPr/>
        </p:nvGrpSpPr>
        <p:grpSpPr bwMode="auto">
          <a:xfrm>
            <a:off x="801688" y="3856038"/>
            <a:ext cx="1611312" cy="247650"/>
            <a:chOff x="4259" y="1917"/>
            <a:chExt cx="1015" cy="156"/>
          </a:xfrm>
        </p:grpSpPr>
        <p:sp>
          <p:nvSpPr>
            <p:cNvPr id="30846" name="Text Box 442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0847" name="Text Box 443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0848" name="Text Box 444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0849" name="Text Box 445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grpSp>
        <p:nvGrpSpPr>
          <p:cNvPr id="30786" name="Group 446"/>
          <p:cNvGrpSpPr>
            <a:grpSpLocks/>
          </p:cNvGrpSpPr>
          <p:nvPr/>
        </p:nvGrpSpPr>
        <p:grpSpPr bwMode="auto">
          <a:xfrm rot="16200000" flipH="1">
            <a:off x="-283368" y="4896644"/>
            <a:ext cx="1611312" cy="247650"/>
            <a:chOff x="4259" y="1917"/>
            <a:chExt cx="1015" cy="156"/>
          </a:xfrm>
        </p:grpSpPr>
        <p:sp>
          <p:nvSpPr>
            <p:cNvPr id="30842" name="Text Box 447"/>
            <p:cNvSpPr txBox="1">
              <a:spLocks noChangeArrowheads="1"/>
            </p:cNvSpPr>
            <p:nvPr/>
          </p:nvSpPr>
          <p:spPr bwMode="auto">
            <a:xfrm>
              <a:off x="4266" y="19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0843" name="Text Box 448"/>
            <p:cNvSpPr txBox="1">
              <a:spLocks noChangeArrowheads="1"/>
            </p:cNvSpPr>
            <p:nvPr/>
          </p:nvSpPr>
          <p:spPr bwMode="auto">
            <a:xfrm>
              <a:off x="4554" y="19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0844" name="Text Box 449"/>
            <p:cNvSpPr txBox="1">
              <a:spLocks noChangeArrowheads="1"/>
            </p:cNvSpPr>
            <p:nvPr/>
          </p:nvSpPr>
          <p:spPr bwMode="auto">
            <a:xfrm>
              <a:off x="4859" y="1911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0845" name="Text Box 450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30787" name="Line 451"/>
          <p:cNvSpPr>
            <a:spLocks noChangeShapeType="1"/>
          </p:cNvSpPr>
          <p:nvPr/>
        </p:nvSpPr>
        <p:spPr bwMode="auto">
          <a:xfrm>
            <a:off x="1606550" y="6011863"/>
            <a:ext cx="9302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8" name="Line 452"/>
          <p:cNvSpPr>
            <a:spLocks noChangeShapeType="1"/>
          </p:cNvSpPr>
          <p:nvPr/>
        </p:nvSpPr>
        <p:spPr bwMode="auto">
          <a:xfrm>
            <a:off x="1162050" y="3808413"/>
            <a:ext cx="9144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89" name="Line 453"/>
          <p:cNvSpPr>
            <a:spLocks noChangeShapeType="1"/>
          </p:cNvSpPr>
          <p:nvPr/>
        </p:nvSpPr>
        <p:spPr bwMode="auto">
          <a:xfrm rot="-5400000">
            <a:off x="2194719" y="5455444"/>
            <a:ext cx="9080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90" name="Line 454"/>
          <p:cNvSpPr>
            <a:spLocks noChangeShapeType="1"/>
          </p:cNvSpPr>
          <p:nvPr/>
        </p:nvSpPr>
        <p:spPr bwMode="auto">
          <a:xfrm rot="-5400000">
            <a:off x="-88106" y="4998244"/>
            <a:ext cx="9080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791" name="Text Box 455"/>
          <p:cNvSpPr txBox="1">
            <a:spLocks noChangeArrowheads="1"/>
          </p:cNvSpPr>
          <p:nvPr/>
        </p:nvSpPr>
        <p:spPr bwMode="auto">
          <a:xfrm>
            <a:off x="1566863" y="354965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30792" name="Text Box 456"/>
          <p:cNvSpPr txBox="1">
            <a:spLocks noChangeArrowheads="1"/>
          </p:cNvSpPr>
          <p:nvPr/>
        </p:nvSpPr>
        <p:spPr bwMode="auto">
          <a:xfrm>
            <a:off x="2019300" y="608806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30793" name="Text Box 457"/>
          <p:cNvSpPr txBox="1">
            <a:spLocks noChangeArrowheads="1"/>
          </p:cNvSpPr>
          <p:nvPr/>
        </p:nvSpPr>
        <p:spPr bwMode="auto">
          <a:xfrm rot="-5400000">
            <a:off x="36513" y="45720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c</a:t>
            </a:r>
          </a:p>
        </p:txBody>
      </p:sp>
      <p:sp>
        <p:nvSpPr>
          <p:cNvPr id="30794" name="Text Box 458"/>
          <p:cNvSpPr txBox="1">
            <a:spLocks noChangeArrowheads="1"/>
          </p:cNvSpPr>
          <p:nvPr/>
        </p:nvSpPr>
        <p:spPr bwMode="auto">
          <a:xfrm rot="-5400000">
            <a:off x="2745582" y="531415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30795" name="Text Box 459"/>
          <p:cNvSpPr txBox="1">
            <a:spLocks noChangeArrowheads="1"/>
          </p:cNvSpPr>
          <p:nvPr/>
        </p:nvSpPr>
        <p:spPr bwMode="auto">
          <a:xfrm>
            <a:off x="852488" y="42005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0796" name="Text Box 460"/>
          <p:cNvSpPr txBox="1">
            <a:spLocks noChangeArrowheads="1"/>
          </p:cNvSpPr>
          <p:nvPr/>
        </p:nvSpPr>
        <p:spPr bwMode="auto">
          <a:xfrm>
            <a:off x="854075" y="46577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4</a:t>
            </a:r>
          </a:p>
        </p:txBody>
      </p:sp>
      <p:sp>
        <p:nvSpPr>
          <p:cNvPr id="30797" name="Text Box 461"/>
          <p:cNvSpPr txBox="1">
            <a:spLocks noChangeArrowheads="1"/>
          </p:cNvSpPr>
          <p:nvPr/>
        </p:nvSpPr>
        <p:spPr bwMode="auto">
          <a:xfrm>
            <a:off x="790575" y="50768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12</a:t>
            </a:r>
          </a:p>
        </p:txBody>
      </p:sp>
      <p:sp>
        <p:nvSpPr>
          <p:cNvPr id="30798" name="Text Box 462"/>
          <p:cNvSpPr txBox="1">
            <a:spLocks noChangeArrowheads="1"/>
          </p:cNvSpPr>
          <p:nvPr/>
        </p:nvSpPr>
        <p:spPr bwMode="auto">
          <a:xfrm>
            <a:off x="2235200" y="46577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6</a:t>
            </a:r>
          </a:p>
        </p:txBody>
      </p:sp>
      <p:sp>
        <p:nvSpPr>
          <p:cNvPr id="30799" name="Text Box 463"/>
          <p:cNvSpPr txBox="1">
            <a:spLocks noChangeArrowheads="1"/>
          </p:cNvSpPr>
          <p:nvPr/>
        </p:nvSpPr>
        <p:spPr bwMode="auto">
          <a:xfrm>
            <a:off x="863600" y="55213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8</a:t>
            </a:r>
          </a:p>
        </p:txBody>
      </p:sp>
      <p:sp>
        <p:nvSpPr>
          <p:cNvPr id="30800" name="Text Box 464"/>
          <p:cNvSpPr txBox="1">
            <a:spLocks noChangeArrowheads="1"/>
          </p:cNvSpPr>
          <p:nvPr/>
        </p:nvSpPr>
        <p:spPr bwMode="auto">
          <a:xfrm>
            <a:off x="1312863" y="55213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9</a:t>
            </a:r>
          </a:p>
        </p:txBody>
      </p:sp>
      <p:sp>
        <p:nvSpPr>
          <p:cNvPr id="30801" name="Text Box 465"/>
          <p:cNvSpPr txBox="1">
            <a:spLocks noChangeArrowheads="1"/>
          </p:cNvSpPr>
          <p:nvPr/>
        </p:nvSpPr>
        <p:spPr bwMode="auto">
          <a:xfrm>
            <a:off x="1311275" y="42005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802" name="Text Box 466"/>
          <p:cNvSpPr txBox="1">
            <a:spLocks noChangeArrowheads="1"/>
          </p:cNvSpPr>
          <p:nvPr/>
        </p:nvSpPr>
        <p:spPr bwMode="auto">
          <a:xfrm>
            <a:off x="1311275" y="46577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0803" name="Text Box 467"/>
          <p:cNvSpPr txBox="1">
            <a:spLocks noChangeArrowheads="1"/>
          </p:cNvSpPr>
          <p:nvPr/>
        </p:nvSpPr>
        <p:spPr bwMode="auto">
          <a:xfrm>
            <a:off x="1773238" y="46577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30804" name="Text Box 468"/>
          <p:cNvSpPr txBox="1">
            <a:spLocks noChangeArrowheads="1"/>
          </p:cNvSpPr>
          <p:nvPr/>
        </p:nvSpPr>
        <p:spPr bwMode="auto">
          <a:xfrm>
            <a:off x="1776413" y="42005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0805" name="Text Box 469"/>
          <p:cNvSpPr txBox="1">
            <a:spLocks noChangeArrowheads="1"/>
          </p:cNvSpPr>
          <p:nvPr/>
        </p:nvSpPr>
        <p:spPr bwMode="auto">
          <a:xfrm>
            <a:off x="2241550" y="41989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0806" name="Text Box 470"/>
          <p:cNvSpPr txBox="1">
            <a:spLocks noChangeArrowheads="1"/>
          </p:cNvSpPr>
          <p:nvPr/>
        </p:nvSpPr>
        <p:spPr bwMode="auto">
          <a:xfrm>
            <a:off x="1241425" y="50768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30807" name="Text Box 471"/>
          <p:cNvSpPr txBox="1">
            <a:spLocks noChangeArrowheads="1"/>
          </p:cNvSpPr>
          <p:nvPr/>
        </p:nvSpPr>
        <p:spPr bwMode="auto">
          <a:xfrm>
            <a:off x="1709738" y="50768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15</a:t>
            </a:r>
          </a:p>
        </p:txBody>
      </p:sp>
      <p:sp>
        <p:nvSpPr>
          <p:cNvPr id="30808" name="Text Box 472"/>
          <p:cNvSpPr txBox="1">
            <a:spLocks noChangeArrowheads="1"/>
          </p:cNvSpPr>
          <p:nvPr/>
        </p:nvSpPr>
        <p:spPr bwMode="auto">
          <a:xfrm>
            <a:off x="2154238" y="50768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14</a:t>
            </a:r>
          </a:p>
        </p:txBody>
      </p:sp>
      <p:sp>
        <p:nvSpPr>
          <p:cNvPr id="30809" name="Text Box 473"/>
          <p:cNvSpPr txBox="1">
            <a:spLocks noChangeArrowheads="1"/>
          </p:cNvSpPr>
          <p:nvPr/>
        </p:nvSpPr>
        <p:spPr bwMode="auto">
          <a:xfrm>
            <a:off x="1692275" y="55213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30810" name="Text Box 474"/>
          <p:cNvSpPr txBox="1">
            <a:spLocks noChangeArrowheads="1"/>
          </p:cNvSpPr>
          <p:nvPr/>
        </p:nvSpPr>
        <p:spPr bwMode="auto">
          <a:xfrm>
            <a:off x="2157413" y="55181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10</a:t>
            </a:r>
          </a:p>
        </p:txBody>
      </p:sp>
      <p:sp>
        <p:nvSpPr>
          <p:cNvPr id="30811" name="Line 475"/>
          <p:cNvSpPr>
            <a:spLocks noChangeShapeType="1"/>
          </p:cNvSpPr>
          <p:nvPr/>
        </p:nvSpPr>
        <p:spPr bwMode="auto">
          <a:xfrm>
            <a:off x="338138" y="3794125"/>
            <a:ext cx="3603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12" name="Text Box 476"/>
          <p:cNvSpPr txBox="1">
            <a:spLocks noChangeArrowheads="1"/>
          </p:cNvSpPr>
          <p:nvPr/>
        </p:nvSpPr>
        <p:spPr bwMode="auto">
          <a:xfrm>
            <a:off x="446088" y="35972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30813" name="Text Box 477"/>
          <p:cNvSpPr txBox="1">
            <a:spLocks noChangeArrowheads="1"/>
          </p:cNvSpPr>
          <p:nvPr/>
        </p:nvSpPr>
        <p:spPr bwMode="auto">
          <a:xfrm>
            <a:off x="182563" y="3841750"/>
            <a:ext cx="214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  <p:sp>
        <p:nvSpPr>
          <p:cNvPr id="30814" name="Rectangle 478"/>
          <p:cNvSpPr>
            <a:spLocks noChangeArrowheads="1"/>
          </p:cNvSpPr>
          <p:nvPr/>
        </p:nvSpPr>
        <p:spPr bwMode="auto">
          <a:xfrm>
            <a:off x="2479675" y="4167188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grpSp>
        <p:nvGrpSpPr>
          <p:cNvPr id="5" name="Group 552"/>
          <p:cNvGrpSpPr>
            <a:grpSpLocks/>
          </p:cNvGrpSpPr>
          <p:nvPr/>
        </p:nvGrpSpPr>
        <p:grpSpPr bwMode="auto">
          <a:xfrm>
            <a:off x="4578350" y="3779838"/>
            <a:ext cx="2455863" cy="714375"/>
            <a:chOff x="2884" y="2381"/>
            <a:chExt cx="1547" cy="450"/>
          </a:xfrm>
        </p:grpSpPr>
        <p:sp>
          <p:nvSpPr>
            <p:cNvPr id="30839" name="AutoShape 537"/>
            <p:cNvSpPr>
              <a:spLocks noChangeArrowheads="1"/>
            </p:cNvSpPr>
            <p:nvPr/>
          </p:nvSpPr>
          <p:spPr bwMode="auto">
            <a:xfrm>
              <a:off x="2884" y="2625"/>
              <a:ext cx="462" cy="20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0840" name="Rectangle 538"/>
            <p:cNvSpPr>
              <a:spLocks noChangeArrowheads="1"/>
            </p:cNvSpPr>
            <p:nvPr/>
          </p:nvSpPr>
          <p:spPr bwMode="auto">
            <a:xfrm>
              <a:off x="4013" y="2381"/>
              <a:ext cx="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001X</a:t>
              </a:r>
            </a:p>
          </p:txBody>
        </p:sp>
        <p:cxnSp>
          <p:nvCxnSpPr>
            <p:cNvPr id="30841" name="AutoShape 541"/>
            <p:cNvCxnSpPr>
              <a:cxnSpLocks noChangeShapeType="1"/>
              <a:stCxn id="30840" idx="1"/>
              <a:endCxn id="30839" idx="3"/>
            </p:cNvCxnSpPr>
            <p:nvPr/>
          </p:nvCxnSpPr>
          <p:spPr bwMode="auto">
            <a:xfrm flipH="1">
              <a:off x="3358" y="2477"/>
              <a:ext cx="655" cy="2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553"/>
          <p:cNvGrpSpPr>
            <a:grpSpLocks/>
          </p:cNvGrpSpPr>
          <p:nvPr/>
        </p:nvGrpSpPr>
        <p:grpSpPr bwMode="auto">
          <a:xfrm>
            <a:off x="4125913" y="4389438"/>
            <a:ext cx="2876550" cy="1000125"/>
            <a:chOff x="2599" y="2765"/>
            <a:chExt cx="1812" cy="630"/>
          </a:xfrm>
        </p:grpSpPr>
        <p:sp>
          <p:nvSpPr>
            <p:cNvPr id="30836" name="Rectangle 539"/>
            <p:cNvSpPr>
              <a:spLocks noChangeArrowheads="1"/>
            </p:cNvSpPr>
            <p:nvPr/>
          </p:nvSpPr>
          <p:spPr bwMode="auto">
            <a:xfrm>
              <a:off x="4037" y="2765"/>
              <a:ext cx="3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X101</a:t>
              </a:r>
            </a:p>
          </p:txBody>
        </p:sp>
        <p:sp>
          <p:nvSpPr>
            <p:cNvPr id="30837" name="AutoShape 542"/>
            <p:cNvSpPr>
              <a:spLocks noChangeArrowheads="1"/>
            </p:cNvSpPr>
            <p:nvPr/>
          </p:nvSpPr>
          <p:spPr bwMode="auto">
            <a:xfrm>
              <a:off x="2599" y="2895"/>
              <a:ext cx="202" cy="5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0838" name="AutoShape 544"/>
            <p:cNvCxnSpPr>
              <a:cxnSpLocks noChangeShapeType="1"/>
              <a:stCxn id="30836" idx="1"/>
              <a:endCxn id="30837" idx="3"/>
            </p:cNvCxnSpPr>
            <p:nvPr/>
          </p:nvCxnSpPr>
          <p:spPr bwMode="auto">
            <a:xfrm flipH="1">
              <a:off x="2813" y="2861"/>
              <a:ext cx="1224" cy="28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556"/>
          <p:cNvGrpSpPr>
            <a:grpSpLocks/>
          </p:cNvGrpSpPr>
          <p:nvPr/>
        </p:nvGrpSpPr>
        <p:grpSpPr bwMode="auto">
          <a:xfrm>
            <a:off x="3992563" y="3200400"/>
            <a:ext cx="3051175" cy="1860550"/>
            <a:chOff x="2515" y="2016"/>
            <a:chExt cx="1922" cy="1172"/>
          </a:xfrm>
        </p:grpSpPr>
        <p:sp>
          <p:nvSpPr>
            <p:cNvPr id="30833" name="AutoShape 534"/>
            <p:cNvSpPr>
              <a:spLocks noChangeArrowheads="1"/>
            </p:cNvSpPr>
            <p:nvPr/>
          </p:nvSpPr>
          <p:spPr bwMode="auto">
            <a:xfrm>
              <a:off x="2515" y="2548"/>
              <a:ext cx="654" cy="64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0834" name="Rectangle 535"/>
            <p:cNvSpPr>
              <a:spLocks noChangeArrowheads="1"/>
            </p:cNvSpPr>
            <p:nvPr/>
          </p:nvSpPr>
          <p:spPr bwMode="auto">
            <a:xfrm>
              <a:off x="4001" y="2016"/>
              <a:ext cx="4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0XX1</a:t>
              </a:r>
            </a:p>
          </p:txBody>
        </p:sp>
        <p:cxnSp>
          <p:nvCxnSpPr>
            <p:cNvPr id="30835" name="AutoShape 536"/>
            <p:cNvCxnSpPr>
              <a:cxnSpLocks noChangeShapeType="1"/>
              <a:stCxn id="30834" idx="1"/>
              <a:endCxn id="30833" idx="3"/>
            </p:cNvCxnSpPr>
            <p:nvPr/>
          </p:nvCxnSpPr>
          <p:spPr bwMode="auto">
            <a:xfrm flipH="1">
              <a:off x="3181" y="2112"/>
              <a:ext cx="820" cy="75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818" name="Group 333"/>
          <p:cNvGrpSpPr>
            <a:grpSpLocks/>
          </p:cNvGrpSpPr>
          <p:nvPr/>
        </p:nvGrpSpPr>
        <p:grpSpPr bwMode="auto">
          <a:xfrm>
            <a:off x="3700463" y="3852863"/>
            <a:ext cx="1611312" cy="247650"/>
            <a:chOff x="4259" y="1917"/>
            <a:chExt cx="1015" cy="156"/>
          </a:xfrm>
        </p:grpSpPr>
        <p:sp>
          <p:nvSpPr>
            <p:cNvPr id="30829" name="Text Box 334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0830" name="Text Box 335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0831" name="Text Box 336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0832" name="Text Box 337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grpSp>
        <p:nvGrpSpPr>
          <p:cNvPr id="9" name="Group 558"/>
          <p:cNvGrpSpPr>
            <a:grpSpLocks/>
          </p:cNvGrpSpPr>
          <p:nvPr/>
        </p:nvGrpSpPr>
        <p:grpSpPr bwMode="auto">
          <a:xfrm>
            <a:off x="4427538" y="3825875"/>
            <a:ext cx="2608262" cy="2312988"/>
            <a:chOff x="2789" y="2410"/>
            <a:chExt cx="1643" cy="1457"/>
          </a:xfrm>
        </p:grpSpPr>
        <p:sp>
          <p:nvSpPr>
            <p:cNvPr id="30822" name="AutoShape 548"/>
            <p:cNvSpPr>
              <a:spLocks noChangeArrowheads="1"/>
            </p:cNvSpPr>
            <p:nvPr/>
          </p:nvSpPr>
          <p:spPr bwMode="auto">
            <a:xfrm flipV="1">
              <a:off x="2887" y="2434"/>
              <a:ext cx="202" cy="42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0823" name="Rectangle 540"/>
            <p:cNvSpPr>
              <a:spLocks noChangeArrowheads="1"/>
            </p:cNvSpPr>
            <p:nvPr/>
          </p:nvSpPr>
          <p:spPr bwMode="auto">
            <a:xfrm>
              <a:off x="4014" y="3192"/>
              <a:ext cx="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X011</a:t>
              </a:r>
            </a:p>
          </p:txBody>
        </p:sp>
        <p:cxnSp>
          <p:nvCxnSpPr>
            <p:cNvPr id="30824" name="AutoShape 543"/>
            <p:cNvCxnSpPr>
              <a:cxnSpLocks noChangeShapeType="1"/>
              <a:stCxn id="30823" idx="1"/>
              <a:endCxn id="30825" idx="3"/>
            </p:cNvCxnSpPr>
            <p:nvPr/>
          </p:nvCxnSpPr>
          <p:spPr bwMode="auto">
            <a:xfrm flipH="1">
              <a:off x="3110" y="3288"/>
              <a:ext cx="904" cy="3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825" name="AutoShape 545"/>
            <p:cNvSpPr>
              <a:spLocks noChangeArrowheads="1"/>
            </p:cNvSpPr>
            <p:nvPr/>
          </p:nvSpPr>
          <p:spPr bwMode="auto">
            <a:xfrm>
              <a:off x="2896" y="3464"/>
              <a:ext cx="202" cy="37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0826" name="AutoShape 550"/>
            <p:cNvCxnSpPr>
              <a:cxnSpLocks noChangeShapeType="1"/>
              <a:stCxn id="30823" idx="1"/>
              <a:endCxn id="30822" idx="0"/>
            </p:cNvCxnSpPr>
            <p:nvPr/>
          </p:nvCxnSpPr>
          <p:spPr bwMode="auto">
            <a:xfrm flipH="1" flipV="1">
              <a:off x="2987" y="2866"/>
              <a:ext cx="1027" cy="42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827" name="Rectangle 549"/>
            <p:cNvSpPr>
              <a:spLocks noChangeArrowheads="1"/>
            </p:cNvSpPr>
            <p:nvPr/>
          </p:nvSpPr>
          <p:spPr bwMode="auto">
            <a:xfrm flipV="1">
              <a:off x="2789" y="2410"/>
              <a:ext cx="380" cy="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0828" name="Rectangle 546"/>
            <p:cNvSpPr>
              <a:spLocks noChangeArrowheads="1"/>
            </p:cNvSpPr>
            <p:nvPr/>
          </p:nvSpPr>
          <p:spPr bwMode="auto">
            <a:xfrm>
              <a:off x="2801" y="3801"/>
              <a:ext cx="403" cy="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6655" name="Text Box 559"/>
          <p:cNvSpPr txBox="1">
            <a:spLocks noChangeArrowheads="1"/>
          </p:cNvSpPr>
          <p:nvPr/>
        </p:nvSpPr>
        <p:spPr bwMode="auto">
          <a:xfrm>
            <a:off x="4206875" y="228600"/>
            <a:ext cx="494982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914400" indent="-4572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Why make implicants overlap?</a:t>
            </a:r>
          </a:p>
          <a:p>
            <a:pPr algn="l"/>
            <a:r>
              <a:rPr lang="en-US" b="0"/>
              <a:t>Two reasons:</a:t>
            </a:r>
          </a:p>
          <a:p>
            <a:pPr lvl="1" algn="l">
              <a:buFontTx/>
              <a:buAutoNum type="arabicPeriod"/>
            </a:pPr>
            <a:r>
              <a:rPr lang="en-US" b="0"/>
              <a:t>Larger implicants have fewer gates,</a:t>
            </a:r>
            <a:br>
              <a:rPr lang="en-US" b="0"/>
            </a:br>
            <a:r>
              <a:rPr lang="en-US" b="0"/>
              <a:t>or gates with fewer inputs.</a:t>
            </a:r>
          </a:p>
          <a:p>
            <a:pPr lvl="1" algn="l"/>
            <a:r>
              <a:rPr lang="en-US" b="0"/>
              <a:t>2. </a:t>
            </a:r>
            <a:r>
              <a:rPr lang="en-US" b="0" u="sng"/>
              <a:t>Hazards</a:t>
            </a:r>
            <a:r>
              <a:rPr lang="en-US" b="0"/>
              <a:t>. More on them</a:t>
            </a:r>
            <a:r>
              <a:rPr lang="en-US" b="0" i="1"/>
              <a:t> </a:t>
            </a:r>
            <a:r>
              <a:rPr lang="en-US" b="0"/>
              <a:t>later.</a:t>
            </a:r>
          </a:p>
        </p:txBody>
      </p:sp>
      <p:sp>
        <p:nvSpPr>
          <p:cNvPr id="30821" name="Footer Placeholder 13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6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7123" name="Object 2"/>
          <p:cNvGraphicFramePr>
            <a:graphicFrameLocks noChangeAspect="1"/>
          </p:cNvGraphicFramePr>
          <p:nvPr/>
        </p:nvGraphicFramePr>
        <p:xfrm>
          <a:off x="347663" y="1250950"/>
          <a:ext cx="695325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3" name="Worksheet" r:id="rId4" imgW="343376" imgH="819626" progId="Excel.Sheet.8">
                  <p:embed/>
                </p:oleObj>
              </mc:Choice>
              <mc:Fallback>
                <p:oleObj name="Worksheet" r:id="rId4" imgW="343376" imgH="81962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1250950"/>
                        <a:ext cx="695325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5564188" y="355600"/>
          <a:ext cx="3509962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4" name="Visio" r:id="rId6" imgW="1751821" imgH="1401456" progId="Visio.Drawing.6">
                  <p:embed/>
                </p:oleObj>
              </mc:Choice>
              <mc:Fallback>
                <p:oleObj name="Visio" r:id="rId6" imgW="1751821" imgH="1401456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355600"/>
                        <a:ext cx="3509962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48" name="Group 80"/>
          <p:cNvGrpSpPr>
            <a:grpSpLocks/>
          </p:cNvGrpSpPr>
          <p:nvPr/>
        </p:nvGrpSpPr>
        <p:grpSpPr bwMode="auto">
          <a:xfrm>
            <a:off x="1312863" y="223838"/>
            <a:ext cx="3962400" cy="3128962"/>
            <a:chOff x="157" y="141"/>
            <a:chExt cx="2496" cy="1971"/>
          </a:xfrm>
        </p:grpSpPr>
        <p:sp>
          <p:nvSpPr>
            <p:cNvPr id="31753" name="Rectangle 6"/>
            <p:cNvSpPr>
              <a:spLocks noChangeArrowheads="1"/>
            </p:cNvSpPr>
            <p:nvPr/>
          </p:nvSpPr>
          <p:spPr bwMode="auto">
            <a:xfrm>
              <a:off x="1062" y="717"/>
              <a:ext cx="288" cy="27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54" name="Rectangle 7"/>
            <p:cNvSpPr>
              <a:spLocks noChangeArrowheads="1"/>
            </p:cNvSpPr>
            <p:nvPr/>
          </p:nvSpPr>
          <p:spPr bwMode="auto">
            <a:xfrm>
              <a:off x="772" y="717"/>
              <a:ext cx="288" cy="27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55" name="Rectangle 8"/>
            <p:cNvSpPr>
              <a:spLocks noChangeArrowheads="1"/>
            </p:cNvSpPr>
            <p:nvPr/>
          </p:nvSpPr>
          <p:spPr bwMode="auto">
            <a:xfrm>
              <a:off x="482" y="717"/>
              <a:ext cx="292" cy="27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56" name="Rectangle 9"/>
            <p:cNvSpPr>
              <a:spLocks noChangeArrowheads="1"/>
            </p:cNvSpPr>
            <p:nvPr/>
          </p:nvSpPr>
          <p:spPr bwMode="auto">
            <a:xfrm>
              <a:off x="1350" y="717"/>
              <a:ext cx="290" cy="27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57" name="Rectangle 10"/>
            <p:cNvSpPr>
              <a:spLocks noChangeArrowheads="1"/>
            </p:cNvSpPr>
            <p:nvPr/>
          </p:nvSpPr>
          <p:spPr bwMode="auto">
            <a:xfrm>
              <a:off x="772" y="992"/>
              <a:ext cx="288" cy="28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58" name="Rectangle 11"/>
            <p:cNvSpPr>
              <a:spLocks noChangeArrowheads="1"/>
            </p:cNvSpPr>
            <p:nvPr/>
          </p:nvSpPr>
          <p:spPr bwMode="auto">
            <a:xfrm>
              <a:off x="482" y="993"/>
              <a:ext cx="292" cy="28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59" name="Rectangle 12"/>
            <p:cNvSpPr>
              <a:spLocks noChangeArrowheads="1"/>
            </p:cNvSpPr>
            <p:nvPr/>
          </p:nvSpPr>
          <p:spPr bwMode="auto">
            <a:xfrm>
              <a:off x="1062" y="992"/>
              <a:ext cx="288" cy="28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0" name="Rectangle 13"/>
            <p:cNvSpPr>
              <a:spLocks noChangeArrowheads="1"/>
            </p:cNvSpPr>
            <p:nvPr/>
          </p:nvSpPr>
          <p:spPr bwMode="auto">
            <a:xfrm>
              <a:off x="1350" y="992"/>
              <a:ext cx="290" cy="28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1" name="Rectangle 14"/>
            <p:cNvSpPr>
              <a:spLocks noChangeArrowheads="1"/>
            </p:cNvSpPr>
            <p:nvPr/>
          </p:nvSpPr>
          <p:spPr bwMode="auto">
            <a:xfrm>
              <a:off x="772" y="1273"/>
              <a:ext cx="288" cy="28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2" name="Rectangle 15"/>
            <p:cNvSpPr>
              <a:spLocks noChangeArrowheads="1"/>
            </p:cNvSpPr>
            <p:nvPr/>
          </p:nvSpPr>
          <p:spPr bwMode="auto">
            <a:xfrm>
              <a:off x="482" y="1274"/>
              <a:ext cx="292" cy="2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3" name="Rectangle 16"/>
            <p:cNvSpPr>
              <a:spLocks noChangeArrowheads="1"/>
            </p:cNvSpPr>
            <p:nvPr/>
          </p:nvSpPr>
          <p:spPr bwMode="auto">
            <a:xfrm>
              <a:off x="1062" y="1273"/>
              <a:ext cx="288" cy="28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4" name="Rectangle 17"/>
            <p:cNvSpPr>
              <a:spLocks noChangeArrowheads="1"/>
            </p:cNvSpPr>
            <p:nvPr/>
          </p:nvSpPr>
          <p:spPr bwMode="auto">
            <a:xfrm>
              <a:off x="1350" y="1273"/>
              <a:ext cx="290" cy="28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5" name="Rectangle 18"/>
            <p:cNvSpPr>
              <a:spLocks noChangeArrowheads="1"/>
            </p:cNvSpPr>
            <p:nvPr/>
          </p:nvSpPr>
          <p:spPr bwMode="auto">
            <a:xfrm>
              <a:off x="772" y="1548"/>
              <a:ext cx="288" cy="28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6" name="Rectangle 19"/>
            <p:cNvSpPr>
              <a:spLocks noChangeArrowheads="1"/>
            </p:cNvSpPr>
            <p:nvPr/>
          </p:nvSpPr>
          <p:spPr bwMode="auto">
            <a:xfrm>
              <a:off x="482" y="1548"/>
              <a:ext cx="292" cy="28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7" name="Rectangle 20"/>
            <p:cNvSpPr>
              <a:spLocks noChangeArrowheads="1"/>
            </p:cNvSpPr>
            <p:nvPr/>
          </p:nvSpPr>
          <p:spPr bwMode="auto">
            <a:xfrm>
              <a:off x="1062" y="1548"/>
              <a:ext cx="288" cy="28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68" name="Rectangle 21"/>
            <p:cNvSpPr>
              <a:spLocks noChangeArrowheads="1"/>
            </p:cNvSpPr>
            <p:nvPr/>
          </p:nvSpPr>
          <p:spPr bwMode="auto">
            <a:xfrm>
              <a:off x="1350" y="1548"/>
              <a:ext cx="290" cy="28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1769" name="Group 22"/>
            <p:cNvGrpSpPr>
              <a:grpSpLocks/>
            </p:cNvGrpSpPr>
            <p:nvPr/>
          </p:nvGrpSpPr>
          <p:grpSpPr bwMode="auto">
            <a:xfrm rot="16200000" flipH="1">
              <a:off x="-137" y="1208"/>
              <a:ext cx="1015" cy="156"/>
              <a:chOff x="4259" y="1917"/>
              <a:chExt cx="1015" cy="156"/>
            </a:xfrm>
          </p:grpSpPr>
          <p:sp>
            <p:nvSpPr>
              <p:cNvPr id="31819" name="Text Box 23"/>
              <p:cNvSpPr txBox="1">
                <a:spLocks noChangeArrowheads="1"/>
              </p:cNvSpPr>
              <p:nvPr/>
            </p:nvSpPr>
            <p:spPr bwMode="auto">
              <a:xfrm>
                <a:off x="4259" y="1919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 b="0"/>
                  <a:t>00</a:t>
                </a:r>
              </a:p>
            </p:txBody>
          </p:sp>
          <p:sp>
            <p:nvSpPr>
              <p:cNvPr id="31820" name="Text Box 24"/>
              <p:cNvSpPr txBox="1">
                <a:spLocks noChangeArrowheads="1"/>
              </p:cNvSpPr>
              <p:nvPr/>
            </p:nvSpPr>
            <p:spPr bwMode="auto">
              <a:xfrm>
                <a:off x="4547" y="1919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600" b="0"/>
                  <a:t>01</a:t>
                </a:r>
              </a:p>
            </p:txBody>
          </p:sp>
          <p:sp>
            <p:nvSpPr>
              <p:cNvPr id="31821" name="Text Box 25"/>
              <p:cNvSpPr txBox="1">
                <a:spLocks noChangeArrowheads="1"/>
              </p:cNvSpPr>
              <p:nvPr/>
            </p:nvSpPr>
            <p:spPr bwMode="auto">
              <a:xfrm>
                <a:off x="4852" y="1918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600" b="0"/>
                  <a:t>11</a:t>
                </a:r>
              </a:p>
            </p:txBody>
          </p:sp>
          <p:sp>
            <p:nvSpPr>
              <p:cNvPr id="31822" name="Text Box 26"/>
              <p:cNvSpPr txBox="1">
                <a:spLocks noChangeArrowheads="1"/>
              </p:cNvSpPr>
              <p:nvPr/>
            </p:nvSpPr>
            <p:spPr bwMode="auto">
              <a:xfrm>
                <a:off x="5132" y="1917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600" b="0"/>
                  <a:t>10</a:t>
                </a:r>
              </a:p>
            </p:txBody>
          </p:sp>
        </p:grpSp>
        <p:sp>
          <p:nvSpPr>
            <p:cNvPr id="31770" name="Line 27"/>
            <p:cNvSpPr>
              <a:spLocks noChangeShapeType="1"/>
            </p:cNvSpPr>
            <p:nvPr/>
          </p:nvSpPr>
          <p:spPr bwMode="auto">
            <a:xfrm>
              <a:off x="1054" y="1910"/>
              <a:ext cx="5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71" name="Line 28"/>
            <p:cNvSpPr>
              <a:spLocks noChangeShapeType="1"/>
            </p:cNvSpPr>
            <p:nvPr/>
          </p:nvSpPr>
          <p:spPr bwMode="auto">
            <a:xfrm>
              <a:off x="774" y="52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72" name="Line 29"/>
            <p:cNvSpPr>
              <a:spLocks noChangeShapeType="1"/>
            </p:cNvSpPr>
            <p:nvPr/>
          </p:nvSpPr>
          <p:spPr bwMode="auto">
            <a:xfrm rot="-5400000">
              <a:off x="1424" y="1554"/>
              <a:ext cx="5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73" name="Line 30"/>
            <p:cNvSpPr>
              <a:spLocks noChangeShapeType="1"/>
            </p:cNvSpPr>
            <p:nvPr/>
          </p:nvSpPr>
          <p:spPr bwMode="auto">
            <a:xfrm rot="-5400000">
              <a:off x="-14" y="1272"/>
              <a:ext cx="5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74" name="Text Box 31"/>
            <p:cNvSpPr txBox="1">
              <a:spLocks noChangeArrowheads="1"/>
            </p:cNvSpPr>
            <p:nvPr/>
          </p:nvSpPr>
          <p:spPr bwMode="auto">
            <a:xfrm>
              <a:off x="1029" y="359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a</a:t>
              </a:r>
            </a:p>
          </p:txBody>
        </p:sp>
        <p:sp>
          <p:nvSpPr>
            <p:cNvPr id="31775" name="Text Box 32"/>
            <p:cNvSpPr txBox="1">
              <a:spLocks noChangeArrowheads="1"/>
            </p:cNvSpPr>
            <p:nvPr/>
          </p:nvSpPr>
          <p:spPr bwMode="auto">
            <a:xfrm>
              <a:off x="1314" y="1958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b</a:t>
              </a:r>
            </a:p>
          </p:txBody>
        </p:sp>
        <p:sp>
          <p:nvSpPr>
            <p:cNvPr id="31776" name="Text Box 33"/>
            <p:cNvSpPr txBox="1">
              <a:spLocks noChangeArrowheads="1"/>
            </p:cNvSpPr>
            <p:nvPr/>
          </p:nvSpPr>
          <p:spPr bwMode="auto">
            <a:xfrm rot="-5400000">
              <a:off x="1771" y="145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d</a:t>
              </a:r>
            </a:p>
          </p:txBody>
        </p:sp>
        <p:sp>
          <p:nvSpPr>
            <p:cNvPr id="31777" name="Text Box 34"/>
            <p:cNvSpPr txBox="1">
              <a:spLocks noChangeArrowheads="1"/>
            </p:cNvSpPr>
            <p:nvPr/>
          </p:nvSpPr>
          <p:spPr bwMode="auto">
            <a:xfrm>
              <a:off x="588" y="769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78" name="Text Box 35"/>
            <p:cNvSpPr txBox="1">
              <a:spLocks noChangeArrowheads="1"/>
            </p:cNvSpPr>
            <p:nvPr/>
          </p:nvSpPr>
          <p:spPr bwMode="auto">
            <a:xfrm>
              <a:off x="589" y="1057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79" name="Text Box 36"/>
            <p:cNvSpPr txBox="1">
              <a:spLocks noChangeArrowheads="1"/>
            </p:cNvSpPr>
            <p:nvPr/>
          </p:nvSpPr>
          <p:spPr bwMode="auto">
            <a:xfrm>
              <a:off x="593" y="132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80" name="Text Box 37"/>
            <p:cNvSpPr txBox="1">
              <a:spLocks noChangeArrowheads="1"/>
            </p:cNvSpPr>
            <p:nvPr/>
          </p:nvSpPr>
          <p:spPr bwMode="auto">
            <a:xfrm>
              <a:off x="1459" y="1057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81" name="Text Box 38"/>
            <p:cNvSpPr txBox="1">
              <a:spLocks noChangeArrowheads="1"/>
            </p:cNvSpPr>
            <p:nvPr/>
          </p:nvSpPr>
          <p:spPr bwMode="auto">
            <a:xfrm>
              <a:off x="596" y="160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82" name="Text Box 39"/>
            <p:cNvSpPr txBox="1">
              <a:spLocks noChangeArrowheads="1"/>
            </p:cNvSpPr>
            <p:nvPr/>
          </p:nvSpPr>
          <p:spPr bwMode="auto">
            <a:xfrm>
              <a:off x="869" y="160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83" name="Text Box 40"/>
            <p:cNvSpPr txBox="1">
              <a:spLocks noChangeArrowheads="1"/>
            </p:cNvSpPr>
            <p:nvPr/>
          </p:nvSpPr>
          <p:spPr bwMode="auto">
            <a:xfrm>
              <a:off x="866" y="769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84" name="Text Box 41"/>
            <p:cNvSpPr txBox="1">
              <a:spLocks noChangeArrowheads="1"/>
            </p:cNvSpPr>
            <p:nvPr/>
          </p:nvSpPr>
          <p:spPr bwMode="auto">
            <a:xfrm>
              <a:off x="866" y="1057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85" name="Text Box 42"/>
            <p:cNvSpPr txBox="1">
              <a:spLocks noChangeArrowheads="1"/>
            </p:cNvSpPr>
            <p:nvPr/>
          </p:nvSpPr>
          <p:spPr bwMode="auto">
            <a:xfrm>
              <a:off x="1168" y="1057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86" name="Text Box 43"/>
            <p:cNvSpPr txBox="1">
              <a:spLocks noChangeArrowheads="1"/>
            </p:cNvSpPr>
            <p:nvPr/>
          </p:nvSpPr>
          <p:spPr bwMode="auto">
            <a:xfrm>
              <a:off x="1169" y="769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87" name="Text Box 44"/>
            <p:cNvSpPr txBox="1">
              <a:spLocks noChangeArrowheads="1"/>
            </p:cNvSpPr>
            <p:nvPr/>
          </p:nvSpPr>
          <p:spPr bwMode="auto">
            <a:xfrm>
              <a:off x="1453" y="768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88" name="Text Box 45"/>
            <p:cNvSpPr txBox="1">
              <a:spLocks noChangeArrowheads="1"/>
            </p:cNvSpPr>
            <p:nvPr/>
          </p:nvSpPr>
          <p:spPr bwMode="auto">
            <a:xfrm>
              <a:off x="866" y="132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89" name="Text Box 46"/>
            <p:cNvSpPr txBox="1">
              <a:spLocks noChangeArrowheads="1"/>
            </p:cNvSpPr>
            <p:nvPr/>
          </p:nvSpPr>
          <p:spPr bwMode="auto">
            <a:xfrm>
              <a:off x="1170" y="132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90" name="Text Box 47"/>
            <p:cNvSpPr txBox="1">
              <a:spLocks noChangeArrowheads="1"/>
            </p:cNvSpPr>
            <p:nvPr/>
          </p:nvSpPr>
          <p:spPr bwMode="auto">
            <a:xfrm>
              <a:off x="1452" y="132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91" name="Text Box 48"/>
            <p:cNvSpPr txBox="1">
              <a:spLocks noChangeArrowheads="1"/>
            </p:cNvSpPr>
            <p:nvPr/>
          </p:nvSpPr>
          <p:spPr bwMode="auto">
            <a:xfrm>
              <a:off x="1171" y="1601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1792" name="Text Box 49"/>
            <p:cNvSpPr txBox="1">
              <a:spLocks noChangeArrowheads="1"/>
            </p:cNvSpPr>
            <p:nvPr/>
          </p:nvSpPr>
          <p:spPr bwMode="auto">
            <a:xfrm>
              <a:off x="1453" y="1599"/>
              <a:ext cx="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31793" name="Line 50"/>
            <p:cNvSpPr>
              <a:spLocks noChangeShapeType="1"/>
            </p:cNvSpPr>
            <p:nvPr/>
          </p:nvSpPr>
          <p:spPr bwMode="auto">
            <a:xfrm>
              <a:off x="255" y="513"/>
              <a:ext cx="227" cy="2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794" name="Text Box 51"/>
            <p:cNvSpPr txBox="1">
              <a:spLocks noChangeArrowheads="1"/>
            </p:cNvSpPr>
            <p:nvPr/>
          </p:nvSpPr>
          <p:spPr bwMode="auto">
            <a:xfrm>
              <a:off x="323" y="38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ba</a:t>
              </a:r>
            </a:p>
          </p:txBody>
        </p:sp>
        <p:sp>
          <p:nvSpPr>
            <p:cNvPr id="31795" name="Text Box 52"/>
            <p:cNvSpPr txBox="1">
              <a:spLocks noChangeArrowheads="1"/>
            </p:cNvSpPr>
            <p:nvPr/>
          </p:nvSpPr>
          <p:spPr bwMode="auto">
            <a:xfrm>
              <a:off x="157" y="543"/>
              <a:ext cx="1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dc</a:t>
              </a:r>
            </a:p>
          </p:txBody>
        </p:sp>
        <p:grpSp>
          <p:nvGrpSpPr>
            <p:cNvPr id="31796" name="Group 53"/>
            <p:cNvGrpSpPr>
              <a:grpSpLocks/>
            </p:cNvGrpSpPr>
            <p:nvPr/>
          </p:nvGrpSpPr>
          <p:grpSpPr bwMode="auto">
            <a:xfrm>
              <a:off x="1100" y="506"/>
              <a:ext cx="1547" cy="450"/>
              <a:chOff x="2884" y="2381"/>
              <a:chExt cx="1547" cy="450"/>
            </a:xfrm>
          </p:grpSpPr>
          <p:sp>
            <p:nvSpPr>
              <p:cNvPr id="31816" name="AutoShape 54"/>
              <p:cNvSpPr>
                <a:spLocks noChangeArrowheads="1"/>
              </p:cNvSpPr>
              <p:nvPr/>
            </p:nvSpPr>
            <p:spPr bwMode="auto">
              <a:xfrm>
                <a:off x="2884" y="2625"/>
                <a:ext cx="462" cy="206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817" name="Rectangle 55"/>
              <p:cNvSpPr>
                <a:spLocks noChangeArrowheads="1"/>
              </p:cNvSpPr>
              <p:nvPr/>
            </p:nvSpPr>
            <p:spPr bwMode="auto">
              <a:xfrm>
                <a:off x="4013" y="2381"/>
                <a:ext cx="41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b="0"/>
                  <a:t> 001X</a:t>
                </a:r>
              </a:p>
            </p:txBody>
          </p:sp>
          <p:cxnSp>
            <p:nvCxnSpPr>
              <p:cNvPr id="31818" name="AutoShape 56"/>
              <p:cNvCxnSpPr>
                <a:cxnSpLocks noChangeShapeType="1"/>
                <a:stCxn id="31817" idx="1"/>
                <a:endCxn id="31816" idx="3"/>
              </p:cNvCxnSpPr>
              <p:nvPr/>
            </p:nvCxnSpPr>
            <p:spPr bwMode="auto">
              <a:xfrm flipH="1">
                <a:off x="3358" y="2477"/>
                <a:ext cx="655" cy="251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797" name="Rectangle 58"/>
            <p:cNvSpPr>
              <a:spLocks noChangeArrowheads="1"/>
            </p:cNvSpPr>
            <p:nvPr/>
          </p:nvSpPr>
          <p:spPr bwMode="auto">
            <a:xfrm>
              <a:off x="2235" y="1462"/>
              <a:ext cx="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X101</a:t>
              </a:r>
            </a:p>
          </p:txBody>
        </p:sp>
        <p:sp>
          <p:nvSpPr>
            <p:cNvPr id="31798" name="AutoShape 59"/>
            <p:cNvSpPr>
              <a:spLocks noChangeArrowheads="1"/>
            </p:cNvSpPr>
            <p:nvPr/>
          </p:nvSpPr>
          <p:spPr bwMode="auto">
            <a:xfrm>
              <a:off x="815" y="1020"/>
              <a:ext cx="202" cy="5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1799" name="AutoShape 60"/>
            <p:cNvCxnSpPr>
              <a:cxnSpLocks noChangeShapeType="1"/>
              <a:stCxn id="31797" idx="1"/>
              <a:endCxn id="31798" idx="3"/>
            </p:cNvCxnSpPr>
            <p:nvPr/>
          </p:nvCxnSpPr>
          <p:spPr bwMode="auto">
            <a:xfrm flipH="1" flipV="1">
              <a:off x="1029" y="1270"/>
              <a:ext cx="1206" cy="2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1800" name="Group 61"/>
            <p:cNvGrpSpPr>
              <a:grpSpLocks/>
            </p:cNvGrpSpPr>
            <p:nvPr/>
          </p:nvGrpSpPr>
          <p:grpSpPr bwMode="auto">
            <a:xfrm>
              <a:off x="731" y="141"/>
              <a:ext cx="1922" cy="1172"/>
              <a:chOff x="2515" y="2016"/>
              <a:chExt cx="1922" cy="1172"/>
            </a:xfrm>
          </p:grpSpPr>
          <p:sp>
            <p:nvSpPr>
              <p:cNvPr id="31813" name="AutoShape 62"/>
              <p:cNvSpPr>
                <a:spLocks noChangeArrowheads="1"/>
              </p:cNvSpPr>
              <p:nvPr/>
            </p:nvSpPr>
            <p:spPr bwMode="auto">
              <a:xfrm>
                <a:off x="2515" y="2548"/>
                <a:ext cx="654" cy="64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814" name="Rectangle 63"/>
              <p:cNvSpPr>
                <a:spLocks noChangeArrowheads="1"/>
              </p:cNvSpPr>
              <p:nvPr/>
            </p:nvSpPr>
            <p:spPr bwMode="auto">
              <a:xfrm>
                <a:off x="4001" y="2016"/>
                <a:ext cx="43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b="0"/>
                  <a:t> 0XX1</a:t>
                </a:r>
              </a:p>
            </p:txBody>
          </p:sp>
          <p:cxnSp>
            <p:nvCxnSpPr>
              <p:cNvPr id="31815" name="AutoShape 64"/>
              <p:cNvCxnSpPr>
                <a:cxnSpLocks noChangeShapeType="1"/>
                <a:stCxn id="31814" idx="1"/>
                <a:endCxn id="31813" idx="3"/>
              </p:cNvCxnSpPr>
              <p:nvPr/>
            </p:nvCxnSpPr>
            <p:spPr bwMode="auto">
              <a:xfrm flipH="1">
                <a:off x="3181" y="2112"/>
                <a:ext cx="820" cy="756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1801" name="Group 65"/>
            <p:cNvGrpSpPr>
              <a:grpSpLocks/>
            </p:cNvGrpSpPr>
            <p:nvPr/>
          </p:nvGrpSpPr>
          <p:grpSpPr bwMode="auto">
            <a:xfrm>
              <a:off x="547" y="552"/>
              <a:ext cx="1015" cy="156"/>
              <a:chOff x="4259" y="1917"/>
              <a:chExt cx="1015" cy="156"/>
            </a:xfrm>
          </p:grpSpPr>
          <p:sp>
            <p:nvSpPr>
              <p:cNvPr id="31809" name="Text Box 66"/>
              <p:cNvSpPr txBox="1">
                <a:spLocks noChangeArrowheads="1"/>
              </p:cNvSpPr>
              <p:nvPr/>
            </p:nvSpPr>
            <p:spPr bwMode="auto">
              <a:xfrm>
                <a:off x="4259" y="1919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 b="0"/>
                  <a:t>00</a:t>
                </a:r>
              </a:p>
            </p:txBody>
          </p:sp>
          <p:sp>
            <p:nvSpPr>
              <p:cNvPr id="31810" name="Text Box 67"/>
              <p:cNvSpPr txBox="1">
                <a:spLocks noChangeArrowheads="1"/>
              </p:cNvSpPr>
              <p:nvPr/>
            </p:nvSpPr>
            <p:spPr bwMode="auto">
              <a:xfrm>
                <a:off x="4547" y="1919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600" b="0"/>
                  <a:t>01</a:t>
                </a:r>
              </a:p>
            </p:txBody>
          </p:sp>
          <p:sp>
            <p:nvSpPr>
              <p:cNvPr id="31811" name="Text Box 68"/>
              <p:cNvSpPr txBox="1">
                <a:spLocks noChangeArrowheads="1"/>
              </p:cNvSpPr>
              <p:nvPr/>
            </p:nvSpPr>
            <p:spPr bwMode="auto">
              <a:xfrm>
                <a:off x="4852" y="1918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600" b="0"/>
                  <a:t>11</a:t>
                </a:r>
              </a:p>
            </p:txBody>
          </p:sp>
          <p:sp>
            <p:nvSpPr>
              <p:cNvPr id="31812" name="Text Box 69"/>
              <p:cNvSpPr txBox="1">
                <a:spLocks noChangeArrowheads="1"/>
              </p:cNvSpPr>
              <p:nvPr/>
            </p:nvSpPr>
            <p:spPr bwMode="auto">
              <a:xfrm>
                <a:off x="5132" y="1917"/>
                <a:ext cx="14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600" b="0"/>
                  <a:t>10</a:t>
                </a:r>
              </a:p>
            </p:txBody>
          </p:sp>
        </p:grpSp>
        <p:sp>
          <p:nvSpPr>
            <p:cNvPr id="31802" name="AutoShape 71"/>
            <p:cNvSpPr>
              <a:spLocks noChangeArrowheads="1"/>
            </p:cNvSpPr>
            <p:nvPr/>
          </p:nvSpPr>
          <p:spPr bwMode="auto">
            <a:xfrm flipV="1">
              <a:off x="1103" y="559"/>
              <a:ext cx="202" cy="42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803" name="Rectangle 72"/>
            <p:cNvSpPr>
              <a:spLocks noChangeArrowheads="1"/>
            </p:cNvSpPr>
            <p:nvPr/>
          </p:nvSpPr>
          <p:spPr bwMode="auto">
            <a:xfrm>
              <a:off x="2229" y="1112"/>
              <a:ext cx="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X011</a:t>
              </a:r>
            </a:p>
          </p:txBody>
        </p:sp>
        <p:cxnSp>
          <p:nvCxnSpPr>
            <p:cNvPr id="31804" name="AutoShape 73"/>
            <p:cNvCxnSpPr>
              <a:cxnSpLocks noChangeShapeType="1"/>
              <a:stCxn id="31803" idx="1"/>
              <a:endCxn id="31805" idx="3"/>
            </p:cNvCxnSpPr>
            <p:nvPr/>
          </p:nvCxnSpPr>
          <p:spPr bwMode="auto">
            <a:xfrm flipH="1">
              <a:off x="1326" y="1208"/>
              <a:ext cx="903" cy="56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5" name="AutoShape 74"/>
            <p:cNvSpPr>
              <a:spLocks noChangeArrowheads="1"/>
            </p:cNvSpPr>
            <p:nvPr/>
          </p:nvSpPr>
          <p:spPr bwMode="auto">
            <a:xfrm>
              <a:off x="1112" y="1589"/>
              <a:ext cx="202" cy="37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1806" name="AutoShape 75"/>
            <p:cNvCxnSpPr>
              <a:cxnSpLocks noChangeShapeType="1"/>
              <a:stCxn id="31803" idx="1"/>
              <a:endCxn id="31802" idx="0"/>
            </p:cNvCxnSpPr>
            <p:nvPr/>
          </p:nvCxnSpPr>
          <p:spPr bwMode="auto">
            <a:xfrm flipH="1" flipV="1">
              <a:off x="1203" y="991"/>
              <a:ext cx="1026" cy="21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7" name="Rectangle 76"/>
            <p:cNvSpPr>
              <a:spLocks noChangeArrowheads="1"/>
            </p:cNvSpPr>
            <p:nvPr/>
          </p:nvSpPr>
          <p:spPr bwMode="auto">
            <a:xfrm flipV="1">
              <a:off x="1005" y="535"/>
              <a:ext cx="380" cy="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1808" name="Rectangle 77"/>
            <p:cNvSpPr>
              <a:spLocks noChangeArrowheads="1"/>
            </p:cNvSpPr>
            <p:nvPr/>
          </p:nvSpPr>
          <p:spPr bwMode="auto">
            <a:xfrm>
              <a:off x="1017" y="1926"/>
              <a:ext cx="403" cy="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249238" y="3687763"/>
            <a:ext cx="8824912" cy="2805112"/>
            <a:chOff x="157" y="2323"/>
            <a:chExt cx="5559" cy="1767"/>
          </a:xfrm>
        </p:grpSpPr>
        <p:graphicFrame>
          <p:nvGraphicFramePr>
            <p:cNvPr id="31751" name="Object 4"/>
            <p:cNvGraphicFramePr>
              <a:graphicFrameLocks noChangeAspect="1"/>
            </p:cNvGraphicFramePr>
            <p:nvPr/>
          </p:nvGraphicFramePr>
          <p:xfrm>
            <a:off x="3109" y="2323"/>
            <a:ext cx="2607" cy="1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55" name="Visio" r:id="rId8" imgW="2151106" imgH="1459011" progId="Visio.Drawing.6">
                    <p:embed/>
                  </p:oleObj>
                </mc:Choice>
                <mc:Fallback>
                  <p:oleObj name="Visio" r:id="rId8" imgW="2151106" imgH="1459011" progId="Visio.Drawing.6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9" y="2323"/>
                          <a:ext cx="2607" cy="17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2" name="Text Box 78"/>
            <p:cNvSpPr txBox="1">
              <a:spLocks noChangeArrowheads="1"/>
            </p:cNvSpPr>
            <p:nvPr/>
          </p:nvSpPr>
          <p:spPr bwMode="auto">
            <a:xfrm>
              <a:off x="157" y="2595"/>
              <a:ext cx="372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b="0"/>
                <a:t>In practice, CMOS gates are always</a:t>
              </a:r>
            </a:p>
            <a:p>
              <a:pPr algn="l">
                <a:spcBef>
                  <a:spcPct val="0"/>
                </a:spcBef>
              </a:pPr>
              <a:r>
                <a:rPr lang="en-US" b="0"/>
                <a:t>inverting, so the real circuit might look </a:t>
              </a:r>
            </a:p>
            <a:p>
              <a:pPr algn="l">
                <a:spcBef>
                  <a:spcPct val="0"/>
                </a:spcBef>
              </a:pPr>
              <a:r>
                <a:rPr lang="en-US" b="0"/>
                <a:t>like this   </a:t>
              </a:r>
            </a:p>
          </p:txBody>
        </p:sp>
      </p:grpSp>
      <p:sp>
        <p:nvSpPr>
          <p:cNvPr id="31750" name="Footer Placeholder 77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Readings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L2: Chapters 6 &amp; 7</a:t>
            </a:r>
          </a:p>
          <a:p>
            <a:r>
              <a:rPr lang="en-US" smtClean="0">
                <a:ea typeface="ＭＳ Ｐゴシック" pitchFamily="34" charset="-128"/>
              </a:rPr>
              <a:t>L3: Chapters 8 &amp; 9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graphicFrame>
        <p:nvGraphicFramePr>
          <p:cNvPr id="518147" name="Object 2"/>
          <p:cNvGraphicFramePr>
            <a:graphicFrameLocks noChangeAspect="1"/>
          </p:cNvGraphicFramePr>
          <p:nvPr/>
        </p:nvGraphicFramePr>
        <p:xfrm>
          <a:off x="1949450" y="1066800"/>
          <a:ext cx="52451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6" name="Equation" r:id="rId4" imgW="1739900" imgH="342900" progId="Equation.3">
                  <p:embed/>
                </p:oleObj>
              </mc:Choice>
              <mc:Fallback>
                <p:oleObj name="Equation" r:id="rId4" imgW="1739900" imgH="342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1066800"/>
                        <a:ext cx="52451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Decimal prime number function – includes don’t cares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956050" y="3287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495675" y="3287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416425" y="3287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876800" y="3287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956050" y="3732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495675" y="3732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4416425" y="3732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4876800" y="3732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3956050" y="4176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3495675" y="4176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4416425" y="4176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4876800" y="41767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3956050" y="4621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3495675" y="4621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4416425" y="4621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4876800" y="462121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32789" name="Group 25"/>
          <p:cNvGrpSpPr>
            <a:grpSpLocks/>
          </p:cNvGrpSpPr>
          <p:nvPr/>
        </p:nvGrpSpPr>
        <p:grpSpPr bwMode="auto">
          <a:xfrm>
            <a:off x="3598863" y="3025775"/>
            <a:ext cx="1611312" cy="247650"/>
            <a:chOff x="4259" y="1917"/>
            <a:chExt cx="1015" cy="156"/>
          </a:xfrm>
        </p:grpSpPr>
        <p:sp>
          <p:nvSpPr>
            <p:cNvPr id="32822" name="Text Box 21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2823" name="Text Box 22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2824" name="Text Box 23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2825" name="Text Box 24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grpSp>
        <p:nvGrpSpPr>
          <p:cNvPr id="32790" name="Group 26"/>
          <p:cNvGrpSpPr>
            <a:grpSpLocks/>
          </p:cNvGrpSpPr>
          <p:nvPr/>
        </p:nvGrpSpPr>
        <p:grpSpPr bwMode="auto">
          <a:xfrm rot="16200000" flipH="1">
            <a:off x="2513806" y="4066382"/>
            <a:ext cx="1611313" cy="247650"/>
            <a:chOff x="4259" y="1917"/>
            <a:chExt cx="1015" cy="156"/>
          </a:xfrm>
        </p:grpSpPr>
        <p:sp>
          <p:nvSpPr>
            <p:cNvPr id="32818" name="Text Box 27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2819" name="Text Box 28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2820" name="Text Box 29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2821" name="Text Box 30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32791" name="Line 33"/>
          <p:cNvSpPr>
            <a:spLocks noChangeShapeType="1"/>
          </p:cNvSpPr>
          <p:nvPr/>
        </p:nvSpPr>
        <p:spPr bwMode="auto">
          <a:xfrm>
            <a:off x="4403725" y="5181600"/>
            <a:ext cx="930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92" name="Line 34"/>
          <p:cNvSpPr>
            <a:spLocks noChangeShapeType="1"/>
          </p:cNvSpPr>
          <p:nvPr/>
        </p:nvSpPr>
        <p:spPr bwMode="auto">
          <a:xfrm>
            <a:off x="3959225" y="297815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93" name="Line 35"/>
          <p:cNvSpPr>
            <a:spLocks noChangeShapeType="1"/>
          </p:cNvSpPr>
          <p:nvPr/>
        </p:nvSpPr>
        <p:spPr bwMode="auto">
          <a:xfrm rot="-5400000">
            <a:off x="4991100" y="4625975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94" name="Line 36"/>
          <p:cNvSpPr>
            <a:spLocks noChangeShapeType="1"/>
          </p:cNvSpPr>
          <p:nvPr/>
        </p:nvSpPr>
        <p:spPr bwMode="auto">
          <a:xfrm rot="-5400000">
            <a:off x="2708275" y="4168775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795" name="Text Box 37"/>
          <p:cNvSpPr txBox="1">
            <a:spLocks noChangeArrowheads="1"/>
          </p:cNvSpPr>
          <p:nvPr/>
        </p:nvSpPr>
        <p:spPr bwMode="auto">
          <a:xfrm>
            <a:off x="4364038" y="271938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32796" name="Text Box 38"/>
          <p:cNvSpPr txBox="1">
            <a:spLocks noChangeArrowheads="1"/>
          </p:cNvSpPr>
          <p:nvPr/>
        </p:nvSpPr>
        <p:spPr bwMode="auto">
          <a:xfrm>
            <a:off x="4816475" y="52578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32797" name="Text Box 39"/>
          <p:cNvSpPr txBox="1">
            <a:spLocks noChangeArrowheads="1"/>
          </p:cNvSpPr>
          <p:nvPr/>
        </p:nvSpPr>
        <p:spPr bwMode="auto">
          <a:xfrm rot="-5400000">
            <a:off x="2878138" y="3830637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c</a:t>
            </a:r>
          </a:p>
        </p:txBody>
      </p:sp>
      <p:sp>
        <p:nvSpPr>
          <p:cNvPr id="32798" name="Text Box 40"/>
          <p:cNvSpPr txBox="1">
            <a:spLocks noChangeArrowheads="1"/>
          </p:cNvSpPr>
          <p:nvPr/>
        </p:nvSpPr>
        <p:spPr bwMode="auto">
          <a:xfrm rot="-5400000">
            <a:off x="5542756" y="448389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32799" name="Text Box 41"/>
          <p:cNvSpPr txBox="1">
            <a:spLocks noChangeArrowheads="1"/>
          </p:cNvSpPr>
          <p:nvPr/>
        </p:nvSpPr>
        <p:spPr bwMode="auto">
          <a:xfrm>
            <a:off x="3725863" y="33702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0</a:t>
            </a:r>
          </a:p>
        </p:txBody>
      </p:sp>
      <p:sp>
        <p:nvSpPr>
          <p:cNvPr id="32800" name="Text Box 42"/>
          <p:cNvSpPr txBox="1">
            <a:spLocks noChangeArrowheads="1"/>
          </p:cNvSpPr>
          <p:nvPr/>
        </p:nvSpPr>
        <p:spPr bwMode="auto">
          <a:xfrm>
            <a:off x="3727450" y="382746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0</a:t>
            </a:r>
          </a:p>
        </p:txBody>
      </p:sp>
      <p:sp>
        <p:nvSpPr>
          <p:cNvPr id="32801" name="Text Box 43"/>
          <p:cNvSpPr txBox="1">
            <a:spLocks noChangeArrowheads="1"/>
          </p:cNvSpPr>
          <p:nvPr/>
        </p:nvSpPr>
        <p:spPr bwMode="auto">
          <a:xfrm>
            <a:off x="3746500" y="4246563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x</a:t>
            </a:r>
          </a:p>
        </p:txBody>
      </p:sp>
      <p:sp>
        <p:nvSpPr>
          <p:cNvPr id="32802" name="Text Box 44"/>
          <p:cNvSpPr txBox="1">
            <a:spLocks noChangeArrowheads="1"/>
          </p:cNvSpPr>
          <p:nvPr/>
        </p:nvSpPr>
        <p:spPr bwMode="auto">
          <a:xfrm>
            <a:off x="5108575" y="382746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0</a:t>
            </a:r>
          </a:p>
        </p:txBody>
      </p:sp>
      <p:sp>
        <p:nvSpPr>
          <p:cNvPr id="32803" name="Text Box 45"/>
          <p:cNvSpPr txBox="1">
            <a:spLocks noChangeArrowheads="1"/>
          </p:cNvSpPr>
          <p:nvPr/>
        </p:nvSpPr>
        <p:spPr bwMode="auto">
          <a:xfrm>
            <a:off x="3738563" y="46910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0</a:t>
            </a:r>
          </a:p>
        </p:txBody>
      </p:sp>
      <p:sp>
        <p:nvSpPr>
          <p:cNvPr id="32804" name="Text Box 46"/>
          <p:cNvSpPr txBox="1">
            <a:spLocks noChangeArrowheads="1"/>
          </p:cNvSpPr>
          <p:nvPr/>
        </p:nvSpPr>
        <p:spPr bwMode="auto">
          <a:xfrm>
            <a:off x="4110038" y="46910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2805" name="Text Box 47"/>
          <p:cNvSpPr txBox="1">
            <a:spLocks noChangeArrowheads="1"/>
          </p:cNvSpPr>
          <p:nvPr/>
        </p:nvSpPr>
        <p:spPr bwMode="auto">
          <a:xfrm>
            <a:off x="4195763" y="33702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1</a:t>
            </a:r>
          </a:p>
        </p:txBody>
      </p:sp>
      <p:sp>
        <p:nvSpPr>
          <p:cNvPr id="32806" name="Text Box 48"/>
          <p:cNvSpPr txBox="1">
            <a:spLocks noChangeArrowheads="1"/>
          </p:cNvSpPr>
          <p:nvPr/>
        </p:nvSpPr>
        <p:spPr bwMode="auto">
          <a:xfrm>
            <a:off x="4195763" y="38274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1</a:t>
            </a:r>
          </a:p>
        </p:txBody>
      </p:sp>
      <p:sp>
        <p:nvSpPr>
          <p:cNvPr id="32807" name="Text Box 49"/>
          <p:cNvSpPr txBox="1">
            <a:spLocks noChangeArrowheads="1"/>
          </p:cNvSpPr>
          <p:nvPr/>
        </p:nvSpPr>
        <p:spPr bwMode="auto">
          <a:xfrm>
            <a:off x="4643438" y="38274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1</a:t>
            </a:r>
          </a:p>
        </p:txBody>
      </p:sp>
      <p:sp>
        <p:nvSpPr>
          <p:cNvPr id="32808" name="Text Box 50"/>
          <p:cNvSpPr txBox="1">
            <a:spLocks noChangeArrowheads="1"/>
          </p:cNvSpPr>
          <p:nvPr/>
        </p:nvSpPr>
        <p:spPr bwMode="auto">
          <a:xfrm>
            <a:off x="4645025" y="337026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1</a:t>
            </a:r>
          </a:p>
        </p:txBody>
      </p:sp>
      <p:sp>
        <p:nvSpPr>
          <p:cNvPr id="32809" name="Text Box 51"/>
          <p:cNvSpPr txBox="1">
            <a:spLocks noChangeArrowheads="1"/>
          </p:cNvSpPr>
          <p:nvPr/>
        </p:nvSpPr>
        <p:spPr bwMode="auto">
          <a:xfrm>
            <a:off x="5111750" y="336867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1</a:t>
            </a:r>
          </a:p>
        </p:txBody>
      </p:sp>
      <p:sp>
        <p:nvSpPr>
          <p:cNvPr id="32810" name="Text Box 53"/>
          <p:cNvSpPr txBox="1">
            <a:spLocks noChangeArrowheads="1"/>
          </p:cNvSpPr>
          <p:nvPr/>
        </p:nvSpPr>
        <p:spPr bwMode="auto">
          <a:xfrm>
            <a:off x="4210050" y="4246563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x</a:t>
            </a:r>
          </a:p>
        </p:txBody>
      </p:sp>
      <p:sp>
        <p:nvSpPr>
          <p:cNvPr id="32811" name="Text Box 54"/>
          <p:cNvSpPr txBox="1">
            <a:spLocks noChangeArrowheads="1"/>
          </p:cNvSpPr>
          <p:nvPr/>
        </p:nvSpPr>
        <p:spPr bwMode="auto">
          <a:xfrm>
            <a:off x="4660900" y="4246563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x</a:t>
            </a:r>
          </a:p>
        </p:txBody>
      </p:sp>
      <p:sp>
        <p:nvSpPr>
          <p:cNvPr id="32812" name="Text Box 55"/>
          <p:cNvSpPr txBox="1">
            <a:spLocks noChangeArrowheads="1"/>
          </p:cNvSpPr>
          <p:nvPr/>
        </p:nvSpPr>
        <p:spPr bwMode="auto">
          <a:xfrm>
            <a:off x="5110163" y="4246563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x</a:t>
            </a:r>
          </a:p>
        </p:txBody>
      </p:sp>
      <p:sp>
        <p:nvSpPr>
          <p:cNvPr id="32813" name="Text Box 56"/>
          <p:cNvSpPr txBox="1">
            <a:spLocks noChangeArrowheads="1"/>
          </p:cNvSpPr>
          <p:nvPr/>
        </p:nvSpPr>
        <p:spPr bwMode="auto">
          <a:xfrm>
            <a:off x="4662488" y="4691063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x</a:t>
            </a:r>
          </a:p>
        </p:txBody>
      </p:sp>
      <p:sp>
        <p:nvSpPr>
          <p:cNvPr id="32814" name="Text Box 57"/>
          <p:cNvSpPr txBox="1">
            <a:spLocks noChangeArrowheads="1"/>
          </p:cNvSpPr>
          <p:nvPr/>
        </p:nvSpPr>
        <p:spPr bwMode="auto">
          <a:xfrm>
            <a:off x="5111750" y="4687888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x</a:t>
            </a:r>
          </a:p>
        </p:txBody>
      </p:sp>
      <p:sp>
        <p:nvSpPr>
          <p:cNvPr id="32815" name="Line 58"/>
          <p:cNvSpPr>
            <a:spLocks noChangeShapeType="1"/>
          </p:cNvSpPr>
          <p:nvPr/>
        </p:nvSpPr>
        <p:spPr bwMode="auto">
          <a:xfrm>
            <a:off x="3135313" y="2963863"/>
            <a:ext cx="3603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2816" name="Text Box 59"/>
          <p:cNvSpPr txBox="1">
            <a:spLocks noChangeArrowheads="1"/>
          </p:cNvSpPr>
          <p:nvPr/>
        </p:nvSpPr>
        <p:spPr bwMode="auto">
          <a:xfrm>
            <a:off x="3243263" y="27670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32817" name="Text Box 60"/>
          <p:cNvSpPr txBox="1">
            <a:spLocks noChangeArrowheads="1"/>
          </p:cNvSpPr>
          <p:nvPr/>
        </p:nvSpPr>
        <p:spPr bwMode="auto">
          <a:xfrm>
            <a:off x="2979738" y="3011488"/>
            <a:ext cx="214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Decimal prime number function K-Map</a:t>
            </a:r>
          </a:p>
        </p:txBody>
      </p:sp>
      <p:sp>
        <p:nvSpPr>
          <p:cNvPr id="33796" name="Rectangle 133"/>
          <p:cNvSpPr>
            <a:spLocks noChangeArrowheads="1"/>
          </p:cNvSpPr>
          <p:nvPr/>
        </p:nvSpPr>
        <p:spPr bwMode="auto">
          <a:xfrm>
            <a:off x="4383088" y="2922588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797" name="Rectangle 134"/>
          <p:cNvSpPr>
            <a:spLocks noChangeArrowheads="1"/>
          </p:cNvSpPr>
          <p:nvPr/>
        </p:nvSpPr>
        <p:spPr bwMode="auto">
          <a:xfrm>
            <a:off x="3922713" y="2922588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798" name="Rectangle 135"/>
          <p:cNvSpPr>
            <a:spLocks noChangeArrowheads="1"/>
          </p:cNvSpPr>
          <p:nvPr/>
        </p:nvSpPr>
        <p:spPr bwMode="auto">
          <a:xfrm>
            <a:off x="3462338" y="2922588"/>
            <a:ext cx="46355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799" name="Rectangle 136"/>
          <p:cNvSpPr>
            <a:spLocks noChangeArrowheads="1"/>
          </p:cNvSpPr>
          <p:nvPr/>
        </p:nvSpPr>
        <p:spPr bwMode="auto">
          <a:xfrm>
            <a:off x="4840288" y="2922588"/>
            <a:ext cx="460375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0" name="Rectangle 137"/>
          <p:cNvSpPr>
            <a:spLocks noChangeArrowheads="1"/>
          </p:cNvSpPr>
          <p:nvPr/>
        </p:nvSpPr>
        <p:spPr bwMode="auto">
          <a:xfrm>
            <a:off x="3922713" y="3359150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1" name="Rectangle 138"/>
          <p:cNvSpPr>
            <a:spLocks noChangeArrowheads="1"/>
          </p:cNvSpPr>
          <p:nvPr/>
        </p:nvSpPr>
        <p:spPr bwMode="auto">
          <a:xfrm>
            <a:off x="3462338" y="3360738"/>
            <a:ext cx="46355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2" name="Rectangle 139"/>
          <p:cNvSpPr>
            <a:spLocks noChangeArrowheads="1"/>
          </p:cNvSpPr>
          <p:nvPr/>
        </p:nvSpPr>
        <p:spPr bwMode="auto">
          <a:xfrm>
            <a:off x="4383088" y="3359150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3" name="Rectangle 140"/>
          <p:cNvSpPr>
            <a:spLocks noChangeArrowheads="1"/>
          </p:cNvSpPr>
          <p:nvPr/>
        </p:nvSpPr>
        <p:spPr bwMode="auto">
          <a:xfrm>
            <a:off x="4840288" y="3359150"/>
            <a:ext cx="460375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4" name="Rectangle 141"/>
          <p:cNvSpPr>
            <a:spLocks noChangeArrowheads="1"/>
          </p:cNvSpPr>
          <p:nvPr/>
        </p:nvSpPr>
        <p:spPr bwMode="auto">
          <a:xfrm>
            <a:off x="3922713" y="3805238"/>
            <a:ext cx="45720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5" name="Rectangle 142"/>
          <p:cNvSpPr>
            <a:spLocks noChangeArrowheads="1"/>
          </p:cNvSpPr>
          <p:nvPr/>
        </p:nvSpPr>
        <p:spPr bwMode="auto">
          <a:xfrm>
            <a:off x="3462338" y="3806825"/>
            <a:ext cx="463550" cy="444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6" name="Rectangle 143"/>
          <p:cNvSpPr>
            <a:spLocks noChangeArrowheads="1"/>
          </p:cNvSpPr>
          <p:nvPr/>
        </p:nvSpPr>
        <p:spPr bwMode="auto">
          <a:xfrm>
            <a:off x="4383088" y="3805238"/>
            <a:ext cx="45720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7" name="Rectangle 144"/>
          <p:cNvSpPr>
            <a:spLocks noChangeArrowheads="1"/>
          </p:cNvSpPr>
          <p:nvPr/>
        </p:nvSpPr>
        <p:spPr bwMode="auto">
          <a:xfrm>
            <a:off x="4840288" y="3805238"/>
            <a:ext cx="460375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8" name="Rectangle 145"/>
          <p:cNvSpPr>
            <a:spLocks noChangeArrowheads="1"/>
          </p:cNvSpPr>
          <p:nvPr/>
        </p:nvSpPr>
        <p:spPr bwMode="auto">
          <a:xfrm>
            <a:off x="3922713" y="4241800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09" name="Rectangle 146"/>
          <p:cNvSpPr>
            <a:spLocks noChangeArrowheads="1"/>
          </p:cNvSpPr>
          <p:nvPr/>
        </p:nvSpPr>
        <p:spPr bwMode="auto">
          <a:xfrm>
            <a:off x="3462338" y="4241800"/>
            <a:ext cx="46355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10" name="Rectangle 147"/>
          <p:cNvSpPr>
            <a:spLocks noChangeArrowheads="1"/>
          </p:cNvSpPr>
          <p:nvPr/>
        </p:nvSpPr>
        <p:spPr bwMode="auto">
          <a:xfrm>
            <a:off x="4383088" y="4241800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11" name="Rectangle 148"/>
          <p:cNvSpPr>
            <a:spLocks noChangeArrowheads="1"/>
          </p:cNvSpPr>
          <p:nvPr/>
        </p:nvSpPr>
        <p:spPr bwMode="auto">
          <a:xfrm>
            <a:off x="4840288" y="4241800"/>
            <a:ext cx="460375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33812" name="Group 219"/>
          <p:cNvGrpSpPr>
            <a:grpSpLocks/>
          </p:cNvGrpSpPr>
          <p:nvPr/>
        </p:nvGrpSpPr>
        <p:grpSpPr bwMode="auto">
          <a:xfrm>
            <a:off x="3170238" y="3011488"/>
            <a:ext cx="247650" cy="1536700"/>
            <a:chOff x="1331" y="1897"/>
            <a:chExt cx="156" cy="968"/>
          </a:xfrm>
        </p:grpSpPr>
        <p:sp>
          <p:nvSpPr>
            <p:cNvPr id="33867" name="Text Box 150"/>
            <p:cNvSpPr txBox="1">
              <a:spLocks noChangeArrowheads="1"/>
            </p:cNvSpPr>
            <p:nvPr/>
          </p:nvSpPr>
          <p:spPr bwMode="auto">
            <a:xfrm rot="16200000" flipH="1">
              <a:off x="1338" y="247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11</a:t>
              </a:r>
            </a:p>
          </p:txBody>
        </p:sp>
        <p:sp>
          <p:nvSpPr>
            <p:cNvPr id="33868" name="Text Box 151"/>
            <p:cNvSpPr txBox="1">
              <a:spLocks noChangeArrowheads="1"/>
            </p:cNvSpPr>
            <p:nvPr/>
          </p:nvSpPr>
          <p:spPr bwMode="auto">
            <a:xfrm rot="16200000" flipH="1">
              <a:off x="1339" y="27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  <p:sp>
          <p:nvSpPr>
            <p:cNvPr id="33869" name="Text Box 152"/>
            <p:cNvSpPr txBox="1">
              <a:spLocks noChangeArrowheads="1"/>
            </p:cNvSpPr>
            <p:nvPr/>
          </p:nvSpPr>
          <p:spPr bwMode="auto">
            <a:xfrm rot="16200000" flipH="1">
              <a:off x="1338" y="2171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3870" name="Text Box 153"/>
            <p:cNvSpPr txBox="1">
              <a:spLocks noChangeArrowheads="1"/>
            </p:cNvSpPr>
            <p:nvPr/>
          </p:nvSpPr>
          <p:spPr bwMode="auto">
            <a:xfrm rot="16200000" flipH="1">
              <a:off x="1337" y="1891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</p:grpSp>
      <p:sp>
        <p:nvSpPr>
          <p:cNvPr id="33813" name="Line 154"/>
          <p:cNvSpPr>
            <a:spLocks noChangeShapeType="1"/>
          </p:cNvSpPr>
          <p:nvPr/>
        </p:nvSpPr>
        <p:spPr bwMode="auto">
          <a:xfrm>
            <a:off x="4370388" y="4829175"/>
            <a:ext cx="930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14" name="Line 155"/>
          <p:cNvSpPr>
            <a:spLocks noChangeShapeType="1"/>
          </p:cNvSpPr>
          <p:nvPr/>
        </p:nvSpPr>
        <p:spPr bwMode="auto">
          <a:xfrm>
            <a:off x="3925888" y="259715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15" name="Line 156"/>
          <p:cNvSpPr>
            <a:spLocks noChangeShapeType="1"/>
          </p:cNvSpPr>
          <p:nvPr/>
        </p:nvSpPr>
        <p:spPr bwMode="auto">
          <a:xfrm rot="-5400000">
            <a:off x="4957763" y="4251325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16" name="Line 157"/>
          <p:cNvSpPr>
            <a:spLocks noChangeShapeType="1"/>
          </p:cNvSpPr>
          <p:nvPr/>
        </p:nvSpPr>
        <p:spPr bwMode="auto">
          <a:xfrm rot="-5400000">
            <a:off x="2674938" y="3803650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17" name="Text Box 158"/>
          <p:cNvSpPr txBox="1">
            <a:spLocks noChangeArrowheads="1"/>
          </p:cNvSpPr>
          <p:nvPr/>
        </p:nvSpPr>
        <p:spPr bwMode="auto">
          <a:xfrm>
            <a:off x="4330700" y="235426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33818" name="Text Box 159"/>
          <p:cNvSpPr txBox="1">
            <a:spLocks noChangeArrowheads="1"/>
          </p:cNvSpPr>
          <p:nvPr/>
        </p:nvSpPr>
        <p:spPr bwMode="auto">
          <a:xfrm>
            <a:off x="4783138" y="4892675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33819" name="Text Box 160"/>
          <p:cNvSpPr txBox="1">
            <a:spLocks noChangeArrowheads="1"/>
          </p:cNvSpPr>
          <p:nvPr/>
        </p:nvSpPr>
        <p:spPr bwMode="auto">
          <a:xfrm rot="-5400000">
            <a:off x="5509419" y="4118769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33820" name="Text Box 161"/>
          <p:cNvSpPr txBox="1">
            <a:spLocks noChangeArrowheads="1"/>
          </p:cNvSpPr>
          <p:nvPr/>
        </p:nvSpPr>
        <p:spPr bwMode="auto">
          <a:xfrm>
            <a:off x="3630613" y="30051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3821" name="Text Box 162"/>
          <p:cNvSpPr txBox="1">
            <a:spLocks noChangeArrowheads="1"/>
          </p:cNvSpPr>
          <p:nvPr/>
        </p:nvSpPr>
        <p:spPr bwMode="auto">
          <a:xfrm>
            <a:off x="3632200" y="34623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3822" name="Text Box 163"/>
          <p:cNvSpPr txBox="1">
            <a:spLocks noChangeArrowheads="1"/>
          </p:cNvSpPr>
          <p:nvPr/>
        </p:nvSpPr>
        <p:spPr bwMode="auto">
          <a:xfrm>
            <a:off x="3646488" y="3881438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3823" name="Text Box 164"/>
          <p:cNvSpPr txBox="1">
            <a:spLocks noChangeArrowheads="1"/>
          </p:cNvSpPr>
          <p:nvPr/>
        </p:nvSpPr>
        <p:spPr bwMode="auto">
          <a:xfrm>
            <a:off x="5013325" y="34623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3824" name="Text Box 165"/>
          <p:cNvSpPr txBox="1">
            <a:spLocks noChangeArrowheads="1"/>
          </p:cNvSpPr>
          <p:nvPr/>
        </p:nvSpPr>
        <p:spPr bwMode="auto">
          <a:xfrm>
            <a:off x="3643313" y="43259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3825" name="Text Box 166"/>
          <p:cNvSpPr txBox="1">
            <a:spLocks noChangeArrowheads="1"/>
          </p:cNvSpPr>
          <p:nvPr/>
        </p:nvSpPr>
        <p:spPr bwMode="auto">
          <a:xfrm>
            <a:off x="4076700" y="43259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3826" name="Text Box 167"/>
          <p:cNvSpPr txBox="1">
            <a:spLocks noChangeArrowheads="1"/>
          </p:cNvSpPr>
          <p:nvPr/>
        </p:nvSpPr>
        <p:spPr bwMode="auto">
          <a:xfrm>
            <a:off x="4071938" y="30051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3827" name="Text Box 168"/>
          <p:cNvSpPr txBox="1">
            <a:spLocks noChangeArrowheads="1"/>
          </p:cNvSpPr>
          <p:nvPr/>
        </p:nvSpPr>
        <p:spPr bwMode="auto">
          <a:xfrm>
            <a:off x="4071938" y="34623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3828" name="Text Box 169"/>
          <p:cNvSpPr txBox="1">
            <a:spLocks noChangeArrowheads="1"/>
          </p:cNvSpPr>
          <p:nvPr/>
        </p:nvSpPr>
        <p:spPr bwMode="auto">
          <a:xfrm>
            <a:off x="4551363" y="34623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3829" name="Text Box 170"/>
          <p:cNvSpPr txBox="1">
            <a:spLocks noChangeArrowheads="1"/>
          </p:cNvSpPr>
          <p:nvPr/>
        </p:nvSpPr>
        <p:spPr bwMode="auto">
          <a:xfrm>
            <a:off x="4552950" y="30051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3830" name="Text Box 171"/>
          <p:cNvSpPr txBox="1">
            <a:spLocks noChangeArrowheads="1"/>
          </p:cNvSpPr>
          <p:nvPr/>
        </p:nvSpPr>
        <p:spPr bwMode="auto">
          <a:xfrm>
            <a:off x="5003800" y="30035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3831" name="Text Box 172"/>
          <p:cNvSpPr txBox="1">
            <a:spLocks noChangeArrowheads="1"/>
          </p:cNvSpPr>
          <p:nvPr/>
        </p:nvSpPr>
        <p:spPr bwMode="auto">
          <a:xfrm>
            <a:off x="4079875" y="3881438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3832" name="Text Box 173"/>
          <p:cNvSpPr txBox="1">
            <a:spLocks noChangeArrowheads="1"/>
          </p:cNvSpPr>
          <p:nvPr/>
        </p:nvSpPr>
        <p:spPr bwMode="auto">
          <a:xfrm>
            <a:off x="4562475" y="3881438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3833" name="Text Box 174"/>
          <p:cNvSpPr txBox="1">
            <a:spLocks noChangeArrowheads="1"/>
          </p:cNvSpPr>
          <p:nvPr/>
        </p:nvSpPr>
        <p:spPr bwMode="auto">
          <a:xfrm>
            <a:off x="5010150" y="3881438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3834" name="Text Box 175"/>
          <p:cNvSpPr txBox="1">
            <a:spLocks noChangeArrowheads="1"/>
          </p:cNvSpPr>
          <p:nvPr/>
        </p:nvSpPr>
        <p:spPr bwMode="auto">
          <a:xfrm>
            <a:off x="4564063" y="4325938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3835" name="Text Box 176"/>
          <p:cNvSpPr txBox="1">
            <a:spLocks noChangeArrowheads="1"/>
          </p:cNvSpPr>
          <p:nvPr/>
        </p:nvSpPr>
        <p:spPr bwMode="auto">
          <a:xfrm>
            <a:off x="5011738" y="4322763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3836" name="Line 177"/>
          <p:cNvSpPr>
            <a:spLocks noChangeShapeType="1"/>
          </p:cNvSpPr>
          <p:nvPr/>
        </p:nvSpPr>
        <p:spPr bwMode="auto">
          <a:xfrm>
            <a:off x="3101975" y="2598738"/>
            <a:ext cx="360363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37" name="Text Box 178"/>
          <p:cNvSpPr txBox="1">
            <a:spLocks noChangeArrowheads="1"/>
          </p:cNvSpPr>
          <p:nvPr/>
        </p:nvSpPr>
        <p:spPr bwMode="auto">
          <a:xfrm>
            <a:off x="3209925" y="24018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33838" name="Text Box 179"/>
          <p:cNvSpPr txBox="1">
            <a:spLocks noChangeArrowheads="1"/>
          </p:cNvSpPr>
          <p:nvPr/>
        </p:nvSpPr>
        <p:spPr bwMode="auto">
          <a:xfrm>
            <a:off x="2946400" y="2646363"/>
            <a:ext cx="2143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  <p:grpSp>
        <p:nvGrpSpPr>
          <p:cNvPr id="3" name="Group 207"/>
          <p:cNvGrpSpPr>
            <a:grpSpLocks/>
          </p:cNvGrpSpPr>
          <p:nvPr/>
        </p:nvGrpSpPr>
        <p:grpSpPr bwMode="auto">
          <a:xfrm>
            <a:off x="2946400" y="3403600"/>
            <a:ext cx="1836738" cy="1793875"/>
            <a:chOff x="731" y="2593"/>
            <a:chExt cx="1157" cy="1130"/>
          </a:xfrm>
        </p:grpSpPr>
        <p:sp>
          <p:nvSpPr>
            <p:cNvPr id="33864" name="Rectangle 184"/>
            <p:cNvSpPr>
              <a:spLocks noChangeArrowheads="1"/>
            </p:cNvSpPr>
            <p:nvPr/>
          </p:nvSpPr>
          <p:spPr bwMode="auto">
            <a:xfrm>
              <a:off x="731" y="3531"/>
              <a:ext cx="4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X1X1</a:t>
              </a:r>
            </a:p>
          </p:txBody>
        </p:sp>
        <p:sp>
          <p:nvSpPr>
            <p:cNvPr id="33865" name="AutoShape 185"/>
            <p:cNvSpPr>
              <a:spLocks noChangeArrowheads="1"/>
            </p:cNvSpPr>
            <p:nvPr/>
          </p:nvSpPr>
          <p:spPr bwMode="auto">
            <a:xfrm>
              <a:off x="1389" y="2593"/>
              <a:ext cx="499" cy="5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3866" name="AutoShape 186"/>
            <p:cNvCxnSpPr>
              <a:cxnSpLocks noChangeShapeType="1"/>
              <a:stCxn id="33864" idx="0"/>
              <a:endCxn id="33865" idx="2"/>
            </p:cNvCxnSpPr>
            <p:nvPr/>
          </p:nvCxnSpPr>
          <p:spPr bwMode="auto">
            <a:xfrm flipV="1">
              <a:off x="949" y="3105"/>
              <a:ext cx="690" cy="42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840" name="Group 191"/>
          <p:cNvGrpSpPr>
            <a:grpSpLocks/>
          </p:cNvGrpSpPr>
          <p:nvPr/>
        </p:nvGrpSpPr>
        <p:grpSpPr bwMode="auto">
          <a:xfrm>
            <a:off x="3565525" y="2660650"/>
            <a:ext cx="1611313" cy="247650"/>
            <a:chOff x="4259" y="1917"/>
            <a:chExt cx="1015" cy="156"/>
          </a:xfrm>
        </p:grpSpPr>
        <p:sp>
          <p:nvSpPr>
            <p:cNvPr id="33860" name="Text Box 192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3861" name="Text Box 193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3862" name="Text Box 194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3863" name="Text Box 195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33841" name="Rectangle 202"/>
          <p:cNvSpPr>
            <a:spLocks noChangeArrowheads="1"/>
          </p:cNvSpPr>
          <p:nvPr/>
        </p:nvSpPr>
        <p:spPr bwMode="auto">
          <a:xfrm>
            <a:off x="4311650" y="4841875"/>
            <a:ext cx="639763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842" name="Rectangle 204"/>
          <p:cNvSpPr>
            <a:spLocks noChangeArrowheads="1"/>
          </p:cNvSpPr>
          <p:nvPr/>
        </p:nvSpPr>
        <p:spPr bwMode="auto">
          <a:xfrm>
            <a:off x="3394075" y="4516438"/>
            <a:ext cx="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grpSp>
        <p:nvGrpSpPr>
          <p:cNvPr id="5" name="Group 216"/>
          <p:cNvGrpSpPr>
            <a:grpSpLocks/>
          </p:cNvGrpSpPr>
          <p:nvPr/>
        </p:nvGrpSpPr>
        <p:grpSpPr bwMode="auto">
          <a:xfrm>
            <a:off x="4292600" y="2624138"/>
            <a:ext cx="2298700" cy="2181225"/>
            <a:chOff x="1579" y="2102"/>
            <a:chExt cx="1448" cy="1374"/>
          </a:xfrm>
        </p:grpSpPr>
        <p:sp>
          <p:nvSpPr>
            <p:cNvPr id="33853" name="Rectangle 189"/>
            <p:cNvSpPr>
              <a:spLocks noChangeArrowheads="1"/>
            </p:cNvSpPr>
            <p:nvPr/>
          </p:nvSpPr>
          <p:spPr bwMode="auto">
            <a:xfrm>
              <a:off x="2591" y="2593"/>
              <a:ext cx="4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X01X</a:t>
              </a:r>
            </a:p>
          </p:txBody>
        </p:sp>
        <p:sp>
          <p:nvSpPr>
            <p:cNvPr id="33854" name="AutoShape 196"/>
            <p:cNvSpPr>
              <a:spLocks noChangeArrowheads="1"/>
            </p:cNvSpPr>
            <p:nvPr/>
          </p:nvSpPr>
          <p:spPr bwMode="auto">
            <a:xfrm flipV="1">
              <a:off x="1677" y="2120"/>
              <a:ext cx="537" cy="4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3855" name="Rectangle 201"/>
            <p:cNvSpPr>
              <a:spLocks noChangeArrowheads="1"/>
            </p:cNvSpPr>
            <p:nvPr/>
          </p:nvSpPr>
          <p:spPr bwMode="auto">
            <a:xfrm flipV="1">
              <a:off x="1579" y="2102"/>
              <a:ext cx="725" cy="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3856" name="AutoShape 205"/>
            <p:cNvSpPr>
              <a:spLocks noChangeArrowheads="1"/>
            </p:cNvSpPr>
            <p:nvPr/>
          </p:nvSpPr>
          <p:spPr bwMode="auto">
            <a:xfrm flipV="1">
              <a:off x="1674" y="3167"/>
              <a:ext cx="537" cy="26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3857" name="Rectangle 206"/>
            <p:cNvSpPr>
              <a:spLocks noChangeArrowheads="1"/>
            </p:cNvSpPr>
            <p:nvPr/>
          </p:nvSpPr>
          <p:spPr bwMode="auto">
            <a:xfrm flipV="1">
              <a:off x="1628" y="3425"/>
              <a:ext cx="725" cy="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3858" name="AutoShape 208"/>
            <p:cNvCxnSpPr>
              <a:cxnSpLocks noChangeShapeType="1"/>
              <a:stCxn id="33853" idx="1"/>
              <a:endCxn id="33854" idx="3"/>
            </p:cNvCxnSpPr>
            <p:nvPr/>
          </p:nvCxnSpPr>
          <p:spPr bwMode="auto">
            <a:xfrm flipH="1" flipV="1">
              <a:off x="2225" y="2338"/>
              <a:ext cx="366" cy="3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9" name="AutoShape 209"/>
            <p:cNvCxnSpPr>
              <a:cxnSpLocks noChangeShapeType="1"/>
              <a:stCxn id="33853" idx="1"/>
              <a:endCxn id="33856" idx="3"/>
            </p:cNvCxnSpPr>
            <p:nvPr/>
          </p:nvCxnSpPr>
          <p:spPr bwMode="auto">
            <a:xfrm flipH="1">
              <a:off x="2222" y="2689"/>
              <a:ext cx="369" cy="61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13"/>
          <p:cNvGrpSpPr>
            <a:grpSpLocks/>
          </p:cNvGrpSpPr>
          <p:nvPr/>
        </p:nvGrpSpPr>
        <p:grpSpPr bwMode="auto">
          <a:xfrm>
            <a:off x="3597275" y="1497013"/>
            <a:ext cx="1298575" cy="2371725"/>
            <a:chOff x="1141" y="1392"/>
            <a:chExt cx="818" cy="1494"/>
          </a:xfrm>
        </p:grpSpPr>
        <p:sp>
          <p:nvSpPr>
            <p:cNvPr id="33850" name="AutoShape 188"/>
            <p:cNvSpPr>
              <a:spLocks noChangeArrowheads="1"/>
            </p:cNvSpPr>
            <p:nvPr/>
          </p:nvSpPr>
          <p:spPr bwMode="auto">
            <a:xfrm>
              <a:off x="1305" y="2246"/>
              <a:ext cx="654" cy="64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3851" name="Rectangle 182"/>
            <p:cNvSpPr>
              <a:spLocks noChangeArrowheads="1"/>
            </p:cNvSpPr>
            <p:nvPr/>
          </p:nvSpPr>
          <p:spPr bwMode="auto">
            <a:xfrm>
              <a:off x="1141" y="1392"/>
              <a:ext cx="3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0XX1</a:t>
              </a:r>
            </a:p>
          </p:txBody>
        </p:sp>
        <p:cxnSp>
          <p:nvCxnSpPr>
            <p:cNvPr id="33852" name="AutoShape 183"/>
            <p:cNvCxnSpPr>
              <a:cxnSpLocks noChangeShapeType="1"/>
              <a:stCxn id="33851" idx="2"/>
              <a:endCxn id="33850" idx="0"/>
            </p:cNvCxnSpPr>
            <p:nvPr/>
          </p:nvCxnSpPr>
          <p:spPr bwMode="auto">
            <a:xfrm>
              <a:off x="1337" y="1584"/>
              <a:ext cx="295" cy="6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215"/>
          <p:cNvGrpSpPr>
            <a:grpSpLocks/>
          </p:cNvGrpSpPr>
          <p:nvPr/>
        </p:nvGrpSpPr>
        <p:grpSpPr bwMode="auto">
          <a:xfrm>
            <a:off x="4513263" y="1844675"/>
            <a:ext cx="1406525" cy="2782888"/>
            <a:chOff x="3182" y="1296"/>
            <a:chExt cx="886" cy="1753"/>
          </a:xfrm>
        </p:grpSpPr>
        <p:cxnSp>
          <p:nvCxnSpPr>
            <p:cNvPr id="33847" name="AutoShape 190"/>
            <p:cNvCxnSpPr>
              <a:cxnSpLocks noChangeShapeType="1"/>
              <a:stCxn id="33848" idx="2"/>
              <a:endCxn id="33849" idx="0"/>
            </p:cNvCxnSpPr>
            <p:nvPr/>
          </p:nvCxnSpPr>
          <p:spPr bwMode="auto">
            <a:xfrm flipH="1">
              <a:off x="3253" y="1488"/>
              <a:ext cx="606" cy="51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48" name="Rectangle 197"/>
            <p:cNvSpPr>
              <a:spLocks noChangeArrowheads="1"/>
            </p:cNvSpPr>
            <p:nvPr/>
          </p:nvSpPr>
          <p:spPr bwMode="auto">
            <a:xfrm>
              <a:off x="3650" y="1296"/>
              <a:ext cx="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b="0"/>
                <a:t>XX11</a:t>
              </a:r>
            </a:p>
          </p:txBody>
        </p:sp>
        <p:sp>
          <p:nvSpPr>
            <p:cNvPr id="33849" name="AutoShape 199"/>
            <p:cNvSpPr>
              <a:spLocks noChangeArrowheads="1"/>
            </p:cNvSpPr>
            <p:nvPr/>
          </p:nvSpPr>
          <p:spPr bwMode="auto">
            <a:xfrm>
              <a:off x="3182" y="2014"/>
              <a:ext cx="142" cy="10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3846" name="Text Box 218"/>
          <p:cNvSpPr txBox="1">
            <a:spLocks noChangeArrowheads="1"/>
          </p:cNvSpPr>
          <p:nvPr/>
        </p:nvSpPr>
        <p:spPr bwMode="auto">
          <a:xfrm rot="-5400000">
            <a:off x="2865438" y="35782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graphicFrame>
        <p:nvGraphicFramePr>
          <p:cNvPr id="34819" name="Object 2"/>
          <p:cNvGraphicFramePr>
            <a:graphicFrameLocks noChangeAspect="1"/>
          </p:cNvGraphicFramePr>
          <p:nvPr/>
        </p:nvGraphicFramePr>
        <p:xfrm>
          <a:off x="5029200" y="4343400"/>
          <a:ext cx="3052763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3" name="Visio" r:id="rId4" imgW="1523041" imgH="802168" progId="Visio.Drawing.6">
                  <p:embed/>
                </p:oleObj>
              </mc:Choice>
              <mc:Fallback>
                <p:oleObj name="Visio" r:id="rId4" imgW="1523041" imgH="802168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343400"/>
                        <a:ext cx="3052763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5715000" y="838200"/>
            <a:ext cx="1062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ahoma" pitchFamily="34" charset="0"/>
              </a:rPr>
              <a:t>Cover: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ahoma" pitchFamily="34" charset="0"/>
              </a:rPr>
              <a:t>  0XX1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ahoma" pitchFamily="34" charset="0"/>
              </a:rPr>
              <a:t>  X01X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5029200" y="3006725"/>
            <a:ext cx="26098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800" b="0"/>
              <a:t>f  = (a  d) </a:t>
            </a:r>
            <a:r>
              <a:rPr lang="en-US" b="0"/>
              <a:t>V</a:t>
            </a:r>
            <a:r>
              <a:rPr lang="en-US" sz="2800" b="0"/>
              <a:t> (b  c)</a:t>
            </a:r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 flipV="1">
            <a:off x="5962650" y="3081338"/>
            <a:ext cx="169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 flipV="1">
            <a:off x="7180263" y="3081338"/>
            <a:ext cx="169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b="0"/>
              <a:t>V</a:t>
            </a:r>
            <a:endParaRPr lang="en-US" sz="2800" b="0"/>
          </a:p>
        </p:txBody>
      </p:sp>
      <p:sp>
        <p:nvSpPr>
          <p:cNvPr id="34824" name="Text Box 14"/>
          <p:cNvSpPr txBox="1">
            <a:spLocks noChangeArrowheads="1"/>
          </p:cNvSpPr>
          <p:nvPr/>
        </p:nvSpPr>
        <p:spPr bwMode="auto">
          <a:xfrm>
            <a:off x="6162675" y="3005138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  <p:sp>
        <p:nvSpPr>
          <p:cNvPr id="34825" name="Text Box 15"/>
          <p:cNvSpPr txBox="1">
            <a:spLocks noChangeArrowheads="1"/>
          </p:cNvSpPr>
          <p:nvPr/>
        </p:nvSpPr>
        <p:spPr bwMode="auto">
          <a:xfrm>
            <a:off x="7353300" y="3005138"/>
            <a:ext cx="16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/>
              <a:t>¯</a:t>
            </a:r>
          </a:p>
        </p:txBody>
      </p:sp>
      <p:sp>
        <p:nvSpPr>
          <p:cNvPr id="34826" name="Rectangle 19"/>
          <p:cNvSpPr>
            <a:spLocks noChangeArrowheads="1"/>
          </p:cNvSpPr>
          <p:nvPr/>
        </p:nvSpPr>
        <p:spPr bwMode="auto">
          <a:xfrm>
            <a:off x="152400" y="0"/>
            <a:ext cx="7772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Decimal prime number function – circuit</a:t>
            </a: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2106613" y="2876550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1646238" y="2876550"/>
            <a:ext cx="45720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29" name="Rectangle 22"/>
          <p:cNvSpPr>
            <a:spLocks noChangeArrowheads="1"/>
          </p:cNvSpPr>
          <p:nvPr/>
        </p:nvSpPr>
        <p:spPr bwMode="auto">
          <a:xfrm>
            <a:off x="1185863" y="2876550"/>
            <a:ext cx="463550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0" name="Rectangle 23"/>
          <p:cNvSpPr>
            <a:spLocks noChangeArrowheads="1"/>
          </p:cNvSpPr>
          <p:nvPr/>
        </p:nvSpPr>
        <p:spPr bwMode="auto">
          <a:xfrm>
            <a:off x="2563813" y="2876550"/>
            <a:ext cx="460375" cy="43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1" name="Rectangle 24"/>
          <p:cNvSpPr>
            <a:spLocks noChangeArrowheads="1"/>
          </p:cNvSpPr>
          <p:nvPr/>
        </p:nvSpPr>
        <p:spPr bwMode="auto">
          <a:xfrm>
            <a:off x="1646238" y="3313113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2" name="Rectangle 25"/>
          <p:cNvSpPr>
            <a:spLocks noChangeArrowheads="1"/>
          </p:cNvSpPr>
          <p:nvPr/>
        </p:nvSpPr>
        <p:spPr bwMode="auto">
          <a:xfrm>
            <a:off x="1185863" y="3314700"/>
            <a:ext cx="463550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3" name="Rectangle 26"/>
          <p:cNvSpPr>
            <a:spLocks noChangeArrowheads="1"/>
          </p:cNvSpPr>
          <p:nvPr/>
        </p:nvSpPr>
        <p:spPr bwMode="auto">
          <a:xfrm>
            <a:off x="2106613" y="3313113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4" name="Rectangle 27"/>
          <p:cNvSpPr>
            <a:spLocks noChangeArrowheads="1"/>
          </p:cNvSpPr>
          <p:nvPr/>
        </p:nvSpPr>
        <p:spPr bwMode="auto">
          <a:xfrm>
            <a:off x="2563813" y="3313113"/>
            <a:ext cx="460375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5" name="Rectangle 28"/>
          <p:cNvSpPr>
            <a:spLocks noChangeArrowheads="1"/>
          </p:cNvSpPr>
          <p:nvPr/>
        </p:nvSpPr>
        <p:spPr bwMode="auto">
          <a:xfrm>
            <a:off x="1646238" y="3759200"/>
            <a:ext cx="457200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6" name="Rectangle 29"/>
          <p:cNvSpPr>
            <a:spLocks noChangeArrowheads="1"/>
          </p:cNvSpPr>
          <p:nvPr/>
        </p:nvSpPr>
        <p:spPr bwMode="auto">
          <a:xfrm>
            <a:off x="1185863" y="3760788"/>
            <a:ext cx="463550" cy="444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7" name="Rectangle 30"/>
          <p:cNvSpPr>
            <a:spLocks noChangeArrowheads="1"/>
          </p:cNvSpPr>
          <p:nvPr/>
        </p:nvSpPr>
        <p:spPr bwMode="auto">
          <a:xfrm>
            <a:off x="2106613" y="3759200"/>
            <a:ext cx="457200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8" name="Rectangle 31"/>
          <p:cNvSpPr>
            <a:spLocks noChangeArrowheads="1"/>
          </p:cNvSpPr>
          <p:nvPr/>
        </p:nvSpPr>
        <p:spPr bwMode="auto">
          <a:xfrm>
            <a:off x="2563813" y="3759200"/>
            <a:ext cx="460375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39" name="Rectangle 32"/>
          <p:cNvSpPr>
            <a:spLocks noChangeArrowheads="1"/>
          </p:cNvSpPr>
          <p:nvPr/>
        </p:nvSpPr>
        <p:spPr bwMode="auto">
          <a:xfrm>
            <a:off x="1646238" y="4195763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0" name="Rectangle 33"/>
          <p:cNvSpPr>
            <a:spLocks noChangeArrowheads="1"/>
          </p:cNvSpPr>
          <p:nvPr/>
        </p:nvSpPr>
        <p:spPr bwMode="auto">
          <a:xfrm>
            <a:off x="1185863" y="4195763"/>
            <a:ext cx="46355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1" name="Rectangle 34"/>
          <p:cNvSpPr>
            <a:spLocks noChangeArrowheads="1"/>
          </p:cNvSpPr>
          <p:nvPr/>
        </p:nvSpPr>
        <p:spPr bwMode="auto">
          <a:xfrm>
            <a:off x="2106613" y="4195763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2" name="Rectangle 35"/>
          <p:cNvSpPr>
            <a:spLocks noChangeArrowheads="1"/>
          </p:cNvSpPr>
          <p:nvPr/>
        </p:nvSpPr>
        <p:spPr bwMode="auto">
          <a:xfrm>
            <a:off x="2563813" y="4195763"/>
            <a:ext cx="460375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34843" name="Group 36"/>
          <p:cNvGrpSpPr>
            <a:grpSpLocks/>
          </p:cNvGrpSpPr>
          <p:nvPr/>
        </p:nvGrpSpPr>
        <p:grpSpPr bwMode="auto">
          <a:xfrm rot="16200000" flipH="1">
            <a:off x="203994" y="3655219"/>
            <a:ext cx="1611312" cy="247650"/>
            <a:chOff x="4259" y="1917"/>
            <a:chExt cx="1015" cy="156"/>
          </a:xfrm>
        </p:grpSpPr>
        <p:sp>
          <p:nvSpPr>
            <p:cNvPr id="34889" name="Text Box 37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4890" name="Text Box 38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4891" name="Text Box 39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4892" name="Text Box 40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34844" name="Line 41"/>
          <p:cNvSpPr>
            <a:spLocks noChangeShapeType="1"/>
          </p:cNvSpPr>
          <p:nvPr/>
        </p:nvSpPr>
        <p:spPr bwMode="auto">
          <a:xfrm>
            <a:off x="2093913" y="4783138"/>
            <a:ext cx="930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5" name="Line 42"/>
          <p:cNvSpPr>
            <a:spLocks noChangeShapeType="1"/>
          </p:cNvSpPr>
          <p:nvPr/>
        </p:nvSpPr>
        <p:spPr bwMode="auto">
          <a:xfrm>
            <a:off x="1649413" y="25511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6" name="Line 43"/>
          <p:cNvSpPr>
            <a:spLocks noChangeShapeType="1"/>
          </p:cNvSpPr>
          <p:nvPr/>
        </p:nvSpPr>
        <p:spPr bwMode="auto">
          <a:xfrm rot="-5400000">
            <a:off x="2681288" y="4205288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7" name="Line 44"/>
          <p:cNvSpPr>
            <a:spLocks noChangeShapeType="1"/>
          </p:cNvSpPr>
          <p:nvPr/>
        </p:nvSpPr>
        <p:spPr bwMode="auto">
          <a:xfrm rot="-5400000">
            <a:off x="398463" y="3757613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48" name="Text Box 45"/>
          <p:cNvSpPr txBox="1">
            <a:spLocks noChangeArrowheads="1"/>
          </p:cNvSpPr>
          <p:nvPr/>
        </p:nvSpPr>
        <p:spPr bwMode="auto">
          <a:xfrm>
            <a:off x="2054225" y="230822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34849" name="Text Box 46"/>
          <p:cNvSpPr txBox="1">
            <a:spLocks noChangeArrowheads="1"/>
          </p:cNvSpPr>
          <p:nvPr/>
        </p:nvSpPr>
        <p:spPr bwMode="auto">
          <a:xfrm>
            <a:off x="2506663" y="484663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34850" name="Text Box 47"/>
          <p:cNvSpPr txBox="1">
            <a:spLocks noChangeArrowheads="1"/>
          </p:cNvSpPr>
          <p:nvPr/>
        </p:nvSpPr>
        <p:spPr bwMode="auto">
          <a:xfrm rot="-5400000">
            <a:off x="3232945" y="4072731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34851" name="Text Box 48"/>
          <p:cNvSpPr txBox="1">
            <a:spLocks noChangeArrowheads="1"/>
          </p:cNvSpPr>
          <p:nvPr/>
        </p:nvSpPr>
        <p:spPr bwMode="auto">
          <a:xfrm>
            <a:off x="1354138" y="29591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4852" name="Text Box 49"/>
          <p:cNvSpPr txBox="1">
            <a:spLocks noChangeArrowheads="1"/>
          </p:cNvSpPr>
          <p:nvPr/>
        </p:nvSpPr>
        <p:spPr bwMode="auto">
          <a:xfrm>
            <a:off x="1355725" y="34163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4853" name="Text Box 50"/>
          <p:cNvSpPr txBox="1">
            <a:spLocks noChangeArrowheads="1"/>
          </p:cNvSpPr>
          <p:nvPr/>
        </p:nvSpPr>
        <p:spPr bwMode="auto">
          <a:xfrm>
            <a:off x="1370013" y="383540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4854" name="Text Box 51"/>
          <p:cNvSpPr txBox="1">
            <a:spLocks noChangeArrowheads="1"/>
          </p:cNvSpPr>
          <p:nvPr/>
        </p:nvSpPr>
        <p:spPr bwMode="auto">
          <a:xfrm>
            <a:off x="2736850" y="34163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4855" name="Text Box 52"/>
          <p:cNvSpPr txBox="1">
            <a:spLocks noChangeArrowheads="1"/>
          </p:cNvSpPr>
          <p:nvPr/>
        </p:nvSpPr>
        <p:spPr bwMode="auto">
          <a:xfrm>
            <a:off x="1366838" y="42799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4856" name="Text Box 53"/>
          <p:cNvSpPr txBox="1">
            <a:spLocks noChangeArrowheads="1"/>
          </p:cNvSpPr>
          <p:nvPr/>
        </p:nvSpPr>
        <p:spPr bwMode="auto">
          <a:xfrm>
            <a:off x="1800225" y="42799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4857" name="Text Box 54"/>
          <p:cNvSpPr txBox="1">
            <a:spLocks noChangeArrowheads="1"/>
          </p:cNvSpPr>
          <p:nvPr/>
        </p:nvSpPr>
        <p:spPr bwMode="auto">
          <a:xfrm>
            <a:off x="1795463" y="29591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4858" name="Text Box 55"/>
          <p:cNvSpPr txBox="1">
            <a:spLocks noChangeArrowheads="1"/>
          </p:cNvSpPr>
          <p:nvPr/>
        </p:nvSpPr>
        <p:spPr bwMode="auto">
          <a:xfrm>
            <a:off x="1795463" y="34163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4859" name="Text Box 56"/>
          <p:cNvSpPr txBox="1">
            <a:spLocks noChangeArrowheads="1"/>
          </p:cNvSpPr>
          <p:nvPr/>
        </p:nvSpPr>
        <p:spPr bwMode="auto">
          <a:xfrm>
            <a:off x="2274888" y="34163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4860" name="Text Box 57"/>
          <p:cNvSpPr txBox="1">
            <a:spLocks noChangeArrowheads="1"/>
          </p:cNvSpPr>
          <p:nvPr/>
        </p:nvSpPr>
        <p:spPr bwMode="auto">
          <a:xfrm>
            <a:off x="2276475" y="29591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4861" name="Text Box 58"/>
          <p:cNvSpPr txBox="1">
            <a:spLocks noChangeArrowheads="1"/>
          </p:cNvSpPr>
          <p:nvPr/>
        </p:nvSpPr>
        <p:spPr bwMode="auto">
          <a:xfrm>
            <a:off x="2727325" y="29575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4862" name="Text Box 59"/>
          <p:cNvSpPr txBox="1">
            <a:spLocks noChangeArrowheads="1"/>
          </p:cNvSpPr>
          <p:nvPr/>
        </p:nvSpPr>
        <p:spPr bwMode="auto">
          <a:xfrm>
            <a:off x="1803400" y="383540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4863" name="Text Box 60"/>
          <p:cNvSpPr txBox="1">
            <a:spLocks noChangeArrowheads="1"/>
          </p:cNvSpPr>
          <p:nvPr/>
        </p:nvSpPr>
        <p:spPr bwMode="auto">
          <a:xfrm>
            <a:off x="2286000" y="383540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4864" name="Text Box 61"/>
          <p:cNvSpPr txBox="1">
            <a:spLocks noChangeArrowheads="1"/>
          </p:cNvSpPr>
          <p:nvPr/>
        </p:nvSpPr>
        <p:spPr bwMode="auto">
          <a:xfrm>
            <a:off x="2733675" y="383540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4865" name="Text Box 62"/>
          <p:cNvSpPr txBox="1">
            <a:spLocks noChangeArrowheads="1"/>
          </p:cNvSpPr>
          <p:nvPr/>
        </p:nvSpPr>
        <p:spPr bwMode="auto">
          <a:xfrm>
            <a:off x="2287588" y="427990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4866" name="Text Box 63"/>
          <p:cNvSpPr txBox="1">
            <a:spLocks noChangeArrowheads="1"/>
          </p:cNvSpPr>
          <p:nvPr/>
        </p:nvSpPr>
        <p:spPr bwMode="auto">
          <a:xfrm>
            <a:off x="2735263" y="4276725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x</a:t>
            </a:r>
          </a:p>
        </p:txBody>
      </p:sp>
      <p:sp>
        <p:nvSpPr>
          <p:cNvPr id="34867" name="Line 64"/>
          <p:cNvSpPr>
            <a:spLocks noChangeShapeType="1"/>
          </p:cNvSpPr>
          <p:nvPr/>
        </p:nvSpPr>
        <p:spPr bwMode="auto">
          <a:xfrm>
            <a:off x="825500" y="2552700"/>
            <a:ext cx="360363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4868" name="Text Box 65"/>
          <p:cNvSpPr txBox="1">
            <a:spLocks noChangeArrowheads="1"/>
          </p:cNvSpPr>
          <p:nvPr/>
        </p:nvSpPr>
        <p:spPr bwMode="auto">
          <a:xfrm>
            <a:off x="933450" y="23558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34869" name="Text Box 66"/>
          <p:cNvSpPr txBox="1">
            <a:spLocks noChangeArrowheads="1"/>
          </p:cNvSpPr>
          <p:nvPr/>
        </p:nvSpPr>
        <p:spPr bwMode="auto">
          <a:xfrm>
            <a:off x="669925" y="2600325"/>
            <a:ext cx="2143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  <p:grpSp>
        <p:nvGrpSpPr>
          <p:cNvPr id="34870" name="Group 71"/>
          <p:cNvGrpSpPr>
            <a:grpSpLocks/>
          </p:cNvGrpSpPr>
          <p:nvPr/>
        </p:nvGrpSpPr>
        <p:grpSpPr bwMode="auto">
          <a:xfrm>
            <a:off x="1289050" y="2614613"/>
            <a:ext cx="1611313" cy="247650"/>
            <a:chOff x="4259" y="1917"/>
            <a:chExt cx="1015" cy="156"/>
          </a:xfrm>
        </p:grpSpPr>
        <p:sp>
          <p:nvSpPr>
            <p:cNvPr id="34885" name="Text Box 72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34886" name="Text Box 73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34887" name="Text Box 74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34888" name="Text Box 75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34871" name="Rectangle 76"/>
          <p:cNvSpPr>
            <a:spLocks noChangeArrowheads="1"/>
          </p:cNvSpPr>
          <p:nvPr/>
        </p:nvSpPr>
        <p:spPr bwMode="auto">
          <a:xfrm>
            <a:off x="2035175" y="4795838"/>
            <a:ext cx="639763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2016125" y="2578100"/>
            <a:ext cx="2298700" cy="2181225"/>
            <a:chOff x="1579" y="2102"/>
            <a:chExt cx="1448" cy="1374"/>
          </a:xfrm>
        </p:grpSpPr>
        <p:sp>
          <p:nvSpPr>
            <p:cNvPr id="34878" name="Rectangle 78"/>
            <p:cNvSpPr>
              <a:spLocks noChangeArrowheads="1"/>
            </p:cNvSpPr>
            <p:nvPr/>
          </p:nvSpPr>
          <p:spPr bwMode="auto">
            <a:xfrm>
              <a:off x="2591" y="2593"/>
              <a:ext cx="4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X01X</a:t>
              </a:r>
            </a:p>
          </p:txBody>
        </p:sp>
        <p:sp>
          <p:nvSpPr>
            <p:cNvPr id="34879" name="AutoShape 79"/>
            <p:cNvSpPr>
              <a:spLocks noChangeArrowheads="1"/>
            </p:cNvSpPr>
            <p:nvPr/>
          </p:nvSpPr>
          <p:spPr bwMode="auto">
            <a:xfrm flipV="1">
              <a:off x="1677" y="2120"/>
              <a:ext cx="537" cy="4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880" name="Rectangle 80"/>
            <p:cNvSpPr>
              <a:spLocks noChangeArrowheads="1"/>
            </p:cNvSpPr>
            <p:nvPr/>
          </p:nvSpPr>
          <p:spPr bwMode="auto">
            <a:xfrm flipV="1">
              <a:off x="1579" y="2102"/>
              <a:ext cx="725" cy="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881" name="AutoShape 81"/>
            <p:cNvSpPr>
              <a:spLocks noChangeArrowheads="1"/>
            </p:cNvSpPr>
            <p:nvPr/>
          </p:nvSpPr>
          <p:spPr bwMode="auto">
            <a:xfrm flipV="1">
              <a:off x="1674" y="3167"/>
              <a:ext cx="537" cy="26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882" name="Rectangle 82"/>
            <p:cNvSpPr>
              <a:spLocks noChangeArrowheads="1"/>
            </p:cNvSpPr>
            <p:nvPr/>
          </p:nvSpPr>
          <p:spPr bwMode="auto">
            <a:xfrm flipV="1">
              <a:off x="1628" y="3425"/>
              <a:ext cx="725" cy="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4883" name="AutoShape 83"/>
            <p:cNvCxnSpPr>
              <a:cxnSpLocks noChangeShapeType="1"/>
              <a:stCxn id="34878" idx="1"/>
              <a:endCxn id="34879" idx="3"/>
            </p:cNvCxnSpPr>
            <p:nvPr/>
          </p:nvCxnSpPr>
          <p:spPr bwMode="auto">
            <a:xfrm flipH="1" flipV="1">
              <a:off x="2225" y="2338"/>
              <a:ext cx="366" cy="3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84" name="AutoShape 84"/>
            <p:cNvCxnSpPr>
              <a:cxnSpLocks noChangeShapeType="1"/>
              <a:stCxn id="34878" idx="1"/>
              <a:endCxn id="34881" idx="3"/>
            </p:cNvCxnSpPr>
            <p:nvPr/>
          </p:nvCxnSpPr>
          <p:spPr bwMode="auto">
            <a:xfrm flipH="1">
              <a:off x="2222" y="2689"/>
              <a:ext cx="369" cy="61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85"/>
          <p:cNvGrpSpPr>
            <a:grpSpLocks/>
          </p:cNvGrpSpPr>
          <p:nvPr/>
        </p:nvGrpSpPr>
        <p:grpSpPr bwMode="auto">
          <a:xfrm>
            <a:off x="1320800" y="1450975"/>
            <a:ext cx="1298575" cy="2371725"/>
            <a:chOff x="1141" y="1392"/>
            <a:chExt cx="818" cy="1494"/>
          </a:xfrm>
        </p:grpSpPr>
        <p:sp>
          <p:nvSpPr>
            <p:cNvPr id="34875" name="AutoShape 86"/>
            <p:cNvSpPr>
              <a:spLocks noChangeArrowheads="1"/>
            </p:cNvSpPr>
            <p:nvPr/>
          </p:nvSpPr>
          <p:spPr bwMode="auto">
            <a:xfrm>
              <a:off x="1305" y="2246"/>
              <a:ext cx="654" cy="64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34876" name="Rectangle 87"/>
            <p:cNvSpPr>
              <a:spLocks noChangeArrowheads="1"/>
            </p:cNvSpPr>
            <p:nvPr/>
          </p:nvSpPr>
          <p:spPr bwMode="auto">
            <a:xfrm>
              <a:off x="1141" y="1392"/>
              <a:ext cx="3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0XX1</a:t>
              </a:r>
            </a:p>
          </p:txBody>
        </p:sp>
        <p:cxnSp>
          <p:nvCxnSpPr>
            <p:cNvPr id="34877" name="AutoShape 88"/>
            <p:cNvCxnSpPr>
              <a:cxnSpLocks noChangeShapeType="1"/>
              <a:stCxn id="34876" idx="2"/>
              <a:endCxn id="34875" idx="0"/>
            </p:cNvCxnSpPr>
            <p:nvPr/>
          </p:nvCxnSpPr>
          <p:spPr bwMode="auto">
            <a:xfrm>
              <a:off x="1337" y="1584"/>
              <a:ext cx="295" cy="6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4874" name="Text Box 93"/>
          <p:cNvSpPr txBox="1">
            <a:spLocks noChangeArrowheads="1"/>
          </p:cNvSpPr>
          <p:nvPr/>
        </p:nvSpPr>
        <p:spPr bwMode="auto">
          <a:xfrm rot="-5400000">
            <a:off x="585788" y="356235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Revisiting some definitions (and some new ones)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96938"/>
            <a:ext cx="4835525" cy="5351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Minterm: a product term that includes each input of a circuit or its complement.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Implicant: a product term that if true implies the function is true.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Prime Implicant: is an implicant that cannot be made any larger and still be an implicant.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Essential Prime Implicant: the only prime implicant that contains a particular minterm of the function.</a:t>
            </a:r>
          </a:p>
          <a:p>
            <a:pPr>
              <a:lnSpc>
                <a:spcPct val="90000"/>
              </a:lnSpc>
            </a:pPr>
            <a:endParaRPr lang="en-US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Distinguished One: </a:t>
            </a:r>
            <a:r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t>is a minterm that is contained in only one implicant.</a:t>
            </a:r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7124700" y="253206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6664325" y="2532063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6203950" y="2532063"/>
            <a:ext cx="46355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7581900" y="2532063"/>
            <a:ext cx="460375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6664325" y="2968625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6203950" y="2970213"/>
            <a:ext cx="46355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1" name="Rectangle 10"/>
          <p:cNvSpPr>
            <a:spLocks noChangeArrowheads="1"/>
          </p:cNvSpPr>
          <p:nvPr/>
        </p:nvSpPr>
        <p:spPr bwMode="auto">
          <a:xfrm>
            <a:off x="7124700" y="2968625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2" name="Rectangle 11"/>
          <p:cNvSpPr>
            <a:spLocks noChangeArrowheads="1"/>
          </p:cNvSpPr>
          <p:nvPr/>
        </p:nvSpPr>
        <p:spPr bwMode="auto">
          <a:xfrm>
            <a:off x="7581900" y="2968625"/>
            <a:ext cx="460375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3" name="Rectangle 12"/>
          <p:cNvSpPr>
            <a:spLocks noChangeArrowheads="1"/>
          </p:cNvSpPr>
          <p:nvPr/>
        </p:nvSpPr>
        <p:spPr bwMode="auto">
          <a:xfrm>
            <a:off x="6664325" y="3414713"/>
            <a:ext cx="45720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4" name="Rectangle 13"/>
          <p:cNvSpPr>
            <a:spLocks noChangeArrowheads="1"/>
          </p:cNvSpPr>
          <p:nvPr/>
        </p:nvSpPr>
        <p:spPr bwMode="auto">
          <a:xfrm>
            <a:off x="6203950" y="3416300"/>
            <a:ext cx="463550" cy="444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5" name="Rectangle 14"/>
          <p:cNvSpPr>
            <a:spLocks noChangeArrowheads="1"/>
          </p:cNvSpPr>
          <p:nvPr/>
        </p:nvSpPr>
        <p:spPr bwMode="auto">
          <a:xfrm>
            <a:off x="7124700" y="3414713"/>
            <a:ext cx="45720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6" name="Rectangle 15"/>
          <p:cNvSpPr>
            <a:spLocks noChangeArrowheads="1"/>
          </p:cNvSpPr>
          <p:nvPr/>
        </p:nvSpPr>
        <p:spPr bwMode="auto">
          <a:xfrm>
            <a:off x="7581900" y="3414713"/>
            <a:ext cx="460375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7" name="Rectangle 16"/>
          <p:cNvSpPr>
            <a:spLocks noChangeArrowheads="1"/>
          </p:cNvSpPr>
          <p:nvPr/>
        </p:nvSpPr>
        <p:spPr bwMode="auto">
          <a:xfrm>
            <a:off x="6664325" y="3851275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8" name="Rectangle 17"/>
          <p:cNvSpPr>
            <a:spLocks noChangeArrowheads="1"/>
          </p:cNvSpPr>
          <p:nvPr/>
        </p:nvSpPr>
        <p:spPr bwMode="auto">
          <a:xfrm>
            <a:off x="6203950" y="3851275"/>
            <a:ext cx="46355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59" name="Rectangle 18"/>
          <p:cNvSpPr>
            <a:spLocks noChangeArrowheads="1"/>
          </p:cNvSpPr>
          <p:nvPr/>
        </p:nvSpPr>
        <p:spPr bwMode="auto">
          <a:xfrm>
            <a:off x="7124700" y="3851275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60" name="Rectangle 19"/>
          <p:cNvSpPr>
            <a:spLocks noChangeArrowheads="1"/>
          </p:cNvSpPr>
          <p:nvPr/>
        </p:nvSpPr>
        <p:spPr bwMode="auto">
          <a:xfrm>
            <a:off x="7581900" y="3851275"/>
            <a:ext cx="460375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 rot="16200000" flipH="1">
            <a:off x="5915025" y="26193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00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 rot="16200000" flipH="1">
            <a:off x="5915025" y="30765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600" b="0"/>
              <a:t>01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 rot="16200000" flipH="1">
            <a:off x="5913438" y="35607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600" b="0"/>
              <a:t>11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 rot="16200000" flipH="1">
            <a:off x="5911850" y="40052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600" b="0"/>
              <a:t>10</a:t>
            </a:r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7112000" y="4425950"/>
            <a:ext cx="930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6667500" y="22225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 rot="-5400000">
            <a:off x="7699375" y="3860800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 rot="-5400000">
            <a:off x="5416550" y="3413125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7072313" y="196373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7524750" y="450215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 rot="-5400000">
            <a:off x="8251031" y="372824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6372225" y="26146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6373813" y="30718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6380163" y="34909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7754938" y="30718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6384925" y="39354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6818313" y="39354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6813550" y="26146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6813550" y="30718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7292975" y="30718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7294563" y="26146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7745413" y="26130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6813550" y="34909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7296150" y="34909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7743825" y="34909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7297738" y="39354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7745413" y="39322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>
            <a:off x="5843588" y="2208213"/>
            <a:ext cx="3603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89" name="Text Box 49"/>
          <p:cNvSpPr txBox="1">
            <a:spLocks noChangeArrowheads="1"/>
          </p:cNvSpPr>
          <p:nvPr/>
        </p:nvSpPr>
        <p:spPr bwMode="auto">
          <a:xfrm>
            <a:off x="5951538" y="20113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5688013" y="2255838"/>
            <a:ext cx="214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  <p:sp>
        <p:nvSpPr>
          <p:cNvPr id="35891" name="AutoShape 52"/>
          <p:cNvSpPr>
            <a:spLocks noChangeArrowheads="1"/>
          </p:cNvSpPr>
          <p:nvPr/>
        </p:nvSpPr>
        <p:spPr bwMode="auto">
          <a:xfrm>
            <a:off x="7185025" y="2584450"/>
            <a:ext cx="733425" cy="3270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92" name="AutoShape 56"/>
          <p:cNvSpPr>
            <a:spLocks noChangeArrowheads="1"/>
          </p:cNvSpPr>
          <p:nvPr/>
        </p:nvSpPr>
        <p:spPr bwMode="auto">
          <a:xfrm>
            <a:off x="6732588" y="3013075"/>
            <a:ext cx="320675" cy="7937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93" name="AutoShape 59"/>
          <p:cNvSpPr>
            <a:spLocks noChangeArrowheads="1"/>
          </p:cNvSpPr>
          <p:nvPr/>
        </p:nvSpPr>
        <p:spPr bwMode="auto">
          <a:xfrm>
            <a:off x="6599238" y="2462213"/>
            <a:ext cx="1038225" cy="101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94" name="Text Box 63"/>
          <p:cNvSpPr txBox="1">
            <a:spLocks noChangeArrowheads="1"/>
          </p:cNvSpPr>
          <p:nvPr/>
        </p:nvSpPr>
        <p:spPr bwMode="auto">
          <a:xfrm>
            <a:off x="6307138" y="22733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00</a:t>
            </a:r>
          </a:p>
        </p:txBody>
      </p:sp>
      <p:sp>
        <p:nvSpPr>
          <p:cNvPr id="35895" name="Text Box 64"/>
          <p:cNvSpPr txBox="1">
            <a:spLocks noChangeArrowheads="1"/>
          </p:cNvSpPr>
          <p:nvPr/>
        </p:nvSpPr>
        <p:spPr bwMode="auto">
          <a:xfrm>
            <a:off x="6764338" y="22733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600" b="0"/>
              <a:t>01</a:t>
            </a:r>
          </a:p>
        </p:txBody>
      </p:sp>
      <p:sp>
        <p:nvSpPr>
          <p:cNvPr id="35896" name="Text Box 65"/>
          <p:cNvSpPr txBox="1">
            <a:spLocks noChangeArrowheads="1"/>
          </p:cNvSpPr>
          <p:nvPr/>
        </p:nvSpPr>
        <p:spPr bwMode="auto">
          <a:xfrm>
            <a:off x="7248525" y="22717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600" b="0"/>
              <a:t>11</a:t>
            </a:r>
          </a:p>
        </p:txBody>
      </p:sp>
      <p:sp>
        <p:nvSpPr>
          <p:cNvPr id="35897" name="Text Box 66"/>
          <p:cNvSpPr txBox="1">
            <a:spLocks noChangeArrowheads="1"/>
          </p:cNvSpPr>
          <p:nvPr/>
        </p:nvSpPr>
        <p:spPr bwMode="auto">
          <a:xfrm>
            <a:off x="7693025" y="227012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600" b="0"/>
              <a:t>10</a:t>
            </a:r>
          </a:p>
        </p:txBody>
      </p:sp>
      <p:sp>
        <p:nvSpPr>
          <p:cNvPr id="35898" name="AutoShape 67"/>
          <p:cNvSpPr>
            <a:spLocks noChangeArrowheads="1"/>
          </p:cNvSpPr>
          <p:nvPr/>
        </p:nvSpPr>
        <p:spPr bwMode="auto">
          <a:xfrm flipV="1">
            <a:off x="7189788" y="2281238"/>
            <a:ext cx="320675" cy="6667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899" name="AutoShape 70"/>
          <p:cNvSpPr>
            <a:spLocks noChangeArrowheads="1"/>
          </p:cNvSpPr>
          <p:nvPr/>
        </p:nvSpPr>
        <p:spPr bwMode="auto">
          <a:xfrm>
            <a:off x="7204075" y="3916363"/>
            <a:ext cx="320675" cy="5937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900" name="Rectangle 72"/>
          <p:cNvSpPr>
            <a:spLocks noChangeArrowheads="1"/>
          </p:cNvSpPr>
          <p:nvPr/>
        </p:nvSpPr>
        <p:spPr bwMode="auto">
          <a:xfrm flipV="1">
            <a:off x="7034213" y="2243138"/>
            <a:ext cx="603250" cy="68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5901" name="Rectangle 73"/>
          <p:cNvSpPr>
            <a:spLocks noChangeArrowheads="1"/>
          </p:cNvSpPr>
          <p:nvPr/>
        </p:nvSpPr>
        <p:spPr bwMode="auto">
          <a:xfrm>
            <a:off x="7053263" y="4451350"/>
            <a:ext cx="639762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Product-of-Sums Implementation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Sum-of-Products circuit: focus on inputs states where truth table is a 1.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Product-of-Sums: focus on input states where truth table is a 0.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46085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4841875" y="382746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50657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5330825" y="38481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73" name="Rectangle 8"/>
          <p:cNvSpPr>
            <a:spLocks noChangeArrowheads="1"/>
          </p:cNvSpPr>
          <p:nvPr/>
        </p:nvSpPr>
        <p:spPr bwMode="auto">
          <a:xfrm>
            <a:off x="55229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Rectangle 9"/>
          <p:cNvSpPr>
            <a:spLocks noChangeArrowheads="1"/>
          </p:cNvSpPr>
          <p:nvPr/>
        </p:nvSpPr>
        <p:spPr bwMode="auto">
          <a:xfrm>
            <a:off x="5756275" y="38369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75" name="Rectangle 10"/>
          <p:cNvSpPr>
            <a:spLocks noChangeArrowheads="1"/>
          </p:cNvSpPr>
          <p:nvPr/>
        </p:nvSpPr>
        <p:spPr bwMode="auto">
          <a:xfrm>
            <a:off x="59801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Rectangle 11"/>
          <p:cNvSpPr>
            <a:spLocks noChangeArrowheads="1"/>
          </p:cNvSpPr>
          <p:nvPr/>
        </p:nvSpPr>
        <p:spPr bwMode="auto">
          <a:xfrm>
            <a:off x="6261100" y="38338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77" name="Rectangle 12"/>
          <p:cNvSpPr>
            <a:spLocks noChangeArrowheads="1"/>
          </p:cNvSpPr>
          <p:nvPr/>
        </p:nvSpPr>
        <p:spPr bwMode="auto">
          <a:xfrm>
            <a:off x="46085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Rectangle 13"/>
          <p:cNvSpPr>
            <a:spLocks noChangeArrowheads="1"/>
          </p:cNvSpPr>
          <p:nvPr/>
        </p:nvSpPr>
        <p:spPr bwMode="auto">
          <a:xfrm>
            <a:off x="4829175" y="42672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79" name="Rectangle 14"/>
          <p:cNvSpPr>
            <a:spLocks noChangeArrowheads="1"/>
          </p:cNvSpPr>
          <p:nvPr/>
        </p:nvSpPr>
        <p:spPr bwMode="auto">
          <a:xfrm>
            <a:off x="50657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Rectangle 15"/>
          <p:cNvSpPr>
            <a:spLocks noChangeArrowheads="1"/>
          </p:cNvSpPr>
          <p:nvPr/>
        </p:nvSpPr>
        <p:spPr bwMode="auto">
          <a:xfrm>
            <a:off x="5321300" y="43005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81" name="Rectangle 16"/>
          <p:cNvSpPr>
            <a:spLocks noChangeArrowheads="1"/>
          </p:cNvSpPr>
          <p:nvPr/>
        </p:nvSpPr>
        <p:spPr bwMode="auto">
          <a:xfrm>
            <a:off x="55229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Rectangle 17"/>
          <p:cNvSpPr>
            <a:spLocks noChangeArrowheads="1"/>
          </p:cNvSpPr>
          <p:nvPr/>
        </p:nvSpPr>
        <p:spPr bwMode="auto">
          <a:xfrm>
            <a:off x="5778500" y="42862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83" name="Rectangle 18"/>
          <p:cNvSpPr>
            <a:spLocks noChangeArrowheads="1"/>
          </p:cNvSpPr>
          <p:nvPr/>
        </p:nvSpPr>
        <p:spPr bwMode="auto">
          <a:xfrm>
            <a:off x="59801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Rectangle 19"/>
          <p:cNvSpPr>
            <a:spLocks noChangeArrowheads="1"/>
          </p:cNvSpPr>
          <p:nvPr/>
        </p:nvSpPr>
        <p:spPr bwMode="auto">
          <a:xfrm>
            <a:off x="6230938" y="43005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885" name="Rectangle 20"/>
          <p:cNvSpPr>
            <a:spLocks noChangeArrowheads="1"/>
          </p:cNvSpPr>
          <p:nvPr/>
        </p:nvSpPr>
        <p:spPr bwMode="auto">
          <a:xfrm>
            <a:off x="46085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6" name="Rectangle 21"/>
          <p:cNvSpPr>
            <a:spLocks noChangeArrowheads="1"/>
          </p:cNvSpPr>
          <p:nvPr/>
        </p:nvSpPr>
        <p:spPr bwMode="auto">
          <a:xfrm>
            <a:off x="4883150" y="40290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0</a:t>
            </a:r>
            <a:endParaRPr lang="en-US" b="0"/>
          </a:p>
        </p:txBody>
      </p:sp>
      <p:sp>
        <p:nvSpPr>
          <p:cNvPr id="36887" name="Rectangle 22"/>
          <p:cNvSpPr>
            <a:spLocks noChangeArrowheads="1"/>
          </p:cNvSpPr>
          <p:nvPr/>
        </p:nvSpPr>
        <p:spPr bwMode="auto">
          <a:xfrm>
            <a:off x="50657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8" name="Rectangle 23"/>
          <p:cNvSpPr>
            <a:spLocks noChangeArrowheads="1"/>
          </p:cNvSpPr>
          <p:nvPr/>
        </p:nvSpPr>
        <p:spPr bwMode="auto">
          <a:xfrm>
            <a:off x="5372100" y="4049713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</a:t>
            </a:r>
            <a:endParaRPr lang="en-US" b="0"/>
          </a:p>
        </p:txBody>
      </p:sp>
      <p:sp>
        <p:nvSpPr>
          <p:cNvPr id="36889" name="Rectangle 24"/>
          <p:cNvSpPr>
            <a:spLocks noChangeArrowheads="1"/>
          </p:cNvSpPr>
          <p:nvPr/>
        </p:nvSpPr>
        <p:spPr bwMode="auto">
          <a:xfrm>
            <a:off x="55229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0" name="Rectangle 25"/>
          <p:cNvSpPr>
            <a:spLocks noChangeArrowheads="1"/>
          </p:cNvSpPr>
          <p:nvPr/>
        </p:nvSpPr>
        <p:spPr bwMode="auto">
          <a:xfrm>
            <a:off x="5797550" y="403860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3</a:t>
            </a:r>
            <a:endParaRPr lang="en-US" b="0"/>
          </a:p>
        </p:txBody>
      </p:sp>
      <p:sp>
        <p:nvSpPr>
          <p:cNvPr id="36891" name="Rectangle 26"/>
          <p:cNvSpPr>
            <a:spLocks noChangeArrowheads="1"/>
          </p:cNvSpPr>
          <p:nvPr/>
        </p:nvSpPr>
        <p:spPr bwMode="auto">
          <a:xfrm>
            <a:off x="5980113" y="37703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2" name="Rectangle 27"/>
          <p:cNvSpPr>
            <a:spLocks noChangeArrowheads="1"/>
          </p:cNvSpPr>
          <p:nvPr/>
        </p:nvSpPr>
        <p:spPr bwMode="auto">
          <a:xfrm>
            <a:off x="6302375" y="40354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2</a:t>
            </a:r>
            <a:endParaRPr lang="en-US" b="0"/>
          </a:p>
        </p:txBody>
      </p:sp>
      <p:sp>
        <p:nvSpPr>
          <p:cNvPr id="36893" name="Rectangle 28"/>
          <p:cNvSpPr>
            <a:spLocks noChangeArrowheads="1"/>
          </p:cNvSpPr>
          <p:nvPr/>
        </p:nvSpPr>
        <p:spPr bwMode="auto">
          <a:xfrm>
            <a:off x="46085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4" name="Rectangle 29"/>
          <p:cNvSpPr>
            <a:spLocks noChangeArrowheads="1"/>
          </p:cNvSpPr>
          <p:nvPr/>
        </p:nvSpPr>
        <p:spPr bwMode="auto">
          <a:xfrm>
            <a:off x="4870450" y="44672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4</a:t>
            </a:r>
            <a:endParaRPr lang="en-US" b="0"/>
          </a:p>
        </p:txBody>
      </p:sp>
      <p:sp>
        <p:nvSpPr>
          <p:cNvPr id="36895" name="Rectangle 30"/>
          <p:cNvSpPr>
            <a:spLocks noChangeArrowheads="1"/>
          </p:cNvSpPr>
          <p:nvPr/>
        </p:nvSpPr>
        <p:spPr bwMode="auto">
          <a:xfrm>
            <a:off x="50657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6" name="Rectangle 31"/>
          <p:cNvSpPr>
            <a:spLocks noChangeArrowheads="1"/>
          </p:cNvSpPr>
          <p:nvPr/>
        </p:nvSpPr>
        <p:spPr bwMode="auto">
          <a:xfrm>
            <a:off x="5422900" y="4500563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5</a:t>
            </a:r>
            <a:endParaRPr lang="en-US" b="0"/>
          </a:p>
        </p:txBody>
      </p:sp>
      <p:sp>
        <p:nvSpPr>
          <p:cNvPr id="36897" name="Rectangle 32"/>
          <p:cNvSpPr>
            <a:spLocks noChangeArrowheads="1"/>
          </p:cNvSpPr>
          <p:nvPr/>
        </p:nvSpPr>
        <p:spPr bwMode="auto">
          <a:xfrm>
            <a:off x="55229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8" name="Rectangle 33"/>
          <p:cNvSpPr>
            <a:spLocks noChangeArrowheads="1"/>
          </p:cNvSpPr>
          <p:nvPr/>
        </p:nvSpPr>
        <p:spPr bwMode="auto">
          <a:xfrm>
            <a:off x="5881688" y="4500563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7</a:t>
            </a:r>
            <a:endParaRPr lang="en-US" b="0"/>
          </a:p>
        </p:txBody>
      </p:sp>
      <p:sp>
        <p:nvSpPr>
          <p:cNvPr id="36899" name="Rectangle 34"/>
          <p:cNvSpPr>
            <a:spLocks noChangeArrowheads="1"/>
          </p:cNvSpPr>
          <p:nvPr/>
        </p:nvSpPr>
        <p:spPr bwMode="auto">
          <a:xfrm>
            <a:off x="5980113" y="42275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0" name="Rectangle 35"/>
          <p:cNvSpPr>
            <a:spLocks noChangeArrowheads="1"/>
          </p:cNvSpPr>
          <p:nvPr/>
        </p:nvSpPr>
        <p:spPr bwMode="auto">
          <a:xfrm>
            <a:off x="6272213" y="4500563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6</a:t>
            </a:r>
            <a:endParaRPr lang="en-US" b="0"/>
          </a:p>
        </p:txBody>
      </p:sp>
      <p:sp>
        <p:nvSpPr>
          <p:cNvPr id="36901" name="Rectangle 36"/>
          <p:cNvSpPr>
            <a:spLocks noChangeArrowheads="1"/>
          </p:cNvSpPr>
          <p:nvPr/>
        </p:nvSpPr>
        <p:spPr bwMode="auto">
          <a:xfrm>
            <a:off x="46085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2" name="Rectangle 37"/>
          <p:cNvSpPr>
            <a:spLocks noChangeArrowheads="1"/>
          </p:cNvSpPr>
          <p:nvPr/>
        </p:nvSpPr>
        <p:spPr bwMode="auto">
          <a:xfrm>
            <a:off x="4949825" y="54197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8</a:t>
            </a:r>
            <a:endParaRPr lang="en-US" b="0"/>
          </a:p>
        </p:txBody>
      </p:sp>
      <p:sp>
        <p:nvSpPr>
          <p:cNvPr id="36903" name="Rectangle 38"/>
          <p:cNvSpPr>
            <a:spLocks noChangeArrowheads="1"/>
          </p:cNvSpPr>
          <p:nvPr/>
        </p:nvSpPr>
        <p:spPr bwMode="auto">
          <a:xfrm>
            <a:off x="50657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4" name="Rectangle 39"/>
          <p:cNvSpPr>
            <a:spLocks noChangeArrowheads="1"/>
          </p:cNvSpPr>
          <p:nvPr/>
        </p:nvSpPr>
        <p:spPr bwMode="auto">
          <a:xfrm>
            <a:off x="5416550" y="54197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9</a:t>
            </a:r>
            <a:endParaRPr lang="en-US" b="0"/>
          </a:p>
        </p:txBody>
      </p:sp>
      <p:sp>
        <p:nvSpPr>
          <p:cNvPr id="36905" name="Rectangle 40"/>
          <p:cNvSpPr>
            <a:spLocks noChangeArrowheads="1"/>
          </p:cNvSpPr>
          <p:nvPr/>
        </p:nvSpPr>
        <p:spPr bwMode="auto">
          <a:xfrm>
            <a:off x="55229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6" name="Rectangle 41"/>
          <p:cNvSpPr>
            <a:spLocks noChangeArrowheads="1"/>
          </p:cNvSpPr>
          <p:nvPr/>
        </p:nvSpPr>
        <p:spPr bwMode="auto">
          <a:xfrm>
            <a:off x="5822950" y="5394325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11</a:t>
            </a:r>
            <a:endParaRPr lang="en-US" b="0"/>
          </a:p>
        </p:txBody>
      </p:sp>
      <p:sp>
        <p:nvSpPr>
          <p:cNvPr id="36907" name="Rectangle 42"/>
          <p:cNvSpPr>
            <a:spLocks noChangeArrowheads="1"/>
          </p:cNvSpPr>
          <p:nvPr/>
        </p:nvSpPr>
        <p:spPr bwMode="auto">
          <a:xfrm>
            <a:off x="59801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8" name="Rectangle 43"/>
          <p:cNvSpPr>
            <a:spLocks noChangeArrowheads="1"/>
          </p:cNvSpPr>
          <p:nvPr/>
        </p:nvSpPr>
        <p:spPr bwMode="auto">
          <a:xfrm>
            <a:off x="6292850" y="5419725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10</a:t>
            </a:r>
            <a:endParaRPr lang="en-US" b="0"/>
          </a:p>
        </p:txBody>
      </p:sp>
      <p:sp>
        <p:nvSpPr>
          <p:cNvPr id="36909" name="Rectangle 44"/>
          <p:cNvSpPr>
            <a:spLocks noChangeArrowheads="1"/>
          </p:cNvSpPr>
          <p:nvPr/>
        </p:nvSpPr>
        <p:spPr bwMode="auto">
          <a:xfrm>
            <a:off x="46085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0" name="Rectangle 45"/>
          <p:cNvSpPr>
            <a:spLocks noChangeArrowheads="1"/>
          </p:cNvSpPr>
          <p:nvPr/>
        </p:nvSpPr>
        <p:spPr bwMode="auto">
          <a:xfrm>
            <a:off x="4967288" y="4964113"/>
            <a:ext cx="1412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12</a:t>
            </a:r>
            <a:endParaRPr lang="en-US" b="0"/>
          </a:p>
        </p:txBody>
      </p:sp>
      <p:sp>
        <p:nvSpPr>
          <p:cNvPr id="36911" name="Rectangle 46"/>
          <p:cNvSpPr>
            <a:spLocks noChangeArrowheads="1"/>
          </p:cNvSpPr>
          <p:nvPr/>
        </p:nvSpPr>
        <p:spPr bwMode="auto">
          <a:xfrm>
            <a:off x="50657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2" name="Rectangle 47"/>
          <p:cNvSpPr>
            <a:spLocks noChangeArrowheads="1"/>
          </p:cNvSpPr>
          <p:nvPr/>
        </p:nvSpPr>
        <p:spPr bwMode="auto">
          <a:xfrm>
            <a:off x="5457825" y="4945063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13</a:t>
            </a:r>
            <a:endParaRPr lang="en-US" b="0"/>
          </a:p>
        </p:txBody>
      </p:sp>
      <p:sp>
        <p:nvSpPr>
          <p:cNvPr id="36913" name="Rectangle 48"/>
          <p:cNvSpPr>
            <a:spLocks noChangeArrowheads="1"/>
          </p:cNvSpPr>
          <p:nvPr/>
        </p:nvSpPr>
        <p:spPr bwMode="auto">
          <a:xfrm>
            <a:off x="55229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4" name="Rectangle 49"/>
          <p:cNvSpPr>
            <a:spLocks noChangeArrowheads="1"/>
          </p:cNvSpPr>
          <p:nvPr/>
        </p:nvSpPr>
        <p:spPr bwMode="auto">
          <a:xfrm>
            <a:off x="5916613" y="4964113"/>
            <a:ext cx="1412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15</a:t>
            </a:r>
            <a:endParaRPr lang="en-US" b="0"/>
          </a:p>
        </p:txBody>
      </p:sp>
      <p:sp>
        <p:nvSpPr>
          <p:cNvPr id="36915" name="Rectangle 50"/>
          <p:cNvSpPr>
            <a:spLocks noChangeArrowheads="1"/>
          </p:cNvSpPr>
          <p:nvPr/>
        </p:nvSpPr>
        <p:spPr bwMode="auto">
          <a:xfrm>
            <a:off x="59801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6" name="Rectangle 51"/>
          <p:cNvSpPr>
            <a:spLocks noChangeArrowheads="1"/>
          </p:cNvSpPr>
          <p:nvPr/>
        </p:nvSpPr>
        <p:spPr bwMode="auto">
          <a:xfrm>
            <a:off x="6365875" y="4945063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14</a:t>
            </a:r>
            <a:endParaRPr lang="en-US" b="0"/>
          </a:p>
        </p:txBody>
      </p:sp>
      <p:sp>
        <p:nvSpPr>
          <p:cNvPr id="36917" name="Rectangle 52"/>
          <p:cNvSpPr>
            <a:spLocks noChangeArrowheads="1"/>
          </p:cNvSpPr>
          <p:nvPr/>
        </p:nvSpPr>
        <p:spPr bwMode="auto">
          <a:xfrm>
            <a:off x="4700588" y="35385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00</a:t>
            </a:r>
            <a:endParaRPr lang="en-US" b="0"/>
          </a:p>
        </p:txBody>
      </p:sp>
      <p:sp>
        <p:nvSpPr>
          <p:cNvPr id="36918" name="Rectangle 53"/>
          <p:cNvSpPr>
            <a:spLocks noChangeArrowheads="1"/>
          </p:cNvSpPr>
          <p:nvPr/>
        </p:nvSpPr>
        <p:spPr bwMode="auto">
          <a:xfrm>
            <a:off x="5156200" y="35385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01</a:t>
            </a:r>
            <a:endParaRPr lang="en-US" b="0"/>
          </a:p>
        </p:txBody>
      </p:sp>
      <p:sp>
        <p:nvSpPr>
          <p:cNvPr id="36919" name="Rectangle 54"/>
          <p:cNvSpPr>
            <a:spLocks noChangeArrowheads="1"/>
          </p:cNvSpPr>
          <p:nvPr/>
        </p:nvSpPr>
        <p:spPr bwMode="auto">
          <a:xfrm>
            <a:off x="5614988" y="35385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11</a:t>
            </a:r>
            <a:endParaRPr lang="en-US" b="0"/>
          </a:p>
        </p:txBody>
      </p:sp>
      <p:sp>
        <p:nvSpPr>
          <p:cNvPr id="36920" name="Rectangle 55"/>
          <p:cNvSpPr>
            <a:spLocks noChangeArrowheads="1"/>
          </p:cNvSpPr>
          <p:nvPr/>
        </p:nvSpPr>
        <p:spPr bwMode="auto">
          <a:xfrm>
            <a:off x="6070600" y="35385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10</a:t>
            </a:r>
            <a:endParaRPr lang="en-US" b="0"/>
          </a:p>
        </p:txBody>
      </p:sp>
      <p:sp>
        <p:nvSpPr>
          <p:cNvPr id="36921" name="Rectangle 56"/>
          <p:cNvSpPr>
            <a:spLocks noChangeArrowheads="1"/>
          </p:cNvSpPr>
          <p:nvPr/>
        </p:nvSpPr>
        <p:spPr bwMode="auto">
          <a:xfrm>
            <a:off x="4264025" y="3313113"/>
            <a:ext cx="458788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2" name="Rectangle 57"/>
          <p:cNvSpPr>
            <a:spLocks noChangeArrowheads="1"/>
          </p:cNvSpPr>
          <p:nvPr/>
        </p:nvSpPr>
        <p:spPr bwMode="auto">
          <a:xfrm>
            <a:off x="4470400" y="33067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ba</a:t>
            </a:r>
            <a:endParaRPr lang="en-US" b="0"/>
          </a:p>
        </p:txBody>
      </p:sp>
      <p:sp>
        <p:nvSpPr>
          <p:cNvPr id="36923" name="Rectangle 58"/>
          <p:cNvSpPr>
            <a:spLocks noChangeArrowheads="1"/>
          </p:cNvSpPr>
          <p:nvPr/>
        </p:nvSpPr>
        <p:spPr bwMode="auto">
          <a:xfrm>
            <a:off x="4037013" y="3541713"/>
            <a:ext cx="457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4" name="Rectangle 59"/>
          <p:cNvSpPr>
            <a:spLocks noChangeArrowheads="1"/>
          </p:cNvSpPr>
          <p:nvPr/>
        </p:nvSpPr>
        <p:spPr bwMode="auto">
          <a:xfrm>
            <a:off x="4246563" y="3535363"/>
            <a:ext cx="214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dc</a:t>
            </a:r>
            <a:endParaRPr lang="en-US" b="0"/>
          </a:p>
        </p:txBody>
      </p:sp>
      <p:sp>
        <p:nvSpPr>
          <p:cNvPr id="36925" name="Line 60"/>
          <p:cNvSpPr>
            <a:spLocks noChangeShapeType="1"/>
          </p:cNvSpPr>
          <p:nvPr/>
        </p:nvSpPr>
        <p:spPr bwMode="auto">
          <a:xfrm flipH="1" flipV="1">
            <a:off x="4264025" y="3425825"/>
            <a:ext cx="344488" cy="3444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6" name="Rectangle 61"/>
          <p:cNvSpPr>
            <a:spLocks noChangeArrowheads="1"/>
          </p:cNvSpPr>
          <p:nvPr/>
        </p:nvSpPr>
        <p:spPr bwMode="auto">
          <a:xfrm rot="-5400000">
            <a:off x="4431507" y="534590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27" name="Rectangle 62"/>
          <p:cNvSpPr>
            <a:spLocks noChangeArrowheads="1"/>
          </p:cNvSpPr>
          <p:nvPr/>
        </p:nvSpPr>
        <p:spPr bwMode="auto">
          <a:xfrm rot="-5400000">
            <a:off x="4429920" y="523160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6928" name="Rectangle 63"/>
          <p:cNvSpPr>
            <a:spLocks noChangeArrowheads="1"/>
          </p:cNvSpPr>
          <p:nvPr/>
        </p:nvSpPr>
        <p:spPr bwMode="auto">
          <a:xfrm rot="-5400000">
            <a:off x="4431507" y="488870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29" name="Rectangle 64"/>
          <p:cNvSpPr>
            <a:spLocks noChangeArrowheads="1"/>
          </p:cNvSpPr>
          <p:nvPr/>
        </p:nvSpPr>
        <p:spPr bwMode="auto">
          <a:xfrm rot="-5400000">
            <a:off x="4429920" y="477440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30" name="Rectangle 65"/>
          <p:cNvSpPr>
            <a:spLocks noChangeArrowheads="1"/>
          </p:cNvSpPr>
          <p:nvPr/>
        </p:nvSpPr>
        <p:spPr bwMode="auto">
          <a:xfrm rot="-5400000">
            <a:off x="4431507" y="443150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6931" name="Rectangle 66"/>
          <p:cNvSpPr>
            <a:spLocks noChangeArrowheads="1"/>
          </p:cNvSpPr>
          <p:nvPr/>
        </p:nvSpPr>
        <p:spPr bwMode="auto">
          <a:xfrm rot="-5400000">
            <a:off x="4431506" y="431879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32" name="Rectangle 67"/>
          <p:cNvSpPr>
            <a:spLocks noChangeArrowheads="1"/>
          </p:cNvSpPr>
          <p:nvPr/>
        </p:nvSpPr>
        <p:spPr bwMode="auto">
          <a:xfrm rot="-5400000">
            <a:off x="4431507" y="397430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6933" name="Rectangle 68"/>
          <p:cNvSpPr>
            <a:spLocks noChangeArrowheads="1"/>
          </p:cNvSpPr>
          <p:nvPr/>
        </p:nvSpPr>
        <p:spPr bwMode="auto">
          <a:xfrm rot="-5400000">
            <a:off x="4431506" y="386159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6934" name="Line 69"/>
          <p:cNvSpPr>
            <a:spLocks noChangeShapeType="1"/>
          </p:cNvSpPr>
          <p:nvPr/>
        </p:nvSpPr>
        <p:spPr bwMode="auto">
          <a:xfrm>
            <a:off x="5002213" y="3429000"/>
            <a:ext cx="914400" cy="1588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5" name="Rectangle 70"/>
          <p:cNvSpPr>
            <a:spLocks noChangeArrowheads="1"/>
          </p:cNvSpPr>
          <p:nvPr/>
        </p:nvSpPr>
        <p:spPr bwMode="auto">
          <a:xfrm>
            <a:off x="5378450" y="31877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b="0"/>
          </a:p>
        </p:txBody>
      </p:sp>
      <p:sp>
        <p:nvSpPr>
          <p:cNvPr id="36936" name="Line 71"/>
          <p:cNvSpPr>
            <a:spLocks noChangeShapeType="1"/>
          </p:cNvSpPr>
          <p:nvPr/>
        </p:nvSpPr>
        <p:spPr bwMode="auto">
          <a:xfrm>
            <a:off x="5522913" y="5713413"/>
            <a:ext cx="914400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7" name="Rectangle 72"/>
          <p:cNvSpPr>
            <a:spLocks noChangeArrowheads="1"/>
          </p:cNvSpPr>
          <p:nvPr/>
        </p:nvSpPr>
        <p:spPr bwMode="auto">
          <a:xfrm>
            <a:off x="6011863" y="571500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 b="0"/>
          </a:p>
        </p:txBody>
      </p:sp>
      <p:sp>
        <p:nvSpPr>
          <p:cNvPr id="36938" name="Line 73"/>
          <p:cNvSpPr>
            <a:spLocks noChangeShapeType="1"/>
          </p:cNvSpPr>
          <p:nvPr/>
        </p:nvSpPr>
        <p:spPr bwMode="auto">
          <a:xfrm flipV="1">
            <a:off x="4264025" y="4227513"/>
            <a:ext cx="1588" cy="914400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9" name="Rectangle 74"/>
          <p:cNvSpPr>
            <a:spLocks noChangeArrowheads="1"/>
          </p:cNvSpPr>
          <p:nvPr/>
        </p:nvSpPr>
        <p:spPr bwMode="auto">
          <a:xfrm rot="-5400000">
            <a:off x="3979863" y="42545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 b="0"/>
          </a:p>
        </p:txBody>
      </p:sp>
      <p:sp>
        <p:nvSpPr>
          <p:cNvPr id="36940" name="Line 75"/>
          <p:cNvSpPr>
            <a:spLocks noChangeShapeType="1"/>
          </p:cNvSpPr>
          <p:nvPr/>
        </p:nvSpPr>
        <p:spPr bwMode="auto">
          <a:xfrm flipV="1">
            <a:off x="6551613" y="4684713"/>
            <a:ext cx="1587" cy="914400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1" name="Rectangle 76"/>
          <p:cNvSpPr>
            <a:spLocks noChangeArrowheads="1"/>
          </p:cNvSpPr>
          <p:nvPr/>
        </p:nvSpPr>
        <p:spPr bwMode="auto">
          <a:xfrm rot="-5400000">
            <a:off x="6611144" y="4925219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 b="0"/>
          </a:p>
        </p:txBody>
      </p:sp>
      <p:sp>
        <p:nvSpPr>
          <p:cNvPr id="36942" name="Rectangle 77"/>
          <p:cNvSpPr>
            <a:spLocks noChangeArrowheads="1"/>
          </p:cNvSpPr>
          <p:nvPr/>
        </p:nvSpPr>
        <p:spPr bwMode="auto">
          <a:xfrm>
            <a:off x="46085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3" name="Rectangle 78"/>
          <p:cNvSpPr>
            <a:spLocks noChangeArrowheads="1"/>
          </p:cNvSpPr>
          <p:nvPr/>
        </p:nvSpPr>
        <p:spPr bwMode="auto">
          <a:xfrm>
            <a:off x="4891088" y="47609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44" name="Rectangle 79"/>
          <p:cNvSpPr>
            <a:spLocks noChangeArrowheads="1"/>
          </p:cNvSpPr>
          <p:nvPr/>
        </p:nvSpPr>
        <p:spPr bwMode="auto">
          <a:xfrm>
            <a:off x="50657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5" name="Rectangle 80"/>
          <p:cNvSpPr>
            <a:spLocks noChangeArrowheads="1"/>
          </p:cNvSpPr>
          <p:nvPr/>
        </p:nvSpPr>
        <p:spPr bwMode="auto">
          <a:xfrm>
            <a:off x="5346700" y="47498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6946" name="Rectangle 81"/>
          <p:cNvSpPr>
            <a:spLocks noChangeArrowheads="1"/>
          </p:cNvSpPr>
          <p:nvPr/>
        </p:nvSpPr>
        <p:spPr bwMode="auto">
          <a:xfrm>
            <a:off x="55229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7" name="Rectangle 82"/>
          <p:cNvSpPr>
            <a:spLocks noChangeArrowheads="1"/>
          </p:cNvSpPr>
          <p:nvPr/>
        </p:nvSpPr>
        <p:spPr bwMode="auto">
          <a:xfrm>
            <a:off x="5756275" y="47561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6948" name="Rectangle 83"/>
          <p:cNvSpPr>
            <a:spLocks noChangeArrowheads="1"/>
          </p:cNvSpPr>
          <p:nvPr/>
        </p:nvSpPr>
        <p:spPr bwMode="auto">
          <a:xfrm>
            <a:off x="5980113" y="46847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9" name="Rectangle 84"/>
          <p:cNvSpPr>
            <a:spLocks noChangeArrowheads="1"/>
          </p:cNvSpPr>
          <p:nvPr/>
        </p:nvSpPr>
        <p:spPr bwMode="auto">
          <a:xfrm>
            <a:off x="6196013" y="47498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50" name="Rectangle 85"/>
          <p:cNvSpPr>
            <a:spLocks noChangeArrowheads="1"/>
          </p:cNvSpPr>
          <p:nvPr/>
        </p:nvSpPr>
        <p:spPr bwMode="auto">
          <a:xfrm>
            <a:off x="46085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1" name="Rectangle 86"/>
          <p:cNvSpPr>
            <a:spLocks noChangeArrowheads="1"/>
          </p:cNvSpPr>
          <p:nvPr/>
        </p:nvSpPr>
        <p:spPr bwMode="auto">
          <a:xfrm>
            <a:off x="4908550" y="52197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52" name="Rectangle 87"/>
          <p:cNvSpPr>
            <a:spLocks noChangeArrowheads="1"/>
          </p:cNvSpPr>
          <p:nvPr/>
        </p:nvSpPr>
        <p:spPr bwMode="auto">
          <a:xfrm>
            <a:off x="50657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3" name="Rectangle 88"/>
          <p:cNvSpPr>
            <a:spLocks noChangeArrowheads="1"/>
          </p:cNvSpPr>
          <p:nvPr/>
        </p:nvSpPr>
        <p:spPr bwMode="auto">
          <a:xfrm>
            <a:off x="5375275" y="52197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54" name="Rectangle 89"/>
          <p:cNvSpPr>
            <a:spLocks noChangeArrowheads="1"/>
          </p:cNvSpPr>
          <p:nvPr/>
        </p:nvSpPr>
        <p:spPr bwMode="auto">
          <a:xfrm>
            <a:off x="55229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5" name="Rectangle 90"/>
          <p:cNvSpPr>
            <a:spLocks noChangeArrowheads="1"/>
          </p:cNvSpPr>
          <p:nvPr/>
        </p:nvSpPr>
        <p:spPr bwMode="auto">
          <a:xfrm>
            <a:off x="5746750" y="51943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56" name="Rectangle 91"/>
          <p:cNvSpPr>
            <a:spLocks noChangeArrowheads="1"/>
          </p:cNvSpPr>
          <p:nvPr/>
        </p:nvSpPr>
        <p:spPr bwMode="auto">
          <a:xfrm>
            <a:off x="5980113" y="5141913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7" name="Rectangle 92"/>
          <p:cNvSpPr>
            <a:spLocks noChangeArrowheads="1"/>
          </p:cNvSpPr>
          <p:nvPr/>
        </p:nvSpPr>
        <p:spPr bwMode="auto">
          <a:xfrm>
            <a:off x="6218238" y="52197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6958" name="Freeform 93"/>
          <p:cNvSpPr>
            <a:spLocks/>
          </p:cNvSpPr>
          <p:nvPr/>
        </p:nvSpPr>
        <p:spPr bwMode="auto">
          <a:xfrm>
            <a:off x="5151438" y="4740275"/>
            <a:ext cx="741362" cy="342900"/>
          </a:xfrm>
          <a:custGeom>
            <a:avLst/>
            <a:gdLst>
              <a:gd name="T0" fmla="*/ 2147483647 w 934"/>
              <a:gd name="T1" fmla="*/ 2147483647 h 432"/>
              <a:gd name="T2" fmla="*/ 2147483647 w 934"/>
              <a:gd name="T3" fmla="*/ 2147483647 h 432"/>
              <a:gd name="T4" fmla="*/ 2147483647 w 934"/>
              <a:gd name="T5" fmla="*/ 2147483647 h 432"/>
              <a:gd name="T6" fmla="*/ 2147483647 w 934"/>
              <a:gd name="T7" fmla="*/ 2147483647 h 432"/>
              <a:gd name="T8" fmla="*/ 2147483647 w 934"/>
              <a:gd name="T9" fmla="*/ 2147483647 h 432"/>
              <a:gd name="T10" fmla="*/ 2147483647 w 934"/>
              <a:gd name="T11" fmla="*/ 2147483647 h 432"/>
              <a:gd name="T12" fmla="*/ 2147483647 w 934"/>
              <a:gd name="T13" fmla="*/ 2147483647 h 432"/>
              <a:gd name="T14" fmla="*/ 2147483647 w 934"/>
              <a:gd name="T15" fmla="*/ 2147483647 h 432"/>
              <a:gd name="T16" fmla="*/ 2147483647 w 934"/>
              <a:gd name="T17" fmla="*/ 2147483647 h 432"/>
              <a:gd name="T18" fmla="*/ 2147483647 w 934"/>
              <a:gd name="T19" fmla="*/ 2147483647 h 432"/>
              <a:gd name="T20" fmla="*/ 2147483647 w 934"/>
              <a:gd name="T21" fmla="*/ 2147483647 h 432"/>
              <a:gd name="T22" fmla="*/ 2147483647 w 934"/>
              <a:gd name="T23" fmla="*/ 2147483647 h 432"/>
              <a:gd name="T24" fmla="*/ 2147483647 w 934"/>
              <a:gd name="T25" fmla="*/ 2147483647 h 432"/>
              <a:gd name="T26" fmla="*/ 2147483647 w 934"/>
              <a:gd name="T27" fmla="*/ 2147483647 h 432"/>
              <a:gd name="T28" fmla="*/ 2147483647 w 934"/>
              <a:gd name="T29" fmla="*/ 2147483647 h 432"/>
              <a:gd name="T30" fmla="*/ 2147483647 w 934"/>
              <a:gd name="T31" fmla="*/ 2147483647 h 432"/>
              <a:gd name="T32" fmla="*/ 2147483647 w 934"/>
              <a:gd name="T33" fmla="*/ 2147483647 h 432"/>
              <a:gd name="T34" fmla="*/ 2147483647 w 934"/>
              <a:gd name="T35" fmla="*/ 2147483647 h 432"/>
              <a:gd name="T36" fmla="*/ 2147483647 w 934"/>
              <a:gd name="T37" fmla="*/ 0 h 432"/>
              <a:gd name="T38" fmla="*/ 2147483647 w 934"/>
              <a:gd name="T39" fmla="*/ 2147483647 h 432"/>
              <a:gd name="T40" fmla="*/ 2147483647 w 934"/>
              <a:gd name="T41" fmla="*/ 2147483647 h 432"/>
              <a:gd name="T42" fmla="*/ 2147483647 w 934"/>
              <a:gd name="T43" fmla="*/ 2147483647 h 432"/>
              <a:gd name="T44" fmla="*/ 2147483647 w 934"/>
              <a:gd name="T45" fmla="*/ 2147483647 h 432"/>
              <a:gd name="T46" fmla="*/ 2147483647 w 934"/>
              <a:gd name="T47" fmla="*/ 2147483647 h 432"/>
              <a:gd name="T48" fmla="*/ 2147483647 w 934"/>
              <a:gd name="T49" fmla="*/ 2147483647 h 432"/>
              <a:gd name="T50" fmla="*/ 2147483647 w 934"/>
              <a:gd name="T51" fmla="*/ 2147483647 h 432"/>
              <a:gd name="T52" fmla="*/ 0 w 934"/>
              <a:gd name="T53" fmla="*/ 2147483647 h 432"/>
              <a:gd name="T54" fmla="*/ 0 w 934"/>
              <a:gd name="T55" fmla="*/ 2147483647 h 432"/>
              <a:gd name="T56" fmla="*/ 2147483647 w 934"/>
              <a:gd name="T57" fmla="*/ 2147483647 h 432"/>
              <a:gd name="T58" fmla="*/ 2147483647 w 934"/>
              <a:gd name="T59" fmla="*/ 2147483647 h 432"/>
              <a:gd name="T60" fmla="*/ 2147483647 w 934"/>
              <a:gd name="T61" fmla="*/ 2147483647 h 432"/>
              <a:gd name="T62" fmla="*/ 2147483647 w 934"/>
              <a:gd name="T63" fmla="*/ 2147483647 h 432"/>
              <a:gd name="T64" fmla="*/ 2147483647 w 934"/>
              <a:gd name="T65" fmla="*/ 2147483647 h 432"/>
              <a:gd name="T66" fmla="*/ 2147483647 w 934"/>
              <a:gd name="T67" fmla="*/ 2147483647 h 432"/>
              <a:gd name="T68" fmla="*/ 2147483647 w 934"/>
              <a:gd name="T69" fmla="*/ 2147483647 h 432"/>
              <a:gd name="T70" fmla="*/ 2147483647 w 934"/>
              <a:gd name="T71" fmla="*/ 2147483647 h 43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34"/>
              <a:gd name="T109" fmla="*/ 0 h 432"/>
              <a:gd name="T110" fmla="*/ 934 w 934"/>
              <a:gd name="T111" fmla="*/ 432 h 43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34" h="432">
                <a:moveTo>
                  <a:pt x="143" y="432"/>
                </a:moveTo>
                <a:lnTo>
                  <a:pt x="791" y="432"/>
                </a:lnTo>
                <a:lnTo>
                  <a:pt x="805" y="432"/>
                </a:lnTo>
                <a:lnTo>
                  <a:pt x="820" y="430"/>
                </a:lnTo>
                <a:lnTo>
                  <a:pt x="834" y="426"/>
                </a:lnTo>
                <a:lnTo>
                  <a:pt x="847" y="421"/>
                </a:lnTo>
                <a:lnTo>
                  <a:pt x="859" y="415"/>
                </a:lnTo>
                <a:lnTo>
                  <a:pt x="870" y="408"/>
                </a:lnTo>
                <a:lnTo>
                  <a:pt x="883" y="399"/>
                </a:lnTo>
                <a:lnTo>
                  <a:pt x="892" y="390"/>
                </a:lnTo>
                <a:lnTo>
                  <a:pt x="901" y="379"/>
                </a:lnTo>
                <a:lnTo>
                  <a:pt x="910" y="368"/>
                </a:lnTo>
                <a:lnTo>
                  <a:pt x="918" y="357"/>
                </a:lnTo>
                <a:lnTo>
                  <a:pt x="923" y="345"/>
                </a:lnTo>
                <a:lnTo>
                  <a:pt x="928" y="332"/>
                </a:lnTo>
                <a:lnTo>
                  <a:pt x="932" y="317"/>
                </a:lnTo>
                <a:lnTo>
                  <a:pt x="934" y="303"/>
                </a:lnTo>
                <a:lnTo>
                  <a:pt x="934" y="288"/>
                </a:lnTo>
                <a:lnTo>
                  <a:pt x="934" y="145"/>
                </a:lnTo>
                <a:lnTo>
                  <a:pt x="934" y="129"/>
                </a:lnTo>
                <a:lnTo>
                  <a:pt x="932" y="116"/>
                </a:lnTo>
                <a:lnTo>
                  <a:pt x="928" y="102"/>
                </a:lnTo>
                <a:lnTo>
                  <a:pt x="923" y="89"/>
                </a:lnTo>
                <a:lnTo>
                  <a:pt x="918" y="76"/>
                </a:lnTo>
                <a:lnTo>
                  <a:pt x="910" y="63"/>
                </a:lnTo>
                <a:lnTo>
                  <a:pt x="901" y="53"/>
                </a:lnTo>
                <a:lnTo>
                  <a:pt x="892" y="42"/>
                </a:lnTo>
                <a:lnTo>
                  <a:pt x="883" y="33"/>
                </a:lnTo>
                <a:lnTo>
                  <a:pt x="872" y="25"/>
                </a:lnTo>
                <a:lnTo>
                  <a:pt x="859" y="18"/>
                </a:lnTo>
                <a:lnTo>
                  <a:pt x="847" y="11"/>
                </a:lnTo>
                <a:lnTo>
                  <a:pt x="834" y="7"/>
                </a:lnTo>
                <a:lnTo>
                  <a:pt x="820" y="4"/>
                </a:lnTo>
                <a:lnTo>
                  <a:pt x="805" y="2"/>
                </a:lnTo>
                <a:lnTo>
                  <a:pt x="791" y="0"/>
                </a:lnTo>
                <a:lnTo>
                  <a:pt x="143" y="0"/>
                </a:lnTo>
                <a:lnTo>
                  <a:pt x="128" y="2"/>
                </a:lnTo>
                <a:lnTo>
                  <a:pt x="114" y="4"/>
                </a:lnTo>
                <a:lnTo>
                  <a:pt x="99" y="7"/>
                </a:lnTo>
                <a:lnTo>
                  <a:pt x="87" y="11"/>
                </a:lnTo>
                <a:lnTo>
                  <a:pt x="74" y="18"/>
                </a:lnTo>
                <a:lnTo>
                  <a:pt x="63" y="25"/>
                </a:lnTo>
                <a:lnTo>
                  <a:pt x="50" y="33"/>
                </a:lnTo>
                <a:lnTo>
                  <a:pt x="41" y="42"/>
                </a:lnTo>
                <a:lnTo>
                  <a:pt x="32" y="53"/>
                </a:lnTo>
                <a:lnTo>
                  <a:pt x="23" y="63"/>
                </a:lnTo>
                <a:lnTo>
                  <a:pt x="16" y="76"/>
                </a:lnTo>
                <a:lnTo>
                  <a:pt x="10" y="89"/>
                </a:lnTo>
                <a:lnTo>
                  <a:pt x="5" y="102"/>
                </a:lnTo>
                <a:lnTo>
                  <a:pt x="1" y="116"/>
                </a:lnTo>
                <a:lnTo>
                  <a:pt x="0" y="129"/>
                </a:lnTo>
                <a:lnTo>
                  <a:pt x="0" y="145"/>
                </a:lnTo>
                <a:lnTo>
                  <a:pt x="0" y="288"/>
                </a:lnTo>
                <a:lnTo>
                  <a:pt x="0" y="303"/>
                </a:lnTo>
                <a:lnTo>
                  <a:pt x="1" y="317"/>
                </a:lnTo>
                <a:lnTo>
                  <a:pt x="5" y="332"/>
                </a:lnTo>
                <a:lnTo>
                  <a:pt x="10" y="345"/>
                </a:lnTo>
                <a:lnTo>
                  <a:pt x="16" y="357"/>
                </a:lnTo>
                <a:lnTo>
                  <a:pt x="23" y="368"/>
                </a:lnTo>
                <a:lnTo>
                  <a:pt x="32" y="379"/>
                </a:lnTo>
                <a:lnTo>
                  <a:pt x="41" y="390"/>
                </a:lnTo>
                <a:lnTo>
                  <a:pt x="50" y="399"/>
                </a:lnTo>
                <a:lnTo>
                  <a:pt x="63" y="408"/>
                </a:lnTo>
                <a:lnTo>
                  <a:pt x="74" y="415"/>
                </a:lnTo>
                <a:lnTo>
                  <a:pt x="87" y="421"/>
                </a:lnTo>
                <a:lnTo>
                  <a:pt x="99" y="426"/>
                </a:lnTo>
                <a:lnTo>
                  <a:pt x="114" y="430"/>
                </a:lnTo>
                <a:lnTo>
                  <a:pt x="128" y="432"/>
                </a:lnTo>
                <a:lnTo>
                  <a:pt x="143" y="432"/>
                </a:lnTo>
              </a:path>
            </a:pathLst>
          </a:custGeom>
          <a:noFill/>
          <a:ln w="30163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9" name="Line 94"/>
          <p:cNvSpPr>
            <a:spLocks noChangeShapeType="1"/>
          </p:cNvSpPr>
          <p:nvPr/>
        </p:nvSpPr>
        <p:spPr bwMode="auto">
          <a:xfrm flipV="1">
            <a:off x="5888038" y="4340225"/>
            <a:ext cx="777875" cy="477838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0" name="Line 95"/>
          <p:cNvSpPr>
            <a:spLocks noChangeShapeType="1"/>
          </p:cNvSpPr>
          <p:nvPr/>
        </p:nvSpPr>
        <p:spPr bwMode="auto">
          <a:xfrm>
            <a:off x="6783388" y="4179888"/>
            <a:ext cx="1143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1" name="Line 96"/>
          <p:cNvSpPr>
            <a:spLocks noChangeShapeType="1"/>
          </p:cNvSpPr>
          <p:nvPr/>
        </p:nvSpPr>
        <p:spPr bwMode="auto">
          <a:xfrm flipV="1">
            <a:off x="7086600" y="4187825"/>
            <a:ext cx="1095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2" name="Line 97"/>
          <p:cNvSpPr>
            <a:spLocks noChangeShapeType="1"/>
          </p:cNvSpPr>
          <p:nvPr/>
        </p:nvSpPr>
        <p:spPr bwMode="auto">
          <a:xfrm>
            <a:off x="7410450" y="4152900"/>
            <a:ext cx="1143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3" name="Rectangle 98"/>
          <p:cNvSpPr>
            <a:spLocks noChangeArrowheads="1"/>
          </p:cNvSpPr>
          <p:nvPr/>
        </p:nvSpPr>
        <p:spPr bwMode="auto">
          <a:xfrm>
            <a:off x="7412038" y="414178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 b="0"/>
          </a:p>
        </p:txBody>
      </p:sp>
      <p:sp>
        <p:nvSpPr>
          <p:cNvPr id="36964" name="Rectangle 99"/>
          <p:cNvSpPr>
            <a:spLocks noChangeArrowheads="1"/>
          </p:cNvSpPr>
          <p:nvPr/>
        </p:nvSpPr>
        <p:spPr bwMode="auto">
          <a:xfrm>
            <a:off x="7129463" y="41417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 b="0"/>
          </a:p>
        </p:txBody>
      </p:sp>
      <p:sp>
        <p:nvSpPr>
          <p:cNvPr id="36965" name="Rectangle 100"/>
          <p:cNvSpPr>
            <a:spLocks noChangeArrowheads="1"/>
          </p:cNvSpPr>
          <p:nvPr/>
        </p:nvSpPr>
        <p:spPr bwMode="auto">
          <a:xfrm>
            <a:off x="6773863" y="414178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b="0"/>
          </a:p>
        </p:txBody>
      </p:sp>
      <p:sp>
        <p:nvSpPr>
          <p:cNvPr id="36966" name="Rectangle 101"/>
          <p:cNvSpPr>
            <a:spLocks noChangeArrowheads="1"/>
          </p:cNvSpPr>
          <p:nvPr/>
        </p:nvSpPr>
        <p:spPr bwMode="auto">
          <a:xfrm>
            <a:off x="7273925" y="4119563"/>
            <a:ext cx="122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Symbol" pitchFamily="18" charset="2"/>
              </a:rPr>
              <a:t>Ú</a:t>
            </a:r>
            <a:endParaRPr lang="en-US" b="0"/>
          </a:p>
        </p:txBody>
      </p:sp>
      <p:sp>
        <p:nvSpPr>
          <p:cNvPr id="36967" name="Rectangle 102"/>
          <p:cNvSpPr>
            <a:spLocks noChangeArrowheads="1"/>
          </p:cNvSpPr>
          <p:nvPr/>
        </p:nvSpPr>
        <p:spPr bwMode="auto">
          <a:xfrm>
            <a:off x="6964363" y="4119563"/>
            <a:ext cx="122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Symbol" pitchFamily="18" charset="2"/>
              </a:rPr>
              <a:t>Ú</a:t>
            </a:r>
            <a:endParaRPr lang="en-US" b="0"/>
          </a:p>
        </p:txBody>
      </p:sp>
      <p:graphicFrame>
        <p:nvGraphicFramePr>
          <p:cNvPr id="523367" name="Object 2"/>
          <p:cNvGraphicFramePr>
            <a:graphicFrameLocks noChangeAspect="1"/>
          </p:cNvGraphicFramePr>
          <p:nvPr/>
        </p:nvGraphicFramePr>
        <p:xfrm>
          <a:off x="1371600" y="3886200"/>
          <a:ext cx="199231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9" name="Equation" r:id="rId4" imgW="660113" imgH="342751" progId="Equation.3">
                  <p:embed/>
                </p:oleObj>
              </mc:Choice>
              <mc:Fallback>
                <p:oleObj name="Equation" r:id="rId4" imgW="660113" imgH="34275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99231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Product-of-Sums Example: Decimal Prime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3459163" y="22479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3721100" y="23463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4178300" y="23463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4368800" y="2247900"/>
            <a:ext cx="457200" cy="4460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Rectangle 7"/>
          <p:cNvSpPr>
            <a:spLocks noChangeArrowheads="1"/>
          </p:cNvSpPr>
          <p:nvPr/>
        </p:nvSpPr>
        <p:spPr bwMode="auto">
          <a:xfrm>
            <a:off x="4637088" y="23463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897" name="Rectangle 8"/>
          <p:cNvSpPr>
            <a:spLocks noChangeArrowheads="1"/>
          </p:cNvSpPr>
          <p:nvPr/>
        </p:nvSpPr>
        <p:spPr bwMode="auto">
          <a:xfrm>
            <a:off x="5094288" y="2346325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898" name="Rectangle 9"/>
          <p:cNvSpPr>
            <a:spLocks noChangeArrowheads="1"/>
          </p:cNvSpPr>
          <p:nvPr/>
        </p:nvSpPr>
        <p:spPr bwMode="auto">
          <a:xfrm>
            <a:off x="3459163" y="27051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Rectangle 10"/>
          <p:cNvSpPr>
            <a:spLocks noChangeArrowheads="1"/>
          </p:cNvSpPr>
          <p:nvPr/>
        </p:nvSpPr>
        <p:spPr bwMode="auto">
          <a:xfrm>
            <a:off x="3705225" y="27749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00" name="Rectangle 11"/>
          <p:cNvSpPr>
            <a:spLocks noChangeArrowheads="1"/>
          </p:cNvSpPr>
          <p:nvPr/>
        </p:nvSpPr>
        <p:spPr bwMode="auto">
          <a:xfrm>
            <a:off x="4162425" y="27749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901" name="Rectangle 12"/>
          <p:cNvSpPr>
            <a:spLocks noChangeArrowheads="1"/>
          </p:cNvSpPr>
          <p:nvPr/>
        </p:nvSpPr>
        <p:spPr bwMode="auto">
          <a:xfrm>
            <a:off x="4370388" y="2701925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Rectangle 13"/>
          <p:cNvSpPr>
            <a:spLocks noChangeArrowheads="1"/>
          </p:cNvSpPr>
          <p:nvPr/>
        </p:nvSpPr>
        <p:spPr bwMode="auto">
          <a:xfrm>
            <a:off x="4621213" y="27749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903" name="Rectangle 14"/>
          <p:cNvSpPr>
            <a:spLocks noChangeArrowheads="1"/>
          </p:cNvSpPr>
          <p:nvPr/>
        </p:nvSpPr>
        <p:spPr bwMode="auto">
          <a:xfrm>
            <a:off x="5078413" y="27749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04" name="Rectangle 15"/>
          <p:cNvSpPr>
            <a:spLocks noChangeArrowheads="1"/>
          </p:cNvSpPr>
          <p:nvPr/>
        </p:nvSpPr>
        <p:spPr bwMode="auto">
          <a:xfrm>
            <a:off x="3459163" y="22479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Rectangle 16"/>
          <p:cNvSpPr>
            <a:spLocks noChangeArrowheads="1"/>
          </p:cNvSpPr>
          <p:nvPr/>
        </p:nvSpPr>
        <p:spPr bwMode="auto">
          <a:xfrm>
            <a:off x="3841750" y="25495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0</a:t>
            </a:r>
            <a:endParaRPr lang="en-US" b="0"/>
          </a:p>
        </p:txBody>
      </p:sp>
      <p:sp>
        <p:nvSpPr>
          <p:cNvPr id="37906" name="Rectangle 17"/>
          <p:cNvSpPr>
            <a:spLocks noChangeArrowheads="1"/>
          </p:cNvSpPr>
          <p:nvPr/>
        </p:nvSpPr>
        <p:spPr bwMode="auto">
          <a:xfrm>
            <a:off x="3916363" y="2247900"/>
            <a:ext cx="454025" cy="4524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7" name="Rectangle 18"/>
          <p:cNvSpPr>
            <a:spLocks noChangeArrowheads="1"/>
          </p:cNvSpPr>
          <p:nvPr/>
        </p:nvSpPr>
        <p:spPr bwMode="auto">
          <a:xfrm>
            <a:off x="4298950" y="25495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</a:t>
            </a:r>
            <a:endParaRPr lang="en-US" b="0"/>
          </a:p>
        </p:txBody>
      </p:sp>
      <p:sp>
        <p:nvSpPr>
          <p:cNvPr id="37908" name="Rectangle 19"/>
          <p:cNvSpPr>
            <a:spLocks noChangeArrowheads="1"/>
          </p:cNvSpPr>
          <p:nvPr/>
        </p:nvSpPr>
        <p:spPr bwMode="auto">
          <a:xfrm>
            <a:off x="4757738" y="25495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3</a:t>
            </a:r>
            <a:endParaRPr lang="en-US" b="0"/>
          </a:p>
        </p:txBody>
      </p:sp>
      <p:sp>
        <p:nvSpPr>
          <p:cNvPr id="37909" name="Rectangle 20"/>
          <p:cNvSpPr>
            <a:spLocks noChangeArrowheads="1"/>
          </p:cNvSpPr>
          <p:nvPr/>
        </p:nvSpPr>
        <p:spPr bwMode="auto">
          <a:xfrm>
            <a:off x="4826000" y="2247900"/>
            <a:ext cx="458788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Rectangle 21"/>
          <p:cNvSpPr>
            <a:spLocks noChangeArrowheads="1"/>
          </p:cNvSpPr>
          <p:nvPr/>
        </p:nvSpPr>
        <p:spPr bwMode="auto">
          <a:xfrm>
            <a:off x="5214938" y="254952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2</a:t>
            </a:r>
            <a:endParaRPr lang="en-US" b="0"/>
          </a:p>
        </p:txBody>
      </p:sp>
      <p:sp>
        <p:nvSpPr>
          <p:cNvPr id="37911" name="Rectangle 22"/>
          <p:cNvSpPr>
            <a:spLocks noChangeArrowheads="1"/>
          </p:cNvSpPr>
          <p:nvPr/>
        </p:nvSpPr>
        <p:spPr bwMode="auto">
          <a:xfrm>
            <a:off x="3459163" y="27051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2" name="Rectangle 23"/>
          <p:cNvSpPr>
            <a:spLocks noChangeArrowheads="1"/>
          </p:cNvSpPr>
          <p:nvPr/>
        </p:nvSpPr>
        <p:spPr bwMode="auto">
          <a:xfrm>
            <a:off x="3756025" y="29749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4</a:t>
            </a:r>
            <a:endParaRPr lang="en-US" b="0"/>
          </a:p>
        </p:txBody>
      </p:sp>
      <p:sp>
        <p:nvSpPr>
          <p:cNvPr id="37913" name="Rectangle 24"/>
          <p:cNvSpPr>
            <a:spLocks noChangeArrowheads="1"/>
          </p:cNvSpPr>
          <p:nvPr/>
        </p:nvSpPr>
        <p:spPr bwMode="auto">
          <a:xfrm>
            <a:off x="4213225" y="29749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5</a:t>
            </a:r>
            <a:endParaRPr lang="en-US" b="0"/>
          </a:p>
        </p:txBody>
      </p:sp>
      <p:sp>
        <p:nvSpPr>
          <p:cNvPr id="37914" name="Rectangle 25"/>
          <p:cNvSpPr>
            <a:spLocks noChangeArrowheads="1"/>
          </p:cNvSpPr>
          <p:nvPr/>
        </p:nvSpPr>
        <p:spPr bwMode="auto">
          <a:xfrm>
            <a:off x="4672013" y="29749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7</a:t>
            </a:r>
            <a:endParaRPr lang="en-US" b="0"/>
          </a:p>
        </p:txBody>
      </p:sp>
      <p:sp>
        <p:nvSpPr>
          <p:cNvPr id="37915" name="Rectangle 26"/>
          <p:cNvSpPr>
            <a:spLocks noChangeArrowheads="1"/>
          </p:cNvSpPr>
          <p:nvPr/>
        </p:nvSpPr>
        <p:spPr bwMode="auto">
          <a:xfrm>
            <a:off x="4832350" y="2701925"/>
            <a:ext cx="458788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Rectangle 27"/>
          <p:cNvSpPr>
            <a:spLocks noChangeArrowheads="1"/>
          </p:cNvSpPr>
          <p:nvPr/>
        </p:nvSpPr>
        <p:spPr bwMode="auto">
          <a:xfrm>
            <a:off x="5129213" y="29749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6</a:t>
            </a:r>
            <a:endParaRPr lang="en-US" b="0"/>
          </a:p>
        </p:txBody>
      </p:sp>
      <p:sp>
        <p:nvSpPr>
          <p:cNvPr id="37917" name="Rectangle 28"/>
          <p:cNvSpPr>
            <a:spLocks noChangeArrowheads="1"/>
          </p:cNvSpPr>
          <p:nvPr/>
        </p:nvSpPr>
        <p:spPr bwMode="auto">
          <a:xfrm>
            <a:off x="3459163" y="3619500"/>
            <a:ext cx="457200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8" name="Rectangle 29"/>
          <p:cNvSpPr>
            <a:spLocks noChangeArrowheads="1"/>
          </p:cNvSpPr>
          <p:nvPr/>
        </p:nvSpPr>
        <p:spPr bwMode="auto">
          <a:xfrm>
            <a:off x="3756025" y="387350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8</a:t>
            </a:r>
            <a:endParaRPr lang="en-US" b="0"/>
          </a:p>
        </p:txBody>
      </p:sp>
      <p:sp>
        <p:nvSpPr>
          <p:cNvPr id="37919" name="Rectangle 30"/>
          <p:cNvSpPr>
            <a:spLocks noChangeArrowheads="1"/>
          </p:cNvSpPr>
          <p:nvPr/>
        </p:nvSpPr>
        <p:spPr bwMode="auto">
          <a:xfrm>
            <a:off x="3916363" y="3619500"/>
            <a:ext cx="458787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Rectangle 31"/>
          <p:cNvSpPr>
            <a:spLocks noChangeArrowheads="1"/>
          </p:cNvSpPr>
          <p:nvPr/>
        </p:nvSpPr>
        <p:spPr bwMode="auto">
          <a:xfrm>
            <a:off x="4213225" y="387350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9</a:t>
            </a:r>
            <a:endParaRPr lang="en-US" b="0"/>
          </a:p>
        </p:txBody>
      </p:sp>
      <p:sp>
        <p:nvSpPr>
          <p:cNvPr id="37921" name="Rectangle 32"/>
          <p:cNvSpPr>
            <a:spLocks noChangeArrowheads="1"/>
          </p:cNvSpPr>
          <p:nvPr/>
        </p:nvSpPr>
        <p:spPr bwMode="auto">
          <a:xfrm>
            <a:off x="4375150" y="3619500"/>
            <a:ext cx="457200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2" name="Rectangle 33"/>
          <p:cNvSpPr>
            <a:spLocks noChangeArrowheads="1"/>
          </p:cNvSpPr>
          <p:nvPr/>
        </p:nvSpPr>
        <p:spPr bwMode="auto">
          <a:xfrm>
            <a:off x="4695825" y="3873500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11</a:t>
            </a:r>
            <a:endParaRPr lang="en-US" b="0"/>
          </a:p>
        </p:txBody>
      </p:sp>
      <p:sp>
        <p:nvSpPr>
          <p:cNvPr id="37923" name="Rectangle 34"/>
          <p:cNvSpPr>
            <a:spLocks noChangeArrowheads="1"/>
          </p:cNvSpPr>
          <p:nvPr/>
        </p:nvSpPr>
        <p:spPr bwMode="auto">
          <a:xfrm>
            <a:off x="4832350" y="3619500"/>
            <a:ext cx="458788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Rectangle 35"/>
          <p:cNvSpPr>
            <a:spLocks noChangeArrowheads="1"/>
          </p:cNvSpPr>
          <p:nvPr/>
        </p:nvSpPr>
        <p:spPr bwMode="auto">
          <a:xfrm>
            <a:off x="5153025" y="3873500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10</a:t>
            </a:r>
            <a:endParaRPr lang="en-US" b="0"/>
          </a:p>
        </p:txBody>
      </p:sp>
      <p:sp>
        <p:nvSpPr>
          <p:cNvPr id="37925" name="Rectangle 36"/>
          <p:cNvSpPr>
            <a:spLocks noChangeArrowheads="1"/>
          </p:cNvSpPr>
          <p:nvPr/>
        </p:nvSpPr>
        <p:spPr bwMode="auto">
          <a:xfrm>
            <a:off x="3459163" y="31623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6" name="Rectangle 37"/>
          <p:cNvSpPr>
            <a:spLocks noChangeArrowheads="1"/>
          </p:cNvSpPr>
          <p:nvPr/>
        </p:nvSpPr>
        <p:spPr bwMode="auto">
          <a:xfrm>
            <a:off x="3781425" y="3421063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12</a:t>
            </a:r>
            <a:endParaRPr lang="en-US" b="0"/>
          </a:p>
        </p:txBody>
      </p:sp>
      <p:sp>
        <p:nvSpPr>
          <p:cNvPr id="37927" name="Rectangle 38"/>
          <p:cNvSpPr>
            <a:spLocks noChangeArrowheads="1"/>
          </p:cNvSpPr>
          <p:nvPr/>
        </p:nvSpPr>
        <p:spPr bwMode="auto">
          <a:xfrm>
            <a:off x="3916363" y="3162300"/>
            <a:ext cx="458787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8" name="Rectangle 39"/>
          <p:cNvSpPr>
            <a:spLocks noChangeArrowheads="1"/>
          </p:cNvSpPr>
          <p:nvPr/>
        </p:nvSpPr>
        <p:spPr bwMode="auto">
          <a:xfrm>
            <a:off x="4238625" y="3421063"/>
            <a:ext cx="141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13</a:t>
            </a:r>
            <a:endParaRPr lang="en-US" b="0"/>
          </a:p>
        </p:txBody>
      </p:sp>
      <p:sp>
        <p:nvSpPr>
          <p:cNvPr id="37929" name="Rectangle 40"/>
          <p:cNvSpPr>
            <a:spLocks noChangeArrowheads="1"/>
          </p:cNvSpPr>
          <p:nvPr/>
        </p:nvSpPr>
        <p:spPr bwMode="auto">
          <a:xfrm>
            <a:off x="4375150" y="31623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0" name="Rectangle 41"/>
          <p:cNvSpPr>
            <a:spLocks noChangeArrowheads="1"/>
          </p:cNvSpPr>
          <p:nvPr/>
        </p:nvSpPr>
        <p:spPr bwMode="auto">
          <a:xfrm>
            <a:off x="4697413" y="3421063"/>
            <a:ext cx="1412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15</a:t>
            </a:r>
            <a:endParaRPr lang="en-US" b="0"/>
          </a:p>
        </p:txBody>
      </p:sp>
      <p:sp>
        <p:nvSpPr>
          <p:cNvPr id="37931" name="Rectangle 42"/>
          <p:cNvSpPr>
            <a:spLocks noChangeArrowheads="1"/>
          </p:cNvSpPr>
          <p:nvPr/>
        </p:nvSpPr>
        <p:spPr bwMode="auto">
          <a:xfrm>
            <a:off x="4832350" y="3162300"/>
            <a:ext cx="458788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2" name="Rectangle 43"/>
          <p:cNvSpPr>
            <a:spLocks noChangeArrowheads="1"/>
          </p:cNvSpPr>
          <p:nvPr/>
        </p:nvSpPr>
        <p:spPr bwMode="auto">
          <a:xfrm>
            <a:off x="5154613" y="3421063"/>
            <a:ext cx="1412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14</a:t>
            </a:r>
            <a:endParaRPr lang="en-US" b="0"/>
          </a:p>
        </p:txBody>
      </p:sp>
      <p:sp>
        <p:nvSpPr>
          <p:cNvPr id="37933" name="Rectangle 44"/>
          <p:cNvSpPr>
            <a:spLocks noChangeArrowheads="1"/>
          </p:cNvSpPr>
          <p:nvPr/>
        </p:nvSpPr>
        <p:spPr bwMode="auto">
          <a:xfrm>
            <a:off x="3633788" y="20113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00</a:t>
            </a:r>
            <a:endParaRPr lang="en-US" b="0"/>
          </a:p>
        </p:txBody>
      </p:sp>
      <p:sp>
        <p:nvSpPr>
          <p:cNvPr id="37934" name="Rectangle 45"/>
          <p:cNvSpPr>
            <a:spLocks noChangeArrowheads="1"/>
          </p:cNvSpPr>
          <p:nvPr/>
        </p:nvSpPr>
        <p:spPr bwMode="auto">
          <a:xfrm>
            <a:off x="4090988" y="20113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01</a:t>
            </a:r>
            <a:endParaRPr lang="en-US" b="0"/>
          </a:p>
        </p:txBody>
      </p:sp>
      <p:sp>
        <p:nvSpPr>
          <p:cNvPr id="37935" name="Rectangle 46"/>
          <p:cNvSpPr>
            <a:spLocks noChangeArrowheads="1"/>
          </p:cNvSpPr>
          <p:nvPr/>
        </p:nvSpPr>
        <p:spPr bwMode="auto">
          <a:xfrm>
            <a:off x="4548188" y="20113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11</a:t>
            </a:r>
            <a:endParaRPr lang="en-US" b="0"/>
          </a:p>
        </p:txBody>
      </p:sp>
      <p:sp>
        <p:nvSpPr>
          <p:cNvPr id="37936" name="Rectangle 47"/>
          <p:cNvSpPr>
            <a:spLocks noChangeArrowheads="1"/>
          </p:cNvSpPr>
          <p:nvPr/>
        </p:nvSpPr>
        <p:spPr bwMode="auto">
          <a:xfrm>
            <a:off x="5006975" y="20113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10</a:t>
            </a:r>
            <a:endParaRPr lang="en-US" b="0"/>
          </a:p>
        </p:txBody>
      </p:sp>
      <p:sp>
        <p:nvSpPr>
          <p:cNvPr id="37937" name="Rectangle 48"/>
          <p:cNvSpPr>
            <a:spLocks noChangeArrowheads="1"/>
          </p:cNvSpPr>
          <p:nvPr/>
        </p:nvSpPr>
        <p:spPr bwMode="auto">
          <a:xfrm>
            <a:off x="3116263" y="1789113"/>
            <a:ext cx="457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8" name="Rectangle 49"/>
          <p:cNvSpPr>
            <a:spLocks noChangeArrowheads="1"/>
          </p:cNvSpPr>
          <p:nvPr/>
        </p:nvSpPr>
        <p:spPr bwMode="auto">
          <a:xfrm>
            <a:off x="3319463" y="17843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ba</a:t>
            </a:r>
            <a:endParaRPr lang="en-US" b="0"/>
          </a:p>
        </p:txBody>
      </p:sp>
      <p:sp>
        <p:nvSpPr>
          <p:cNvPr id="37939" name="Rectangle 50"/>
          <p:cNvSpPr>
            <a:spLocks noChangeArrowheads="1"/>
          </p:cNvSpPr>
          <p:nvPr/>
        </p:nvSpPr>
        <p:spPr bwMode="auto">
          <a:xfrm>
            <a:off x="2886075" y="2017713"/>
            <a:ext cx="458788" cy="230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0" name="Rectangle 51"/>
          <p:cNvSpPr>
            <a:spLocks noChangeArrowheads="1"/>
          </p:cNvSpPr>
          <p:nvPr/>
        </p:nvSpPr>
        <p:spPr bwMode="auto">
          <a:xfrm>
            <a:off x="3098800" y="2011363"/>
            <a:ext cx="2143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dc</a:t>
            </a:r>
            <a:endParaRPr lang="en-US" b="0"/>
          </a:p>
        </p:txBody>
      </p:sp>
      <p:sp>
        <p:nvSpPr>
          <p:cNvPr id="37941" name="Line 52"/>
          <p:cNvSpPr>
            <a:spLocks noChangeShapeType="1"/>
          </p:cNvSpPr>
          <p:nvPr/>
        </p:nvSpPr>
        <p:spPr bwMode="auto">
          <a:xfrm flipH="1" flipV="1">
            <a:off x="3116263" y="1903413"/>
            <a:ext cx="342900" cy="3444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2" name="Rectangle 53"/>
          <p:cNvSpPr>
            <a:spLocks noChangeArrowheads="1"/>
          </p:cNvSpPr>
          <p:nvPr/>
        </p:nvSpPr>
        <p:spPr bwMode="auto">
          <a:xfrm rot="-5400000">
            <a:off x="3274220" y="376475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943" name="Rectangle 54"/>
          <p:cNvSpPr>
            <a:spLocks noChangeArrowheads="1"/>
          </p:cNvSpPr>
          <p:nvPr/>
        </p:nvSpPr>
        <p:spPr bwMode="auto">
          <a:xfrm rot="-5400000">
            <a:off x="3274219" y="365204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44" name="Rectangle 55"/>
          <p:cNvSpPr>
            <a:spLocks noChangeArrowheads="1"/>
          </p:cNvSpPr>
          <p:nvPr/>
        </p:nvSpPr>
        <p:spPr bwMode="auto">
          <a:xfrm rot="-5400000">
            <a:off x="3274220" y="330755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945" name="Rectangle 56"/>
          <p:cNvSpPr>
            <a:spLocks noChangeArrowheads="1"/>
          </p:cNvSpPr>
          <p:nvPr/>
        </p:nvSpPr>
        <p:spPr bwMode="auto">
          <a:xfrm rot="-5400000">
            <a:off x="3274219" y="319484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946" name="Rectangle 57"/>
          <p:cNvSpPr>
            <a:spLocks noChangeArrowheads="1"/>
          </p:cNvSpPr>
          <p:nvPr/>
        </p:nvSpPr>
        <p:spPr bwMode="auto">
          <a:xfrm rot="-5400000">
            <a:off x="3274220" y="285035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47" name="Rectangle 58"/>
          <p:cNvSpPr>
            <a:spLocks noChangeArrowheads="1"/>
          </p:cNvSpPr>
          <p:nvPr/>
        </p:nvSpPr>
        <p:spPr bwMode="auto">
          <a:xfrm rot="-5400000">
            <a:off x="3274219" y="273764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37948" name="Rectangle 59"/>
          <p:cNvSpPr>
            <a:spLocks noChangeArrowheads="1"/>
          </p:cNvSpPr>
          <p:nvPr/>
        </p:nvSpPr>
        <p:spPr bwMode="auto">
          <a:xfrm rot="-5400000">
            <a:off x="3274220" y="239315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49" name="Rectangle 60"/>
          <p:cNvSpPr>
            <a:spLocks noChangeArrowheads="1"/>
          </p:cNvSpPr>
          <p:nvPr/>
        </p:nvSpPr>
        <p:spPr bwMode="auto">
          <a:xfrm rot="-5400000">
            <a:off x="3274220" y="2278856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50" name="Line 61"/>
          <p:cNvSpPr>
            <a:spLocks noChangeShapeType="1"/>
          </p:cNvSpPr>
          <p:nvPr/>
        </p:nvSpPr>
        <p:spPr bwMode="auto">
          <a:xfrm>
            <a:off x="3911600" y="1901825"/>
            <a:ext cx="915988" cy="1588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1" name="Rectangle 62"/>
          <p:cNvSpPr>
            <a:spLocks noChangeArrowheads="1"/>
          </p:cNvSpPr>
          <p:nvPr/>
        </p:nvSpPr>
        <p:spPr bwMode="auto">
          <a:xfrm>
            <a:off x="4333875" y="16621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b="0"/>
          </a:p>
        </p:txBody>
      </p:sp>
      <p:sp>
        <p:nvSpPr>
          <p:cNvPr id="37952" name="Line 63"/>
          <p:cNvSpPr>
            <a:spLocks noChangeShapeType="1"/>
          </p:cNvSpPr>
          <p:nvPr/>
        </p:nvSpPr>
        <p:spPr bwMode="auto">
          <a:xfrm>
            <a:off x="4375150" y="4192588"/>
            <a:ext cx="915988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3" name="Rectangle 64"/>
          <p:cNvSpPr>
            <a:spLocks noChangeArrowheads="1"/>
          </p:cNvSpPr>
          <p:nvPr/>
        </p:nvSpPr>
        <p:spPr bwMode="auto">
          <a:xfrm>
            <a:off x="4775200" y="419417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 b="0"/>
          </a:p>
        </p:txBody>
      </p:sp>
      <p:sp>
        <p:nvSpPr>
          <p:cNvPr id="37954" name="Line 65"/>
          <p:cNvSpPr>
            <a:spLocks noChangeShapeType="1"/>
          </p:cNvSpPr>
          <p:nvPr/>
        </p:nvSpPr>
        <p:spPr bwMode="auto">
          <a:xfrm flipV="1">
            <a:off x="3116263" y="2705100"/>
            <a:ext cx="1587" cy="914400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5" name="Rectangle 66"/>
          <p:cNvSpPr>
            <a:spLocks noChangeArrowheads="1"/>
          </p:cNvSpPr>
          <p:nvPr/>
        </p:nvSpPr>
        <p:spPr bwMode="auto">
          <a:xfrm rot="-5400000">
            <a:off x="2841626" y="2752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 b="0"/>
          </a:p>
        </p:txBody>
      </p:sp>
      <p:sp>
        <p:nvSpPr>
          <p:cNvPr id="37956" name="Line 67"/>
          <p:cNvSpPr>
            <a:spLocks noChangeShapeType="1"/>
          </p:cNvSpPr>
          <p:nvPr/>
        </p:nvSpPr>
        <p:spPr bwMode="auto">
          <a:xfrm flipV="1">
            <a:off x="5403850" y="3162300"/>
            <a:ext cx="1588" cy="915988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7" name="Rectangle 68"/>
          <p:cNvSpPr>
            <a:spLocks noChangeArrowheads="1"/>
          </p:cNvSpPr>
          <p:nvPr/>
        </p:nvSpPr>
        <p:spPr bwMode="auto">
          <a:xfrm rot="-5400000">
            <a:off x="5464969" y="340439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 b="0"/>
          </a:p>
        </p:txBody>
      </p:sp>
      <p:sp>
        <p:nvSpPr>
          <p:cNvPr id="37958" name="Rectangle 69"/>
          <p:cNvSpPr>
            <a:spLocks noChangeArrowheads="1"/>
          </p:cNvSpPr>
          <p:nvPr/>
        </p:nvSpPr>
        <p:spPr bwMode="auto">
          <a:xfrm>
            <a:off x="3459163" y="31623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9" name="Rectangle 70"/>
          <p:cNvSpPr>
            <a:spLocks noChangeArrowheads="1"/>
          </p:cNvSpPr>
          <p:nvPr/>
        </p:nvSpPr>
        <p:spPr bwMode="auto">
          <a:xfrm>
            <a:off x="3711575" y="321945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x</a:t>
            </a:r>
            <a:endParaRPr lang="en-US" b="0"/>
          </a:p>
        </p:txBody>
      </p:sp>
      <p:sp>
        <p:nvSpPr>
          <p:cNvPr id="37960" name="Rectangle 71"/>
          <p:cNvSpPr>
            <a:spLocks noChangeArrowheads="1"/>
          </p:cNvSpPr>
          <p:nvPr/>
        </p:nvSpPr>
        <p:spPr bwMode="auto">
          <a:xfrm>
            <a:off x="3916363" y="3162300"/>
            <a:ext cx="458787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1" name="Rectangle 72"/>
          <p:cNvSpPr>
            <a:spLocks noChangeArrowheads="1"/>
          </p:cNvSpPr>
          <p:nvPr/>
        </p:nvSpPr>
        <p:spPr bwMode="auto">
          <a:xfrm>
            <a:off x="4168775" y="321945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x</a:t>
            </a:r>
            <a:endParaRPr lang="en-US" b="0"/>
          </a:p>
        </p:txBody>
      </p:sp>
      <p:sp>
        <p:nvSpPr>
          <p:cNvPr id="37962" name="Rectangle 73"/>
          <p:cNvSpPr>
            <a:spLocks noChangeArrowheads="1"/>
          </p:cNvSpPr>
          <p:nvPr/>
        </p:nvSpPr>
        <p:spPr bwMode="auto">
          <a:xfrm>
            <a:off x="4375150" y="3162300"/>
            <a:ext cx="457200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3" name="Rectangle 74"/>
          <p:cNvSpPr>
            <a:spLocks noChangeArrowheads="1"/>
          </p:cNvSpPr>
          <p:nvPr/>
        </p:nvSpPr>
        <p:spPr bwMode="auto">
          <a:xfrm>
            <a:off x="4625975" y="321945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x</a:t>
            </a:r>
            <a:endParaRPr lang="en-US" b="0"/>
          </a:p>
        </p:txBody>
      </p:sp>
      <p:sp>
        <p:nvSpPr>
          <p:cNvPr id="37964" name="Rectangle 75"/>
          <p:cNvSpPr>
            <a:spLocks noChangeArrowheads="1"/>
          </p:cNvSpPr>
          <p:nvPr/>
        </p:nvSpPr>
        <p:spPr bwMode="auto">
          <a:xfrm>
            <a:off x="4832350" y="3162300"/>
            <a:ext cx="458788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5" name="Rectangle 76"/>
          <p:cNvSpPr>
            <a:spLocks noChangeArrowheads="1"/>
          </p:cNvSpPr>
          <p:nvPr/>
        </p:nvSpPr>
        <p:spPr bwMode="auto">
          <a:xfrm>
            <a:off x="5084763" y="3219450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x</a:t>
            </a:r>
            <a:endParaRPr lang="en-US" b="0"/>
          </a:p>
        </p:txBody>
      </p:sp>
      <p:sp>
        <p:nvSpPr>
          <p:cNvPr id="37966" name="Rectangle 77"/>
          <p:cNvSpPr>
            <a:spLocks noChangeArrowheads="1"/>
          </p:cNvSpPr>
          <p:nvPr/>
        </p:nvSpPr>
        <p:spPr bwMode="auto">
          <a:xfrm>
            <a:off x="3459163" y="3619500"/>
            <a:ext cx="457200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7" name="Rectangle 78"/>
          <p:cNvSpPr>
            <a:spLocks noChangeArrowheads="1"/>
          </p:cNvSpPr>
          <p:nvPr/>
        </p:nvSpPr>
        <p:spPr bwMode="auto">
          <a:xfrm>
            <a:off x="3705225" y="367347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68" name="Rectangle 79"/>
          <p:cNvSpPr>
            <a:spLocks noChangeArrowheads="1"/>
          </p:cNvSpPr>
          <p:nvPr/>
        </p:nvSpPr>
        <p:spPr bwMode="auto">
          <a:xfrm>
            <a:off x="3916363" y="3619500"/>
            <a:ext cx="458787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9" name="Rectangle 80"/>
          <p:cNvSpPr>
            <a:spLocks noChangeArrowheads="1"/>
          </p:cNvSpPr>
          <p:nvPr/>
        </p:nvSpPr>
        <p:spPr bwMode="auto">
          <a:xfrm>
            <a:off x="4162425" y="367347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 b="0"/>
          </a:p>
        </p:txBody>
      </p:sp>
      <p:sp>
        <p:nvSpPr>
          <p:cNvPr id="37970" name="Rectangle 81"/>
          <p:cNvSpPr>
            <a:spLocks noChangeArrowheads="1"/>
          </p:cNvSpPr>
          <p:nvPr/>
        </p:nvSpPr>
        <p:spPr bwMode="auto">
          <a:xfrm>
            <a:off x="4375150" y="3619500"/>
            <a:ext cx="457200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1" name="Rectangle 82"/>
          <p:cNvSpPr>
            <a:spLocks noChangeArrowheads="1"/>
          </p:cNvSpPr>
          <p:nvPr/>
        </p:nvSpPr>
        <p:spPr bwMode="auto">
          <a:xfrm>
            <a:off x="4624388" y="3673475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x</a:t>
            </a:r>
            <a:endParaRPr lang="en-US" b="0"/>
          </a:p>
        </p:txBody>
      </p:sp>
      <p:sp>
        <p:nvSpPr>
          <p:cNvPr id="37972" name="Rectangle 83"/>
          <p:cNvSpPr>
            <a:spLocks noChangeArrowheads="1"/>
          </p:cNvSpPr>
          <p:nvPr/>
        </p:nvSpPr>
        <p:spPr bwMode="auto">
          <a:xfrm>
            <a:off x="4832350" y="3619500"/>
            <a:ext cx="458788" cy="4587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3" name="Rectangle 84"/>
          <p:cNvSpPr>
            <a:spLocks noChangeArrowheads="1"/>
          </p:cNvSpPr>
          <p:nvPr/>
        </p:nvSpPr>
        <p:spPr bwMode="auto">
          <a:xfrm>
            <a:off x="5083175" y="3673475"/>
            <a:ext cx="12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x</a:t>
            </a:r>
            <a:endParaRPr lang="en-US" b="0"/>
          </a:p>
        </p:txBody>
      </p:sp>
      <p:sp>
        <p:nvSpPr>
          <p:cNvPr id="37974" name="Freeform 85"/>
          <p:cNvSpPr>
            <a:spLocks/>
          </p:cNvSpPr>
          <p:nvPr/>
        </p:nvSpPr>
        <p:spPr bwMode="auto">
          <a:xfrm>
            <a:off x="3516313" y="3219450"/>
            <a:ext cx="1716087" cy="801688"/>
          </a:xfrm>
          <a:custGeom>
            <a:avLst/>
            <a:gdLst>
              <a:gd name="T0" fmla="*/ 2147483647 w 2161"/>
              <a:gd name="T1" fmla="*/ 2147483647 h 1010"/>
              <a:gd name="T2" fmla="*/ 2147483647 w 2161"/>
              <a:gd name="T3" fmla="*/ 2147483647 h 1010"/>
              <a:gd name="T4" fmla="*/ 2147483647 w 2161"/>
              <a:gd name="T5" fmla="*/ 2147483647 h 1010"/>
              <a:gd name="T6" fmla="*/ 2147483647 w 2161"/>
              <a:gd name="T7" fmla="*/ 2147483647 h 1010"/>
              <a:gd name="T8" fmla="*/ 2147483647 w 2161"/>
              <a:gd name="T9" fmla="*/ 2147483647 h 1010"/>
              <a:gd name="T10" fmla="*/ 2147483647 w 2161"/>
              <a:gd name="T11" fmla="*/ 2147483647 h 1010"/>
              <a:gd name="T12" fmla="*/ 2147483647 w 2161"/>
              <a:gd name="T13" fmla="*/ 2147483647 h 1010"/>
              <a:gd name="T14" fmla="*/ 2147483647 w 2161"/>
              <a:gd name="T15" fmla="*/ 2147483647 h 1010"/>
              <a:gd name="T16" fmla="*/ 2147483647 w 2161"/>
              <a:gd name="T17" fmla="*/ 2147483647 h 1010"/>
              <a:gd name="T18" fmla="*/ 2147483647 w 2161"/>
              <a:gd name="T19" fmla="*/ 2147483647 h 1010"/>
              <a:gd name="T20" fmla="*/ 2147483647 w 2161"/>
              <a:gd name="T21" fmla="*/ 2147483647 h 1010"/>
              <a:gd name="T22" fmla="*/ 2147483647 w 2161"/>
              <a:gd name="T23" fmla="*/ 2147483647 h 1010"/>
              <a:gd name="T24" fmla="*/ 2147483647 w 2161"/>
              <a:gd name="T25" fmla="*/ 2147483647 h 1010"/>
              <a:gd name="T26" fmla="*/ 2147483647 w 2161"/>
              <a:gd name="T27" fmla="*/ 2147483647 h 1010"/>
              <a:gd name="T28" fmla="*/ 2147483647 w 2161"/>
              <a:gd name="T29" fmla="*/ 2147483647 h 1010"/>
              <a:gd name="T30" fmla="*/ 2147483647 w 2161"/>
              <a:gd name="T31" fmla="*/ 2147483647 h 1010"/>
              <a:gd name="T32" fmla="*/ 2147483647 w 2161"/>
              <a:gd name="T33" fmla="*/ 2147483647 h 1010"/>
              <a:gd name="T34" fmla="*/ 2147483647 w 2161"/>
              <a:gd name="T35" fmla="*/ 2147483647 h 1010"/>
              <a:gd name="T36" fmla="*/ 2147483647 w 2161"/>
              <a:gd name="T37" fmla="*/ 0 h 1010"/>
              <a:gd name="T38" fmla="*/ 2147483647 w 2161"/>
              <a:gd name="T39" fmla="*/ 2147483647 h 1010"/>
              <a:gd name="T40" fmla="*/ 2147483647 w 2161"/>
              <a:gd name="T41" fmla="*/ 2147483647 h 1010"/>
              <a:gd name="T42" fmla="*/ 2147483647 w 2161"/>
              <a:gd name="T43" fmla="*/ 2147483647 h 1010"/>
              <a:gd name="T44" fmla="*/ 2147483647 w 2161"/>
              <a:gd name="T45" fmla="*/ 2147483647 h 1010"/>
              <a:gd name="T46" fmla="*/ 2147483647 w 2161"/>
              <a:gd name="T47" fmla="*/ 2147483647 h 1010"/>
              <a:gd name="T48" fmla="*/ 2147483647 w 2161"/>
              <a:gd name="T49" fmla="*/ 2147483647 h 1010"/>
              <a:gd name="T50" fmla="*/ 2147483647 w 2161"/>
              <a:gd name="T51" fmla="*/ 2147483647 h 1010"/>
              <a:gd name="T52" fmla="*/ 0 w 2161"/>
              <a:gd name="T53" fmla="*/ 2147483647 h 1010"/>
              <a:gd name="T54" fmla="*/ 0 w 2161"/>
              <a:gd name="T55" fmla="*/ 2147483647 h 1010"/>
              <a:gd name="T56" fmla="*/ 2147483647 w 2161"/>
              <a:gd name="T57" fmla="*/ 2147483647 h 1010"/>
              <a:gd name="T58" fmla="*/ 2147483647 w 2161"/>
              <a:gd name="T59" fmla="*/ 2147483647 h 1010"/>
              <a:gd name="T60" fmla="*/ 2147483647 w 2161"/>
              <a:gd name="T61" fmla="*/ 2147483647 h 1010"/>
              <a:gd name="T62" fmla="*/ 2147483647 w 2161"/>
              <a:gd name="T63" fmla="*/ 2147483647 h 1010"/>
              <a:gd name="T64" fmla="*/ 2147483647 w 2161"/>
              <a:gd name="T65" fmla="*/ 2147483647 h 1010"/>
              <a:gd name="T66" fmla="*/ 2147483647 w 2161"/>
              <a:gd name="T67" fmla="*/ 2147483647 h 1010"/>
              <a:gd name="T68" fmla="*/ 2147483647 w 2161"/>
              <a:gd name="T69" fmla="*/ 2147483647 h 1010"/>
              <a:gd name="T70" fmla="*/ 2147483647 w 2161"/>
              <a:gd name="T71" fmla="*/ 2147483647 h 10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61"/>
              <a:gd name="T109" fmla="*/ 0 h 1010"/>
              <a:gd name="T110" fmla="*/ 2161 w 2161"/>
              <a:gd name="T111" fmla="*/ 1010 h 10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61" h="1010">
                <a:moveTo>
                  <a:pt x="143" y="1010"/>
                </a:moveTo>
                <a:lnTo>
                  <a:pt x="2018" y="1010"/>
                </a:lnTo>
                <a:lnTo>
                  <a:pt x="2032" y="1008"/>
                </a:lnTo>
                <a:lnTo>
                  <a:pt x="2047" y="1006"/>
                </a:lnTo>
                <a:lnTo>
                  <a:pt x="2060" y="1003"/>
                </a:lnTo>
                <a:lnTo>
                  <a:pt x="2074" y="999"/>
                </a:lnTo>
                <a:lnTo>
                  <a:pt x="2087" y="992"/>
                </a:lnTo>
                <a:lnTo>
                  <a:pt x="2098" y="985"/>
                </a:lnTo>
                <a:lnTo>
                  <a:pt x="2109" y="977"/>
                </a:lnTo>
                <a:lnTo>
                  <a:pt x="2120" y="968"/>
                </a:lnTo>
                <a:lnTo>
                  <a:pt x="2129" y="957"/>
                </a:lnTo>
                <a:lnTo>
                  <a:pt x="2138" y="947"/>
                </a:lnTo>
                <a:lnTo>
                  <a:pt x="2145" y="934"/>
                </a:lnTo>
                <a:lnTo>
                  <a:pt x="2151" y="921"/>
                </a:lnTo>
                <a:lnTo>
                  <a:pt x="2156" y="908"/>
                </a:lnTo>
                <a:lnTo>
                  <a:pt x="2160" y="894"/>
                </a:lnTo>
                <a:lnTo>
                  <a:pt x="2161" y="881"/>
                </a:lnTo>
                <a:lnTo>
                  <a:pt x="2161" y="865"/>
                </a:lnTo>
                <a:lnTo>
                  <a:pt x="2161" y="146"/>
                </a:lnTo>
                <a:lnTo>
                  <a:pt x="2161" y="129"/>
                </a:lnTo>
                <a:lnTo>
                  <a:pt x="2160" y="117"/>
                </a:lnTo>
                <a:lnTo>
                  <a:pt x="2156" y="102"/>
                </a:lnTo>
                <a:lnTo>
                  <a:pt x="2151" y="89"/>
                </a:lnTo>
                <a:lnTo>
                  <a:pt x="2145" y="77"/>
                </a:lnTo>
                <a:lnTo>
                  <a:pt x="2138" y="64"/>
                </a:lnTo>
                <a:lnTo>
                  <a:pt x="2129" y="53"/>
                </a:lnTo>
                <a:lnTo>
                  <a:pt x="2120" y="42"/>
                </a:lnTo>
                <a:lnTo>
                  <a:pt x="2109" y="33"/>
                </a:lnTo>
                <a:lnTo>
                  <a:pt x="2098" y="26"/>
                </a:lnTo>
                <a:lnTo>
                  <a:pt x="2087" y="19"/>
                </a:lnTo>
                <a:lnTo>
                  <a:pt x="2074" y="11"/>
                </a:lnTo>
                <a:lnTo>
                  <a:pt x="2060" y="8"/>
                </a:lnTo>
                <a:lnTo>
                  <a:pt x="2047" y="4"/>
                </a:lnTo>
                <a:lnTo>
                  <a:pt x="2032" y="2"/>
                </a:lnTo>
                <a:lnTo>
                  <a:pt x="2018" y="0"/>
                </a:lnTo>
                <a:lnTo>
                  <a:pt x="143" y="0"/>
                </a:lnTo>
                <a:lnTo>
                  <a:pt x="129" y="2"/>
                </a:lnTo>
                <a:lnTo>
                  <a:pt x="114" y="4"/>
                </a:lnTo>
                <a:lnTo>
                  <a:pt x="100" y="8"/>
                </a:lnTo>
                <a:lnTo>
                  <a:pt x="87" y="11"/>
                </a:lnTo>
                <a:lnTo>
                  <a:pt x="74" y="19"/>
                </a:lnTo>
                <a:lnTo>
                  <a:pt x="63" y="26"/>
                </a:lnTo>
                <a:lnTo>
                  <a:pt x="50" y="33"/>
                </a:lnTo>
                <a:lnTo>
                  <a:pt x="41" y="42"/>
                </a:lnTo>
                <a:lnTo>
                  <a:pt x="32" y="53"/>
                </a:lnTo>
                <a:lnTo>
                  <a:pt x="23" y="64"/>
                </a:lnTo>
                <a:lnTo>
                  <a:pt x="16" y="77"/>
                </a:lnTo>
                <a:lnTo>
                  <a:pt x="10" y="89"/>
                </a:lnTo>
                <a:lnTo>
                  <a:pt x="5" y="102"/>
                </a:lnTo>
                <a:lnTo>
                  <a:pt x="1" y="117"/>
                </a:lnTo>
                <a:lnTo>
                  <a:pt x="0" y="129"/>
                </a:lnTo>
                <a:lnTo>
                  <a:pt x="0" y="146"/>
                </a:lnTo>
                <a:lnTo>
                  <a:pt x="0" y="865"/>
                </a:lnTo>
                <a:lnTo>
                  <a:pt x="0" y="881"/>
                </a:lnTo>
                <a:lnTo>
                  <a:pt x="1" y="894"/>
                </a:lnTo>
                <a:lnTo>
                  <a:pt x="5" y="908"/>
                </a:lnTo>
                <a:lnTo>
                  <a:pt x="10" y="921"/>
                </a:lnTo>
                <a:lnTo>
                  <a:pt x="16" y="934"/>
                </a:lnTo>
                <a:lnTo>
                  <a:pt x="23" y="947"/>
                </a:lnTo>
                <a:lnTo>
                  <a:pt x="32" y="957"/>
                </a:lnTo>
                <a:lnTo>
                  <a:pt x="41" y="968"/>
                </a:lnTo>
                <a:lnTo>
                  <a:pt x="50" y="977"/>
                </a:lnTo>
                <a:lnTo>
                  <a:pt x="63" y="985"/>
                </a:lnTo>
                <a:lnTo>
                  <a:pt x="74" y="992"/>
                </a:lnTo>
                <a:lnTo>
                  <a:pt x="87" y="999"/>
                </a:lnTo>
                <a:lnTo>
                  <a:pt x="100" y="1003"/>
                </a:lnTo>
                <a:lnTo>
                  <a:pt x="114" y="1006"/>
                </a:lnTo>
                <a:lnTo>
                  <a:pt x="129" y="1008"/>
                </a:lnTo>
                <a:lnTo>
                  <a:pt x="143" y="1010"/>
                </a:lnTo>
              </a:path>
            </a:pathLst>
          </a:custGeom>
          <a:noFill/>
          <a:ln w="30163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5" name="Freeform 86"/>
          <p:cNvSpPr>
            <a:spLocks/>
          </p:cNvSpPr>
          <p:nvPr/>
        </p:nvSpPr>
        <p:spPr bwMode="auto">
          <a:xfrm>
            <a:off x="3573463" y="2303463"/>
            <a:ext cx="285750" cy="1717675"/>
          </a:xfrm>
          <a:custGeom>
            <a:avLst/>
            <a:gdLst>
              <a:gd name="T0" fmla="*/ 2147483647 w 289"/>
              <a:gd name="T1" fmla="*/ 2147483647 h 2163"/>
              <a:gd name="T2" fmla="*/ 2147483647 w 289"/>
              <a:gd name="T3" fmla="*/ 2147483647 h 2163"/>
              <a:gd name="T4" fmla="*/ 2147483647 w 289"/>
              <a:gd name="T5" fmla="*/ 2147483647 h 2163"/>
              <a:gd name="T6" fmla="*/ 2147483647 w 289"/>
              <a:gd name="T7" fmla="*/ 2147483647 h 2163"/>
              <a:gd name="T8" fmla="*/ 2147483647 w 289"/>
              <a:gd name="T9" fmla="*/ 2147483647 h 2163"/>
              <a:gd name="T10" fmla="*/ 2147483647 w 289"/>
              <a:gd name="T11" fmla="*/ 2147483647 h 2163"/>
              <a:gd name="T12" fmla="*/ 2147483647 w 289"/>
              <a:gd name="T13" fmla="*/ 2147483647 h 2163"/>
              <a:gd name="T14" fmla="*/ 2147483647 w 289"/>
              <a:gd name="T15" fmla="*/ 2147483647 h 2163"/>
              <a:gd name="T16" fmla="*/ 2147483647 w 289"/>
              <a:gd name="T17" fmla="*/ 2147483647 h 2163"/>
              <a:gd name="T18" fmla="*/ 2147483647 w 289"/>
              <a:gd name="T19" fmla="*/ 2147483647 h 2163"/>
              <a:gd name="T20" fmla="*/ 2147483647 w 289"/>
              <a:gd name="T21" fmla="*/ 2147483647 h 2163"/>
              <a:gd name="T22" fmla="*/ 2147483647 w 289"/>
              <a:gd name="T23" fmla="*/ 2147483647 h 2163"/>
              <a:gd name="T24" fmla="*/ 2147483647 w 289"/>
              <a:gd name="T25" fmla="*/ 2147483647 h 2163"/>
              <a:gd name="T26" fmla="*/ 2147483647 w 289"/>
              <a:gd name="T27" fmla="*/ 2147483647 h 2163"/>
              <a:gd name="T28" fmla="*/ 2147483647 w 289"/>
              <a:gd name="T29" fmla="*/ 2147483647 h 2163"/>
              <a:gd name="T30" fmla="*/ 2147483647 w 289"/>
              <a:gd name="T31" fmla="*/ 2147483647 h 2163"/>
              <a:gd name="T32" fmla="*/ 2147483647 w 289"/>
              <a:gd name="T33" fmla="*/ 2147483647 h 2163"/>
              <a:gd name="T34" fmla="*/ 2147483647 w 289"/>
              <a:gd name="T35" fmla="*/ 0 h 2163"/>
              <a:gd name="T36" fmla="*/ 2147483647 w 289"/>
              <a:gd name="T37" fmla="*/ 2147483647 h 2163"/>
              <a:gd name="T38" fmla="*/ 2147483647 w 289"/>
              <a:gd name="T39" fmla="*/ 2147483647 h 2163"/>
              <a:gd name="T40" fmla="*/ 2147483647 w 289"/>
              <a:gd name="T41" fmla="*/ 2147483647 h 2163"/>
              <a:gd name="T42" fmla="*/ 2147483647 w 289"/>
              <a:gd name="T43" fmla="*/ 2147483647 h 2163"/>
              <a:gd name="T44" fmla="*/ 2147483647 w 289"/>
              <a:gd name="T45" fmla="*/ 2147483647 h 2163"/>
              <a:gd name="T46" fmla="*/ 2147483647 w 289"/>
              <a:gd name="T47" fmla="*/ 2147483647 h 2163"/>
              <a:gd name="T48" fmla="*/ 2147483647 w 289"/>
              <a:gd name="T49" fmla="*/ 2147483647 h 2163"/>
              <a:gd name="T50" fmla="*/ 0 w 289"/>
              <a:gd name="T51" fmla="*/ 2147483647 h 2163"/>
              <a:gd name="T52" fmla="*/ 0 w 289"/>
              <a:gd name="T53" fmla="*/ 2147483647 h 2163"/>
              <a:gd name="T54" fmla="*/ 2147483647 w 289"/>
              <a:gd name="T55" fmla="*/ 2147483647 h 2163"/>
              <a:gd name="T56" fmla="*/ 2147483647 w 289"/>
              <a:gd name="T57" fmla="*/ 2147483647 h 2163"/>
              <a:gd name="T58" fmla="*/ 2147483647 w 289"/>
              <a:gd name="T59" fmla="*/ 2147483647 h 2163"/>
              <a:gd name="T60" fmla="*/ 2147483647 w 289"/>
              <a:gd name="T61" fmla="*/ 2147483647 h 2163"/>
              <a:gd name="T62" fmla="*/ 2147483647 w 289"/>
              <a:gd name="T63" fmla="*/ 2147483647 h 2163"/>
              <a:gd name="T64" fmla="*/ 2147483647 w 289"/>
              <a:gd name="T65" fmla="*/ 2147483647 h 2163"/>
              <a:gd name="T66" fmla="*/ 2147483647 w 289"/>
              <a:gd name="T67" fmla="*/ 2147483647 h 2163"/>
              <a:gd name="T68" fmla="*/ 2147483647 w 289"/>
              <a:gd name="T69" fmla="*/ 2147483647 h 216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89"/>
              <a:gd name="T106" fmla="*/ 0 h 2163"/>
              <a:gd name="T107" fmla="*/ 289 w 289"/>
              <a:gd name="T108" fmla="*/ 2163 h 216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89" h="2163">
                <a:moveTo>
                  <a:pt x="146" y="2163"/>
                </a:moveTo>
                <a:lnTo>
                  <a:pt x="160" y="2161"/>
                </a:lnTo>
                <a:lnTo>
                  <a:pt x="175" y="2159"/>
                </a:lnTo>
                <a:lnTo>
                  <a:pt x="188" y="2156"/>
                </a:lnTo>
                <a:lnTo>
                  <a:pt x="202" y="2152"/>
                </a:lnTo>
                <a:lnTo>
                  <a:pt x="213" y="2145"/>
                </a:lnTo>
                <a:lnTo>
                  <a:pt x="226" y="2138"/>
                </a:lnTo>
                <a:lnTo>
                  <a:pt x="237" y="2130"/>
                </a:lnTo>
                <a:lnTo>
                  <a:pt x="248" y="2121"/>
                </a:lnTo>
                <a:lnTo>
                  <a:pt x="257" y="2110"/>
                </a:lnTo>
                <a:lnTo>
                  <a:pt x="264" y="2100"/>
                </a:lnTo>
                <a:lnTo>
                  <a:pt x="271" y="2087"/>
                </a:lnTo>
                <a:lnTo>
                  <a:pt x="278" y="2074"/>
                </a:lnTo>
                <a:lnTo>
                  <a:pt x="282" y="2061"/>
                </a:lnTo>
                <a:lnTo>
                  <a:pt x="286" y="2047"/>
                </a:lnTo>
                <a:lnTo>
                  <a:pt x="289" y="2034"/>
                </a:lnTo>
                <a:lnTo>
                  <a:pt x="289" y="2018"/>
                </a:lnTo>
                <a:lnTo>
                  <a:pt x="289" y="145"/>
                </a:lnTo>
                <a:lnTo>
                  <a:pt x="289" y="129"/>
                </a:lnTo>
                <a:lnTo>
                  <a:pt x="286" y="116"/>
                </a:lnTo>
                <a:lnTo>
                  <a:pt x="282" y="102"/>
                </a:lnTo>
                <a:lnTo>
                  <a:pt x="278" y="89"/>
                </a:lnTo>
                <a:lnTo>
                  <a:pt x="271" y="76"/>
                </a:lnTo>
                <a:lnTo>
                  <a:pt x="264" y="64"/>
                </a:lnTo>
                <a:lnTo>
                  <a:pt x="257" y="53"/>
                </a:lnTo>
                <a:lnTo>
                  <a:pt x="248" y="42"/>
                </a:lnTo>
                <a:lnTo>
                  <a:pt x="237" y="33"/>
                </a:lnTo>
                <a:lnTo>
                  <a:pt x="226" y="26"/>
                </a:lnTo>
                <a:lnTo>
                  <a:pt x="213" y="18"/>
                </a:lnTo>
                <a:lnTo>
                  <a:pt x="202" y="11"/>
                </a:lnTo>
                <a:lnTo>
                  <a:pt x="188" y="7"/>
                </a:lnTo>
                <a:lnTo>
                  <a:pt x="175" y="4"/>
                </a:lnTo>
                <a:lnTo>
                  <a:pt x="160" y="2"/>
                </a:lnTo>
                <a:lnTo>
                  <a:pt x="146" y="0"/>
                </a:lnTo>
                <a:lnTo>
                  <a:pt x="131" y="2"/>
                </a:lnTo>
                <a:lnTo>
                  <a:pt x="117" y="4"/>
                </a:lnTo>
                <a:lnTo>
                  <a:pt x="102" y="7"/>
                </a:lnTo>
                <a:lnTo>
                  <a:pt x="89" y="11"/>
                </a:lnTo>
                <a:lnTo>
                  <a:pt x="77" y="18"/>
                </a:lnTo>
                <a:lnTo>
                  <a:pt x="64" y="26"/>
                </a:lnTo>
                <a:lnTo>
                  <a:pt x="53" y="33"/>
                </a:lnTo>
                <a:lnTo>
                  <a:pt x="44" y="42"/>
                </a:lnTo>
                <a:lnTo>
                  <a:pt x="33" y="53"/>
                </a:lnTo>
                <a:lnTo>
                  <a:pt x="26" y="64"/>
                </a:lnTo>
                <a:lnTo>
                  <a:pt x="19" y="76"/>
                </a:lnTo>
                <a:lnTo>
                  <a:pt x="13" y="89"/>
                </a:lnTo>
                <a:lnTo>
                  <a:pt x="8" y="102"/>
                </a:lnTo>
                <a:lnTo>
                  <a:pt x="4" y="116"/>
                </a:lnTo>
                <a:lnTo>
                  <a:pt x="2" y="129"/>
                </a:lnTo>
                <a:lnTo>
                  <a:pt x="0" y="145"/>
                </a:lnTo>
                <a:lnTo>
                  <a:pt x="0" y="2018"/>
                </a:lnTo>
                <a:lnTo>
                  <a:pt x="2" y="2034"/>
                </a:lnTo>
                <a:lnTo>
                  <a:pt x="4" y="2047"/>
                </a:lnTo>
                <a:lnTo>
                  <a:pt x="8" y="2061"/>
                </a:lnTo>
                <a:lnTo>
                  <a:pt x="13" y="2074"/>
                </a:lnTo>
                <a:lnTo>
                  <a:pt x="19" y="2087"/>
                </a:lnTo>
                <a:lnTo>
                  <a:pt x="26" y="2100"/>
                </a:lnTo>
                <a:lnTo>
                  <a:pt x="33" y="2110"/>
                </a:lnTo>
                <a:lnTo>
                  <a:pt x="44" y="2121"/>
                </a:lnTo>
                <a:lnTo>
                  <a:pt x="53" y="2130"/>
                </a:lnTo>
                <a:lnTo>
                  <a:pt x="64" y="2138"/>
                </a:lnTo>
                <a:lnTo>
                  <a:pt x="77" y="2145"/>
                </a:lnTo>
                <a:lnTo>
                  <a:pt x="89" y="2152"/>
                </a:lnTo>
                <a:lnTo>
                  <a:pt x="102" y="2156"/>
                </a:lnTo>
                <a:lnTo>
                  <a:pt x="117" y="2159"/>
                </a:lnTo>
                <a:lnTo>
                  <a:pt x="131" y="2161"/>
                </a:lnTo>
                <a:lnTo>
                  <a:pt x="146" y="2163"/>
                </a:lnTo>
              </a:path>
            </a:pathLst>
          </a:custGeom>
          <a:noFill/>
          <a:ln w="30163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6" name="Freeform 87"/>
          <p:cNvSpPr>
            <a:spLocks/>
          </p:cNvSpPr>
          <p:nvPr/>
        </p:nvSpPr>
        <p:spPr bwMode="auto">
          <a:xfrm>
            <a:off x="4826000" y="2759075"/>
            <a:ext cx="458788" cy="800100"/>
          </a:xfrm>
          <a:custGeom>
            <a:avLst/>
            <a:gdLst>
              <a:gd name="T0" fmla="*/ 2147483647 w 578"/>
              <a:gd name="T1" fmla="*/ 0 h 1008"/>
              <a:gd name="T2" fmla="*/ 2147483647 w 578"/>
              <a:gd name="T3" fmla="*/ 0 h 1008"/>
              <a:gd name="T4" fmla="*/ 2147483647 w 578"/>
              <a:gd name="T5" fmla="*/ 0 h 1008"/>
              <a:gd name="T6" fmla="*/ 2147483647 w 578"/>
              <a:gd name="T7" fmla="*/ 2147483647 h 1008"/>
              <a:gd name="T8" fmla="*/ 2147483647 w 578"/>
              <a:gd name="T9" fmla="*/ 2147483647 h 1008"/>
              <a:gd name="T10" fmla="*/ 2147483647 w 578"/>
              <a:gd name="T11" fmla="*/ 2147483647 h 1008"/>
              <a:gd name="T12" fmla="*/ 2147483647 w 578"/>
              <a:gd name="T13" fmla="*/ 2147483647 h 1008"/>
              <a:gd name="T14" fmla="*/ 2147483647 w 578"/>
              <a:gd name="T15" fmla="*/ 2147483647 h 1008"/>
              <a:gd name="T16" fmla="*/ 2147483647 w 578"/>
              <a:gd name="T17" fmla="*/ 2147483647 h 1008"/>
              <a:gd name="T18" fmla="*/ 2147483647 w 578"/>
              <a:gd name="T19" fmla="*/ 2147483647 h 1008"/>
              <a:gd name="T20" fmla="*/ 2147483647 w 578"/>
              <a:gd name="T21" fmla="*/ 2147483647 h 1008"/>
              <a:gd name="T22" fmla="*/ 2147483647 w 578"/>
              <a:gd name="T23" fmla="*/ 2147483647 h 1008"/>
              <a:gd name="T24" fmla="*/ 2147483647 w 578"/>
              <a:gd name="T25" fmla="*/ 2147483647 h 1008"/>
              <a:gd name="T26" fmla="*/ 2147483647 w 578"/>
              <a:gd name="T27" fmla="*/ 2147483647 h 1008"/>
              <a:gd name="T28" fmla="*/ 2147483647 w 578"/>
              <a:gd name="T29" fmla="*/ 2147483647 h 1008"/>
              <a:gd name="T30" fmla="*/ 2147483647 w 578"/>
              <a:gd name="T31" fmla="*/ 2147483647 h 1008"/>
              <a:gd name="T32" fmla="*/ 2147483647 w 578"/>
              <a:gd name="T33" fmla="*/ 2147483647 h 1008"/>
              <a:gd name="T34" fmla="*/ 0 w 578"/>
              <a:gd name="T35" fmla="*/ 2147483647 h 1008"/>
              <a:gd name="T36" fmla="*/ 0 w 578"/>
              <a:gd name="T37" fmla="*/ 2147483647 h 1008"/>
              <a:gd name="T38" fmla="*/ 0 w 578"/>
              <a:gd name="T39" fmla="*/ 2147483647 h 1008"/>
              <a:gd name="T40" fmla="*/ 2147483647 w 578"/>
              <a:gd name="T41" fmla="*/ 2147483647 h 1008"/>
              <a:gd name="T42" fmla="*/ 2147483647 w 578"/>
              <a:gd name="T43" fmla="*/ 2147483647 h 1008"/>
              <a:gd name="T44" fmla="*/ 2147483647 w 578"/>
              <a:gd name="T45" fmla="*/ 2147483647 h 1008"/>
              <a:gd name="T46" fmla="*/ 2147483647 w 578"/>
              <a:gd name="T47" fmla="*/ 2147483647 h 1008"/>
              <a:gd name="T48" fmla="*/ 2147483647 w 578"/>
              <a:gd name="T49" fmla="*/ 2147483647 h 1008"/>
              <a:gd name="T50" fmla="*/ 2147483647 w 578"/>
              <a:gd name="T51" fmla="*/ 2147483647 h 1008"/>
              <a:gd name="T52" fmla="*/ 2147483647 w 578"/>
              <a:gd name="T53" fmla="*/ 2147483647 h 1008"/>
              <a:gd name="T54" fmla="*/ 2147483647 w 578"/>
              <a:gd name="T55" fmla="*/ 2147483647 h 1008"/>
              <a:gd name="T56" fmla="*/ 2147483647 w 578"/>
              <a:gd name="T57" fmla="*/ 2147483647 h 1008"/>
              <a:gd name="T58" fmla="*/ 2147483647 w 578"/>
              <a:gd name="T59" fmla="*/ 2147483647 h 1008"/>
              <a:gd name="T60" fmla="*/ 2147483647 w 578"/>
              <a:gd name="T61" fmla="*/ 2147483647 h 1008"/>
              <a:gd name="T62" fmla="*/ 2147483647 w 578"/>
              <a:gd name="T63" fmla="*/ 2147483647 h 1008"/>
              <a:gd name="T64" fmla="*/ 2147483647 w 578"/>
              <a:gd name="T65" fmla="*/ 2147483647 h 1008"/>
              <a:gd name="T66" fmla="*/ 2147483647 w 578"/>
              <a:gd name="T67" fmla="*/ 2147483647 h 1008"/>
              <a:gd name="T68" fmla="*/ 2147483647 w 578"/>
              <a:gd name="T69" fmla="*/ 2147483647 h 1008"/>
              <a:gd name="T70" fmla="*/ 2147483647 w 578"/>
              <a:gd name="T71" fmla="*/ 2147483647 h 1008"/>
              <a:gd name="T72" fmla="*/ 2147483647 w 578"/>
              <a:gd name="T73" fmla="*/ 2147483647 h 1008"/>
              <a:gd name="T74" fmla="*/ 2147483647 w 578"/>
              <a:gd name="T75" fmla="*/ 2147483647 h 10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78"/>
              <a:gd name="T115" fmla="*/ 0 h 1008"/>
              <a:gd name="T116" fmla="*/ 578 w 578"/>
              <a:gd name="T117" fmla="*/ 1008 h 100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78" h="1008">
                <a:moveTo>
                  <a:pt x="578" y="0"/>
                </a:moveTo>
                <a:lnTo>
                  <a:pt x="144" y="0"/>
                </a:lnTo>
                <a:lnTo>
                  <a:pt x="129" y="0"/>
                </a:lnTo>
                <a:lnTo>
                  <a:pt x="115" y="2"/>
                </a:lnTo>
                <a:lnTo>
                  <a:pt x="102" y="5"/>
                </a:lnTo>
                <a:lnTo>
                  <a:pt x="89" y="11"/>
                </a:lnTo>
                <a:lnTo>
                  <a:pt x="76" y="16"/>
                </a:lnTo>
                <a:lnTo>
                  <a:pt x="64" y="23"/>
                </a:lnTo>
                <a:lnTo>
                  <a:pt x="53" y="32"/>
                </a:lnTo>
                <a:lnTo>
                  <a:pt x="42" y="41"/>
                </a:lnTo>
                <a:lnTo>
                  <a:pt x="33" y="52"/>
                </a:lnTo>
                <a:lnTo>
                  <a:pt x="26" y="63"/>
                </a:lnTo>
                <a:lnTo>
                  <a:pt x="18" y="74"/>
                </a:lnTo>
                <a:lnTo>
                  <a:pt x="11" y="87"/>
                </a:lnTo>
                <a:lnTo>
                  <a:pt x="7" y="101"/>
                </a:lnTo>
                <a:lnTo>
                  <a:pt x="4" y="114"/>
                </a:lnTo>
                <a:lnTo>
                  <a:pt x="2" y="129"/>
                </a:lnTo>
                <a:lnTo>
                  <a:pt x="0" y="143"/>
                </a:lnTo>
                <a:lnTo>
                  <a:pt x="0" y="864"/>
                </a:lnTo>
                <a:lnTo>
                  <a:pt x="2" y="879"/>
                </a:lnTo>
                <a:lnTo>
                  <a:pt x="4" y="893"/>
                </a:lnTo>
                <a:lnTo>
                  <a:pt x="7" y="908"/>
                </a:lnTo>
                <a:lnTo>
                  <a:pt x="11" y="920"/>
                </a:lnTo>
                <a:lnTo>
                  <a:pt x="18" y="933"/>
                </a:lnTo>
                <a:lnTo>
                  <a:pt x="26" y="944"/>
                </a:lnTo>
                <a:lnTo>
                  <a:pt x="33" y="955"/>
                </a:lnTo>
                <a:lnTo>
                  <a:pt x="42" y="966"/>
                </a:lnTo>
                <a:lnTo>
                  <a:pt x="53" y="975"/>
                </a:lnTo>
                <a:lnTo>
                  <a:pt x="64" y="984"/>
                </a:lnTo>
                <a:lnTo>
                  <a:pt x="76" y="991"/>
                </a:lnTo>
                <a:lnTo>
                  <a:pt x="89" y="997"/>
                </a:lnTo>
                <a:lnTo>
                  <a:pt x="102" y="1002"/>
                </a:lnTo>
                <a:lnTo>
                  <a:pt x="115" y="1006"/>
                </a:lnTo>
                <a:lnTo>
                  <a:pt x="129" y="1008"/>
                </a:lnTo>
                <a:lnTo>
                  <a:pt x="144" y="1008"/>
                </a:lnTo>
                <a:lnTo>
                  <a:pt x="578" y="1008"/>
                </a:lnTo>
              </a:path>
            </a:pathLst>
          </a:custGeom>
          <a:noFill/>
          <a:ln w="30163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7" name="Freeform 88"/>
          <p:cNvSpPr>
            <a:spLocks/>
          </p:cNvSpPr>
          <p:nvPr/>
        </p:nvSpPr>
        <p:spPr bwMode="auto">
          <a:xfrm>
            <a:off x="3459163" y="2762250"/>
            <a:ext cx="457200" cy="800100"/>
          </a:xfrm>
          <a:custGeom>
            <a:avLst/>
            <a:gdLst>
              <a:gd name="T0" fmla="*/ 0 w 578"/>
              <a:gd name="T1" fmla="*/ 0 h 1008"/>
              <a:gd name="T2" fmla="*/ 2147483647 w 578"/>
              <a:gd name="T3" fmla="*/ 0 h 1008"/>
              <a:gd name="T4" fmla="*/ 2147483647 w 578"/>
              <a:gd name="T5" fmla="*/ 0 h 1008"/>
              <a:gd name="T6" fmla="*/ 2147483647 w 578"/>
              <a:gd name="T7" fmla="*/ 2147483647 h 1008"/>
              <a:gd name="T8" fmla="*/ 2147483647 w 578"/>
              <a:gd name="T9" fmla="*/ 2147483647 h 1008"/>
              <a:gd name="T10" fmla="*/ 2147483647 w 578"/>
              <a:gd name="T11" fmla="*/ 2147483647 h 1008"/>
              <a:gd name="T12" fmla="*/ 2147483647 w 578"/>
              <a:gd name="T13" fmla="*/ 2147483647 h 1008"/>
              <a:gd name="T14" fmla="*/ 2147483647 w 578"/>
              <a:gd name="T15" fmla="*/ 2147483647 h 1008"/>
              <a:gd name="T16" fmla="*/ 2147483647 w 578"/>
              <a:gd name="T17" fmla="*/ 2147483647 h 1008"/>
              <a:gd name="T18" fmla="*/ 2147483647 w 578"/>
              <a:gd name="T19" fmla="*/ 2147483647 h 1008"/>
              <a:gd name="T20" fmla="*/ 2147483647 w 578"/>
              <a:gd name="T21" fmla="*/ 2147483647 h 1008"/>
              <a:gd name="T22" fmla="*/ 2147483647 w 578"/>
              <a:gd name="T23" fmla="*/ 2147483647 h 1008"/>
              <a:gd name="T24" fmla="*/ 2147483647 w 578"/>
              <a:gd name="T25" fmla="*/ 2147483647 h 1008"/>
              <a:gd name="T26" fmla="*/ 2147483647 w 578"/>
              <a:gd name="T27" fmla="*/ 2147483647 h 1008"/>
              <a:gd name="T28" fmla="*/ 2147483647 w 578"/>
              <a:gd name="T29" fmla="*/ 2147483647 h 1008"/>
              <a:gd name="T30" fmla="*/ 2147483647 w 578"/>
              <a:gd name="T31" fmla="*/ 2147483647 h 1008"/>
              <a:gd name="T32" fmla="*/ 2147483647 w 578"/>
              <a:gd name="T33" fmla="*/ 2147483647 h 1008"/>
              <a:gd name="T34" fmla="*/ 2147483647 w 578"/>
              <a:gd name="T35" fmla="*/ 2147483647 h 1008"/>
              <a:gd name="T36" fmla="*/ 2147483647 w 578"/>
              <a:gd name="T37" fmla="*/ 2147483647 h 1008"/>
              <a:gd name="T38" fmla="*/ 2147483647 w 578"/>
              <a:gd name="T39" fmla="*/ 2147483647 h 1008"/>
              <a:gd name="T40" fmla="*/ 2147483647 w 578"/>
              <a:gd name="T41" fmla="*/ 2147483647 h 1008"/>
              <a:gd name="T42" fmla="*/ 2147483647 w 578"/>
              <a:gd name="T43" fmla="*/ 2147483647 h 1008"/>
              <a:gd name="T44" fmla="*/ 2147483647 w 578"/>
              <a:gd name="T45" fmla="*/ 2147483647 h 1008"/>
              <a:gd name="T46" fmla="*/ 2147483647 w 578"/>
              <a:gd name="T47" fmla="*/ 2147483647 h 1008"/>
              <a:gd name="T48" fmla="*/ 2147483647 w 578"/>
              <a:gd name="T49" fmla="*/ 2147483647 h 1008"/>
              <a:gd name="T50" fmla="*/ 2147483647 w 578"/>
              <a:gd name="T51" fmla="*/ 2147483647 h 1008"/>
              <a:gd name="T52" fmla="*/ 2147483647 w 578"/>
              <a:gd name="T53" fmla="*/ 2147483647 h 1008"/>
              <a:gd name="T54" fmla="*/ 2147483647 w 578"/>
              <a:gd name="T55" fmla="*/ 2147483647 h 1008"/>
              <a:gd name="T56" fmla="*/ 2147483647 w 578"/>
              <a:gd name="T57" fmla="*/ 2147483647 h 1008"/>
              <a:gd name="T58" fmla="*/ 2147483647 w 578"/>
              <a:gd name="T59" fmla="*/ 2147483647 h 1008"/>
              <a:gd name="T60" fmla="*/ 2147483647 w 578"/>
              <a:gd name="T61" fmla="*/ 2147483647 h 1008"/>
              <a:gd name="T62" fmla="*/ 2147483647 w 578"/>
              <a:gd name="T63" fmla="*/ 2147483647 h 1008"/>
              <a:gd name="T64" fmla="*/ 2147483647 w 578"/>
              <a:gd name="T65" fmla="*/ 2147483647 h 1008"/>
              <a:gd name="T66" fmla="*/ 2147483647 w 578"/>
              <a:gd name="T67" fmla="*/ 2147483647 h 1008"/>
              <a:gd name="T68" fmla="*/ 2147483647 w 578"/>
              <a:gd name="T69" fmla="*/ 2147483647 h 1008"/>
              <a:gd name="T70" fmla="*/ 2147483647 w 578"/>
              <a:gd name="T71" fmla="*/ 2147483647 h 1008"/>
              <a:gd name="T72" fmla="*/ 2147483647 w 578"/>
              <a:gd name="T73" fmla="*/ 2147483647 h 1008"/>
              <a:gd name="T74" fmla="*/ 0 w 578"/>
              <a:gd name="T75" fmla="*/ 2147483647 h 10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78"/>
              <a:gd name="T115" fmla="*/ 0 h 1008"/>
              <a:gd name="T116" fmla="*/ 578 w 578"/>
              <a:gd name="T117" fmla="*/ 1008 h 100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78" h="1008">
                <a:moveTo>
                  <a:pt x="0" y="0"/>
                </a:moveTo>
                <a:lnTo>
                  <a:pt x="433" y="0"/>
                </a:lnTo>
                <a:lnTo>
                  <a:pt x="447" y="0"/>
                </a:lnTo>
                <a:lnTo>
                  <a:pt x="462" y="2"/>
                </a:lnTo>
                <a:lnTo>
                  <a:pt x="476" y="5"/>
                </a:lnTo>
                <a:lnTo>
                  <a:pt x="489" y="11"/>
                </a:lnTo>
                <a:lnTo>
                  <a:pt x="502" y="16"/>
                </a:lnTo>
                <a:lnTo>
                  <a:pt x="514" y="23"/>
                </a:lnTo>
                <a:lnTo>
                  <a:pt x="525" y="32"/>
                </a:lnTo>
                <a:lnTo>
                  <a:pt x="534" y="41"/>
                </a:lnTo>
                <a:lnTo>
                  <a:pt x="545" y="52"/>
                </a:lnTo>
                <a:lnTo>
                  <a:pt x="553" y="63"/>
                </a:lnTo>
                <a:lnTo>
                  <a:pt x="560" y="74"/>
                </a:lnTo>
                <a:lnTo>
                  <a:pt x="565" y="87"/>
                </a:lnTo>
                <a:lnTo>
                  <a:pt x="571" y="101"/>
                </a:lnTo>
                <a:lnTo>
                  <a:pt x="574" y="114"/>
                </a:lnTo>
                <a:lnTo>
                  <a:pt x="576" y="129"/>
                </a:lnTo>
                <a:lnTo>
                  <a:pt x="578" y="143"/>
                </a:lnTo>
                <a:lnTo>
                  <a:pt x="578" y="864"/>
                </a:lnTo>
                <a:lnTo>
                  <a:pt x="576" y="879"/>
                </a:lnTo>
                <a:lnTo>
                  <a:pt x="574" y="893"/>
                </a:lnTo>
                <a:lnTo>
                  <a:pt x="571" y="908"/>
                </a:lnTo>
                <a:lnTo>
                  <a:pt x="565" y="920"/>
                </a:lnTo>
                <a:lnTo>
                  <a:pt x="560" y="933"/>
                </a:lnTo>
                <a:lnTo>
                  <a:pt x="553" y="944"/>
                </a:lnTo>
                <a:lnTo>
                  <a:pt x="545" y="955"/>
                </a:lnTo>
                <a:lnTo>
                  <a:pt x="534" y="966"/>
                </a:lnTo>
                <a:lnTo>
                  <a:pt x="525" y="975"/>
                </a:lnTo>
                <a:lnTo>
                  <a:pt x="514" y="984"/>
                </a:lnTo>
                <a:lnTo>
                  <a:pt x="502" y="991"/>
                </a:lnTo>
                <a:lnTo>
                  <a:pt x="489" y="997"/>
                </a:lnTo>
                <a:lnTo>
                  <a:pt x="476" y="1002"/>
                </a:lnTo>
                <a:lnTo>
                  <a:pt x="462" y="1006"/>
                </a:lnTo>
                <a:lnTo>
                  <a:pt x="447" y="1008"/>
                </a:lnTo>
                <a:lnTo>
                  <a:pt x="433" y="1008"/>
                </a:lnTo>
                <a:lnTo>
                  <a:pt x="0" y="1008"/>
                </a:lnTo>
              </a:path>
            </a:pathLst>
          </a:custGeom>
          <a:noFill/>
          <a:ln w="30163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8" name="Line 89"/>
          <p:cNvSpPr>
            <a:spLocks noChangeShapeType="1"/>
          </p:cNvSpPr>
          <p:nvPr/>
        </p:nvSpPr>
        <p:spPr bwMode="auto">
          <a:xfrm flipV="1">
            <a:off x="3810000" y="4468813"/>
            <a:ext cx="131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9" name="Rectangle 90"/>
          <p:cNvSpPr>
            <a:spLocks noChangeArrowheads="1"/>
          </p:cNvSpPr>
          <p:nvPr/>
        </p:nvSpPr>
        <p:spPr bwMode="auto">
          <a:xfrm>
            <a:off x="3798888" y="4460875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 b="0"/>
          </a:p>
        </p:txBody>
      </p:sp>
      <p:sp>
        <p:nvSpPr>
          <p:cNvPr id="37980" name="Line 91"/>
          <p:cNvSpPr>
            <a:spLocks noChangeShapeType="1"/>
          </p:cNvSpPr>
          <p:nvPr/>
        </p:nvSpPr>
        <p:spPr bwMode="auto">
          <a:xfrm>
            <a:off x="5902325" y="2465388"/>
            <a:ext cx="1016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1" name="Rectangle 92"/>
          <p:cNvSpPr>
            <a:spLocks noChangeArrowheads="1"/>
          </p:cNvSpPr>
          <p:nvPr/>
        </p:nvSpPr>
        <p:spPr bwMode="auto">
          <a:xfrm>
            <a:off x="5938838" y="24463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 b="0"/>
          </a:p>
        </p:txBody>
      </p:sp>
      <p:sp>
        <p:nvSpPr>
          <p:cNvPr id="37982" name="Rectangle 93"/>
          <p:cNvSpPr>
            <a:spLocks noChangeArrowheads="1"/>
          </p:cNvSpPr>
          <p:nvPr/>
        </p:nvSpPr>
        <p:spPr bwMode="auto">
          <a:xfrm>
            <a:off x="5600700" y="2446338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b="0"/>
          </a:p>
        </p:txBody>
      </p:sp>
      <p:sp>
        <p:nvSpPr>
          <p:cNvPr id="37983" name="Rectangle 94"/>
          <p:cNvSpPr>
            <a:spLocks noChangeArrowheads="1"/>
          </p:cNvSpPr>
          <p:nvPr/>
        </p:nvSpPr>
        <p:spPr bwMode="auto">
          <a:xfrm>
            <a:off x="5780088" y="2425700"/>
            <a:ext cx="122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Symbol" pitchFamily="18" charset="2"/>
              </a:rPr>
              <a:t>Ú</a:t>
            </a:r>
            <a:endParaRPr lang="en-US" b="0"/>
          </a:p>
        </p:txBody>
      </p:sp>
      <p:sp>
        <p:nvSpPr>
          <p:cNvPr id="37984" name="Line 95"/>
          <p:cNvSpPr>
            <a:spLocks noChangeShapeType="1"/>
          </p:cNvSpPr>
          <p:nvPr/>
        </p:nvSpPr>
        <p:spPr bwMode="auto">
          <a:xfrm flipH="1">
            <a:off x="3883025" y="4021138"/>
            <a:ext cx="149225" cy="4000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5" name="Line 96"/>
          <p:cNvSpPr>
            <a:spLocks noChangeShapeType="1"/>
          </p:cNvSpPr>
          <p:nvPr/>
        </p:nvSpPr>
        <p:spPr bwMode="auto">
          <a:xfrm flipH="1">
            <a:off x="5091113" y="2571750"/>
            <a:ext cx="420687" cy="1905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6" name="Rectangle 97"/>
          <p:cNvSpPr>
            <a:spLocks noChangeArrowheads="1"/>
          </p:cNvSpPr>
          <p:nvPr/>
        </p:nvSpPr>
        <p:spPr bwMode="auto">
          <a:xfrm>
            <a:off x="2895600" y="237966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 b="0"/>
          </a:p>
        </p:txBody>
      </p:sp>
      <p:sp>
        <p:nvSpPr>
          <p:cNvPr id="37987" name="Rectangle 98"/>
          <p:cNvSpPr>
            <a:spLocks noChangeArrowheads="1"/>
          </p:cNvSpPr>
          <p:nvPr/>
        </p:nvSpPr>
        <p:spPr bwMode="auto">
          <a:xfrm>
            <a:off x="2595563" y="23796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b="0"/>
          </a:p>
        </p:txBody>
      </p:sp>
      <p:sp>
        <p:nvSpPr>
          <p:cNvPr id="37988" name="Rectangle 99"/>
          <p:cNvSpPr>
            <a:spLocks noChangeArrowheads="1"/>
          </p:cNvSpPr>
          <p:nvPr/>
        </p:nvSpPr>
        <p:spPr bwMode="auto">
          <a:xfrm>
            <a:off x="2774950" y="2359025"/>
            <a:ext cx="122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Symbol" pitchFamily="18" charset="2"/>
              </a:rPr>
              <a:t>Ú</a:t>
            </a:r>
            <a:endParaRPr lang="en-US" b="0"/>
          </a:p>
        </p:txBody>
      </p:sp>
      <p:sp>
        <p:nvSpPr>
          <p:cNvPr id="37989" name="Line 100"/>
          <p:cNvSpPr>
            <a:spLocks noChangeShapeType="1"/>
          </p:cNvSpPr>
          <p:nvPr/>
        </p:nvSpPr>
        <p:spPr bwMode="auto">
          <a:xfrm>
            <a:off x="3051175" y="2474913"/>
            <a:ext cx="522288" cy="1238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24389" name="Object 2"/>
          <p:cNvGraphicFramePr>
            <a:graphicFrameLocks noChangeAspect="1"/>
          </p:cNvGraphicFramePr>
          <p:nvPr/>
        </p:nvGraphicFramePr>
        <p:xfrm>
          <a:off x="444500" y="4851400"/>
          <a:ext cx="831215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2" name="Equation" r:id="rId4" imgW="2755900" imgH="342900" progId="Equation.3">
                  <p:embed/>
                </p:oleObj>
              </mc:Choice>
              <mc:Fallback>
                <p:oleObj name="Equation" r:id="rId4" imgW="2755900" imgH="342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4851400"/>
                        <a:ext cx="831215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1" name="TextBox 102"/>
          <p:cNvSpPr txBox="1">
            <a:spLocks noChangeArrowheads="1"/>
          </p:cNvSpPr>
          <p:nvPr/>
        </p:nvSpPr>
        <p:spPr bwMode="auto">
          <a:xfrm>
            <a:off x="271463" y="4381500"/>
            <a:ext cx="86995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3600">
                <a:solidFill>
                  <a:srgbClr val="FF0000"/>
                </a:solidFill>
              </a:rPr>
              <a:t>Fix this equation – 11 and 15 in both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38915" name="Oval 2"/>
          <p:cNvSpPr>
            <a:spLocks noChangeArrowheads="1"/>
          </p:cNvSpPr>
          <p:nvPr/>
        </p:nvSpPr>
        <p:spPr bwMode="auto">
          <a:xfrm>
            <a:off x="3124200" y="5486400"/>
            <a:ext cx="1676400" cy="533400"/>
          </a:xfrm>
          <a:prstGeom prst="ellipse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8916" name="Rectangle 10"/>
          <p:cNvSpPr>
            <a:spLocks noChangeArrowheads="1"/>
          </p:cNvSpPr>
          <p:nvPr/>
        </p:nvSpPr>
        <p:spPr bwMode="auto">
          <a:xfrm>
            <a:off x="1549400" y="1930400"/>
            <a:ext cx="455613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Rectangle 11"/>
          <p:cNvSpPr>
            <a:spLocks noChangeArrowheads="1"/>
          </p:cNvSpPr>
          <p:nvPr/>
        </p:nvSpPr>
        <p:spPr bwMode="auto">
          <a:xfrm>
            <a:off x="1724025" y="20129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18" name="Rectangle 12"/>
          <p:cNvSpPr>
            <a:spLocks noChangeArrowheads="1"/>
          </p:cNvSpPr>
          <p:nvPr/>
        </p:nvSpPr>
        <p:spPr bwMode="auto">
          <a:xfrm>
            <a:off x="2005013" y="1930400"/>
            <a:ext cx="455612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Rectangle 13"/>
          <p:cNvSpPr>
            <a:spLocks noChangeArrowheads="1"/>
          </p:cNvSpPr>
          <p:nvPr/>
        </p:nvSpPr>
        <p:spPr bwMode="auto">
          <a:xfrm>
            <a:off x="2179638" y="20129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20" name="Rectangle 14"/>
          <p:cNvSpPr>
            <a:spLocks noChangeArrowheads="1"/>
          </p:cNvSpPr>
          <p:nvPr/>
        </p:nvSpPr>
        <p:spPr bwMode="auto">
          <a:xfrm>
            <a:off x="2460625" y="1930400"/>
            <a:ext cx="454025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Rectangle 15"/>
          <p:cNvSpPr>
            <a:spLocks noChangeArrowheads="1"/>
          </p:cNvSpPr>
          <p:nvPr/>
        </p:nvSpPr>
        <p:spPr bwMode="auto">
          <a:xfrm>
            <a:off x="2635250" y="20129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22" name="Rectangle 16"/>
          <p:cNvSpPr>
            <a:spLocks noChangeArrowheads="1"/>
          </p:cNvSpPr>
          <p:nvPr/>
        </p:nvSpPr>
        <p:spPr bwMode="auto">
          <a:xfrm>
            <a:off x="2914650" y="1930400"/>
            <a:ext cx="455613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Rectangle 17"/>
          <p:cNvSpPr>
            <a:spLocks noChangeArrowheads="1"/>
          </p:cNvSpPr>
          <p:nvPr/>
        </p:nvSpPr>
        <p:spPr bwMode="auto">
          <a:xfrm>
            <a:off x="3074988" y="201295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24" name="Rectangle 18"/>
          <p:cNvSpPr>
            <a:spLocks noChangeArrowheads="1"/>
          </p:cNvSpPr>
          <p:nvPr/>
        </p:nvSpPr>
        <p:spPr bwMode="auto">
          <a:xfrm>
            <a:off x="1549400" y="2384425"/>
            <a:ext cx="455613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Rectangle 19"/>
          <p:cNvSpPr>
            <a:spLocks noChangeArrowheads="1"/>
          </p:cNvSpPr>
          <p:nvPr/>
        </p:nvSpPr>
        <p:spPr bwMode="auto">
          <a:xfrm>
            <a:off x="1724025" y="246856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26" name="Rectangle 20"/>
          <p:cNvSpPr>
            <a:spLocks noChangeArrowheads="1"/>
          </p:cNvSpPr>
          <p:nvPr/>
        </p:nvSpPr>
        <p:spPr bwMode="auto">
          <a:xfrm>
            <a:off x="2005013" y="2384425"/>
            <a:ext cx="455612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Rectangle 21"/>
          <p:cNvSpPr>
            <a:spLocks noChangeArrowheads="1"/>
          </p:cNvSpPr>
          <p:nvPr/>
        </p:nvSpPr>
        <p:spPr bwMode="auto">
          <a:xfrm>
            <a:off x="2179638" y="24685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28" name="Rectangle 22"/>
          <p:cNvSpPr>
            <a:spLocks noChangeArrowheads="1"/>
          </p:cNvSpPr>
          <p:nvPr/>
        </p:nvSpPr>
        <p:spPr bwMode="auto">
          <a:xfrm>
            <a:off x="2460625" y="2384425"/>
            <a:ext cx="454025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Rectangle 23"/>
          <p:cNvSpPr>
            <a:spLocks noChangeArrowheads="1"/>
          </p:cNvSpPr>
          <p:nvPr/>
        </p:nvSpPr>
        <p:spPr bwMode="auto">
          <a:xfrm>
            <a:off x="2619375" y="246856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30" name="Rectangle 24"/>
          <p:cNvSpPr>
            <a:spLocks noChangeArrowheads="1"/>
          </p:cNvSpPr>
          <p:nvPr/>
        </p:nvSpPr>
        <p:spPr bwMode="auto">
          <a:xfrm>
            <a:off x="2914650" y="2384425"/>
            <a:ext cx="455613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1" name="Rectangle 25"/>
          <p:cNvSpPr>
            <a:spLocks noChangeArrowheads="1"/>
          </p:cNvSpPr>
          <p:nvPr/>
        </p:nvSpPr>
        <p:spPr bwMode="auto">
          <a:xfrm>
            <a:off x="3090863" y="246856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32" name="Rectangle 26"/>
          <p:cNvSpPr>
            <a:spLocks noChangeArrowheads="1"/>
          </p:cNvSpPr>
          <p:nvPr/>
        </p:nvSpPr>
        <p:spPr bwMode="auto">
          <a:xfrm>
            <a:off x="1549400" y="1930400"/>
            <a:ext cx="455613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3" name="Rectangle 27"/>
          <p:cNvSpPr>
            <a:spLocks noChangeArrowheads="1"/>
          </p:cNvSpPr>
          <p:nvPr/>
        </p:nvSpPr>
        <p:spPr bwMode="auto">
          <a:xfrm>
            <a:off x="1878013" y="22288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0</a:t>
            </a:r>
            <a:endParaRPr lang="en-US"/>
          </a:p>
        </p:txBody>
      </p:sp>
      <p:sp>
        <p:nvSpPr>
          <p:cNvPr id="38934" name="Rectangle 28"/>
          <p:cNvSpPr>
            <a:spLocks noChangeArrowheads="1"/>
          </p:cNvSpPr>
          <p:nvPr/>
        </p:nvSpPr>
        <p:spPr bwMode="auto">
          <a:xfrm>
            <a:off x="2005013" y="1930400"/>
            <a:ext cx="455612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5" name="Rectangle 29"/>
          <p:cNvSpPr>
            <a:spLocks noChangeArrowheads="1"/>
          </p:cNvSpPr>
          <p:nvPr/>
        </p:nvSpPr>
        <p:spPr bwMode="auto">
          <a:xfrm>
            <a:off x="2335213" y="22288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38936" name="Rectangle 30"/>
          <p:cNvSpPr>
            <a:spLocks noChangeArrowheads="1"/>
          </p:cNvSpPr>
          <p:nvPr/>
        </p:nvSpPr>
        <p:spPr bwMode="auto">
          <a:xfrm>
            <a:off x="2460625" y="1930400"/>
            <a:ext cx="454025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7" name="Rectangle 31"/>
          <p:cNvSpPr>
            <a:spLocks noChangeArrowheads="1"/>
          </p:cNvSpPr>
          <p:nvPr/>
        </p:nvSpPr>
        <p:spPr bwMode="auto">
          <a:xfrm>
            <a:off x="2789238" y="22288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3</a:t>
            </a:r>
            <a:endParaRPr lang="en-US"/>
          </a:p>
        </p:txBody>
      </p:sp>
      <p:sp>
        <p:nvSpPr>
          <p:cNvPr id="38938" name="Rectangle 32"/>
          <p:cNvSpPr>
            <a:spLocks noChangeArrowheads="1"/>
          </p:cNvSpPr>
          <p:nvPr/>
        </p:nvSpPr>
        <p:spPr bwMode="auto">
          <a:xfrm>
            <a:off x="2914650" y="1930400"/>
            <a:ext cx="455613" cy="4540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9" name="Rectangle 33"/>
          <p:cNvSpPr>
            <a:spLocks noChangeArrowheads="1"/>
          </p:cNvSpPr>
          <p:nvPr/>
        </p:nvSpPr>
        <p:spPr bwMode="auto">
          <a:xfrm>
            <a:off x="3244850" y="22288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2</a:t>
            </a:r>
            <a:endParaRPr lang="en-US"/>
          </a:p>
        </p:txBody>
      </p:sp>
      <p:sp>
        <p:nvSpPr>
          <p:cNvPr id="38940" name="Rectangle 34"/>
          <p:cNvSpPr>
            <a:spLocks noChangeArrowheads="1"/>
          </p:cNvSpPr>
          <p:nvPr/>
        </p:nvSpPr>
        <p:spPr bwMode="auto">
          <a:xfrm>
            <a:off x="1549400" y="2384425"/>
            <a:ext cx="455613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1" name="Rectangle 35"/>
          <p:cNvSpPr>
            <a:spLocks noChangeArrowheads="1"/>
          </p:cNvSpPr>
          <p:nvPr/>
        </p:nvSpPr>
        <p:spPr bwMode="auto">
          <a:xfrm>
            <a:off x="1878013" y="26828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4</a:t>
            </a:r>
            <a:endParaRPr lang="en-US"/>
          </a:p>
        </p:txBody>
      </p:sp>
      <p:sp>
        <p:nvSpPr>
          <p:cNvPr id="38942" name="Rectangle 36"/>
          <p:cNvSpPr>
            <a:spLocks noChangeArrowheads="1"/>
          </p:cNvSpPr>
          <p:nvPr/>
        </p:nvSpPr>
        <p:spPr bwMode="auto">
          <a:xfrm>
            <a:off x="2005013" y="2384425"/>
            <a:ext cx="455612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3" name="Rectangle 37"/>
          <p:cNvSpPr>
            <a:spLocks noChangeArrowheads="1"/>
          </p:cNvSpPr>
          <p:nvPr/>
        </p:nvSpPr>
        <p:spPr bwMode="auto">
          <a:xfrm>
            <a:off x="2335213" y="26828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5</a:t>
            </a:r>
            <a:endParaRPr lang="en-US"/>
          </a:p>
        </p:txBody>
      </p:sp>
      <p:sp>
        <p:nvSpPr>
          <p:cNvPr id="38944" name="Rectangle 38"/>
          <p:cNvSpPr>
            <a:spLocks noChangeArrowheads="1"/>
          </p:cNvSpPr>
          <p:nvPr/>
        </p:nvSpPr>
        <p:spPr bwMode="auto">
          <a:xfrm>
            <a:off x="2460625" y="2384425"/>
            <a:ext cx="454025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5" name="Rectangle 39"/>
          <p:cNvSpPr>
            <a:spLocks noChangeArrowheads="1"/>
          </p:cNvSpPr>
          <p:nvPr/>
        </p:nvSpPr>
        <p:spPr bwMode="auto">
          <a:xfrm>
            <a:off x="2789238" y="26828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7</a:t>
            </a:r>
            <a:endParaRPr lang="en-US"/>
          </a:p>
        </p:txBody>
      </p:sp>
      <p:sp>
        <p:nvSpPr>
          <p:cNvPr id="38946" name="Rectangle 40"/>
          <p:cNvSpPr>
            <a:spLocks noChangeArrowheads="1"/>
          </p:cNvSpPr>
          <p:nvPr/>
        </p:nvSpPr>
        <p:spPr bwMode="auto">
          <a:xfrm>
            <a:off x="2914650" y="2384425"/>
            <a:ext cx="455613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7" name="Rectangle 41"/>
          <p:cNvSpPr>
            <a:spLocks noChangeArrowheads="1"/>
          </p:cNvSpPr>
          <p:nvPr/>
        </p:nvSpPr>
        <p:spPr bwMode="auto">
          <a:xfrm>
            <a:off x="3244850" y="2682875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6</a:t>
            </a:r>
            <a:endParaRPr lang="en-US"/>
          </a:p>
        </p:txBody>
      </p:sp>
      <p:sp>
        <p:nvSpPr>
          <p:cNvPr id="38948" name="Rectangle 42"/>
          <p:cNvSpPr>
            <a:spLocks noChangeArrowheads="1"/>
          </p:cNvSpPr>
          <p:nvPr/>
        </p:nvSpPr>
        <p:spPr bwMode="auto">
          <a:xfrm>
            <a:off x="1773238" y="17002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49" name="Rectangle 43"/>
          <p:cNvSpPr>
            <a:spLocks noChangeArrowheads="1"/>
          </p:cNvSpPr>
          <p:nvPr/>
        </p:nvSpPr>
        <p:spPr bwMode="auto">
          <a:xfrm>
            <a:off x="1884363" y="17002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50" name="Rectangle 44"/>
          <p:cNvSpPr>
            <a:spLocks noChangeArrowheads="1"/>
          </p:cNvSpPr>
          <p:nvPr/>
        </p:nvSpPr>
        <p:spPr bwMode="auto">
          <a:xfrm>
            <a:off x="2227263" y="17002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51" name="Rectangle 45"/>
          <p:cNvSpPr>
            <a:spLocks noChangeArrowheads="1"/>
          </p:cNvSpPr>
          <p:nvPr/>
        </p:nvSpPr>
        <p:spPr bwMode="auto">
          <a:xfrm>
            <a:off x="2339975" y="17002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52" name="Rectangle 46"/>
          <p:cNvSpPr>
            <a:spLocks noChangeArrowheads="1"/>
          </p:cNvSpPr>
          <p:nvPr/>
        </p:nvSpPr>
        <p:spPr bwMode="auto">
          <a:xfrm>
            <a:off x="2682875" y="17002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53" name="Rectangle 47"/>
          <p:cNvSpPr>
            <a:spLocks noChangeArrowheads="1"/>
          </p:cNvSpPr>
          <p:nvPr/>
        </p:nvSpPr>
        <p:spPr bwMode="auto">
          <a:xfrm>
            <a:off x="2795588" y="17002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54" name="Rectangle 48"/>
          <p:cNvSpPr>
            <a:spLocks noChangeArrowheads="1"/>
          </p:cNvSpPr>
          <p:nvPr/>
        </p:nvSpPr>
        <p:spPr bwMode="auto">
          <a:xfrm>
            <a:off x="3138488" y="17002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55" name="Rectangle 49"/>
          <p:cNvSpPr>
            <a:spLocks noChangeArrowheads="1"/>
          </p:cNvSpPr>
          <p:nvPr/>
        </p:nvSpPr>
        <p:spPr bwMode="auto">
          <a:xfrm>
            <a:off x="3249613" y="17002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56" name="Rectangle 50"/>
          <p:cNvSpPr>
            <a:spLocks noChangeArrowheads="1"/>
          </p:cNvSpPr>
          <p:nvPr/>
        </p:nvSpPr>
        <p:spPr bwMode="auto">
          <a:xfrm>
            <a:off x="1216025" y="1482725"/>
            <a:ext cx="455613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7" name="Rectangle 51"/>
          <p:cNvSpPr>
            <a:spLocks noChangeArrowheads="1"/>
          </p:cNvSpPr>
          <p:nvPr/>
        </p:nvSpPr>
        <p:spPr bwMode="auto">
          <a:xfrm>
            <a:off x="1431925" y="14732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8958" name="Rectangle 52"/>
          <p:cNvSpPr>
            <a:spLocks noChangeArrowheads="1"/>
          </p:cNvSpPr>
          <p:nvPr/>
        </p:nvSpPr>
        <p:spPr bwMode="auto">
          <a:xfrm>
            <a:off x="1543050" y="14732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8959" name="Rectangle 53"/>
          <p:cNvSpPr>
            <a:spLocks noChangeArrowheads="1"/>
          </p:cNvSpPr>
          <p:nvPr/>
        </p:nvSpPr>
        <p:spPr bwMode="auto">
          <a:xfrm>
            <a:off x="993775" y="1711325"/>
            <a:ext cx="454025" cy="227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0" name="Rectangle 54"/>
          <p:cNvSpPr>
            <a:spLocks noChangeArrowheads="1"/>
          </p:cNvSpPr>
          <p:nvPr/>
        </p:nvSpPr>
        <p:spPr bwMode="auto">
          <a:xfrm>
            <a:off x="1250950" y="17002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38961" name="Line 55"/>
          <p:cNvSpPr>
            <a:spLocks noChangeShapeType="1"/>
          </p:cNvSpPr>
          <p:nvPr/>
        </p:nvSpPr>
        <p:spPr bwMode="auto">
          <a:xfrm flipH="1" flipV="1">
            <a:off x="1206500" y="1587500"/>
            <a:ext cx="34290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2" name="Rectangle 56"/>
          <p:cNvSpPr>
            <a:spLocks noChangeArrowheads="1"/>
          </p:cNvSpPr>
          <p:nvPr/>
        </p:nvSpPr>
        <p:spPr bwMode="auto">
          <a:xfrm rot="-5400000">
            <a:off x="1343819" y="246459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8963" name="Rectangle 57"/>
          <p:cNvSpPr>
            <a:spLocks noChangeArrowheads="1"/>
          </p:cNvSpPr>
          <p:nvPr/>
        </p:nvSpPr>
        <p:spPr bwMode="auto">
          <a:xfrm rot="-5400000">
            <a:off x="1343820" y="2008981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8964" name="Line 58"/>
          <p:cNvSpPr>
            <a:spLocks noChangeShapeType="1"/>
          </p:cNvSpPr>
          <p:nvPr/>
        </p:nvSpPr>
        <p:spPr bwMode="auto">
          <a:xfrm>
            <a:off x="1998663" y="1582738"/>
            <a:ext cx="911225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5" name="Rectangle 59"/>
          <p:cNvSpPr>
            <a:spLocks noChangeArrowheads="1"/>
          </p:cNvSpPr>
          <p:nvPr/>
        </p:nvSpPr>
        <p:spPr bwMode="auto">
          <a:xfrm>
            <a:off x="2511425" y="135255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8966" name="Line 60"/>
          <p:cNvSpPr>
            <a:spLocks noChangeShapeType="1"/>
          </p:cNvSpPr>
          <p:nvPr/>
        </p:nvSpPr>
        <p:spPr bwMode="auto">
          <a:xfrm>
            <a:off x="2460625" y="2960688"/>
            <a:ext cx="911225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7" name="Rectangle 61"/>
          <p:cNvSpPr>
            <a:spLocks noChangeArrowheads="1"/>
          </p:cNvSpPr>
          <p:nvPr/>
        </p:nvSpPr>
        <p:spPr bwMode="auto">
          <a:xfrm>
            <a:off x="2967038" y="296068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8968" name="Line 62"/>
          <p:cNvSpPr>
            <a:spLocks noChangeShapeType="1"/>
          </p:cNvSpPr>
          <p:nvPr/>
        </p:nvSpPr>
        <p:spPr bwMode="auto">
          <a:xfrm flipV="1">
            <a:off x="1201738" y="2379663"/>
            <a:ext cx="1587" cy="455612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9" name="Rectangle 63"/>
          <p:cNvSpPr>
            <a:spLocks noChangeArrowheads="1"/>
          </p:cNvSpPr>
          <p:nvPr/>
        </p:nvSpPr>
        <p:spPr bwMode="auto">
          <a:xfrm rot="-5400000">
            <a:off x="923926" y="24511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graphicFrame>
        <p:nvGraphicFramePr>
          <p:cNvPr id="38970" name="Object 2"/>
          <p:cNvGraphicFramePr>
            <a:graphicFrameLocks noChangeAspect="1"/>
          </p:cNvGraphicFramePr>
          <p:nvPr/>
        </p:nvGraphicFramePr>
        <p:xfrm>
          <a:off x="4648200" y="1600200"/>
          <a:ext cx="3602038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6" name="Visio" r:id="rId4" imgW="1795706" imgH="773391" progId="Visio.Drawing.6">
                  <p:embed/>
                </p:oleObj>
              </mc:Choice>
              <mc:Fallback>
                <p:oleObj name="Visio" r:id="rId4" imgW="1795706" imgH="773391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200"/>
                        <a:ext cx="3602038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71" name="Object 3"/>
          <p:cNvGraphicFramePr>
            <a:graphicFrameLocks noChangeAspect="1"/>
          </p:cNvGraphicFramePr>
          <p:nvPr/>
        </p:nvGraphicFramePr>
        <p:xfrm>
          <a:off x="1447800" y="3733800"/>
          <a:ext cx="42418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7" name="Visio" r:id="rId6" imgW="2123048" imgH="1080589" progId="Visio.Drawing.6">
                  <p:embed/>
                </p:oleObj>
              </mc:Choice>
              <mc:Fallback>
                <p:oleObj name="Visio" r:id="rId6" imgW="2123048" imgH="1080589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33800"/>
                        <a:ext cx="42418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72" name="Text Box 7"/>
          <p:cNvSpPr txBox="1">
            <a:spLocks noChangeArrowheads="1"/>
          </p:cNvSpPr>
          <p:nvPr/>
        </p:nvSpPr>
        <p:spPr bwMode="auto">
          <a:xfrm>
            <a:off x="6170613" y="4648200"/>
            <a:ext cx="1708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b="0"/>
              <a:t>Static-1 hazard</a:t>
            </a:r>
          </a:p>
        </p:txBody>
      </p:sp>
      <p:sp>
        <p:nvSpPr>
          <p:cNvPr id="38973" name="Line 8"/>
          <p:cNvSpPr>
            <a:spLocks noChangeShapeType="1"/>
          </p:cNvSpPr>
          <p:nvPr/>
        </p:nvSpPr>
        <p:spPr bwMode="auto">
          <a:xfrm flipH="1">
            <a:off x="4419600" y="4800600"/>
            <a:ext cx="16764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897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Hazards</a:t>
            </a:r>
          </a:p>
        </p:txBody>
      </p:sp>
      <p:sp>
        <p:nvSpPr>
          <p:cNvPr id="38975" name="Line 76"/>
          <p:cNvSpPr>
            <a:spLocks noChangeShapeType="1"/>
          </p:cNvSpPr>
          <p:nvPr/>
        </p:nvSpPr>
        <p:spPr bwMode="auto">
          <a:xfrm flipH="1">
            <a:off x="1746250" y="2779713"/>
            <a:ext cx="482600" cy="455612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6" name="Freeform 77"/>
          <p:cNvSpPr>
            <a:spLocks/>
          </p:cNvSpPr>
          <p:nvPr/>
        </p:nvSpPr>
        <p:spPr bwMode="auto">
          <a:xfrm>
            <a:off x="2571750" y="1976438"/>
            <a:ext cx="709613" cy="341312"/>
          </a:xfrm>
          <a:custGeom>
            <a:avLst/>
            <a:gdLst>
              <a:gd name="T0" fmla="*/ 2147483647 w 447"/>
              <a:gd name="T1" fmla="*/ 2147483647 h 215"/>
              <a:gd name="T2" fmla="*/ 2147483647 w 447"/>
              <a:gd name="T3" fmla="*/ 2147483647 h 215"/>
              <a:gd name="T4" fmla="*/ 2147483647 w 447"/>
              <a:gd name="T5" fmla="*/ 2147483647 h 215"/>
              <a:gd name="T6" fmla="*/ 2147483647 w 447"/>
              <a:gd name="T7" fmla="*/ 2147483647 h 215"/>
              <a:gd name="T8" fmla="*/ 2147483647 w 447"/>
              <a:gd name="T9" fmla="*/ 2147483647 h 215"/>
              <a:gd name="T10" fmla="*/ 2147483647 w 447"/>
              <a:gd name="T11" fmla="*/ 2147483647 h 215"/>
              <a:gd name="T12" fmla="*/ 2147483647 w 447"/>
              <a:gd name="T13" fmla="*/ 2147483647 h 215"/>
              <a:gd name="T14" fmla="*/ 2147483647 w 447"/>
              <a:gd name="T15" fmla="*/ 2147483647 h 215"/>
              <a:gd name="T16" fmla="*/ 2147483647 w 447"/>
              <a:gd name="T17" fmla="*/ 2147483647 h 215"/>
              <a:gd name="T18" fmla="*/ 2147483647 w 447"/>
              <a:gd name="T19" fmla="*/ 2147483647 h 215"/>
              <a:gd name="T20" fmla="*/ 2147483647 w 447"/>
              <a:gd name="T21" fmla="*/ 2147483647 h 215"/>
              <a:gd name="T22" fmla="*/ 2147483647 w 447"/>
              <a:gd name="T23" fmla="*/ 2147483647 h 215"/>
              <a:gd name="T24" fmla="*/ 2147483647 w 447"/>
              <a:gd name="T25" fmla="*/ 2147483647 h 215"/>
              <a:gd name="T26" fmla="*/ 2147483647 w 447"/>
              <a:gd name="T27" fmla="*/ 2147483647 h 215"/>
              <a:gd name="T28" fmla="*/ 2147483647 w 447"/>
              <a:gd name="T29" fmla="*/ 2147483647 h 215"/>
              <a:gd name="T30" fmla="*/ 2147483647 w 447"/>
              <a:gd name="T31" fmla="*/ 2147483647 h 215"/>
              <a:gd name="T32" fmla="*/ 2147483647 w 447"/>
              <a:gd name="T33" fmla="*/ 2147483647 h 215"/>
              <a:gd name="T34" fmla="*/ 2147483647 w 447"/>
              <a:gd name="T35" fmla="*/ 0 h 215"/>
              <a:gd name="T36" fmla="*/ 2147483647 w 447"/>
              <a:gd name="T37" fmla="*/ 0 h 215"/>
              <a:gd name="T38" fmla="*/ 2147483647 w 447"/>
              <a:gd name="T39" fmla="*/ 2147483647 h 215"/>
              <a:gd name="T40" fmla="*/ 2147483647 w 447"/>
              <a:gd name="T41" fmla="*/ 2147483647 h 215"/>
              <a:gd name="T42" fmla="*/ 2147483647 w 447"/>
              <a:gd name="T43" fmla="*/ 2147483647 h 215"/>
              <a:gd name="T44" fmla="*/ 2147483647 w 447"/>
              <a:gd name="T45" fmla="*/ 2147483647 h 215"/>
              <a:gd name="T46" fmla="*/ 2147483647 w 447"/>
              <a:gd name="T47" fmla="*/ 2147483647 h 215"/>
              <a:gd name="T48" fmla="*/ 2147483647 w 447"/>
              <a:gd name="T49" fmla="*/ 2147483647 h 215"/>
              <a:gd name="T50" fmla="*/ 2147483647 w 447"/>
              <a:gd name="T51" fmla="*/ 2147483647 h 215"/>
              <a:gd name="T52" fmla="*/ 0 w 447"/>
              <a:gd name="T53" fmla="*/ 2147483647 h 215"/>
              <a:gd name="T54" fmla="*/ 0 w 447"/>
              <a:gd name="T55" fmla="*/ 2147483647 h 215"/>
              <a:gd name="T56" fmla="*/ 2147483647 w 447"/>
              <a:gd name="T57" fmla="*/ 2147483647 h 215"/>
              <a:gd name="T58" fmla="*/ 2147483647 w 447"/>
              <a:gd name="T59" fmla="*/ 2147483647 h 215"/>
              <a:gd name="T60" fmla="*/ 2147483647 w 447"/>
              <a:gd name="T61" fmla="*/ 2147483647 h 215"/>
              <a:gd name="T62" fmla="*/ 2147483647 w 447"/>
              <a:gd name="T63" fmla="*/ 2147483647 h 215"/>
              <a:gd name="T64" fmla="*/ 2147483647 w 447"/>
              <a:gd name="T65" fmla="*/ 2147483647 h 215"/>
              <a:gd name="T66" fmla="*/ 2147483647 w 447"/>
              <a:gd name="T67" fmla="*/ 2147483647 h 215"/>
              <a:gd name="T68" fmla="*/ 2147483647 w 447"/>
              <a:gd name="T69" fmla="*/ 2147483647 h 215"/>
              <a:gd name="T70" fmla="*/ 2147483647 w 447"/>
              <a:gd name="T71" fmla="*/ 2147483647 h 21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47"/>
              <a:gd name="T109" fmla="*/ 0 h 215"/>
              <a:gd name="T110" fmla="*/ 447 w 447"/>
              <a:gd name="T111" fmla="*/ 215 h 21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47" h="215">
                <a:moveTo>
                  <a:pt x="72" y="215"/>
                </a:moveTo>
                <a:lnTo>
                  <a:pt x="375" y="215"/>
                </a:lnTo>
                <a:lnTo>
                  <a:pt x="383" y="215"/>
                </a:lnTo>
                <a:lnTo>
                  <a:pt x="389" y="214"/>
                </a:lnTo>
                <a:lnTo>
                  <a:pt x="397" y="212"/>
                </a:lnTo>
                <a:lnTo>
                  <a:pt x="403" y="209"/>
                </a:lnTo>
                <a:lnTo>
                  <a:pt x="409" y="207"/>
                </a:lnTo>
                <a:lnTo>
                  <a:pt x="416" y="203"/>
                </a:lnTo>
                <a:lnTo>
                  <a:pt x="421" y="199"/>
                </a:lnTo>
                <a:lnTo>
                  <a:pt x="427" y="194"/>
                </a:lnTo>
                <a:lnTo>
                  <a:pt x="431" y="189"/>
                </a:lnTo>
                <a:lnTo>
                  <a:pt x="435" y="183"/>
                </a:lnTo>
                <a:lnTo>
                  <a:pt x="438" y="178"/>
                </a:lnTo>
                <a:lnTo>
                  <a:pt x="442" y="171"/>
                </a:lnTo>
                <a:lnTo>
                  <a:pt x="444" y="165"/>
                </a:lnTo>
                <a:lnTo>
                  <a:pt x="446" y="158"/>
                </a:lnTo>
                <a:lnTo>
                  <a:pt x="446" y="151"/>
                </a:lnTo>
                <a:lnTo>
                  <a:pt x="447" y="143"/>
                </a:lnTo>
                <a:lnTo>
                  <a:pt x="447" y="72"/>
                </a:lnTo>
                <a:lnTo>
                  <a:pt x="446" y="64"/>
                </a:lnTo>
                <a:lnTo>
                  <a:pt x="446" y="57"/>
                </a:lnTo>
                <a:lnTo>
                  <a:pt x="444" y="50"/>
                </a:lnTo>
                <a:lnTo>
                  <a:pt x="442" y="44"/>
                </a:lnTo>
                <a:lnTo>
                  <a:pt x="438" y="38"/>
                </a:lnTo>
                <a:lnTo>
                  <a:pt x="435" y="31"/>
                </a:lnTo>
                <a:lnTo>
                  <a:pt x="431" y="26"/>
                </a:lnTo>
                <a:lnTo>
                  <a:pt x="427" y="20"/>
                </a:lnTo>
                <a:lnTo>
                  <a:pt x="421" y="16"/>
                </a:lnTo>
                <a:lnTo>
                  <a:pt x="416" y="12"/>
                </a:lnTo>
                <a:lnTo>
                  <a:pt x="409" y="9"/>
                </a:lnTo>
                <a:lnTo>
                  <a:pt x="403" y="5"/>
                </a:lnTo>
                <a:lnTo>
                  <a:pt x="397" y="3"/>
                </a:lnTo>
                <a:lnTo>
                  <a:pt x="389" y="1"/>
                </a:lnTo>
                <a:lnTo>
                  <a:pt x="383" y="0"/>
                </a:lnTo>
                <a:lnTo>
                  <a:pt x="375" y="0"/>
                </a:lnTo>
                <a:lnTo>
                  <a:pt x="72" y="0"/>
                </a:lnTo>
                <a:lnTo>
                  <a:pt x="64" y="0"/>
                </a:lnTo>
                <a:lnTo>
                  <a:pt x="57" y="1"/>
                </a:lnTo>
                <a:lnTo>
                  <a:pt x="51" y="3"/>
                </a:lnTo>
                <a:lnTo>
                  <a:pt x="44" y="5"/>
                </a:lnTo>
                <a:lnTo>
                  <a:pt x="38" y="9"/>
                </a:lnTo>
                <a:lnTo>
                  <a:pt x="32" y="12"/>
                </a:lnTo>
                <a:lnTo>
                  <a:pt x="26" y="16"/>
                </a:lnTo>
                <a:lnTo>
                  <a:pt x="21" y="20"/>
                </a:lnTo>
                <a:lnTo>
                  <a:pt x="16" y="26"/>
                </a:lnTo>
                <a:lnTo>
                  <a:pt x="13" y="31"/>
                </a:lnTo>
                <a:lnTo>
                  <a:pt x="9" y="38"/>
                </a:lnTo>
                <a:lnTo>
                  <a:pt x="5" y="44"/>
                </a:lnTo>
                <a:lnTo>
                  <a:pt x="4" y="50"/>
                </a:lnTo>
                <a:lnTo>
                  <a:pt x="2" y="57"/>
                </a:lnTo>
                <a:lnTo>
                  <a:pt x="1" y="64"/>
                </a:lnTo>
                <a:lnTo>
                  <a:pt x="0" y="72"/>
                </a:lnTo>
                <a:lnTo>
                  <a:pt x="0" y="143"/>
                </a:lnTo>
                <a:lnTo>
                  <a:pt x="1" y="151"/>
                </a:lnTo>
                <a:lnTo>
                  <a:pt x="2" y="158"/>
                </a:lnTo>
                <a:lnTo>
                  <a:pt x="4" y="165"/>
                </a:lnTo>
                <a:lnTo>
                  <a:pt x="5" y="171"/>
                </a:lnTo>
                <a:lnTo>
                  <a:pt x="9" y="178"/>
                </a:lnTo>
                <a:lnTo>
                  <a:pt x="13" y="183"/>
                </a:lnTo>
                <a:lnTo>
                  <a:pt x="16" y="189"/>
                </a:lnTo>
                <a:lnTo>
                  <a:pt x="21" y="194"/>
                </a:lnTo>
                <a:lnTo>
                  <a:pt x="26" y="199"/>
                </a:lnTo>
                <a:lnTo>
                  <a:pt x="32" y="203"/>
                </a:lnTo>
                <a:lnTo>
                  <a:pt x="38" y="207"/>
                </a:lnTo>
                <a:lnTo>
                  <a:pt x="44" y="209"/>
                </a:lnTo>
                <a:lnTo>
                  <a:pt x="51" y="212"/>
                </a:lnTo>
                <a:lnTo>
                  <a:pt x="57" y="214"/>
                </a:lnTo>
                <a:lnTo>
                  <a:pt x="64" y="215"/>
                </a:lnTo>
                <a:lnTo>
                  <a:pt x="72" y="215"/>
                </a:lnTo>
                <a:close/>
              </a:path>
            </a:pathLst>
          </a:custGeom>
          <a:noFill/>
          <a:ln w="30163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7" name="Line 78"/>
          <p:cNvSpPr>
            <a:spLocks noChangeShapeType="1"/>
          </p:cNvSpPr>
          <p:nvPr/>
        </p:nvSpPr>
        <p:spPr bwMode="auto">
          <a:xfrm flipH="1">
            <a:off x="3287713" y="2038350"/>
            <a:ext cx="284162" cy="1143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8" name="Line 79"/>
          <p:cNvSpPr>
            <a:spLocks noChangeShapeType="1"/>
          </p:cNvSpPr>
          <p:nvPr/>
        </p:nvSpPr>
        <p:spPr bwMode="auto">
          <a:xfrm>
            <a:off x="3924300" y="1943100"/>
            <a:ext cx="1016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9" name="Rectangle 80"/>
          <p:cNvSpPr>
            <a:spLocks noChangeArrowheads="1"/>
          </p:cNvSpPr>
          <p:nvPr/>
        </p:nvSpPr>
        <p:spPr bwMode="auto">
          <a:xfrm>
            <a:off x="3957638" y="19192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38980" name="Rectangle 81"/>
          <p:cNvSpPr>
            <a:spLocks noChangeArrowheads="1"/>
          </p:cNvSpPr>
          <p:nvPr/>
        </p:nvSpPr>
        <p:spPr bwMode="auto">
          <a:xfrm>
            <a:off x="3641725" y="1919288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8981" name="Rectangle 82"/>
          <p:cNvSpPr>
            <a:spLocks noChangeArrowheads="1"/>
          </p:cNvSpPr>
          <p:nvPr/>
        </p:nvSpPr>
        <p:spPr bwMode="auto">
          <a:xfrm>
            <a:off x="1984375" y="32400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38982" name="Rectangle 83"/>
          <p:cNvSpPr>
            <a:spLocks noChangeArrowheads="1"/>
          </p:cNvSpPr>
          <p:nvPr/>
        </p:nvSpPr>
        <p:spPr bwMode="auto">
          <a:xfrm>
            <a:off x="1643063" y="324008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8983" name="Rectangle 87"/>
          <p:cNvSpPr>
            <a:spLocks noChangeArrowheads="1"/>
          </p:cNvSpPr>
          <p:nvPr/>
        </p:nvSpPr>
        <p:spPr bwMode="auto">
          <a:xfrm flipV="1">
            <a:off x="1739900" y="32734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v</a:t>
            </a:r>
            <a:endParaRPr lang="en-US"/>
          </a:p>
        </p:txBody>
      </p:sp>
      <p:sp>
        <p:nvSpPr>
          <p:cNvPr id="38984" name="Rectangle 89"/>
          <p:cNvSpPr>
            <a:spLocks noChangeArrowheads="1"/>
          </p:cNvSpPr>
          <p:nvPr/>
        </p:nvSpPr>
        <p:spPr bwMode="auto">
          <a:xfrm flipV="1">
            <a:off x="3738563" y="19558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v</a:t>
            </a:r>
            <a:endParaRPr lang="en-US"/>
          </a:p>
        </p:txBody>
      </p:sp>
      <p:sp>
        <p:nvSpPr>
          <p:cNvPr id="38985" name="Freeform 90"/>
          <p:cNvSpPr>
            <a:spLocks/>
          </p:cNvSpPr>
          <p:nvPr/>
        </p:nvSpPr>
        <p:spPr bwMode="auto">
          <a:xfrm>
            <a:off x="2049463" y="2430463"/>
            <a:ext cx="715962" cy="342900"/>
          </a:xfrm>
          <a:custGeom>
            <a:avLst/>
            <a:gdLst>
              <a:gd name="T0" fmla="*/ 2147483647 w 451"/>
              <a:gd name="T1" fmla="*/ 2147483647 h 216"/>
              <a:gd name="T2" fmla="*/ 2147483647 w 451"/>
              <a:gd name="T3" fmla="*/ 2147483647 h 216"/>
              <a:gd name="T4" fmla="*/ 2147483647 w 451"/>
              <a:gd name="T5" fmla="*/ 2147483647 h 216"/>
              <a:gd name="T6" fmla="*/ 2147483647 w 451"/>
              <a:gd name="T7" fmla="*/ 2147483647 h 216"/>
              <a:gd name="T8" fmla="*/ 2147483647 w 451"/>
              <a:gd name="T9" fmla="*/ 2147483647 h 216"/>
              <a:gd name="T10" fmla="*/ 2147483647 w 451"/>
              <a:gd name="T11" fmla="*/ 2147483647 h 216"/>
              <a:gd name="T12" fmla="*/ 2147483647 w 451"/>
              <a:gd name="T13" fmla="*/ 2147483647 h 216"/>
              <a:gd name="T14" fmla="*/ 2147483647 w 451"/>
              <a:gd name="T15" fmla="*/ 2147483647 h 216"/>
              <a:gd name="T16" fmla="*/ 2147483647 w 451"/>
              <a:gd name="T17" fmla="*/ 2147483647 h 216"/>
              <a:gd name="T18" fmla="*/ 2147483647 w 451"/>
              <a:gd name="T19" fmla="*/ 2147483647 h 216"/>
              <a:gd name="T20" fmla="*/ 2147483647 w 451"/>
              <a:gd name="T21" fmla="*/ 2147483647 h 216"/>
              <a:gd name="T22" fmla="*/ 2147483647 w 451"/>
              <a:gd name="T23" fmla="*/ 2147483647 h 216"/>
              <a:gd name="T24" fmla="*/ 2147483647 w 451"/>
              <a:gd name="T25" fmla="*/ 2147483647 h 216"/>
              <a:gd name="T26" fmla="*/ 2147483647 w 451"/>
              <a:gd name="T27" fmla="*/ 2147483647 h 216"/>
              <a:gd name="T28" fmla="*/ 2147483647 w 451"/>
              <a:gd name="T29" fmla="*/ 2147483647 h 216"/>
              <a:gd name="T30" fmla="*/ 2147483647 w 451"/>
              <a:gd name="T31" fmla="*/ 2147483647 h 216"/>
              <a:gd name="T32" fmla="*/ 2147483647 w 451"/>
              <a:gd name="T33" fmla="*/ 2147483647 h 216"/>
              <a:gd name="T34" fmla="*/ 2147483647 w 451"/>
              <a:gd name="T35" fmla="*/ 0 h 216"/>
              <a:gd name="T36" fmla="*/ 2147483647 w 451"/>
              <a:gd name="T37" fmla="*/ 0 h 216"/>
              <a:gd name="T38" fmla="*/ 2147483647 w 451"/>
              <a:gd name="T39" fmla="*/ 2147483647 h 216"/>
              <a:gd name="T40" fmla="*/ 2147483647 w 451"/>
              <a:gd name="T41" fmla="*/ 2147483647 h 216"/>
              <a:gd name="T42" fmla="*/ 2147483647 w 451"/>
              <a:gd name="T43" fmla="*/ 2147483647 h 216"/>
              <a:gd name="T44" fmla="*/ 2147483647 w 451"/>
              <a:gd name="T45" fmla="*/ 2147483647 h 216"/>
              <a:gd name="T46" fmla="*/ 2147483647 w 451"/>
              <a:gd name="T47" fmla="*/ 2147483647 h 216"/>
              <a:gd name="T48" fmla="*/ 2147483647 w 451"/>
              <a:gd name="T49" fmla="*/ 2147483647 h 216"/>
              <a:gd name="T50" fmla="*/ 2147483647 w 451"/>
              <a:gd name="T51" fmla="*/ 2147483647 h 216"/>
              <a:gd name="T52" fmla="*/ 0 w 451"/>
              <a:gd name="T53" fmla="*/ 2147483647 h 216"/>
              <a:gd name="T54" fmla="*/ 0 w 451"/>
              <a:gd name="T55" fmla="*/ 2147483647 h 216"/>
              <a:gd name="T56" fmla="*/ 2147483647 w 451"/>
              <a:gd name="T57" fmla="*/ 2147483647 h 216"/>
              <a:gd name="T58" fmla="*/ 2147483647 w 451"/>
              <a:gd name="T59" fmla="*/ 2147483647 h 216"/>
              <a:gd name="T60" fmla="*/ 2147483647 w 451"/>
              <a:gd name="T61" fmla="*/ 2147483647 h 216"/>
              <a:gd name="T62" fmla="*/ 2147483647 w 451"/>
              <a:gd name="T63" fmla="*/ 2147483647 h 216"/>
              <a:gd name="T64" fmla="*/ 2147483647 w 451"/>
              <a:gd name="T65" fmla="*/ 2147483647 h 216"/>
              <a:gd name="T66" fmla="*/ 2147483647 w 451"/>
              <a:gd name="T67" fmla="*/ 2147483647 h 216"/>
              <a:gd name="T68" fmla="*/ 2147483647 w 451"/>
              <a:gd name="T69" fmla="*/ 2147483647 h 216"/>
              <a:gd name="T70" fmla="*/ 2147483647 w 451"/>
              <a:gd name="T71" fmla="*/ 2147483647 h 2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1"/>
              <a:gd name="T109" fmla="*/ 0 h 216"/>
              <a:gd name="T110" fmla="*/ 451 w 451"/>
              <a:gd name="T111" fmla="*/ 216 h 21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1" h="216">
                <a:moveTo>
                  <a:pt x="71" y="216"/>
                </a:moveTo>
                <a:lnTo>
                  <a:pt x="379" y="216"/>
                </a:lnTo>
                <a:lnTo>
                  <a:pt x="386" y="215"/>
                </a:lnTo>
                <a:lnTo>
                  <a:pt x="394" y="214"/>
                </a:lnTo>
                <a:lnTo>
                  <a:pt x="400" y="212"/>
                </a:lnTo>
                <a:lnTo>
                  <a:pt x="407" y="210"/>
                </a:lnTo>
                <a:lnTo>
                  <a:pt x="414" y="207"/>
                </a:lnTo>
                <a:lnTo>
                  <a:pt x="419" y="203"/>
                </a:lnTo>
                <a:lnTo>
                  <a:pt x="425" y="199"/>
                </a:lnTo>
                <a:lnTo>
                  <a:pt x="430" y="195"/>
                </a:lnTo>
                <a:lnTo>
                  <a:pt x="434" y="189"/>
                </a:lnTo>
                <a:lnTo>
                  <a:pt x="439" y="184"/>
                </a:lnTo>
                <a:lnTo>
                  <a:pt x="443" y="178"/>
                </a:lnTo>
                <a:lnTo>
                  <a:pt x="445" y="171"/>
                </a:lnTo>
                <a:lnTo>
                  <a:pt x="448" y="165"/>
                </a:lnTo>
                <a:lnTo>
                  <a:pt x="450" y="158"/>
                </a:lnTo>
                <a:lnTo>
                  <a:pt x="451" y="151"/>
                </a:lnTo>
                <a:lnTo>
                  <a:pt x="451" y="143"/>
                </a:lnTo>
                <a:lnTo>
                  <a:pt x="451" y="72"/>
                </a:lnTo>
                <a:lnTo>
                  <a:pt x="451" y="65"/>
                </a:lnTo>
                <a:lnTo>
                  <a:pt x="450" y="57"/>
                </a:lnTo>
                <a:lnTo>
                  <a:pt x="448" y="51"/>
                </a:lnTo>
                <a:lnTo>
                  <a:pt x="445" y="44"/>
                </a:lnTo>
                <a:lnTo>
                  <a:pt x="443" y="37"/>
                </a:lnTo>
                <a:lnTo>
                  <a:pt x="439" y="32"/>
                </a:lnTo>
                <a:lnTo>
                  <a:pt x="434" y="27"/>
                </a:lnTo>
                <a:lnTo>
                  <a:pt x="430" y="21"/>
                </a:lnTo>
                <a:lnTo>
                  <a:pt x="425" y="17"/>
                </a:lnTo>
                <a:lnTo>
                  <a:pt x="419" y="12"/>
                </a:lnTo>
                <a:lnTo>
                  <a:pt x="414" y="8"/>
                </a:lnTo>
                <a:lnTo>
                  <a:pt x="407" y="6"/>
                </a:lnTo>
                <a:lnTo>
                  <a:pt x="400" y="3"/>
                </a:lnTo>
                <a:lnTo>
                  <a:pt x="394" y="1"/>
                </a:lnTo>
                <a:lnTo>
                  <a:pt x="386" y="0"/>
                </a:lnTo>
                <a:lnTo>
                  <a:pt x="379" y="0"/>
                </a:lnTo>
                <a:lnTo>
                  <a:pt x="71" y="0"/>
                </a:lnTo>
                <a:lnTo>
                  <a:pt x="64" y="0"/>
                </a:lnTo>
                <a:lnTo>
                  <a:pt x="57" y="1"/>
                </a:lnTo>
                <a:lnTo>
                  <a:pt x="51" y="3"/>
                </a:lnTo>
                <a:lnTo>
                  <a:pt x="43" y="6"/>
                </a:lnTo>
                <a:lnTo>
                  <a:pt x="37" y="8"/>
                </a:lnTo>
                <a:lnTo>
                  <a:pt x="32" y="12"/>
                </a:lnTo>
                <a:lnTo>
                  <a:pt x="26" y="17"/>
                </a:lnTo>
                <a:lnTo>
                  <a:pt x="21" y="21"/>
                </a:lnTo>
                <a:lnTo>
                  <a:pt x="16" y="27"/>
                </a:lnTo>
                <a:lnTo>
                  <a:pt x="12" y="32"/>
                </a:lnTo>
                <a:lnTo>
                  <a:pt x="8" y="37"/>
                </a:lnTo>
                <a:lnTo>
                  <a:pt x="5" y="44"/>
                </a:lnTo>
                <a:lnTo>
                  <a:pt x="3" y="51"/>
                </a:lnTo>
                <a:lnTo>
                  <a:pt x="1" y="57"/>
                </a:lnTo>
                <a:lnTo>
                  <a:pt x="0" y="65"/>
                </a:lnTo>
                <a:lnTo>
                  <a:pt x="0" y="72"/>
                </a:lnTo>
                <a:lnTo>
                  <a:pt x="0" y="143"/>
                </a:lnTo>
                <a:lnTo>
                  <a:pt x="0" y="151"/>
                </a:lnTo>
                <a:lnTo>
                  <a:pt x="1" y="158"/>
                </a:lnTo>
                <a:lnTo>
                  <a:pt x="3" y="165"/>
                </a:lnTo>
                <a:lnTo>
                  <a:pt x="5" y="171"/>
                </a:lnTo>
                <a:lnTo>
                  <a:pt x="8" y="178"/>
                </a:lnTo>
                <a:lnTo>
                  <a:pt x="12" y="184"/>
                </a:lnTo>
                <a:lnTo>
                  <a:pt x="16" y="189"/>
                </a:lnTo>
                <a:lnTo>
                  <a:pt x="21" y="195"/>
                </a:lnTo>
                <a:lnTo>
                  <a:pt x="26" y="199"/>
                </a:lnTo>
                <a:lnTo>
                  <a:pt x="32" y="203"/>
                </a:lnTo>
                <a:lnTo>
                  <a:pt x="37" y="207"/>
                </a:lnTo>
                <a:lnTo>
                  <a:pt x="43" y="210"/>
                </a:lnTo>
                <a:lnTo>
                  <a:pt x="51" y="212"/>
                </a:lnTo>
                <a:lnTo>
                  <a:pt x="57" y="214"/>
                </a:lnTo>
                <a:lnTo>
                  <a:pt x="64" y="215"/>
                </a:lnTo>
                <a:lnTo>
                  <a:pt x="71" y="216"/>
                </a:lnTo>
                <a:close/>
              </a:path>
            </a:pathLst>
          </a:custGeom>
          <a:noFill/>
          <a:ln w="30163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graphicFrame>
        <p:nvGraphicFramePr>
          <p:cNvPr id="39939" name="Object 2"/>
          <p:cNvGraphicFramePr>
            <a:graphicFrameLocks noChangeAspect="1"/>
          </p:cNvGraphicFramePr>
          <p:nvPr/>
        </p:nvGraphicFramePr>
        <p:xfrm>
          <a:off x="4876800" y="2362200"/>
          <a:ext cx="3602038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1" name="Visio" r:id="rId4" imgW="1797120" imgH="1116720" progId="Visio.Drawing.6">
                  <p:embed/>
                </p:oleObj>
              </mc:Choice>
              <mc:Fallback>
                <p:oleObj name="Visio" r:id="rId4" imgW="1797120" imgH="111672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362200"/>
                        <a:ext cx="3602038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1474788" y="3074988"/>
            <a:ext cx="455612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1462088" y="3157538"/>
            <a:ext cx="26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1930400" y="3074988"/>
            <a:ext cx="457200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Rectangle 9"/>
          <p:cNvSpPr>
            <a:spLocks noChangeArrowheads="1"/>
          </p:cNvSpPr>
          <p:nvPr/>
        </p:nvSpPr>
        <p:spPr bwMode="auto">
          <a:xfrm>
            <a:off x="2122488" y="31575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44" name="Rectangle 10"/>
          <p:cNvSpPr>
            <a:spLocks noChangeArrowheads="1"/>
          </p:cNvSpPr>
          <p:nvPr/>
        </p:nvSpPr>
        <p:spPr bwMode="auto">
          <a:xfrm>
            <a:off x="2387600" y="3074988"/>
            <a:ext cx="455613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Rectangle 11"/>
          <p:cNvSpPr>
            <a:spLocks noChangeArrowheads="1"/>
          </p:cNvSpPr>
          <p:nvPr/>
        </p:nvSpPr>
        <p:spPr bwMode="auto">
          <a:xfrm>
            <a:off x="2578100" y="31575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46" name="Rectangle 12"/>
          <p:cNvSpPr>
            <a:spLocks noChangeArrowheads="1"/>
          </p:cNvSpPr>
          <p:nvPr/>
        </p:nvSpPr>
        <p:spPr bwMode="auto">
          <a:xfrm>
            <a:off x="2843213" y="3074988"/>
            <a:ext cx="457200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Rectangle 13"/>
          <p:cNvSpPr>
            <a:spLocks noChangeArrowheads="1"/>
          </p:cNvSpPr>
          <p:nvPr/>
        </p:nvSpPr>
        <p:spPr bwMode="auto">
          <a:xfrm>
            <a:off x="3035300" y="31575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48" name="Rectangle 14"/>
          <p:cNvSpPr>
            <a:spLocks noChangeArrowheads="1"/>
          </p:cNvSpPr>
          <p:nvPr/>
        </p:nvSpPr>
        <p:spPr bwMode="auto">
          <a:xfrm>
            <a:off x="1474788" y="3530600"/>
            <a:ext cx="455612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Rectangle 15"/>
          <p:cNvSpPr>
            <a:spLocks noChangeArrowheads="1"/>
          </p:cNvSpPr>
          <p:nvPr/>
        </p:nvSpPr>
        <p:spPr bwMode="auto">
          <a:xfrm>
            <a:off x="1665288" y="36147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50" name="Rectangle 16"/>
          <p:cNvSpPr>
            <a:spLocks noChangeArrowheads="1"/>
          </p:cNvSpPr>
          <p:nvPr/>
        </p:nvSpPr>
        <p:spPr bwMode="auto">
          <a:xfrm>
            <a:off x="1930400" y="3530600"/>
            <a:ext cx="457200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Rectangle 17"/>
          <p:cNvSpPr>
            <a:spLocks noChangeArrowheads="1"/>
          </p:cNvSpPr>
          <p:nvPr/>
        </p:nvSpPr>
        <p:spPr bwMode="auto">
          <a:xfrm>
            <a:off x="2122488" y="361473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52" name="Rectangle 18"/>
          <p:cNvSpPr>
            <a:spLocks noChangeArrowheads="1"/>
          </p:cNvSpPr>
          <p:nvPr/>
        </p:nvSpPr>
        <p:spPr bwMode="auto">
          <a:xfrm>
            <a:off x="2387600" y="3530600"/>
            <a:ext cx="455613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Rectangle 19"/>
          <p:cNvSpPr>
            <a:spLocks noChangeArrowheads="1"/>
          </p:cNvSpPr>
          <p:nvPr/>
        </p:nvSpPr>
        <p:spPr bwMode="auto">
          <a:xfrm>
            <a:off x="2578100" y="36147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54" name="Rectangle 20"/>
          <p:cNvSpPr>
            <a:spLocks noChangeArrowheads="1"/>
          </p:cNvSpPr>
          <p:nvPr/>
        </p:nvSpPr>
        <p:spPr bwMode="auto">
          <a:xfrm>
            <a:off x="2843213" y="3530600"/>
            <a:ext cx="457200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Rectangle 21"/>
          <p:cNvSpPr>
            <a:spLocks noChangeArrowheads="1"/>
          </p:cNvSpPr>
          <p:nvPr/>
        </p:nvSpPr>
        <p:spPr bwMode="auto">
          <a:xfrm>
            <a:off x="3035300" y="36147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1474788" y="3074988"/>
            <a:ext cx="455612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Rectangle 23"/>
          <p:cNvSpPr>
            <a:spLocks noChangeArrowheads="1"/>
          </p:cNvSpPr>
          <p:nvPr/>
        </p:nvSpPr>
        <p:spPr bwMode="auto">
          <a:xfrm>
            <a:off x="1906588" y="336073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0</a:t>
            </a:r>
            <a:endParaRPr lang="en-US"/>
          </a:p>
        </p:txBody>
      </p:sp>
      <p:sp>
        <p:nvSpPr>
          <p:cNvPr id="39958" name="Rectangle 24"/>
          <p:cNvSpPr>
            <a:spLocks noChangeArrowheads="1"/>
          </p:cNvSpPr>
          <p:nvPr/>
        </p:nvSpPr>
        <p:spPr bwMode="auto">
          <a:xfrm>
            <a:off x="1930400" y="3074988"/>
            <a:ext cx="457200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Rectangle 25"/>
          <p:cNvSpPr>
            <a:spLocks noChangeArrowheads="1"/>
          </p:cNvSpPr>
          <p:nvPr/>
        </p:nvSpPr>
        <p:spPr bwMode="auto">
          <a:xfrm>
            <a:off x="2363788" y="336073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1</a:t>
            </a:r>
            <a:endParaRPr lang="en-US"/>
          </a:p>
        </p:txBody>
      </p:sp>
      <p:sp>
        <p:nvSpPr>
          <p:cNvPr id="39960" name="Rectangle 26"/>
          <p:cNvSpPr>
            <a:spLocks noChangeArrowheads="1"/>
          </p:cNvSpPr>
          <p:nvPr/>
        </p:nvSpPr>
        <p:spPr bwMode="auto">
          <a:xfrm>
            <a:off x="2387600" y="3074988"/>
            <a:ext cx="455613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Rectangle 27"/>
          <p:cNvSpPr>
            <a:spLocks noChangeArrowheads="1"/>
          </p:cNvSpPr>
          <p:nvPr/>
        </p:nvSpPr>
        <p:spPr bwMode="auto">
          <a:xfrm>
            <a:off x="2819400" y="336073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3</a:t>
            </a:r>
            <a:endParaRPr lang="en-US"/>
          </a:p>
        </p:txBody>
      </p:sp>
      <p:sp>
        <p:nvSpPr>
          <p:cNvPr id="39962" name="Rectangle 28"/>
          <p:cNvSpPr>
            <a:spLocks noChangeArrowheads="1"/>
          </p:cNvSpPr>
          <p:nvPr/>
        </p:nvSpPr>
        <p:spPr bwMode="auto">
          <a:xfrm>
            <a:off x="2843213" y="3074988"/>
            <a:ext cx="457200" cy="455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Rectangle 29"/>
          <p:cNvSpPr>
            <a:spLocks noChangeArrowheads="1"/>
          </p:cNvSpPr>
          <p:nvPr/>
        </p:nvSpPr>
        <p:spPr bwMode="auto">
          <a:xfrm>
            <a:off x="3276600" y="336073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2</a:t>
            </a:r>
            <a:endParaRPr lang="en-US"/>
          </a:p>
        </p:txBody>
      </p:sp>
      <p:sp>
        <p:nvSpPr>
          <p:cNvPr id="39964" name="Rectangle 30"/>
          <p:cNvSpPr>
            <a:spLocks noChangeArrowheads="1"/>
          </p:cNvSpPr>
          <p:nvPr/>
        </p:nvSpPr>
        <p:spPr bwMode="auto">
          <a:xfrm>
            <a:off x="1474788" y="3530600"/>
            <a:ext cx="455612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5" name="Rectangle 31"/>
          <p:cNvSpPr>
            <a:spLocks noChangeArrowheads="1"/>
          </p:cNvSpPr>
          <p:nvPr/>
        </p:nvSpPr>
        <p:spPr bwMode="auto">
          <a:xfrm>
            <a:off x="1906588" y="38163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4</a:t>
            </a:r>
            <a:endParaRPr lang="en-US"/>
          </a:p>
        </p:txBody>
      </p:sp>
      <p:sp>
        <p:nvSpPr>
          <p:cNvPr id="39966" name="Rectangle 32"/>
          <p:cNvSpPr>
            <a:spLocks noChangeArrowheads="1"/>
          </p:cNvSpPr>
          <p:nvPr/>
        </p:nvSpPr>
        <p:spPr bwMode="auto">
          <a:xfrm>
            <a:off x="1930400" y="3530600"/>
            <a:ext cx="457200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7" name="Rectangle 33"/>
          <p:cNvSpPr>
            <a:spLocks noChangeArrowheads="1"/>
          </p:cNvSpPr>
          <p:nvPr/>
        </p:nvSpPr>
        <p:spPr bwMode="auto">
          <a:xfrm>
            <a:off x="2363788" y="38163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5</a:t>
            </a:r>
            <a:endParaRPr lang="en-US"/>
          </a:p>
        </p:txBody>
      </p:sp>
      <p:sp>
        <p:nvSpPr>
          <p:cNvPr id="39968" name="Rectangle 34"/>
          <p:cNvSpPr>
            <a:spLocks noChangeArrowheads="1"/>
          </p:cNvSpPr>
          <p:nvPr/>
        </p:nvSpPr>
        <p:spPr bwMode="auto">
          <a:xfrm>
            <a:off x="2387600" y="3530600"/>
            <a:ext cx="455613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9" name="Rectangle 35"/>
          <p:cNvSpPr>
            <a:spLocks noChangeArrowheads="1"/>
          </p:cNvSpPr>
          <p:nvPr/>
        </p:nvSpPr>
        <p:spPr bwMode="auto">
          <a:xfrm>
            <a:off x="2819400" y="38163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7</a:t>
            </a:r>
            <a:endParaRPr lang="en-US"/>
          </a:p>
        </p:txBody>
      </p:sp>
      <p:sp>
        <p:nvSpPr>
          <p:cNvPr id="39970" name="Rectangle 36"/>
          <p:cNvSpPr>
            <a:spLocks noChangeArrowheads="1"/>
          </p:cNvSpPr>
          <p:nvPr/>
        </p:nvSpPr>
        <p:spPr bwMode="auto">
          <a:xfrm>
            <a:off x="2843213" y="3530600"/>
            <a:ext cx="457200" cy="4556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1" name="Rectangle 37"/>
          <p:cNvSpPr>
            <a:spLocks noChangeArrowheads="1"/>
          </p:cNvSpPr>
          <p:nvPr/>
        </p:nvSpPr>
        <p:spPr bwMode="auto">
          <a:xfrm>
            <a:off x="3276600" y="3816350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969696"/>
                </a:solidFill>
              </a:rPr>
              <a:t>6</a:t>
            </a:r>
            <a:endParaRPr lang="en-US"/>
          </a:p>
        </p:txBody>
      </p:sp>
      <p:sp>
        <p:nvSpPr>
          <p:cNvPr id="39972" name="Rectangle 38"/>
          <p:cNvSpPr>
            <a:spLocks noChangeArrowheads="1"/>
          </p:cNvSpPr>
          <p:nvPr/>
        </p:nvSpPr>
        <p:spPr bwMode="auto">
          <a:xfrm>
            <a:off x="1700213" y="284480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73" name="Rectangle 39"/>
          <p:cNvSpPr>
            <a:spLocks noChangeArrowheads="1"/>
          </p:cNvSpPr>
          <p:nvPr/>
        </p:nvSpPr>
        <p:spPr bwMode="auto">
          <a:xfrm>
            <a:off x="1812925" y="28448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74" name="Rectangle 40"/>
          <p:cNvSpPr>
            <a:spLocks noChangeArrowheads="1"/>
          </p:cNvSpPr>
          <p:nvPr/>
        </p:nvSpPr>
        <p:spPr bwMode="auto">
          <a:xfrm>
            <a:off x="2155825" y="28448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75" name="Rectangle 41"/>
          <p:cNvSpPr>
            <a:spLocks noChangeArrowheads="1"/>
          </p:cNvSpPr>
          <p:nvPr/>
        </p:nvSpPr>
        <p:spPr bwMode="auto">
          <a:xfrm>
            <a:off x="2268538" y="284480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76" name="Rectangle 42"/>
          <p:cNvSpPr>
            <a:spLocks noChangeArrowheads="1"/>
          </p:cNvSpPr>
          <p:nvPr/>
        </p:nvSpPr>
        <p:spPr bwMode="auto">
          <a:xfrm>
            <a:off x="2613025" y="28448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77" name="Rectangle 43"/>
          <p:cNvSpPr>
            <a:spLocks noChangeArrowheads="1"/>
          </p:cNvSpPr>
          <p:nvPr/>
        </p:nvSpPr>
        <p:spPr bwMode="auto">
          <a:xfrm>
            <a:off x="2725738" y="284480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78" name="Rectangle 44"/>
          <p:cNvSpPr>
            <a:spLocks noChangeArrowheads="1"/>
          </p:cNvSpPr>
          <p:nvPr/>
        </p:nvSpPr>
        <p:spPr bwMode="auto">
          <a:xfrm>
            <a:off x="3068638" y="284480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79" name="Rectangle 45"/>
          <p:cNvSpPr>
            <a:spLocks noChangeArrowheads="1"/>
          </p:cNvSpPr>
          <p:nvPr/>
        </p:nvSpPr>
        <p:spPr bwMode="auto">
          <a:xfrm>
            <a:off x="3181350" y="2844800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80" name="Rectangle 46"/>
          <p:cNvSpPr>
            <a:spLocks noChangeArrowheads="1"/>
          </p:cNvSpPr>
          <p:nvPr/>
        </p:nvSpPr>
        <p:spPr bwMode="auto">
          <a:xfrm>
            <a:off x="1139825" y="2627313"/>
            <a:ext cx="457200" cy="2270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1" name="Rectangle 47"/>
          <p:cNvSpPr>
            <a:spLocks noChangeArrowheads="1"/>
          </p:cNvSpPr>
          <p:nvPr/>
        </p:nvSpPr>
        <p:spPr bwMode="auto">
          <a:xfrm>
            <a:off x="1357313" y="261778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9982" name="Rectangle 48"/>
          <p:cNvSpPr>
            <a:spLocks noChangeArrowheads="1"/>
          </p:cNvSpPr>
          <p:nvPr/>
        </p:nvSpPr>
        <p:spPr bwMode="auto">
          <a:xfrm>
            <a:off x="1470025" y="2617788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9983" name="Rectangle 49"/>
          <p:cNvSpPr>
            <a:spLocks noChangeArrowheads="1"/>
          </p:cNvSpPr>
          <p:nvPr/>
        </p:nvSpPr>
        <p:spPr bwMode="auto">
          <a:xfrm>
            <a:off x="912813" y="2854325"/>
            <a:ext cx="455612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4" name="Rectangle 50"/>
          <p:cNvSpPr>
            <a:spLocks noChangeArrowheads="1"/>
          </p:cNvSpPr>
          <p:nvPr/>
        </p:nvSpPr>
        <p:spPr bwMode="auto">
          <a:xfrm>
            <a:off x="1173163" y="28448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39985" name="Line 51"/>
          <p:cNvSpPr>
            <a:spLocks noChangeShapeType="1"/>
          </p:cNvSpPr>
          <p:nvPr/>
        </p:nvSpPr>
        <p:spPr bwMode="auto">
          <a:xfrm flipH="1" flipV="1">
            <a:off x="1131888" y="2732088"/>
            <a:ext cx="34290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6" name="Rectangle 52"/>
          <p:cNvSpPr>
            <a:spLocks noChangeArrowheads="1"/>
          </p:cNvSpPr>
          <p:nvPr/>
        </p:nvSpPr>
        <p:spPr bwMode="auto">
          <a:xfrm rot="-5400000">
            <a:off x="1275556" y="3671094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9987" name="Rectangle 53"/>
          <p:cNvSpPr>
            <a:spLocks noChangeArrowheads="1"/>
          </p:cNvSpPr>
          <p:nvPr/>
        </p:nvSpPr>
        <p:spPr bwMode="auto">
          <a:xfrm rot="-5400000">
            <a:off x="1275557" y="3215481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39988" name="Line 54"/>
          <p:cNvSpPr>
            <a:spLocks noChangeShapeType="1"/>
          </p:cNvSpPr>
          <p:nvPr/>
        </p:nvSpPr>
        <p:spPr bwMode="auto">
          <a:xfrm>
            <a:off x="1925638" y="2725738"/>
            <a:ext cx="912812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9" name="Rectangle 55"/>
          <p:cNvSpPr>
            <a:spLocks noChangeArrowheads="1"/>
          </p:cNvSpPr>
          <p:nvPr/>
        </p:nvSpPr>
        <p:spPr bwMode="auto">
          <a:xfrm>
            <a:off x="2439988" y="249555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9990" name="Line 56"/>
          <p:cNvSpPr>
            <a:spLocks noChangeShapeType="1"/>
          </p:cNvSpPr>
          <p:nvPr/>
        </p:nvSpPr>
        <p:spPr bwMode="auto">
          <a:xfrm>
            <a:off x="2382838" y="4094163"/>
            <a:ext cx="912812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1" name="Rectangle 57"/>
          <p:cNvSpPr>
            <a:spLocks noChangeArrowheads="1"/>
          </p:cNvSpPr>
          <p:nvPr/>
        </p:nvSpPr>
        <p:spPr bwMode="auto">
          <a:xfrm>
            <a:off x="2897188" y="41068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9992" name="Line 58"/>
          <p:cNvSpPr>
            <a:spLocks noChangeShapeType="1"/>
          </p:cNvSpPr>
          <p:nvPr/>
        </p:nvSpPr>
        <p:spPr bwMode="auto">
          <a:xfrm flipV="1">
            <a:off x="1176338" y="3524250"/>
            <a:ext cx="1587" cy="457200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3" name="Rectangle 59"/>
          <p:cNvSpPr>
            <a:spLocks noChangeArrowheads="1"/>
          </p:cNvSpPr>
          <p:nvPr/>
        </p:nvSpPr>
        <p:spPr bwMode="auto">
          <a:xfrm rot="-5400000">
            <a:off x="885826" y="3538537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39994" name="Freeform 60"/>
          <p:cNvSpPr>
            <a:spLocks/>
          </p:cNvSpPr>
          <p:nvPr/>
        </p:nvSpPr>
        <p:spPr bwMode="auto">
          <a:xfrm>
            <a:off x="1982788" y="3567113"/>
            <a:ext cx="715962" cy="342900"/>
          </a:xfrm>
          <a:custGeom>
            <a:avLst/>
            <a:gdLst>
              <a:gd name="T0" fmla="*/ 2147483647 w 451"/>
              <a:gd name="T1" fmla="*/ 2147483647 h 216"/>
              <a:gd name="T2" fmla="*/ 2147483647 w 451"/>
              <a:gd name="T3" fmla="*/ 2147483647 h 216"/>
              <a:gd name="T4" fmla="*/ 2147483647 w 451"/>
              <a:gd name="T5" fmla="*/ 2147483647 h 216"/>
              <a:gd name="T6" fmla="*/ 2147483647 w 451"/>
              <a:gd name="T7" fmla="*/ 2147483647 h 216"/>
              <a:gd name="T8" fmla="*/ 2147483647 w 451"/>
              <a:gd name="T9" fmla="*/ 2147483647 h 216"/>
              <a:gd name="T10" fmla="*/ 2147483647 w 451"/>
              <a:gd name="T11" fmla="*/ 2147483647 h 216"/>
              <a:gd name="T12" fmla="*/ 2147483647 w 451"/>
              <a:gd name="T13" fmla="*/ 2147483647 h 216"/>
              <a:gd name="T14" fmla="*/ 2147483647 w 451"/>
              <a:gd name="T15" fmla="*/ 2147483647 h 216"/>
              <a:gd name="T16" fmla="*/ 2147483647 w 451"/>
              <a:gd name="T17" fmla="*/ 2147483647 h 216"/>
              <a:gd name="T18" fmla="*/ 2147483647 w 451"/>
              <a:gd name="T19" fmla="*/ 2147483647 h 216"/>
              <a:gd name="T20" fmla="*/ 2147483647 w 451"/>
              <a:gd name="T21" fmla="*/ 2147483647 h 216"/>
              <a:gd name="T22" fmla="*/ 2147483647 w 451"/>
              <a:gd name="T23" fmla="*/ 2147483647 h 216"/>
              <a:gd name="T24" fmla="*/ 2147483647 w 451"/>
              <a:gd name="T25" fmla="*/ 2147483647 h 216"/>
              <a:gd name="T26" fmla="*/ 2147483647 w 451"/>
              <a:gd name="T27" fmla="*/ 2147483647 h 216"/>
              <a:gd name="T28" fmla="*/ 2147483647 w 451"/>
              <a:gd name="T29" fmla="*/ 2147483647 h 216"/>
              <a:gd name="T30" fmla="*/ 2147483647 w 451"/>
              <a:gd name="T31" fmla="*/ 2147483647 h 216"/>
              <a:gd name="T32" fmla="*/ 2147483647 w 451"/>
              <a:gd name="T33" fmla="*/ 2147483647 h 216"/>
              <a:gd name="T34" fmla="*/ 2147483647 w 451"/>
              <a:gd name="T35" fmla="*/ 0 h 216"/>
              <a:gd name="T36" fmla="*/ 2147483647 w 451"/>
              <a:gd name="T37" fmla="*/ 0 h 216"/>
              <a:gd name="T38" fmla="*/ 2147483647 w 451"/>
              <a:gd name="T39" fmla="*/ 2147483647 h 216"/>
              <a:gd name="T40" fmla="*/ 2147483647 w 451"/>
              <a:gd name="T41" fmla="*/ 2147483647 h 216"/>
              <a:gd name="T42" fmla="*/ 2147483647 w 451"/>
              <a:gd name="T43" fmla="*/ 2147483647 h 216"/>
              <a:gd name="T44" fmla="*/ 2147483647 w 451"/>
              <a:gd name="T45" fmla="*/ 2147483647 h 216"/>
              <a:gd name="T46" fmla="*/ 2147483647 w 451"/>
              <a:gd name="T47" fmla="*/ 2147483647 h 216"/>
              <a:gd name="T48" fmla="*/ 2147483647 w 451"/>
              <a:gd name="T49" fmla="*/ 2147483647 h 216"/>
              <a:gd name="T50" fmla="*/ 2147483647 w 451"/>
              <a:gd name="T51" fmla="*/ 2147483647 h 216"/>
              <a:gd name="T52" fmla="*/ 0 w 451"/>
              <a:gd name="T53" fmla="*/ 2147483647 h 216"/>
              <a:gd name="T54" fmla="*/ 0 w 451"/>
              <a:gd name="T55" fmla="*/ 2147483647 h 216"/>
              <a:gd name="T56" fmla="*/ 2147483647 w 451"/>
              <a:gd name="T57" fmla="*/ 2147483647 h 216"/>
              <a:gd name="T58" fmla="*/ 2147483647 w 451"/>
              <a:gd name="T59" fmla="*/ 2147483647 h 216"/>
              <a:gd name="T60" fmla="*/ 2147483647 w 451"/>
              <a:gd name="T61" fmla="*/ 2147483647 h 216"/>
              <a:gd name="T62" fmla="*/ 2147483647 w 451"/>
              <a:gd name="T63" fmla="*/ 2147483647 h 216"/>
              <a:gd name="T64" fmla="*/ 2147483647 w 451"/>
              <a:gd name="T65" fmla="*/ 2147483647 h 216"/>
              <a:gd name="T66" fmla="*/ 2147483647 w 451"/>
              <a:gd name="T67" fmla="*/ 2147483647 h 216"/>
              <a:gd name="T68" fmla="*/ 2147483647 w 451"/>
              <a:gd name="T69" fmla="*/ 2147483647 h 216"/>
              <a:gd name="T70" fmla="*/ 2147483647 w 451"/>
              <a:gd name="T71" fmla="*/ 2147483647 h 2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1"/>
              <a:gd name="T109" fmla="*/ 0 h 216"/>
              <a:gd name="T110" fmla="*/ 451 w 451"/>
              <a:gd name="T111" fmla="*/ 216 h 21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1" h="216">
                <a:moveTo>
                  <a:pt x="71" y="216"/>
                </a:moveTo>
                <a:lnTo>
                  <a:pt x="379" y="216"/>
                </a:lnTo>
                <a:lnTo>
                  <a:pt x="386" y="215"/>
                </a:lnTo>
                <a:lnTo>
                  <a:pt x="394" y="214"/>
                </a:lnTo>
                <a:lnTo>
                  <a:pt x="400" y="212"/>
                </a:lnTo>
                <a:lnTo>
                  <a:pt x="407" y="210"/>
                </a:lnTo>
                <a:lnTo>
                  <a:pt x="414" y="207"/>
                </a:lnTo>
                <a:lnTo>
                  <a:pt x="419" y="203"/>
                </a:lnTo>
                <a:lnTo>
                  <a:pt x="425" y="199"/>
                </a:lnTo>
                <a:lnTo>
                  <a:pt x="430" y="195"/>
                </a:lnTo>
                <a:lnTo>
                  <a:pt x="434" y="189"/>
                </a:lnTo>
                <a:lnTo>
                  <a:pt x="439" y="184"/>
                </a:lnTo>
                <a:lnTo>
                  <a:pt x="443" y="178"/>
                </a:lnTo>
                <a:lnTo>
                  <a:pt x="445" y="171"/>
                </a:lnTo>
                <a:lnTo>
                  <a:pt x="448" y="165"/>
                </a:lnTo>
                <a:lnTo>
                  <a:pt x="450" y="158"/>
                </a:lnTo>
                <a:lnTo>
                  <a:pt x="451" y="151"/>
                </a:lnTo>
                <a:lnTo>
                  <a:pt x="451" y="143"/>
                </a:lnTo>
                <a:lnTo>
                  <a:pt x="451" y="72"/>
                </a:lnTo>
                <a:lnTo>
                  <a:pt x="451" y="65"/>
                </a:lnTo>
                <a:lnTo>
                  <a:pt x="450" y="57"/>
                </a:lnTo>
                <a:lnTo>
                  <a:pt x="448" y="51"/>
                </a:lnTo>
                <a:lnTo>
                  <a:pt x="445" y="44"/>
                </a:lnTo>
                <a:lnTo>
                  <a:pt x="443" y="37"/>
                </a:lnTo>
                <a:lnTo>
                  <a:pt x="439" y="32"/>
                </a:lnTo>
                <a:lnTo>
                  <a:pt x="434" y="27"/>
                </a:lnTo>
                <a:lnTo>
                  <a:pt x="430" y="21"/>
                </a:lnTo>
                <a:lnTo>
                  <a:pt x="425" y="17"/>
                </a:lnTo>
                <a:lnTo>
                  <a:pt x="419" y="12"/>
                </a:lnTo>
                <a:lnTo>
                  <a:pt x="414" y="8"/>
                </a:lnTo>
                <a:lnTo>
                  <a:pt x="407" y="6"/>
                </a:lnTo>
                <a:lnTo>
                  <a:pt x="400" y="3"/>
                </a:lnTo>
                <a:lnTo>
                  <a:pt x="394" y="1"/>
                </a:lnTo>
                <a:lnTo>
                  <a:pt x="386" y="0"/>
                </a:lnTo>
                <a:lnTo>
                  <a:pt x="379" y="0"/>
                </a:lnTo>
                <a:lnTo>
                  <a:pt x="71" y="0"/>
                </a:lnTo>
                <a:lnTo>
                  <a:pt x="64" y="0"/>
                </a:lnTo>
                <a:lnTo>
                  <a:pt x="57" y="1"/>
                </a:lnTo>
                <a:lnTo>
                  <a:pt x="51" y="3"/>
                </a:lnTo>
                <a:lnTo>
                  <a:pt x="43" y="6"/>
                </a:lnTo>
                <a:lnTo>
                  <a:pt x="37" y="8"/>
                </a:lnTo>
                <a:lnTo>
                  <a:pt x="32" y="12"/>
                </a:lnTo>
                <a:lnTo>
                  <a:pt x="26" y="17"/>
                </a:lnTo>
                <a:lnTo>
                  <a:pt x="21" y="21"/>
                </a:lnTo>
                <a:lnTo>
                  <a:pt x="16" y="27"/>
                </a:lnTo>
                <a:lnTo>
                  <a:pt x="12" y="32"/>
                </a:lnTo>
                <a:lnTo>
                  <a:pt x="8" y="37"/>
                </a:lnTo>
                <a:lnTo>
                  <a:pt x="5" y="44"/>
                </a:lnTo>
                <a:lnTo>
                  <a:pt x="3" y="51"/>
                </a:lnTo>
                <a:lnTo>
                  <a:pt x="1" y="57"/>
                </a:lnTo>
                <a:lnTo>
                  <a:pt x="0" y="65"/>
                </a:lnTo>
                <a:lnTo>
                  <a:pt x="0" y="72"/>
                </a:lnTo>
                <a:lnTo>
                  <a:pt x="0" y="143"/>
                </a:lnTo>
                <a:lnTo>
                  <a:pt x="0" y="151"/>
                </a:lnTo>
                <a:lnTo>
                  <a:pt x="1" y="158"/>
                </a:lnTo>
                <a:lnTo>
                  <a:pt x="3" y="165"/>
                </a:lnTo>
                <a:lnTo>
                  <a:pt x="5" y="171"/>
                </a:lnTo>
                <a:lnTo>
                  <a:pt x="8" y="178"/>
                </a:lnTo>
                <a:lnTo>
                  <a:pt x="12" y="184"/>
                </a:lnTo>
                <a:lnTo>
                  <a:pt x="16" y="189"/>
                </a:lnTo>
                <a:lnTo>
                  <a:pt x="21" y="195"/>
                </a:lnTo>
                <a:lnTo>
                  <a:pt x="26" y="199"/>
                </a:lnTo>
                <a:lnTo>
                  <a:pt x="32" y="203"/>
                </a:lnTo>
                <a:lnTo>
                  <a:pt x="37" y="207"/>
                </a:lnTo>
                <a:lnTo>
                  <a:pt x="43" y="210"/>
                </a:lnTo>
                <a:lnTo>
                  <a:pt x="51" y="212"/>
                </a:lnTo>
                <a:lnTo>
                  <a:pt x="57" y="214"/>
                </a:lnTo>
                <a:lnTo>
                  <a:pt x="64" y="215"/>
                </a:lnTo>
                <a:lnTo>
                  <a:pt x="71" y="216"/>
                </a:lnTo>
                <a:close/>
              </a:path>
            </a:pathLst>
          </a:custGeom>
          <a:noFill/>
          <a:ln w="30163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5" name="Line 61"/>
          <p:cNvSpPr>
            <a:spLocks noChangeShapeType="1"/>
          </p:cNvSpPr>
          <p:nvPr/>
        </p:nvSpPr>
        <p:spPr bwMode="auto">
          <a:xfrm flipH="1">
            <a:off x="1701800" y="3929063"/>
            <a:ext cx="482600" cy="455612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6" name="Freeform 62"/>
          <p:cNvSpPr>
            <a:spLocks/>
          </p:cNvSpPr>
          <p:nvPr/>
        </p:nvSpPr>
        <p:spPr bwMode="auto">
          <a:xfrm>
            <a:off x="2527300" y="3125788"/>
            <a:ext cx="709613" cy="341312"/>
          </a:xfrm>
          <a:custGeom>
            <a:avLst/>
            <a:gdLst>
              <a:gd name="T0" fmla="*/ 2147483647 w 447"/>
              <a:gd name="T1" fmla="*/ 2147483647 h 215"/>
              <a:gd name="T2" fmla="*/ 2147483647 w 447"/>
              <a:gd name="T3" fmla="*/ 2147483647 h 215"/>
              <a:gd name="T4" fmla="*/ 2147483647 w 447"/>
              <a:gd name="T5" fmla="*/ 2147483647 h 215"/>
              <a:gd name="T6" fmla="*/ 2147483647 w 447"/>
              <a:gd name="T7" fmla="*/ 2147483647 h 215"/>
              <a:gd name="T8" fmla="*/ 2147483647 w 447"/>
              <a:gd name="T9" fmla="*/ 2147483647 h 215"/>
              <a:gd name="T10" fmla="*/ 2147483647 w 447"/>
              <a:gd name="T11" fmla="*/ 2147483647 h 215"/>
              <a:gd name="T12" fmla="*/ 2147483647 w 447"/>
              <a:gd name="T13" fmla="*/ 2147483647 h 215"/>
              <a:gd name="T14" fmla="*/ 2147483647 w 447"/>
              <a:gd name="T15" fmla="*/ 2147483647 h 215"/>
              <a:gd name="T16" fmla="*/ 2147483647 w 447"/>
              <a:gd name="T17" fmla="*/ 2147483647 h 215"/>
              <a:gd name="T18" fmla="*/ 2147483647 w 447"/>
              <a:gd name="T19" fmla="*/ 2147483647 h 215"/>
              <a:gd name="T20" fmla="*/ 2147483647 w 447"/>
              <a:gd name="T21" fmla="*/ 2147483647 h 215"/>
              <a:gd name="T22" fmla="*/ 2147483647 w 447"/>
              <a:gd name="T23" fmla="*/ 2147483647 h 215"/>
              <a:gd name="T24" fmla="*/ 2147483647 w 447"/>
              <a:gd name="T25" fmla="*/ 2147483647 h 215"/>
              <a:gd name="T26" fmla="*/ 2147483647 w 447"/>
              <a:gd name="T27" fmla="*/ 2147483647 h 215"/>
              <a:gd name="T28" fmla="*/ 2147483647 w 447"/>
              <a:gd name="T29" fmla="*/ 2147483647 h 215"/>
              <a:gd name="T30" fmla="*/ 2147483647 w 447"/>
              <a:gd name="T31" fmla="*/ 2147483647 h 215"/>
              <a:gd name="T32" fmla="*/ 2147483647 w 447"/>
              <a:gd name="T33" fmla="*/ 2147483647 h 215"/>
              <a:gd name="T34" fmla="*/ 2147483647 w 447"/>
              <a:gd name="T35" fmla="*/ 0 h 215"/>
              <a:gd name="T36" fmla="*/ 2147483647 w 447"/>
              <a:gd name="T37" fmla="*/ 0 h 215"/>
              <a:gd name="T38" fmla="*/ 2147483647 w 447"/>
              <a:gd name="T39" fmla="*/ 2147483647 h 215"/>
              <a:gd name="T40" fmla="*/ 2147483647 w 447"/>
              <a:gd name="T41" fmla="*/ 2147483647 h 215"/>
              <a:gd name="T42" fmla="*/ 2147483647 w 447"/>
              <a:gd name="T43" fmla="*/ 2147483647 h 215"/>
              <a:gd name="T44" fmla="*/ 2147483647 w 447"/>
              <a:gd name="T45" fmla="*/ 2147483647 h 215"/>
              <a:gd name="T46" fmla="*/ 2147483647 w 447"/>
              <a:gd name="T47" fmla="*/ 2147483647 h 215"/>
              <a:gd name="T48" fmla="*/ 2147483647 w 447"/>
              <a:gd name="T49" fmla="*/ 2147483647 h 215"/>
              <a:gd name="T50" fmla="*/ 2147483647 w 447"/>
              <a:gd name="T51" fmla="*/ 2147483647 h 215"/>
              <a:gd name="T52" fmla="*/ 0 w 447"/>
              <a:gd name="T53" fmla="*/ 2147483647 h 215"/>
              <a:gd name="T54" fmla="*/ 0 w 447"/>
              <a:gd name="T55" fmla="*/ 2147483647 h 215"/>
              <a:gd name="T56" fmla="*/ 2147483647 w 447"/>
              <a:gd name="T57" fmla="*/ 2147483647 h 215"/>
              <a:gd name="T58" fmla="*/ 2147483647 w 447"/>
              <a:gd name="T59" fmla="*/ 2147483647 h 215"/>
              <a:gd name="T60" fmla="*/ 2147483647 w 447"/>
              <a:gd name="T61" fmla="*/ 2147483647 h 215"/>
              <a:gd name="T62" fmla="*/ 2147483647 w 447"/>
              <a:gd name="T63" fmla="*/ 2147483647 h 215"/>
              <a:gd name="T64" fmla="*/ 2147483647 w 447"/>
              <a:gd name="T65" fmla="*/ 2147483647 h 215"/>
              <a:gd name="T66" fmla="*/ 2147483647 w 447"/>
              <a:gd name="T67" fmla="*/ 2147483647 h 215"/>
              <a:gd name="T68" fmla="*/ 2147483647 w 447"/>
              <a:gd name="T69" fmla="*/ 2147483647 h 215"/>
              <a:gd name="T70" fmla="*/ 2147483647 w 447"/>
              <a:gd name="T71" fmla="*/ 2147483647 h 21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47"/>
              <a:gd name="T109" fmla="*/ 0 h 215"/>
              <a:gd name="T110" fmla="*/ 447 w 447"/>
              <a:gd name="T111" fmla="*/ 215 h 21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47" h="215">
                <a:moveTo>
                  <a:pt x="72" y="215"/>
                </a:moveTo>
                <a:lnTo>
                  <a:pt x="375" y="215"/>
                </a:lnTo>
                <a:lnTo>
                  <a:pt x="383" y="215"/>
                </a:lnTo>
                <a:lnTo>
                  <a:pt x="389" y="214"/>
                </a:lnTo>
                <a:lnTo>
                  <a:pt x="397" y="212"/>
                </a:lnTo>
                <a:lnTo>
                  <a:pt x="403" y="209"/>
                </a:lnTo>
                <a:lnTo>
                  <a:pt x="409" y="207"/>
                </a:lnTo>
                <a:lnTo>
                  <a:pt x="416" y="203"/>
                </a:lnTo>
                <a:lnTo>
                  <a:pt x="421" y="199"/>
                </a:lnTo>
                <a:lnTo>
                  <a:pt x="427" y="194"/>
                </a:lnTo>
                <a:lnTo>
                  <a:pt x="431" y="189"/>
                </a:lnTo>
                <a:lnTo>
                  <a:pt x="435" y="183"/>
                </a:lnTo>
                <a:lnTo>
                  <a:pt x="438" y="178"/>
                </a:lnTo>
                <a:lnTo>
                  <a:pt x="442" y="171"/>
                </a:lnTo>
                <a:lnTo>
                  <a:pt x="444" y="165"/>
                </a:lnTo>
                <a:lnTo>
                  <a:pt x="446" y="158"/>
                </a:lnTo>
                <a:lnTo>
                  <a:pt x="446" y="151"/>
                </a:lnTo>
                <a:lnTo>
                  <a:pt x="447" y="143"/>
                </a:lnTo>
                <a:lnTo>
                  <a:pt x="447" y="72"/>
                </a:lnTo>
                <a:lnTo>
                  <a:pt x="446" y="64"/>
                </a:lnTo>
                <a:lnTo>
                  <a:pt x="446" y="57"/>
                </a:lnTo>
                <a:lnTo>
                  <a:pt x="444" y="50"/>
                </a:lnTo>
                <a:lnTo>
                  <a:pt x="442" y="44"/>
                </a:lnTo>
                <a:lnTo>
                  <a:pt x="438" y="38"/>
                </a:lnTo>
                <a:lnTo>
                  <a:pt x="435" y="31"/>
                </a:lnTo>
                <a:lnTo>
                  <a:pt x="431" y="26"/>
                </a:lnTo>
                <a:lnTo>
                  <a:pt x="427" y="20"/>
                </a:lnTo>
                <a:lnTo>
                  <a:pt x="421" y="16"/>
                </a:lnTo>
                <a:lnTo>
                  <a:pt x="416" y="12"/>
                </a:lnTo>
                <a:lnTo>
                  <a:pt x="409" y="9"/>
                </a:lnTo>
                <a:lnTo>
                  <a:pt x="403" y="5"/>
                </a:lnTo>
                <a:lnTo>
                  <a:pt x="397" y="3"/>
                </a:lnTo>
                <a:lnTo>
                  <a:pt x="389" y="1"/>
                </a:lnTo>
                <a:lnTo>
                  <a:pt x="383" y="0"/>
                </a:lnTo>
                <a:lnTo>
                  <a:pt x="375" y="0"/>
                </a:lnTo>
                <a:lnTo>
                  <a:pt x="72" y="0"/>
                </a:lnTo>
                <a:lnTo>
                  <a:pt x="64" y="0"/>
                </a:lnTo>
                <a:lnTo>
                  <a:pt x="57" y="1"/>
                </a:lnTo>
                <a:lnTo>
                  <a:pt x="51" y="3"/>
                </a:lnTo>
                <a:lnTo>
                  <a:pt x="44" y="5"/>
                </a:lnTo>
                <a:lnTo>
                  <a:pt x="38" y="9"/>
                </a:lnTo>
                <a:lnTo>
                  <a:pt x="32" y="12"/>
                </a:lnTo>
                <a:lnTo>
                  <a:pt x="26" y="16"/>
                </a:lnTo>
                <a:lnTo>
                  <a:pt x="21" y="20"/>
                </a:lnTo>
                <a:lnTo>
                  <a:pt x="16" y="26"/>
                </a:lnTo>
                <a:lnTo>
                  <a:pt x="13" y="31"/>
                </a:lnTo>
                <a:lnTo>
                  <a:pt x="9" y="38"/>
                </a:lnTo>
                <a:lnTo>
                  <a:pt x="5" y="44"/>
                </a:lnTo>
                <a:lnTo>
                  <a:pt x="4" y="50"/>
                </a:lnTo>
                <a:lnTo>
                  <a:pt x="2" y="57"/>
                </a:lnTo>
                <a:lnTo>
                  <a:pt x="1" y="64"/>
                </a:lnTo>
                <a:lnTo>
                  <a:pt x="0" y="72"/>
                </a:lnTo>
                <a:lnTo>
                  <a:pt x="0" y="143"/>
                </a:lnTo>
                <a:lnTo>
                  <a:pt x="1" y="151"/>
                </a:lnTo>
                <a:lnTo>
                  <a:pt x="2" y="158"/>
                </a:lnTo>
                <a:lnTo>
                  <a:pt x="4" y="165"/>
                </a:lnTo>
                <a:lnTo>
                  <a:pt x="5" y="171"/>
                </a:lnTo>
                <a:lnTo>
                  <a:pt x="9" y="178"/>
                </a:lnTo>
                <a:lnTo>
                  <a:pt x="13" y="183"/>
                </a:lnTo>
                <a:lnTo>
                  <a:pt x="16" y="189"/>
                </a:lnTo>
                <a:lnTo>
                  <a:pt x="21" y="194"/>
                </a:lnTo>
                <a:lnTo>
                  <a:pt x="26" y="199"/>
                </a:lnTo>
                <a:lnTo>
                  <a:pt x="32" y="203"/>
                </a:lnTo>
                <a:lnTo>
                  <a:pt x="38" y="207"/>
                </a:lnTo>
                <a:lnTo>
                  <a:pt x="44" y="209"/>
                </a:lnTo>
                <a:lnTo>
                  <a:pt x="51" y="212"/>
                </a:lnTo>
                <a:lnTo>
                  <a:pt x="57" y="214"/>
                </a:lnTo>
                <a:lnTo>
                  <a:pt x="64" y="215"/>
                </a:lnTo>
                <a:lnTo>
                  <a:pt x="72" y="215"/>
                </a:lnTo>
                <a:close/>
              </a:path>
            </a:pathLst>
          </a:custGeom>
          <a:noFill/>
          <a:ln w="30163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7" name="Line 63"/>
          <p:cNvSpPr>
            <a:spLocks noChangeShapeType="1"/>
          </p:cNvSpPr>
          <p:nvPr/>
        </p:nvSpPr>
        <p:spPr bwMode="auto">
          <a:xfrm flipH="1">
            <a:off x="3243263" y="3187700"/>
            <a:ext cx="284162" cy="1143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8" name="Line 64"/>
          <p:cNvSpPr>
            <a:spLocks noChangeShapeType="1"/>
          </p:cNvSpPr>
          <p:nvPr/>
        </p:nvSpPr>
        <p:spPr bwMode="auto">
          <a:xfrm>
            <a:off x="3994150" y="3092450"/>
            <a:ext cx="1016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9" name="Rectangle 65"/>
          <p:cNvSpPr>
            <a:spLocks noChangeArrowheads="1"/>
          </p:cNvSpPr>
          <p:nvPr/>
        </p:nvSpPr>
        <p:spPr bwMode="auto">
          <a:xfrm>
            <a:off x="4051300" y="30686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40000" name="Rectangle 66"/>
          <p:cNvSpPr>
            <a:spLocks noChangeArrowheads="1"/>
          </p:cNvSpPr>
          <p:nvPr/>
        </p:nvSpPr>
        <p:spPr bwMode="auto">
          <a:xfrm>
            <a:off x="3711575" y="3068638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40001" name="Rectangle 68"/>
          <p:cNvSpPr>
            <a:spLocks noChangeArrowheads="1"/>
          </p:cNvSpPr>
          <p:nvPr/>
        </p:nvSpPr>
        <p:spPr bwMode="auto">
          <a:xfrm>
            <a:off x="1955800" y="43894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  <a:endParaRPr lang="en-US"/>
          </a:p>
        </p:txBody>
      </p:sp>
      <p:sp>
        <p:nvSpPr>
          <p:cNvPr id="40002" name="Rectangle 69"/>
          <p:cNvSpPr>
            <a:spLocks noChangeArrowheads="1"/>
          </p:cNvSpPr>
          <p:nvPr/>
        </p:nvSpPr>
        <p:spPr bwMode="auto">
          <a:xfrm>
            <a:off x="1598613" y="438943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40003" name="Freeform 71"/>
          <p:cNvSpPr>
            <a:spLocks/>
          </p:cNvSpPr>
          <p:nvPr/>
        </p:nvSpPr>
        <p:spPr bwMode="auto">
          <a:xfrm>
            <a:off x="2470150" y="3182938"/>
            <a:ext cx="285750" cy="757237"/>
          </a:xfrm>
          <a:custGeom>
            <a:avLst/>
            <a:gdLst>
              <a:gd name="T0" fmla="*/ 2147483647 w 180"/>
              <a:gd name="T1" fmla="*/ 2147483647 h 477"/>
              <a:gd name="T2" fmla="*/ 2147483647 w 180"/>
              <a:gd name="T3" fmla="*/ 2147483647 h 477"/>
              <a:gd name="T4" fmla="*/ 2147483647 w 180"/>
              <a:gd name="T5" fmla="*/ 2147483647 h 477"/>
              <a:gd name="T6" fmla="*/ 2147483647 w 180"/>
              <a:gd name="T7" fmla="*/ 2147483647 h 477"/>
              <a:gd name="T8" fmla="*/ 2147483647 w 180"/>
              <a:gd name="T9" fmla="*/ 2147483647 h 477"/>
              <a:gd name="T10" fmla="*/ 2147483647 w 180"/>
              <a:gd name="T11" fmla="*/ 2147483647 h 477"/>
              <a:gd name="T12" fmla="*/ 2147483647 w 180"/>
              <a:gd name="T13" fmla="*/ 2147483647 h 477"/>
              <a:gd name="T14" fmla="*/ 2147483647 w 180"/>
              <a:gd name="T15" fmla="*/ 2147483647 h 477"/>
              <a:gd name="T16" fmla="*/ 2147483647 w 180"/>
              <a:gd name="T17" fmla="*/ 2147483647 h 477"/>
              <a:gd name="T18" fmla="*/ 2147483647 w 180"/>
              <a:gd name="T19" fmla="*/ 2147483647 h 477"/>
              <a:gd name="T20" fmla="*/ 2147483647 w 180"/>
              <a:gd name="T21" fmla="*/ 2147483647 h 477"/>
              <a:gd name="T22" fmla="*/ 2147483647 w 180"/>
              <a:gd name="T23" fmla="*/ 2147483647 h 477"/>
              <a:gd name="T24" fmla="*/ 2147483647 w 180"/>
              <a:gd name="T25" fmla="*/ 2147483647 h 477"/>
              <a:gd name="T26" fmla="*/ 2147483647 w 180"/>
              <a:gd name="T27" fmla="*/ 2147483647 h 477"/>
              <a:gd name="T28" fmla="*/ 2147483647 w 180"/>
              <a:gd name="T29" fmla="*/ 2147483647 h 477"/>
              <a:gd name="T30" fmla="*/ 2147483647 w 180"/>
              <a:gd name="T31" fmla="*/ 2147483647 h 477"/>
              <a:gd name="T32" fmla="*/ 2147483647 w 180"/>
              <a:gd name="T33" fmla="*/ 2147483647 h 477"/>
              <a:gd name="T34" fmla="*/ 2147483647 w 180"/>
              <a:gd name="T35" fmla="*/ 0 h 477"/>
              <a:gd name="T36" fmla="*/ 2147483647 w 180"/>
              <a:gd name="T37" fmla="*/ 0 h 477"/>
              <a:gd name="T38" fmla="*/ 2147483647 w 180"/>
              <a:gd name="T39" fmla="*/ 2147483647 h 477"/>
              <a:gd name="T40" fmla="*/ 2147483647 w 180"/>
              <a:gd name="T41" fmla="*/ 2147483647 h 477"/>
              <a:gd name="T42" fmla="*/ 2147483647 w 180"/>
              <a:gd name="T43" fmla="*/ 2147483647 h 477"/>
              <a:gd name="T44" fmla="*/ 2147483647 w 180"/>
              <a:gd name="T45" fmla="*/ 2147483647 h 477"/>
              <a:gd name="T46" fmla="*/ 2147483647 w 180"/>
              <a:gd name="T47" fmla="*/ 2147483647 h 477"/>
              <a:gd name="T48" fmla="*/ 2147483647 w 180"/>
              <a:gd name="T49" fmla="*/ 2147483647 h 477"/>
              <a:gd name="T50" fmla="*/ 2147483647 w 180"/>
              <a:gd name="T51" fmla="*/ 2147483647 h 477"/>
              <a:gd name="T52" fmla="*/ 0 w 180"/>
              <a:gd name="T53" fmla="*/ 2147483647 h 477"/>
              <a:gd name="T54" fmla="*/ 0 w 180"/>
              <a:gd name="T55" fmla="*/ 2147483647 h 477"/>
              <a:gd name="T56" fmla="*/ 2147483647 w 180"/>
              <a:gd name="T57" fmla="*/ 2147483647 h 477"/>
              <a:gd name="T58" fmla="*/ 2147483647 w 180"/>
              <a:gd name="T59" fmla="*/ 2147483647 h 477"/>
              <a:gd name="T60" fmla="*/ 2147483647 w 180"/>
              <a:gd name="T61" fmla="*/ 2147483647 h 477"/>
              <a:gd name="T62" fmla="*/ 2147483647 w 180"/>
              <a:gd name="T63" fmla="*/ 2147483647 h 477"/>
              <a:gd name="T64" fmla="*/ 2147483647 w 180"/>
              <a:gd name="T65" fmla="*/ 2147483647 h 477"/>
              <a:gd name="T66" fmla="*/ 2147483647 w 180"/>
              <a:gd name="T67" fmla="*/ 2147483647 h 477"/>
              <a:gd name="T68" fmla="*/ 2147483647 w 180"/>
              <a:gd name="T69" fmla="*/ 2147483647 h 477"/>
              <a:gd name="T70" fmla="*/ 2147483647 w 180"/>
              <a:gd name="T71" fmla="*/ 2147483647 h 47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80"/>
              <a:gd name="T109" fmla="*/ 0 h 477"/>
              <a:gd name="T110" fmla="*/ 180 w 180"/>
              <a:gd name="T111" fmla="*/ 477 h 47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80" h="477">
                <a:moveTo>
                  <a:pt x="72" y="477"/>
                </a:moveTo>
                <a:lnTo>
                  <a:pt x="108" y="477"/>
                </a:lnTo>
                <a:lnTo>
                  <a:pt x="116" y="477"/>
                </a:lnTo>
                <a:lnTo>
                  <a:pt x="122" y="475"/>
                </a:lnTo>
                <a:lnTo>
                  <a:pt x="129" y="473"/>
                </a:lnTo>
                <a:lnTo>
                  <a:pt x="136" y="471"/>
                </a:lnTo>
                <a:lnTo>
                  <a:pt x="142" y="468"/>
                </a:lnTo>
                <a:lnTo>
                  <a:pt x="148" y="464"/>
                </a:lnTo>
                <a:lnTo>
                  <a:pt x="154" y="460"/>
                </a:lnTo>
                <a:lnTo>
                  <a:pt x="159" y="456"/>
                </a:lnTo>
                <a:lnTo>
                  <a:pt x="164" y="450"/>
                </a:lnTo>
                <a:lnTo>
                  <a:pt x="167" y="445"/>
                </a:lnTo>
                <a:lnTo>
                  <a:pt x="171" y="439"/>
                </a:lnTo>
                <a:lnTo>
                  <a:pt x="175" y="432"/>
                </a:lnTo>
                <a:lnTo>
                  <a:pt x="176" y="426"/>
                </a:lnTo>
                <a:lnTo>
                  <a:pt x="178" y="420"/>
                </a:lnTo>
                <a:lnTo>
                  <a:pt x="179" y="412"/>
                </a:lnTo>
                <a:lnTo>
                  <a:pt x="180" y="405"/>
                </a:lnTo>
                <a:lnTo>
                  <a:pt x="180" y="71"/>
                </a:lnTo>
                <a:lnTo>
                  <a:pt x="179" y="64"/>
                </a:lnTo>
                <a:lnTo>
                  <a:pt x="178" y="57"/>
                </a:lnTo>
                <a:lnTo>
                  <a:pt x="176" y="50"/>
                </a:lnTo>
                <a:lnTo>
                  <a:pt x="175" y="43"/>
                </a:lnTo>
                <a:lnTo>
                  <a:pt x="171" y="37"/>
                </a:lnTo>
                <a:lnTo>
                  <a:pt x="167" y="31"/>
                </a:lnTo>
                <a:lnTo>
                  <a:pt x="164" y="26"/>
                </a:lnTo>
                <a:lnTo>
                  <a:pt x="159" y="21"/>
                </a:lnTo>
                <a:lnTo>
                  <a:pt x="154" y="16"/>
                </a:lnTo>
                <a:lnTo>
                  <a:pt x="148" y="11"/>
                </a:lnTo>
                <a:lnTo>
                  <a:pt x="142" y="8"/>
                </a:lnTo>
                <a:lnTo>
                  <a:pt x="136" y="5"/>
                </a:lnTo>
                <a:lnTo>
                  <a:pt x="129" y="2"/>
                </a:lnTo>
                <a:lnTo>
                  <a:pt x="122" y="2"/>
                </a:lnTo>
                <a:lnTo>
                  <a:pt x="116" y="0"/>
                </a:lnTo>
                <a:lnTo>
                  <a:pt x="108" y="0"/>
                </a:lnTo>
                <a:lnTo>
                  <a:pt x="72" y="0"/>
                </a:lnTo>
                <a:lnTo>
                  <a:pt x="65" y="0"/>
                </a:lnTo>
                <a:lnTo>
                  <a:pt x="58" y="2"/>
                </a:lnTo>
                <a:lnTo>
                  <a:pt x="50" y="2"/>
                </a:lnTo>
                <a:lnTo>
                  <a:pt x="44" y="5"/>
                </a:lnTo>
                <a:lnTo>
                  <a:pt x="38" y="8"/>
                </a:lnTo>
                <a:lnTo>
                  <a:pt x="31" y="11"/>
                </a:lnTo>
                <a:lnTo>
                  <a:pt x="26" y="16"/>
                </a:lnTo>
                <a:lnTo>
                  <a:pt x="22" y="21"/>
                </a:lnTo>
                <a:lnTo>
                  <a:pt x="17" y="26"/>
                </a:lnTo>
                <a:lnTo>
                  <a:pt x="12" y="31"/>
                </a:lnTo>
                <a:lnTo>
                  <a:pt x="9" y="37"/>
                </a:lnTo>
                <a:lnTo>
                  <a:pt x="6" y="43"/>
                </a:lnTo>
                <a:lnTo>
                  <a:pt x="3" y="50"/>
                </a:lnTo>
                <a:lnTo>
                  <a:pt x="2" y="57"/>
                </a:lnTo>
                <a:lnTo>
                  <a:pt x="1" y="64"/>
                </a:lnTo>
                <a:lnTo>
                  <a:pt x="0" y="71"/>
                </a:lnTo>
                <a:lnTo>
                  <a:pt x="0" y="405"/>
                </a:lnTo>
                <a:lnTo>
                  <a:pt x="1" y="412"/>
                </a:lnTo>
                <a:lnTo>
                  <a:pt x="2" y="420"/>
                </a:lnTo>
                <a:lnTo>
                  <a:pt x="3" y="426"/>
                </a:lnTo>
                <a:lnTo>
                  <a:pt x="6" y="432"/>
                </a:lnTo>
                <a:lnTo>
                  <a:pt x="9" y="439"/>
                </a:lnTo>
                <a:lnTo>
                  <a:pt x="12" y="445"/>
                </a:lnTo>
                <a:lnTo>
                  <a:pt x="17" y="450"/>
                </a:lnTo>
                <a:lnTo>
                  <a:pt x="22" y="456"/>
                </a:lnTo>
                <a:lnTo>
                  <a:pt x="26" y="460"/>
                </a:lnTo>
                <a:lnTo>
                  <a:pt x="31" y="464"/>
                </a:lnTo>
                <a:lnTo>
                  <a:pt x="38" y="468"/>
                </a:lnTo>
                <a:lnTo>
                  <a:pt x="44" y="471"/>
                </a:lnTo>
                <a:lnTo>
                  <a:pt x="50" y="473"/>
                </a:lnTo>
                <a:lnTo>
                  <a:pt x="58" y="475"/>
                </a:lnTo>
                <a:lnTo>
                  <a:pt x="65" y="477"/>
                </a:lnTo>
                <a:lnTo>
                  <a:pt x="72" y="477"/>
                </a:lnTo>
                <a:close/>
              </a:path>
            </a:pathLst>
          </a:custGeom>
          <a:noFill/>
          <a:ln w="30163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4" name="Line 72"/>
          <p:cNvSpPr>
            <a:spLocks noChangeShapeType="1"/>
          </p:cNvSpPr>
          <p:nvPr/>
        </p:nvSpPr>
        <p:spPr bwMode="auto">
          <a:xfrm flipH="1">
            <a:off x="2559050" y="3910013"/>
            <a:ext cx="196850" cy="474662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5" name="Rectangle 73"/>
          <p:cNvSpPr>
            <a:spLocks noChangeArrowheads="1"/>
          </p:cNvSpPr>
          <p:nvPr/>
        </p:nvSpPr>
        <p:spPr bwMode="auto">
          <a:xfrm>
            <a:off x="2786063" y="441325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40006" name="Rectangle 74"/>
          <p:cNvSpPr>
            <a:spLocks noChangeArrowheads="1"/>
          </p:cNvSpPr>
          <p:nvPr/>
        </p:nvSpPr>
        <p:spPr bwMode="auto">
          <a:xfrm>
            <a:off x="2487613" y="4413250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4000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Cover transitions to eliminate hazards</a:t>
            </a:r>
          </a:p>
        </p:txBody>
      </p:sp>
      <p:sp>
        <p:nvSpPr>
          <p:cNvPr id="40008" name="Rectangle 76"/>
          <p:cNvSpPr>
            <a:spLocks noChangeArrowheads="1"/>
          </p:cNvSpPr>
          <p:nvPr/>
        </p:nvSpPr>
        <p:spPr bwMode="auto">
          <a:xfrm flipV="1">
            <a:off x="1738313" y="44227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v</a:t>
            </a:r>
            <a:endParaRPr lang="en-US"/>
          </a:p>
        </p:txBody>
      </p:sp>
      <p:sp>
        <p:nvSpPr>
          <p:cNvPr id="40009" name="Rectangle 77"/>
          <p:cNvSpPr>
            <a:spLocks noChangeArrowheads="1"/>
          </p:cNvSpPr>
          <p:nvPr/>
        </p:nvSpPr>
        <p:spPr bwMode="auto">
          <a:xfrm flipV="1">
            <a:off x="2643188" y="44323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v</a:t>
            </a:r>
            <a:endParaRPr lang="en-US"/>
          </a:p>
        </p:txBody>
      </p:sp>
      <p:sp>
        <p:nvSpPr>
          <p:cNvPr id="40010" name="Rectangle 78"/>
          <p:cNvSpPr>
            <a:spLocks noChangeArrowheads="1"/>
          </p:cNvSpPr>
          <p:nvPr/>
        </p:nvSpPr>
        <p:spPr bwMode="auto">
          <a:xfrm flipV="1">
            <a:off x="3849688" y="310515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v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Reminder: 4-bit Prime Number Function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" y="1885950"/>
            <a:ext cx="861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b="0"/>
          </a:p>
        </p:txBody>
      </p:sp>
      <p:graphicFrame>
        <p:nvGraphicFramePr>
          <p:cNvPr id="40965" name="Object 2"/>
          <p:cNvGraphicFramePr>
            <a:graphicFrameLocks noChangeAspect="1"/>
          </p:cNvGraphicFramePr>
          <p:nvPr/>
        </p:nvGraphicFramePr>
        <p:xfrm>
          <a:off x="4800600" y="1371600"/>
          <a:ext cx="31242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9" name="Visio" r:id="rId4" imgW="1751821" imgH="1401456" progId="Visio.Drawing.6">
                  <p:embed/>
                </p:oleObj>
              </mc:Choice>
              <mc:Fallback>
                <p:oleObj name="Visio" r:id="rId4" imgW="1751821" imgH="1401456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371600"/>
                        <a:ext cx="31242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7366" name="Object 3"/>
          <p:cNvGraphicFramePr>
            <a:graphicFrameLocks noChangeAspect="1"/>
          </p:cNvGraphicFramePr>
          <p:nvPr/>
        </p:nvGraphicFramePr>
        <p:xfrm>
          <a:off x="1752600" y="4343400"/>
          <a:ext cx="695325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0" name="Worksheet" r:id="rId6" imgW="343376" imgH="819626" progId="Excel.Sheet.8">
                  <p:embed/>
                </p:oleObj>
              </mc:Choice>
              <mc:Fallback>
                <p:oleObj name="Worksheet" r:id="rId6" imgW="343376" imgH="819626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343400"/>
                        <a:ext cx="695325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Object 4"/>
          <p:cNvGraphicFramePr>
            <a:graphicFrameLocks noChangeAspect="1"/>
          </p:cNvGraphicFramePr>
          <p:nvPr/>
        </p:nvGraphicFramePr>
        <p:xfrm>
          <a:off x="4419600" y="3810000"/>
          <a:ext cx="3429000" cy="232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1" name="Visio" r:id="rId8" imgW="2151106" imgH="1459011" progId="Visio.Drawing.6">
                  <p:embed/>
                </p:oleObj>
              </mc:Choice>
              <mc:Fallback>
                <p:oleObj name="Visio" r:id="rId8" imgW="2151106" imgH="1459011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3429000" cy="232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Rectangle 65"/>
          <p:cNvSpPr>
            <a:spLocks noChangeArrowheads="1"/>
          </p:cNvSpPr>
          <p:nvPr/>
        </p:nvSpPr>
        <p:spPr bwMode="auto">
          <a:xfrm>
            <a:off x="1628775" y="1976438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69" name="Rectangle 66"/>
          <p:cNvSpPr>
            <a:spLocks noChangeArrowheads="1"/>
          </p:cNvSpPr>
          <p:nvPr/>
        </p:nvSpPr>
        <p:spPr bwMode="auto">
          <a:xfrm>
            <a:off x="1168400" y="1976438"/>
            <a:ext cx="45720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0" name="Rectangle 67"/>
          <p:cNvSpPr>
            <a:spLocks noChangeArrowheads="1"/>
          </p:cNvSpPr>
          <p:nvPr/>
        </p:nvSpPr>
        <p:spPr bwMode="auto">
          <a:xfrm>
            <a:off x="708025" y="1976438"/>
            <a:ext cx="463550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1" name="Rectangle 68"/>
          <p:cNvSpPr>
            <a:spLocks noChangeArrowheads="1"/>
          </p:cNvSpPr>
          <p:nvPr/>
        </p:nvSpPr>
        <p:spPr bwMode="auto">
          <a:xfrm>
            <a:off x="2085975" y="1976438"/>
            <a:ext cx="460375" cy="4397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2" name="Rectangle 69"/>
          <p:cNvSpPr>
            <a:spLocks noChangeArrowheads="1"/>
          </p:cNvSpPr>
          <p:nvPr/>
        </p:nvSpPr>
        <p:spPr bwMode="auto">
          <a:xfrm>
            <a:off x="1168400" y="2413000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3" name="Rectangle 70"/>
          <p:cNvSpPr>
            <a:spLocks noChangeArrowheads="1"/>
          </p:cNvSpPr>
          <p:nvPr/>
        </p:nvSpPr>
        <p:spPr bwMode="auto">
          <a:xfrm>
            <a:off x="708025" y="2414588"/>
            <a:ext cx="46355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4" name="Rectangle 71"/>
          <p:cNvSpPr>
            <a:spLocks noChangeArrowheads="1"/>
          </p:cNvSpPr>
          <p:nvPr/>
        </p:nvSpPr>
        <p:spPr bwMode="auto">
          <a:xfrm>
            <a:off x="1628775" y="2413000"/>
            <a:ext cx="457200" cy="447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5" name="Rectangle 72"/>
          <p:cNvSpPr>
            <a:spLocks noChangeArrowheads="1"/>
          </p:cNvSpPr>
          <p:nvPr/>
        </p:nvSpPr>
        <p:spPr bwMode="auto">
          <a:xfrm>
            <a:off x="2085975" y="2413000"/>
            <a:ext cx="460375" cy="4460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6" name="Rectangle 73"/>
          <p:cNvSpPr>
            <a:spLocks noChangeArrowheads="1"/>
          </p:cNvSpPr>
          <p:nvPr/>
        </p:nvSpPr>
        <p:spPr bwMode="auto">
          <a:xfrm>
            <a:off x="1168400" y="2859088"/>
            <a:ext cx="45720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7" name="Rectangle 74"/>
          <p:cNvSpPr>
            <a:spLocks noChangeArrowheads="1"/>
          </p:cNvSpPr>
          <p:nvPr/>
        </p:nvSpPr>
        <p:spPr bwMode="auto">
          <a:xfrm>
            <a:off x="708025" y="2860675"/>
            <a:ext cx="463550" cy="444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8" name="Rectangle 75"/>
          <p:cNvSpPr>
            <a:spLocks noChangeArrowheads="1"/>
          </p:cNvSpPr>
          <p:nvPr/>
        </p:nvSpPr>
        <p:spPr bwMode="auto">
          <a:xfrm>
            <a:off x="1628775" y="2859088"/>
            <a:ext cx="457200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79" name="Rectangle 76"/>
          <p:cNvSpPr>
            <a:spLocks noChangeArrowheads="1"/>
          </p:cNvSpPr>
          <p:nvPr/>
        </p:nvSpPr>
        <p:spPr bwMode="auto">
          <a:xfrm>
            <a:off x="2085975" y="2859088"/>
            <a:ext cx="460375" cy="446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0" name="Rectangle 77"/>
          <p:cNvSpPr>
            <a:spLocks noChangeArrowheads="1"/>
          </p:cNvSpPr>
          <p:nvPr/>
        </p:nvSpPr>
        <p:spPr bwMode="auto">
          <a:xfrm>
            <a:off x="1168400" y="3295650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1" name="Rectangle 78"/>
          <p:cNvSpPr>
            <a:spLocks noChangeArrowheads="1"/>
          </p:cNvSpPr>
          <p:nvPr/>
        </p:nvSpPr>
        <p:spPr bwMode="auto">
          <a:xfrm>
            <a:off x="708025" y="3295650"/>
            <a:ext cx="46355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2" name="Rectangle 79"/>
          <p:cNvSpPr>
            <a:spLocks noChangeArrowheads="1"/>
          </p:cNvSpPr>
          <p:nvPr/>
        </p:nvSpPr>
        <p:spPr bwMode="auto">
          <a:xfrm>
            <a:off x="1628775" y="3295650"/>
            <a:ext cx="457200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3" name="Rectangle 80"/>
          <p:cNvSpPr>
            <a:spLocks noChangeArrowheads="1"/>
          </p:cNvSpPr>
          <p:nvPr/>
        </p:nvSpPr>
        <p:spPr bwMode="auto">
          <a:xfrm>
            <a:off x="2085975" y="3295650"/>
            <a:ext cx="460375" cy="4540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grpSp>
        <p:nvGrpSpPr>
          <p:cNvPr id="40984" name="Group 81"/>
          <p:cNvGrpSpPr>
            <a:grpSpLocks/>
          </p:cNvGrpSpPr>
          <p:nvPr/>
        </p:nvGrpSpPr>
        <p:grpSpPr bwMode="auto">
          <a:xfrm rot="16200000" flipH="1">
            <a:off x="-273844" y="2755107"/>
            <a:ext cx="1611313" cy="247650"/>
            <a:chOff x="4259" y="1917"/>
            <a:chExt cx="1015" cy="156"/>
          </a:xfrm>
        </p:grpSpPr>
        <p:sp>
          <p:nvSpPr>
            <p:cNvPr id="41035" name="Text Box 82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41036" name="Text Box 83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41037" name="Text Box 84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41038" name="Text Box 85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40985" name="Line 86"/>
          <p:cNvSpPr>
            <a:spLocks noChangeShapeType="1"/>
          </p:cNvSpPr>
          <p:nvPr/>
        </p:nvSpPr>
        <p:spPr bwMode="auto">
          <a:xfrm>
            <a:off x="1616075" y="3870325"/>
            <a:ext cx="930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6" name="Line 87"/>
          <p:cNvSpPr>
            <a:spLocks noChangeShapeType="1"/>
          </p:cNvSpPr>
          <p:nvPr/>
        </p:nvSpPr>
        <p:spPr bwMode="auto">
          <a:xfrm>
            <a:off x="1171575" y="1666875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7" name="Line 88"/>
          <p:cNvSpPr>
            <a:spLocks noChangeShapeType="1"/>
          </p:cNvSpPr>
          <p:nvPr/>
        </p:nvSpPr>
        <p:spPr bwMode="auto">
          <a:xfrm rot="-5400000">
            <a:off x="2203450" y="3305175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8" name="Line 89"/>
          <p:cNvSpPr>
            <a:spLocks noChangeShapeType="1"/>
          </p:cNvSpPr>
          <p:nvPr/>
        </p:nvSpPr>
        <p:spPr bwMode="auto">
          <a:xfrm rot="-5400000">
            <a:off x="-79375" y="2857500"/>
            <a:ext cx="90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0989" name="Text Box 90"/>
          <p:cNvSpPr txBox="1">
            <a:spLocks noChangeArrowheads="1"/>
          </p:cNvSpPr>
          <p:nvPr/>
        </p:nvSpPr>
        <p:spPr bwMode="auto">
          <a:xfrm>
            <a:off x="1576388" y="14081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a</a:t>
            </a:r>
          </a:p>
        </p:txBody>
      </p:sp>
      <p:sp>
        <p:nvSpPr>
          <p:cNvPr id="40990" name="Text Box 91"/>
          <p:cNvSpPr txBox="1">
            <a:spLocks noChangeArrowheads="1"/>
          </p:cNvSpPr>
          <p:nvPr/>
        </p:nvSpPr>
        <p:spPr bwMode="auto">
          <a:xfrm>
            <a:off x="2028825" y="394652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</a:t>
            </a:r>
          </a:p>
        </p:txBody>
      </p:sp>
      <p:sp>
        <p:nvSpPr>
          <p:cNvPr id="40991" name="Text Box 92"/>
          <p:cNvSpPr txBox="1">
            <a:spLocks noChangeArrowheads="1"/>
          </p:cNvSpPr>
          <p:nvPr/>
        </p:nvSpPr>
        <p:spPr bwMode="auto">
          <a:xfrm rot="-5400000">
            <a:off x="2755106" y="3172619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</a:t>
            </a:r>
          </a:p>
        </p:txBody>
      </p:sp>
      <p:sp>
        <p:nvSpPr>
          <p:cNvPr id="40992" name="Text Box 93"/>
          <p:cNvSpPr txBox="1">
            <a:spLocks noChangeArrowheads="1"/>
          </p:cNvSpPr>
          <p:nvPr/>
        </p:nvSpPr>
        <p:spPr bwMode="auto">
          <a:xfrm>
            <a:off x="876300" y="20589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0993" name="Text Box 94"/>
          <p:cNvSpPr txBox="1">
            <a:spLocks noChangeArrowheads="1"/>
          </p:cNvSpPr>
          <p:nvPr/>
        </p:nvSpPr>
        <p:spPr bwMode="auto">
          <a:xfrm>
            <a:off x="877888" y="251618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0994" name="Text Box 95"/>
          <p:cNvSpPr txBox="1">
            <a:spLocks noChangeArrowheads="1"/>
          </p:cNvSpPr>
          <p:nvPr/>
        </p:nvSpPr>
        <p:spPr bwMode="auto">
          <a:xfrm>
            <a:off x="884238" y="293528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0995" name="Text Box 96"/>
          <p:cNvSpPr txBox="1">
            <a:spLocks noChangeArrowheads="1"/>
          </p:cNvSpPr>
          <p:nvPr/>
        </p:nvSpPr>
        <p:spPr bwMode="auto">
          <a:xfrm>
            <a:off x="2259013" y="251618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0996" name="Text Box 97"/>
          <p:cNvSpPr txBox="1">
            <a:spLocks noChangeArrowheads="1"/>
          </p:cNvSpPr>
          <p:nvPr/>
        </p:nvSpPr>
        <p:spPr bwMode="auto">
          <a:xfrm>
            <a:off x="889000" y="33797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0997" name="Text Box 98"/>
          <p:cNvSpPr txBox="1">
            <a:spLocks noChangeArrowheads="1"/>
          </p:cNvSpPr>
          <p:nvPr/>
        </p:nvSpPr>
        <p:spPr bwMode="auto">
          <a:xfrm>
            <a:off x="1322388" y="337978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0998" name="Text Box 99"/>
          <p:cNvSpPr txBox="1">
            <a:spLocks noChangeArrowheads="1"/>
          </p:cNvSpPr>
          <p:nvPr/>
        </p:nvSpPr>
        <p:spPr bwMode="auto">
          <a:xfrm>
            <a:off x="1317625" y="20589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0999" name="Text Box 100"/>
          <p:cNvSpPr txBox="1">
            <a:spLocks noChangeArrowheads="1"/>
          </p:cNvSpPr>
          <p:nvPr/>
        </p:nvSpPr>
        <p:spPr bwMode="auto">
          <a:xfrm>
            <a:off x="1317625" y="25161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00" name="Text Box 101"/>
          <p:cNvSpPr txBox="1">
            <a:spLocks noChangeArrowheads="1"/>
          </p:cNvSpPr>
          <p:nvPr/>
        </p:nvSpPr>
        <p:spPr bwMode="auto">
          <a:xfrm>
            <a:off x="1797050" y="25161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01" name="Text Box 102"/>
          <p:cNvSpPr txBox="1">
            <a:spLocks noChangeArrowheads="1"/>
          </p:cNvSpPr>
          <p:nvPr/>
        </p:nvSpPr>
        <p:spPr bwMode="auto">
          <a:xfrm>
            <a:off x="1798638" y="205898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02" name="Text Box 103"/>
          <p:cNvSpPr txBox="1">
            <a:spLocks noChangeArrowheads="1"/>
          </p:cNvSpPr>
          <p:nvPr/>
        </p:nvSpPr>
        <p:spPr bwMode="auto">
          <a:xfrm>
            <a:off x="2249488" y="20574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03" name="Text Box 104"/>
          <p:cNvSpPr txBox="1">
            <a:spLocks noChangeArrowheads="1"/>
          </p:cNvSpPr>
          <p:nvPr/>
        </p:nvSpPr>
        <p:spPr bwMode="auto">
          <a:xfrm>
            <a:off x="1317625" y="29352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04" name="Text Box 105"/>
          <p:cNvSpPr txBox="1">
            <a:spLocks noChangeArrowheads="1"/>
          </p:cNvSpPr>
          <p:nvPr/>
        </p:nvSpPr>
        <p:spPr bwMode="auto">
          <a:xfrm>
            <a:off x="1800225" y="29352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1005" name="Text Box 106"/>
          <p:cNvSpPr txBox="1">
            <a:spLocks noChangeArrowheads="1"/>
          </p:cNvSpPr>
          <p:nvPr/>
        </p:nvSpPr>
        <p:spPr bwMode="auto">
          <a:xfrm>
            <a:off x="2247900" y="293528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1006" name="Text Box 107"/>
          <p:cNvSpPr txBox="1">
            <a:spLocks noChangeArrowheads="1"/>
          </p:cNvSpPr>
          <p:nvPr/>
        </p:nvSpPr>
        <p:spPr bwMode="auto">
          <a:xfrm>
            <a:off x="1801813" y="3379788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07" name="Text Box 108"/>
          <p:cNvSpPr txBox="1">
            <a:spLocks noChangeArrowheads="1"/>
          </p:cNvSpPr>
          <p:nvPr/>
        </p:nvSpPr>
        <p:spPr bwMode="auto">
          <a:xfrm>
            <a:off x="2249488" y="3376613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0"/>
              <a:t>0</a:t>
            </a:r>
          </a:p>
        </p:txBody>
      </p:sp>
      <p:sp>
        <p:nvSpPr>
          <p:cNvPr id="41008" name="Line 109"/>
          <p:cNvSpPr>
            <a:spLocks noChangeShapeType="1"/>
          </p:cNvSpPr>
          <p:nvPr/>
        </p:nvSpPr>
        <p:spPr bwMode="auto">
          <a:xfrm>
            <a:off x="347663" y="1652588"/>
            <a:ext cx="3603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1009" name="Text Box 110"/>
          <p:cNvSpPr txBox="1">
            <a:spLocks noChangeArrowheads="1"/>
          </p:cNvSpPr>
          <p:nvPr/>
        </p:nvSpPr>
        <p:spPr bwMode="auto">
          <a:xfrm>
            <a:off x="455613" y="1455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ba</a:t>
            </a:r>
          </a:p>
        </p:txBody>
      </p:sp>
      <p:sp>
        <p:nvSpPr>
          <p:cNvPr id="41010" name="Text Box 111"/>
          <p:cNvSpPr txBox="1">
            <a:spLocks noChangeArrowheads="1"/>
          </p:cNvSpPr>
          <p:nvPr/>
        </p:nvSpPr>
        <p:spPr bwMode="auto">
          <a:xfrm>
            <a:off x="192088" y="1700213"/>
            <a:ext cx="214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dc</a:t>
            </a:r>
          </a:p>
        </p:txBody>
      </p:sp>
      <p:grpSp>
        <p:nvGrpSpPr>
          <p:cNvPr id="41011" name="Group 112"/>
          <p:cNvGrpSpPr>
            <a:grpSpLocks/>
          </p:cNvGrpSpPr>
          <p:nvPr/>
        </p:nvGrpSpPr>
        <p:grpSpPr bwMode="auto">
          <a:xfrm>
            <a:off x="1689100" y="1641475"/>
            <a:ext cx="2455863" cy="714375"/>
            <a:chOff x="2884" y="2381"/>
            <a:chExt cx="1547" cy="450"/>
          </a:xfrm>
        </p:grpSpPr>
        <p:sp>
          <p:nvSpPr>
            <p:cNvPr id="41032" name="AutoShape 113"/>
            <p:cNvSpPr>
              <a:spLocks noChangeArrowheads="1"/>
            </p:cNvSpPr>
            <p:nvPr/>
          </p:nvSpPr>
          <p:spPr bwMode="auto">
            <a:xfrm>
              <a:off x="2884" y="2625"/>
              <a:ext cx="462" cy="20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41033" name="Rectangle 114"/>
            <p:cNvSpPr>
              <a:spLocks noChangeArrowheads="1"/>
            </p:cNvSpPr>
            <p:nvPr/>
          </p:nvSpPr>
          <p:spPr bwMode="auto">
            <a:xfrm>
              <a:off x="4013" y="2381"/>
              <a:ext cx="4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001X</a:t>
              </a:r>
            </a:p>
          </p:txBody>
        </p:sp>
        <p:cxnSp>
          <p:nvCxnSpPr>
            <p:cNvPr id="41034" name="AutoShape 115"/>
            <p:cNvCxnSpPr>
              <a:cxnSpLocks noChangeShapeType="1"/>
              <a:stCxn id="41033" idx="1"/>
              <a:endCxn id="41032" idx="3"/>
            </p:cNvCxnSpPr>
            <p:nvPr/>
          </p:nvCxnSpPr>
          <p:spPr bwMode="auto">
            <a:xfrm flipH="1">
              <a:off x="3358" y="2477"/>
              <a:ext cx="655" cy="25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1012" name="Rectangle 116"/>
          <p:cNvSpPr>
            <a:spLocks noChangeArrowheads="1"/>
          </p:cNvSpPr>
          <p:nvPr/>
        </p:nvSpPr>
        <p:spPr bwMode="auto">
          <a:xfrm>
            <a:off x="3490913" y="3159125"/>
            <a:ext cx="66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/>
              <a:t> X101</a:t>
            </a:r>
          </a:p>
        </p:txBody>
      </p:sp>
      <p:sp>
        <p:nvSpPr>
          <p:cNvPr id="41013" name="AutoShape 117"/>
          <p:cNvSpPr>
            <a:spLocks noChangeArrowheads="1"/>
          </p:cNvSpPr>
          <p:nvPr/>
        </p:nvSpPr>
        <p:spPr bwMode="auto">
          <a:xfrm>
            <a:off x="1236663" y="2457450"/>
            <a:ext cx="320675" cy="7937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cxnSp>
        <p:nvCxnSpPr>
          <p:cNvPr id="41014" name="AutoShape 118"/>
          <p:cNvCxnSpPr>
            <a:cxnSpLocks noChangeShapeType="1"/>
            <a:stCxn id="41012" idx="1"/>
            <a:endCxn id="41013" idx="3"/>
          </p:cNvCxnSpPr>
          <p:nvPr/>
        </p:nvCxnSpPr>
        <p:spPr bwMode="auto">
          <a:xfrm flipH="1" flipV="1">
            <a:off x="1576388" y="2854325"/>
            <a:ext cx="1914525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015" name="Group 119"/>
          <p:cNvGrpSpPr>
            <a:grpSpLocks/>
          </p:cNvGrpSpPr>
          <p:nvPr/>
        </p:nvGrpSpPr>
        <p:grpSpPr bwMode="auto">
          <a:xfrm>
            <a:off x="1103313" y="1062038"/>
            <a:ext cx="3051175" cy="1860550"/>
            <a:chOff x="2515" y="2016"/>
            <a:chExt cx="1922" cy="1172"/>
          </a:xfrm>
        </p:grpSpPr>
        <p:sp>
          <p:nvSpPr>
            <p:cNvPr id="41029" name="AutoShape 120"/>
            <p:cNvSpPr>
              <a:spLocks noChangeArrowheads="1"/>
            </p:cNvSpPr>
            <p:nvPr/>
          </p:nvSpPr>
          <p:spPr bwMode="auto">
            <a:xfrm>
              <a:off x="2515" y="2548"/>
              <a:ext cx="654" cy="64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41030" name="Rectangle 121"/>
            <p:cNvSpPr>
              <a:spLocks noChangeArrowheads="1"/>
            </p:cNvSpPr>
            <p:nvPr/>
          </p:nvSpPr>
          <p:spPr bwMode="auto">
            <a:xfrm>
              <a:off x="4001" y="2016"/>
              <a:ext cx="4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/>
                <a:t> 0XX1</a:t>
              </a:r>
            </a:p>
          </p:txBody>
        </p:sp>
        <p:cxnSp>
          <p:nvCxnSpPr>
            <p:cNvPr id="41031" name="AutoShape 122"/>
            <p:cNvCxnSpPr>
              <a:cxnSpLocks noChangeShapeType="1"/>
              <a:stCxn id="41030" idx="1"/>
              <a:endCxn id="41029" idx="3"/>
            </p:cNvCxnSpPr>
            <p:nvPr/>
          </p:nvCxnSpPr>
          <p:spPr bwMode="auto">
            <a:xfrm flipH="1">
              <a:off x="3181" y="2112"/>
              <a:ext cx="820" cy="75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1016" name="Group 123"/>
          <p:cNvGrpSpPr>
            <a:grpSpLocks/>
          </p:cNvGrpSpPr>
          <p:nvPr/>
        </p:nvGrpSpPr>
        <p:grpSpPr bwMode="auto">
          <a:xfrm>
            <a:off x="811213" y="1714500"/>
            <a:ext cx="1611312" cy="247650"/>
            <a:chOff x="4259" y="1917"/>
            <a:chExt cx="1015" cy="156"/>
          </a:xfrm>
        </p:grpSpPr>
        <p:sp>
          <p:nvSpPr>
            <p:cNvPr id="41025" name="Text Box 124"/>
            <p:cNvSpPr txBox="1">
              <a:spLocks noChangeArrowheads="1"/>
            </p:cNvSpPr>
            <p:nvPr/>
          </p:nvSpPr>
          <p:spPr bwMode="auto">
            <a:xfrm>
              <a:off x="4259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 b="0"/>
                <a:t>00</a:t>
              </a:r>
            </a:p>
          </p:txBody>
        </p:sp>
        <p:sp>
          <p:nvSpPr>
            <p:cNvPr id="41026" name="Text Box 125"/>
            <p:cNvSpPr txBox="1">
              <a:spLocks noChangeArrowheads="1"/>
            </p:cNvSpPr>
            <p:nvPr/>
          </p:nvSpPr>
          <p:spPr bwMode="auto">
            <a:xfrm>
              <a:off x="4547" y="191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01</a:t>
              </a:r>
            </a:p>
          </p:txBody>
        </p:sp>
        <p:sp>
          <p:nvSpPr>
            <p:cNvPr id="41027" name="Text Box 126"/>
            <p:cNvSpPr txBox="1">
              <a:spLocks noChangeArrowheads="1"/>
            </p:cNvSpPr>
            <p:nvPr/>
          </p:nvSpPr>
          <p:spPr bwMode="auto">
            <a:xfrm>
              <a:off x="4852" y="191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11</a:t>
              </a:r>
            </a:p>
          </p:txBody>
        </p:sp>
        <p:sp>
          <p:nvSpPr>
            <p:cNvPr id="41028" name="Text Box 127"/>
            <p:cNvSpPr txBox="1">
              <a:spLocks noChangeArrowheads="1"/>
            </p:cNvSpPr>
            <p:nvPr/>
          </p:nvSpPr>
          <p:spPr bwMode="auto">
            <a:xfrm>
              <a:off x="5132" y="1917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600" b="0"/>
                <a:t>10</a:t>
              </a:r>
            </a:p>
          </p:txBody>
        </p:sp>
      </p:grpSp>
      <p:sp>
        <p:nvSpPr>
          <p:cNvPr id="41017" name="AutoShape 128"/>
          <p:cNvSpPr>
            <a:spLocks noChangeArrowheads="1"/>
          </p:cNvSpPr>
          <p:nvPr/>
        </p:nvSpPr>
        <p:spPr bwMode="auto">
          <a:xfrm flipV="1">
            <a:off x="1693863" y="1725613"/>
            <a:ext cx="320675" cy="6667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1018" name="Rectangle 129"/>
          <p:cNvSpPr>
            <a:spLocks noChangeArrowheads="1"/>
          </p:cNvSpPr>
          <p:nvPr/>
        </p:nvSpPr>
        <p:spPr bwMode="auto">
          <a:xfrm>
            <a:off x="3481388" y="2603500"/>
            <a:ext cx="66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0"/>
              <a:t> X011</a:t>
            </a:r>
          </a:p>
        </p:txBody>
      </p:sp>
      <p:cxnSp>
        <p:nvCxnSpPr>
          <p:cNvPr id="41019" name="AutoShape 130"/>
          <p:cNvCxnSpPr>
            <a:cxnSpLocks noChangeShapeType="1"/>
            <a:stCxn id="41018" idx="1"/>
            <a:endCxn id="41020" idx="3"/>
          </p:cNvCxnSpPr>
          <p:nvPr/>
        </p:nvCxnSpPr>
        <p:spPr bwMode="auto">
          <a:xfrm flipH="1">
            <a:off x="2047875" y="2755900"/>
            <a:ext cx="1433513" cy="901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0" name="AutoShape 131"/>
          <p:cNvSpPr>
            <a:spLocks noChangeArrowheads="1"/>
          </p:cNvSpPr>
          <p:nvPr/>
        </p:nvSpPr>
        <p:spPr bwMode="auto">
          <a:xfrm>
            <a:off x="1708150" y="3360738"/>
            <a:ext cx="320675" cy="5937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cxnSp>
        <p:nvCxnSpPr>
          <p:cNvPr id="41021" name="AutoShape 132"/>
          <p:cNvCxnSpPr>
            <a:cxnSpLocks noChangeShapeType="1"/>
            <a:stCxn id="41018" idx="1"/>
            <a:endCxn id="41017" idx="0"/>
          </p:cNvCxnSpPr>
          <p:nvPr/>
        </p:nvCxnSpPr>
        <p:spPr bwMode="auto">
          <a:xfrm flipH="1" flipV="1">
            <a:off x="1852613" y="2411413"/>
            <a:ext cx="1628775" cy="3444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2" name="Rectangle 133"/>
          <p:cNvSpPr>
            <a:spLocks noChangeArrowheads="1"/>
          </p:cNvSpPr>
          <p:nvPr/>
        </p:nvSpPr>
        <p:spPr bwMode="auto">
          <a:xfrm flipV="1">
            <a:off x="1538288" y="1687513"/>
            <a:ext cx="603250" cy="68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1023" name="Rectangle 134"/>
          <p:cNvSpPr>
            <a:spLocks noChangeArrowheads="1"/>
          </p:cNvSpPr>
          <p:nvPr/>
        </p:nvSpPr>
        <p:spPr bwMode="auto">
          <a:xfrm>
            <a:off x="1557338" y="3895725"/>
            <a:ext cx="639762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41024" name="Text Box 136"/>
          <p:cNvSpPr txBox="1">
            <a:spLocks noChangeArrowheads="1"/>
          </p:cNvSpPr>
          <p:nvPr/>
        </p:nvSpPr>
        <p:spPr bwMode="auto">
          <a:xfrm rot="-5400000">
            <a:off x="136526" y="25622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4-bit Prime Number Function in Verilog Code –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Using case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228600" y="1600200"/>
            <a:ext cx="8915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module prime(in, isprime)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input [3:0] in ;		// 4-bit input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output      isprime ;	// true if input is prime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reg         isprime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always @(in) begin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case(in)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	1,2,3,5,7,11,13: isprime = 1'b1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  default:         isprime = 1'b0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endcase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end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endmodule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Review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Lecture 1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The world is digital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Analog at the edges, hardware for demanding problems, 100x per decade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Digital signals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Encode discrete states in a continuous signal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Reject noise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Representations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Binary, set, continuous, compound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Boolean Algebra (0,1,</a:t>
            </a:r>
            <a:r>
              <a:rPr lang="en-US" sz="2800" b="1" smtClean="0">
                <a:ea typeface="ＭＳ Ｐゴシック" pitchFamily="34" charset="-128"/>
                <a:sym typeface="Symbol" pitchFamily="18" charset="2"/>
              </a:rPr>
              <a:t></a:t>
            </a:r>
            <a:r>
              <a:rPr lang="en-US" smtClean="0">
                <a:ea typeface="ＭＳ Ｐゴシック" pitchFamily="34" charset="-128"/>
                <a:sym typeface="Symbol" pitchFamily="18" charset="2"/>
              </a:rPr>
              <a:t>,</a:t>
            </a:r>
            <a:r>
              <a:rPr lang="en-US" sz="2800" b="1" smtClean="0">
                <a:ea typeface="ＭＳ Ｐゴシック" pitchFamily="34" charset="-128"/>
                <a:sym typeface="Symbol" pitchFamily="18" charset="2"/>
              </a:rPr>
              <a:t></a:t>
            </a:r>
            <a:r>
              <a:rPr lang="en-US" smtClean="0">
                <a:ea typeface="ＭＳ Ｐゴシック" pitchFamily="34" charset="-128"/>
                <a:sym typeface="Symbol" pitchFamily="18" charset="2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Axioms, properties, duality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Logic equations express binary functions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Combinational logic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Output is a function only of current input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Verilog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Defines hardware modules, assign,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4-bit Prime Number Function in </a:t>
            </a:r>
            <a:r>
              <a:rPr lang="en-US" dirty="0" smtClean="0">
                <a:ea typeface="ＭＳ Ｐゴシック" pitchFamily="34" charset="-128"/>
              </a:rPr>
              <a:t>Verilog </a:t>
            </a:r>
            <a:r>
              <a:rPr lang="en-US" dirty="0" smtClean="0">
                <a:ea typeface="ＭＳ Ｐゴシック" pitchFamily="34" charset="-128"/>
              </a:rPr>
              <a:t>Code –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Using </a:t>
            </a:r>
            <a:r>
              <a:rPr lang="en-US" dirty="0" err="1" smtClean="0">
                <a:ea typeface="ＭＳ Ｐゴシック" pitchFamily="34" charset="-128"/>
              </a:rPr>
              <a:t>casex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04800" y="1460500"/>
            <a:ext cx="8839200" cy="549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module prime1(in, isprime)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input [3:0] in ;		// 4-bit input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output      isprime ;	// true if input is prime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reg         isprime ;</a:t>
            </a:r>
          </a:p>
          <a:p>
            <a:pPr algn="l" eaLnBrk="1" hangingPunct="1">
              <a:spcBef>
                <a:spcPct val="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always @(in)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casex(in)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4'b0xx1: isprime = 1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4'b001x: isprime = 1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4'bx011: isprime = 1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4'bx101: isprime = 1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default: isprime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endmodule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4-bit Prime Number Function in Verilog Code –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Using assign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152400" y="1676400"/>
            <a:ext cx="8991600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module prime(in, isprime)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input [3:0] in ;		// 4-bit input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output      isprime ;	// true if input is prime</a:t>
            </a:r>
          </a:p>
          <a:p>
            <a:pPr algn="l" eaLnBrk="1" hangingPunct="1">
              <a:spcBef>
                <a:spcPct val="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wire isprime = (in[0] &amp; ~in[3]) |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           (in[1] &amp; ~in[2] &amp; ~in[3]) |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           (in[0] &amp; ~in[1] &amp; in[2]) |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                 (in[0] &amp; in[1] &amp; ~in[2]) ;</a:t>
            </a:r>
          </a:p>
          <a:p>
            <a:pPr algn="l" eaLnBrk="1" hangingPunct="1">
              <a:spcBef>
                <a:spcPct val="0"/>
              </a:spcBef>
            </a:pPr>
            <a:r>
              <a:rPr lang="en-US">
                <a:latin typeface="Courier New" pitchFamily="49" charset="0"/>
              </a:rPr>
              <a:t>endmodule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Which is a better description?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Using case</a:t>
            </a:r>
          </a:p>
          <a:p>
            <a:r>
              <a:rPr lang="en-US" smtClean="0">
                <a:ea typeface="ＭＳ Ｐゴシック" pitchFamily="34" charset="-128"/>
              </a:rPr>
              <a:t>Using casex</a:t>
            </a:r>
          </a:p>
          <a:p>
            <a:r>
              <a:rPr lang="en-US" smtClean="0">
                <a:ea typeface="ＭＳ Ｐゴシック" pitchFamily="34" charset="-128"/>
              </a:rPr>
              <a:t>Using assign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4-bit Prime Number Function in Verilog Code –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Result of synthesizing description using case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1600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module prime ( in, isprime );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input  [3:0] in;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output isprime;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    wire n1, n2, n3, n4;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    OAI13 U1 ( .A1(n2), .B1(n1), .B2(in[2]), .B3(in[3]), .Y(isprime) );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    INV   U2 ( .A(in[1]), .Y(n1) );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    INV   U3 ( .A(in[3]), .Y(n3) );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    XOR2  U4 ( .A(in[2]), .B(in[1]), .Y(n4) );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    OAI12 U5 ( .A1(in[0]), .B1(n3), .B2(n4), .Y(n2) );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1600">
                <a:latin typeface="Courier New" pitchFamily="49" charset="0"/>
              </a:rPr>
              <a:t>endmodule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1600">
              <a:latin typeface="Courier New" pitchFamily="49" charset="0"/>
            </a:endParaRPr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752600" y="3316288"/>
          <a:ext cx="6019800" cy="297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Visio" r:id="rId4" imgW="3124800" imgH="1541520" progId="Visio.Drawing.6">
                  <p:embed/>
                </p:oleObj>
              </mc:Choice>
              <mc:Fallback>
                <p:oleObj name="Visio" r:id="rId4" imgW="3124800" imgH="154152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16288"/>
                        <a:ext cx="6019800" cy="297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Synthesis Reports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****************************************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Report : area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Design : prime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Version: 2003.06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Date   : Sat Oct  4 11:38:08 2003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****************************************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Library(s) Used: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  XXXXX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Number of ports:                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Number of nets:                 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Number of cells:                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Number of references:           4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Combinational area:          7.000000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Noncombinational area:       0.000000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Net Interconnect area:      undefined  (Wire load has zero net area)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Total cell area:             7.000000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Total area:                 undefined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****************************************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Report : timing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      -path full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      -delay max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      -max_paths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Design : prime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Version: 2003.06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Date   : Sat Oct  4 11:38:08 2003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****************************************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Operating Conditions: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Wire Load Model Mode: enclosed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Startpoint: in[2] (input port)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Endpoint: isprime (output port)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Path Group: (none)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Path Type: max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Des/Clust/Port     Wire Load Model       Library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prime              2K_5LM                XXXXX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Point                                    Incr       Path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-----------------------------------------------------------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input external delay                    0.000      0.000 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in[2] (in)                              0.000      0.000 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U4/Y (EX210)                            0.191      0.191 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U5/Y (BF051)                            0.116      0.307 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U1/Y (BF052)                            0.168      0.475 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isprime (out)                           0.000      0.475 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data arrival time                                  0.475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-----------------------------------------------------------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smtClean="0">
                <a:latin typeface="Courier New" pitchFamily="49" charset="0"/>
                <a:ea typeface="ＭＳ Ｐゴシック" pitchFamily="34" charset="-128"/>
              </a:rPr>
              <a:t>  (Path is unconstrained)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 smtClean="0">
              <a:latin typeface="Courier New" pitchFamily="49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Constraint File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create_clock "clk" -name clk -period 2 -waveform {0 1.7}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set_clock_uncertainty 0.2 clk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set_fix_hold all_clocks()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set_load -pin_load 5 {isprime}</a:t>
            </a:r>
          </a:p>
          <a:p>
            <a:pPr>
              <a:buFontTx/>
              <a:buNone/>
            </a:pPr>
            <a:endParaRPr lang="en-US" b="1" smtClean="0">
              <a:latin typeface="Courier New" pitchFamily="49" charset="0"/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set_input_delay 0.5 -clock clk {in}</a:t>
            </a:r>
          </a:p>
          <a:p>
            <a:pPr>
              <a:buFontTx/>
              <a:buNone/>
            </a:pPr>
            <a:endParaRPr lang="en-US" b="1" smtClean="0">
              <a:latin typeface="Courier New" pitchFamily="49" charset="0"/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set_output_delay -max 0.8 -clock clk {isprime}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Test bench</a:t>
            </a: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152400" y="1676400"/>
            <a:ext cx="84010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module test_prime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reg [3:0] in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wire isprime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// instantiate module to test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prime  p0(in, isprime)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initial begin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in = 0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repeat (16) begin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  #100 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  $display("in = %2d isprime = %1b",in,isprime)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  in = in+1 ;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  end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  end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>
                <a:latin typeface="Courier New" pitchFamily="49" charset="0"/>
              </a:rPr>
              <a:t>endmodule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Test benches use a very different style of verilog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Initial statements</a:t>
            </a:r>
          </a:p>
          <a:p>
            <a:r>
              <a:rPr lang="en-US" smtClean="0">
                <a:ea typeface="ＭＳ Ｐゴシック" pitchFamily="34" charset="-128"/>
              </a:rPr>
              <a:t>$display</a:t>
            </a:r>
          </a:p>
          <a:p>
            <a:r>
              <a:rPr lang="en-US" smtClean="0">
                <a:ea typeface="ＭＳ Ｐゴシック" pitchFamily="34" charset="-128"/>
              </a:rPr>
              <a:t>Repeat and other looping constructs</a:t>
            </a:r>
          </a:p>
          <a:p>
            <a:r>
              <a:rPr lang="en-US" smtClean="0">
                <a:ea typeface="ＭＳ Ｐゴシック" pitchFamily="34" charset="-128"/>
              </a:rPr>
              <a:t>#delay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Don’t use these constructs in synthesizable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Testing Result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2438400" y="1371600"/>
            <a:ext cx="6324600" cy="56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2400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0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1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2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3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4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5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6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7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8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 9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10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11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12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13 isprime = 1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14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r>
              <a:rPr lang="en-US" sz="2400">
                <a:latin typeface="Courier New" pitchFamily="49" charset="0"/>
              </a:rPr>
              <a:t># in = 15 isprime = 0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2400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2400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24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86868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34602" name="Group 74"/>
          <p:cNvGraphicFramePr>
            <a:graphicFrameLocks noGrp="1"/>
          </p:cNvGraphicFramePr>
          <p:nvPr/>
        </p:nvGraphicFramePr>
        <p:xfrm>
          <a:off x="1393825" y="4291013"/>
          <a:ext cx="7445375" cy="452437"/>
        </p:xfrm>
        <a:graphic>
          <a:graphicData uri="http://schemas.openxmlformats.org/drawingml/2006/table">
            <a:tbl>
              <a:tblPr/>
              <a:tblGrid>
                <a:gridCol w="465138"/>
                <a:gridCol w="465137"/>
                <a:gridCol w="465138"/>
                <a:gridCol w="466725"/>
                <a:gridCol w="465137"/>
                <a:gridCol w="465138"/>
                <a:gridCol w="465137"/>
                <a:gridCol w="465138"/>
                <a:gridCol w="465137"/>
                <a:gridCol w="465138"/>
                <a:gridCol w="465137"/>
                <a:gridCol w="466725"/>
                <a:gridCol w="465138"/>
                <a:gridCol w="465137"/>
                <a:gridCol w="465138"/>
                <a:gridCol w="465137"/>
              </a:tblGrid>
              <a:tr h="4524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2245" name="Rectangle 75"/>
          <p:cNvSpPr>
            <a:spLocks noChangeArrowheads="1"/>
          </p:cNvSpPr>
          <p:nvPr/>
        </p:nvSpPr>
        <p:spPr bwMode="auto">
          <a:xfrm>
            <a:off x="152400" y="179388"/>
            <a:ext cx="77724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l">
              <a:spcBef>
                <a:spcPct val="0"/>
              </a:spcBef>
            </a:pPr>
            <a:r>
              <a:rPr lang="en-US" sz="2400" b="0">
                <a:solidFill>
                  <a:srgbClr val="000099"/>
                </a:solidFill>
              </a:rPr>
              <a:t>Wave output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Today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How to implement combinational logic by hand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Given a description of a logic function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Generate a gate-level circuit that realizes that function</a:t>
            </a:r>
          </a:p>
          <a:p>
            <a:r>
              <a:rPr lang="en-US" smtClean="0">
                <a:ea typeface="ＭＳ Ｐゴシック" pitchFamily="34" charset="-128"/>
              </a:rPr>
              <a:t>Everyone needs to do this once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To understand how its done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Demystifies what the synthesis tools do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Better understanding of what synthesis tools can and can’t do</a:t>
            </a:r>
          </a:p>
          <a:p>
            <a:r>
              <a:rPr lang="en-US" smtClean="0">
                <a:ea typeface="ＭＳ Ｐゴシック" pitchFamily="34" charset="-128"/>
              </a:rPr>
              <a:t>In practice you will rarely have to do this by hand</a:t>
            </a:r>
          </a:p>
          <a:p>
            <a:r>
              <a:rPr lang="en-US" smtClean="0">
                <a:ea typeface="ＭＳ Ｐゴシック" pitchFamily="34" charset="-128"/>
              </a:rPr>
              <a:t>General practice is: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Design using Verilog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Simulate with test cases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Generate gates with synthesis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6200" y="304800"/>
            <a:ext cx="883920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1800">
              <a:latin typeface="Courier New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module prime_dec(in, isprime)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input [3:0] in ;		// 4-bit input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output      isprime ;	// true if input is prime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reg         isprime ;</a:t>
            </a:r>
          </a:p>
          <a:p>
            <a:pPr algn="l" eaLnBrk="1" hangingPunct="1">
              <a:spcBef>
                <a:spcPct val="0"/>
              </a:spcBef>
            </a:pPr>
            <a:endParaRPr lang="en-US" sz="1800">
              <a:latin typeface="Courier New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always @(in)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  casex(in)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    0,4,6,8,9: isprime = 1’b0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    1,2,3,5,7: isprime = 1’b1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    default:   isprime = 1’bx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>
                <a:latin typeface="Courier New" pitchFamily="49" charset="0"/>
              </a:rPr>
              <a:t>endmodule</a:t>
            </a: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1800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1800">
              <a:latin typeface="Courier New" pitchFamily="49" charset="0"/>
            </a:endParaRPr>
          </a:p>
          <a:p>
            <a:pPr algn="l" eaLnBrk="1" hangingPunct="1">
              <a:lnSpc>
                <a:spcPct val="0"/>
              </a:lnSpc>
              <a:spcBef>
                <a:spcPct val="80000"/>
              </a:spcBef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53251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To minimize logic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Write K-map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Find all prime implicants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Pick a minimal set of prime implicants that </a:t>
            </a:r>
            <a:r>
              <a:rPr lang="en-US" i="1" smtClean="0">
                <a:ea typeface="ＭＳ Ｐゴシック" pitchFamily="34" charset="-128"/>
              </a:rPr>
              <a:t>covers</a:t>
            </a:r>
            <a:r>
              <a:rPr lang="en-US" smtClean="0">
                <a:ea typeface="ＭＳ Ｐゴシック" pitchFamily="34" charset="-128"/>
              </a:rPr>
              <a:t> the function</a:t>
            </a:r>
          </a:p>
          <a:p>
            <a:r>
              <a:rPr lang="en-US" smtClean="0">
                <a:ea typeface="ＭＳ Ｐゴシック" pitchFamily="34" charset="-128"/>
              </a:rPr>
              <a:t>Hazards (output glitches) can be eliminated by covering transitions</a:t>
            </a:r>
          </a:p>
          <a:p>
            <a:r>
              <a:rPr lang="en-US" smtClean="0">
                <a:ea typeface="ＭＳ Ｐゴシック" pitchFamily="34" charset="-128"/>
              </a:rPr>
              <a:t>Verilog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Can represent with case, casex, assign, or structurally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Use representation that is readable and maintainable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case for truth tables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assign for equations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Don’t try to do the logic design yourself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Synthesis tool will do the optimization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Test benches check that implementation meets its specification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Test benches use a different style of Verilog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Next Time	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Combinational building blocks</a:t>
            </a:r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905000" y="32004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ahoma" pitchFamily="34" charset="0"/>
              </a:rPr>
              <a:t>F(d,c,b,a) is true if input d,c,b,a is prime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English language description of a combinational logic function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mtClean="0">
                <a:ea typeface="ＭＳ Ｐゴシック" pitchFamily="34" charset="-128"/>
              </a:rPr>
              <a:t>Truth Table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ahoma" pitchFamily="34" charset="0"/>
              </a:rPr>
              <a:t>F(d,c,b,a) is true if input d,c,b,a is prime</a:t>
            </a:r>
          </a:p>
        </p:txBody>
      </p:sp>
      <p:graphicFrame>
        <p:nvGraphicFramePr>
          <p:cNvPr id="18437" name="Object 2"/>
          <p:cNvGraphicFramePr>
            <a:graphicFrameLocks noChangeAspect="1"/>
          </p:cNvGraphicFramePr>
          <p:nvPr/>
        </p:nvGraphicFramePr>
        <p:xfrm>
          <a:off x="6629400" y="1524000"/>
          <a:ext cx="1352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Worksheet" r:id="rId4" imgW="676751" imgH="2762726" progId="Excel.Sheet.8">
                  <p:embed/>
                </p:oleObj>
              </mc:Choice>
              <mc:Fallback>
                <p:oleObj name="Worksheet" r:id="rId4" imgW="676751" imgH="276272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524000"/>
                        <a:ext cx="1352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7526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400" b="0">
                <a:latin typeface="Tahoma" pitchFamily="34" charset="0"/>
              </a:rPr>
              <a:t>F(d,c,b,a) is true if input d,c,b,a is prime</a:t>
            </a:r>
          </a:p>
        </p:txBody>
      </p:sp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6853238" y="1250950"/>
          <a:ext cx="1128712" cy="46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Worksheet" r:id="rId4" imgW="676751" imgH="2762726" progId="Excel.Sheet.8">
                  <p:embed/>
                </p:oleObj>
              </mc:Choice>
              <mc:Fallback>
                <p:oleObj name="Worksheet" r:id="rId4" imgW="676751" imgH="276272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3238" y="1250950"/>
                        <a:ext cx="1128712" cy="460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1420813" y="2927350"/>
          <a:ext cx="32543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Equation" r:id="rId6" imgW="1079032" imgH="342751" progId="Equation.3">
                  <p:embed/>
                </p:oleObj>
              </mc:Choice>
              <mc:Fallback>
                <p:oleObj name="Equation" r:id="rId6" imgW="1079032" imgH="34275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2927350"/>
                        <a:ext cx="32543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Equation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Schematic Logic Diagram</a:t>
            </a:r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762000" y="3200400"/>
          <a:ext cx="32543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tion" r:id="rId4" imgW="1079032" imgH="342751" progId="Equation.3">
                  <p:embed/>
                </p:oleObj>
              </mc:Choice>
              <mc:Fallback>
                <p:oleObj name="Equation" r:id="rId4" imgW="1079032" imgH="34275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00400"/>
                        <a:ext cx="32543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28600" y="1885950"/>
            <a:ext cx="861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b="0"/>
          </a:p>
        </p:txBody>
      </p:sp>
      <p:graphicFrame>
        <p:nvGraphicFramePr>
          <p:cNvPr id="20486" name="Object 3"/>
          <p:cNvGraphicFramePr>
            <a:graphicFrameLocks noChangeAspect="1"/>
          </p:cNvGraphicFramePr>
          <p:nvPr/>
        </p:nvGraphicFramePr>
        <p:xfrm>
          <a:off x="4800600" y="1614488"/>
          <a:ext cx="37211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Visio" r:id="rId6" imgW="1889952" imgH="2244633" progId="Visio.Drawing.6">
                  <p:embed/>
                </p:oleObj>
              </mc:Choice>
              <mc:Fallback>
                <p:oleObj name="Visio" r:id="rId6" imgW="1889952" imgH="2244633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14488"/>
                        <a:ext cx="37211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839788" y="2590800"/>
            <a:ext cx="12874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2400" b="0"/>
              <a:t>Equation: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4900613" y="1295400"/>
            <a:ext cx="3557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2400" b="0"/>
              <a:t>Schematic Logic Diagram: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000" b="0" smtClean="0"/>
              <a:t>(c)  2005-2012 W. J. Dally  </a:t>
            </a:r>
            <a:endParaRPr lang="en-US" sz="1400" b="0" smtClean="0"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06375" y="1676400"/>
            <a:ext cx="867251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SzPct val="100000"/>
            </a:pPr>
            <a:endParaRPr lang="en-US" b="0"/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3429000" y="1600200"/>
          <a:ext cx="4552950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Visio" r:id="rId4" imgW="2277007" imgH="2164775" progId="Visio.Drawing.6">
                  <p:embed/>
                </p:oleObj>
              </mc:Choice>
              <mc:Fallback>
                <p:oleObj name="Visio" r:id="rId4" imgW="2277007" imgH="2164775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600200"/>
                        <a:ext cx="4552950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449388" y="1676400"/>
            <a:ext cx="488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5400" b="0">
                <a:solidFill>
                  <a:srgbClr val="000000"/>
                </a:solidFill>
                <a:latin typeface="Symbol" pitchFamily="18" charset="2"/>
              </a:rPr>
              <a:t>å</a:t>
            </a:r>
            <a:endParaRPr lang="en-US" b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060450" y="1905000"/>
            <a:ext cx="166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Symbol" pitchFamily="18" charset="2"/>
              </a:rPr>
              <a:t>=</a:t>
            </a:r>
            <a:endParaRPr lang="en-US" b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477963" y="2449513"/>
            <a:ext cx="43021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100" b="0">
                <a:solidFill>
                  <a:srgbClr val="000000"/>
                </a:solidFill>
              </a:rPr>
              <a:t>cba</a:t>
            </a:r>
            <a:endParaRPr lang="en-US" b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889125" y="1935163"/>
            <a:ext cx="25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m</a:t>
            </a:r>
            <a:endParaRPr lang="en-US" b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825500" y="1935163"/>
            <a:ext cx="841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</a:rPr>
              <a:t>f</a:t>
            </a:r>
            <a:endParaRPr lang="en-US" b="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201988" y="1905000"/>
            <a:ext cx="101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US" b="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057525" y="19399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7</a:t>
            </a:r>
            <a:endParaRPr lang="en-US" b="0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978150" y="1939925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endParaRPr lang="en-US" b="0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838450" y="19399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US" b="0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762250" y="1939925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endParaRPr lang="en-US" b="0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627313" y="19399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b="0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552700" y="1939925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endParaRPr lang="en-US" b="0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2406650" y="19399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b="0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322513" y="1939925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,</a:t>
            </a:r>
            <a:endParaRPr lang="en-US" b="0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2201863" y="193992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b="0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122488" y="1939925"/>
            <a:ext cx="101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rgbClr val="000000"/>
                </a:solidFill>
                <a:latin typeface="Times New Roman" pitchFamily="18" charset="0"/>
              </a:rPr>
              <a:t>(</a:t>
            </a:r>
            <a:endParaRPr lang="en-US" b="0"/>
          </a:p>
        </p:txBody>
      </p:sp>
      <p:sp>
        <p:nvSpPr>
          <p:cNvPr id="2152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Cube representation (3-bit prime)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e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</Template>
  <TotalTime>0</TotalTime>
  <Pages>9</Pages>
  <Words>2504</Words>
  <Application>Microsoft Office PowerPoint</Application>
  <PresentationFormat>On-screen Show (4:3)</PresentationFormat>
  <Paragraphs>1118</Paragraphs>
  <Slides>42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ＭＳ Ｐゴシック</vt:lpstr>
      <vt:lpstr>Times New Roman</vt:lpstr>
      <vt:lpstr>Symbol</vt:lpstr>
      <vt:lpstr>Tahoma</vt:lpstr>
      <vt:lpstr>Courier New</vt:lpstr>
      <vt:lpstr>lect</vt:lpstr>
      <vt:lpstr>Microsoft Excel Worksheet</vt:lpstr>
      <vt:lpstr>Microsoft Equation</vt:lpstr>
      <vt:lpstr>Microsoft Equation 3.0</vt:lpstr>
      <vt:lpstr>Microsoft Visio Drawing</vt:lpstr>
      <vt:lpstr>Digital Design: A Systems Approach  Lecture 2:  Combinational Logic Design </vt:lpstr>
      <vt:lpstr>Readings</vt:lpstr>
      <vt:lpstr>Review</vt:lpstr>
      <vt:lpstr>Today</vt:lpstr>
      <vt:lpstr>English language description of a combinational logic function</vt:lpstr>
      <vt:lpstr>Truth Table</vt:lpstr>
      <vt:lpstr>Equation</vt:lpstr>
      <vt:lpstr>Schematic Logic Diagram</vt:lpstr>
      <vt:lpstr>Cube representation (3-bit prime)</vt:lpstr>
      <vt:lpstr>4-D Hypercube (4-bit prime)</vt:lpstr>
      <vt:lpstr>4-bit Prime Number Function (cont)</vt:lpstr>
      <vt:lpstr>Karnaugh Map of 4-bit Prime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Decimal prime number function – includes don’t cares</vt:lpstr>
      <vt:lpstr>PowerPoint Presentation</vt:lpstr>
      <vt:lpstr>PowerPoint Presentation</vt:lpstr>
      <vt:lpstr>Revisiting some definitions (and some new ones)</vt:lpstr>
      <vt:lpstr>Product-of-Sums Implementation</vt:lpstr>
      <vt:lpstr>Product-of-Sums Example: Decimal Prime</vt:lpstr>
      <vt:lpstr>Hazards</vt:lpstr>
      <vt:lpstr>Cover transitions to eliminate hazards</vt:lpstr>
      <vt:lpstr>Reminder: 4-bit Prime Number Function</vt:lpstr>
      <vt:lpstr>4-bit Prime Number Function in Verilog Code –  Using case</vt:lpstr>
      <vt:lpstr>4-bit Prime Number Function in Verilog Code –  Using casex</vt:lpstr>
      <vt:lpstr>4-bit Prime Number Function in Verilog Code –  Using assign</vt:lpstr>
      <vt:lpstr>Which is a better description?</vt:lpstr>
      <vt:lpstr>4-bit Prime Number Function in Verilog Code –  Result of synthesizing description using case</vt:lpstr>
      <vt:lpstr>Synthesis Reports</vt:lpstr>
      <vt:lpstr>Constraint File</vt:lpstr>
      <vt:lpstr>Test bench</vt:lpstr>
      <vt:lpstr>Test benches use a very different style of verilog</vt:lpstr>
      <vt:lpstr>Testing Result</vt:lpstr>
      <vt:lpstr>PowerPoint Presentation</vt:lpstr>
      <vt:lpstr>PowerPoint Presentation</vt:lpstr>
      <vt:lpstr>Summary</vt:lpstr>
      <vt:lpstr>Next Time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2012-11-30T22:00:21Z</dcterms:created>
  <dcterms:modified xsi:type="dcterms:W3CDTF">2012-11-30T22:02:21Z</dcterms:modified>
</cp:coreProperties>
</file>