
<file path=[Content_Types].xml><?xml version="1.0" encoding="utf-8"?>
<Types xmlns="http://schemas.openxmlformats.org/package/2006/content-types">
  <Default Extension="png" ContentType="image/png"/>
  <Default Extension="vsd" ContentType="application/vnd.visio"/>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76"/>
  </p:notesMasterIdLst>
  <p:sldIdLst>
    <p:sldId id="256" r:id="rId2"/>
    <p:sldId id="260" r:id="rId3"/>
    <p:sldId id="261" r:id="rId4"/>
    <p:sldId id="262" r:id="rId5"/>
    <p:sldId id="305" r:id="rId6"/>
    <p:sldId id="263" r:id="rId7"/>
    <p:sldId id="264" r:id="rId8"/>
    <p:sldId id="306" r:id="rId9"/>
    <p:sldId id="307" r:id="rId10"/>
    <p:sldId id="308" r:id="rId11"/>
    <p:sldId id="309" r:id="rId12"/>
    <p:sldId id="265" r:id="rId13"/>
    <p:sldId id="266" r:id="rId14"/>
    <p:sldId id="267" r:id="rId15"/>
    <p:sldId id="268" r:id="rId16"/>
    <p:sldId id="310" r:id="rId17"/>
    <p:sldId id="311" r:id="rId18"/>
    <p:sldId id="312" r:id="rId19"/>
    <p:sldId id="313" r:id="rId20"/>
    <p:sldId id="314" r:id="rId21"/>
    <p:sldId id="315" r:id="rId22"/>
    <p:sldId id="316" r:id="rId23"/>
    <p:sldId id="269" r:id="rId24"/>
    <p:sldId id="270" r:id="rId25"/>
    <p:sldId id="271" r:id="rId26"/>
    <p:sldId id="272" r:id="rId27"/>
    <p:sldId id="273" r:id="rId28"/>
    <p:sldId id="317" r:id="rId29"/>
    <p:sldId id="274" r:id="rId30"/>
    <p:sldId id="319" r:id="rId31"/>
    <p:sldId id="275" r:id="rId32"/>
    <p:sldId id="318" r:id="rId33"/>
    <p:sldId id="276" r:id="rId34"/>
    <p:sldId id="277" r:id="rId35"/>
    <p:sldId id="278" r:id="rId36"/>
    <p:sldId id="279" r:id="rId37"/>
    <p:sldId id="280" r:id="rId38"/>
    <p:sldId id="281" r:id="rId39"/>
    <p:sldId id="282" r:id="rId40"/>
    <p:sldId id="283" r:id="rId41"/>
    <p:sldId id="284" r:id="rId42"/>
    <p:sldId id="285" r:id="rId43"/>
    <p:sldId id="286" r:id="rId44"/>
    <p:sldId id="321" r:id="rId45"/>
    <p:sldId id="291" r:id="rId46"/>
    <p:sldId id="287" r:id="rId47"/>
    <p:sldId id="288" r:id="rId48"/>
    <p:sldId id="289" r:id="rId49"/>
    <p:sldId id="290" r:id="rId50"/>
    <p:sldId id="292" r:id="rId51"/>
    <p:sldId id="293" r:id="rId52"/>
    <p:sldId id="294" r:id="rId53"/>
    <p:sldId id="296" r:id="rId54"/>
    <p:sldId id="324" r:id="rId55"/>
    <p:sldId id="325" r:id="rId56"/>
    <p:sldId id="326" r:id="rId57"/>
    <p:sldId id="327" r:id="rId58"/>
    <p:sldId id="328" r:id="rId59"/>
    <p:sldId id="329" r:id="rId60"/>
    <p:sldId id="297" r:id="rId61"/>
    <p:sldId id="330" r:id="rId62"/>
    <p:sldId id="298" r:id="rId63"/>
    <p:sldId id="299" r:id="rId64"/>
    <p:sldId id="300" r:id="rId65"/>
    <p:sldId id="301" r:id="rId66"/>
    <p:sldId id="302" r:id="rId67"/>
    <p:sldId id="303" r:id="rId68"/>
    <p:sldId id="304" r:id="rId69"/>
    <p:sldId id="335" r:id="rId70"/>
    <p:sldId id="331" r:id="rId71"/>
    <p:sldId id="332" r:id="rId72"/>
    <p:sldId id="333" r:id="rId73"/>
    <p:sldId id="334" r:id="rId74"/>
    <p:sldId id="323"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18" autoAdjust="0"/>
    <p:restoredTop sz="95212" autoAdjust="0"/>
  </p:normalViewPr>
  <p:slideViewPr>
    <p:cSldViewPr>
      <p:cViewPr>
        <p:scale>
          <a:sx n="70" d="100"/>
          <a:sy n="70" d="100"/>
        </p:scale>
        <p:origin x="-156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C43D7E-2439-4268-89C3-8C797CA43D70}" type="datetimeFigureOut">
              <a:rPr lang="en-US" smtClean="0"/>
              <a:pPr/>
              <a:t>9/3/2018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A00C67-6439-4EE7-A621-F218E25D584B}" type="slidenum">
              <a:rPr lang="en-US" smtClean="0"/>
              <a:pPr/>
              <a:t>‹#›</a:t>
            </a:fld>
            <a:endParaRPr lang="en-US"/>
          </a:p>
        </p:txBody>
      </p:sp>
    </p:spTree>
    <p:extLst>
      <p:ext uri="{BB962C8B-B14F-4D97-AF65-F5344CB8AC3E}">
        <p14:creationId xmlns:p14="http://schemas.microsoft.com/office/powerpoint/2010/main" val="1614311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ackoverflow.com/questions/5688430/what-is-the-purpose-of-difs-distributed-inter-frame-space-in-802-11" TargetMode="External"/><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tackoverflow.com/questions/5688430/what-is-the-purpose-of-difs-distributed-inter-frame-space-in-802-11"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all packets consist of the same number of bits and in each packet, bit errors are independently and identically distributed</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8</a:t>
            </a:fld>
            <a:endParaRPr lang="en-US"/>
          </a:p>
        </p:txBody>
      </p:sp>
    </p:spTree>
    <p:extLst>
      <p:ext uri="{BB962C8B-B14F-4D97-AF65-F5344CB8AC3E}">
        <p14:creationId xmlns:p14="http://schemas.microsoft.com/office/powerpoint/2010/main" val="2428320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the first time slot after the collision, only stations having a zero as the final digit in their station IDs are allowed to transmit. If another collision occurs, the station with final digits equal to 00 is enabled to transmit. However, if the next slot is empty, or if it contains a successful transmission, we proceed with stations with IDs ending with a 1. </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60</a:t>
            </a:fld>
            <a:endParaRPr lang="en-US"/>
          </a:p>
        </p:txBody>
      </p:sp>
    </p:spTree>
    <p:extLst>
      <p:ext uri="{BB962C8B-B14F-4D97-AF65-F5344CB8AC3E}">
        <p14:creationId xmlns:p14="http://schemas.microsoft.com/office/powerpoint/2010/main" val="2203701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70</a:t>
            </a:fld>
            <a:endParaRPr lang="en-US"/>
          </a:p>
        </p:txBody>
      </p:sp>
    </p:spTree>
    <p:extLst>
      <p:ext uri="{BB962C8B-B14F-4D97-AF65-F5344CB8AC3E}">
        <p14:creationId xmlns:p14="http://schemas.microsoft.com/office/powerpoint/2010/main" val="1837461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hlinkClick r:id="rId3"/>
              </a:rPr>
              <a:t> </a:t>
            </a:r>
            <a:r>
              <a:rPr lang="en-US" sz="1200" b="1" i="0" u="none" strike="noStrike" kern="1200" dirty="0" smtClean="0">
                <a:solidFill>
                  <a:schemeClr val="tx1"/>
                </a:solidFill>
                <a:effectLst/>
                <a:latin typeface="+mn-lt"/>
                <a:ea typeface="+mn-ea"/>
                <a:cs typeface="+mn-cs"/>
                <a:hlinkClick r:id="rId3"/>
              </a:rPr>
              <a:t>DIFS</a:t>
            </a:r>
            <a:r>
              <a:rPr lang="en-US" sz="1200" b="0" i="0" u="none" strike="noStrike" kern="1200" dirty="0" smtClean="0">
                <a:solidFill>
                  <a:schemeClr val="tx1"/>
                </a:solidFill>
                <a:effectLst/>
                <a:latin typeface="+mn-lt"/>
                <a:ea typeface="+mn-ea"/>
                <a:cs typeface="+mn-cs"/>
                <a:hlinkClick r:id="rId3"/>
              </a:rPr>
              <a:t> (</a:t>
            </a:r>
            <a:r>
              <a:rPr lang="en-US" sz="1200" b="1" i="0" u="none" strike="noStrike" kern="1200" dirty="0" smtClean="0">
                <a:solidFill>
                  <a:schemeClr val="tx1"/>
                </a:solidFill>
                <a:effectLst/>
                <a:latin typeface="+mn-lt"/>
                <a:ea typeface="+mn-ea"/>
                <a:cs typeface="+mn-cs"/>
                <a:hlinkClick r:id="rId3"/>
              </a:rPr>
              <a:t>Distributed Inter-Frame Space</a:t>
            </a:r>
            <a:r>
              <a:rPr lang="en-US" sz="1200" b="0" i="0" u="none" strike="noStrike" kern="1200" dirty="0" smtClean="0">
                <a:solidFill>
                  <a:schemeClr val="tx1"/>
                </a:solidFill>
                <a:effectLst/>
                <a:latin typeface="+mn-lt"/>
                <a:ea typeface="+mn-ea"/>
                <a:cs typeface="+mn-cs"/>
                <a:hlinkClick r:id="rId3"/>
              </a:rPr>
              <a:t>)</a:t>
            </a:r>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PIFS: PCF </a:t>
            </a:r>
            <a:r>
              <a:rPr lang="en-US" sz="1200" b="1" i="0" kern="1200" dirty="0" err="1" smtClean="0">
                <a:solidFill>
                  <a:schemeClr val="tx1"/>
                </a:solidFill>
                <a:effectLst/>
                <a:latin typeface="+mn-lt"/>
                <a:ea typeface="+mn-ea"/>
                <a:cs typeface="+mn-cs"/>
              </a:rPr>
              <a:t>Interframe</a:t>
            </a:r>
            <a:r>
              <a:rPr lang="en-US" sz="1200" b="1" i="0" kern="1200" dirty="0" smtClean="0">
                <a:solidFill>
                  <a:schemeClr val="tx1"/>
                </a:solidFill>
                <a:effectLst/>
                <a:latin typeface="+mn-lt"/>
                <a:ea typeface="+mn-ea"/>
                <a:cs typeface="+mn-cs"/>
              </a:rPr>
              <a:t> Space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SIFS: Short </a:t>
            </a:r>
            <a:r>
              <a:rPr lang="en-US" sz="1200" b="0" i="0" kern="1200" dirty="0" err="1" smtClean="0">
                <a:solidFill>
                  <a:schemeClr val="tx1"/>
                </a:solidFill>
                <a:effectLst/>
                <a:latin typeface="+mn-lt"/>
                <a:ea typeface="+mn-ea"/>
                <a:cs typeface="+mn-cs"/>
              </a:rPr>
              <a:t>Interframe</a:t>
            </a:r>
            <a:r>
              <a:rPr lang="en-US" sz="1200" b="0" i="0" kern="1200" dirty="0" smtClean="0">
                <a:solidFill>
                  <a:schemeClr val="tx1"/>
                </a:solidFill>
                <a:effectLst/>
                <a:latin typeface="+mn-lt"/>
                <a:ea typeface="+mn-ea"/>
                <a:cs typeface="+mn-cs"/>
              </a:rPr>
              <a:t> Space.  used for the highest priority transmissions enabling stations with this type of information to access the radio link first.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The period of time following immediately a busy channel state is of the highest probability of collisions.</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t>
            </a:r>
          </a:p>
          <a:p>
            <a:r>
              <a:rPr lang="en-US" sz="1200" b="0" i="0" u="none" strike="noStrike" kern="1200" baseline="0" dirty="0" smtClean="0">
                <a:solidFill>
                  <a:schemeClr val="tx1"/>
                </a:solidFill>
                <a:latin typeface="+mn-lt"/>
                <a:ea typeface="+mn-ea"/>
                <a:cs typeface="+mn-cs"/>
              </a:rPr>
              <a:t>After a busy channel, a minimum time gap between frames for each terminal. Once a frame has been sent and the channel goes</a:t>
            </a:r>
          </a:p>
          <a:p>
            <a:r>
              <a:rPr lang="en-US" sz="1200" b="0" i="0" u="none" strike="noStrike" kern="1200" baseline="0" dirty="0" smtClean="0">
                <a:solidFill>
                  <a:schemeClr val="tx1"/>
                </a:solidFill>
                <a:latin typeface="+mn-lt"/>
                <a:ea typeface="+mn-ea"/>
                <a:cs typeface="+mn-cs"/>
              </a:rPr>
              <a:t>from the busy state to the idle, a terminal must wait until the time gap is up to try a transmission.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71</a:t>
            </a:fld>
            <a:endParaRPr lang="en-US"/>
          </a:p>
        </p:txBody>
      </p:sp>
    </p:spTree>
    <p:extLst>
      <p:ext uri="{BB962C8B-B14F-4D97-AF65-F5344CB8AC3E}">
        <p14:creationId xmlns:p14="http://schemas.microsoft.com/office/powerpoint/2010/main" val="2076224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dirty="0" smtClean="0"/>
              <a:t>Capital Lambda</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10</a:t>
            </a:fld>
            <a:endParaRPr lang="en-US"/>
          </a:p>
        </p:txBody>
      </p:sp>
    </p:spTree>
    <p:extLst>
      <p:ext uri="{BB962C8B-B14F-4D97-AF65-F5344CB8AC3E}">
        <p14:creationId xmlns:p14="http://schemas.microsoft.com/office/powerpoint/2010/main" val="1281737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User 1 is located at a null or minimum gain point of the beam pattern of user 2 and vice versa</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21</a:t>
            </a:fld>
            <a:endParaRPr lang="en-US"/>
          </a:p>
        </p:txBody>
      </p:sp>
    </p:spTree>
    <p:extLst>
      <p:ext uri="{BB962C8B-B14F-4D97-AF65-F5344CB8AC3E}">
        <p14:creationId xmlns:p14="http://schemas.microsoft.com/office/powerpoint/2010/main" val="3677457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Note that systems with fixed assignment</a:t>
            </a:r>
          </a:p>
          <a:p>
            <a:r>
              <a:rPr lang="en-US" sz="1200" b="0" i="0" u="none" strike="noStrike" kern="1200" baseline="0" dirty="0" smtClean="0">
                <a:solidFill>
                  <a:schemeClr val="tx1"/>
                </a:solidFill>
                <a:latin typeface="+mn-lt"/>
                <a:ea typeface="+mn-ea"/>
                <a:cs typeface="+mn-cs"/>
              </a:rPr>
              <a:t>have a comparatively high delay at low arrival rates. In these cases, this system</a:t>
            </a:r>
          </a:p>
          <a:p>
            <a:r>
              <a:rPr lang="en-US" sz="1200" b="0" i="0" u="none" strike="noStrike" kern="1200" baseline="0" dirty="0" smtClean="0">
                <a:solidFill>
                  <a:schemeClr val="tx1"/>
                </a:solidFill>
                <a:latin typeface="+mn-lt"/>
                <a:ea typeface="+mn-ea"/>
                <a:cs typeface="+mn-cs"/>
              </a:rPr>
              <a:t>is practically empty, and only a few messages arrive from time to time. Since</a:t>
            </a:r>
          </a:p>
          <a:p>
            <a:r>
              <a:rPr lang="en-US" sz="1200" b="0" i="0" u="none" strike="noStrike" kern="1200" baseline="0" dirty="0" smtClean="0">
                <a:solidFill>
                  <a:schemeClr val="tx1"/>
                </a:solidFill>
                <a:latin typeface="+mn-lt"/>
                <a:ea typeface="+mn-ea"/>
                <a:cs typeface="+mn-cs"/>
              </a:rPr>
              <a:t>each station is allowed to use only its dedicated fraction of the bandwidth,</a:t>
            </a:r>
          </a:p>
          <a:p>
            <a:r>
              <a:rPr lang="en-US" sz="1200" b="0" i="0" u="none" strike="noStrike" kern="1200" baseline="0" dirty="0" smtClean="0">
                <a:solidFill>
                  <a:schemeClr val="tx1"/>
                </a:solidFill>
                <a:latin typeface="+mn-lt"/>
                <a:ea typeface="+mn-ea"/>
                <a:cs typeface="+mn-cs"/>
              </a:rPr>
              <a:t>the transmission time will be long. On the other hand, at high arrival rates, the</a:t>
            </a:r>
          </a:p>
          <a:p>
            <a:r>
              <a:rPr lang="en-US" sz="1200" b="0" i="0" u="none" strike="noStrike" kern="1200" baseline="0" dirty="0" smtClean="0">
                <a:solidFill>
                  <a:schemeClr val="tx1"/>
                </a:solidFill>
                <a:latin typeface="+mn-lt"/>
                <a:ea typeface="+mn-ea"/>
                <a:cs typeface="+mn-cs"/>
              </a:rPr>
              <a:t>entire bandwidth will be effectively utilized. The maximum throughput for this</a:t>
            </a:r>
          </a:p>
          <a:p>
            <a:r>
              <a:rPr lang="en-US" sz="1200" b="0" i="0" u="none" strike="noStrike" kern="1200" baseline="0" dirty="0" smtClean="0">
                <a:solidFill>
                  <a:schemeClr val="tx1"/>
                </a:solidFill>
                <a:latin typeface="+mn-lt"/>
                <a:ea typeface="+mn-ea"/>
                <a:cs typeface="+mn-cs"/>
              </a:rPr>
              <a:t>system is thus high. The system using dynamic allocation will have (almost)</a:t>
            </a:r>
          </a:p>
          <a:p>
            <a:r>
              <a:rPr lang="en-US" sz="1200" b="0" i="0" u="none" strike="noStrike" kern="1200" baseline="0" dirty="0" smtClean="0">
                <a:solidFill>
                  <a:schemeClr val="tx1"/>
                </a:solidFill>
                <a:latin typeface="+mn-lt"/>
                <a:ea typeface="+mn-ea"/>
                <a:cs typeface="+mn-cs"/>
              </a:rPr>
              <a:t>all the bandwidth at its disposal and yields a very low delay at low traffic loads. the system is empty, an arriving message can be transmitted at once at</a:t>
            </a:r>
          </a:p>
          <a:p>
            <a:r>
              <a:rPr lang="en-US" sz="1200" b="0" i="0" u="none" strike="noStrike" kern="1200" baseline="0" dirty="0" smtClean="0">
                <a:solidFill>
                  <a:schemeClr val="tx1"/>
                </a:solidFill>
                <a:latin typeface="+mn-lt"/>
                <a:ea typeface="+mn-ea"/>
                <a:cs typeface="+mn-cs"/>
              </a:rPr>
              <a:t>a considerably higher rate than in the FA system. On the other hand, when</a:t>
            </a:r>
          </a:p>
          <a:p>
            <a:r>
              <a:rPr lang="en-US" sz="1200" b="0" i="0" u="none" strike="noStrike" kern="1200" baseline="0" dirty="0" smtClean="0">
                <a:solidFill>
                  <a:schemeClr val="tx1"/>
                </a:solidFill>
                <a:latin typeface="+mn-lt"/>
                <a:ea typeface="+mn-ea"/>
                <a:cs typeface="+mn-cs"/>
              </a:rPr>
              <a:t>the traffic load is increased, more resource sharing transmissions are required</a:t>
            </a:r>
          </a:p>
          <a:p>
            <a:r>
              <a:rPr lang="en-US" sz="1200" b="0" i="0" u="none" strike="noStrike" kern="1200" baseline="0" dirty="0" smtClean="0">
                <a:solidFill>
                  <a:schemeClr val="tx1"/>
                </a:solidFill>
                <a:latin typeface="+mn-lt"/>
                <a:ea typeface="+mn-ea"/>
                <a:cs typeface="+mn-cs"/>
              </a:rPr>
              <a:t>and the maximum throughput is considerably lower.</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31</a:t>
            </a:fld>
            <a:endParaRPr lang="en-US"/>
          </a:p>
        </p:txBody>
      </p:sp>
    </p:spTree>
    <p:extLst>
      <p:ext uri="{BB962C8B-B14F-4D97-AF65-F5344CB8AC3E}">
        <p14:creationId xmlns:p14="http://schemas.microsoft.com/office/powerpoint/2010/main" val="2559611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1" i="0" kern="1200" dirty="0" smtClean="0">
                <a:solidFill>
                  <a:schemeClr val="tx1"/>
                </a:solidFill>
                <a:effectLst/>
                <a:latin typeface="+mn-lt"/>
                <a:ea typeface="+mn-ea"/>
                <a:cs typeface="+mn-cs"/>
              </a:rPr>
              <a:t>Very high frequency</a:t>
            </a:r>
            <a:r>
              <a:rPr lang="en-US" sz="1200" b="0" i="0" kern="1200" dirty="0" smtClean="0">
                <a:solidFill>
                  <a:schemeClr val="tx1"/>
                </a:solidFill>
                <a:effectLst/>
                <a:latin typeface="+mn-lt"/>
                <a:ea typeface="+mn-ea"/>
                <a:cs typeface="+mn-cs"/>
              </a:rPr>
              <a:t> (</a:t>
            </a:r>
            <a:r>
              <a:rPr lang="en-US" sz="1200" b="1" i="0" kern="1200" dirty="0" smtClean="0">
                <a:solidFill>
                  <a:schemeClr val="tx1"/>
                </a:solidFill>
                <a:effectLst/>
                <a:latin typeface="+mn-lt"/>
                <a:ea typeface="+mn-ea"/>
                <a:cs typeface="+mn-cs"/>
              </a:rPr>
              <a:t>VHF</a:t>
            </a:r>
            <a:r>
              <a:rPr lang="en-US" sz="1200" b="0" i="0" kern="1200" dirty="0" smtClean="0">
                <a:solidFill>
                  <a:schemeClr val="tx1"/>
                </a:solidFill>
                <a:effectLst/>
                <a:latin typeface="+mn-lt"/>
                <a:ea typeface="+mn-ea"/>
                <a:cs typeface="+mn-cs"/>
              </a:rPr>
              <a:t>) is the radio </a:t>
            </a:r>
            <a:r>
              <a:rPr lang="en-US" sz="1200" b="1" i="0" kern="1200" dirty="0" smtClean="0">
                <a:solidFill>
                  <a:schemeClr val="tx1"/>
                </a:solidFill>
                <a:effectLst/>
                <a:latin typeface="+mn-lt"/>
                <a:ea typeface="+mn-ea"/>
                <a:cs typeface="+mn-cs"/>
              </a:rPr>
              <a:t>frequency</a:t>
            </a:r>
            <a:r>
              <a:rPr lang="en-US" sz="1200" b="0" i="0" kern="1200" dirty="0" smtClean="0">
                <a:solidFill>
                  <a:schemeClr val="tx1"/>
                </a:solidFill>
                <a:effectLst/>
                <a:latin typeface="+mn-lt"/>
                <a:ea typeface="+mn-ea"/>
                <a:cs typeface="+mn-cs"/>
              </a:rPr>
              <a:t> range from 30 MHz to 300 </a:t>
            </a:r>
            <a:r>
              <a:rPr lang="en-US" sz="1200" b="0" i="0" kern="1200" dirty="0" err="1" smtClean="0">
                <a:solidFill>
                  <a:schemeClr val="tx1"/>
                </a:solidFill>
                <a:effectLst/>
                <a:latin typeface="+mn-lt"/>
                <a:ea typeface="+mn-ea"/>
                <a:cs typeface="+mn-cs"/>
              </a:rPr>
              <a:t>MHz.</a:t>
            </a:r>
            <a:endParaRPr lang="en-US" sz="1200" b="0" i="0" kern="1200" dirty="0" smtClean="0">
              <a:solidFill>
                <a:schemeClr val="tx1"/>
              </a:solidFill>
              <a:effectLst/>
              <a:latin typeface="+mn-lt"/>
              <a:ea typeface="+mn-ea"/>
              <a:cs typeface="+mn-cs"/>
            </a:endParaRPr>
          </a:p>
          <a:p>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34</a:t>
            </a:fld>
            <a:endParaRPr lang="en-US"/>
          </a:p>
        </p:txBody>
      </p:sp>
    </p:spTree>
    <p:extLst>
      <p:ext uri="{BB962C8B-B14F-4D97-AF65-F5344CB8AC3E}">
        <p14:creationId xmlns:p14="http://schemas.microsoft.com/office/powerpoint/2010/main" val="912098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compound process of retransmitted and new messages will also form a</a:t>
            </a:r>
          </a:p>
          <a:p>
            <a:r>
              <a:rPr lang="en-US" sz="1200" b="0" i="0" u="none" strike="noStrike" kern="1200" baseline="0" dirty="0" smtClean="0">
                <a:solidFill>
                  <a:schemeClr val="tx1"/>
                </a:solidFill>
                <a:latin typeface="+mn-lt"/>
                <a:ea typeface="+mn-ea"/>
                <a:cs typeface="+mn-cs"/>
              </a:rPr>
              <a:t>Poisson process</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37</a:t>
            </a:fld>
            <a:endParaRPr lang="en-US"/>
          </a:p>
        </p:txBody>
      </p:sp>
    </p:spTree>
    <p:extLst>
      <p:ext uri="{BB962C8B-B14F-4D97-AF65-F5344CB8AC3E}">
        <p14:creationId xmlns:p14="http://schemas.microsoft.com/office/powerpoint/2010/main" val="1068449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This delay includes the carrier measurement delay, the switch time from reception to transmission, and</a:t>
            </a:r>
          </a:p>
          <a:p>
            <a:r>
              <a:rPr lang="en-US" sz="1200" b="0" i="0" u="none" strike="noStrike" kern="1200" baseline="0" dirty="0" smtClean="0">
                <a:solidFill>
                  <a:schemeClr val="tx1"/>
                </a:solidFill>
                <a:latin typeface="+mn-lt"/>
                <a:ea typeface="+mn-ea"/>
                <a:cs typeface="+mn-cs"/>
              </a:rPr>
              <a:t>the propagation delay.  </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If the detection delay approaches zero, almost all collisions can be avoided.</a:t>
            </a:r>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45</a:t>
            </a:fld>
            <a:endParaRPr lang="en-US"/>
          </a:p>
        </p:txBody>
      </p:sp>
    </p:spTree>
    <p:extLst>
      <p:ext uri="{BB962C8B-B14F-4D97-AF65-F5344CB8AC3E}">
        <p14:creationId xmlns:p14="http://schemas.microsoft.com/office/powerpoint/2010/main" val="3245332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48</a:t>
            </a:fld>
            <a:endParaRPr lang="en-US"/>
          </a:p>
        </p:txBody>
      </p:sp>
    </p:spTree>
    <p:extLst>
      <p:ext uri="{BB962C8B-B14F-4D97-AF65-F5344CB8AC3E}">
        <p14:creationId xmlns:p14="http://schemas.microsoft.com/office/powerpoint/2010/main" val="195806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hlinkClick r:id="rId3"/>
              </a:rPr>
              <a:t> </a:t>
            </a:r>
            <a:r>
              <a:rPr lang="en-US" sz="1200" b="1" i="0" u="none" strike="noStrike" kern="1200" dirty="0" smtClean="0">
                <a:solidFill>
                  <a:schemeClr val="tx1"/>
                </a:solidFill>
                <a:effectLst/>
                <a:latin typeface="+mn-lt"/>
                <a:ea typeface="+mn-ea"/>
                <a:cs typeface="+mn-cs"/>
                <a:hlinkClick r:id="rId3"/>
              </a:rPr>
              <a:t>DIFS</a:t>
            </a:r>
            <a:r>
              <a:rPr lang="en-US" sz="1200" b="0" i="0" u="none" strike="noStrike" kern="1200" dirty="0" smtClean="0">
                <a:solidFill>
                  <a:schemeClr val="tx1"/>
                </a:solidFill>
                <a:effectLst/>
                <a:latin typeface="+mn-lt"/>
                <a:ea typeface="+mn-ea"/>
                <a:cs typeface="+mn-cs"/>
                <a:hlinkClick r:id="rId3"/>
              </a:rPr>
              <a:t> (</a:t>
            </a:r>
            <a:r>
              <a:rPr lang="en-US" sz="1200" b="1" i="0" u="none" strike="noStrike" kern="1200" dirty="0" smtClean="0">
                <a:solidFill>
                  <a:schemeClr val="tx1"/>
                </a:solidFill>
                <a:effectLst/>
                <a:latin typeface="+mn-lt"/>
                <a:ea typeface="+mn-ea"/>
                <a:cs typeface="+mn-cs"/>
                <a:hlinkClick r:id="rId3"/>
              </a:rPr>
              <a:t>Distributed Inter-Frame Space</a:t>
            </a:r>
            <a:r>
              <a:rPr lang="en-US" sz="1200" b="0" i="0" u="none" strike="noStrike" kern="1200" dirty="0" smtClean="0">
                <a:solidFill>
                  <a:schemeClr val="tx1"/>
                </a:solidFill>
                <a:effectLst/>
                <a:latin typeface="+mn-lt"/>
                <a:ea typeface="+mn-ea"/>
                <a:cs typeface="+mn-cs"/>
                <a:hlinkClick r:id="rId3"/>
              </a:rPr>
              <a:t>)</a:t>
            </a:r>
            <a:endParaRPr lang="en-US" sz="1200" b="0" i="0" kern="1200" dirty="0" smtClean="0">
              <a:solidFill>
                <a:schemeClr val="tx1"/>
              </a:solidFill>
              <a:effectLst/>
              <a:latin typeface="+mn-lt"/>
              <a:ea typeface="+mn-ea"/>
              <a:cs typeface="+mn-cs"/>
            </a:endParaRPr>
          </a:p>
          <a:p>
            <a:endParaRPr lang="en-US" dirty="0"/>
          </a:p>
        </p:txBody>
      </p:sp>
      <p:sp>
        <p:nvSpPr>
          <p:cNvPr id="4" name="灯片编号占位符 3"/>
          <p:cNvSpPr>
            <a:spLocks noGrp="1"/>
          </p:cNvSpPr>
          <p:nvPr>
            <p:ph type="sldNum" sz="quarter" idx="10"/>
          </p:nvPr>
        </p:nvSpPr>
        <p:spPr/>
        <p:txBody>
          <a:bodyPr/>
          <a:lstStyle/>
          <a:p>
            <a:fld id="{EFA00C67-6439-4EE7-A621-F218E25D584B}" type="slidenum">
              <a:rPr lang="en-US" smtClean="0"/>
              <a:pPr/>
              <a:t>51</a:t>
            </a:fld>
            <a:endParaRPr lang="en-US"/>
          </a:p>
        </p:txBody>
      </p:sp>
    </p:spTree>
    <p:extLst>
      <p:ext uri="{BB962C8B-B14F-4D97-AF65-F5344CB8AC3E}">
        <p14:creationId xmlns:p14="http://schemas.microsoft.com/office/powerpoint/2010/main" val="17369449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2098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1" name="Rectangle 3"/>
          <p:cNvSpPr>
            <a:spLocks noGrp="1" noChangeArrowheads="1"/>
          </p:cNvSpPr>
          <p:nvPr>
            <p:ph type="ctrTitle"/>
          </p:nvPr>
        </p:nvSpPr>
        <p:spPr>
          <a:xfrm>
            <a:off x="1066800" y="2590800"/>
            <a:ext cx="7772400" cy="1143000"/>
          </a:xfrm>
        </p:spPr>
        <p:txBody>
          <a:bodyPr/>
          <a:lstStyle>
            <a:lvl1pPr>
              <a:defRPr sz="4000">
                <a:solidFill>
                  <a:schemeClr val="bg1"/>
                </a:solidFill>
              </a:defRPr>
            </a:lvl1pPr>
          </a:lstStyle>
          <a:p>
            <a:pPr lvl="0"/>
            <a:r>
              <a:rPr lang="zh-CN" altLang="en-US" noProof="0" smtClean="0"/>
              <a:t>单击此处编辑母版标题样式</a:t>
            </a:r>
            <a:endParaRPr lang="en-GB" noProof="0" smtClean="0"/>
          </a:p>
        </p:txBody>
      </p:sp>
      <p:sp>
        <p:nvSpPr>
          <p:cNvPr id="63492" name="Rectangle 4"/>
          <p:cNvSpPr>
            <a:spLocks noGrp="1" noChangeArrowheads="1"/>
          </p:cNvSpPr>
          <p:nvPr>
            <p:ph type="subTitle" idx="1"/>
          </p:nvPr>
        </p:nvSpPr>
        <p:spPr>
          <a:xfrm>
            <a:off x="1066800" y="4114800"/>
            <a:ext cx="6400800" cy="1752600"/>
          </a:xfrm>
        </p:spPr>
        <p:txBody>
          <a:bodyPr/>
          <a:lstStyle>
            <a:lvl1pPr marL="0" indent="0">
              <a:buFont typeface="Times" charset="0"/>
              <a:buNone/>
              <a:defRPr>
                <a:solidFill>
                  <a:schemeClr val="bg1"/>
                </a:solidFill>
              </a:defRPr>
            </a:lvl1pPr>
          </a:lstStyle>
          <a:p>
            <a:pPr lvl="0"/>
            <a:r>
              <a:rPr lang="zh-CN" altLang="en-US" noProof="0" smtClean="0"/>
              <a:t>单击此处编辑母版副标题样式</a:t>
            </a:r>
            <a:endParaRPr lang="en-GB" noProof="0" smtClean="0"/>
          </a:p>
        </p:txBody>
      </p:sp>
    </p:spTree>
    <p:extLst>
      <p:ext uri="{BB962C8B-B14F-4D97-AF65-F5344CB8AC3E}">
        <p14:creationId xmlns:p14="http://schemas.microsoft.com/office/powerpoint/2010/main" val="335228040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268158336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7638" y="990600"/>
            <a:ext cx="2036762" cy="4800600"/>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384175" y="990600"/>
            <a:ext cx="5961063" cy="4800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193197276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31555520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24233687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384175" y="2286000"/>
            <a:ext cx="3998913" cy="350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Content Placeholder 3"/>
          <p:cNvSpPr>
            <a:spLocks noGrp="1"/>
          </p:cNvSpPr>
          <p:nvPr>
            <p:ph sz="half" idx="2"/>
          </p:nvPr>
        </p:nvSpPr>
        <p:spPr>
          <a:xfrm>
            <a:off x="4535488" y="2286000"/>
            <a:ext cx="3998912" cy="350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30790069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28942651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184775952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69432713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237808439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ftr" sz="quarter" idx="10"/>
          </p:nvPr>
        </p:nvSpPr>
        <p:spPr>
          <a:ln/>
        </p:spPr>
        <p:txBody>
          <a:bodyPr/>
          <a:lstStyle>
            <a:lvl1pPr>
              <a:defRPr/>
            </a:lvl1pPr>
          </a:lstStyle>
          <a:p>
            <a:endParaRPr lang="en-US"/>
          </a:p>
        </p:txBody>
      </p:sp>
    </p:spTree>
    <p:extLst>
      <p:ext uri="{BB962C8B-B14F-4D97-AF65-F5344CB8AC3E}">
        <p14:creationId xmlns:p14="http://schemas.microsoft.com/office/powerpoint/2010/main" val="244709908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015038"/>
            <a:ext cx="9144000" cy="84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Rectangle 3"/>
          <p:cNvSpPr>
            <a:spLocks noGrp="1" noChangeArrowheads="1"/>
          </p:cNvSpPr>
          <p:nvPr>
            <p:ph type="title"/>
          </p:nvPr>
        </p:nvSpPr>
        <p:spPr bwMode="auto">
          <a:xfrm>
            <a:off x="684213" y="990600"/>
            <a:ext cx="785018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单击此处编辑母版标题样式</a:t>
            </a:r>
            <a:endParaRPr lang="en-GB" dirty="0"/>
          </a:p>
        </p:txBody>
      </p:sp>
      <p:sp>
        <p:nvSpPr>
          <p:cNvPr id="62468" name="Rectangle 4"/>
          <p:cNvSpPr>
            <a:spLocks noGrp="1" noChangeArrowheads="1"/>
          </p:cNvSpPr>
          <p:nvPr>
            <p:ph type="body" idx="1"/>
          </p:nvPr>
        </p:nvSpPr>
        <p:spPr bwMode="auto">
          <a:xfrm>
            <a:off x="384175" y="2286000"/>
            <a:ext cx="815022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GB" dirty="0"/>
          </a:p>
        </p:txBody>
      </p:sp>
      <p:sp>
        <p:nvSpPr>
          <p:cNvPr id="62469" name="Rectangle 5"/>
          <p:cNvSpPr>
            <a:spLocks noGrp="1" noChangeArrowheads="1"/>
          </p:cNvSpPr>
          <p:nvPr>
            <p:ph type="ftr" sz="quarter" idx="3"/>
          </p:nvPr>
        </p:nvSpPr>
        <p:spPr bwMode="auto">
          <a:xfrm>
            <a:off x="395288" y="6308725"/>
            <a:ext cx="5624512"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eaLnBrk="0" hangingPunct="0">
              <a:spcBef>
                <a:spcPct val="0"/>
              </a:spcBef>
              <a:buSzTx/>
              <a:buFontTx/>
              <a:buNone/>
              <a:defRPr sz="1100" b="1">
                <a:latin typeface="Tahoma" pitchFamily="34" charset="0"/>
                <a:sym typeface="Symbol" pitchFamily="18" charset="2"/>
              </a:defRPr>
            </a:lvl1pPr>
          </a:lstStyle>
          <a:p>
            <a:endParaRPr lang="en-US" dirty="0"/>
          </a:p>
        </p:txBody>
      </p:sp>
      <p:pic>
        <p:nvPicPr>
          <p:cNvPr id="1030" name="Picture 6"/>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2098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animEffect transition="in" filter="dissolve">
                                      <p:cBhvr>
                                        <p:cTn id="7" dur="500"/>
                                        <p:tgtEl>
                                          <p:spTgt spid="6246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2468">
                                            <p:txEl>
                                              <p:pRg st="1" end="1"/>
                                            </p:txEl>
                                          </p:spTgt>
                                        </p:tgtEl>
                                        <p:attrNameLst>
                                          <p:attrName>style.visibility</p:attrName>
                                        </p:attrNameLst>
                                      </p:cBhvr>
                                      <p:to>
                                        <p:strVal val="visible"/>
                                      </p:to>
                                    </p:set>
                                    <p:animEffect transition="in" filter="dissolve">
                                      <p:cBhvr>
                                        <p:cTn id="12" dur="500"/>
                                        <p:tgtEl>
                                          <p:spTgt spid="62468">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2468">
                                            <p:txEl>
                                              <p:pRg st="2" end="2"/>
                                            </p:txEl>
                                          </p:spTgt>
                                        </p:tgtEl>
                                        <p:attrNameLst>
                                          <p:attrName>style.visibility</p:attrName>
                                        </p:attrNameLst>
                                      </p:cBhvr>
                                      <p:to>
                                        <p:strVal val="visible"/>
                                      </p:to>
                                    </p:set>
                                    <p:animEffect transition="in" filter="dissolve">
                                      <p:cBhvr>
                                        <p:cTn id="15" dur="500"/>
                                        <p:tgtEl>
                                          <p:spTgt spid="62468">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2468">
                                            <p:txEl>
                                              <p:pRg st="3" end="3"/>
                                            </p:txEl>
                                          </p:spTgt>
                                        </p:tgtEl>
                                        <p:attrNameLst>
                                          <p:attrName>style.visibility</p:attrName>
                                        </p:attrNameLst>
                                      </p:cBhvr>
                                      <p:to>
                                        <p:strVal val="visible"/>
                                      </p:to>
                                    </p:set>
                                    <p:animEffect transition="in" filter="dissolve">
                                      <p:cBhvr>
                                        <p:cTn id="18" dur="500"/>
                                        <p:tgtEl>
                                          <p:spTgt spid="62468">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62468">
                                            <p:txEl>
                                              <p:pRg st="4" end="4"/>
                                            </p:txEl>
                                          </p:spTgt>
                                        </p:tgtEl>
                                        <p:attrNameLst>
                                          <p:attrName>style.visibility</p:attrName>
                                        </p:attrNameLst>
                                      </p:cBhvr>
                                      <p:to>
                                        <p:strVal val="visible"/>
                                      </p:to>
                                    </p:set>
                                    <p:animEffect transition="in" filter="dissolve">
                                      <p:cBhvr>
                                        <p:cTn id="21" dur="500"/>
                                        <p:tgtEl>
                                          <p:spTgt spid="6246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build="p" bldLvl="5">
        <p:tmplLst>
          <p:tmpl lvl="1">
            <p:tnLst>
              <p:par>
                <p:cTn presetID="9" presetClass="entr" presetSubtype="0" fill="hold" nodeType="clickEffect">
                  <p:stCondLst>
                    <p:cond delay="0"/>
                  </p:stCondLst>
                  <p:childTnLst>
                    <p:set>
                      <p:cBhvr>
                        <p:cTn dur="1" fill="hold">
                          <p:stCondLst>
                            <p:cond delay="0"/>
                          </p:stCondLst>
                        </p:cTn>
                        <p:tgtEl>
                          <p:spTgt spid="62468"/>
                        </p:tgtEl>
                        <p:attrNameLst>
                          <p:attrName>style.visibility</p:attrName>
                        </p:attrNameLst>
                      </p:cBhvr>
                      <p:to>
                        <p:strVal val="visible"/>
                      </p:to>
                    </p:set>
                    <p:animEffect transition="in" filter="dissolve">
                      <p:cBhvr>
                        <p:cTn dur="500"/>
                        <p:tgtEl>
                          <p:spTgt spid="62468"/>
                        </p:tgtEl>
                      </p:cBhvr>
                    </p:animEffect>
                  </p:childTnLst>
                </p:cTn>
              </p:par>
            </p:tnLst>
          </p:tmpl>
          <p:tmpl lvl="2">
            <p:tnLst>
              <p:par>
                <p:cTn presetID="9" presetClass="entr" presetSubtype="0" fill="hold" nodeType="clickEffect">
                  <p:stCondLst>
                    <p:cond delay="0"/>
                  </p:stCondLst>
                  <p:childTnLst>
                    <p:set>
                      <p:cBhvr>
                        <p:cTn dur="1" fill="hold">
                          <p:stCondLst>
                            <p:cond delay="0"/>
                          </p:stCondLst>
                        </p:cTn>
                        <p:tgtEl>
                          <p:spTgt spid="62468"/>
                        </p:tgtEl>
                        <p:attrNameLst>
                          <p:attrName>style.visibility</p:attrName>
                        </p:attrNameLst>
                      </p:cBhvr>
                      <p:to>
                        <p:strVal val="visible"/>
                      </p:to>
                    </p:set>
                    <p:animEffect transition="in" filter="dissolve">
                      <p:cBhvr>
                        <p:cTn dur="500"/>
                        <p:tgtEl>
                          <p:spTgt spid="62468"/>
                        </p:tgtEl>
                      </p:cBhvr>
                    </p:animEffect>
                  </p:childTnLst>
                </p:cTn>
              </p:par>
            </p:tnLst>
          </p:tmpl>
          <p:tmpl lvl="3">
            <p:tnLst>
              <p:par>
                <p:cTn presetID="9" presetClass="entr" presetSubtype="0" fill="hold" nodeType="withEffect">
                  <p:stCondLst>
                    <p:cond delay="0"/>
                  </p:stCondLst>
                  <p:childTnLst>
                    <p:set>
                      <p:cBhvr>
                        <p:cTn dur="1" fill="hold">
                          <p:stCondLst>
                            <p:cond delay="0"/>
                          </p:stCondLst>
                        </p:cTn>
                        <p:tgtEl>
                          <p:spTgt spid="62468"/>
                        </p:tgtEl>
                        <p:attrNameLst>
                          <p:attrName>style.visibility</p:attrName>
                        </p:attrNameLst>
                      </p:cBhvr>
                      <p:to>
                        <p:strVal val="visible"/>
                      </p:to>
                    </p:set>
                    <p:animEffect transition="in" filter="dissolve">
                      <p:cBhvr>
                        <p:cTn dur="500"/>
                        <p:tgtEl>
                          <p:spTgt spid="62468"/>
                        </p:tgtEl>
                      </p:cBhvr>
                    </p:animEffect>
                  </p:childTnLst>
                </p:cTn>
              </p:par>
            </p:tnLst>
          </p:tmpl>
          <p:tmpl lvl="4">
            <p:tnLst>
              <p:par>
                <p:cTn presetID="9" presetClass="entr" presetSubtype="0" fill="hold" nodeType="withEffect">
                  <p:stCondLst>
                    <p:cond delay="0"/>
                  </p:stCondLst>
                  <p:childTnLst>
                    <p:set>
                      <p:cBhvr>
                        <p:cTn dur="1" fill="hold">
                          <p:stCondLst>
                            <p:cond delay="0"/>
                          </p:stCondLst>
                        </p:cTn>
                        <p:tgtEl>
                          <p:spTgt spid="62468"/>
                        </p:tgtEl>
                        <p:attrNameLst>
                          <p:attrName>style.visibility</p:attrName>
                        </p:attrNameLst>
                      </p:cBhvr>
                      <p:to>
                        <p:strVal val="visible"/>
                      </p:to>
                    </p:set>
                    <p:animEffect transition="in" filter="dissolve">
                      <p:cBhvr>
                        <p:cTn dur="500"/>
                        <p:tgtEl>
                          <p:spTgt spid="62468"/>
                        </p:tgtEl>
                      </p:cBhvr>
                    </p:animEffect>
                  </p:childTnLst>
                </p:cTn>
              </p:par>
            </p:tnLst>
          </p:tmpl>
          <p:tmpl lvl="5">
            <p:tnLst>
              <p:par>
                <p:cTn presetID="9" presetClass="entr" presetSubtype="0" fill="hold" nodeType="withEffect">
                  <p:stCondLst>
                    <p:cond delay="0"/>
                  </p:stCondLst>
                  <p:childTnLst>
                    <p:set>
                      <p:cBhvr>
                        <p:cTn dur="1" fill="hold">
                          <p:stCondLst>
                            <p:cond delay="0"/>
                          </p:stCondLst>
                        </p:cTn>
                        <p:tgtEl>
                          <p:spTgt spid="62468"/>
                        </p:tgtEl>
                        <p:attrNameLst>
                          <p:attrName>style.visibility</p:attrName>
                        </p:attrNameLst>
                      </p:cBhvr>
                      <p:to>
                        <p:strVal val="visible"/>
                      </p:to>
                    </p:set>
                    <p:animEffect transition="in" filter="dissolve">
                      <p:cBhvr>
                        <p:cTn dur="500"/>
                        <p:tgtEl>
                          <p:spTgt spid="62468"/>
                        </p:tgtEl>
                      </p:cBhvr>
                    </p:animEffect>
                  </p:childTnLst>
                </p:cTn>
              </p:par>
            </p:tnLst>
          </p:tmpl>
        </p:tmplLst>
      </p:bldP>
    </p:bldLst>
  </p:timing>
  <p:hf sldNum="0" hdr="0" dt="0"/>
  <p:txStyles>
    <p:titleStyle>
      <a:lvl1pPr algn="l" rtl="0" eaLnBrk="1" fontAlgn="base" hangingPunct="1">
        <a:lnSpc>
          <a:spcPct val="90000"/>
        </a:lnSpc>
        <a:spcBef>
          <a:spcPct val="0"/>
        </a:spcBef>
        <a:spcAft>
          <a:spcPct val="0"/>
        </a:spcAft>
        <a:defRPr sz="3600">
          <a:solidFill>
            <a:srgbClr val="3760A0"/>
          </a:solidFill>
          <a:latin typeface="Tahoma" pitchFamily="34" charset="0"/>
          <a:ea typeface="+mj-ea"/>
          <a:cs typeface="ＭＳ Ｐゴシック" charset="0"/>
        </a:defRPr>
      </a:lvl1pPr>
      <a:lvl2pPr algn="l" rtl="0" eaLnBrk="1" fontAlgn="base" hangingPunct="1">
        <a:lnSpc>
          <a:spcPct val="90000"/>
        </a:lnSpc>
        <a:spcBef>
          <a:spcPct val="0"/>
        </a:spcBef>
        <a:spcAft>
          <a:spcPct val="0"/>
        </a:spcAft>
        <a:defRPr sz="3600">
          <a:solidFill>
            <a:srgbClr val="3760A0"/>
          </a:solidFill>
          <a:latin typeface="Arial" charset="0"/>
          <a:ea typeface="ＭＳ Ｐゴシック" charset="0"/>
          <a:cs typeface="ＭＳ Ｐゴシック" charset="0"/>
        </a:defRPr>
      </a:lvl2pPr>
      <a:lvl3pPr algn="l" rtl="0" eaLnBrk="1" fontAlgn="base" hangingPunct="1">
        <a:lnSpc>
          <a:spcPct val="90000"/>
        </a:lnSpc>
        <a:spcBef>
          <a:spcPct val="0"/>
        </a:spcBef>
        <a:spcAft>
          <a:spcPct val="0"/>
        </a:spcAft>
        <a:defRPr sz="3600">
          <a:solidFill>
            <a:srgbClr val="3760A0"/>
          </a:solidFill>
          <a:latin typeface="Arial" charset="0"/>
          <a:ea typeface="ＭＳ Ｐゴシック" charset="0"/>
          <a:cs typeface="ＭＳ Ｐゴシック" charset="0"/>
        </a:defRPr>
      </a:lvl3pPr>
      <a:lvl4pPr algn="l" rtl="0" eaLnBrk="1" fontAlgn="base" hangingPunct="1">
        <a:lnSpc>
          <a:spcPct val="90000"/>
        </a:lnSpc>
        <a:spcBef>
          <a:spcPct val="0"/>
        </a:spcBef>
        <a:spcAft>
          <a:spcPct val="0"/>
        </a:spcAft>
        <a:defRPr sz="3600">
          <a:solidFill>
            <a:srgbClr val="3760A0"/>
          </a:solidFill>
          <a:latin typeface="Arial" charset="0"/>
          <a:ea typeface="ＭＳ Ｐゴシック" charset="0"/>
          <a:cs typeface="ＭＳ Ｐゴシック" charset="0"/>
        </a:defRPr>
      </a:lvl4pPr>
      <a:lvl5pPr algn="l" rtl="0" eaLnBrk="1" fontAlgn="base" hangingPunct="1">
        <a:lnSpc>
          <a:spcPct val="90000"/>
        </a:lnSpc>
        <a:spcBef>
          <a:spcPct val="0"/>
        </a:spcBef>
        <a:spcAft>
          <a:spcPct val="0"/>
        </a:spcAft>
        <a:defRPr sz="3600">
          <a:solidFill>
            <a:srgbClr val="3760A0"/>
          </a:solidFill>
          <a:latin typeface="Arial"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3600">
          <a:solidFill>
            <a:srgbClr val="3760A0"/>
          </a:solidFill>
          <a:latin typeface="Arial" charset="0"/>
          <a:ea typeface="ＭＳ Ｐゴシック" charset="0"/>
        </a:defRPr>
      </a:lvl6pPr>
      <a:lvl7pPr marL="914400" algn="l" rtl="0" eaLnBrk="1" fontAlgn="base" hangingPunct="1">
        <a:lnSpc>
          <a:spcPct val="90000"/>
        </a:lnSpc>
        <a:spcBef>
          <a:spcPct val="0"/>
        </a:spcBef>
        <a:spcAft>
          <a:spcPct val="0"/>
        </a:spcAft>
        <a:defRPr sz="3600">
          <a:solidFill>
            <a:srgbClr val="3760A0"/>
          </a:solidFill>
          <a:latin typeface="Arial" charset="0"/>
          <a:ea typeface="ＭＳ Ｐゴシック" charset="0"/>
        </a:defRPr>
      </a:lvl7pPr>
      <a:lvl8pPr marL="1371600" algn="l" rtl="0" eaLnBrk="1" fontAlgn="base" hangingPunct="1">
        <a:lnSpc>
          <a:spcPct val="90000"/>
        </a:lnSpc>
        <a:spcBef>
          <a:spcPct val="0"/>
        </a:spcBef>
        <a:spcAft>
          <a:spcPct val="0"/>
        </a:spcAft>
        <a:defRPr sz="3600">
          <a:solidFill>
            <a:srgbClr val="3760A0"/>
          </a:solidFill>
          <a:latin typeface="Arial" charset="0"/>
          <a:ea typeface="ＭＳ Ｐゴシック" charset="0"/>
        </a:defRPr>
      </a:lvl8pPr>
      <a:lvl9pPr marL="1828800" algn="l" rtl="0" eaLnBrk="1" fontAlgn="base" hangingPunct="1">
        <a:lnSpc>
          <a:spcPct val="90000"/>
        </a:lnSpc>
        <a:spcBef>
          <a:spcPct val="0"/>
        </a:spcBef>
        <a:spcAft>
          <a:spcPct val="0"/>
        </a:spcAft>
        <a:defRPr sz="3600">
          <a:solidFill>
            <a:srgbClr val="3760A0"/>
          </a:solidFill>
          <a:latin typeface="Arial" charset="0"/>
          <a:ea typeface="ＭＳ Ｐゴシック" charset="0"/>
        </a:defRPr>
      </a:lvl9pPr>
    </p:titleStyle>
    <p:bodyStyle>
      <a:lvl1pPr marL="342900" indent="-342900" algn="l" rtl="0" eaLnBrk="1" fontAlgn="base" hangingPunct="1">
        <a:spcBef>
          <a:spcPct val="20000"/>
        </a:spcBef>
        <a:spcAft>
          <a:spcPct val="0"/>
        </a:spcAft>
        <a:buSzPct val="100000"/>
        <a:buFont typeface="Times" pitchFamily="-84" charset="0"/>
        <a:buChar char="•"/>
        <a:defRPr sz="2800">
          <a:solidFill>
            <a:schemeClr val="tx1"/>
          </a:solidFill>
          <a:latin typeface="Tahoma" pitchFamily="34" charset="0"/>
          <a:ea typeface="+mn-ea"/>
          <a:cs typeface="ＭＳ Ｐゴシック" charset="0"/>
        </a:defRPr>
      </a:lvl1pPr>
      <a:lvl2pPr marL="742950" indent="-285750" algn="l" rtl="0" eaLnBrk="1" fontAlgn="base" hangingPunct="1">
        <a:spcBef>
          <a:spcPct val="20000"/>
        </a:spcBef>
        <a:spcAft>
          <a:spcPct val="0"/>
        </a:spcAft>
        <a:buChar char="–"/>
        <a:defRPr sz="2000">
          <a:solidFill>
            <a:schemeClr val="tx1"/>
          </a:solidFill>
          <a:latin typeface="Tahoma" pitchFamily="34" charset="0"/>
          <a:ea typeface="+mn-ea"/>
        </a:defRPr>
      </a:lvl2pPr>
      <a:lvl3pPr marL="1143000" indent="-228600" algn="l" rtl="0" eaLnBrk="1" fontAlgn="base" hangingPunct="1">
        <a:spcBef>
          <a:spcPct val="20000"/>
        </a:spcBef>
        <a:spcAft>
          <a:spcPct val="0"/>
        </a:spcAft>
        <a:buSzPct val="100000"/>
        <a:buChar char="•"/>
        <a:defRPr>
          <a:solidFill>
            <a:schemeClr val="tx1"/>
          </a:solidFill>
          <a:latin typeface="Tahoma" pitchFamily="34" charset="0"/>
          <a:ea typeface="+mn-ea"/>
        </a:defRPr>
      </a:lvl3pPr>
      <a:lvl4pPr marL="1600200" indent="-228600" algn="l" rtl="0" eaLnBrk="1" fontAlgn="base" hangingPunct="1">
        <a:spcBef>
          <a:spcPct val="20000"/>
        </a:spcBef>
        <a:spcAft>
          <a:spcPct val="0"/>
        </a:spcAft>
        <a:buChar char="–"/>
        <a:defRPr sz="1600">
          <a:solidFill>
            <a:schemeClr val="tx1"/>
          </a:solidFill>
          <a:latin typeface="Tahoma" pitchFamily="34" charset="0"/>
          <a:ea typeface="+mn-ea"/>
        </a:defRPr>
      </a:lvl4pPr>
      <a:lvl5pPr marL="2057400" indent="-228600" algn="l" rtl="0" eaLnBrk="1" fontAlgn="base" hangingPunct="1">
        <a:spcBef>
          <a:spcPct val="20000"/>
        </a:spcBef>
        <a:spcAft>
          <a:spcPct val="0"/>
        </a:spcAft>
        <a:buChar char="»"/>
        <a:defRPr sz="1600">
          <a:solidFill>
            <a:schemeClr val="tx1"/>
          </a:solidFill>
          <a:latin typeface="Tahoma" pitchFamily="34" charset="0"/>
          <a:ea typeface="+mn-ea"/>
        </a:defRPr>
      </a:lvl5pPr>
      <a:lvl6pPr marL="2514600" indent="-228600" algn="l" rtl="0" eaLnBrk="1" fontAlgn="base" hangingPunct="1">
        <a:spcBef>
          <a:spcPct val="20000"/>
        </a:spcBef>
        <a:spcAft>
          <a:spcPct val="0"/>
        </a:spcAft>
        <a:buChar char="»"/>
        <a:defRPr sz="1600">
          <a:solidFill>
            <a:schemeClr val="tx1"/>
          </a:solidFill>
          <a:latin typeface="+mn-lt"/>
          <a:ea typeface="+mn-ea"/>
        </a:defRPr>
      </a:lvl6pPr>
      <a:lvl7pPr marL="2971800" indent="-228600" algn="l" rtl="0" eaLnBrk="1" fontAlgn="base" hangingPunct="1">
        <a:spcBef>
          <a:spcPct val="20000"/>
        </a:spcBef>
        <a:spcAft>
          <a:spcPct val="0"/>
        </a:spcAft>
        <a:buChar char="»"/>
        <a:defRPr sz="1600">
          <a:solidFill>
            <a:schemeClr val="tx1"/>
          </a:solidFill>
          <a:latin typeface="+mn-lt"/>
          <a:ea typeface="+mn-ea"/>
        </a:defRPr>
      </a:lvl7pPr>
      <a:lvl8pPr marL="3429000" indent="-228600" algn="l" rtl="0" eaLnBrk="1" fontAlgn="base" hangingPunct="1">
        <a:spcBef>
          <a:spcPct val="20000"/>
        </a:spcBef>
        <a:spcAft>
          <a:spcPct val="0"/>
        </a:spcAft>
        <a:buChar char="»"/>
        <a:defRPr sz="1600">
          <a:solidFill>
            <a:schemeClr val="tx1"/>
          </a:solidFill>
          <a:latin typeface="+mn-lt"/>
          <a:ea typeface="+mn-ea"/>
        </a:defRPr>
      </a:lvl8pPr>
      <a:lvl9pPr marL="3886200" indent="-228600" algn="l" rtl="0" eaLnBrk="1" fontAlgn="base" hangingPunct="1">
        <a:spcBef>
          <a:spcPct val="20000"/>
        </a:spcBef>
        <a:spcAft>
          <a:spcPct val="0"/>
        </a:spcAft>
        <a:buChar char="»"/>
        <a:defRPr sz="16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groups.google.com/forum/#!forum/mobile-miao"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5.emf"/><Relationship Id="rId4" Type="http://schemas.openxmlformats.org/officeDocument/2006/relationships/oleObject" Target="../embeddings/Microsoft_Visio_2003-2010_Drawing1.vsd"/></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447800"/>
            <a:ext cx="7772400" cy="1470025"/>
          </a:xfrm>
        </p:spPr>
        <p:txBody>
          <a:bodyPr>
            <a:normAutofit/>
          </a:bodyPr>
          <a:lstStyle/>
          <a:p>
            <a:r>
              <a:rPr lang="en-US" sz="3200" dirty="0" smtClean="0"/>
              <a:t>Chapter 3 Medium Access Control</a:t>
            </a:r>
            <a:endParaRPr lang="en-US" sz="3200" dirty="0"/>
          </a:p>
        </p:txBody>
      </p:sp>
      <p:sp>
        <p:nvSpPr>
          <p:cNvPr id="5" name="副标题 4"/>
          <p:cNvSpPr>
            <a:spLocks noGrp="1"/>
          </p:cNvSpPr>
          <p:nvPr>
            <p:ph type="subTitle" idx="1"/>
          </p:nvPr>
        </p:nvSpPr>
        <p:spPr/>
        <p:txBody>
          <a:bodyPr/>
          <a:lstStyle/>
          <a:p>
            <a:endParaRPr lang="en-US"/>
          </a:p>
        </p:txBody>
      </p:sp>
      <p:sp>
        <p:nvSpPr>
          <p:cNvPr id="3" name="矩形 2"/>
          <p:cNvSpPr/>
          <p:nvPr/>
        </p:nvSpPr>
        <p:spPr>
          <a:xfrm>
            <a:off x="1219200" y="5334000"/>
            <a:ext cx="7086600" cy="646331"/>
          </a:xfrm>
          <a:prstGeom prst="rect">
            <a:avLst/>
          </a:prstGeom>
        </p:spPr>
        <p:txBody>
          <a:bodyPr wrap="square">
            <a:spAutoFit/>
          </a:bodyPr>
          <a:lstStyle/>
          <a:p>
            <a:r>
              <a:rPr lang="en-US"/>
              <a:t>Email list:  </a:t>
            </a:r>
            <a:r>
              <a:rPr lang="en-US">
                <a:hlinkClick r:id="rId2"/>
              </a:rPr>
              <a:t>https://groups.google.com/forum/#!</a:t>
            </a:r>
            <a:r>
              <a:rPr lang="en-US" smtClean="0">
                <a:hlinkClick r:id="rId2"/>
              </a:rPr>
              <a:t>forum/mobile-miao</a:t>
            </a:r>
            <a:endParaRPr lang="en-US"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8576" y="3299234"/>
            <a:ext cx="2708636" cy="929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en-US" dirty="0"/>
              <a:t>Performance Measures</a:t>
            </a:r>
          </a:p>
        </p:txBody>
      </p:sp>
      <p:sp>
        <p:nvSpPr>
          <p:cNvPr id="4" name="内容占位符 3"/>
          <p:cNvSpPr>
            <a:spLocks noGrp="1"/>
          </p:cNvSpPr>
          <p:nvPr>
            <p:ph idx="1"/>
          </p:nvPr>
        </p:nvSpPr>
        <p:spPr/>
        <p:txBody>
          <a:bodyPr/>
          <a:lstStyle/>
          <a:p>
            <a:r>
              <a:rPr lang="en-US" sz="2400" dirty="0" smtClean="0"/>
              <a:t>Throughput</a:t>
            </a:r>
            <a:r>
              <a:rPr lang="en-US" dirty="0" smtClean="0"/>
              <a:t>:</a:t>
            </a:r>
          </a:p>
          <a:p>
            <a:pPr lvl="1"/>
            <a:r>
              <a:rPr lang="en-US" dirty="0" smtClean="0"/>
              <a:t>An alternative definition</a:t>
            </a:r>
          </a:p>
          <a:p>
            <a:pPr lvl="1"/>
            <a:endParaRPr lang="en-US" dirty="0"/>
          </a:p>
          <a:p>
            <a:pPr lvl="1"/>
            <a:endParaRPr lang="en-US" dirty="0" smtClean="0"/>
          </a:p>
          <a:p>
            <a:pPr lvl="1"/>
            <a:endParaRPr lang="en-US" dirty="0"/>
          </a:p>
          <a:p>
            <a:pPr lvl="1"/>
            <a:r>
              <a:rPr lang="en-US" dirty="0" smtClean="0"/>
              <a:t>Normalized link delay</a:t>
            </a:r>
            <a:endParaRPr lang="en-US" dirty="0"/>
          </a:p>
        </p:txBody>
      </p:sp>
      <p:cxnSp>
        <p:nvCxnSpPr>
          <p:cNvPr id="6" name="直接箭头连接符 5"/>
          <p:cNvCxnSpPr/>
          <p:nvPr/>
        </p:nvCxnSpPr>
        <p:spPr>
          <a:xfrm flipH="1">
            <a:off x="3962400" y="3073917"/>
            <a:ext cx="809624" cy="34733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00600" y="2883417"/>
            <a:ext cx="1371600" cy="381000"/>
          </a:xfrm>
          <a:prstGeom prst="rect">
            <a:avLst/>
          </a:prstGeom>
          <a:noFill/>
        </p:spPr>
        <p:txBody>
          <a:bodyPr wrap="square" rtlCol="0">
            <a:spAutoFit/>
          </a:bodyPr>
          <a:lstStyle/>
          <a:p>
            <a:r>
              <a:rPr lang="en-US" dirty="0" smtClean="0">
                <a:latin typeface="Tahoma" pitchFamily="34" charset="0"/>
              </a:rPr>
              <a:t>File size</a:t>
            </a:r>
            <a:endParaRPr lang="en-US" dirty="0">
              <a:latin typeface="Tahoma" pitchFamily="34" charset="0"/>
            </a:endParaRPr>
          </a:p>
        </p:txBody>
      </p:sp>
      <p:cxnSp>
        <p:nvCxnSpPr>
          <p:cNvPr id="9" name="直接箭头连接符 8"/>
          <p:cNvCxnSpPr/>
          <p:nvPr/>
        </p:nvCxnSpPr>
        <p:spPr>
          <a:xfrm flipH="1" flipV="1">
            <a:off x="3810000" y="3962400"/>
            <a:ext cx="762000" cy="952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648200" y="3773269"/>
            <a:ext cx="1524000" cy="646331"/>
          </a:xfrm>
          <a:prstGeom prst="rect">
            <a:avLst/>
          </a:prstGeom>
          <a:noFill/>
        </p:spPr>
        <p:txBody>
          <a:bodyPr wrap="square" rtlCol="0">
            <a:spAutoFit/>
          </a:bodyPr>
          <a:lstStyle/>
          <a:p>
            <a:r>
              <a:rPr lang="en-US" dirty="0" smtClean="0">
                <a:latin typeface="Tahoma" pitchFamily="34" charset="0"/>
              </a:rPr>
              <a:t>Time to send all bits</a:t>
            </a:r>
            <a:endParaRPr lang="en-US" dirty="0">
              <a:latin typeface="Tahoma" pitchFamily="34" charset="0"/>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4648200"/>
            <a:ext cx="1533525"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77815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dirty="0" smtClean="0"/>
              <a:t>Contention-Free Access Protocols</a:t>
            </a:r>
            <a:endParaRPr lang="en-US" dirty="0"/>
          </a:p>
        </p:txBody>
      </p:sp>
      <p:sp>
        <p:nvSpPr>
          <p:cNvPr id="6" name="文本占位符 5"/>
          <p:cNvSpPr>
            <a:spLocks noGrp="1"/>
          </p:cNvSpPr>
          <p:nvPr>
            <p:ph type="body" idx="1"/>
          </p:nvPr>
        </p:nvSpPr>
        <p:spPr/>
        <p:txBody>
          <a:bodyPr/>
          <a:lstStyle/>
          <a:p>
            <a:endParaRPr lang="en-US"/>
          </a:p>
        </p:txBody>
      </p:sp>
      <p:sp>
        <p:nvSpPr>
          <p:cNvPr id="2" name="页脚占位符 1"/>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284821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Contention-Free Access Protocols</a:t>
            </a:r>
            <a:endParaRPr lang="en-US" dirty="0"/>
          </a:p>
        </p:txBody>
      </p:sp>
      <p:sp>
        <p:nvSpPr>
          <p:cNvPr id="4" name="内容占位符 3"/>
          <p:cNvSpPr>
            <a:spLocks noGrp="1"/>
          </p:cNvSpPr>
          <p:nvPr>
            <p:ph idx="1"/>
          </p:nvPr>
        </p:nvSpPr>
        <p:spPr/>
        <p:txBody>
          <a:bodyPr>
            <a:normAutofit/>
          </a:bodyPr>
          <a:lstStyle/>
          <a:p>
            <a:r>
              <a:rPr lang="en-US" sz="2400" dirty="0"/>
              <a:t>Contention-free access </a:t>
            </a:r>
            <a:r>
              <a:rPr lang="en-US" sz="2400" dirty="0" smtClean="0"/>
              <a:t>protocols</a:t>
            </a:r>
          </a:p>
          <a:p>
            <a:pPr lvl="1"/>
            <a:r>
              <a:rPr lang="en-US" sz="1800" dirty="0" smtClean="0"/>
              <a:t>Each </a:t>
            </a:r>
            <a:r>
              <a:rPr lang="en-US" sz="1800" dirty="0"/>
              <a:t>terminal </a:t>
            </a:r>
            <a:r>
              <a:rPr lang="en-US" sz="1800" dirty="0" smtClean="0"/>
              <a:t>sends </a:t>
            </a:r>
            <a:r>
              <a:rPr lang="en-US" sz="1800" dirty="0"/>
              <a:t>packets </a:t>
            </a:r>
            <a:r>
              <a:rPr lang="en-US" sz="1800" dirty="0" smtClean="0"/>
              <a:t>using predetermined </a:t>
            </a:r>
            <a:r>
              <a:rPr lang="en-US" sz="1800" dirty="0"/>
              <a:t>time slots, frequency bands, or codes. </a:t>
            </a:r>
            <a:endParaRPr lang="en-US" sz="1800" dirty="0" smtClean="0"/>
          </a:p>
          <a:p>
            <a:pPr lvl="1"/>
            <a:r>
              <a:rPr lang="en-US" sz="1800" dirty="0" smtClean="0"/>
              <a:t>A central scheduler coordinates </a:t>
            </a:r>
            <a:r>
              <a:rPr lang="en-US" sz="1800" dirty="0"/>
              <a:t>the transmissions of different terminals, and there </a:t>
            </a:r>
            <a:r>
              <a:rPr lang="en-US" sz="1800" dirty="0" smtClean="0"/>
              <a:t>will be </a:t>
            </a:r>
            <a:r>
              <a:rPr lang="en-US" sz="1800" dirty="0"/>
              <a:t>no collisions in the network</a:t>
            </a:r>
            <a:r>
              <a:rPr lang="en-US" sz="1800" dirty="0" smtClean="0"/>
              <a:t>.</a:t>
            </a:r>
          </a:p>
          <a:p>
            <a:r>
              <a:rPr lang="en-US" sz="2400" dirty="0" smtClean="0"/>
              <a:t>Types:</a:t>
            </a:r>
          </a:p>
          <a:p>
            <a:pPr lvl="1"/>
            <a:r>
              <a:rPr lang="en-US" sz="1800" dirty="0" smtClean="0"/>
              <a:t>Static access protocols</a:t>
            </a:r>
          </a:p>
          <a:p>
            <a:pPr lvl="1"/>
            <a:r>
              <a:rPr lang="en-US" sz="1800" dirty="0" smtClean="0"/>
              <a:t>Dynamic access protocols</a:t>
            </a:r>
            <a:endParaRPr lang="en-US" sz="18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501483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Resource Assignment Techniques</a:t>
            </a:r>
            <a:endParaRPr lang="en-US" dirty="0"/>
          </a:p>
        </p:txBody>
      </p:sp>
      <p:sp>
        <p:nvSpPr>
          <p:cNvPr id="4" name="内容占位符 3"/>
          <p:cNvSpPr>
            <a:spLocks noGrp="1"/>
          </p:cNvSpPr>
          <p:nvPr>
            <p:ph idx="1"/>
          </p:nvPr>
        </p:nvSpPr>
        <p:spPr>
          <a:xfrm>
            <a:off x="384175" y="2133600"/>
            <a:ext cx="8150225" cy="3505200"/>
          </a:xfrm>
        </p:spPr>
        <p:txBody>
          <a:bodyPr>
            <a:noAutofit/>
          </a:bodyPr>
          <a:lstStyle/>
          <a:p>
            <a:r>
              <a:rPr lang="en-US" sz="2200" dirty="0" smtClean="0"/>
              <a:t>Wireless resources can </a:t>
            </a:r>
            <a:r>
              <a:rPr lang="en-US" sz="2200" dirty="0"/>
              <a:t>be divided into </a:t>
            </a:r>
            <a:r>
              <a:rPr lang="en-US" sz="2200" dirty="0" smtClean="0"/>
              <a:t>orthogonal partitions </a:t>
            </a:r>
            <a:r>
              <a:rPr lang="en-US" sz="2200" dirty="0"/>
              <a:t>called channels and these channels can be assigned to different terminals.</a:t>
            </a:r>
            <a:endParaRPr lang="en-US" sz="2200" dirty="0" smtClean="0"/>
          </a:p>
          <a:p>
            <a:r>
              <a:rPr lang="en-US" sz="2200" dirty="0" smtClean="0"/>
              <a:t>Fundamental resource partitioning techniques</a:t>
            </a:r>
          </a:p>
          <a:p>
            <a:pPr lvl="1"/>
            <a:r>
              <a:rPr lang="en-US" sz="1600" dirty="0" smtClean="0"/>
              <a:t>TDMA</a:t>
            </a:r>
          </a:p>
          <a:p>
            <a:pPr lvl="1"/>
            <a:r>
              <a:rPr lang="en-US" sz="1600" dirty="0" smtClean="0"/>
              <a:t>FDMA</a:t>
            </a:r>
          </a:p>
          <a:p>
            <a:pPr lvl="1"/>
            <a:r>
              <a:rPr lang="en-US" sz="1600" dirty="0"/>
              <a:t>OFDMA</a:t>
            </a:r>
          </a:p>
          <a:p>
            <a:pPr lvl="1"/>
            <a:r>
              <a:rPr lang="en-US" sz="1600" dirty="0" smtClean="0"/>
              <a:t>CDMA</a:t>
            </a:r>
          </a:p>
          <a:p>
            <a:pPr lvl="1"/>
            <a:r>
              <a:rPr lang="en-US" sz="1600" dirty="0" smtClean="0"/>
              <a:t>SDMA</a:t>
            </a:r>
            <a:endParaRPr lang="en-US" sz="2400" dirty="0" smtClean="0"/>
          </a:p>
          <a:p>
            <a:r>
              <a:rPr lang="en-US" sz="2200" dirty="0" smtClean="0"/>
              <a:t>Illustration assuming static resource allocation:</a:t>
            </a:r>
          </a:p>
          <a:p>
            <a:pPr lvl="1"/>
            <a:r>
              <a:rPr lang="en-US" sz="1600" dirty="0" smtClean="0"/>
              <a:t>Each </a:t>
            </a:r>
            <a:r>
              <a:rPr lang="en-US" sz="1600" dirty="0"/>
              <a:t>link is assigned some fixed </a:t>
            </a:r>
            <a:r>
              <a:rPr lang="en-US" sz="1600" dirty="0" smtClean="0"/>
              <a:t>channels throughout </a:t>
            </a:r>
            <a:r>
              <a:rPr lang="en-US" sz="1600" dirty="0"/>
              <a:t>its communication session</a:t>
            </a:r>
            <a:r>
              <a:rPr lang="en-US" sz="1600" dirty="0" smtClean="0"/>
              <a:t>.</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74511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FDMA</a:t>
            </a:r>
            <a:endParaRPr lang="en-US" dirty="0"/>
          </a:p>
        </p:txBody>
      </p:sp>
      <p:sp>
        <p:nvSpPr>
          <p:cNvPr id="4" name="内容占位符 3"/>
          <p:cNvSpPr>
            <a:spLocks noGrp="1"/>
          </p:cNvSpPr>
          <p:nvPr>
            <p:ph idx="1"/>
          </p:nvPr>
        </p:nvSpPr>
        <p:spPr/>
        <p:txBody>
          <a:bodyPr/>
          <a:lstStyle/>
          <a:p>
            <a:r>
              <a:rPr lang="en-US" sz="2400" dirty="0" smtClean="0"/>
              <a:t>Oldest way of static resource allocation</a:t>
            </a:r>
          </a:p>
          <a:p>
            <a:r>
              <a:rPr lang="en-US" sz="2400" dirty="0" smtClean="0"/>
              <a:t>Not efficient for traffic with different rate requirements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200400"/>
            <a:ext cx="385168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1526048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TDMA</a:t>
            </a:r>
            <a:endParaRPr lang="en-US" dirty="0"/>
          </a:p>
        </p:txBody>
      </p:sp>
      <p:sp>
        <p:nvSpPr>
          <p:cNvPr id="4" name="内容占位符 3"/>
          <p:cNvSpPr>
            <a:spLocks noGrp="1"/>
          </p:cNvSpPr>
          <p:nvPr>
            <p:ph idx="1"/>
          </p:nvPr>
        </p:nvSpPr>
        <p:spPr/>
        <p:txBody>
          <a:bodyPr/>
          <a:lstStyle/>
          <a:p>
            <a:r>
              <a:rPr lang="en-US" sz="2400" dirty="0" smtClean="0"/>
              <a:t>All terminals are synchronized</a:t>
            </a:r>
          </a:p>
          <a:p>
            <a:r>
              <a:rPr lang="en-US" sz="2400" dirty="0" smtClean="0"/>
              <a:t>More flexible in handling different rate requirements</a:t>
            </a:r>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200400"/>
            <a:ext cx="399655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191759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OFDMA</a:t>
            </a:r>
            <a:endParaRPr lang="en-US" dirty="0"/>
          </a:p>
        </p:txBody>
      </p:sp>
      <p:sp>
        <p:nvSpPr>
          <p:cNvPr id="4" name="内容占位符 3"/>
          <p:cNvSpPr>
            <a:spLocks noGrp="1"/>
          </p:cNvSpPr>
          <p:nvPr>
            <p:ph idx="1"/>
          </p:nvPr>
        </p:nvSpPr>
        <p:spPr>
          <a:xfrm>
            <a:off x="384175" y="1981200"/>
            <a:ext cx="8150225" cy="3505200"/>
          </a:xfrm>
        </p:spPr>
        <p:txBody>
          <a:bodyPr>
            <a:normAutofit/>
          </a:bodyPr>
          <a:lstStyle/>
          <a:p>
            <a:r>
              <a:rPr lang="en-US" sz="2400" dirty="0" smtClean="0"/>
              <a:t>Based on </a:t>
            </a:r>
            <a:r>
              <a:rPr lang="en-US" sz="2400" dirty="0"/>
              <a:t>orthogonal frequency division </a:t>
            </a:r>
            <a:r>
              <a:rPr lang="en-US" sz="2400" dirty="0" smtClean="0"/>
              <a:t>multiplexing (OFDM).</a:t>
            </a:r>
          </a:p>
          <a:p>
            <a:pPr lvl="1"/>
            <a:endParaRPr lang="en-US" dirty="0"/>
          </a:p>
          <a:p>
            <a:pPr lvl="1"/>
            <a:endParaRPr lang="en-US" sz="20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2514599"/>
            <a:ext cx="4572000" cy="34772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76066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OFDM Spectrum</a:t>
            </a:r>
            <a:endParaRPr lang="en-US" dirty="0"/>
          </a:p>
        </p:txBody>
      </p:sp>
      <p:sp>
        <p:nvSpPr>
          <p:cNvPr id="4" name="内容占位符 3"/>
          <p:cNvSpPr>
            <a:spLocks noGrp="1"/>
          </p:cNvSpPr>
          <p:nvPr>
            <p:ph idx="1"/>
          </p:nvPr>
        </p:nvSpPr>
        <p:spPr>
          <a:xfrm>
            <a:off x="384175" y="2209800"/>
            <a:ext cx="8150225" cy="3505200"/>
          </a:xfrm>
        </p:spPr>
        <p:txBody>
          <a:bodyPr/>
          <a:lstStyle/>
          <a:p>
            <a:pPr marL="274320" lvl="1" indent="-274320">
              <a:spcBef>
                <a:spcPts val="580"/>
              </a:spcBef>
              <a:buClr>
                <a:schemeClr val="accent1"/>
              </a:buClr>
            </a:pPr>
            <a:r>
              <a:rPr lang="en-US" sz="2400" dirty="0"/>
              <a:t>Orthogonal subcarriers to send multiple data symbols in parallel and achieves high spectral efficiency.</a:t>
            </a: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3048000"/>
            <a:ext cx="3886200" cy="2939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976821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OFDM Properties</a:t>
            </a:r>
            <a:endParaRPr lang="en-US" dirty="0"/>
          </a:p>
        </p:txBody>
      </p:sp>
      <p:sp>
        <p:nvSpPr>
          <p:cNvPr id="4" name="内容占位符 3"/>
          <p:cNvSpPr>
            <a:spLocks noGrp="1"/>
          </p:cNvSpPr>
          <p:nvPr>
            <p:ph idx="1"/>
          </p:nvPr>
        </p:nvSpPr>
        <p:spPr>
          <a:xfrm>
            <a:off x="688975" y="2286000"/>
            <a:ext cx="8150225" cy="3505200"/>
          </a:xfrm>
        </p:spPr>
        <p:txBody>
          <a:bodyPr>
            <a:normAutofit fontScale="92500" lnSpcReduction="10000"/>
          </a:bodyPr>
          <a:lstStyle/>
          <a:p>
            <a:pPr marL="0" indent="0">
              <a:buNone/>
            </a:pPr>
            <a:r>
              <a:rPr lang="en-US" dirty="0" smtClean="0"/>
              <a:t>Pros</a:t>
            </a:r>
          </a:p>
          <a:p>
            <a:r>
              <a:rPr lang="en-US" sz="2400" dirty="0" smtClean="0"/>
              <a:t>Easy implementation </a:t>
            </a:r>
          </a:p>
          <a:p>
            <a:r>
              <a:rPr lang="en-US" sz="2400" dirty="0" smtClean="0"/>
              <a:t>Robust </a:t>
            </a:r>
            <a:r>
              <a:rPr lang="en-US" sz="2400" dirty="0"/>
              <a:t>against </a:t>
            </a:r>
            <a:r>
              <a:rPr lang="en-US" sz="2400" dirty="0" smtClean="0"/>
              <a:t>multi-path fading and inter-symbol </a:t>
            </a:r>
            <a:r>
              <a:rPr lang="en-US" sz="2400" dirty="0"/>
              <a:t>interference. </a:t>
            </a:r>
            <a:endParaRPr lang="en-US" sz="2400" dirty="0" smtClean="0"/>
          </a:p>
          <a:p>
            <a:r>
              <a:rPr lang="en-US" sz="2400" dirty="0" smtClean="0"/>
              <a:t>Low </a:t>
            </a:r>
            <a:r>
              <a:rPr lang="en-US" sz="2400" dirty="0"/>
              <a:t>sensitivity </a:t>
            </a:r>
            <a:r>
              <a:rPr lang="en-US" sz="2400" dirty="0" smtClean="0"/>
              <a:t>to time </a:t>
            </a:r>
            <a:r>
              <a:rPr lang="en-US" sz="2400" dirty="0"/>
              <a:t>synchronization errors. </a:t>
            </a:r>
            <a:endParaRPr lang="en-US" sz="2400" dirty="0" smtClean="0"/>
          </a:p>
          <a:p>
            <a:pPr marL="0" indent="0">
              <a:buNone/>
            </a:pPr>
            <a:r>
              <a:rPr lang="en-US" dirty="0" smtClean="0"/>
              <a:t>Cons</a:t>
            </a:r>
          </a:p>
          <a:p>
            <a:r>
              <a:rPr lang="en-US" sz="2600" dirty="0" smtClean="0"/>
              <a:t>Very </a:t>
            </a:r>
            <a:r>
              <a:rPr lang="en-US" sz="2600" dirty="0"/>
              <a:t>sensitive </a:t>
            </a:r>
            <a:r>
              <a:rPr lang="en-US" sz="2600" dirty="0" smtClean="0"/>
              <a:t>to frequency-domain </a:t>
            </a:r>
            <a:r>
              <a:rPr lang="en-US" sz="2600" dirty="0"/>
              <a:t>errors like Doppler shift and frequency synchronization </a:t>
            </a:r>
            <a:r>
              <a:rPr lang="en-US" sz="2600" dirty="0" smtClean="0"/>
              <a:t>problems.</a:t>
            </a:r>
          </a:p>
          <a:p>
            <a:r>
              <a:rPr lang="en-US" sz="2600" dirty="0" smtClean="0"/>
              <a:t>High PAPR</a:t>
            </a:r>
            <a:endParaRPr lang="en-US" sz="26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95476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OFDMA</a:t>
            </a:r>
            <a:endParaRPr lang="en-US" dirty="0"/>
          </a:p>
        </p:txBody>
      </p:sp>
      <p:sp>
        <p:nvSpPr>
          <p:cNvPr id="4" name="内容占位符 3"/>
          <p:cNvSpPr>
            <a:spLocks noGrp="1"/>
          </p:cNvSpPr>
          <p:nvPr>
            <p:ph idx="1"/>
          </p:nvPr>
        </p:nvSpPr>
        <p:spPr>
          <a:xfrm>
            <a:off x="384175" y="2362200"/>
            <a:ext cx="8150225" cy="3657600"/>
          </a:xfrm>
        </p:spPr>
        <p:txBody>
          <a:bodyPr>
            <a:normAutofit fontScale="70000" lnSpcReduction="20000"/>
          </a:bodyPr>
          <a:lstStyle/>
          <a:p>
            <a:r>
              <a:rPr lang="en-US" sz="3400" dirty="0"/>
              <a:t>Multiple access is achieved in OFDMA </a:t>
            </a:r>
            <a:endParaRPr lang="en-US" sz="3400" dirty="0" smtClean="0"/>
          </a:p>
          <a:p>
            <a:pPr lvl="1"/>
            <a:r>
              <a:rPr lang="en-US" sz="2300" dirty="0" smtClean="0"/>
              <a:t>Assign </a:t>
            </a:r>
            <a:r>
              <a:rPr lang="en-US" sz="2300" dirty="0"/>
              <a:t>subsets of </a:t>
            </a:r>
            <a:r>
              <a:rPr lang="en-US" sz="2300" dirty="0" smtClean="0"/>
              <a:t>subcarriers to </a:t>
            </a:r>
            <a:r>
              <a:rPr lang="en-US" sz="2300" dirty="0"/>
              <a:t>individual users. </a:t>
            </a:r>
            <a:endParaRPr lang="en-US" sz="2300" dirty="0" smtClean="0"/>
          </a:p>
          <a:p>
            <a:pPr lvl="1"/>
            <a:r>
              <a:rPr lang="en-US" sz="2300" dirty="0"/>
              <a:t>F</a:t>
            </a:r>
            <a:r>
              <a:rPr lang="en-US" sz="2300" dirty="0" smtClean="0"/>
              <a:t>or </a:t>
            </a:r>
            <a:r>
              <a:rPr lang="en-US" sz="2300" dirty="0"/>
              <a:t>example a subcarrier can be allocated to the user </a:t>
            </a:r>
            <a:r>
              <a:rPr lang="en-US" sz="2300" dirty="0" smtClean="0"/>
              <a:t>with relatively </a:t>
            </a:r>
            <a:r>
              <a:rPr lang="en-US" sz="2300" dirty="0"/>
              <a:t>the best channel condition. </a:t>
            </a:r>
            <a:endParaRPr lang="en-US" sz="2300" dirty="0" smtClean="0"/>
          </a:p>
          <a:p>
            <a:pPr lvl="1"/>
            <a:endParaRPr lang="en-US" sz="2300" dirty="0" smtClean="0"/>
          </a:p>
          <a:p>
            <a:r>
              <a:rPr lang="en-US" sz="3400" dirty="0" smtClean="0"/>
              <a:t>Scheduling flexibility </a:t>
            </a:r>
            <a:r>
              <a:rPr lang="en-US" sz="3400" dirty="0"/>
              <a:t>in another dimension, the frequency domain. </a:t>
            </a:r>
            <a:endParaRPr lang="en-US" sz="3400" dirty="0" smtClean="0"/>
          </a:p>
          <a:p>
            <a:pPr lvl="1"/>
            <a:r>
              <a:rPr lang="en-US" sz="2300" dirty="0"/>
              <a:t>By assigning different numbers of subcarriers to different users, differentiated qualify of service </a:t>
            </a:r>
            <a:r>
              <a:rPr lang="en-US" sz="2300" dirty="0" smtClean="0"/>
              <a:t>can be </a:t>
            </a:r>
            <a:r>
              <a:rPr lang="en-US" sz="2300" dirty="0"/>
              <a:t>easily supported.</a:t>
            </a:r>
          </a:p>
          <a:p>
            <a:pPr lvl="1"/>
            <a:endParaRPr lang="en-US" dirty="0" smtClean="0"/>
          </a:p>
          <a:p>
            <a:r>
              <a:rPr lang="en-US" sz="3400" dirty="0" smtClean="0"/>
              <a:t>A </a:t>
            </a:r>
            <a:r>
              <a:rPr lang="en-US" sz="3400" dirty="0"/>
              <a:t>kind </a:t>
            </a:r>
            <a:r>
              <a:rPr lang="en-US" sz="3400" dirty="0" smtClean="0"/>
              <a:t>of FDMA </a:t>
            </a:r>
            <a:r>
              <a:rPr lang="en-US" sz="3400" dirty="0"/>
              <a:t>in a wide sense. </a:t>
            </a:r>
            <a:endParaRPr lang="en-US" sz="3400" dirty="0" smtClean="0"/>
          </a:p>
          <a:p>
            <a:pPr lvl="1"/>
            <a:r>
              <a:rPr lang="en-US" sz="2300" dirty="0" smtClean="0"/>
              <a:t>OFDMA incorporates the </a:t>
            </a:r>
            <a:r>
              <a:rPr lang="en-US" sz="2300" dirty="0"/>
              <a:t>orthogonality without guard bands, allows overlapping adjacent </a:t>
            </a:r>
            <a:r>
              <a:rPr lang="en-US" sz="2300" dirty="0" smtClean="0"/>
              <a:t>spectrum bands </a:t>
            </a:r>
            <a:r>
              <a:rPr lang="en-US" sz="2300" dirty="0"/>
              <a:t>and therefore is much more spectrum efficient. </a:t>
            </a:r>
            <a:endParaRPr lang="en-US" sz="2300" dirty="0" smtClean="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923438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mtClean="0"/>
              <a:t>Overview</a:t>
            </a:r>
            <a:endParaRPr lang="en-US"/>
          </a:p>
        </p:txBody>
      </p:sp>
      <p:sp>
        <p:nvSpPr>
          <p:cNvPr id="4" name="内容占位符 3"/>
          <p:cNvSpPr>
            <a:spLocks noGrp="1"/>
          </p:cNvSpPr>
          <p:nvPr>
            <p:ph idx="1"/>
          </p:nvPr>
        </p:nvSpPr>
        <p:spPr/>
        <p:txBody>
          <a:bodyPr>
            <a:noAutofit/>
          </a:bodyPr>
          <a:lstStyle/>
          <a:p>
            <a:r>
              <a:rPr lang="en-US" sz="2400" dirty="0" smtClean="0"/>
              <a:t>Multiple </a:t>
            </a:r>
            <a:r>
              <a:rPr lang="en-US" sz="2400" dirty="0"/>
              <a:t>terminals need to communicate at the same </a:t>
            </a:r>
            <a:r>
              <a:rPr lang="en-US" sz="2400" dirty="0" smtClean="0"/>
              <a:t>time</a:t>
            </a:r>
          </a:p>
          <a:p>
            <a:r>
              <a:rPr lang="en-US" sz="2400" dirty="0" smtClean="0"/>
              <a:t>MAC protocols</a:t>
            </a:r>
          </a:p>
          <a:p>
            <a:pPr lvl="1"/>
            <a:r>
              <a:rPr lang="en-US" sz="1600" dirty="0"/>
              <a:t>Share channel</a:t>
            </a:r>
          </a:p>
          <a:p>
            <a:pPr lvl="1"/>
            <a:r>
              <a:rPr lang="en-US" sz="1600" dirty="0" smtClean="0"/>
              <a:t>Multiplex </a:t>
            </a:r>
            <a:r>
              <a:rPr lang="en-US" sz="1600" dirty="0"/>
              <a:t>several data streams of different </a:t>
            </a:r>
            <a:r>
              <a:rPr lang="en-US" sz="1600" dirty="0" smtClean="0"/>
              <a:t>terminals</a:t>
            </a:r>
            <a:endParaRPr lang="en-US" sz="2400" dirty="0" smtClean="0"/>
          </a:p>
          <a:p>
            <a:r>
              <a:rPr lang="en-US" sz="2400" dirty="0" smtClean="0"/>
              <a:t>MAC design</a:t>
            </a:r>
          </a:p>
          <a:p>
            <a:pPr lvl="1"/>
            <a:r>
              <a:rPr lang="en-US" sz="1600" dirty="0" smtClean="0"/>
              <a:t>Initially for </a:t>
            </a:r>
            <a:r>
              <a:rPr lang="en-US" sz="1600" dirty="0"/>
              <a:t>wired </a:t>
            </a:r>
            <a:r>
              <a:rPr lang="en-US" sz="1600" dirty="0" smtClean="0"/>
              <a:t>communications (copper fiber optics)</a:t>
            </a:r>
          </a:p>
          <a:p>
            <a:pPr lvl="2"/>
            <a:r>
              <a:rPr lang="en-US" sz="1600" dirty="0" smtClean="0"/>
              <a:t>Reliable channel with abundant bandwidth</a:t>
            </a:r>
          </a:p>
          <a:p>
            <a:pPr lvl="3"/>
            <a:r>
              <a:rPr lang="en-US" sz="1400" dirty="0" smtClean="0"/>
              <a:t>BER&lt;10e-6</a:t>
            </a:r>
          </a:p>
          <a:p>
            <a:pPr lvl="2"/>
            <a:r>
              <a:rPr lang="en-US" sz="1600" dirty="0" smtClean="0"/>
              <a:t>Packet </a:t>
            </a:r>
            <a:r>
              <a:rPr lang="en-US" sz="1600" dirty="0"/>
              <a:t>loss in </a:t>
            </a:r>
            <a:r>
              <a:rPr lang="en-US" sz="1600" dirty="0" smtClean="0"/>
              <a:t>wired </a:t>
            </a:r>
            <a:r>
              <a:rPr lang="en-US" sz="1600" dirty="0"/>
              <a:t>networks is mainly due to </a:t>
            </a:r>
            <a:r>
              <a:rPr lang="en-US" sz="1600" dirty="0" smtClean="0"/>
              <a:t>collisions and </a:t>
            </a:r>
            <a:r>
              <a:rPr lang="en-US" sz="1600" dirty="0"/>
              <a:t>the MAC designs are relatively simple.</a:t>
            </a:r>
            <a:endParaRPr lang="en-US" sz="1600" dirty="0" smtClean="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8184829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SDMA</a:t>
            </a:r>
            <a:endParaRPr lang="en-US" dirty="0"/>
          </a:p>
        </p:txBody>
      </p:sp>
      <p:sp>
        <p:nvSpPr>
          <p:cNvPr id="4" name="内容占位符 3"/>
          <p:cNvSpPr>
            <a:spLocks noGrp="1"/>
          </p:cNvSpPr>
          <p:nvPr>
            <p:ph idx="1"/>
          </p:nvPr>
        </p:nvSpPr>
        <p:spPr/>
        <p:txBody>
          <a:bodyPr/>
          <a:lstStyle/>
          <a:p>
            <a:r>
              <a:rPr lang="en-US" sz="2400" dirty="0" smtClean="0"/>
              <a:t>Mobile users are located far away. </a:t>
            </a:r>
          </a:p>
          <a:p>
            <a:r>
              <a:rPr lang="en-US" sz="2400" dirty="0" smtClean="0"/>
              <a:t>Uses </a:t>
            </a:r>
            <a:r>
              <a:rPr lang="en-US" sz="2400" dirty="0"/>
              <a:t>the spatial </a:t>
            </a:r>
            <a:r>
              <a:rPr lang="en-US" sz="2400" dirty="0" smtClean="0"/>
              <a:t>separation to </a:t>
            </a:r>
            <a:r>
              <a:rPr lang="en-US" sz="2400" dirty="0"/>
              <a:t>reuse the frequency spectrum for higher network capacity.</a:t>
            </a:r>
          </a:p>
          <a:p>
            <a:r>
              <a:rPr lang="en-US" sz="2400" dirty="0"/>
              <a:t>The simplest form of SDMA </a:t>
            </a:r>
            <a:endParaRPr lang="en-US" sz="2400" dirty="0" smtClean="0"/>
          </a:p>
          <a:p>
            <a:pPr lvl="1"/>
            <a:r>
              <a:rPr lang="en-US" sz="1800" dirty="0" smtClean="0"/>
              <a:t>Reusing </a:t>
            </a:r>
            <a:r>
              <a:rPr lang="en-US" sz="1800" dirty="0"/>
              <a:t>the same frequency in different cells</a:t>
            </a:r>
          </a:p>
          <a:p>
            <a:pPr lvl="1"/>
            <a:r>
              <a:rPr lang="en-US" sz="1800" dirty="0"/>
              <a:t>Cells with the same frequency should be sufficiently separated in space. </a:t>
            </a:r>
          </a:p>
          <a:p>
            <a:pPr lvl="1"/>
            <a:r>
              <a:rPr lang="en-US" sz="1800" dirty="0"/>
              <a:t>Limit how many cells a region may be divided into and network reuse factor</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3654798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SDMA</a:t>
            </a:r>
          </a:p>
        </p:txBody>
      </p:sp>
      <p:sp>
        <p:nvSpPr>
          <p:cNvPr id="4" name="内容占位符 3"/>
          <p:cNvSpPr>
            <a:spLocks noGrp="1"/>
          </p:cNvSpPr>
          <p:nvPr>
            <p:ph idx="1"/>
          </p:nvPr>
        </p:nvSpPr>
        <p:spPr/>
        <p:txBody>
          <a:bodyPr/>
          <a:lstStyle/>
          <a:p>
            <a:r>
              <a:rPr lang="en-US" sz="2400" dirty="0" smtClean="0"/>
              <a:t>More advanced SDMA:</a:t>
            </a:r>
          </a:p>
          <a:p>
            <a:pPr lvl="1"/>
            <a:r>
              <a:rPr lang="en-US" sz="1600" dirty="0" smtClean="0"/>
              <a:t>Frequency reuse within each cell</a:t>
            </a:r>
          </a:p>
          <a:p>
            <a:r>
              <a:rPr lang="en-US" sz="2000" dirty="0" smtClean="0"/>
              <a:t>Use </a:t>
            </a:r>
            <a:r>
              <a:rPr lang="en-US" sz="2000" dirty="0"/>
              <a:t>smart antenna arrays and intelligent signal </a:t>
            </a:r>
            <a:r>
              <a:rPr lang="en-US" sz="2000" dirty="0" smtClean="0"/>
              <a:t>processing </a:t>
            </a:r>
            <a:r>
              <a:rPr lang="en-US" sz="2000" dirty="0"/>
              <a:t>techniques to steer the antenna beam to the desired users and places </a:t>
            </a:r>
            <a:r>
              <a:rPr lang="en-US" sz="2000" dirty="0" smtClean="0"/>
              <a:t>nulls in </a:t>
            </a:r>
            <a:r>
              <a:rPr lang="en-US" sz="2000" dirty="0"/>
              <a:t>the direction of other users</a:t>
            </a:r>
            <a:r>
              <a:rPr lang="en-US" sz="2400" dirty="0"/>
              <a:t>.</a:t>
            </a: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7686" y="3886200"/>
            <a:ext cx="2169956" cy="2114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descr="http://watermarked.cutcaster.com/cutcaster-photo-100698514-Air-Horn-Cartoon-Isolated-on-Whit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910" y="4114800"/>
            <a:ext cx="2039090" cy="1866901"/>
          </a:xfrm>
          <a:prstGeom prst="rect">
            <a:avLst/>
          </a:prstGeom>
          <a:noFill/>
          <a:extLst>
            <a:ext uri="{909E8E84-426E-40DD-AFC4-6F175D3DCCD1}">
              <a14:hiddenFill xmlns:a14="http://schemas.microsoft.com/office/drawing/2010/main">
                <a:solidFill>
                  <a:srgbClr val="FFFFFF"/>
                </a:solidFill>
              </a14:hiddenFill>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985543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SDMA</a:t>
            </a:r>
            <a:endParaRPr lang="en-US" dirty="0"/>
          </a:p>
        </p:txBody>
      </p:sp>
      <p:sp>
        <p:nvSpPr>
          <p:cNvPr id="4" name="内容占位符 3"/>
          <p:cNvSpPr>
            <a:spLocks noGrp="1"/>
          </p:cNvSpPr>
          <p:nvPr>
            <p:ph idx="1"/>
          </p:nvPr>
        </p:nvSpPr>
        <p:spPr/>
        <p:txBody>
          <a:bodyPr>
            <a:noAutofit/>
          </a:bodyPr>
          <a:lstStyle/>
          <a:p>
            <a:r>
              <a:rPr lang="en-US" sz="2000" dirty="0"/>
              <a:t>SDMA differs from FDMA, </a:t>
            </a:r>
            <a:r>
              <a:rPr lang="en-US" sz="2000" dirty="0" smtClean="0"/>
              <a:t>TDMA, and </a:t>
            </a:r>
            <a:r>
              <a:rPr lang="en-US" sz="2000" dirty="0"/>
              <a:t>OFDMA in that a perfect spatial separation of users can not be </a:t>
            </a:r>
            <a:r>
              <a:rPr lang="en-US" sz="2000" dirty="0" smtClean="0"/>
              <a:t>guaranteed in </a:t>
            </a:r>
            <a:r>
              <a:rPr lang="en-US" sz="2000" dirty="0"/>
              <a:t>general</a:t>
            </a:r>
            <a:r>
              <a:rPr lang="en-US" sz="2000" dirty="0" smtClean="0"/>
              <a:t>.</a:t>
            </a:r>
          </a:p>
          <a:p>
            <a:r>
              <a:rPr lang="en-US" sz="2000" dirty="0"/>
              <a:t>The </a:t>
            </a:r>
            <a:r>
              <a:rPr lang="en-US" sz="2000" dirty="0" err="1"/>
              <a:t>orthogonality</a:t>
            </a:r>
            <a:r>
              <a:rPr lang="en-US" sz="2000" dirty="0"/>
              <a:t> of different users depends on the spatial </a:t>
            </a:r>
            <a:r>
              <a:rPr lang="en-US" sz="2000" dirty="0" smtClean="0"/>
              <a:t>correlation </a:t>
            </a:r>
            <a:r>
              <a:rPr lang="en-US" sz="2000" dirty="0"/>
              <a:t>among the channels of the users. </a:t>
            </a:r>
            <a:endParaRPr lang="en-US" sz="2000" dirty="0" smtClean="0"/>
          </a:p>
          <a:p>
            <a:pPr lvl="1"/>
            <a:r>
              <a:rPr lang="en-US" sz="1600" dirty="0" smtClean="0"/>
              <a:t>When </a:t>
            </a:r>
            <a:r>
              <a:rPr lang="en-US" sz="1600" dirty="0"/>
              <a:t>spatial sub-channels are not </a:t>
            </a:r>
            <a:r>
              <a:rPr lang="en-US" sz="1600" dirty="0" smtClean="0"/>
              <a:t>close to </a:t>
            </a:r>
            <a:r>
              <a:rPr lang="en-US" sz="1600" dirty="0"/>
              <a:t>orthogonal, it may result in excessive co-channel interference and </a:t>
            </a:r>
            <a:r>
              <a:rPr lang="en-US" sz="1600" dirty="0" smtClean="0"/>
              <a:t>degraded performance.</a:t>
            </a:r>
          </a:p>
          <a:p>
            <a:r>
              <a:rPr lang="en-US" sz="2000" dirty="0"/>
              <a:t>SDMA algorithms </a:t>
            </a:r>
            <a:endParaRPr lang="en-US" sz="2000" dirty="0" smtClean="0"/>
          </a:p>
          <a:p>
            <a:pPr lvl="1"/>
            <a:r>
              <a:rPr lang="en-US" sz="1600" dirty="0" smtClean="0"/>
              <a:t>cope </a:t>
            </a:r>
            <a:r>
              <a:rPr lang="en-US" sz="1600" dirty="0"/>
              <a:t>with </a:t>
            </a:r>
            <a:r>
              <a:rPr lang="en-US" sz="1600" dirty="0" smtClean="0"/>
              <a:t>correlated </a:t>
            </a:r>
            <a:r>
              <a:rPr lang="en-US" sz="1600" dirty="0" err="1" smtClean="0"/>
              <a:t>subchannels</a:t>
            </a:r>
            <a:r>
              <a:rPr lang="en-US" sz="1600" dirty="0" smtClean="0"/>
              <a:t> and multiplex </a:t>
            </a:r>
            <a:r>
              <a:rPr lang="en-US" sz="1600" dirty="0"/>
              <a:t>data streams of different users only when their channels are </a:t>
            </a:r>
            <a:r>
              <a:rPr lang="en-US" sz="1600" dirty="0" smtClean="0"/>
              <a:t>sufficiently </a:t>
            </a:r>
            <a:r>
              <a:rPr lang="en-US" sz="1600" dirty="0"/>
              <a:t>uncorrelated. </a:t>
            </a:r>
            <a:endParaRPr lang="en-US" sz="1600" dirty="0" smtClean="0"/>
          </a:p>
          <a:p>
            <a:r>
              <a:rPr lang="en-US" sz="2000" dirty="0" smtClean="0"/>
              <a:t>The </a:t>
            </a:r>
            <a:r>
              <a:rPr lang="en-US" sz="2000" dirty="0"/>
              <a:t>number of available spatial channels </a:t>
            </a:r>
            <a:endParaRPr lang="en-US" sz="2000" dirty="0" smtClean="0"/>
          </a:p>
          <a:p>
            <a:pPr lvl="1"/>
            <a:r>
              <a:rPr lang="en-US" sz="1600" dirty="0" smtClean="0"/>
              <a:t>depend on the </a:t>
            </a:r>
            <a:r>
              <a:rPr lang="en-US" sz="1600" dirty="0"/>
              <a:t>environment and the number of transmit and receive antennas.</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1768912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Hybrid Access</a:t>
            </a:r>
            <a:endParaRPr lang="en-US" dirty="0"/>
          </a:p>
        </p:txBody>
      </p:sp>
      <p:sp>
        <p:nvSpPr>
          <p:cNvPr id="4" name="内容占位符 3"/>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81833"/>
            <a:ext cx="6019800" cy="4337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7723124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Resource-Sharing Conflicts (1)</a:t>
            </a:r>
            <a:endParaRPr lang="en-US" dirty="0"/>
          </a:p>
        </p:txBody>
      </p:sp>
      <p:sp>
        <p:nvSpPr>
          <p:cNvPr id="4" name="内容占位符 3"/>
          <p:cNvSpPr>
            <a:spLocks noGrp="1"/>
          </p:cNvSpPr>
          <p:nvPr>
            <p:ph idx="1"/>
          </p:nvPr>
        </p:nvSpPr>
        <p:spPr/>
        <p:txBody>
          <a:bodyPr/>
          <a:lstStyle/>
          <a:p>
            <a:r>
              <a:rPr lang="en-US" sz="2400" dirty="0" smtClean="0"/>
              <a:t>Use </a:t>
            </a:r>
            <a:r>
              <a:rPr lang="en-US" sz="2400" dirty="0"/>
              <a:t>F</a:t>
            </a:r>
            <a:r>
              <a:rPr lang="en-US" sz="2400" dirty="0" smtClean="0"/>
              <a:t>DMA</a:t>
            </a:r>
          </a:p>
          <a:p>
            <a:r>
              <a:rPr lang="en-US" sz="2400" dirty="0" smtClean="0"/>
              <a:t>Symbols are transmitted at a rate</a:t>
            </a:r>
            <a:endParaRPr lang="en-US"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276600"/>
            <a:ext cx="5486400" cy="2616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561771"/>
            <a:ext cx="319315" cy="63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7383766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Resource-Sharing Conflicts </a:t>
            </a:r>
            <a:r>
              <a:rPr lang="en-US" dirty="0" smtClean="0"/>
              <a:t>(2)</a:t>
            </a:r>
            <a:endParaRPr lang="en-US" dirty="0"/>
          </a:p>
        </p:txBody>
      </p:sp>
      <p:sp>
        <p:nvSpPr>
          <p:cNvPr id="4" name="内容占位符 3"/>
          <p:cNvSpPr>
            <a:spLocks noGrp="1"/>
          </p:cNvSpPr>
          <p:nvPr>
            <p:ph idx="1"/>
          </p:nvPr>
        </p:nvSpPr>
        <p:spPr/>
        <p:txBody>
          <a:bodyPr>
            <a:normAutofit fontScale="85000" lnSpcReduction="20000"/>
          </a:bodyPr>
          <a:lstStyle/>
          <a:p>
            <a:r>
              <a:rPr lang="en-US" sz="2600" dirty="0" smtClean="0"/>
              <a:t>Only</a:t>
            </a:r>
            <a:r>
              <a:rPr lang="en-US" dirty="0" smtClean="0"/>
              <a:t> one user</a:t>
            </a:r>
          </a:p>
          <a:p>
            <a:pPr lvl="1"/>
            <a:r>
              <a:rPr lang="en-US" sz="2200" dirty="0" smtClean="0"/>
              <a:t>Each message has </a:t>
            </a:r>
            <a:r>
              <a:rPr lang="en-US" sz="2200" i="1" dirty="0" smtClean="0"/>
              <a:t>N</a:t>
            </a:r>
            <a:r>
              <a:rPr lang="en-US" sz="2200" i="1" baseline="-25000" dirty="0" smtClean="0"/>
              <a:t>m</a:t>
            </a:r>
            <a:r>
              <a:rPr lang="en-US" sz="2200" dirty="0" smtClean="0"/>
              <a:t> symbols and the message duration is</a:t>
            </a:r>
          </a:p>
          <a:p>
            <a:endParaRPr lang="en-US" sz="3000" dirty="0"/>
          </a:p>
          <a:p>
            <a:pPr lvl="1"/>
            <a:r>
              <a:rPr lang="en-US" sz="2200" dirty="0" smtClean="0"/>
              <a:t>System throughput: # of messages per unit </a:t>
            </a:r>
            <a:r>
              <a:rPr lang="en-US" altLang="zh-CN" sz="2200" dirty="0"/>
              <a:t>time </a:t>
            </a:r>
            <a:endParaRPr lang="en-US" sz="2200" dirty="0" smtClean="0"/>
          </a:p>
          <a:p>
            <a:pPr marL="457200" lvl="1" indent="0">
              <a:buNone/>
            </a:pPr>
            <a:endParaRPr lang="en-US" dirty="0" smtClean="0"/>
          </a:p>
          <a:p>
            <a:pPr marL="457200" lvl="1" indent="0">
              <a:buNone/>
            </a:pPr>
            <a:endParaRPr lang="en-US" dirty="0"/>
          </a:p>
          <a:p>
            <a:r>
              <a:rPr lang="en-US" i="1" dirty="0" smtClean="0"/>
              <a:t>M</a:t>
            </a:r>
            <a:r>
              <a:rPr lang="en-US" i="1" baseline="-25000" dirty="0" smtClean="0"/>
              <a:t>o</a:t>
            </a:r>
            <a:r>
              <a:rPr lang="en-US" dirty="0" smtClean="0"/>
              <a:t> </a:t>
            </a:r>
            <a:r>
              <a:rPr lang="en-US" sz="2600" dirty="0" smtClean="0"/>
              <a:t>users</a:t>
            </a:r>
            <a:endParaRPr lang="en-US" dirty="0" smtClean="0"/>
          </a:p>
          <a:p>
            <a:pPr lvl="1"/>
            <a:r>
              <a:rPr lang="en-US" sz="2400" dirty="0" smtClean="0"/>
              <a:t>Split the bandwidth into </a:t>
            </a:r>
            <a:r>
              <a:rPr lang="en-US" sz="2400" i="1" dirty="0"/>
              <a:t>M</a:t>
            </a:r>
            <a:r>
              <a:rPr lang="en-US" sz="2400" i="1" baseline="-25000" dirty="0"/>
              <a:t>o</a:t>
            </a:r>
            <a:r>
              <a:rPr lang="en-US" sz="2400" dirty="0"/>
              <a:t> </a:t>
            </a:r>
            <a:r>
              <a:rPr lang="en-US" sz="2400" dirty="0" smtClean="0"/>
              <a:t>identical channels</a:t>
            </a:r>
          </a:p>
          <a:p>
            <a:pPr lvl="2"/>
            <a:r>
              <a:rPr lang="en-US" sz="2100" dirty="0" smtClean="0"/>
              <a:t>Symbol duration of each channel: </a:t>
            </a:r>
            <a:r>
              <a:rPr lang="en-US" sz="2100" i="1" dirty="0" err="1" smtClean="0"/>
              <a:t>M</a:t>
            </a:r>
            <a:r>
              <a:rPr lang="en-US" sz="2100" i="1" baseline="-25000" dirty="0" err="1" smtClean="0"/>
              <a:t>o</a:t>
            </a:r>
            <a:r>
              <a:rPr lang="en-US" sz="2100" i="1" dirty="0" err="1" smtClean="0"/>
              <a:t>T</a:t>
            </a:r>
            <a:r>
              <a:rPr lang="en-US" sz="2100" i="1" baseline="-25000" dirty="0" err="1" smtClean="0"/>
              <a:t>b</a:t>
            </a:r>
            <a:r>
              <a:rPr lang="en-US" sz="2100" dirty="0" smtClean="0"/>
              <a:t> </a:t>
            </a:r>
          </a:p>
          <a:p>
            <a:pPr lvl="1"/>
            <a:r>
              <a:rPr lang="en-US" sz="2400" dirty="0" smtClean="0"/>
              <a:t>Message duration: </a:t>
            </a:r>
          </a:p>
          <a:p>
            <a:pPr lvl="1"/>
            <a:r>
              <a:rPr lang="en-US" sz="2400" dirty="0" smtClean="0"/>
              <a:t>Throughput of a user:</a:t>
            </a:r>
            <a:r>
              <a:rPr lang="en-US" sz="2200" dirty="0" smtClean="0"/>
              <a:t> </a:t>
            </a:r>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895600"/>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1" y="3581400"/>
            <a:ext cx="609600" cy="553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5105400"/>
            <a:ext cx="2733675"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5486400"/>
            <a:ext cx="1219200" cy="46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7247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Dynamic Access Protocols</a:t>
            </a:r>
            <a:endParaRPr lang="en-US" dirty="0"/>
          </a:p>
        </p:txBody>
      </p:sp>
      <p:sp>
        <p:nvSpPr>
          <p:cNvPr id="4" name="内容占位符 3"/>
          <p:cNvSpPr>
            <a:spLocks noGrp="1"/>
          </p:cNvSpPr>
          <p:nvPr>
            <p:ph idx="1"/>
          </p:nvPr>
        </p:nvSpPr>
        <p:spPr/>
        <p:txBody>
          <a:bodyPr/>
          <a:lstStyle/>
          <a:p>
            <a:r>
              <a:rPr lang="en-US" sz="2200" dirty="0" smtClean="0"/>
              <a:t>Network </a:t>
            </a:r>
            <a:r>
              <a:rPr lang="en-US" sz="2200" dirty="0"/>
              <a:t>resources can be dynamically allocated using a central </a:t>
            </a:r>
            <a:r>
              <a:rPr lang="en-US" sz="2200" dirty="0" smtClean="0"/>
              <a:t>scheduler to </a:t>
            </a:r>
            <a:r>
              <a:rPr lang="en-US" sz="2200" dirty="0"/>
              <a:t>achieve better network performance</a:t>
            </a:r>
            <a:r>
              <a:rPr lang="en-US" sz="2200" dirty="0" smtClean="0"/>
              <a:t>.</a:t>
            </a:r>
          </a:p>
          <a:p>
            <a:r>
              <a:rPr lang="en-US" sz="2200" dirty="0" smtClean="0"/>
              <a:t>Good performance in heavy traffic</a:t>
            </a:r>
          </a:p>
          <a:p>
            <a:r>
              <a:rPr lang="en-US" sz="2200" dirty="0" err="1" smtClean="0"/>
              <a:t>QoS</a:t>
            </a:r>
            <a:r>
              <a:rPr lang="en-US" sz="2200" dirty="0" smtClean="0"/>
              <a:t> guarantee </a:t>
            </a:r>
          </a:p>
          <a:p>
            <a:r>
              <a:rPr lang="en-US" sz="2200" dirty="0" smtClean="0"/>
              <a:t>Higher complexity and cost</a:t>
            </a:r>
          </a:p>
          <a:p>
            <a:r>
              <a:rPr lang="en-US" sz="2200" dirty="0" smtClean="0"/>
              <a:t>Not scalable.</a:t>
            </a:r>
            <a:endParaRPr lang="en-US" sz="2200" dirty="0"/>
          </a:p>
          <a:p>
            <a:r>
              <a:rPr lang="en-US" sz="2200" dirty="0" smtClean="0"/>
              <a:t>Examples:</a:t>
            </a:r>
          </a:p>
          <a:p>
            <a:pPr lvl="1"/>
            <a:r>
              <a:rPr lang="en-US" sz="1800" dirty="0"/>
              <a:t>Poll-based </a:t>
            </a:r>
            <a:r>
              <a:rPr lang="en-US" sz="1800" dirty="0" smtClean="0"/>
              <a:t>access protocols</a:t>
            </a:r>
          </a:p>
          <a:p>
            <a:pPr lvl="1"/>
            <a:r>
              <a:rPr lang="en-US" sz="1800" dirty="0" smtClean="0"/>
              <a:t>Token-based access protocols</a:t>
            </a:r>
            <a:endParaRPr lang="en-US" sz="18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81452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Poll-based Access Protocols</a:t>
            </a:r>
          </a:p>
        </p:txBody>
      </p:sp>
      <p:sp>
        <p:nvSpPr>
          <p:cNvPr id="4" name="内容占位符 3"/>
          <p:cNvSpPr>
            <a:spLocks noGrp="1"/>
          </p:cNvSpPr>
          <p:nvPr>
            <p:ph idx="1"/>
          </p:nvPr>
        </p:nvSpPr>
        <p:spPr/>
        <p:txBody>
          <a:bodyPr>
            <a:normAutofit/>
          </a:bodyPr>
          <a:lstStyle/>
          <a:p>
            <a:r>
              <a:rPr lang="en-US" sz="2400" dirty="0" smtClean="0"/>
              <a:t>Designate device </a:t>
            </a:r>
            <a:r>
              <a:rPr lang="en-US" sz="2400" dirty="0"/>
              <a:t>as a channel access administrator</a:t>
            </a:r>
            <a:r>
              <a:rPr lang="en-US" sz="2400" dirty="0" smtClean="0"/>
              <a:t>, i.e</a:t>
            </a:r>
            <a:r>
              <a:rPr lang="en-US" sz="2400" dirty="0"/>
              <a:t>. the central </a:t>
            </a:r>
            <a:r>
              <a:rPr lang="en-US" sz="2400" dirty="0" smtClean="0"/>
              <a:t>controller</a:t>
            </a:r>
          </a:p>
          <a:p>
            <a:pPr lvl="1"/>
            <a:r>
              <a:rPr lang="en-US" sz="1800" dirty="0" smtClean="0"/>
              <a:t>Example: base station in cellular networks, access point in WLAN.</a:t>
            </a:r>
          </a:p>
          <a:p>
            <a:pPr lvl="1"/>
            <a:endParaRPr lang="en-US" sz="1800" dirty="0" smtClean="0"/>
          </a:p>
          <a:p>
            <a:r>
              <a:rPr lang="en-US" sz="2400" dirty="0" smtClean="0"/>
              <a:t>To get </a:t>
            </a:r>
            <a:r>
              <a:rPr lang="en-US" sz="2400" dirty="0"/>
              <a:t>data from a </a:t>
            </a:r>
            <a:r>
              <a:rPr lang="en-US" sz="2400" dirty="0" smtClean="0"/>
              <a:t>terminal</a:t>
            </a:r>
          </a:p>
          <a:p>
            <a:pPr lvl="1"/>
            <a:r>
              <a:rPr lang="en-US" sz="1800" dirty="0" smtClean="0"/>
              <a:t>The </a:t>
            </a:r>
            <a:r>
              <a:rPr lang="en-US" sz="1800" dirty="0"/>
              <a:t>controller sends a request for data to the </a:t>
            </a:r>
            <a:r>
              <a:rPr lang="en-US" sz="1800" dirty="0" smtClean="0"/>
              <a:t>terminal and </a:t>
            </a:r>
            <a:r>
              <a:rPr lang="en-US" sz="1800" dirty="0"/>
              <a:t>then receives the data from what the terminal sends, if any. </a:t>
            </a:r>
            <a:endParaRPr lang="en-US" sz="1800" dirty="0" smtClean="0"/>
          </a:p>
          <a:p>
            <a:pPr lvl="1"/>
            <a:r>
              <a:rPr lang="en-US" sz="1800" dirty="0" smtClean="0"/>
              <a:t>The controller then </a:t>
            </a:r>
            <a:r>
              <a:rPr lang="en-US" sz="1800" dirty="0"/>
              <a:t>polls another terminal and receives the data from that one, and so </a:t>
            </a:r>
            <a:r>
              <a:rPr lang="en-US" sz="1800" dirty="0" smtClean="0"/>
              <a:t>forth.</a:t>
            </a:r>
          </a:p>
          <a:p>
            <a:pPr lvl="1"/>
            <a:endParaRPr lang="en-US" sz="1800" dirty="0" smtClean="0"/>
          </a:p>
          <a:p>
            <a:pPr lvl="1"/>
            <a:endParaRPr lang="en-US" sz="1800" dirty="0" smtClean="0"/>
          </a:p>
          <a:p>
            <a:endParaRPr lang="en-US" sz="2400" dirty="0"/>
          </a:p>
          <a:p>
            <a:endParaRPr lang="en-US" sz="24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139413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Poll-based Access Protocols</a:t>
            </a:r>
          </a:p>
        </p:txBody>
      </p:sp>
      <p:sp>
        <p:nvSpPr>
          <p:cNvPr id="4" name="内容占位符 3"/>
          <p:cNvSpPr>
            <a:spLocks noGrp="1"/>
          </p:cNvSpPr>
          <p:nvPr>
            <p:ph idx="1"/>
          </p:nvPr>
        </p:nvSpPr>
        <p:spPr/>
        <p:txBody>
          <a:bodyPr>
            <a:normAutofit/>
          </a:bodyPr>
          <a:lstStyle/>
          <a:p>
            <a:r>
              <a:rPr lang="en-US" sz="2400" dirty="0" smtClean="0"/>
              <a:t>Terminals linked </a:t>
            </a:r>
            <a:r>
              <a:rPr lang="en-US" sz="2400" dirty="0"/>
              <a:t>to the controller in many </a:t>
            </a:r>
            <a:r>
              <a:rPr lang="en-US" sz="2400" dirty="0" smtClean="0"/>
              <a:t>different configurations</a:t>
            </a:r>
            <a:r>
              <a:rPr lang="en-US" sz="2400" dirty="0"/>
              <a:t>. </a:t>
            </a:r>
            <a:endParaRPr lang="en-US" sz="2400" dirty="0" smtClean="0"/>
          </a:p>
          <a:p>
            <a:pPr lvl="1"/>
            <a:r>
              <a:rPr lang="en-US" sz="1800" dirty="0" smtClean="0"/>
              <a:t>For example a star topology, where the </a:t>
            </a:r>
            <a:r>
              <a:rPr lang="en-US" sz="1800" dirty="0"/>
              <a:t>controller is the hub and all other terminals are the points of the star. </a:t>
            </a:r>
          </a:p>
          <a:p>
            <a:r>
              <a:rPr lang="en-US" sz="2400" dirty="0"/>
              <a:t>The network configuration limits how long each terminal can transmit on </a:t>
            </a:r>
            <a:r>
              <a:rPr lang="en-US" sz="2400" dirty="0" smtClean="0"/>
              <a:t>each poll</a:t>
            </a:r>
            <a:r>
              <a:rPr lang="en-US" sz="2400" dirty="0"/>
              <a:t>.</a:t>
            </a:r>
          </a:p>
          <a:p>
            <a:r>
              <a:rPr lang="en-US" sz="2400" dirty="0" smtClean="0"/>
              <a:t>Higher overhead as polling consumes a lot of bandwidth and turnaround time increases time overhead</a:t>
            </a:r>
            <a:endParaRPr lang="en-US" sz="24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0877076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smtClean="0"/>
              <a:t>Token-Ring Based Access Protocols</a:t>
            </a:r>
            <a:endParaRPr lang="en-US" dirty="0"/>
          </a:p>
        </p:txBody>
      </p:sp>
      <p:sp>
        <p:nvSpPr>
          <p:cNvPr id="4" name="内容占位符 3"/>
          <p:cNvSpPr>
            <a:spLocks noGrp="1"/>
          </p:cNvSpPr>
          <p:nvPr>
            <p:ph idx="1"/>
          </p:nvPr>
        </p:nvSpPr>
        <p:spPr/>
        <p:txBody>
          <a:bodyPr/>
          <a:lstStyle/>
          <a:p>
            <a:r>
              <a:rPr lang="en-US" dirty="0" smtClean="0"/>
              <a:t>A small frame, called token, is passed in an orderly fashion from one terminal to another</a:t>
            </a:r>
          </a:p>
          <a:p>
            <a:pPr lvl="1"/>
            <a:r>
              <a:rPr lang="en-US" dirty="0" smtClean="0"/>
              <a:t>The terminal holding the token has the channel access</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625460"/>
            <a:ext cx="3439886" cy="2357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221402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Challenges for Wireless Networks</a:t>
            </a:r>
            <a:endParaRPr lang="en-US" dirty="0"/>
          </a:p>
        </p:txBody>
      </p:sp>
      <p:sp>
        <p:nvSpPr>
          <p:cNvPr id="4" name="内容占位符 3"/>
          <p:cNvSpPr>
            <a:spLocks noGrp="1"/>
          </p:cNvSpPr>
          <p:nvPr>
            <p:ph idx="1"/>
          </p:nvPr>
        </p:nvSpPr>
        <p:spPr/>
        <p:txBody>
          <a:bodyPr>
            <a:normAutofit fontScale="92500" lnSpcReduction="20000"/>
          </a:bodyPr>
          <a:lstStyle/>
          <a:p>
            <a:r>
              <a:rPr lang="en-US" sz="2600" dirty="0" smtClean="0"/>
              <a:t>A radio </a:t>
            </a:r>
            <a:r>
              <a:rPr lang="en-US" sz="2600" dirty="0"/>
              <a:t>signal may experience reflection, diffraction, or scattering before </a:t>
            </a:r>
            <a:r>
              <a:rPr lang="en-US" sz="2600" dirty="0" smtClean="0"/>
              <a:t>reaching </a:t>
            </a:r>
            <a:r>
              <a:rPr lang="en-US" sz="2600" dirty="0"/>
              <a:t>its receiver</a:t>
            </a:r>
            <a:r>
              <a:rPr lang="en-US" sz="2600" dirty="0" smtClean="0"/>
              <a:t>.</a:t>
            </a:r>
          </a:p>
          <a:p>
            <a:pPr lvl="1"/>
            <a:r>
              <a:rPr lang="en-US" sz="1900" dirty="0" smtClean="0"/>
              <a:t>Fading deteriorates </a:t>
            </a:r>
            <a:r>
              <a:rPr lang="en-US" sz="1900" dirty="0"/>
              <a:t>the signal and incur the </a:t>
            </a:r>
            <a:r>
              <a:rPr lang="en-US" sz="1900" dirty="0" smtClean="0"/>
              <a:t>variation </a:t>
            </a:r>
            <a:r>
              <a:rPr lang="en-US" sz="1900" dirty="0"/>
              <a:t>of signal quality in time, frequency, and space</a:t>
            </a:r>
            <a:r>
              <a:rPr lang="en-US" sz="1900" dirty="0" smtClean="0"/>
              <a:t>.</a:t>
            </a:r>
          </a:p>
          <a:p>
            <a:pPr lvl="1"/>
            <a:r>
              <a:rPr lang="en-US" sz="1900" dirty="0" smtClean="0"/>
              <a:t>BER&gt;10e-3</a:t>
            </a:r>
          </a:p>
          <a:p>
            <a:pPr lvl="1"/>
            <a:endParaRPr lang="en-US" sz="1900" dirty="0"/>
          </a:p>
          <a:p>
            <a:r>
              <a:rPr lang="en-US" sz="2600" dirty="0" smtClean="0"/>
              <a:t>Broadcast </a:t>
            </a:r>
            <a:r>
              <a:rPr lang="en-US" sz="2600" dirty="0"/>
              <a:t>nature of wireless channels</a:t>
            </a:r>
            <a:r>
              <a:rPr lang="en-US" sz="2600" dirty="0" smtClean="0"/>
              <a:t>. </a:t>
            </a:r>
          </a:p>
          <a:p>
            <a:pPr lvl="1"/>
            <a:r>
              <a:rPr lang="en-US" sz="1900" dirty="0" smtClean="0"/>
              <a:t>The </a:t>
            </a:r>
            <a:r>
              <a:rPr lang="en-US" sz="1900" dirty="0"/>
              <a:t>stronger </a:t>
            </a:r>
            <a:r>
              <a:rPr lang="en-US" sz="1900" dirty="0" smtClean="0"/>
              <a:t>the transmission </a:t>
            </a:r>
            <a:r>
              <a:rPr lang="en-US" sz="1900" dirty="0"/>
              <a:t>power or the closer the neighbor terminals, the stronger the </a:t>
            </a:r>
            <a:r>
              <a:rPr lang="en-US" sz="1900" dirty="0" smtClean="0"/>
              <a:t>interference </a:t>
            </a:r>
            <a:r>
              <a:rPr lang="en-US" sz="1900" dirty="0"/>
              <a:t>will be.</a:t>
            </a:r>
            <a:endParaRPr lang="en-US" sz="1900" dirty="0" smtClean="0"/>
          </a:p>
          <a:p>
            <a:pPr lvl="1"/>
            <a:endParaRPr lang="en-US" sz="1900" dirty="0" smtClean="0"/>
          </a:p>
          <a:p>
            <a:r>
              <a:rPr lang="en-US" sz="2600" dirty="0" smtClean="0"/>
              <a:t>Half-duplex</a:t>
            </a:r>
          </a:p>
          <a:p>
            <a:pPr lvl="1"/>
            <a:endParaRPr lang="en-US"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5011540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R</a:t>
            </a:r>
            <a:r>
              <a:rPr lang="en-US" dirty="0" smtClean="0"/>
              <a:t>eservation </a:t>
            </a:r>
            <a:r>
              <a:rPr lang="en-US" dirty="0"/>
              <a:t>schemes.</a:t>
            </a:r>
          </a:p>
        </p:txBody>
      </p:sp>
      <p:sp>
        <p:nvSpPr>
          <p:cNvPr id="4" name="内容占位符 3"/>
          <p:cNvSpPr>
            <a:spLocks noGrp="1"/>
          </p:cNvSpPr>
          <p:nvPr>
            <p:ph idx="1"/>
          </p:nvPr>
        </p:nvSpPr>
        <p:spPr/>
        <p:txBody>
          <a:bodyPr>
            <a:normAutofit fontScale="77500" lnSpcReduction="20000"/>
          </a:bodyPr>
          <a:lstStyle/>
          <a:p>
            <a:r>
              <a:rPr lang="en-US" dirty="0"/>
              <a:t>In almost all modern communication systems, one tries to emulate a </a:t>
            </a:r>
            <a:r>
              <a:rPr lang="en-US" dirty="0" smtClean="0"/>
              <a:t>dynamic </a:t>
            </a:r>
            <a:r>
              <a:rPr lang="en-US" dirty="0"/>
              <a:t>assignment schemes, i.e. striving for some type of adaptation of </a:t>
            </a:r>
            <a:r>
              <a:rPr lang="en-US" dirty="0" smtClean="0"/>
              <a:t>the resource </a:t>
            </a:r>
            <a:r>
              <a:rPr lang="en-US" dirty="0"/>
              <a:t>allocation to the present </a:t>
            </a:r>
            <a:r>
              <a:rPr lang="en-US" dirty="0" smtClean="0"/>
              <a:t>demand</a:t>
            </a:r>
          </a:p>
          <a:p>
            <a:r>
              <a:rPr lang="en-US" dirty="0" smtClean="0"/>
              <a:t>A </a:t>
            </a:r>
            <a:r>
              <a:rPr lang="en-US" dirty="0"/>
              <a:t>part of </a:t>
            </a:r>
            <a:r>
              <a:rPr lang="en-US" dirty="0" smtClean="0"/>
              <a:t>the resources</a:t>
            </a:r>
          </a:p>
          <a:p>
            <a:pPr lvl="1"/>
            <a:r>
              <a:rPr lang="en-US" dirty="0" smtClean="0"/>
              <a:t>collect </a:t>
            </a:r>
            <a:r>
              <a:rPr lang="en-US" dirty="0"/>
              <a:t>information about the communication </a:t>
            </a:r>
            <a:r>
              <a:rPr lang="en-US" dirty="0" smtClean="0"/>
              <a:t>demands of </a:t>
            </a:r>
            <a:r>
              <a:rPr lang="en-US" dirty="0"/>
              <a:t>the </a:t>
            </a:r>
            <a:r>
              <a:rPr lang="en-US" dirty="0" smtClean="0"/>
              <a:t>terminals</a:t>
            </a:r>
          </a:p>
          <a:p>
            <a:pPr lvl="1"/>
            <a:r>
              <a:rPr lang="en-US" dirty="0" smtClean="0"/>
              <a:t>Can </a:t>
            </a:r>
            <a:r>
              <a:rPr lang="en-US" dirty="0"/>
              <a:t>be done on separate channels or on dedicated time slots.</a:t>
            </a:r>
            <a:r>
              <a:rPr lang="en-US" dirty="0" smtClean="0"/>
              <a:t> </a:t>
            </a:r>
          </a:p>
          <a:p>
            <a:pPr lvl="1"/>
            <a:r>
              <a:rPr lang="en-US" dirty="0" smtClean="0"/>
              <a:t>Overhead</a:t>
            </a:r>
          </a:p>
          <a:p>
            <a:r>
              <a:rPr lang="en-US" dirty="0" smtClean="0"/>
              <a:t>The </a:t>
            </a:r>
            <a:r>
              <a:rPr lang="en-US" dirty="0"/>
              <a:t>rest of the </a:t>
            </a:r>
            <a:r>
              <a:rPr lang="en-US" dirty="0" smtClean="0"/>
              <a:t>resources </a:t>
            </a:r>
          </a:p>
          <a:p>
            <a:pPr lvl="1"/>
            <a:r>
              <a:rPr lang="en-US" dirty="0" smtClean="0"/>
              <a:t>perfectly scheduled transmissions </a:t>
            </a:r>
            <a:r>
              <a:rPr lang="en-US" dirty="0"/>
              <a:t>of the messages. </a:t>
            </a:r>
            <a:endParaRPr lang="en-US" dirty="0" smtClean="0"/>
          </a:p>
          <a:p>
            <a:r>
              <a:rPr lang="en-US" dirty="0" smtClean="0"/>
              <a:t>Long messages/big data packets: negligible overhead</a:t>
            </a:r>
          </a:p>
          <a:p>
            <a:r>
              <a:rPr lang="en-US" dirty="0" smtClean="0"/>
              <a:t>Short packets: low throughput, higher overhead</a:t>
            </a:r>
            <a:endParaRPr lang="en-US"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0248203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Performance Comparison</a:t>
            </a:r>
            <a:endParaRPr lang="en-US" dirty="0"/>
          </a:p>
        </p:txBody>
      </p:sp>
      <p:sp>
        <p:nvSpPr>
          <p:cNvPr id="4" name="内容占位符 3"/>
          <p:cNvSpPr>
            <a:spLocks noGrp="1"/>
          </p:cNvSpPr>
          <p:nvPr>
            <p:ph idx="1"/>
          </p:nvPr>
        </p:nvSpPr>
        <p:spPr/>
        <p:txBody>
          <a:bodyPr/>
          <a:lstStyle/>
          <a:p>
            <a:r>
              <a:rPr lang="en-US" sz="2400" dirty="0" smtClean="0"/>
              <a:t>Fixed assignment(FA), dynamic assignment (DA), and perfect dynamic assignment (PS)</a:t>
            </a:r>
            <a:endParaRPr lang="en-US" sz="2400"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238840"/>
            <a:ext cx="3810000" cy="278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9322425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dirty="0"/>
              <a:t>Contention-Based Access Protocols</a:t>
            </a:r>
          </a:p>
        </p:txBody>
      </p:sp>
      <p:sp>
        <p:nvSpPr>
          <p:cNvPr id="6" name="文本占位符 5"/>
          <p:cNvSpPr>
            <a:spLocks noGrp="1"/>
          </p:cNvSpPr>
          <p:nvPr>
            <p:ph type="body" idx="1"/>
          </p:nvPr>
        </p:nvSpPr>
        <p:spPr/>
        <p:txBody>
          <a:bodyPr/>
          <a:lstStyle/>
          <a:p>
            <a:endParaRPr lang="en-US"/>
          </a:p>
        </p:txBody>
      </p:sp>
      <p:sp>
        <p:nvSpPr>
          <p:cNvPr id="2" name="页脚占位符 1"/>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7059533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Contention-Based Access Protocols</a:t>
            </a:r>
          </a:p>
        </p:txBody>
      </p:sp>
      <p:sp>
        <p:nvSpPr>
          <p:cNvPr id="4" name="内容占位符 3"/>
          <p:cNvSpPr>
            <a:spLocks noGrp="1"/>
          </p:cNvSpPr>
          <p:nvPr>
            <p:ph idx="1"/>
          </p:nvPr>
        </p:nvSpPr>
        <p:spPr/>
        <p:txBody>
          <a:bodyPr>
            <a:noAutofit/>
          </a:bodyPr>
          <a:lstStyle/>
          <a:p>
            <a:r>
              <a:rPr lang="en-US" sz="2200" dirty="0"/>
              <a:t>Contention-based access protocols allow terminals to access channel </a:t>
            </a:r>
            <a:r>
              <a:rPr lang="en-US" sz="2200" dirty="0" smtClean="0"/>
              <a:t>randomly when </a:t>
            </a:r>
            <a:r>
              <a:rPr lang="en-US" sz="2200" dirty="0"/>
              <a:t>they have packets to send</a:t>
            </a:r>
            <a:r>
              <a:rPr lang="en-US" sz="2200" dirty="0" smtClean="0"/>
              <a:t>.</a:t>
            </a:r>
            <a:endParaRPr lang="en-US" sz="2200" dirty="0"/>
          </a:p>
          <a:p>
            <a:r>
              <a:rPr lang="en-US" sz="2200" dirty="0"/>
              <a:t>With random access or </a:t>
            </a:r>
            <a:r>
              <a:rPr lang="en-US" sz="2200" dirty="0" smtClean="0"/>
              <a:t>contention-based methods</a:t>
            </a:r>
            <a:r>
              <a:rPr lang="en-US" sz="2200" dirty="0"/>
              <a:t>, no terminal is superior to another station and none is assigned </a:t>
            </a:r>
            <a:r>
              <a:rPr lang="en-US" sz="2200" dirty="0" smtClean="0"/>
              <a:t>the control </a:t>
            </a:r>
            <a:r>
              <a:rPr lang="en-US" sz="2200" dirty="0"/>
              <a:t>over </a:t>
            </a:r>
            <a:r>
              <a:rPr lang="en-US" sz="2200" dirty="0" smtClean="0"/>
              <a:t>another</a:t>
            </a:r>
            <a:endParaRPr lang="en-US" sz="2200" dirty="0"/>
          </a:p>
          <a:p>
            <a:r>
              <a:rPr lang="en-US" sz="2200" dirty="0"/>
              <a:t>At each instance, a terminal that has data to send uses a procedure </a:t>
            </a:r>
            <a:r>
              <a:rPr lang="en-US" sz="2200" dirty="0" smtClean="0"/>
              <a:t>defined by </a:t>
            </a:r>
            <a:r>
              <a:rPr lang="en-US" sz="2200" dirty="0"/>
              <a:t>the protocol to make a decision on whether or not to send</a:t>
            </a:r>
            <a:r>
              <a:rPr lang="en-US" sz="2200" dirty="0" smtClean="0"/>
              <a:t>.</a:t>
            </a:r>
            <a:endParaRPr lang="en-US" sz="2200" dirty="0"/>
          </a:p>
          <a:p>
            <a:r>
              <a:rPr lang="en-US" sz="2200" dirty="0" smtClean="0"/>
              <a:t>Examples: Aloha, CSMA, CSMA/CA/CD, reservation, etc.</a:t>
            </a:r>
          </a:p>
          <a:p>
            <a:endParaRPr lang="en-US" sz="24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1628265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Pure ALOHA(1)</a:t>
            </a:r>
            <a:endParaRPr lang="en-US" dirty="0"/>
          </a:p>
        </p:txBody>
      </p:sp>
      <p:sp>
        <p:nvSpPr>
          <p:cNvPr id="4" name="内容占位符 3"/>
          <p:cNvSpPr>
            <a:spLocks noGrp="1"/>
          </p:cNvSpPr>
          <p:nvPr>
            <p:ph idx="1"/>
          </p:nvPr>
        </p:nvSpPr>
        <p:spPr>
          <a:xfrm>
            <a:off x="384175" y="2209800"/>
            <a:ext cx="8150225" cy="3505200"/>
          </a:xfrm>
        </p:spPr>
        <p:txBody>
          <a:bodyPr/>
          <a:lstStyle/>
          <a:p>
            <a:r>
              <a:rPr lang="en-US" sz="2400" dirty="0"/>
              <a:t>In the late 1960s, the ALOHA protocol was developed at the University </a:t>
            </a:r>
            <a:r>
              <a:rPr lang="en-US" sz="2400" dirty="0" smtClean="0"/>
              <a:t>of Hawaii.</a:t>
            </a:r>
          </a:p>
          <a:p>
            <a:pPr lvl="1"/>
            <a:r>
              <a:rPr lang="en-US" sz="1600" dirty="0" smtClean="0"/>
              <a:t>Algorithm devised for </a:t>
            </a:r>
            <a:r>
              <a:rPr lang="en-US" sz="1600" dirty="0"/>
              <a:t>a VHF-radio system to </a:t>
            </a:r>
            <a:r>
              <a:rPr lang="en-US" sz="1600" dirty="0" smtClean="0"/>
              <a:t>connect remote </a:t>
            </a:r>
            <a:r>
              <a:rPr lang="en-US" sz="1600" dirty="0"/>
              <a:t>terminals on the many islands with a central computer site</a:t>
            </a:r>
            <a:r>
              <a:rPr lang="en-US" sz="1600" dirty="0" smtClean="0"/>
              <a:t>.</a:t>
            </a:r>
          </a:p>
          <a:p>
            <a:pPr lvl="1"/>
            <a:r>
              <a:rPr lang="en-US" sz="1600" dirty="0" smtClean="0"/>
              <a:t>Control </a:t>
            </a:r>
            <a:r>
              <a:rPr lang="en-US" sz="1600" dirty="0"/>
              <a:t>signaling, i.e. ACK</a:t>
            </a:r>
            <a:r>
              <a:rPr lang="en-US" sz="1600" dirty="0" smtClean="0"/>
              <a:t>, is </a:t>
            </a:r>
            <a:r>
              <a:rPr lang="en-US" sz="1600" dirty="0"/>
              <a:t>sent on an independent control channel</a:t>
            </a:r>
            <a:r>
              <a:rPr lang="en-US" sz="1600" dirty="0" smtClean="0"/>
              <a:t>.</a:t>
            </a:r>
          </a:p>
          <a:p>
            <a:r>
              <a:rPr lang="en-US" sz="2400" dirty="0" smtClean="0"/>
              <a:t>Not synchronized</a:t>
            </a:r>
            <a:endParaRPr lang="en-US" sz="2400" dirty="0"/>
          </a:p>
        </p:txBody>
      </p:sp>
      <p:sp>
        <p:nvSpPr>
          <p:cNvPr id="6" name="圆角矩形 5"/>
          <p:cNvSpPr/>
          <p:nvPr/>
        </p:nvSpPr>
        <p:spPr>
          <a:xfrm>
            <a:off x="685800" y="4267200"/>
            <a:ext cx="78486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b="1" dirty="0">
                <a:solidFill>
                  <a:schemeClr val="accent2"/>
                </a:solidFill>
                <a:latin typeface="Tahoma" pitchFamily="34" charset="0"/>
              </a:rPr>
              <a:t>• Step 1: If there is a message to send, send it;</a:t>
            </a:r>
          </a:p>
          <a:p>
            <a:pPr algn="just"/>
            <a:r>
              <a:rPr lang="en-US" sz="2000" b="1" dirty="0">
                <a:solidFill>
                  <a:schemeClr val="accent2"/>
                </a:solidFill>
                <a:latin typeface="Tahoma" pitchFamily="34" charset="0"/>
              </a:rPr>
              <a:t>• Step 2</a:t>
            </a:r>
            <a:r>
              <a:rPr lang="en-US" sz="2000" b="1" dirty="0" smtClean="0">
                <a:solidFill>
                  <a:schemeClr val="accent2"/>
                </a:solidFill>
                <a:latin typeface="Tahoma" pitchFamily="34" charset="0"/>
              </a:rPr>
              <a:t>: If </a:t>
            </a:r>
            <a:r>
              <a:rPr lang="en-US" sz="2000" b="1" dirty="0">
                <a:solidFill>
                  <a:schemeClr val="accent2"/>
                </a:solidFill>
                <a:latin typeface="Tahoma" pitchFamily="34" charset="0"/>
              </a:rPr>
              <a:t>the transmission succeeds, remove the </a:t>
            </a:r>
            <a:r>
              <a:rPr lang="en-US" sz="2000" b="1" dirty="0" smtClean="0">
                <a:solidFill>
                  <a:schemeClr val="accent2"/>
                </a:solidFill>
                <a:latin typeface="Tahoma" pitchFamily="34" charset="0"/>
              </a:rPr>
              <a:t>message from </a:t>
            </a:r>
            <a:r>
              <a:rPr lang="en-US" sz="2000" b="1" dirty="0">
                <a:solidFill>
                  <a:schemeClr val="accent2"/>
                </a:solidFill>
                <a:latin typeface="Tahoma" pitchFamily="34" charset="0"/>
              </a:rPr>
              <a:t>the queue </a:t>
            </a:r>
            <a:r>
              <a:rPr lang="en-US" sz="2000" b="1" dirty="0" smtClean="0">
                <a:solidFill>
                  <a:schemeClr val="accent2"/>
                </a:solidFill>
                <a:latin typeface="Tahoma" pitchFamily="34" charset="0"/>
              </a:rPr>
              <a:t>and go </a:t>
            </a:r>
            <a:r>
              <a:rPr lang="en-US" sz="2000" b="1" dirty="0">
                <a:solidFill>
                  <a:schemeClr val="accent2"/>
                </a:solidFill>
                <a:latin typeface="Tahoma" pitchFamily="34" charset="0"/>
              </a:rPr>
              <a:t>to Step 1.</a:t>
            </a:r>
          </a:p>
          <a:p>
            <a:pPr algn="just"/>
            <a:r>
              <a:rPr lang="en-US" sz="2000" b="1" dirty="0" smtClean="0">
                <a:solidFill>
                  <a:schemeClr val="accent2"/>
                </a:solidFill>
                <a:latin typeface="Tahoma" pitchFamily="34" charset="0"/>
              </a:rPr>
              <a:t>	If </a:t>
            </a:r>
            <a:r>
              <a:rPr lang="en-US" sz="2000" b="1" dirty="0">
                <a:solidFill>
                  <a:schemeClr val="accent2"/>
                </a:solidFill>
                <a:latin typeface="Tahoma" pitchFamily="34" charset="0"/>
              </a:rPr>
              <a:t>the transmission fails, wait a random time </a:t>
            </a:r>
            <a:r>
              <a:rPr lang="en-US" sz="2000" b="1" dirty="0" smtClean="0">
                <a:solidFill>
                  <a:schemeClr val="accent2"/>
                </a:solidFill>
                <a:latin typeface="Tahoma" pitchFamily="34" charset="0"/>
              </a:rPr>
              <a:t>interval</a:t>
            </a:r>
            <a:r>
              <a:rPr lang="en-US" sz="2000" b="1" dirty="0">
                <a:solidFill>
                  <a:schemeClr val="accent2"/>
                </a:solidFill>
                <a:latin typeface="Tahoma" pitchFamily="34" charset="0"/>
              </a:rPr>
              <a:t>, i.e. </a:t>
            </a:r>
            <a:r>
              <a:rPr lang="en-US" sz="2000" b="1" dirty="0" err="1">
                <a:solidFill>
                  <a:schemeClr val="accent2"/>
                </a:solidFill>
                <a:latin typeface="Tahoma" pitchFamily="34" charset="0"/>
              </a:rPr>
              <a:t>backoff</a:t>
            </a:r>
            <a:r>
              <a:rPr lang="en-US" sz="2000" b="1" dirty="0">
                <a:solidFill>
                  <a:schemeClr val="accent2"/>
                </a:solidFill>
                <a:latin typeface="Tahoma" pitchFamily="34" charset="0"/>
              </a:rPr>
              <a:t> </a:t>
            </a:r>
            <a:r>
              <a:rPr lang="en-US" sz="2000" b="1" dirty="0" smtClean="0">
                <a:solidFill>
                  <a:schemeClr val="accent2"/>
                </a:solidFill>
                <a:latin typeface="Tahoma" pitchFamily="34" charset="0"/>
              </a:rPr>
              <a:t>randomly</a:t>
            </a:r>
            <a:r>
              <a:rPr lang="en-US" sz="2000" b="1" dirty="0">
                <a:solidFill>
                  <a:schemeClr val="accent2"/>
                </a:solidFill>
                <a:latin typeface="Tahoma" pitchFamily="34" charset="0"/>
              </a:rPr>
              <a:t>,  </a:t>
            </a:r>
            <a:r>
              <a:rPr lang="en-US" sz="2000" b="1" dirty="0" smtClean="0">
                <a:solidFill>
                  <a:schemeClr val="accent2"/>
                </a:solidFill>
                <a:latin typeface="Tahoma" pitchFamily="34" charset="0"/>
              </a:rPr>
              <a:t>and </a:t>
            </a:r>
            <a:r>
              <a:rPr lang="en-US" sz="2000" b="1" dirty="0">
                <a:solidFill>
                  <a:schemeClr val="accent2"/>
                </a:solidFill>
                <a:latin typeface="Tahoma" pitchFamily="34" charset="0"/>
              </a:rPr>
              <a:t>go to Step 1.</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9921369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Pure </a:t>
            </a:r>
            <a:r>
              <a:rPr lang="en-US" dirty="0" smtClean="0"/>
              <a:t>ALOHA(2)</a:t>
            </a:r>
            <a:endParaRPr lang="en-US" dirty="0"/>
          </a:p>
        </p:txBody>
      </p:sp>
      <p:sp>
        <p:nvSpPr>
          <p:cNvPr id="4" name="内容占位符 3"/>
          <p:cNvSpPr>
            <a:spLocks noGrp="1"/>
          </p:cNvSpPr>
          <p:nvPr>
            <p:ph idx="1"/>
          </p:nvPr>
        </p:nvSpPr>
        <p:spPr/>
        <p:txBody>
          <a:bodyPr>
            <a:normAutofit/>
          </a:bodyPr>
          <a:lstStyle/>
          <a:p>
            <a:r>
              <a:rPr lang="en-US" sz="2400" dirty="0" smtClean="0"/>
              <a:t>Transmission </a:t>
            </a:r>
            <a:r>
              <a:rPr lang="en-US" sz="2400" dirty="0"/>
              <a:t>failure </a:t>
            </a:r>
            <a:r>
              <a:rPr lang="en-US" sz="2400" dirty="0" smtClean="0"/>
              <a:t>due </a:t>
            </a:r>
            <a:r>
              <a:rPr lang="en-US" sz="2400" dirty="0"/>
              <a:t>to a collision. </a:t>
            </a:r>
            <a:endParaRPr lang="en-US" sz="2400" dirty="0" smtClean="0"/>
          </a:p>
          <a:p>
            <a:pPr lvl="1"/>
            <a:r>
              <a:rPr lang="en-US" sz="1600" dirty="0" smtClean="0"/>
              <a:t>Paramount importance </a:t>
            </a:r>
            <a:r>
              <a:rPr lang="en-US" sz="1600" dirty="0"/>
              <a:t>that the terminals do not wait identical time intervals after a </a:t>
            </a:r>
            <a:r>
              <a:rPr lang="en-US" sz="1600" dirty="0" smtClean="0"/>
              <a:t>collision, otherwise, </a:t>
            </a:r>
            <a:r>
              <a:rPr lang="en-US" sz="1600" dirty="0"/>
              <a:t>another collision. </a:t>
            </a:r>
            <a:endParaRPr lang="en-US" sz="1600" dirty="0" smtClean="0"/>
          </a:p>
          <a:p>
            <a:pPr lvl="1"/>
            <a:r>
              <a:rPr lang="en-US" sz="1600" dirty="0" err="1" smtClean="0"/>
              <a:t>Backoff</a:t>
            </a:r>
            <a:r>
              <a:rPr lang="en-US" sz="1600" dirty="0" smtClean="0"/>
              <a:t> </a:t>
            </a:r>
            <a:r>
              <a:rPr lang="en-US" sz="1600" dirty="0"/>
              <a:t>scheme determines the efficiency of pure </a:t>
            </a:r>
            <a:r>
              <a:rPr lang="en-US" sz="1600" dirty="0" smtClean="0"/>
              <a:t>ALOHA. </a:t>
            </a:r>
          </a:p>
          <a:p>
            <a:pPr lvl="1"/>
            <a:r>
              <a:rPr lang="en-US" sz="1600" dirty="0" smtClean="0"/>
              <a:t>When </a:t>
            </a:r>
            <a:r>
              <a:rPr lang="en-US" sz="1600" dirty="0"/>
              <a:t>the total traffic is low, pure ALOHA works well; otherwise, </a:t>
            </a:r>
            <a:r>
              <a:rPr lang="en-US" sz="1600" dirty="0" smtClean="0"/>
              <a:t>the performance </a:t>
            </a:r>
            <a:r>
              <a:rPr lang="en-US" sz="1600" dirty="0"/>
              <a:t>is </a:t>
            </a:r>
            <a:r>
              <a:rPr lang="en-US" sz="1600" dirty="0" smtClean="0"/>
              <a:t>poor</a:t>
            </a:r>
          </a:p>
          <a:p>
            <a:r>
              <a:rPr lang="en-US" sz="2400" dirty="0" smtClean="0"/>
              <a:t>2 consecutive frame durations needed to send one frame</a:t>
            </a:r>
            <a:endParaRPr lang="en-US" sz="24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6814" y="4495800"/>
            <a:ext cx="3618186" cy="1538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9586110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Slotted ALOHA</a:t>
            </a:r>
            <a:endParaRPr lang="en-US" dirty="0"/>
          </a:p>
        </p:txBody>
      </p:sp>
      <p:sp>
        <p:nvSpPr>
          <p:cNvPr id="4" name="内容占位符 3"/>
          <p:cNvSpPr>
            <a:spLocks noGrp="1"/>
          </p:cNvSpPr>
          <p:nvPr>
            <p:ph idx="1"/>
          </p:nvPr>
        </p:nvSpPr>
        <p:spPr/>
        <p:txBody>
          <a:bodyPr/>
          <a:lstStyle/>
          <a:p>
            <a:r>
              <a:rPr lang="en-US" sz="2000" dirty="0"/>
              <a:t>A</a:t>
            </a:r>
            <a:r>
              <a:rPr lang="en-US" sz="2000" dirty="0" smtClean="0"/>
              <a:t>ll </a:t>
            </a:r>
            <a:r>
              <a:rPr lang="en-US" sz="2000" dirty="0"/>
              <a:t>terminals are synchronized and time is assumed to be </a:t>
            </a:r>
            <a:r>
              <a:rPr lang="en-US" sz="2000" dirty="0" smtClean="0"/>
              <a:t>slotted</a:t>
            </a:r>
            <a:endParaRPr lang="en-US" sz="2000" dirty="0"/>
          </a:p>
          <a:p>
            <a:r>
              <a:rPr lang="en-US" sz="2000" dirty="0"/>
              <a:t>Terminals can send packets only at the beginning of </a:t>
            </a:r>
            <a:r>
              <a:rPr lang="en-US" sz="2000" dirty="0" smtClean="0"/>
              <a:t>slots</a:t>
            </a:r>
          </a:p>
          <a:p>
            <a:r>
              <a:rPr lang="en-US" sz="2000" dirty="0" smtClean="0"/>
              <a:t>One frame duration needed and efficiency doubles. </a:t>
            </a:r>
            <a:endParaRPr lang="en-US" sz="20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533553"/>
            <a:ext cx="3988676" cy="2293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7799499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Performance of Slotted ALOHA (1)</a:t>
            </a:r>
            <a:endParaRPr lang="en-US" dirty="0"/>
          </a:p>
        </p:txBody>
      </p:sp>
      <p:sp>
        <p:nvSpPr>
          <p:cNvPr id="4" name="内容占位符 3"/>
          <p:cNvSpPr>
            <a:spLocks noGrp="1"/>
          </p:cNvSpPr>
          <p:nvPr>
            <p:ph idx="1"/>
          </p:nvPr>
        </p:nvSpPr>
        <p:spPr/>
        <p:txBody>
          <a:bodyPr/>
          <a:lstStyle/>
          <a:p>
            <a:r>
              <a:rPr lang="en-US" sz="2000" dirty="0" smtClean="0"/>
              <a:t>M terminals, each with Poisson arrival messages</a:t>
            </a:r>
          </a:p>
          <a:p>
            <a:r>
              <a:rPr lang="en-US" sz="2000" dirty="0" smtClean="0"/>
              <a:t>Success probability: q</a:t>
            </a:r>
          </a:p>
          <a:p>
            <a:r>
              <a:rPr lang="en-US" sz="2000" dirty="0" smtClean="0"/>
              <a:t>Collided messages will be stored and sent out later, approximated by Poisson  arrival with rate</a:t>
            </a:r>
            <a:endParaRPr lang="en-US" sz="2000"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0708" y="4495800"/>
            <a:ext cx="3362901" cy="151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1688" y="2184906"/>
            <a:ext cx="402431" cy="613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2799" y="3352800"/>
            <a:ext cx="381000" cy="405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599" y="3854772"/>
            <a:ext cx="2494399" cy="474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4713108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Performance of Slotted ALOHA </a:t>
            </a:r>
            <a:r>
              <a:rPr lang="en-US" dirty="0" smtClean="0"/>
              <a:t>(2)</a:t>
            </a:r>
            <a:endParaRPr lang="en-US" dirty="0"/>
          </a:p>
        </p:txBody>
      </p:sp>
      <p:sp>
        <p:nvSpPr>
          <p:cNvPr id="4" name="内容占位符 3"/>
          <p:cNvSpPr>
            <a:spLocks noGrp="1"/>
          </p:cNvSpPr>
          <p:nvPr>
            <p:ph idx="1"/>
          </p:nvPr>
        </p:nvSpPr>
        <p:spPr/>
        <p:txBody>
          <a:bodyPr/>
          <a:lstStyle/>
          <a:p>
            <a:r>
              <a:rPr lang="en-US" sz="2400" dirty="0" smtClean="0"/>
              <a:t>The </a:t>
            </a:r>
            <a:r>
              <a:rPr lang="en-US" sz="2400" dirty="0"/>
              <a:t>system is in a stable </a:t>
            </a:r>
            <a:r>
              <a:rPr lang="en-US" sz="2400" dirty="0" smtClean="0"/>
              <a:t>equilibrium </a:t>
            </a:r>
          </a:p>
          <a:p>
            <a:pPr lvl="1"/>
            <a:r>
              <a:rPr lang="en-US" sz="1800" dirty="0" smtClean="0"/>
              <a:t>the </a:t>
            </a:r>
            <a:r>
              <a:rPr lang="en-US" sz="1800" dirty="0"/>
              <a:t>average number </a:t>
            </a:r>
            <a:r>
              <a:rPr lang="en-US" sz="1800" dirty="0" smtClean="0"/>
              <a:t>of messages </a:t>
            </a:r>
            <a:r>
              <a:rPr lang="en-US" sz="1800" dirty="0"/>
              <a:t>arriving to the system has to be equal to the average number of </a:t>
            </a:r>
            <a:r>
              <a:rPr lang="en-US" sz="1800" dirty="0" smtClean="0"/>
              <a:t>departing </a:t>
            </a:r>
            <a:r>
              <a:rPr lang="en-US" sz="1800" dirty="0"/>
              <a:t>messages. Otherwise the system will either contain an </a:t>
            </a:r>
            <a:r>
              <a:rPr lang="en-US" sz="1800" dirty="0" smtClean="0"/>
              <a:t>ever-increasing number </a:t>
            </a:r>
            <a:r>
              <a:rPr lang="en-US" sz="1800" dirty="0"/>
              <a:t>of packets or become empty.</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4038600"/>
            <a:ext cx="3886200" cy="1746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8735" y="3717131"/>
            <a:ext cx="1143000" cy="321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9540182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Performance of Slotted ALOHA </a:t>
            </a:r>
            <a:r>
              <a:rPr lang="en-US" dirty="0" smtClean="0"/>
              <a:t>(3)</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876425"/>
            <a:ext cx="320040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1693" y="1876425"/>
            <a:ext cx="4438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532" y="2362200"/>
            <a:ext cx="3324225" cy="44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3352800"/>
            <a:ext cx="105727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895600"/>
            <a:ext cx="20859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3124200"/>
            <a:ext cx="323850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55587" y="4086225"/>
            <a:ext cx="4173813" cy="187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486989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MAC Types</a:t>
            </a:r>
            <a:endParaRPr lang="en-US" dirty="0"/>
          </a:p>
        </p:txBody>
      </p:sp>
      <p:sp>
        <p:nvSpPr>
          <p:cNvPr id="4" name="内容占位符 3"/>
          <p:cNvSpPr>
            <a:spLocks noGrp="1"/>
          </p:cNvSpPr>
          <p:nvPr>
            <p:ph idx="1"/>
          </p:nvPr>
        </p:nvSpPr>
        <p:spPr/>
        <p:txBody>
          <a:bodyPr/>
          <a:lstStyle/>
          <a:p>
            <a:r>
              <a:rPr lang="en-US" sz="2400" dirty="0" smtClean="0"/>
              <a:t>Contention free</a:t>
            </a:r>
          </a:p>
          <a:p>
            <a:pPr lvl="1"/>
            <a:r>
              <a:rPr lang="en-US" dirty="0" smtClean="0"/>
              <a:t>Efficient in </a:t>
            </a:r>
            <a:r>
              <a:rPr lang="en-US" dirty="0" err="1" smtClean="0"/>
              <a:t>QoS</a:t>
            </a:r>
            <a:r>
              <a:rPr lang="en-US" dirty="0" smtClean="0"/>
              <a:t> guarantee</a:t>
            </a:r>
          </a:p>
          <a:p>
            <a:pPr lvl="1"/>
            <a:r>
              <a:rPr lang="en-US" dirty="0" smtClean="0"/>
              <a:t>Improve network throughput and reduce network response for heavily loaded networks</a:t>
            </a:r>
          </a:p>
          <a:p>
            <a:pPr lvl="1"/>
            <a:r>
              <a:rPr lang="en-US" dirty="0" smtClean="0"/>
              <a:t>Dynamic schemes have high complexity </a:t>
            </a:r>
          </a:p>
          <a:p>
            <a:r>
              <a:rPr lang="en-US" sz="2400" dirty="0" smtClean="0"/>
              <a:t>Contention based</a:t>
            </a:r>
          </a:p>
          <a:p>
            <a:pPr lvl="1"/>
            <a:r>
              <a:rPr lang="en-US" dirty="0" smtClean="0"/>
              <a:t>Inevitable packet collisions</a:t>
            </a:r>
          </a:p>
          <a:p>
            <a:pPr lvl="1"/>
            <a:r>
              <a:rPr lang="en-US" dirty="0" smtClean="0"/>
              <a:t>Good performance in low-traffic networks</a:t>
            </a:r>
          </a:p>
          <a:p>
            <a:pPr lvl="1"/>
            <a:r>
              <a:rPr lang="en-US" dirty="0" smtClean="0"/>
              <a:t>Low complexity</a:t>
            </a:r>
            <a:endParaRPr lang="en-US"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2091902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Performance of Slotted ALOHA </a:t>
            </a:r>
            <a:r>
              <a:rPr lang="en-US" dirty="0" smtClean="0"/>
              <a:t>(4)</a:t>
            </a:r>
            <a:endParaRPr lang="en-US" dirty="0"/>
          </a:p>
        </p:txBody>
      </p:sp>
      <p:sp>
        <p:nvSpPr>
          <p:cNvPr id="4" name="内容占位符 3"/>
          <p:cNvSpPr>
            <a:spLocks noGrp="1"/>
          </p:cNvSpPr>
          <p:nvPr>
            <p:ph idx="1"/>
          </p:nvPr>
        </p:nvSpPr>
        <p:spPr/>
        <p:txBody>
          <a:bodyPr/>
          <a:lstStyle/>
          <a:p>
            <a:r>
              <a:rPr lang="en-US" sz="2400" dirty="0" smtClean="0"/>
              <a:t>The relationship between total message arrival rate, i.e. network throughput, and the total rate of attempts.</a:t>
            </a:r>
            <a:endParaRPr lang="en-US" sz="2400" dirty="0"/>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4214" y="3048000"/>
            <a:ext cx="2829186" cy="8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4171564"/>
            <a:ext cx="3505200" cy="1575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7575" y="3838575"/>
            <a:ext cx="218122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7712" y="3257550"/>
            <a:ext cx="2300288"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2987018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Performance of Slotted ALOHA </a:t>
            </a:r>
            <a:r>
              <a:rPr lang="en-US" dirty="0" smtClean="0"/>
              <a:t>(5)</a:t>
            </a:r>
            <a:endParaRPr lang="en-US" dirty="0"/>
          </a:p>
        </p:txBody>
      </p:sp>
      <p:sp>
        <p:nvSpPr>
          <p:cNvPr id="4" name="内容占位符 3"/>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7695" y="1752600"/>
            <a:ext cx="5208906"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2623980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a:t>Carrier Sense Multiple Access (CSMA)</a:t>
            </a:r>
          </a:p>
        </p:txBody>
      </p:sp>
      <p:sp>
        <p:nvSpPr>
          <p:cNvPr id="4" name="内容占位符 3"/>
          <p:cNvSpPr>
            <a:spLocks noGrp="1"/>
          </p:cNvSpPr>
          <p:nvPr>
            <p:ph idx="1"/>
          </p:nvPr>
        </p:nvSpPr>
        <p:spPr>
          <a:xfrm>
            <a:off x="384175" y="2286000"/>
            <a:ext cx="8150225" cy="3505200"/>
          </a:xfrm>
        </p:spPr>
        <p:txBody>
          <a:bodyPr>
            <a:normAutofit fontScale="77500" lnSpcReduction="20000"/>
          </a:bodyPr>
          <a:lstStyle/>
          <a:p>
            <a:r>
              <a:rPr lang="en-US" sz="3400" dirty="0" smtClean="0"/>
              <a:t>We </a:t>
            </a:r>
            <a:r>
              <a:rPr lang="en-US" sz="3400" dirty="0"/>
              <a:t>can abort transmissions as </a:t>
            </a:r>
            <a:r>
              <a:rPr lang="en-US" sz="3400" dirty="0" smtClean="0"/>
              <a:t>soon as </a:t>
            </a:r>
            <a:r>
              <a:rPr lang="en-US" sz="3400" dirty="0"/>
              <a:t>a collision is </a:t>
            </a:r>
            <a:r>
              <a:rPr lang="en-US" sz="3400" dirty="0" smtClean="0"/>
              <a:t>detected.</a:t>
            </a:r>
          </a:p>
          <a:p>
            <a:pPr lvl="1"/>
            <a:r>
              <a:rPr lang="en-US" sz="2300" dirty="0" smtClean="0"/>
              <a:t>Once </a:t>
            </a:r>
            <a:r>
              <a:rPr lang="en-US" sz="2300" dirty="0"/>
              <a:t>two packets start colliding, it </a:t>
            </a:r>
            <a:r>
              <a:rPr lang="en-US" sz="2300" dirty="0" smtClean="0"/>
              <a:t>is useless </a:t>
            </a:r>
            <a:r>
              <a:rPr lang="en-US" sz="2300" dirty="0"/>
              <a:t>to continue their following </a:t>
            </a:r>
            <a:r>
              <a:rPr lang="en-US" sz="2300" dirty="0" smtClean="0"/>
              <a:t>transmissions </a:t>
            </a:r>
          </a:p>
          <a:p>
            <a:pPr lvl="1"/>
            <a:r>
              <a:rPr lang="en-US" sz="2300" dirty="0" smtClean="0"/>
              <a:t>Otherwise</a:t>
            </a:r>
            <a:r>
              <a:rPr lang="en-US" sz="2300" dirty="0"/>
              <a:t>, it will lead to a waste </a:t>
            </a:r>
            <a:r>
              <a:rPr lang="en-US" sz="2300" dirty="0" smtClean="0"/>
              <a:t>of bandwidth </a:t>
            </a:r>
            <a:r>
              <a:rPr lang="en-US" sz="2300" dirty="0"/>
              <a:t>and </a:t>
            </a:r>
            <a:r>
              <a:rPr lang="en-US" sz="2300" dirty="0" smtClean="0"/>
              <a:t>energy</a:t>
            </a:r>
            <a:r>
              <a:rPr lang="en-US" dirty="0" smtClean="0"/>
              <a:t>. </a:t>
            </a:r>
          </a:p>
          <a:p>
            <a:r>
              <a:rPr lang="en-US" dirty="0" smtClean="0"/>
              <a:t>Detect </a:t>
            </a:r>
            <a:r>
              <a:rPr lang="en-US" dirty="0"/>
              <a:t>collision while </a:t>
            </a:r>
            <a:r>
              <a:rPr lang="en-US" dirty="0" smtClean="0"/>
              <a:t>transmitting </a:t>
            </a:r>
            <a:r>
              <a:rPr lang="en-US" dirty="0"/>
              <a:t>a packet. </a:t>
            </a:r>
            <a:endParaRPr lang="en-US" dirty="0" smtClean="0"/>
          </a:p>
          <a:p>
            <a:r>
              <a:rPr lang="en-US" dirty="0" smtClean="0"/>
              <a:t>Carrier </a:t>
            </a:r>
            <a:r>
              <a:rPr lang="en-US" dirty="0"/>
              <a:t>Sense Multiple </a:t>
            </a:r>
            <a:r>
              <a:rPr lang="en-US" dirty="0" smtClean="0"/>
              <a:t>Access (</a:t>
            </a:r>
            <a:r>
              <a:rPr lang="en-US" dirty="0"/>
              <a:t>CSMA</a:t>
            </a:r>
            <a:r>
              <a:rPr lang="en-US" dirty="0" smtClean="0"/>
              <a:t>) </a:t>
            </a:r>
          </a:p>
          <a:p>
            <a:pPr lvl="1"/>
            <a:r>
              <a:rPr lang="en-US" sz="2300" dirty="0" smtClean="0"/>
              <a:t>popular </a:t>
            </a:r>
            <a:r>
              <a:rPr lang="en-US" sz="2300" dirty="0"/>
              <a:t>in asynchronous (non-slotted) wireless networks with </a:t>
            </a:r>
            <a:r>
              <a:rPr lang="en-US" sz="2300" dirty="0" smtClean="0"/>
              <a:t>low propagation </a:t>
            </a:r>
            <a:r>
              <a:rPr lang="en-US" sz="2300" dirty="0"/>
              <a:t>delays</a:t>
            </a:r>
            <a:r>
              <a:rPr lang="en-US" sz="2300" dirty="0" smtClean="0"/>
              <a:t>. </a:t>
            </a:r>
          </a:p>
          <a:p>
            <a:pPr lvl="1"/>
            <a:r>
              <a:rPr lang="en-US" sz="2300" dirty="0" smtClean="0"/>
              <a:t>Terminals measure the signal </a:t>
            </a:r>
            <a:r>
              <a:rPr lang="en-US" sz="2300" dirty="0"/>
              <a:t>level to detect </a:t>
            </a:r>
            <a:r>
              <a:rPr lang="en-US" sz="2300" dirty="0" smtClean="0"/>
              <a:t>transmission</a:t>
            </a:r>
          </a:p>
          <a:p>
            <a:pPr lvl="2"/>
            <a:r>
              <a:rPr lang="en-US" sz="2300" dirty="0"/>
              <a:t>E</a:t>
            </a:r>
            <a:r>
              <a:rPr lang="en-US" sz="2300" dirty="0" smtClean="0"/>
              <a:t>xisting transmission: defer </a:t>
            </a:r>
            <a:r>
              <a:rPr lang="en-US" sz="2300" dirty="0"/>
              <a:t>its </a:t>
            </a:r>
            <a:r>
              <a:rPr lang="en-US" sz="2300" dirty="0" smtClean="0"/>
              <a:t>transmission </a:t>
            </a:r>
            <a:r>
              <a:rPr lang="en-US" sz="2300" dirty="0"/>
              <a:t>attempt </a:t>
            </a:r>
          </a:p>
          <a:p>
            <a:pPr lvl="2"/>
            <a:r>
              <a:rPr lang="en-US" sz="2300" dirty="0" smtClean="0"/>
              <a:t>Otherwise, transmit data</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1457837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圆角矩形 4"/>
          <p:cNvSpPr/>
          <p:nvPr/>
        </p:nvSpPr>
        <p:spPr>
          <a:xfrm>
            <a:off x="533400" y="2667000"/>
            <a:ext cx="83058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b="1" dirty="0">
                <a:solidFill>
                  <a:schemeClr val="accent2"/>
                </a:solidFill>
                <a:latin typeface="Tahoma" pitchFamily="34" charset="0"/>
              </a:rPr>
              <a:t>• Step 1: If the channel is sensed idle, transmit a packet immediately</a:t>
            </a:r>
            <a:r>
              <a:rPr lang="en-US" sz="2000" b="1" dirty="0" smtClean="0">
                <a:solidFill>
                  <a:schemeClr val="accent2"/>
                </a:solidFill>
                <a:latin typeface="Tahoma" pitchFamily="34" charset="0"/>
              </a:rPr>
              <a:t>;</a:t>
            </a:r>
          </a:p>
          <a:p>
            <a:pPr algn="just"/>
            <a:r>
              <a:rPr lang="en-US" sz="2000" b="1" dirty="0" smtClean="0">
                <a:solidFill>
                  <a:schemeClr val="accent2"/>
                </a:solidFill>
                <a:latin typeface="Tahoma" pitchFamily="34" charset="0"/>
              </a:rPr>
              <a:t>• </a:t>
            </a:r>
            <a:r>
              <a:rPr lang="en-US" sz="2000" b="1" dirty="0">
                <a:solidFill>
                  <a:schemeClr val="accent2"/>
                </a:solidFill>
                <a:latin typeface="Tahoma" pitchFamily="34" charset="0"/>
              </a:rPr>
              <a:t>Step 2: If the channel is sensed busy, wait a random amount of time </a:t>
            </a:r>
            <a:r>
              <a:rPr lang="en-US" sz="2000" b="1" dirty="0" smtClean="0">
                <a:solidFill>
                  <a:schemeClr val="accent2"/>
                </a:solidFill>
                <a:latin typeface="Tahoma" pitchFamily="34" charset="0"/>
              </a:rPr>
              <a:t>and </a:t>
            </a:r>
            <a:r>
              <a:rPr lang="en-US" sz="2000" b="1" dirty="0">
                <a:solidFill>
                  <a:schemeClr val="accent2"/>
                </a:solidFill>
                <a:latin typeface="Tahoma" pitchFamily="34" charset="0"/>
              </a:rPr>
              <a:t>go to Step 1</a:t>
            </a:r>
            <a:r>
              <a:rPr lang="en-US" sz="2000" b="1" dirty="0" smtClean="0">
                <a:solidFill>
                  <a:schemeClr val="accent2"/>
                </a:solidFill>
                <a:latin typeface="Tahoma" pitchFamily="34" charset="0"/>
              </a:rPr>
              <a:t>.</a:t>
            </a:r>
            <a:endParaRPr lang="en-US" sz="2000" b="1" dirty="0">
              <a:solidFill>
                <a:schemeClr val="accent2"/>
              </a:solidFill>
              <a:latin typeface="Tahoma" pitchFamily="34" charset="0"/>
            </a:endParaRPr>
          </a:p>
        </p:txBody>
      </p:sp>
      <p:sp>
        <p:nvSpPr>
          <p:cNvPr id="2" name="标题 1"/>
          <p:cNvSpPr>
            <a:spLocks noGrp="1"/>
          </p:cNvSpPr>
          <p:nvPr>
            <p:ph type="title"/>
          </p:nvPr>
        </p:nvSpPr>
        <p:spPr/>
        <p:txBody>
          <a:bodyPr/>
          <a:lstStyle/>
          <a:p>
            <a:r>
              <a:rPr lang="en-US" dirty="0" smtClean="0"/>
              <a:t>Different CSMA Algorithms</a:t>
            </a:r>
            <a:endParaRPr lang="en-US" dirty="0"/>
          </a:p>
        </p:txBody>
      </p:sp>
      <p:sp>
        <p:nvSpPr>
          <p:cNvPr id="4" name="内容占位符 3"/>
          <p:cNvSpPr>
            <a:spLocks noGrp="1"/>
          </p:cNvSpPr>
          <p:nvPr>
            <p:ph idx="1"/>
          </p:nvPr>
        </p:nvSpPr>
        <p:spPr>
          <a:xfrm>
            <a:off x="384175" y="2133600"/>
            <a:ext cx="8150225" cy="3505200"/>
          </a:xfrm>
        </p:spPr>
        <p:txBody>
          <a:bodyPr>
            <a:normAutofit/>
          </a:bodyPr>
          <a:lstStyle/>
          <a:p>
            <a:r>
              <a:rPr lang="en-US" sz="2400" dirty="0"/>
              <a:t>Non-persistent </a:t>
            </a:r>
            <a:r>
              <a:rPr lang="en-US" sz="2400" dirty="0" smtClean="0"/>
              <a:t>CSMA </a:t>
            </a:r>
          </a:p>
          <a:p>
            <a:endParaRPr lang="en-US" sz="2400" dirty="0" smtClean="0"/>
          </a:p>
          <a:p>
            <a:endParaRPr lang="en-US" sz="1800" dirty="0"/>
          </a:p>
          <a:p>
            <a:pPr algn="just"/>
            <a:endParaRPr lang="en-US" sz="1800" dirty="0" smtClean="0"/>
          </a:p>
          <a:p>
            <a:endParaRPr lang="en-US" sz="1800" dirty="0" smtClean="0"/>
          </a:p>
          <a:p>
            <a:endParaRPr lang="en-US" sz="1800" dirty="0"/>
          </a:p>
          <a:p>
            <a:r>
              <a:rPr lang="en-US" sz="2400" dirty="0" smtClean="0"/>
              <a:t>1-persistent CSMA</a:t>
            </a:r>
          </a:p>
        </p:txBody>
      </p:sp>
      <p:sp>
        <p:nvSpPr>
          <p:cNvPr id="6" name="圆角矩形 5"/>
          <p:cNvSpPr/>
          <p:nvPr/>
        </p:nvSpPr>
        <p:spPr>
          <a:xfrm>
            <a:off x="533400" y="4800600"/>
            <a:ext cx="83058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accent2"/>
                </a:solidFill>
                <a:latin typeface="Tahoma" pitchFamily="34" charset="0"/>
              </a:rPr>
              <a:t>• Step 1: If the channel is sensed idle, transmit a packet immediately;</a:t>
            </a:r>
          </a:p>
          <a:p>
            <a:pPr algn="just"/>
            <a:r>
              <a:rPr lang="en-US" b="1" dirty="0">
                <a:solidFill>
                  <a:schemeClr val="accent2"/>
                </a:solidFill>
                <a:latin typeface="Tahoma" pitchFamily="34" charset="0"/>
              </a:rPr>
              <a:t>• Step 2: If the channel is sensed busy, </a:t>
            </a:r>
            <a:r>
              <a:rPr lang="en-US" b="1" dirty="0" smtClean="0">
                <a:solidFill>
                  <a:schemeClr val="accent2"/>
                </a:solidFill>
                <a:latin typeface="Tahoma" pitchFamily="34" charset="0"/>
              </a:rPr>
              <a:t>continue sensing until the channel is idle; then transmit a packet immediately.</a:t>
            </a:r>
            <a:endParaRPr lang="en-US" b="1" dirty="0">
              <a:solidFill>
                <a:schemeClr val="accent2"/>
              </a:solidFill>
              <a:latin typeface="Tahoma" pitchFamily="34" charset="0"/>
            </a:endParaRP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4690788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Different CSMA Algorithms</a:t>
            </a:r>
            <a:endParaRPr lang="en-US" dirty="0"/>
          </a:p>
        </p:txBody>
      </p:sp>
      <p:sp>
        <p:nvSpPr>
          <p:cNvPr id="4" name="内容占位符 3"/>
          <p:cNvSpPr>
            <a:spLocks noGrp="1"/>
          </p:cNvSpPr>
          <p:nvPr>
            <p:ph idx="1"/>
          </p:nvPr>
        </p:nvSpPr>
        <p:spPr/>
        <p:txBody>
          <a:bodyPr>
            <a:normAutofit fontScale="92500" lnSpcReduction="10000"/>
          </a:bodyPr>
          <a:lstStyle/>
          <a:p>
            <a:r>
              <a:rPr lang="en-US" sz="2600" dirty="0" smtClean="0"/>
              <a:t>p-persistent CSMA (p determines the performance)</a:t>
            </a:r>
          </a:p>
          <a:p>
            <a:endParaRPr lang="en-US" sz="2800" dirty="0"/>
          </a:p>
          <a:p>
            <a:endParaRPr lang="en-US" sz="2800" dirty="0" smtClean="0"/>
          </a:p>
          <a:p>
            <a:endParaRPr lang="en-US" sz="2800" dirty="0"/>
          </a:p>
          <a:p>
            <a:endParaRPr lang="en-US" sz="2800" dirty="0" smtClean="0"/>
          </a:p>
          <a:p>
            <a:endParaRPr lang="en-US" sz="2800" dirty="0" smtClean="0"/>
          </a:p>
          <a:p>
            <a:endParaRPr lang="en-US" sz="2800" dirty="0" smtClean="0"/>
          </a:p>
          <a:p>
            <a:pPr lvl="1"/>
            <a:r>
              <a:rPr lang="en-US" dirty="0" smtClean="0"/>
              <a:t>How to choose p?</a:t>
            </a:r>
          </a:p>
        </p:txBody>
      </p:sp>
      <p:sp>
        <p:nvSpPr>
          <p:cNvPr id="6" name="圆角矩形 5"/>
          <p:cNvSpPr/>
          <p:nvPr/>
        </p:nvSpPr>
        <p:spPr>
          <a:xfrm>
            <a:off x="545123" y="2819400"/>
            <a:ext cx="830580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smtClean="0">
                <a:solidFill>
                  <a:schemeClr val="accent2"/>
                </a:solidFill>
                <a:latin typeface="Tahoma" pitchFamily="34" charset="0"/>
              </a:rPr>
              <a:t>• </a:t>
            </a:r>
            <a:r>
              <a:rPr lang="en-US" b="1" dirty="0">
                <a:solidFill>
                  <a:schemeClr val="accent2"/>
                </a:solidFill>
                <a:latin typeface="Tahoma" pitchFamily="34" charset="0"/>
              </a:rPr>
              <a:t>Step 1: If the channel is sensed idle, transmit a packet with probability </a:t>
            </a:r>
            <a:r>
              <a:rPr lang="en-US" b="1" i="1" dirty="0">
                <a:solidFill>
                  <a:schemeClr val="accent2"/>
                </a:solidFill>
                <a:latin typeface="Tahoma" pitchFamily="34" charset="0"/>
              </a:rPr>
              <a:t>p</a:t>
            </a:r>
            <a:r>
              <a:rPr lang="en-US" b="1" dirty="0">
                <a:solidFill>
                  <a:schemeClr val="accent2"/>
                </a:solidFill>
                <a:latin typeface="Tahoma" pitchFamily="34" charset="0"/>
              </a:rPr>
              <a:t>; With probability 1 − </a:t>
            </a:r>
            <a:r>
              <a:rPr lang="en-US" b="1" i="1" dirty="0">
                <a:solidFill>
                  <a:schemeClr val="accent2"/>
                </a:solidFill>
                <a:latin typeface="Tahoma" pitchFamily="34" charset="0"/>
              </a:rPr>
              <a:t>p</a:t>
            </a:r>
            <a:r>
              <a:rPr lang="en-US" b="1" dirty="0">
                <a:solidFill>
                  <a:schemeClr val="accent2"/>
                </a:solidFill>
                <a:latin typeface="Tahoma" pitchFamily="34" charset="0"/>
              </a:rPr>
              <a:t>, delay its transmission by one time slot and repeat this Step. </a:t>
            </a:r>
          </a:p>
          <a:p>
            <a:pPr algn="just"/>
            <a:r>
              <a:rPr lang="en-US" b="1" dirty="0" smtClean="0">
                <a:solidFill>
                  <a:schemeClr val="accent2"/>
                </a:solidFill>
                <a:latin typeface="Tahoma" pitchFamily="34" charset="0"/>
              </a:rPr>
              <a:t>• </a:t>
            </a:r>
            <a:r>
              <a:rPr lang="en-US" b="1" dirty="0">
                <a:solidFill>
                  <a:schemeClr val="accent2"/>
                </a:solidFill>
                <a:latin typeface="Tahoma" pitchFamily="34" charset="0"/>
              </a:rPr>
              <a:t>Step 2: If the channel is sensed busy, continue sensing until the channel is idle; then go to Step 1. </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515313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Effect of Detection Delay</a:t>
            </a:r>
            <a:endParaRPr lang="en-US" dirty="0"/>
          </a:p>
        </p:txBody>
      </p:sp>
      <p:sp>
        <p:nvSpPr>
          <p:cNvPr id="4" name="内容占位符 3"/>
          <p:cNvSpPr>
            <a:spLocks noGrp="1"/>
          </p:cNvSpPr>
          <p:nvPr>
            <p:ph idx="1"/>
          </p:nvPr>
        </p:nvSpPr>
        <p:spPr/>
        <p:txBody>
          <a:bodyPr/>
          <a:lstStyle/>
          <a:p>
            <a:r>
              <a:rPr lang="en-US" sz="2000" dirty="0" smtClean="0"/>
              <a:t>Detection delay: time span between transmission time, </a:t>
            </a:r>
            <a:r>
              <a:rPr lang="en-US" sz="2000" i="1" dirty="0" smtClean="0"/>
              <a:t>t</a:t>
            </a:r>
            <a:r>
              <a:rPr lang="en-US" sz="2000" dirty="0" smtClean="0"/>
              <a:t>, and detection time, </a:t>
            </a:r>
            <a:r>
              <a:rPr lang="en-US" sz="2000" i="1" dirty="0" err="1" smtClean="0"/>
              <a:t>t+t</a:t>
            </a:r>
            <a:r>
              <a:rPr lang="en-US" sz="2000" i="1" baseline="-25000" dirty="0" err="1" smtClean="0"/>
              <a:t>o</a:t>
            </a:r>
            <a:r>
              <a:rPr lang="en-US" sz="2000" dirty="0" smtClean="0"/>
              <a:t>. </a:t>
            </a:r>
          </a:p>
          <a:p>
            <a:r>
              <a:rPr lang="en-US" sz="2000" dirty="0" smtClean="0"/>
              <a:t>With large </a:t>
            </a:r>
            <a:r>
              <a:rPr lang="en-US" sz="2000" dirty="0"/>
              <a:t>detection delay </a:t>
            </a:r>
            <a:r>
              <a:rPr lang="en-US" sz="2000" dirty="0" smtClean="0"/>
              <a:t>compared </a:t>
            </a:r>
            <a:r>
              <a:rPr lang="en-US" sz="2000" dirty="0"/>
              <a:t>to the </a:t>
            </a:r>
            <a:r>
              <a:rPr lang="en-US" sz="2000" dirty="0" smtClean="0"/>
              <a:t>message size,</a:t>
            </a:r>
          </a:p>
          <a:p>
            <a:pPr lvl="1"/>
            <a:r>
              <a:rPr lang="en-US" sz="1600" dirty="0" smtClean="0"/>
              <a:t>Useless carrier </a:t>
            </a:r>
            <a:r>
              <a:rPr lang="en-US" sz="1600" dirty="0"/>
              <a:t>sensing information </a:t>
            </a:r>
            <a:r>
              <a:rPr lang="en-US" sz="1600" dirty="0" smtClean="0"/>
              <a:t>since </a:t>
            </a:r>
            <a:r>
              <a:rPr lang="en-US" sz="1600" dirty="0"/>
              <a:t>it is only </a:t>
            </a:r>
            <a:r>
              <a:rPr lang="en-US" sz="1600" dirty="0" smtClean="0"/>
              <a:t>able to </a:t>
            </a:r>
            <a:r>
              <a:rPr lang="en-US" sz="1600" dirty="0"/>
              <a:t>describe the state of the channel some time ago</a:t>
            </a:r>
            <a:r>
              <a:rPr lang="en-US" sz="1600" dirty="0" smtClean="0"/>
              <a:t>. </a:t>
            </a:r>
          </a:p>
          <a:p>
            <a:pPr lvl="1"/>
            <a:r>
              <a:rPr lang="en-US" dirty="0" smtClean="0"/>
              <a:t>Two </a:t>
            </a:r>
            <a:r>
              <a:rPr lang="en-US" dirty="0"/>
              <a:t>terminals may both sense that the channel </a:t>
            </a:r>
            <a:r>
              <a:rPr lang="en-US" dirty="0" smtClean="0"/>
              <a:t>is empty </a:t>
            </a:r>
            <a:r>
              <a:rPr lang="en-US" dirty="0"/>
              <a:t>and start their respective transmissions.</a:t>
            </a:r>
            <a:endParaRPr lang="en-US" sz="1600" dirty="0" smtClean="0"/>
          </a:p>
          <a:p>
            <a:pPr lvl="1"/>
            <a:endParaRPr lang="en-US"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2" y="4539781"/>
            <a:ext cx="2275232" cy="132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749143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CSMA w/ Collision Detection</a:t>
            </a:r>
            <a:endParaRPr lang="en-US" dirty="0"/>
          </a:p>
        </p:txBody>
      </p:sp>
      <p:sp>
        <p:nvSpPr>
          <p:cNvPr id="4" name="内容占位符 3"/>
          <p:cNvSpPr>
            <a:spLocks noGrp="1"/>
          </p:cNvSpPr>
          <p:nvPr>
            <p:ph idx="1"/>
          </p:nvPr>
        </p:nvSpPr>
        <p:spPr/>
        <p:txBody>
          <a:bodyPr>
            <a:normAutofit fontScale="85000" lnSpcReduction="10000"/>
          </a:bodyPr>
          <a:lstStyle/>
          <a:p>
            <a:r>
              <a:rPr lang="en-US" sz="2600" dirty="0"/>
              <a:t>With CSMA, if a terminal decides to send a </a:t>
            </a:r>
            <a:r>
              <a:rPr lang="en-US" sz="2600" dirty="0" smtClean="0"/>
              <a:t>packet, </a:t>
            </a:r>
            <a:r>
              <a:rPr lang="en-US" sz="2600" dirty="0"/>
              <a:t>it </a:t>
            </a:r>
            <a:r>
              <a:rPr lang="en-US" sz="2600" dirty="0" smtClean="0"/>
              <a:t>will send </a:t>
            </a:r>
            <a:r>
              <a:rPr lang="en-US" sz="2600" dirty="0"/>
              <a:t>the whole packet. </a:t>
            </a:r>
            <a:endParaRPr lang="en-US" sz="2600" dirty="0" smtClean="0"/>
          </a:p>
          <a:p>
            <a:pPr lvl="1"/>
            <a:r>
              <a:rPr lang="en-US" dirty="0" smtClean="0"/>
              <a:t>It </a:t>
            </a:r>
            <a:r>
              <a:rPr lang="en-US" dirty="0"/>
              <a:t>there is a </a:t>
            </a:r>
            <a:r>
              <a:rPr lang="en-US" dirty="0" smtClean="0"/>
              <a:t>collision, </a:t>
            </a:r>
            <a:r>
              <a:rPr lang="en-US" dirty="0"/>
              <a:t>the resources</a:t>
            </a:r>
            <a:r>
              <a:rPr lang="en-US" dirty="0" smtClean="0"/>
              <a:t>, time</a:t>
            </a:r>
            <a:r>
              <a:rPr lang="en-US" dirty="0"/>
              <a:t>, frequency, and energy, sending the whole packet are wasted. </a:t>
            </a:r>
            <a:endParaRPr lang="en-US" dirty="0" smtClean="0"/>
          </a:p>
          <a:p>
            <a:endParaRPr lang="en-US" dirty="0"/>
          </a:p>
          <a:p>
            <a:r>
              <a:rPr lang="en-US" sz="2600" dirty="0" smtClean="0"/>
              <a:t>CSMA/CD </a:t>
            </a:r>
            <a:r>
              <a:rPr lang="en-US" sz="2600" dirty="0"/>
              <a:t>is designed to reduce these wastes</a:t>
            </a:r>
            <a:r>
              <a:rPr lang="en-US" sz="2600" dirty="0" smtClean="0"/>
              <a:t>.</a:t>
            </a:r>
          </a:p>
          <a:p>
            <a:pPr lvl="1"/>
            <a:r>
              <a:rPr lang="en-US" dirty="0" smtClean="0"/>
              <a:t>Each </a:t>
            </a:r>
            <a:r>
              <a:rPr lang="en-US" dirty="0"/>
              <a:t>transmitting terminal will also monitor its own transmission.</a:t>
            </a:r>
          </a:p>
          <a:p>
            <a:pPr lvl="1"/>
            <a:r>
              <a:rPr lang="en-US" dirty="0"/>
              <a:t>If it detects a collision, it stops transmission immediately and instead sends a jam signal to indicate that there has been a collision. </a:t>
            </a:r>
            <a:r>
              <a:rPr lang="en-US" dirty="0" smtClean="0"/>
              <a:t> </a:t>
            </a:r>
          </a:p>
          <a:p>
            <a:pPr lvl="1"/>
            <a:endParaRPr lang="en-US" dirty="0" smtClean="0"/>
          </a:p>
          <a:p>
            <a:r>
              <a:rPr lang="en-US" sz="2600" dirty="0" smtClean="0"/>
              <a:t>CSMA/CD widely used in wired networks</a:t>
            </a:r>
            <a:endParaRPr lang="en-US" sz="26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145478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err="1" smtClean="0"/>
              <a:t>Backoff</a:t>
            </a:r>
            <a:r>
              <a:rPr lang="en-US" dirty="0" smtClean="0"/>
              <a:t> in CSMA-CD</a:t>
            </a:r>
            <a:endParaRPr lang="en-US" dirty="0"/>
          </a:p>
        </p:txBody>
      </p:sp>
      <p:sp>
        <p:nvSpPr>
          <p:cNvPr id="4" name="内容占位符 3"/>
          <p:cNvSpPr>
            <a:spLocks noGrp="1"/>
          </p:cNvSpPr>
          <p:nvPr>
            <p:ph idx="1"/>
          </p:nvPr>
        </p:nvSpPr>
        <p:spPr/>
        <p:txBody>
          <a:bodyPr>
            <a:normAutofit fontScale="92500" lnSpcReduction="20000"/>
          </a:bodyPr>
          <a:lstStyle/>
          <a:p>
            <a:r>
              <a:rPr lang="en-US" sz="2600" dirty="0" err="1" smtClean="0"/>
              <a:t>Backoff</a:t>
            </a:r>
            <a:r>
              <a:rPr lang="en-US" sz="2600" dirty="0" smtClean="0"/>
              <a:t> grows </a:t>
            </a:r>
            <a:r>
              <a:rPr lang="en-US" sz="2600" dirty="0"/>
              <a:t>to reduce collision </a:t>
            </a:r>
            <a:r>
              <a:rPr lang="en-US" sz="2600" dirty="0" smtClean="0"/>
              <a:t>probabilities </a:t>
            </a:r>
          </a:p>
          <a:p>
            <a:pPr lvl="1"/>
            <a:r>
              <a:rPr lang="en-US" dirty="0" smtClean="0"/>
              <a:t>After </a:t>
            </a:r>
            <a:r>
              <a:rPr lang="en-US" dirty="0"/>
              <a:t>a collision, a </a:t>
            </a:r>
            <a:r>
              <a:rPr lang="en-US" dirty="0" smtClean="0"/>
              <a:t>terminal involved in </a:t>
            </a:r>
            <a:r>
              <a:rPr lang="en-US" dirty="0"/>
              <a:t>the collision will retransmit its packet after waiting for a random time period</a:t>
            </a:r>
            <a:r>
              <a:rPr lang="en-US" dirty="0" smtClean="0"/>
              <a:t>. </a:t>
            </a:r>
          </a:p>
          <a:p>
            <a:pPr lvl="1"/>
            <a:r>
              <a:rPr lang="en-US" dirty="0" smtClean="0"/>
              <a:t>If </a:t>
            </a:r>
            <a:r>
              <a:rPr lang="en-US" dirty="0"/>
              <a:t>another collision occurs, the time window from which the random </a:t>
            </a:r>
            <a:r>
              <a:rPr lang="en-US" dirty="0" smtClean="0"/>
              <a:t>waiting time </a:t>
            </a:r>
            <a:r>
              <a:rPr lang="en-US" dirty="0"/>
              <a:t>is selected is increased step-by-step. </a:t>
            </a:r>
            <a:endParaRPr lang="en-US" dirty="0" smtClean="0"/>
          </a:p>
          <a:p>
            <a:pPr lvl="1"/>
            <a:endParaRPr lang="en-US" dirty="0" smtClean="0"/>
          </a:p>
          <a:p>
            <a:r>
              <a:rPr lang="en-US" sz="2600" dirty="0" smtClean="0"/>
              <a:t>Exponential back off:</a:t>
            </a:r>
          </a:p>
          <a:p>
            <a:pPr lvl="1"/>
            <a:r>
              <a:rPr lang="en-US" dirty="0" smtClean="0"/>
              <a:t>In the first </a:t>
            </a:r>
            <a:r>
              <a:rPr lang="en-US" dirty="0" err="1" smtClean="0"/>
              <a:t>backoff</a:t>
            </a:r>
            <a:r>
              <a:rPr lang="en-US" dirty="0" smtClean="0"/>
              <a:t>, random </a:t>
            </a:r>
            <a:r>
              <a:rPr lang="en-US" dirty="0" err="1"/>
              <a:t>backoff</a:t>
            </a:r>
            <a:r>
              <a:rPr lang="en-US" dirty="0"/>
              <a:t> time is chosen randomly between [0; t];</a:t>
            </a:r>
          </a:p>
          <a:p>
            <a:pPr lvl="1"/>
            <a:r>
              <a:rPr lang="en-US" dirty="0"/>
              <a:t>In the Nth collision, the </a:t>
            </a:r>
            <a:r>
              <a:rPr lang="en-US" dirty="0" smtClean="0"/>
              <a:t>random </a:t>
            </a:r>
            <a:r>
              <a:rPr lang="en-US" dirty="0" err="1" smtClean="0"/>
              <a:t>backoff</a:t>
            </a:r>
            <a:r>
              <a:rPr lang="en-US" dirty="0" smtClean="0"/>
              <a:t> time is chosen randomly between [0, </a:t>
            </a:r>
            <a:r>
              <a:rPr lang="en-US" dirty="0" err="1" smtClean="0"/>
              <a:t>t</a:t>
            </a:r>
            <a:r>
              <a:rPr lang="en-US" baseline="-25000" dirty="0" err="1" smtClean="0"/>
              <a:t>N</a:t>
            </a:r>
            <a:r>
              <a:rPr lang="en-US" dirty="0" smtClean="0"/>
              <a:t>], where </a:t>
            </a:r>
            <a:r>
              <a:rPr lang="en-US" dirty="0" err="1" smtClean="0"/>
              <a:t>t</a:t>
            </a:r>
            <a:r>
              <a:rPr lang="en-US" baseline="-25000" dirty="0" err="1" smtClean="0"/>
              <a:t>N</a:t>
            </a:r>
            <a:r>
              <a:rPr lang="en-US" dirty="0" smtClean="0"/>
              <a:t>=min(2</a:t>
            </a:r>
            <a:r>
              <a:rPr lang="en-US" baseline="30000" dirty="0" smtClean="0"/>
              <a:t>N-1</a:t>
            </a:r>
            <a:r>
              <a:rPr lang="en-US" dirty="0" smtClean="0"/>
              <a:t> t; </a:t>
            </a:r>
            <a:r>
              <a:rPr lang="en-US" i="1" dirty="0" err="1"/>
              <a:t>t</a:t>
            </a:r>
            <a:r>
              <a:rPr lang="en-US" i="1" baseline="-25000" dirty="0" err="1"/>
              <a:t>Max</a:t>
            </a:r>
            <a:r>
              <a:rPr lang="en-US" dirty="0"/>
              <a:t>), where </a:t>
            </a:r>
            <a:r>
              <a:rPr lang="en-US" i="1" dirty="0" err="1"/>
              <a:t>t</a:t>
            </a:r>
            <a:r>
              <a:rPr lang="en-US" i="1" baseline="-25000" dirty="0" err="1"/>
              <a:t>Max</a:t>
            </a:r>
            <a:r>
              <a:rPr lang="en-US" i="1" dirty="0"/>
              <a:t> </a:t>
            </a:r>
            <a:r>
              <a:rPr lang="en-US" dirty="0"/>
              <a:t>is </a:t>
            </a:r>
            <a:r>
              <a:rPr lang="en-US" dirty="0" smtClean="0"/>
              <a:t>the maximum window size</a:t>
            </a:r>
            <a:endParaRPr lang="en-US"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264514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smtClean="0"/>
              <a:t>Challenges of in Wireless Networks</a:t>
            </a:r>
            <a:endParaRPr lang="en-US" dirty="0"/>
          </a:p>
        </p:txBody>
      </p:sp>
      <p:sp>
        <p:nvSpPr>
          <p:cNvPr id="4" name="内容占位符 3"/>
          <p:cNvSpPr>
            <a:spLocks noGrp="1"/>
          </p:cNvSpPr>
          <p:nvPr>
            <p:ph idx="1"/>
          </p:nvPr>
        </p:nvSpPr>
        <p:spPr/>
        <p:txBody>
          <a:bodyPr>
            <a:normAutofit fontScale="92500" lnSpcReduction="10000"/>
          </a:bodyPr>
          <a:lstStyle/>
          <a:p>
            <a:r>
              <a:rPr lang="en-US" sz="2600" dirty="0" smtClean="0"/>
              <a:t>CSMA/CD not appropriate for wireless networks</a:t>
            </a:r>
          </a:p>
          <a:p>
            <a:pPr lvl="1"/>
            <a:r>
              <a:rPr lang="en-US" dirty="0" smtClean="0"/>
              <a:t>CSMA/CD detects collisions at </a:t>
            </a:r>
            <a:r>
              <a:rPr lang="en-US" dirty="0"/>
              <a:t>senders not receivers</a:t>
            </a:r>
            <a:r>
              <a:rPr lang="en-US" dirty="0" smtClean="0"/>
              <a:t>. </a:t>
            </a:r>
          </a:p>
          <a:p>
            <a:pPr lvl="2"/>
            <a:r>
              <a:rPr lang="en-US" dirty="0" smtClean="0"/>
              <a:t>The </a:t>
            </a:r>
            <a:r>
              <a:rPr lang="en-US" dirty="0"/>
              <a:t>signal strength is almost the same for wired networks but varies dramatically in wireless networks. </a:t>
            </a:r>
          </a:p>
          <a:p>
            <a:pPr lvl="2"/>
            <a:r>
              <a:rPr lang="en-US" dirty="0" smtClean="0"/>
              <a:t>In </a:t>
            </a:r>
            <a:r>
              <a:rPr lang="en-US" dirty="0"/>
              <a:t>wireless networks, the transmission </a:t>
            </a:r>
            <a:r>
              <a:rPr lang="en-US" dirty="0" smtClean="0"/>
              <a:t>power is </a:t>
            </a:r>
            <a:r>
              <a:rPr lang="en-US" dirty="0"/>
              <a:t>usually much higher than the reception power and collision detection </a:t>
            </a:r>
            <a:r>
              <a:rPr lang="en-US" dirty="0" smtClean="0"/>
              <a:t>by the </a:t>
            </a:r>
            <a:r>
              <a:rPr lang="en-US" dirty="0"/>
              <a:t>sender is very difficult and not possible in practice. </a:t>
            </a:r>
            <a:endParaRPr lang="en-US" dirty="0" smtClean="0"/>
          </a:p>
          <a:p>
            <a:pPr lvl="2"/>
            <a:r>
              <a:rPr lang="en-US" dirty="0"/>
              <a:t>The collision at the receiver will not be detected by the sender.</a:t>
            </a:r>
          </a:p>
          <a:p>
            <a:r>
              <a:rPr lang="en-US" sz="2600" dirty="0" smtClean="0"/>
              <a:t>In wireless networks </a:t>
            </a:r>
          </a:p>
          <a:p>
            <a:pPr lvl="1"/>
            <a:r>
              <a:rPr lang="en-US" dirty="0" smtClean="0"/>
              <a:t>A signal should reach the receiver without any collision </a:t>
            </a:r>
          </a:p>
          <a:p>
            <a:pPr lvl="2"/>
            <a:r>
              <a:rPr lang="en-US" dirty="0" smtClean="0"/>
              <a:t>The receiver needs to detect collision. </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8505333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smtClean="0"/>
              <a:t>Hidden Terminal Problems</a:t>
            </a:r>
            <a:endParaRPr lang="en-US" dirty="0"/>
          </a:p>
        </p:txBody>
      </p:sp>
      <p:sp>
        <p:nvSpPr>
          <p:cNvPr id="4" name="内容占位符 3"/>
          <p:cNvSpPr>
            <a:spLocks noGrp="1"/>
          </p:cNvSpPr>
          <p:nvPr>
            <p:ph idx="1"/>
          </p:nvPr>
        </p:nvSpPr>
        <p:spPr/>
        <p:txBody>
          <a:bodyPr/>
          <a:lstStyle/>
          <a:p>
            <a:r>
              <a:rPr lang="en-US" sz="2400" dirty="0" smtClean="0"/>
              <a:t>Both A and B sense the channel idle and send. </a:t>
            </a:r>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121" y="2667000"/>
            <a:ext cx="5628253" cy="3353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629484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MAC Types</a:t>
            </a:r>
          </a:p>
        </p:txBody>
      </p:sp>
      <p:sp>
        <p:nvSpPr>
          <p:cNvPr id="4" name="内容占位符 3"/>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752600"/>
            <a:ext cx="8372475"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8814049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Exposed Terminal Problem</a:t>
            </a:r>
            <a:endParaRPr lang="en-US" dirty="0"/>
          </a:p>
        </p:txBody>
      </p:sp>
      <p:sp>
        <p:nvSpPr>
          <p:cNvPr id="4" name="内容占位符 3"/>
          <p:cNvSpPr>
            <a:spLocks noGrp="1"/>
          </p:cNvSpPr>
          <p:nvPr>
            <p:ph idx="1"/>
          </p:nvPr>
        </p:nvSpPr>
        <p:spPr/>
        <p:txBody>
          <a:bodyPr/>
          <a:lstStyle/>
          <a:p>
            <a:r>
              <a:rPr lang="en-US" sz="2400" dirty="0" smtClean="0"/>
              <a:t>A and C can send packets to B and D at the same time</a:t>
            </a:r>
          </a:p>
          <a:p>
            <a:pPr lvl="1"/>
            <a:r>
              <a:rPr lang="en-US" sz="1600" dirty="0" smtClean="0"/>
              <a:t>But they won’t because C will sense channel busy and not transmit</a:t>
            </a:r>
            <a:endParaRPr lang="en-US" sz="16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971800"/>
            <a:ext cx="4191000" cy="2939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1517532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CSMA w/ Collision Avoidance</a:t>
            </a:r>
            <a:endParaRPr lang="en-US" dirty="0"/>
          </a:p>
        </p:txBody>
      </p:sp>
      <p:sp>
        <p:nvSpPr>
          <p:cNvPr id="4" name="内容占位符 3"/>
          <p:cNvSpPr>
            <a:spLocks noGrp="1"/>
          </p:cNvSpPr>
          <p:nvPr>
            <p:ph idx="1"/>
          </p:nvPr>
        </p:nvSpPr>
        <p:spPr/>
        <p:txBody>
          <a:bodyPr>
            <a:normAutofit fontScale="70000" lnSpcReduction="20000"/>
          </a:bodyPr>
          <a:lstStyle/>
          <a:p>
            <a:r>
              <a:rPr lang="en-US" sz="3400" dirty="0" smtClean="0"/>
              <a:t>CSMA/CA</a:t>
            </a:r>
            <a:endParaRPr lang="en-US" dirty="0" smtClean="0"/>
          </a:p>
          <a:p>
            <a:pPr lvl="1"/>
            <a:r>
              <a:rPr lang="en-US" sz="2800" dirty="0"/>
              <a:t>Avoid collisions </a:t>
            </a:r>
            <a:endParaRPr lang="en-US" sz="2800" dirty="0" smtClean="0"/>
          </a:p>
          <a:p>
            <a:pPr lvl="1"/>
            <a:endParaRPr lang="en-US" sz="2800" dirty="0"/>
          </a:p>
          <a:p>
            <a:pPr lvl="1"/>
            <a:endParaRPr lang="en-US" sz="2800" dirty="0" smtClean="0"/>
          </a:p>
          <a:p>
            <a:pPr lvl="1"/>
            <a:endParaRPr lang="en-US" sz="2800" dirty="0"/>
          </a:p>
          <a:p>
            <a:pPr lvl="1"/>
            <a:endParaRPr lang="en-US" sz="2800" dirty="0" smtClean="0"/>
          </a:p>
          <a:p>
            <a:pPr lvl="1"/>
            <a:endParaRPr lang="en-US" sz="2800" dirty="0"/>
          </a:p>
          <a:p>
            <a:pPr lvl="1"/>
            <a:endParaRPr lang="en-US" sz="2800" dirty="0" smtClean="0"/>
          </a:p>
          <a:p>
            <a:pPr lvl="1"/>
            <a:endParaRPr lang="en-US" sz="2800" dirty="0" smtClean="0"/>
          </a:p>
          <a:p>
            <a:pPr lvl="1"/>
            <a:endParaRPr lang="en-US" sz="2800" dirty="0"/>
          </a:p>
          <a:p>
            <a:pPr lvl="1"/>
            <a:r>
              <a:rPr lang="en-US" sz="2800" dirty="0"/>
              <a:t>w</a:t>
            </a:r>
            <a:r>
              <a:rPr lang="en-US" sz="2800" dirty="0" smtClean="0"/>
              <a:t>: exponential back off after each transmission failure</a:t>
            </a:r>
            <a:endParaRPr lang="en-US" sz="2800" dirty="0"/>
          </a:p>
          <a:p>
            <a:pPr lvl="1"/>
            <a:endParaRPr lang="en-US" dirty="0"/>
          </a:p>
        </p:txBody>
      </p:sp>
      <p:sp>
        <p:nvSpPr>
          <p:cNvPr id="5" name="圆角矩形 4"/>
          <p:cNvSpPr/>
          <p:nvPr/>
        </p:nvSpPr>
        <p:spPr>
          <a:xfrm>
            <a:off x="515679" y="3048000"/>
            <a:ext cx="8305800" cy="213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smtClean="0">
                <a:solidFill>
                  <a:schemeClr val="accent2"/>
                </a:solidFill>
                <a:latin typeface="Tahoma" pitchFamily="34" charset="0"/>
              </a:rPr>
              <a:t>Step 0: For each new transmission, choose a </a:t>
            </a:r>
            <a:r>
              <a:rPr lang="en-US" b="1" dirty="0" err="1" smtClean="0">
                <a:solidFill>
                  <a:schemeClr val="accent2"/>
                </a:solidFill>
                <a:latin typeface="Tahoma" pitchFamily="34" charset="0"/>
              </a:rPr>
              <a:t>backoff</a:t>
            </a:r>
            <a:r>
              <a:rPr lang="en-US" b="1" dirty="0" smtClean="0">
                <a:solidFill>
                  <a:schemeClr val="accent2"/>
                </a:solidFill>
                <a:latin typeface="Tahoma" pitchFamily="34" charset="0"/>
              </a:rPr>
              <a:t> counter randomly between [0, w-1].</a:t>
            </a:r>
          </a:p>
          <a:p>
            <a:pPr algn="just"/>
            <a:r>
              <a:rPr lang="en-US" b="1" dirty="0" smtClean="0">
                <a:solidFill>
                  <a:schemeClr val="accent2"/>
                </a:solidFill>
                <a:latin typeface="Tahoma" pitchFamily="34" charset="0"/>
              </a:rPr>
              <a:t>Step 1: Sense the channel: idle for a DIFS period, go to step 2; otherwise, continue sensing until it is idle for a DIFS period. </a:t>
            </a:r>
          </a:p>
          <a:p>
            <a:pPr algn="just"/>
            <a:r>
              <a:rPr lang="en-US" b="1" dirty="0" smtClean="0">
                <a:solidFill>
                  <a:schemeClr val="accent2"/>
                </a:solidFill>
                <a:latin typeface="Tahoma" pitchFamily="34" charset="0"/>
              </a:rPr>
              <a:t>Step 2: The </a:t>
            </a:r>
            <a:r>
              <a:rPr lang="en-US" b="1" dirty="0" err="1" smtClean="0">
                <a:solidFill>
                  <a:schemeClr val="accent2"/>
                </a:solidFill>
                <a:latin typeface="Tahoma" pitchFamily="34" charset="0"/>
              </a:rPr>
              <a:t>backoff</a:t>
            </a:r>
            <a:r>
              <a:rPr lang="en-US" b="1" dirty="0" smtClean="0">
                <a:solidFill>
                  <a:schemeClr val="accent2"/>
                </a:solidFill>
                <a:latin typeface="Tahoma" pitchFamily="34" charset="0"/>
              </a:rPr>
              <a:t> counter counts down as long as the channel remains idle. If the channel is sensed busy, go to Step 1.  If the counter is zero, transmit data immediately. </a:t>
            </a:r>
            <a:endParaRPr lang="en-US" b="1" dirty="0">
              <a:solidFill>
                <a:schemeClr val="accent2"/>
              </a:solidFill>
              <a:latin typeface="Tahoma" pitchFamily="34" charset="0"/>
            </a:endParaRP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1915838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CSMA/CA</a:t>
            </a:r>
            <a:endParaRPr lang="en-US" dirty="0"/>
          </a:p>
        </p:txBody>
      </p:sp>
      <p:sp>
        <p:nvSpPr>
          <p:cNvPr id="4" name="内容占位符 3"/>
          <p:cNvSpPr>
            <a:spLocks noGrp="1"/>
          </p:cNvSpPr>
          <p:nvPr>
            <p:ph idx="1"/>
          </p:nvPr>
        </p:nvSpPr>
        <p:spPr/>
        <p:txBody>
          <a:bodyPr/>
          <a:lstStyle/>
          <a:p>
            <a:r>
              <a:rPr lang="en-US" sz="2400" dirty="0" smtClean="0"/>
              <a:t>Request To Send/Clear To Send (RTS/CTS) in CSMA/CA</a:t>
            </a:r>
          </a:p>
          <a:p>
            <a:pPr lvl="1"/>
            <a:r>
              <a:rPr lang="en-US" dirty="0" smtClean="0"/>
              <a:t>Both RTS/CTS carry the time length for data transmission</a:t>
            </a:r>
          </a:p>
          <a:p>
            <a:pPr lvl="1"/>
            <a:r>
              <a:rPr lang="en-US" dirty="0" smtClean="0"/>
              <a:t>Solves hidden terminal problem.</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886200"/>
            <a:ext cx="3521710" cy="206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9313615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CSMA/CA</a:t>
            </a:r>
            <a:endParaRPr lang="en-US" dirty="0"/>
          </a:p>
        </p:txBody>
      </p:sp>
      <p:sp>
        <p:nvSpPr>
          <p:cNvPr id="4" name="内容占位符 3"/>
          <p:cNvSpPr>
            <a:spLocks noGrp="1"/>
          </p:cNvSpPr>
          <p:nvPr>
            <p:ph idx="1"/>
          </p:nvPr>
        </p:nvSpPr>
        <p:spPr/>
        <p:txBody>
          <a:bodyPr/>
          <a:lstStyle/>
          <a:p>
            <a:r>
              <a:rPr lang="en-US" sz="2400" dirty="0" smtClean="0"/>
              <a:t>RTS/CTS also solves the exposed terminal issue. </a:t>
            </a:r>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895600"/>
            <a:ext cx="398910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185116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smtClean="0"/>
              <a:t>Example- </a:t>
            </a:r>
            <a:r>
              <a:rPr lang="en-US" i="1" dirty="0" smtClean="0"/>
              <a:t>Another way </a:t>
            </a:r>
            <a:r>
              <a:rPr lang="en-US" i="1" dirty="0"/>
              <a:t>to solve the hidden-node problem </a:t>
            </a:r>
            <a:endParaRPr lang="en-US" dirty="0"/>
          </a:p>
        </p:txBody>
      </p:sp>
      <p:sp>
        <p:nvSpPr>
          <p:cNvPr id="4" name="内容占位符 3"/>
          <p:cNvSpPr>
            <a:spLocks noGrp="1"/>
          </p:cNvSpPr>
          <p:nvPr>
            <p:ph idx="1"/>
          </p:nvPr>
        </p:nvSpPr>
        <p:spPr/>
        <p:txBody>
          <a:bodyPr>
            <a:normAutofit fontScale="62500" lnSpcReduction="20000"/>
          </a:bodyPr>
          <a:lstStyle/>
          <a:p>
            <a:r>
              <a:rPr lang="en-US" sz="3400" i="1" dirty="0" smtClean="0"/>
              <a:t>Assume an independent control channel. Time </a:t>
            </a:r>
            <a:r>
              <a:rPr lang="en-US" sz="3400" i="1" dirty="0"/>
              <a:t>is slotted</a:t>
            </a:r>
            <a:r>
              <a:rPr lang="en-US" sz="3400" i="1" dirty="0" smtClean="0"/>
              <a:t>.</a:t>
            </a:r>
          </a:p>
          <a:p>
            <a:pPr lvl="1"/>
            <a:r>
              <a:rPr lang="en-US" i="1" dirty="0" smtClean="0"/>
              <a:t>Sense:  When </a:t>
            </a:r>
            <a:r>
              <a:rPr lang="en-US" i="1" dirty="0"/>
              <a:t>the transmitter wants to send a packet to the receiver, the </a:t>
            </a:r>
            <a:r>
              <a:rPr lang="en-US" i="1" dirty="0" smtClean="0"/>
              <a:t>transmitter checks </a:t>
            </a:r>
            <a:r>
              <a:rPr lang="en-US" i="1" dirty="0"/>
              <a:t>if the control channel is idle for one slot, defined as slot t. </a:t>
            </a:r>
            <a:endParaRPr lang="en-US" i="1" dirty="0" smtClean="0"/>
          </a:p>
          <a:p>
            <a:pPr lvl="1"/>
            <a:r>
              <a:rPr lang="en-US" i="1" dirty="0" smtClean="0"/>
              <a:t>Request: If </a:t>
            </a:r>
            <a:r>
              <a:rPr lang="en-US" i="1" dirty="0"/>
              <a:t>so, </a:t>
            </a:r>
            <a:r>
              <a:rPr lang="en-US" i="1" dirty="0" smtClean="0"/>
              <a:t>in time </a:t>
            </a:r>
            <a:r>
              <a:rPr lang="en-US" i="1" dirty="0"/>
              <a:t>slot, t </a:t>
            </a:r>
            <a:r>
              <a:rPr lang="en-US" dirty="0"/>
              <a:t>+ 1</a:t>
            </a:r>
            <a:r>
              <a:rPr lang="en-US" i="1" dirty="0"/>
              <a:t>, it sends a request on the control channel to the receiver</a:t>
            </a:r>
            <a:r>
              <a:rPr lang="en-US" i="1" dirty="0" smtClean="0"/>
              <a:t>. </a:t>
            </a:r>
          </a:p>
          <a:p>
            <a:pPr lvl="1"/>
            <a:r>
              <a:rPr lang="en-US" i="1" dirty="0" smtClean="0"/>
              <a:t>Busy announcement: After </a:t>
            </a:r>
            <a:r>
              <a:rPr lang="en-US" i="1" dirty="0"/>
              <a:t>receiving the request, the receiver sends the busy signal on </a:t>
            </a:r>
            <a:r>
              <a:rPr lang="en-US" i="1" dirty="0" smtClean="0"/>
              <a:t>the control </a:t>
            </a:r>
            <a:r>
              <a:rPr lang="en-US" i="1" dirty="0"/>
              <a:t>channel continuously until the </a:t>
            </a:r>
            <a:r>
              <a:rPr lang="en-US" i="1" dirty="0" smtClean="0"/>
              <a:t>transmitter </a:t>
            </a:r>
            <a:r>
              <a:rPr lang="en-US" i="1" dirty="0"/>
              <a:t>finishes its packet transmission</a:t>
            </a:r>
            <a:r>
              <a:rPr lang="en-US" i="1" dirty="0" smtClean="0"/>
              <a:t>. </a:t>
            </a:r>
          </a:p>
          <a:p>
            <a:pPr lvl="1"/>
            <a:r>
              <a:rPr lang="en-US" i="1" dirty="0" smtClean="0"/>
              <a:t>Transmission: After </a:t>
            </a:r>
            <a:r>
              <a:rPr lang="en-US" i="1" dirty="0"/>
              <a:t>receiving the busy </a:t>
            </a:r>
            <a:r>
              <a:rPr lang="en-US" i="1" dirty="0" smtClean="0"/>
              <a:t>signal</a:t>
            </a:r>
            <a:r>
              <a:rPr lang="en-US" i="1" dirty="0"/>
              <a:t>, the transmitter starts sending data </a:t>
            </a:r>
            <a:r>
              <a:rPr lang="en-US" i="1" dirty="0" smtClean="0"/>
              <a:t>at </a:t>
            </a:r>
            <a:r>
              <a:rPr lang="en-US" i="1" dirty="0"/>
              <a:t>time t </a:t>
            </a:r>
            <a:r>
              <a:rPr lang="en-US" dirty="0"/>
              <a:t>+ 2 </a:t>
            </a:r>
            <a:r>
              <a:rPr lang="en-US" i="1" dirty="0"/>
              <a:t>on the data channel. All other transmitters hearing the busy </a:t>
            </a:r>
            <a:r>
              <a:rPr lang="en-US" i="1" dirty="0" smtClean="0"/>
              <a:t>signal keep </a:t>
            </a:r>
            <a:r>
              <a:rPr lang="en-US" i="1" dirty="0"/>
              <a:t>silent. </a:t>
            </a:r>
            <a:endParaRPr lang="en-US" i="1" dirty="0" smtClean="0"/>
          </a:p>
          <a:p>
            <a:r>
              <a:rPr lang="en-US" sz="3400" i="1" dirty="0" smtClean="0"/>
              <a:t>Question:  Assume </a:t>
            </a:r>
            <a:r>
              <a:rPr lang="en-US" sz="3400" i="1" dirty="0"/>
              <a:t>two transmitters are sending data to </a:t>
            </a:r>
            <a:r>
              <a:rPr lang="en-US" sz="3400" i="1" dirty="0" smtClean="0"/>
              <a:t>an access point</a:t>
            </a:r>
            <a:r>
              <a:rPr lang="en-US" sz="3400" i="1" dirty="0"/>
              <a:t>. </a:t>
            </a:r>
            <a:r>
              <a:rPr lang="en-US" sz="3400" i="1" dirty="0" smtClean="0"/>
              <a:t>In </a:t>
            </a:r>
            <a:r>
              <a:rPr lang="en-US" sz="3400" i="1" dirty="0"/>
              <a:t>each idle slot, each </a:t>
            </a:r>
            <a:r>
              <a:rPr lang="en-US" sz="3400" i="1" dirty="0" smtClean="0"/>
              <a:t>transmitter would </a:t>
            </a:r>
            <a:r>
              <a:rPr lang="en-US" sz="3400" i="1" dirty="0"/>
              <a:t>like to send a packet with probability  p</a:t>
            </a:r>
            <a:r>
              <a:rPr lang="en-US" sz="3400" i="1" dirty="0" smtClean="0"/>
              <a:t>. Each </a:t>
            </a:r>
            <a:r>
              <a:rPr lang="en-US" sz="3400" i="1" dirty="0"/>
              <a:t>packet transmission lasts M slots. What is the throughput of the network</a:t>
            </a:r>
            <a:r>
              <a:rPr lang="en-US" sz="3400" i="1" dirty="0" smtClean="0"/>
              <a:t>? </a:t>
            </a: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796770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a:t>Example- </a:t>
            </a:r>
            <a:r>
              <a:rPr lang="en-US" i="1" dirty="0"/>
              <a:t>Another way to solve the hidden-node problem </a:t>
            </a:r>
            <a:endParaRPr lang="en-US" dirty="0"/>
          </a:p>
        </p:txBody>
      </p:sp>
      <mc:AlternateContent xmlns:mc="http://schemas.openxmlformats.org/markup-compatibility/2006" xmlns:a14="http://schemas.microsoft.com/office/drawing/2010/main">
        <mc:Choice Requires="a14">
          <p:sp>
            <p:nvSpPr>
              <p:cNvPr id="4" name="内容占位符 3"/>
              <p:cNvSpPr>
                <a:spLocks noGrp="1"/>
              </p:cNvSpPr>
              <p:nvPr>
                <p:ph idx="1"/>
              </p:nvPr>
            </p:nvSpPr>
            <p:spPr/>
            <p:txBody>
              <a:bodyPr/>
              <a:lstStyle/>
              <a:p>
                <a:r>
                  <a:rPr lang="en-US" sz="2400" dirty="0" smtClean="0"/>
                  <a:t>For each transmitter, the throughput is </a:t>
                </a:r>
              </a:p>
              <a:p>
                <a:pPr marL="0" indent="0">
                  <a:buNone/>
                </a:pPr>
                <a14:m>
                  <m:oMathPara xmlns:m="http://schemas.openxmlformats.org/officeDocument/2006/math">
                    <m:oMathParaPr>
                      <m:jc m:val="center"/>
                    </m:oMathParaPr>
                    <m:oMath xmlns:m="http://schemas.openxmlformats.org/officeDocument/2006/math">
                      <m:r>
                        <a:rPr lang="en-US" sz="2400" b="0" i="1" smtClean="0">
                          <a:latin typeface="Cambria Math"/>
                        </a:rPr>
                        <m:t>𝑆</m:t>
                      </m:r>
                      <m:r>
                        <a:rPr lang="en-US" sz="2400" b="0" i="1" smtClean="0">
                          <a:latin typeface="Cambria Math"/>
                        </a:rPr>
                        <m:t>=</m:t>
                      </m:r>
                      <m:f>
                        <m:fPr>
                          <m:ctrlPr>
                            <a:rPr lang="en-US" sz="2400" i="1" smtClean="0">
                              <a:latin typeface="Cambria Math"/>
                            </a:rPr>
                          </m:ctrlPr>
                        </m:fPr>
                        <m:num>
                          <m:r>
                            <a:rPr lang="en-US" sz="2400" b="0" i="1" smtClean="0">
                              <a:latin typeface="Cambria Math"/>
                            </a:rPr>
                            <m:t>𝐸</m:t>
                          </m:r>
                        </m:num>
                        <m:den>
                          <m:r>
                            <a:rPr lang="en-US" sz="2400" b="0" i="1" smtClean="0">
                              <a:latin typeface="Cambria Math"/>
                            </a:rPr>
                            <m:t>𝐵</m:t>
                          </m:r>
                          <m:r>
                            <a:rPr lang="en-US" sz="2400" b="0" i="1" smtClean="0">
                              <a:latin typeface="Cambria Math"/>
                            </a:rPr>
                            <m:t>+</m:t>
                          </m:r>
                          <m:r>
                            <a:rPr lang="en-US" sz="2400" b="0" i="1" smtClean="0">
                              <a:latin typeface="Cambria Math"/>
                            </a:rPr>
                            <m:t>𝐼</m:t>
                          </m:r>
                        </m:den>
                      </m:f>
                    </m:oMath>
                  </m:oMathPara>
                </a14:m>
                <a:endParaRPr lang="en-US" sz="2400" dirty="0" smtClean="0"/>
              </a:p>
              <a:p>
                <a:pPr marL="0" indent="0">
                  <a:buNone/>
                </a:pPr>
                <a:r>
                  <a:rPr lang="en-US" sz="2400" dirty="0"/>
                  <a:t>E: </a:t>
                </a:r>
                <a:r>
                  <a:rPr lang="en-US" sz="2400" dirty="0" smtClean="0"/>
                  <a:t>expected time </a:t>
                </a:r>
                <a:r>
                  <a:rPr lang="en-US" sz="2400" dirty="0"/>
                  <a:t>for successful packet </a:t>
                </a:r>
                <a:r>
                  <a:rPr lang="en-US" sz="2400" dirty="0" smtClean="0"/>
                  <a:t>transmissions</a:t>
                </a:r>
              </a:p>
              <a:p>
                <a:pPr marL="0" indent="0">
                  <a:buNone/>
                </a:pPr>
                <a:r>
                  <a:rPr lang="en-US" sz="2400" dirty="0"/>
                  <a:t>B: expected busy time, including both collisions and successful transmissions</a:t>
                </a:r>
                <a:r>
                  <a:rPr lang="en-US" sz="2400" dirty="0" smtClean="0"/>
                  <a:t>.</a:t>
                </a:r>
              </a:p>
              <a:p>
                <a:pPr marL="0" indent="0">
                  <a:buNone/>
                </a:pPr>
                <a:r>
                  <a:rPr lang="en-US" sz="2400" dirty="0"/>
                  <a:t>I: expected idle </a:t>
                </a:r>
                <a:r>
                  <a:rPr lang="en-US" sz="2400" dirty="0" smtClean="0"/>
                  <a:t>time. </a:t>
                </a:r>
                <a:endParaRPr lang="en-US" sz="2400" dirty="0"/>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blipFill rotWithShape="0">
                <a:blip r:embed="rId2"/>
                <a:stretch>
                  <a:fillRect l="-1122" t="-1217"/>
                </a:stretch>
              </a:blipFill>
            </p:spPr>
            <p:txBody>
              <a:bodyPr/>
              <a:lstStyle/>
              <a:p>
                <a:r>
                  <a:rPr lang="zh-CN" altLang="en-US">
                    <a:noFill/>
                  </a:rPr>
                  <a:t> </a:t>
                </a:r>
              </a:p>
            </p:txBody>
          </p:sp>
        </mc:Fallback>
      </mc:AlternateContent>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6125254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a:t>Example- </a:t>
            </a:r>
            <a:r>
              <a:rPr lang="en-US" i="1" dirty="0"/>
              <a:t>Another way to solve the hidden-node problem </a:t>
            </a:r>
            <a:endParaRPr lang="en-US" dirty="0"/>
          </a:p>
        </p:txBody>
      </p:sp>
      <p:sp>
        <p:nvSpPr>
          <p:cNvPr id="4" name="内容占位符 3"/>
          <p:cNvSpPr>
            <a:spLocks noGrp="1"/>
          </p:cNvSpPr>
          <p:nvPr>
            <p:ph idx="1"/>
          </p:nvPr>
        </p:nvSpPr>
        <p:spPr/>
        <p:txBody>
          <a:bodyPr/>
          <a:lstStyle/>
          <a:p>
            <a:endParaRPr lang="en-US" dirty="0" smtClean="0"/>
          </a:p>
          <a:p>
            <a:endParaRPr lang="en-US" dirty="0"/>
          </a:p>
          <a:p>
            <a:endParaRPr lang="en-US" dirty="0" smtClean="0"/>
          </a:p>
          <a:p>
            <a:endParaRPr lang="en-US" dirty="0"/>
          </a:p>
          <a:p>
            <a:r>
              <a:rPr lang="en-US" sz="2400" dirty="0" smtClean="0"/>
              <a:t>The expected idle time is</a:t>
            </a:r>
            <a:endParaRPr lang="en-US" sz="24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363" y="2362200"/>
            <a:ext cx="8458200" cy="1650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9437" y="4876800"/>
            <a:ext cx="6172200" cy="85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48204830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a:t>Example- </a:t>
            </a:r>
            <a:r>
              <a:rPr lang="en-US" i="1" dirty="0"/>
              <a:t>Another way to solve the hidden-node problem </a:t>
            </a:r>
            <a:endParaRPr lang="en-US" dirty="0"/>
          </a:p>
        </p:txBody>
      </p:sp>
      <p:sp>
        <p:nvSpPr>
          <p:cNvPr id="4" name="内容占位符 3"/>
          <p:cNvSpPr>
            <a:spLocks noGrp="1"/>
          </p:cNvSpPr>
          <p:nvPr>
            <p:ph idx="1"/>
          </p:nvPr>
        </p:nvSpPr>
        <p:spPr/>
        <p:txBody>
          <a:bodyPr/>
          <a:lstStyle/>
          <a:p>
            <a:r>
              <a:rPr lang="en-US" sz="2400" dirty="0" smtClean="0"/>
              <a:t>Busy transmission: either transmit or collision in a slot</a:t>
            </a:r>
          </a:p>
          <a:p>
            <a:endParaRPr lang="en-US" sz="2400" dirty="0"/>
          </a:p>
          <a:p>
            <a:endParaRPr lang="en-US" sz="2400" dirty="0" smtClean="0"/>
          </a:p>
          <a:p>
            <a:endParaRPr lang="en-US" sz="2400" dirty="0"/>
          </a:p>
          <a:p>
            <a:endParaRPr lang="en-US" sz="2400" dirty="0" smtClean="0"/>
          </a:p>
          <a:p>
            <a:endParaRPr lang="en-US" sz="2400" dirty="0"/>
          </a:p>
          <a:p>
            <a:r>
              <a:rPr lang="en-US" sz="2400" dirty="0" smtClean="0"/>
              <a:t>The expected number of busy transmissions is</a:t>
            </a:r>
            <a:endParaRPr lang="en-US"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9070" y="2667000"/>
            <a:ext cx="6781800" cy="1947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5351888"/>
            <a:ext cx="4114800" cy="631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0654551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a:t>Example- </a:t>
            </a:r>
            <a:r>
              <a:rPr lang="en-US" i="1" dirty="0"/>
              <a:t>Another way to solve the hidden-node problem </a:t>
            </a:r>
            <a:endParaRPr lang="en-US" dirty="0"/>
          </a:p>
        </p:txBody>
      </p:sp>
      <p:sp>
        <p:nvSpPr>
          <p:cNvPr id="4" name="内容占位符 3"/>
          <p:cNvSpPr>
            <a:spLocks noGrp="1"/>
          </p:cNvSpPr>
          <p:nvPr>
            <p:ph idx="1"/>
          </p:nvPr>
        </p:nvSpPr>
        <p:spPr/>
        <p:txBody>
          <a:bodyPr/>
          <a:lstStyle/>
          <a:p>
            <a:r>
              <a:rPr lang="en-US" sz="2400" dirty="0" smtClean="0"/>
              <a:t>Each failed transmission:</a:t>
            </a:r>
          </a:p>
          <a:p>
            <a:pPr lvl="1"/>
            <a:r>
              <a:rPr lang="en-US" sz="1600" dirty="0" smtClean="0"/>
              <a:t>Need two slots for the signaling exchange</a:t>
            </a:r>
          </a:p>
          <a:p>
            <a:r>
              <a:rPr lang="en-US" sz="2400" dirty="0" smtClean="0"/>
              <a:t>Each successful transmission:</a:t>
            </a:r>
          </a:p>
          <a:p>
            <a:pPr lvl="1"/>
            <a:r>
              <a:rPr lang="en-US" sz="1600" dirty="0" smtClean="0"/>
              <a:t>Need M+2 slots: data + signaling</a:t>
            </a:r>
          </a:p>
          <a:p>
            <a:r>
              <a:rPr lang="en-US" sz="2400" dirty="0" smtClean="0"/>
              <a:t>The expected busy time is</a:t>
            </a:r>
          </a:p>
          <a:p>
            <a:endParaRPr lang="en-US" sz="2000" dirty="0" smtClean="0"/>
          </a:p>
          <a:p>
            <a:pPr marL="0" indent="0">
              <a:buNone/>
            </a:pPr>
            <a:r>
              <a:rPr lang="en-US" sz="2000" dirty="0" smtClean="0"/>
              <a:t>where the success probability is</a:t>
            </a:r>
            <a:endParaRPr lang="en-US"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095750"/>
            <a:ext cx="398145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5671" y="4876800"/>
            <a:ext cx="4909707"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93648887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a:t>Example- </a:t>
            </a:r>
            <a:r>
              <a:rPr lang="en-US" i="1" dirty="0"/>
              <a:t>Another way to solve the hidden-node problem </a:t>
            </a:r>
            <a:endParaRPr lang="en-US" dirty="0"/>
          </a:p>
        </p:txBody>
      </p:sp>
      <p:sp>
        <p:nvSpPr>
          <p:cNvPr id="4" name="内容占位符 3"/>
          <p:cNvSpPr>
            <a:spLocks noGrp="1"/>
          </p:cNvSpPr>
          <p:nvPr>
            <p:ph idx="1"/>
          </p:nvPr>
        </p:nvSpPr>
        <p:spPr/>
        <p:txBody>
          <a:bodyPr/>
          <a:lstStyle/>
          <a:p>
            <a:r>
              <a:rPr lang="en-US" sz="2400" dirty="0"/>
              <a:t>The expected time for </a:t>
            </a:r>
            <a:r>
              <a:rPr lang="en-US" sz="2400" dirty="0" smtClean="0"/>
              <a:t>successful </a:t>
            </a:r>
            <a:r>
              <a:rPr lang="en-US" sz="2400" dirty="0"/>
              <a:t>packet transmissions </a:t>
            </a:r>
            <a:r>
              <a:rPr lang="en-US" sz="2400" dirty="0" smtClean="0"/>
              <a:t>is</a:t>
            </a:r>
          </a:p>
          <a:p>
            <a:endParaRPr lang="en-US" sz="2000" dirty="0"/>
          </a:p>
          <a:p>
            <a:endParaRPr lang="en-US" sz="2000" dirty="0" smtClean="0"/>
          </a:p>
          <a:p>
            <a:endParaRPr lang="en-US" sz="2000" dirty="0"/>
          </a:p>
          <a:p>
            <a:r>
              <a:rPr lang="en-US" sz="2400" dirty="0" smtClean="0"/>
              <a:t>Network throughput:</a:t>
            </a:r>
            <a:endParaRPr lang="en-US"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2051" y="2895600"/>
            <a:ext cx="4495800" cy="745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 name="矩形 4"/>
              <p:cNvSpPr/>
              <p:nvPr/>
            </p:nvSpPr>
            <p:spPr>
              <a:xfrm>
                <a:off x="3450116" y="4038600"/>
                <a:ext cx="1739670" cy="61549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a:rPr>
                        <m:t>𝑆</m:t>
                      </m:r>
                      <m:r>
                        <a:rPr lang="en-US" i="1">
                          <a:latin typeface="Cambria Math"/>
                        </a:rPr>
                        <m:t>=</m:t>
                      </m:r>
                      <m:f>
                        <m:fPr>
                          <m:ctrlPr>
                            <a:rPr lang="en-US" i="1">
                              <a:latin typeface="Cambria Math"/>
                            </a:rPr>
                          </m:ctrlPr>
                        </m:fPr>
                        <m:num>
                          <m:r>
                            <a:rPr lang="en-US" i="1">
                              <a:latin typeface="Cambria Math"/>
                            </a:rPr>
                            <m:t>𝐸</m:t>
                          </m:r>
                        </m:num>
                        <m:den>
                          <m:r>
                            <a:rPr lang="en-US" i="1">
                              <a:latin typeface="Cambria Math"/>
                            </a:rPr>
                            <m:t>𝐵</m:t>
                          </m:r>
                          <m:r>
                            <a:rPr lang="en-US" i="1">
                              <a:latin typeface="Cambria Math"/>
                            </a:rPr>
                            <m:t>+</m:t>
                          </m:r>
                          <m:r>
                            <a:rPr lang="en-US" i="1">
                              <a:latin typeface="Cambria Math"/>
                            </a:rPr>
                            <m:t>𝐼</m:t>
                          </m:r>
                        </m:den>
                      </m:f>
                    </m:oMath>
                  </m:oMathPara>
                </a14:m>
                <a:endParaRPr lang="en-US" dirty="0">
                  <a:latin typeface="Tahoma" pitchFamily="34"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3450116" y="4038600"/>
                <a:ext cx="1739670" cy="615490"/>
              </a:xfrm>
              <a:prstGeom prst="rect">
                <a:avLst/>
              </a:prstGeom>
              <a:blipFill rotWithShape="1">
                <a:blip r:embed="rId3"/>
                <a:stretch>
                  <a:fillRect/>
                </a:stretch>
              </a:blipFill>
            </p:spPr>
            <p:txBody>
              <a:bodyPr/>
              <a:lstStyle/>
              <a:p>
                <a:r>
                  <a:rPr lang="en-US">
                    <a:noFill/>
                  </a:rPr>
                  <a:t> </a:t>
                </a:r>
              </a:p>
            </p:txBody>
          </p:sp>
        </mc:Fallback>
      </mc:AlternateContent>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188995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Communications Model</a:t>
            </a:r>
            <a:endParaRPr lang="en-US" dirty="0"/>
          </a:p>
        </p:txBody>
      </p:sp>
      <p:sp>
        <p:nvSpPr>
          <p:cNvPr id="4" name="内容占位符 3"/>
          <p:cNvSpPr>
            <a:spLocks noGrp="1"/>
          </p:cNvSpPr>
          <p:nvPr>
            <p:ph idx="1"/>
          </p:nvPr>
        </p:nvSpPr>
        <p:spPr/>
        <p:txBody>
          <a:bodyPr/>
          <a:lstStyle/>
          <a:p>
            <a:r>
              <a:rPr lang="en-US" sz="2400" dirty="0" err="1" smtClean="0"/>
              <a:t>Bursty</a:t>
            </a:r>
            <a:r>
              <a:rPr lang="en-US" sz="2400" dirty="0" smtClean="0"/>
              <a:t> data traffic, depending on traffic types</a:t>
            </a:r>
          </a:p>
          <a:p>
            <a:r>
              <a:rPr lang="en-US" sz="2400" dirty="0" smtClean="0"/>
              <a:t>Message model: deterministic arrival, random Poisson arrival.</a:t>
            </a:r>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0804" y="3394825"/>
            <a:ext cx="5036966" cy="239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8889538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Conflict Resolution Algorithms</a:t>
            </a:r>
            <a:endParaRPr lang="en-US" dirty="0"/>
          </a:p>
        </p:txBody>
      </p:sp>
      <p:sp>
        <p:nvSpPr>
          <p:cNvPr id="4" name="内容占位符 3"/>
          <p:cNvSpPr>
            <a:spLocks noGrp="1"/>
          </p:cNvSpPr>
          <p:nvPr>
            <p:ph idx="1"/>
          </p:nvPr>
        </p:nvSpPr>
        <p:spPr/>
        <p:txBody>
          <a:bodyPr/>
          <a:lstStyle/>
          <a:p>
            <a:r>
              <a:rPr lang="en-US" sz="2400" dirty="0" smtClean="0"/>
              <a:t>CSMA defers data transmission when the channel is busy</a:t>
            </a:r>
          </a:p>
          <a:p>
            <a:r>
              <a:rPr lang="en-US" sz="2400" dirty="0" smtClean="0"/>
              <a:t>CRA: resolves conflicts and users are scheduled using a distributed algorithm. </a:t>
            </a:r>
          </a:p>
          <a:p>
            <a:r>
              <a:rPr lang="en-US" sz="2400" dirty="0" smtClean="0"/>
              <a:t>Example: tree-search algorithm</a:t>
            </a:r>
          </a:p>
          <a:p>
            <a:pPr lvl="1"/>
            <a:r>
              <a:rPr lang="en-US" sz="1600" dirty="0" smtClean="0"/>
              <a:t>Each terminal is numbered with a unique integer with base q. </a:t>
            </a:r>
          </a:p>
          <a:p>
            <a:pPr lvl="1"/>
            <a:endParaRPr lang="en-US" sz="1600" dirty="0" smtClean="0"/>
          </a:p>
          <a:p>
            <a:pPr lvl="1"/>
            <a:r>
              <a:rPr lang="en-US" sz="1600" dirty="0" smtClean="0"/>
              <a:t>As </a:t>
            </a:r>
            <a:r>
              <a:rPr lang="en-US" sz="1600" dirty="0"/>
              <a:t>soon as a conflict occurs, the system enters the conflict resolution mode and remains in this mode until the conflict has been resolved. Then it returns to the free access mode.</a:t>
            </a:r>
          </a:p>
          <a:p>
            <a:endParaRPr lang="en-US" sz="20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82722944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Conflict Resolution Algorithms</a:t>
            </a:r>
          </a:p>
        </p:txBody>
      </p:sp>
      <p:sp>
        <p:nvSpPr>
          <p:cNvPr id="4" name="内容占位符 3"/>
          <p:cNvSpPr>
            <a:spLocks noGrp="1"/>
          </p:cNvSpPr>
          <p:nvPr>
            <p:ph idx="1"/>
          </p:nvPr>
        </p:nvSpPr>
        <p:spPr/>
        <p:txBody>
          <a:bodyPr/>
          <a:lstStyle/>
          <a:p>
            <a:pPr lvl="1"/>
            <a:r>
              <a:rPr lang="en-US" sz="1600" dirty="0" smtClean="0"/>
              <a:t>In </a:t>
            </a:r>
            <a:r>
              <a:rPr lang="en-US" sz="1600" dirty="0"/>
              <a:t>the first time slot after the collision, only stations having a zero as the final digit in their station IDs are allowed to transmit</a:t>
            </a:r>
          </a:p>
          <a:p>
            <a:pPr lvl="1"/>
            <a:r>
              <a:rPr lang="en-US" sz="1600" dirty="0"/>
              <a:t>If </a:t>
            </a:r>
            <a:r>
              <a:rPr lang="en-US" sz="1600" dirty="0" smtClean="0"/>
              <a:t>another collision </a:t>
            </a:r>
            <a:r>
              <a:rPr lang="en-US" sz="1600" dirty="0"/>
              <a:t>occurs, the station with final digits equal to 00 is enabled to transmit</a:t>
            </a:r>
            <a:r>
              <a:rPr lang="en-US" sz="1600" dirty="0" smtClean="0"/>
              <a:t>.</a:t>
            </a:r>
          </a:p>
          <a:p>
            <a:pPr lvl="2"/>
            <a:r>
              <a:rPr lang="en-US" sz="1400" dirty="0"/>
              <a:t>However, if the next slot is empty, or if it contains a successful transmission, </a:t>
            </a:r>
            <a:r>
              <a:rPr lang="en-US" sz="1400" dirty="0" smtClean="0"/>
              <a:t>we proceed </a:t>
            </a:r>
            <a:r>
              <a:rPr lang="en-US" sz="1400" dirty="0"/>
              <a:t>with stations with IDs ending with a 1.</a:t>
            </a:r>
            <a:endParaRPr lang="en-US" sz="1400" dirty="0"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810000"/>
            <a:ext cx="3581400" cy="2204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68304491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Reservation-Based Protocols</a:t>
            </a:r>
            <a:endParaRPr lang="en-US" dirty="0"/>
          </a:p>
        </p:txBody>
      </p:sp>
      <p:sp>
        <p:nvSpPr>
          <p:cNvPr id="4" name="内容占位符 3"/>
          <p:cNvSpPr>
            <a:spLocks noGrp="1"/>
          </p:cNvSpPr>
          <p:nvPr>
            <p:ph idx="1"/>
          </p:nvPr>
        </p:nvSpPr>
        <p:spPr/>
        <p:txBody>
          <a:bodyPr/>
          <a:lstStyle/>
          <a:p>
            <a:r>
              <a:rPr lang="en-US" sz="2400" dirty="0" smtClean="0"/>
              <a:t>Costly to lose one long data packet if a collision happens</a:t>
            </a:r>
          </a:p>
          <a:p>
            <a:r>
              <a:rPr lang="en-US" sz="2400" dirty="0" smtClean="0"/>
              <a:t>Reservation-based protocols</a:t>
            </a:r>
          </a:p>
          <a:p>
            <a:pPr lvl="1"/>
            <a:r>
              <a:rPr lang="en-US" dirty="0" smtClean="0"/>
              <a:t>Reserve resources, time slots, frequency, etc., for data transmission without conflicts</a:t>
            </a:r>
          </a:p>
          <a:p>
            <a:pPr lvl="1"/>
            <a:r>
              <a:rPr lang="en-US" dirty="0" smtClean="0"/>
              <a:t>Two phases:</a:t>
            </a:r>
          </a:p>
          <a:p>
            <a:pPr lvl="2"/>
            <a:r>
              <a:rPr lang="en-US" dirty="0" smtClean="0"/>
              <a:t>Reservation phase</a:t>
            </a:r>
          </a:p>
          <a:p>
            <a:pPr lvl="2"/>
            <a:r>
              <a:rPr lang="en-US" dirty="0" smtClean="0"/>
              <a:t>Data phase</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173980"/>
            <a:ext cx="8153400" cy="815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7503789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Reservation-Based Protocols</a:t>
            </a:r>
          </a:p>
        </p:txBody>
      </p:sp>
      <p:sp>
        <p:nvSpPr>
          <p:cNvPr id="4" name="内容占位符 3"/>
          <p:cNvSpPr>
            <a:spLocks noGrp="1"/>
          </p:cNvSpPr>
          <p:nvPr>
            <p:ph idx="1"/>
          </p:nvPr>
        </p:nvSpPr>
        <p:spPr/>
        <p:txBody>
          <a:bodyPr/>
          <a:lstStyle/>
          <a:p>
            <a:r>
              <a:rPr lang="en-US" sz="2400" dirty="0" smtClean="0"/>
              <a:t>Two categories</a:t>
            </a:r>
          </a:p>
          <a:p>
            <a:pPr lvl="1"/>
            <a:r>
              <a:rPr lang="en-US" sz="1800" dirty="0" smtClean="0"/>
              <a:t>Scheduling based</a:t>
            </a:r>
          </a:p>
          <a:p>
            <a:pPr lvl="2"/>
            <a:r>
              <a:rPr lang="en-US" sz="1600" dirty="0" smtClean="0"/>
              <a:t>In the contention phase, a central scheduler collects network information and then schedule the resources for all users to transmit in the data phase. </a:t>
            </a:r>
          </a:p>
          <a:p>
            <a:pPr lvl="2"/>
            <a:r>
              <a:rPr lang="en-US" sz="1600" dirty="0" smtClean="0"/>
              <a:t>Discussed in more detail in the Chapter 5 Scheduling. </a:t>
            </a:r>
          </a:p>
          <a:p>
            <a:pPr lvl="2"/>
            <a:endParaRPr lang="en-US" sz="1600" dirty="0"/>
          </a:p>
          <a:p>
            <a:pPr lvl="1"/>
            <a:r>
              <a:rPr lang="en-US" sz="1800" dirty="0" smtClean="0"/>
              <a:t>Contention based</a:t>
            </a:r>
          </a:p>
          <a:p>
            <a:pPr lvl="2"/>
            <a:r>
              <a:rPr lang="en-US" sz="1600" dirty="0" smtClean="0"/>
              <a:t>Use short reservation packets to contend for resource allocation</a:t>
            </a:r>
          </a:p>
          <a:p>
            <a:pPr lvl="3"/>
            <a:r>
              <a:rPr lang="en-US" sz="1400" dirty="0" smtClean="0"/>
              <a:t>Packets as small as possible</a:t>
            </a:r>
          </a:p>
          <a:p>
            <a:pPr lvl="3"/>
            <a:r>
              <a:rPr lang="en-US" sz="1400" dirty="0" smtClean="0"/>
              <a:t>ALOHA, CRA, and other random access protocols can be used to decide resource reservation</a:t>
            </a:r>
            <a:endParaRPr lang="en-US" sz="14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39039783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Reservation ALOHA</a:t>
            </a:r>
            <a:endParaRPr lang="en-US" dirty="0"/>
          </a:p>
        </p:txBody>
      </p:sp>
      <p:sp>
        <p:nvSpPr>
          <p:cNvPr id="4" name="内容占位符 3"/>
          <p:cNvSpPr>
            <a:spLocks noGrp="1"/>
          </p:cNvSpPr>
          <p:nvPr>
            <p:ph idx="1"/>
          </p:nvPr>
        </p:nvSpPr>
        <p:spPr>
          <a:xfrm>
            <a:off x="990600" y="1524000"/>
            <a:ext cx="7772400" cy="4495800"/>
          </a:xfrm>
        </p:spPr>
        <p:txBody>
          <a:bodyPr/>
          <a:lstStyle/>
          <a:p>
            <a:r>
              <a:rPr lang="en-US" dirty="0" smtClean="0"/>
              <a:t>Use slotted ALOHA in the reservation </a:t>
            </a:r>
            <a:r>
              <a:rPr lang="en-US" dirty="0" smtClean="0"/>
              <a:t>phase</a:t>
            </a:r>
          </a:p>
          <a:p>
            <a:r>
              <a:rPr lang="en-US" dirty="0" smtClean="0"/>
              <a:t>All terminals in the range of each other</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743200"/>
            <a:ext cx="6781800" cy="2890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35128755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Bit-Map Protocol</a:t>
            </a:r>
            <a:endParaRPr lang="en-US" dirty="0"/>
          </a:p>
        </p:txBody>
      </p:sp>
      <p:sp>
        <p:nvSpPr>
          <p:cNvPr id="4" name="内容占位符 3"/>
          <p:cNvSpPr>
            <a:spLocks noGrp="1"/>
          </p:cNvSpPr>
          <p:nvPr>
            <p:ph idx="1"/>
          </p:nvPr>
        </p:nvSpPr>
        <p:spPr>
          <a:xfrm>
            <a:off x="384175" y="1905000"/>
            <a:ext cx="8150225" cy="3886200"/>
          </a:xfrm>
        </p:spPr>
        <p:txBody>
          <a:bodyPr/>
          <a:lstStyle/>
          <a:p>
            <a:r>
              <a:rPr lang="en-US" sz="2000" dirty="0" smtClean="0"/>
              <a:t>Terminals numbered from 1 to </a:t>
            </a:r>
            <a:r>
              <a:rPr lang="en-US" sz="2000" dirty="0" smtClean="0"/>
              <a:t>N</a:t>
            </a:r>
          </a:p>
          <a:p>
            <a:r>
              <a:rPr lang="en-US" sz="2000" dirty="0" smtClean="0"/>
              <a:t>All terminals are in the coverage area of each other</a:t>
            </a:r>
            <a:endParaRPr lang="en-US" sz="2000" dirty="0" smtClean="0"/>
          </a:p>
          <a:p>
            <a:r>
              <a:rPr lang="en-US" sz="2000" dirty="0" smtClean="0"/>
              <a:t>Send a short packet in the corresponding slot if a terminal has data to send</a:t>
            </a:r>
          </a:p>
          <a:p>
            <a:r>
              <a:rPr lang="en-US" sz="2000" dirty="0" smtClean="0"/>
              <a:t>Send data in the data phase following the order in reservation phase</a:t>
            </a:r>
            <a:endParaRPr lang="en-US" sz="20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772" y="4191000"/>
            <a:ext cx="6400800" cy="1620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9179155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Efficiency of Bit-Map Protocol</a:t>
            </a:r>
            <a:endParaRPr lang="en-US" dirty="0"/>
          </a:p>
        </p:txBody>
      </p:sp>
      <p:sp>
        <p:nvSpPr>
          <p:cNvPr id="4" name="内容占位符 3"/>
          <p:cNvSpPr>
            <a:spLocks noGrp="1"/>
          </p:cNvSpPr>
          <p:nvPr>
            <p:ph idx="1"/>
          </p:nvPr>
        </p:nvSpPr>
        <p:spPr>
          <a:xfrm>
            <a:off x="384175" y="1981200"/>
            <a:ext cx="8150225" cy="3505200"/>
          </a:xfrm>
        </p:spPr>
        <p:txBody>
          <a:bodyPr/>
          <a:lstStyle/>
          <a:p>
            <a:r>
              <a:rPr lang="en-US" sz="2000" dirty="0" smtClean="0">
                <a:latin typeface="Tahoma" pitchFamily="34" charset="0"/>
                <a:ea typeface="Tahoma" pitchFamily="34" charset="0"/>
                <a:cs typeface="Tahoma" pitchFamily="34" charset="0"/>
              </a:rPr>
              <a:t>Low load, only one user has a packet in each data phase</a:t>
            </a:r>
          </a:p>
          <a:p>
            <a:endParaRPr lang="en-US" sz="2000" dirty="0">
              <a:latin typeface="Tahoma" pitchFamily="34" charset="0"/>
              <a:ea typeface="Tahoma" pitchFamily="34" charset="0"/>
              <a:cs typeface="Tahoma" pitchFamily="34" charset="0"/>
            </a:endParaRPr>
          </a:p>
          <a:p>
            <a:endParaRPr lang="en-US" sz="2000" dirty="0" smtClean="0">
              <a:latin typeface="Tahoma" pitchFamily="34" charset="0"/>
              <a:ea typeface="Tahoma" pitchFamily="34" charset="0"/>
              <a:cs typeface="Tahoma" pitchFamily="34" charset="0"/>
            </a:endParaRPr>
          </a:p>
          <a:p>
            <a:r>
              <a:rPr lang="en-US" altLang="zh-CN" sz="2000" i="1" dirty="0">
                <a:latin typeface="Times New Roman" panose="02020603050405020304" pitchFamily="18" charset="0"/>
                <a:ea typeface="Tahoma" pitchFamily="34" charset="0"/>
                <a:cs typeface="Times New Roman" panose="02020603050405020304" pitchFamily="18" charset="0"/>
              </a:rPr>
              <a:t>d</a:t>
            </a:r>
            <a:r>
              <a:rPr lang="en-US" altLang="zh-CN" sz="2000" dirty="0">
                <a:ea typeface="Tahoma" pitchFamily="34" charset="0"/>
                <a:cs typeface="Tahoma" pitchFamily="34" charset="0"/>
              </a:rPr>
              <a:t>: number of bits in the packet; </a:t>
            </a:r>
            <a:r>
              <a:rPr lang="en-US" altLang="zh-CN" sz="2000" i="1" dirty="0">
                <a:latin typeface="Times New Roman" panose="02020603050405020304" pitchFamily="18" charset="0"/>
                <a:ea typeface="Tahoma" pitchFamily="34" charset="0"/>
                <a:cs typeface="Times New Roman" panose="02020603050405020304" pitchFamily="18" charset="0"/>
              </a:rPr>
              <a:t>N</a:t>
            </a:r>
            <a:r>
              <a:rPr lang="en-US" altLang="zh-CN" sz="2000" dirty="0">
                <a:ea typeface="Tahoma" pitchFamily="34" charset="0"/>
                <a:cs typeface="Tahoma" pitchFamily="34" charset="0"/>
              </a:rPr>
              <a:t>: number of terminals. One bit in each reservation packet. </a:t>
            </a:r>
          </a:p>
          <a:p>
            <a:r>
              <a:rPr lang="en-US" sz="2000" dirty="0" smtClean="0">
                <a:ea typeface="Tahoma" pitchFamily="34" charset="0"/>
                <a:cs typeface="Tahoma" pitchFamily="34" charset="0"/>
              </a:rPr>
              <a:t>Efficiency </a:t>
            </a:r>
            <a:r>
              <a:rPr lang="en-US" sz="2000" dirty="0" smtClean="0">
                <a:ea typeface="Tahoma" pitchFamily="34" charset="0"/>
                <a:cs typeface="Tahoma" pitchFamily="34" charset="0"/>
                <a:sym typeface="Wingdings" panose="05000000000000000000" pitchFamily="2" charset="2"/>
              </a:rPr>
              <a:t></a:t>
            </a:r>
            <a:r>
              <a:rPr lang="en-US" sz="2000" dirty="0" smtClean="0">
                <a:ea typeface="Tahoma" pitchFamily="34" charset="0"/>
                <a:cs typeface="Tahoma" pitchFamily="34" charset="0"/>
              </a:rPr>
              <a:t> 1with d&gt;&gt;N, which is true in most scenarios </a:t>
            </a:r>
            <a:endParaRPr lang="en-US" sz="2000" dirty="0">
              <a:ea typeface="Tahoma" pitchFamily="34" charset="0"/>
              <a:cs typeface="Tahoma" pitchFamily="34" charset="0"/>
            </a:endParaRPr>
          </a:p>
          <a:p>
            <a:endParaRPr lang="en-US" sz="2000" dirty="0" smtClean="0">
              <a:latin typeface="Tahoma" pitchFamily="34" charset="0"/>
              <a:ea typeface="Tahoma" pitchFamily="34" charset="0"/>
              <a:cs typeface="Tahoma" pitchFamily="34" charset="0"/>
            </a:endParaRPr>
          </a:p>
          <a:p>
            <a:pPr marL="0" indent="0">
              <a:buNone/>
            </a:pPr>
            <a:endParaRPr lang="en-US" sz="2000" dirty="0" smtClean="0">
              <a:latin typeface="Tahoma" pitchFamily="34" charset="0"/>
              <a:ea typeface="Tahoma" pitchFamily="34" charset="0"/>
              <a:cs typeface="Tahoma"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191000"/>
            <a:ext cx="6934200" cy="175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0888" y="2438400"/>
            <a:ext cx="69515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76192001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Efficiency of Bit-Map Protocol</a:t>
            </a:r>
            <a:endParaRPr lang="en-US" dirty="0"/>
          </a:p>
        </p:txBody>
      </p:sp>
      <p:sp>
        <p:nvSpPr>
          <p:cNvPr id="4" name="内容占位符 3"/>
          <p:cNvSpPr>
            <a:spLocks noGrp="1"/>
          </p:cNvSpPr>
          <p:nvPr>
            <p:ph idx="1"/>
          </p:nvPr>
        </p:nvSpPr>
        <p:spPr/>
        <p:txBody>
          <a:bodyPr/>
          <a:lstStyle/>
          <a:p>
            <a:r>
              <a:rPr lang="en-US" sz="2000" dirty="0" smtClean="0"/>
              <a:t>High load, all terminal have packets</a:t>
            </a:r>
          </a:p>
          <a:p>
            <a:endParaRPr lang="en-US" sz="2000" dirty="0" smtClean="0"/>
          </a:p>
          <a:p>
            <a:endParaRPr lang="en-US" sz="2000" dirty="0"/>
          </a:p>
          <a:p>
            <a:endParaRPr lang="en-US" sz="2000" dirty="0" smtClean="0"/>
          </a:p>
          <a:p>
            <a:endParaRPr lang="en-US" sz="2000" dirty="0"/>
          </a:p>
          <a:p>
            <a:r>
              <a:rPr lang="en-US" altLang="zh-CN" sz="2000" dirty="0">
                <a:ea typeface="Tahoma" pitchFamily="34" charset="0"/>
                <a:cs typeface="Tahoma" pitchFamily="34" charset="0"/>
              </a:rPr>
              <a:t>Efficiency </a:t>
            </a:r>
            <a:r>
              <a:rPr lang="en-US" altLang="zh-CN" sz="2000" dirty="0">
                <a:ea typeface="Tahoma" pitchFamily="34" charset="0"/>
                <a:cs typeface="Tahoma" pitchFamily="34" charset="0"/>
                <a:sym typeface="Wingdings" panose="05000000000000000000" pitchFamily="2" charset="2"/>
              </a:rPr>
              <a:t></a:t>
            </a:r>
            <a:r>
              <a:rPr lang="en-US" altLang="zh-CN" sz="2000" dirty="0">
                <a:ea typeface="Tahoma" pitchFamily="34" charset="0"/>
                <a:cs typeface="Tahoma" pitchFamily="34" charset="0"/>
              </a:rPr>
              <a:t> 1with d</a:t>
            </a:r>
            <a:r>
              <a:rPr lang="en-US" altLang="zh-CN" sz="2000" dirty="0" smtClean="0">
                <a:ea typeface="Tahoma" pitchFamily="34" charset="0"/>
                <a:cs typeface="Tahoma" pitchFamily="34" charset="0"/>
              </a:rPr>
              <a:t>&gt;&gt;1, </a:t>
            </a:r>
            <a:r>
              <a:rPr lang="en-US" altLang="zh-CN" sz="2000" dirty="0">
                <a:ea typeface="Tahoma" pitchFamily="34" charset="0"/>
                <a:cs typeface="Tahoma" pitchFamily="34" charset="0"/>
              </a:rPr>
              <a:t>which is true in most scenarios </a:t>
            </a:r>
          </a:p>
          <a:p>
            <a:pPr marL="0" indent="0">
              <a:buNone/>
            </a:pPr>
            <a:endParaRPr lang="en-US" sz="2000" dirty="0"/>
          </a:p>
          <a:p>
            <a:endParaRPr lang="en-US" sz="2000" dirty="0" smtClean="0"/>
          </a:p>
          <a:p>
            <a:endParaRPr lang="en-US" sz="20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3764" y="4572495"/>
            <a:ext cx="5715000" cy="1447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727" y="2807854"/>
            <a:ext cx="1084473"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1" y="2884054"/>
            <a:ext cx="1524000" cy="1154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右箭头 5"/>
          <p:cNvSpPr/>
          <p:nvPr/>
        </p:nvSpPr>
        <p:spPr>
          <a:xfrm>
            <a:off x="4114801" y="3188854"/>
            <a:ext cx="972926"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itchFamily="34" charset="0"/>
            </a:endParaRPr>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801672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Efficiency </a:t>
            </a:r>
            <a:r>
              <a:rPr lang="en-US" dirty="0" smtClean="0"/>
              <a:t>Limit</a:t>
            </a:r>
            <a:endParaRPr lang="en-US" dirty="0"/>
          </a:p>
        </p:txBody>
      </p:sp>
      <p:sp>
        <p:nvSpPr>
          <p:cNvPr id="4" name="内容占位符 3"/>
          <p:cNvSpPr>
            <a:spLocks noGrp="1"/>
          </p:cNvSpPr>
          <p:nvPr>
            <p:ph idx="1"/>
          </p:nvPr>
        </p:nvSpPr>
        <p:spPr>
          <a:xfrm>
            <a:off x="685800" y="1752600"/>
            <a:ext cx="8229600" cy="3962400"/>
          </a:xfrm>
        </p:spPr>
        <p:txBody>
          <a:bodyPr/>
          <a:lstStyle/>
          <a:p>
            <a:r>
              <a:rPr lang="en-US" altLang="zh-CN" dirty="0" smtClean="0">
                <a:ea typeface="Tahoma" pitchFamily="34" charset="0"/>
                <a:cs typeface="Tahoma" pitchFamily="34" charset="0"/>
              </a:rPr>
              <a:t>Critical Factors for High Efficiency </a:t>
            </a:r>
            <a:endParaRPr lang="en-US" dirty="0" smtClean="0"/>
          </a:p>
          <a:p>
            <a:pPr lvl="1"/>
            <a:r>
              <a:rPr lang="en-US" sz="1800" dirty="0" smtClean="0"/>
              <a:t>Ideal synchronization</a:t>
            </a:r>
          </a:p>
          <a:p>
            <a:pPr lvl="1"/>
            <a:r>
              <a:rPr lang="en-US" sz="1800" dirty="0" smtClean="0"/>
              <a:t>Each </a:t>
            </a:r>
            <a:r>
              <a:rPr lang="en-US" sz="1800" dirty="0" smtClean="0"/>
              <a:t>reservation slot as small as </a:t>
            </a:r>
            <a:r>
              <a:rPr lang="en-US" sz="1800" dirty="0"/>
              <a:t>possible </a:t>
            </a:r>
            <a:endParaRPr lang="en-US" sz="1800" dirty="0" smtClean="0"/>
          </a:p>
          <a:p>
            <a:pPr lvl="2"/>
            <a:r>
              <a:rPr lang="en-US" sz="1600" dirty="0" smtClean="0"/>
              <a:t>Limited </a:t>
            </a:r>
            <a:r>
              <a:rPr lang="en-US" sz="1600" dirty="0"/>
              <a:t>by sync capability, necessary amount of information, channel capacity, etc. </a:t>
            </a:r>
          </a:p>
          <a:p>
            <a:pPr lvl="1"/>
            <a:r>
              <a:rPr lang="en-US" sz="1800" dirty="0" smtClean="0"/>
              <a:t>Number of reservation slots as small as possible</a:t>
            </a:r>
          </a:p>
          <a:p>
            <a:pPr lvl="1"/>
            <a:r>
              <a:rPr lang="en-US" sz="1800" dirty="0" smtClean="0"/>
              <a:t>Allow long data transmission.</a:t>
            </a:r>
            <a:endParaRPr lang="en-US" sz="3200" dirty="0"/>
          </a:p>
          <a:p>
            <a:r>
              <a:rPr lang="en-US" dirty="0" smtClean="0"/>
              <a:t>A special type of network</a:t>
            </a:r>
          </a:p>
          <a:p>
            <a:pPr lvl="1"/>
            <a:r>
              <a:rPr lang="en-US" dirty="0" smtClean="0"/>
              <a:t>all terminals in the coverage of each other</a:t>
            </a:r>
          </a:p>
          <a:p>
            <a:pPr lvl="1"/>
            <a:r>
              <a:rPr lang="en-US" dirty="0"/>
              <a:t>Bit-Map Protocol</a:t>
            </a:r>
          </a:p>
          <a:p>
            <a:pPr lvl="1"/>
            <a:r>
              <a:rPr lang="en-US" dirty="0"/>
              <a:t>Efficiency </a:t>
            </a:r>
            <a:r>
              <a:rPr lang="en-US" dirty="0">
                <a:sym typeface="Wingdings" panose="05000000000000000000" pitchFamily="2" charset="2"/>
              </a:rPr>
              <a:t> 1</a:t>
            </a:r>
          </a:p>
          <a:p>
            <a:endParaRPr lang="en-US" dirty="0" smtClean="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320035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Efficiency </a:t>
            </a:r>
            <a:r>
              <a:rPr lang="en-US" altLang="zh-CN" dirty="0" smtClean="0"/>
              <a:t>Limit</a:t>
            </a:r>
            <a:endParaRPr lang="zh-CN" altLang="en-US" dirty="0"/>
          </a:p>
        </p:txBody>
      </p:sp>
      <p:sp>
        <p:nvSpPr>
          <p:cNvPr id="3" name="内容占位符 2"/>
          <p:cNvSpPr>
            <a:spLocks noGrp="1"/>
          </p:cNvSpPr>
          <p:nvPr>
            <p:ph idx="1"/>
          </p:nvPr>
        </p:nvSpPr>
        <p:spPr>
          <a:xfrm>
            <a:off x="0" y="1676400"/>
            <a:ext cx="8991599" cy="4114800"/>
          </a:xfrm>
        </p:spPr>
        <p:txBody>
          <a:bodyPr/>
          <a:lstStyle/>
          <a:p>
            <a:r>
              <a:rPr lang="en-US" altLang="zh-CN" sz="2400" dirty="0" smtClean="0"/>
              <a:t>General types of wireless networks</a:t>
            </a:r>
            <a:endParaRPr lang="en-US" altLang="zh-CN" sz="2400" dirty="0"/>
          </a:p>
          <a:p>
            <a:pPr lvl="1"/>
            <a:r>
              <a:rPr lang="en-US" altLang="zh-CN" sz="1800" dirty="0"/>
              <a:t>Terminals have different coverage areas</a:t>
            </a:r>
          </a:p>
          <a:p>
            <a:pPr lvl="1"/>
            <a:r>
              <a:rPr lang="en-US" altLang="zh-CN" sz="1800" dirty="0"/>
              <a:t>Any </a:t>
            </a:r>
            <a:r>
              <a:rPr lang="en-US" altLang="zh-CN" sz="1800" dirty="0" smtClean="0"/>
              <a:t>distribution or density </a:t>
            </a:r>
            <a:r>
              <a:rPr lang="en-US" altLang="zh-CN" sz="1800" dirty="0"/>
              <a:t>of terminals</a:t>
            </a:r>
          </a:p>
          <a:p>
            <a:pPr lvl="1"/>
            <a:r>
              <a:rPr lang="da-DK" altLang="zh-CN" sz="1800" dirty="0"/>
              <a:t>[G. W. Miao et al., 2012]: </a:t>
            </a:r>
            <a:r>
              <a:rPr lang="en-US" altLang="zh-CN" sz="1800" dirty="0"/>
              <a:t>The efficiency for networks of any type or size can approach 1 using the designed CAD-MAC (channel-aware distributed MAC). </a:t>
            </a:r>
            <a:endParaRPr lang="zh-CN" altLang="en-US" sz="3200" dirty="0"/>
          </a:p>
        </p:txBody>
      </p:sp>
      <p:sp>
        <p:nvSpPr>
          <p:cNvPr id="4" name="页脚占位符 3"/>
          <p:cNvSpPr>
            <a:spLocks noGrp="1"/>
          </p:cNvSpPr>
          <p:nvPr>
            <p:ph type="ftr" sz="quarter" idx="10"/>
          </p:nvPr>
        </p:nvSpPr>
        <p:spPr/>
        <p:txBody>
          <a:bodyPr/>
          <a:lstStyle/>
          <a:p>
            <a:endParaRPr lang="en-US"/>
          </a:p>
        </p:txBody>
      </p:sp>
      <p:pic>
        <p:nvPicPr>
          <p:cNvPr id="5" name="Picture 7"/>
          <p:cNvPicPr>
            <a:picLocks noChangeAspect="1" noChangeArrowheads="1"/>
          </p:cNvPicPr>
          <p:nvPr/>
        </p:nvPicPr>
        <p:blipFill>
          <a:blip r:embed="rId3">
            <a:extLst>
              <a:ext uri="{28A0092B-C50C-407E-A947-70E740481C1C}">
                <a14:useLocalDpi xmlns:a14="http://schemas.microsoft.com/office/drawing/2010/main" val="0"/>
              </a:ext>
            </a:extLst>
          </a:blip>
          <a:srcRect l="13846" r="15482"/>
          <a:stretch>
            <a:fillRect/>
          </a:stretch>
        </p:blipFill>
        <p:spPr bwMode="auto">
          <a:xfrm>
            <a:off x="5029200" y="3581400"/>
            <a:ext cx="2590800" cy="236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pic>
      <p:graphicFrame>
        <p:nvGraphicFramePr>
          <p:cNvPr id="6" name="对象 5"/>
          <p:cNvGraphicFramePr>
            <a:graphicFrameLocks noChangeAspect="1"/>
          </p:cNvGraphicFramePr>
          <p:nvPr>
            <p:extLst>
              <p:ext uri="{D42A27DB-BD31-4B8C-83A1-F6EECF244321}">
                <p14:modId xmlns:p14="http://schemas.microsoft.com/office/powerpoint/2010/main" val="1406117330"/>
              </p:ext>
            </p:extLst>
          </p:nvPr>
        </p:nvGraphicFramePr>
        <p:xfrm>
          <a:off x="914400" y="3581400"/>
          <a:ext cx="2859154" cy="2493963"/>
        </p:xfrm>
        <a:graphic>
          <a:graphicData uri="http://schemas.openxmlformats.org/presentationml/2006/ole">
            <mc:AlternateContent xmlns:mc="http://schemas.openxmlformats.org/markup-compatibility/2006">
              <mc:Choice xmlns:v="urn:schemas-microsoft-com:vml" Requires="v">
                <p:oleObj spid="_x0000_s1044" name="Visio" r:id="rId4" imgW="6055233" imgH="5282882" progId="Visio.Drawing.11">
                  <p:embed/>
                </p:oleObj>
              </mc:Choice>
              <mc:Fallback>
                <p:oleObj name="Visio" r:id="rId4" imgW="6055233" imgH="5282882"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581400"/>
                        <a:ext cx="2859154" cy="249396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05803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Performance Measures</a:t>
            </a:r>
            <a:endParaRPr lang="en-US" dirty="0"/>
          </a:p>
        </p:txBody>
      </p:sp>
      <p:sp>
        <p:nvSpPr>
          <p:cNvPr id="4" name="内容占位符 3"/>
          <p:cNvSpPr>
            <a:spLocks noGrp="1"/>
          </p:cNvSpPr>
          <p:nvPr>
            <p:ph idx="1"/>
          </p:nvPr>
        </p:nvSpPr>
        <p:spPr>
          <a:xfrm>
            <a:off x="753661" y="1676400"/>
            <a:ext cx="7924800" cy="4800600"/>
          </a:xfrm>
        </p:spPr>
        <p:txBody>
          <a:bodyPr>
            <a:normAutofit/>
          </a:bodyPr>
          <a:lstStyle/>
          <a:p>
            <a:r>
              <a:rPr lang="en-US" sz="2400" dirty="0" smtClean="0"/>
              <a:t>Delay</a:t>
            </a:r>
          </a:p>
          <a:p>
            <a:pPr lvl="1"/>
            <a:r>
              <a:rPr lang="en-US" sz="1800" dirty="0" smtClean="0"/>
              <a:t>Delay between arrival time and time the message sent to receiver.</a:t>
            </a:r>
          </a:p>
          <a:p>
            <a:pPr lvl="1"/>
            <a:r>
              <a:rPr lang="en-US" sz="1800" i="1" dirty="0" smtClean="0"/>
              <a:t>D</a:t>
            </a:r>
            <a:r>
              <a:rPr lang="en-US" sz="1800" i="1" baseline="-25000" dirty="0" smtClean="0"/>
              <a:t>i</a:t>
            </a:r>
            <a:r>
              <a:rPr lang="en-US" sz="1800" i="1" dirty="0" smtClean="0"/>
              <a:t>=b</a:t>
            </a:r>
            <a:r>
              <a:rPr lang="en-US" sz="1800" i="1" baseline="-25000" dirty="0" smtClean="0"/>
              <a:t>i</a:t>
            </a:r>
            <a:r>
              <a:rPr lang="en-US" sz="1800" i="1" dirty="0" smtClean="0"/>
              <a:t>-</a:t>
            </a:r>
            <a:r>
              <a:rPr lang="en-US" sz="1800" i="1" dirty="0" err="1" smtClean="0"/>
              <a:t>a</a:t>
            </a:r>
            <a:r>
              <a:rPr lang="en-US" sz="1800" i="1" baseline="-25000" dirty="0" err="1" smtClean="0"/>
              <a:t>i</a:t>
            </a:r>
            <a:r>
              <a:rPr lang="en-US" sz="1800" dirty="0" smtClean="0"/>
              <a:t>.</a:t>
            </a:r>
          </a:p>
          <a:p>
            <a:r>
              <a:rPr lang="en-US" sz="2400" dirty="0" smtClean="0"/>
              <a:t>Quality </a:t>
            </a:r>
            <a:r>
              <a:rPr lang="en-US" sz="2400" dirty="0"/>
              <a:t>of data </a:t>
            </a:r>
            <a:r>
              <a:rPr lang="en-US" sz="2400" dirty="0" smtClean="0"/>
              <a:t>received: </a:t>
            </a:r>
          </a:p>
          <a:p>
            <a:pPr lvl="1"/>
            <a:r>
              <a:rPr lang="en-US" sz="1800" dirty="0" smtClean="0"/>
              <a:t>BER</a:t>
            </a:r>
          </a:p>
          <a:p>
            <a:pPr lvl="2"/>
            <a:r>
              <a:rPr lang="en-US" sz="1600" dirty="0" smtClean="0"/>
              <a:t>Send </a:t>
            </a:r>
            <a:r>
              <a:rPr lang="en-US" sz="1600" dirty="0" err="1" smtClean="0"/>
              <a:t>msg</a:t>
            </a:r>
            <a:r>
              <a:rPr lang="en-US" sz="1600" dirty="0" smtClean="0"/>
              <a:t>: 1 </a:t>
            </a:r>
            <a:r>
              <a:rPr lang="en-US" sz="1600" dirty="0"/>
              <a:t>1 0 0 1 0 0 </a:t>
            </a:r>
            <a:r>
              <a:rPr lang="en-US" sz="1600" dirty="0" smtClean="0"/>
              <a:t>1</a:t>
            </a:r>
          </a:p>
          <a:p>
            <a:pPr lvl="2"/>
            <a:r>
              <a:rPr lang="en-US" sz="1600" dirty="0" smtClean="0"/>
              <a:t>Receive </a:t>
            </a:r>
            <a:r>
              <a:rPr lang="en-US" sz="1600" dirty="0" err="1" smtClean="0"/>
              <a:t>msg</a:t>
            </a:r>
            <a:r>
              <a:rPr lang="en-US" sz="1600" dirty="0" smtClean="0"/>
              <a:t>: </a:t>
            </a:r>
            <a:r>
              <a:rPr lang="en-US" sz="1600" dirty="0"/>
              <a:t>0 1 0 1 1 0 1 </a:t>
            </a:r>
            <a:r>
              <a:rPr lang="en-US" sz="1600" dirty="0" smtClean="0"/>
              <a:t>1</a:t>
            </a:r>
          </a:p>
          <a:p>
            <a:pPr lvl="2"/>
            <a:r>
              <a:rPr lang="en-US" sz="1600" dirty="0" smtClean="0"/>
              <a:t>Number </a:t>
            </a:r>
            <a:r>
              <a:rPr lang="en-US" sz="1600" dirty="0"/>
              <a:t>of bit </a:t>
            </a:r>
            <a:r>
              <a:rPr lang="en-US" sz="1600" dirty="0" smtClean="0"/>
              <a:t>errors:  3.</a:t>
            </a:r>
          </a:p>
          <a:p>
            <a:pPr lvl="2"/>
            <a:r>
              <a:rPr lang="en-US" sz="1600" dirty="0" smtClean="0"/>
              <a:t>BER: 3/8=37.5%</a:t>
            </a:r>
          </a:p>
          <a:p>
            <a:pPr lvl="2"/>
            <a:r>
              <a:rPr lang="en-US" sz="1600" dirty="0" smtClean="0"/>
              <a:t>In practice, bit </a:t>
            </a:r>
            <a:r>
              <a:rPr lang="en-US" sz="1600" dirty="0"/>
              <a:t>error probability</a:t>
            </a:r>
            <a:r>
              <a:rPr lang="en-US" sz="1600" dirty="0" smtClean="0"/>
              <a:t>,</a:t>
            </a:r>
            <a:r>
              <a:rPr lang="en-US" sz="1600" i="1" dirty="0"/>
              <a:t> </a:t>
            </a:r>
            <a:r>
              <a:rPr lang="en-US" sz="1600" i="1" dirty="0" err="1" smtClean="0"/>
              <a:t>p</a:t>
            </a:r>
            <a:r>
              <a:rPr lang="en-US" sz="1600" i="1" baseline="-25000" dirty="0" err="1" smtClean="0"/>
              <a:t>BER</a:t>
            </a:r>
            <a:r>
              <a:rPr lang="en-US" sz="1600" dirty="0" smtClean="0"/>
              <a:t>.</a:t>
            </a:r>
          </a:p>
          <a:p>
            <a:pPr lvl="2"/>
            <a:r>
              <a:rPr lang="en-US" sz="1600" dirty="0" smtClean="0"/>
              <a:t>Factors: noise</a:t>
            </a:r>
            <a:r>
              <a:rPr lang="en-US" sz="1600" dirty="0"/>
              <a:t>, interference, synchronization problems, fading, and so forth</a:t>
            </a:r>
            <a:r>
              <a:rPr lang="en-US" sz="1600" dirty="0" smtClean="0"/>
              <a:t>.</a:t>
            </a:r>
          </a:p>
          <a:p>
            <a:pPr lvl="2"/>
            <a:r>
              <a:rPr lang="en-US" sz="1600" dirty="0" smtClean="0"/>
              <a:t>Improvement: higher power, lower modulation order, more robust channel coding</a:t>
            </a:r>
            <a:endParaRPr lang="en-US" sz="16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85766132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System Examples: </a:t>
            </a:r>
            <a:r>
              <a:rPr lang="en-US" dirty="0" err="1" smtClean="0"/>
              <a:t>WiFi</a:t>
            </a:r>
            <a:endParaRPr lang="en-US" dirty="0"/>
          </a:p>
        </p:txBody>
      </p:sp>
      <p:sp>
        <p:nvSpPr>
          <p:cNvPr id="4" name="内容占位符 3"/>
          <p:cNvSpPr>
            <a:spLocks noGrp="1"/>
          </p:cNvSpPr>
          <p:nvPr>
            <p:ph idx="1"/>
          </p:nvPr>
        </p:nvSpPr>
        <p:spPr/>
        <p:txBody>
          <a:bodyPr/>
          <a:lstStyle/>
          <a:p>
            <a:r>
              <a:rPr lang="en-US" sz="2400" dirty="0" smtClean="0"/>
              <a:t>IEEE 802.11 Wireless Local Area Network (WLAN)</a:t>
            </a:r>
          </a:p>
          <a:p>
            <a:pPr lvl="1"/>
            <a:r>
              <a:rPr lang="en-US" sz="1800" dirty="0" smtClean="0"/>
              <a:t>Also called </a:t>
            </a:r>
            <a:r>
              <a:rPr lang="en-US" sz="1800" dirty="0" err="1" smtClean="0"/>
              <a:t>WiFi</a:t>
            </a:r>
            <a:endParaRPr lang="en-US" sz="1800" dirty="0" smtClean="0"/>
          </a:p>
          <a:p>
            <a:r>
              <a:rPr lang="en-US" sz="2400" dirty="0" smtClean="0"/>
              <a:t>Asynchronous, best effort, connectionless</a:t>
            </a:r>
          </a:p>
          <a:p>
            <a:r>
              <a:rPr lang="en-US" sz="2400" dirty="0" smtClean="0"/>
              <a:t>Access: CSMA/CA</a:t>
            </a:r>
          </a:p>
          <a:p>
            <a:r>
              <a:rPr lang="en-US" sz="2400" dirty="0"/>
              <a:t>Carrier sensing: </a:t>
            </a:r>
            <a:r>
              <a:rPr lang="en-US" sz="2400" dirty="0" smtClean="0"/>
              <a:t>measure </a:t>
            </a:r>
            <a:r>
              <a:rPr lang="en-US" sz="2400" dirty="0"/>
              <a:t>the RF energy at the antennas and </a:t>
            </a:r>
            <a:r>
              <a:rPr lang="en-US" sz="2400" dirty="0" smtClean="0"/>
              <a:t>determining the </a:t>
            </a:r>
            <a:r>
              <a:rPr lang="en-US" sz="2400" dirty="0"/>
              <a:t>strength of the received </a:t>
            </a:r>
            <a:r>
              <a:rPr lang="en-US" sz="2400" dirty="0" smtClean="0"/>
              <a:t>signal</a:t>
            </a:r>
          </a:p>
          <a:p>
            <a:pPr lvl="1"/>
            <a:r>
              <a:rPr lang="en-US" sz="1800" dirty="0" smtClean="0"/>
              <a:t>Signal strength below a threshold-&gt; channel available</a:t>
            </a:r>
          </a:p>
          <a:p>
            <a:endParaRPr lang="en-US" sz="2400"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3075268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System Examples: </a:t>
            </a:r>
            <a:r>
              <a:rPr lang="en-US" dirty="0" err="1"/>
              <a:t>WiFi</a:t>
            </a:r>
            <a:endParaRPr lang="en-US" dirty="0"/>
          </a:p>
        </p:txBody>
      </p:sp>
      <p:sp>
        <p:nvSpPr>
          <p:cNvPr id="4" name="内容占位符 3"/>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876425"/>
            <a:ext cx="8648700"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273505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System Examples: </a:t>
            </a:r>
            <a:r>
              <a:rPr lang="en-US" dirty="0" err="1"/>
              <a:t>WiFi</a:t>
            </a:r>
            <a:endParaRPr lang="en-US" dirty="0"/>
          </a:p>
        </p:txBody>
      </p:sp>
      <p:sp>
        <p:nvSpPr>
          <p:cNvPr id="4" name="内容占位符 3"/>
          <p:cNvSpPr>
            <a:spLocks noGrp="1"/>
          </p:cNvSpPr>
          <p:nvPr>
            <p:ph idx="1"/>
          </p:nvPr>
        </p:nvSpPr>
        <p:spPr/>
        <p:txBody>
          <a:bodyPr/>
          <a:lstStyle/>
          <a:p>
            <a:r>
              <a:rPr lang="en-US" dirty="0" smtClean="0"/>
              <a:t>To further avoid collisions:</a:t>
            </a:r>
          </a:p>
          <a:p>
            <a:pPr lvl="1"/>
            <a:r>
              <a:rPr lang="en-US" dirty="0"/>
              <a:t>virtual carrier-sense mechanism	</a:t>
            </a:r>
          </a:p>
          <a:p>
            <a:pPr lvl="1"/>
            <a:r>
              <a:rPr lang="en-US" dirty="0"/>
              <a:t>network allocation vector (NAV</a:t>
            </a:r>
            <a:r>
              <a:rPr lang="en-US" dirty="0" smtClean="0"/>
              <a:t>)</a:t>
            </a:r>
          </a:p>
          <a:p>
            <a:pPr lvl="2"/>
            <a:r>
              <a:rPr lang="en-US" dirty="0"/>
              <a:t>limits the need for physical carrier sensing to </a:t>
            </a:r>
            <a:r>
              <a:rPr lang="en-US" dirty="0" smtClean="0"/>
              <a:t>save power.</a:t>
            </a:r>
          </a:p>
          <a:p>
            <a:pPr lvl="2"/>
            <a:r>
              <a:rPr lang="en-US" dirty="0" smtClean="0"/>
              <a:t>A counter</a:t>
            </a:r>
          </a:p>
          <a:p>
            <a:pPr lvl="2"/>
            <a:r>
              <a:rPr lang="en-US" dirty="0" smtClean="0"/>
              <a:t>Predicts future traffic and busy channel, and thus avoid channel sensing</a:t>
            </a:r>
          </a:p>
          <a:p>
            <a:pPr lvl="2"/>
            <a:r>
              <a:rPr lang="en-US" dirty="0" smtClean="0"/>
              <a:t>Can </a:t>
            </a:r>
            <a:r>
              <a:rPr lang="en-US" dirty="0"/>
              <a:t>be exploited by using RTS, CTS, ACK</a:t>
            </a:r>
            <a:r>
              <a:rPr lang="en-US" dirty="0" smtClean="0"/>
              <a:t>, and </a:t>
            </a:r>
            <a:r>
              <a:rPr lang="en-US" dirty="0"/>
              <a:t>data transmission frames sequentially.</a:t>
            </a:r>
            <a:endParaRPr lang="en-US" dirty="0" smtClean="0"/>
          </a:p>
          <a:p>
            <a:endParaRPr lang="en-US" dirty="0"/>
          </a:p>
        </p:txBody>
      </p:sp>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4811384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System Examples: </a:t>
            </a:r>
            <a:r>
              <a:rPr lang="en-US" dirty="0" err="1"/>
              <a:t>WiFi</a:t>
            </a:r>
            <a:endParaRPr lang="en-US" dirty="0"/>
          </a:p>
        </p:txBody>
      </p:sp>
      <p:sp>
        <p:nvSpPr>
          <p:cNvPr id="4" name="内容占位符 3"/>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23" y="2133600"/>
            <a:ext cx="8410575"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20543113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MAC Types</a:t>
            </a:r>
          </a:p>
        </p:txBody>
      </p:sp>
      <p:sp>
        <p:nvSpPr>
          <p:cNvPr id="4" name="内容占位符 3"/>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733" y="1752600"/>
            <a:ext cx="8372475"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58317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Performance Measures</a:t>
            </a:r>
          </a:p>
        </p:txBody>
      </p:sp>
      <p:sp>
        <p:nvSpPr>
          <p:cNvPr id="4" name="内容占位符 3"/>
          <p:cNvSpPr>
            <a:spLocks noGrp="1"/>
          </p:cNvSpPr>
          <p:nvPr>
            <p:ph idx="1"/>
          </p:nvPr>
        </p:nvSpPr>
        <p:spPr/>
        <p:txBody>
          <a:bodyPr/>
          <a:lstStyle/>
          <a:p>
            <a:r>
              <a:rPr lang="en-US" sz="2400" dirty="0"/>
              <a:t>Quality of data received: </a:t>
            </a:r>
            <a:endParaRPr lang="en-US" sz="2400" dirty="0" smtClean="0"/>
          </a:p>
          <a:p>
            <a:pPr lvl="1"/>
            <a:r>
              <a:rPr lang="en-US" dirty="0" smtClean="0"/>
              <a:t>PER</a:t>
            </a:r>
            <a:endParaRPr lang="en-US" dirty="0"/>
          </a:p>
          <a:p>
            <a:endParaRPr lang="en-US" dirty="0"/>
          </a:p>
          <a:p>
            <a:pPr lvl="1"/>
            <a:r>
              <a:rPr lang="en-US" dirty="0" smtClean="0"/>
              <a:t>Packet dropping</a:t>
            </a:r>
          </a:p>
          <a:p>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971800"/>
            <a:ext cx="3556744" cy="731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984857"/>
            <a:ext cx="3733800" cy="2034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702444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Performance Measures</a:t>
            </a:r>
          </a:p>
        </p:txBody>
      </p:sp>
      <p:sp>
        <p:nvSpPr>
          <p:cNvPr id="4" name="内容占位符 3"/>
          <p:cNvSpPr>
            <a:spLocks noGrp="1"/>
          </p:cNvSpPr>
          <p:nvPr>
            <p:ph idx="1"/>
          </p:nvPr>
        </p:nvSpPr>
        <p:spPr>
          <a:xfrm>
            <a:off x="381000" y="2286000"/>
            <a:ext cx="5247190" cy="4953000"/>
          </a:xfrm>
        </p:spPr>
        <p:txBody>
          <a:bodyPr>
            <a:normAutofit/>
          </a:bodyPr>
          <a:lstStyle/>
          <a:p>
            <a:r>
              <a:rPr lang="en-US" sz="2400" dirty="0" smtClean="0"/>
              <a:t>Throughput: </a:t>
            </a:r>
            <a:r>
              <a:rPr lang="en-US" sz="2400" dirty="0"/>
              <a:t>expected number of messages delivered to the receiver </a:t>
            </a:r>
            <a:r>
              <a:rPr lang="en-US" sz="2400" dirty="0" smtClean="0"/>
              <a:t>per unit </a:t>
            </a:r>
            <a:r>
              <a:rPr lang="en-US" altLang="zh-CN" sz="2400" dirty="0"/>
              <a:t>time </a:t>
            </a:r>
            <a:endParaRPr lang="en-US" sz="2400" dirty="0"/>
          </a:p>
          <a:p>
            <a:r>
              <a:rPr lang="en-US" sz="2400" dirty="0" smtClean="0"/>
              <a:t>Individual:</a:t>
            </a:r>
          </a:p>
          <a:p>
            <a:r>
              <a:rPr lang="en-US" sz="2400" dirty="0" smtClean="0"/>
              <a:t>System throughput: </a:t>
            </a:r>
            <a:endParaRPr lang="en-US" sz="24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3200400"/>
            <a:ext cx="4550156" cy="2756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504201"/>
            <a:ext cx="1674054" cy="381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1999" y="4368857"/>
            <a:ext cx="1300676" cy="660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页脚占位符 2"/>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81911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m">
  <a:themeElements>
    <a:clrScheme name="">
      <a:dk1>
        <a:srgbClr val="000000"/>
      </a:dk1>
      <a:lt1>
        <a:srgbClr val="FFFFFF"/>
      </a:lt1>
      <a:dk2>
        <a:srgbClr val="818180"/>
      </a:dk2>
      <a:lt2>
        <a:srgbClr val="808080"/>
      </a:lt2>
      <a:accent1>
        <a:srgbClr val="E6E6E6"/>
      </a:accent1>
      <a:accent2>
        <a:srgbClr val="333399"/>
      </a:accent2>
      <a:accent3>
        <a:srgbClr val="FFFFFF"/>
      </a:accent3>
      <a:accent4>
        <a:srgbClr val="000000"/>
      </a:accent4>
      <a:accent5>
        <a:srgbClr val="F0F0F0"/>
      </a:accent5>
      <a:accent6>
        <a:srgbClr val="2D2D8A"/>
      </a:accent6>
      <a:hlink>
        <a:srgbClr val="009999"/>
      </a:hlink>
      <a:folHlink>
        <a:srgbClr val="99CC00"/>
      </a:folHlink>
    </a:clrScheme>
    <a:fontScheme name="berm">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00000"/>
          <a:buFont typeface="Times" charset="0"/>
          <a:buNone/>
          <a:tabLst/>
          <a:defRPr kumimoji="0" lang="en-US" sz="2800" b="0" i="0" u="none" strike="noStrike" cap="none" normalizeH="0" baseline="0">
            <a:ln>
              <a:noFill/>
            </a:ln>
            <a:solidFill>
              <a:schemeClr val="bg1"/>
            </a:solidFill>
            <a:effectLst/>
            <a:latin typeface="Frutiger LT Std 45 Light"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00000"/>
          <a:buFont typeface="Times" charset="0"/>
          <a:buNone/>
          <a:tabLst/>
          <a:defRPr kumimoji="0" lang="en-US" sz="2800" b="0" i="0" u="none" strike="noStrike" cap="none" normalizeH="0" baseline="0">
            <a:ln>
              <a:noFill/>
            </a:ln>
            <a:solidFill>
              <a:schemeClr val="bg1"/>
            </a:solidFill>
            <a:effectLst/>
            <a:latin typeface="Frutiger LT Std 45 Light" charset="0"/>
            <a:ea typeface="ＭＳ Ｐゴシック" charset="0"/>
            <a:cs typeface="ＭＳ Ｐゴシック" charset="0"/>
          </a:defRPr>
        </a:defPPr>
      </a:lstStyle>
    </a:lnDef>
  </a:objectDefaults>
  <a:extraClrSchemeLst>
    <a:extraClrScheme>
      <a:clrScheme name="ber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rm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rm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rm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rm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rm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rm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rm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rm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rm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rm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rm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CambridgeUP</Template>
  <TotalTime>2399</TotalTime>
  <Words>3669</Words>
  <Application>Microsoft Office PowerPoint</Application>
  <PresentationFormat>全屏显示(4:3)</PresentationFormat>
  <Paragraphs>479</Paragraphs>
  <Slides>74</Slides>
  <Notes>12</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74</vt:i4>
      </vt:variant>
    </vt:vector>
  </HeadingPairs>
  <TitlesOfParts>
    <vt:vector size="76" baseType="lpstr">
      <vt:lpstr>berm</vt:lpstr>
      <vt:lpstr>Microsoft Visio Drawing</vt:lpstr>
      <vt:lpstr>Chapter 3 Medium Access Control</vt:lpstr>
      <vt:lpstr>Overview</vt:lpstr>
      <vt:lpstr>Challenges for Wireless Networks</vt:lpstr>
      <vt:lpstr>MAC Types</vt:lpstr>
      <vt:lpstr>MAC Types</vt:lpstr>
      <vt:lpstr>Communications Model</vt:lpstr>
      <vt:lpstr>Performance Measures</vt:lpstr>
      <vt:lpstr>Performance Measures</vt:lpstr>
      <vt:lpstr>Performance Measures</vt:lpstr>
      <vt:lpstr>Performance Measures</vt:lpstr>
      <vt:lpstr>Contention-Free Access Protocols</vt:lpstr>
      <vt:lpstr>Contention-Free Access Protocols</vt:lpstr>
      <vt:lpstr>Resource Assignment Techniques</vt:lpstr>
      <vt:lpstr>FDMA</vt:lpstr>
      <vt:lpstr>TDMA</vt:lpstr>
      <vt:lpstr>OFDMA</vt:lpstr>
      <vt:lpstr>OFDM Spectrum</vt:lpstr>
      <vt:lpstr>OFDM Properties</vt:lpstr>
      <vt:lpstr>OFDMA</vt:lpstr>
      <vt:lpstr>SDMA</vt:lpstr>
      <vt:lpstr>SDMA</vt:lpstr>
      <vt:lpstr>SDMA</vt:lpstr>
      <vt:lpstr>Hybrid Access</vt:lpstr>
      <vt:lpstr>Resource-Sharing Conflicts (1)</vt:lpstr>
      <vt:lpstr>Resource-Sharing Conflicts (2)</vt:lpstr>
      <vt:lpstr>Dynamic Access Protocols</vt:lpstr>
      <vt:lpstr>Poll-based Access Protocols</vt:lpstr>
      <vt:lpstr>Poll-based Access Protocols</vt:lpstr>
      <vt:lpstr>Token-Ring Based Access Protocols</vt:lpstr>
      <vt:lpstr>Reservation schemes.</vt:lpstr>
      <vt:lpstr>Performance Comparison</vt:lpstr>
      <vt:lpstr>Contention-Based Access Protocols</vt:lpstr>
      <vt:lpstr>Contention-Based Access Protocols</vt:lpstr>
      <vt:lpstr>Pure ALOHA(1)</vt:lpstr>
      <vt:lpstr>Pure ALOHA(2)</vt:lpstr>
      <vt:lpstr>Slotted ALOHA</vt:lpstr>
      <vt:lpstr>Performance of Slotted ALOHA (1)</vt:lpstr>
      <vt:lpstr>Performance of Slotted ALOHA (2)</vt:lpstr>
      <vt:lpstr>Performance of Slotted ALOHA (3)</vt:lpstr>
      <vt:lpstr>Performance of Slotted ALOHA (4)</vt:lpstr>
      <vt:lpstr>Performance of Slotted ALOHA (5)</vt:lpstr>
      <vt:lpstr>Carrier Sense Multiple Access (CSMA)</vt:lpstr>
      <vt:lpstr>Different CSMA Algorithms</vt:lpstr>
      <vt:lpstr>Different CSMA Algorithms</vt:lpstr>
      <vt:lpstr>Effect of Detection Delay</vt:lpstr>
      <vt:lpstr>CSMA w/ Collision Detection</vt:lpstr>
      <vt:lpstr>Backoff in CSMA-CD</vt:lpstr>
      <vt:lpstr>Challenges of in Wireless Networks</vt:lpstr>
      <vt:lpstr>Hidden Terminal Problems</vt:lpstr>
      <vt:lpstr>Exposed Terminal Problem</vt:lpstr>
      <vt:lpstr>CSMA w/ Collision Avoidance</vt:lpstr>
      <vt:lpstr>CSMA/CA</vt:lpstr>
      <vt:lpstr>CSMA/CA</vt:lpstr>
      <vt:lpstr>Example- Another way to solve the hidden-node problem </vt:lpstr>
      <vt:lpstr>Example- Another way to solve the hidden-node problem </vt:lpstr>
      <vt:lpstr>Example- Another way to solve the hidden-node problem </vt:lpstr>
      <vt:lpstr>Example- Another way to solve the hidden-node problem </vt:lpstr>
      <vt:lpstr>Example- Another way to solve the hidden-node problem </vt:lpstr>
      <vt:lpstr>Example- Another way to solve the hidden-node problem </vt:lpstr>
      <vt:lpstr>Conflict Resolution Algorithms</vt:lpstr>
      <vt:lpstr>Conflict Resolution Algorithms</vt:lpstr>
      <vt:lpstr>Reservation-Based Protocols</vt:lpstr>
      <vt:lpstr>Reservation-Based Protocols</vt:lpstr>
      <vt:lpstr>Reservation ALOHA</vt:lpstr>
      <vt:lpstr>Bit-Map Protocol</vt:lpstr>
      <vt:lpstr>Efficiency of Bit-Map Protocol</vt:lpstr>
      <vt:lpstr>Efficiency of Bit-Map Protocol</vt:lpstr>
      <vt:lpstr>Efficiency Limit</vt:lpstr>
      <vt:lpstr>Efficiency Limit</vt:lpstr>
      <vt:lpstr>System Examples: WiFi</vt:lpstr>
      <vt:lpstr>System Examples: WiFi</vt:lpstr>
      <vt:lpstr>System Examples: WiFi</vt:lpstr>
      <vt:lpstr>System Examples: WiFi</vt:lpstr>
      <vt:lpstr>MAC Types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miao</cp:lastModifiedBy>
  <cp:revision>1012</cp:revision>
  <dcterms:created xsi:type="dcterms:W3CDTF">2006-08-16T00:00:00Z</dcterms:created>
  <dcterms:modified xsi:type="dcterms:W3CDTF">2018-09-02T23:21:05Z</dcterms:modified>
</cp:coreProperties>
</file>