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4"/>
  </p:notesMasterIdLst>
  <p:sldIdLst>
    <p:sldId id="256" r:id="rId2"/>
    <p:sldId id="286" r:id="rId3"/>
    <p:sldId id="287" r:id="rId4"/>
    <p:sldId id="290" r:id="rId5"/>
    <p:sldId id="291" r:id="rId6"/>
    <p:sldId id="292" r:id="rId7"/>
    <p:sldId id="332" r:id="rId8"/>
    <p:sldId id="333" r:id="rId9"/>
    <p:sldId id="298" r:id="rId10"/>
    <p:sldId id="299" r:id="rId11"/>
    <p:sldId id="300" r:id="rId12"/>
    <p:sldId id="301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312" r:id="rId22"/>
    <p:sldId id="315" r:id="rId23"/>
    <p:sldId id="316" r:id="rId24"/>
    <p:sldId id="317" r:id="rId25"/>
    <p:sldId id="318" r:id="rId26"/>
    <p:sldId id="319" r:id="rId27"/>
    <p:sldId id="320" r:id="rId28"/>
    <p:sldId id="334" r:id="rId29"/>
    <p:sldId id="321" r:id="rId30"/>
    <p:sldId id="326" r:id="rId31"/>
    <p:sldId id="327" r:id="rId32"/>
    <p:sldId id="33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18" autoAdjust="0"/>
    <p:restoredTop sz="94182" autoAdjust="0"/>
  </p:normalViewPr>
  <p:slideViewPr>
    <p:cSldViewPr>
      <p:cViewPr varScale="1">
        <p:scale>
          <a:sx n="106" d="100"/>
          <a:sy n="106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43D7E-2439-4268-89C3-8C797CA43D70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00C67-6439-4EE7-A621-F218E25D58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A17E-61A1-4B60-9065-51EB7A94E81F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7003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GB" noProof="0" smtClean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35228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8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72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>
          <a:xfrm>
            <a:off x="215769" y="6499244"/>
            <a:ext cx="934844" cy="364359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>
          <a:xfrm>
            <a:off x="8482156" y="6499244"/>
            <a:ext cx="451303" cy="364359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fld id="{4960FDE0-D94C-4052-8B87-8F07CF91D0E2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3"/>
          </p:nvPr>
        </p:nvSpPr>
        <p:spPr>
          <a:xfrm>
            <a:off x="1822012" y="1874601"/>
            <a:ext cx="6862738" cy="4059457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cxnSp>
        <p:nvCxnSpPr>
          <p:cNvPr id="8" name="Straight Connector 17"/>
          <p:cNvCxnSpPr/>
          <p:nvPr userDrawn="1"/>
        </p:nvCxnSpPr>
        <p:spPr bwMode="auto">
          <a:xfrm>
            <a:off x="293260" y="6433263"/>
            <a:ext cx="8588707" cy="0"/>
          </a:xfrm>
          <a:prstGeom prst="line">
            <a:avLst/>
          </a:prstGeom>
          <a:ln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96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5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6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0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6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5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2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8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9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  <a:endParaRPr lang="en-GB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GB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100" b="1">
                <a:latin typeface="Tahoma" pitchFamily="34" charset="0"/>
                <a:sym typeface="Symbol" pitchFamily="18" charset="2"/>
              </a:defRPr>
            </a:lvl1pPr>
          </a:lstStyle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build="p" bldLvl="5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4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+mj-ea"/>
          <a:cs typeface="ＭＳ Ｐゴシック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84" charset="0"/>
        <a:buChar char="•"/>
        <a:defRPr sz="2800">
          <a:solidFill>
            <a:schemeClr val="tx1"/>
          </a:solidFill>
          <a:latin typeface="Tahoma" pitchFamily="34" charset="0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Tahoma" pitchFamily="34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roups.google.com/forum/#!forum/mobile-mia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20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5.emf"/><Relationship Id="rId4" Type="http://schemas.openxmlformats.org/officeDocument/2006/relationships/image" Target="../media/image24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6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478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smtClean="0"/>
              <a:t>Chapter </a:t>
            </a:r>
            <a:r>
              <a:rPr lang="en-US" altLang="zh-CN" sz="3200" smtClean="0"/>
              <a:t>7</a:t>
            </a:r>
            <a:r>
              <a:rPr lang="en-US" sz="3200" smtClean="0"/>
              <a:t> </a:t>
            </a:r>
            <a:r>
              <a:rPr lang="sv-SE" altLang="zh-CN" sz="3200" dirty="0"/>
              <a:t>Interference Management</a:t>
            </a:r>
            <a:endParaRPr lang="en-US" sz="3200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矩形 2"/>
          <p:cNvSpPr/>
          <p:nvPr/>
        </p:nvSpPr>
        <p:spPr>
          <a:xfrm>
            <a:off x="1066800" y="5334000"/>
            <a:ext cx="693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Email list:  </a:t>
            </a:r>
            <a:r>
              <a:rPr lang="en-US">
                <a:hlinkClick r:id="rId2"/>
              </a:rPr>
              <a:t>https://groups.google.com/forum/#!</a:t>
            </a:r>
            <a:r>
              <a:rPr lang="en-US" smtClean="0">
                <a:hlinkClick r:id="rId2"/>
              </a:rPr>
              <a:t>forum/mobile-miao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Better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interference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avoidance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?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How to improve the resource utilization under the interference avoidance principle?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Numerous studies have been performed and are ongoing</a:t>
            </a: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We will look into two representative techniques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Reuse partitioning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Multi-cell scheduling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61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R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euse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partitioning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: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introduction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(1/2)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A close look at geographic characteristics of a cell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Inner cell (close to AP): stronger signal, weaker interference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Outer cell (far from AP): weaker signal, stronger interference</a:t>
            </a: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US" sz="1539" b="1" kern="0" dirty="0" smtClean="0">
                <a:latin typeface="Tahoma" pitchFamily="34" charset="0"/>
                <a:ea typeface="ＭＳ Ｐゴシック" charset="-128"/>
              </a:rPr>
              <a:t>Inner </a:t>
            </a: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cell can easily achieve higher SIR, and thus requires less reuse distance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cxnSp>
        <p:nvCxnSpPr>
          <p:cNvPr id="9" name="직선 화살표 연결선 49"/>
          <p:cNvCxnSpPr/>
          <p:nvPr/>
        </p:nvCxnSpPr>
        <p:spPr bwMode="auto">
          <a:xfrm flipH="1" flipV="1">
            <a:off x="3832318" y="4263346"/>
            <a:ext cx="2032261" cy="24633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0" name="직선 화살표 연결선 50"/>
          <p:cNvCxnSpPr>
            <a:endCxn id="18" idx="3"/>
          </p:cNvCxnSpPr>
          <p:nvPr/>
        </p:nvCxnSpPr>
        <p:spPr bwMode="auto">
          <a:xfrm flipH="1">
            <a:off x="4571322" y="4519962"/>
            <a:ext cx="1269986" cy="5336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1" name="Freeform 3"/>
          <p:cNvSpPr>
            <a:spLocks noChangeAspect="1"/>
          </p:cNvSpPr>
          <p:nvPr/>
        </p:nvSpPr>
        <p:spPr bwMode="auto">
          <a:xfrm rot="5400000">
            <a:off x="1983382" y="3278025"/>
            <a:ext cx="2589026" cy="2586176"/>
          </a:xfrm>
          <a:custGeom>
            <a:avLst/>
            <a:gdLst>
              <a:gd name="T0" fmla="*/ 216495 w 726"/>
              <a:gd name="T1" fmla="*/ 0 h 636"/>
              <a:gd name="T2" fmla="*/ 647105 w 726"/>
              <a:gd name="T3" fmla="*/ 0 h 636"/>
              <a:gd name="T4" fmla="*/ 863600 w 726"/>
              <a:gd name="T5" fmla="*/ 378619 h 636"/>
              <a:gd name="T6" fmla="*/ 647105 w 726"/>
              <a:gd name="T7" fmla="*/ 757237 h 636"/>
              <a:gd name="T8" fmla="*/ 216495 w 726"/>
              <a:gd name="T9" fmla="*/ 757237 h 636"/>
              <a:gd name="T10" fmla="*/ 0 w 726"/>
              <a:gd name="T11" fmla="*/ 378619 h 636"/>
              <a:gd name="T12" fmla="*/ 216495 w 726"/>
              <a:gd name="T13" fmla="*/ 0 h 6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26"/>
              <a:gd name="T22" fmla="*/ 0 h 636"/>
              <a:gd name="T23" fmla="*/ 726 w 726"/>
              <a:gd name="T24" fmla="*/ 636 h 6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26" h="636">
                <a:moveTo>
                  <a:pt x="182" y="0"/>
                </a:moveTo>
                <a:lnTo>
                  <a:pt x="544" y="0"/>
                </a:lnTo>
                <a:lnTo>
                  <a:pt x="726" y="318"/>
                </a:lnTo>
                <a:lnTo>
                  <a:pt x="544" y="636"/>
                </a:lnTo>
                <a:lnTo>
                  <a:pt x="182" y="636"/>
                </a:lnTo>
                <a:lnTo>
                  <a:pt x="0" y="318"/>
                </a:lnTo>
                <a:lnTo>
                  <a:pt x="182" y="0"/>
                </a:lnTo>
                <a:close/>
              </a:path>
            </a:pathLst>
          </a:cu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539" dirty="0">
              <a:latin typeface="Tahoma" pitchFamily="34" charset="0"/>
            </a:endParaRPr>
          </a:p>
        </p:txBody>
      </p:sp>
      <p:sp>
        <p:nvSpPr>
          <p:cNvPr id="12" name="Freeform 3"/>
          <p:cNvSpPr>
            <a:spLocks noChangeAspect="1"/>
          </p:cNvSpPr>
          <p:nvPr/>
        </p:nvSpPr>
        <p:spPr bwMode="auto">
          <a:xfrm rot="5400000">
            <a:off x="4569897" y="3279433"/>
            <a:ext cx="2589026" cy="2586176"/>
          </a:xfrm>
          <a:custGeom>
            <a:avLst/>
            <a:gdLst>
              <a:gd name="T0" fmla="*/ 216495 w 726"/>
              <a:gd name="T1" fmla="*/ 0 h 636"/>
              <a:gd name="T2" fmla="*/ 647105 w 726"/>
              <a:gd name="T3" fmla="*/ 0 h 636"/>
              <a:gd name="T4" fmla="*/ 863600 w 726"/>
              <a:gd name="T5" fmla="*/ 378619 h 636"/>
              <a:gd name="T6" fmla="*/ 647105 w 726"/>
              <a:gd name="T7" fmla="*/ 757237 h 636"/>
              <a:gd name="T8" fmla="*/ 216495 w 726"/>
              <a:gd name="T9" fmla="*/ 757237 h 636"/>
              <a:gd name="T10" fmla="*/ 0 w 726"/>
              <a:gd name="T11" fmla="*/ 378619 h 636"/>
              <a:gd name="T12" fmla="*/ 216495 w 726"/>
              <a:gd name="T13" fmla="*/ 0 h 6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26"/>
              <a:gd name="T22" fmla="*/ 0 h 636"/>
              <a:gd name="T23" fmla="*/ 726 w 726"/>
              <a:gd name="T24" fmla="*/ 636 h 6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26" h="636">
                <a:moveTo>
                  <a:pt x="182" y="0"/>
                </a:moveTo>
                <a:lnTo>
                  <a:pt x="544" y="0"/>
                </a:lnTo>
                <a:lnTo>
                  <a:pt x="726" y="318"/>
                </a:lnTo>
                <a:lnTo>
                  <a:pt x="544" y="636"/>
                </a:lnTo>
                <a:lnTo>
                  <a:pt x="182" y="636"/>
                </a:lnTo>
                <a:lnTo>
                  <a:pt x="0" y="318"/>
                </a:lnTo>
                <a:lnTo>
                  <a:pt x="182" y="0"/>
                </a:lnTo>
                <a:close/>
              </a:path>
            </a:pathLst>
          </a:cu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539" dirty="0">
              <a:latin typeface="Tahoma" pitchFamily="34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154898" y="4263347"/>
            <a:ext cx="215203" cy="58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5983" y="4140180"/>
            <a:ext cx="208023" cy="34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직선 화살표 연결선 67"/>
          <p:cNvCxnSpPr>
            <a:endCxn id="18" idx="1"/>
          </p:cNvCxnSpPr>
          <p:nvPr/>
        </p:nvCxnSpPr>
        <p:spPr bwMode="auto">
          <a:xfrm>
            <a:off x="3278065" y="4632849"/>
            <a:ext cx="1085234" cy="42080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직선 화살표 연결선 68"/>
          <p:cNvCxnSpPr/>
          <p:nvPr/>
        </p:nvCxnSpPr>
        <p:spPr bwMode="auto">
          <a:xfrm flipV="1">
            <a:off x="3278065" y="4324930"/>
            <a:ext cx="307918" cy="31819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802996" y="4263347"/>
            <a:ext cx="215203" cy="58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3299" y="4879184"/>
            <a:ext cx="208023" cy="34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461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Reuse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partitioning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: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introduction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 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(2/2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Each cell is divided into two or more co-centric subcells with different reuse distance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Cell boundary: low SIR → large reuse factor needed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Cell center: high SIR → small reuse factor available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72549" y="3352800"/>
            <a:ext cx="6589454" cy="2343564"/>
            <a:chOff x="1683544" y="4499917"/>
            <a:chExt cx="7283450" cy="2329957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591719" y="4504680"/>
              <a:ext cx="1152525" cy="1009650"/>
            </a:xfrm>
            <a:custGeom>
              <a:avLst/>
              <a:gdLst>
                <a:gd name="T0" fmla="*/ 2147483647 w 726"/>
                <a:gd name="T1" fmla="*/ 0 h 636"/>
                <a:gd name="T2" fmla="*/ 2147483647 w 726"/>
                <a:gd name="T3" fmla="*/ 0 h 636"/>
                <a:gd name="T4" fmla="*/ 2147483647 w 726"/>
                <a:gd name="T5" fmla="*/ 2147483647 h 636"/>
                <a:gd name="T6" fmla="*/ 2147483647 w 726"/>
                <a:gd name="T7" fmla="*/ 2147483647 h 636"/>
                <a:gd name="T8" fmla="*/ 2147483647 w 726"/>
                <a:gd name="T9" fmla="*/ 2147483647 h 636"/>
                <a:gd name="T10" fmla="*/ 0 w 726"/>
                <a:gd name="T11" fmla="*/ 2147483647 h 636"/>
                <a:gd name="T12" fmla="*/ 2147483647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539" dirty="0">
                <a:latin typeface="Tahoma" pitchFamily="34" charset="0"/>
              </a:endParaRPr>
            </a:p>
          </p:txBody>
        </p:sp>
        <p:sp>
          <p:nvSpPr>
            <p:cNvPr id="10" name="Freeform 22"/>
            <p:cNvSpPr>
              <a:spLocks/>
            </p:cNvSpPr>
            <p:nvPr/>
          </p:nvSpPr>
          <p:spPr bwMode="auto">
            <a:xfrm>
              <a:off x="3591719" y="5512742"/>
              <a:ext cx="1152525" cy="1009650"/>
            </a:xfrm>
            <a:custGeom>
              <a:avLst/>
              <a:gdLst>
                <a:gd name="T0" fmla="*/ 2147483647 w 726"/>
                <a:gd name="T1" fmla="*/ 0 h 636"/>
                <a:gd name="T2" fmla="*/ 2147483647 w 726"/>
                <a:gd name="T3" fmla="*/ 0 h 636"/>
                <a:gd name="T4" fmla="*/ 2147483647 w 726"/>
                <a:gd name="T5" fmla="*/ 2147483647 h 636"/>
                <a:gd name="T6" fmla="*/ 2147483647 w 726"/>
                <a:gd name="T7" fmla="*/ 2147483647 h 636"/>
                <a:gd name="T8" fmla="*/ 2147483647 w 726"/>
                <a:gd name="T9" fmla="*/ 2147483647 h 636"/>
                <a:gd name="T10" fmla="*/ 0 w 726"/>
                <a:gd name="T11" fmla="*/ 2147483647 h 636"/>
                <a:gd name="T12" fmla="*/ 2147483647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539" dirty="0">
                <a:latin typeface="Tahoma" pitchFamily="34" charset="0"/>
              </a:endParaRPr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2728119" y="5009505"/>
              <a:ext cx="1152525" cy="1009650"/>
            </a:xfrm>
            <a:custGeom>
              <a:avLst/>
              <a:gdLst>
                <a:gd name="T0" fmla="*/ 2147483647 w 726"/>
                <a:gd name="T1" fmla="*/ 0 h 636"/>
                <a:gd name="T2" fmla="*/ 2147483647 w 726"/>
                <a:gd name="T3" fmla="*/ 0 h 636"/>
                <a:gd name="T4" fmla="*/ 2147483647 w 726"/>
                <a:gd name="T5" fmla="*/ 2147483647 h 636"/>
                <a:gd name="T6" fmla="*/ 2147483647 w 726"/>
                <a:gd name="T7" fmla="*/ 2147483647 h 636"/>
                <a:gd name="T8" fmla="*/ 2147483647 w 726"/>
                <a:gd name="T9" fmla="*/ 2147483647 h 636"/>
                <a:gd name="T10" fmla="*/ 0 w 726"/>
                <a:gd name="T11" fmla="*/ 2147483647 h 636"/>
                <a:gd name="T12" fmla="*/ 2147483647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539" dirty="0">
                <a:latin typeface="Tahoma" pitchFamily="34" charset="0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2728119" y="4499917"/>
              <a:ext cx="2019300" cy="2022475"/>
            </a:xfrm>
            <a:custGeom>
              <a:avLst/>
              <a:gdLst>
                <a:gd name="T0" fmla="*/ 1155700 w 2019300"/>
                <a:gd name="T1" fmla="*/ 0 h 2022475"/>
                <a:gd name="T2" fmla="*/ 1730375 w 2019300"/>
                <a:gd name="T3" fmla="*/ 6350 h 2022475"/>
                <a:gd name="T4" fmla="*/ 2016125 w 2019300"/>
                <a:gd name="T5" fmla="*/ 508000 h 2022475"/>
                <a:gd name="T6" fmla="*/ 1730375 w 2019300"/>
                <a:gd name="T7" fmla="*/ 1012825 h 2022475"/>
                <a:gd name="T8" fmla="*/ 2019300 w 2019300"/>
                <a:gd name="T9" fmla="*/ 1517650 h 2022475"/>
                <a:gd name="T10" fmla="*/ 1730375 w 2019300"/>
                <a:gd name="T11" fmla="*/ 2022475 h 2022475"/>
                <a:gd name="T12" fmla="*/ 1149350 w 2019300"/>
                <a:gd name="T13" fmla="*/ 2022475 h 2022475"/>
                <a:gd name="T14" fmla="*/ 866775 w 2019300"/>
                <a:gd name="T15" fmla="*/ 1520825 h 2022475"/>
                <a:gd name="T16" fmla="*/ 292100 w 2019300"/>
                <a:gd name="T17" fmla="*/ 1520825 h 2022475"/>
                <a:gd name="T18" fmla="*/ 0 w 2019300"/>
                <a:gd name="T19" fmla="*/ 1016000 h 2022475"/>
                <a:gd name="T20" fmla="*/ 292100 w 2019300"/>
                <a:gd name="T21" fmla="*/ 508000 h 2022475"/>
                <a:gd name="T22" fmla="*/ 863600 w 2019300"/>
                <a:gd name="T23" fmla="*/ 508000 h 2022475"/>
                <a:gd name="T24" fmla="*/ 1155700 w 2019300"/>
                <a:gd name="T25" fmla="*/ 0 h 20224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19300"/>
                <a:gd name="T40" fmla="*/ 0 h 2022475"/>
                <a:gd name="T41" fmla="*/ 2019300 w 2019300"/>
                <a:gd name="T42" fmla="*/ 2022475 h 20224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19300" h="2022475">
                  <a:moveTo>
                    <a:pt x="1155700" y="0"/>
                  </a:moveTo>
                  <a:lnTo>
                    <a:pt x="1730375" y="6350"/>
                  </a:lnTo>
                  <a:lnTo>
                    <a:pt x="2016125" y="508000"/>
                  </a:lnTo>
                  <a:lnTo>
                    <a:pt x="1730375" y="1012825"/>
                  </a:lnTo>
                  <a:lnTo>
                    <a:pt x="2019300" y="1517650"/>
                  </a:lnTo>
                  <a:lnTo>
                    <a:pt x="1730375" y="2022475"/>
                  </a:lnTo>
                  <a:lnTo>
                    <a:pt x="1149350" y="2022475"/>
                  </a:lnTo>
                  <a:lnTo>
                    <a:pt x="866775" y="1520825"/>
                  </a:lnTo>
                  <a:lnTo>
                    <a:pt x="292100" y="1520825"/>
                  </a:lnTo>
                  <a:lnTo>
                    <a:pt x="0" y="1016000"/>
                  </a:lnTo>
                  <a:lnTo>
                    <a:pt x="292100" y="508000"/>
                  </a:lnTo>
                  <a:lnTo>
                    <a:pt x="863600" y="508000"/>
                  </a:lnTo>
                  <a:lnTo>
                    <a:pt x="1155700" y="0"/>
                  </a:lnTo>
                  <a:close/>
                </a:path>
              </a:pathLst>
            </a:cu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ko-KR" altLang="en-US" sz="1539" dirty="0">
                <a:latin typeface="Tahoma" pitchFamily="34" charset="0"/>
              </a:endParaRPr>
            </a:p>
          </p:txBody>
        </p:sp>
        <p:sp>
          <p:nvSpPr>
            <p:cNvPr id="13" name="Freeform 6"/>
            <p:cNvSpPr>
              <a:spLocks noChangeAspect="1"/>
            </p:cNvSpPr>
            <p:nvPr/>
          </p:nvSpPr>
          <p:spPr bwMode="auto">
            <a:xfrm>
              <a:off x="6981031" y="4525317"/>
              <a:ext cx="1152525" cy="1009650"/>
            </a:xfrm>
            <a:custGeom>
              <a:avLst/>
              <a:gdLst>
                <a:gd name="T0" fmla="*/ 2147483647 w 726"/>
                <a:gd name="T1" fmla="*/ 0 h 636"/>
                <a:gd name="T2" fmla="*/ 2147483647 w 726"/>
                <a:gd name="T3" fmla="*/ 0 h 636"/>
                <a:gd name="T4" fmla="*/ 2147483647 w 726"/>
                <a:gd name="T5" fmla="*/ 2147483647 h 636"/>
                <a:gd name="T6" fmla="*/ 2147483647 w 726"/>
                <a:gd name="T7" fmla="*/ 2147483647 h 636"/>
                <a:gd name="T8" fmla="*/ 2147483647 w 726"/>
                <a:gd name="T9" fmla="*/ 2147483647 h 636"/>
                <a:gd name="T10" fmla="*/ 0 w 726"/>
                <a:gd name="T11" fmla="*/ 2147483647 h 636"/>
                <a:gd name="T12" fmla="*/ 2147483647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539" dirty="0">
                <a:latin typeface="Tahoma" pitchFamily="34" charset="0"/>
              </a:endParaRPr>
            </a:p>
          </p:txBody>
        </p:sp>
        <p:sp>
          <p:nvSpPr>
            <p:cNvPr id="14" name="Freeform 22"/>
            <p:cNvSpPr>
              <a:spLocks noChangeAspect="1"/>
            </p:cNvSpPr>
            <p:nvPr/>
          </p:nvSpPr>
          <p:spPr bwMode="auto">
            <a:xfrm>
              <a:off x="6981031" y="5533380"/>
              <a:ext cx="1152525" cy="1009650"/>
            </a:xfrm>
            <a:custGeom>
              <a:avLst/>
              <a:gdLst>
                <a:gd name="T0" fmla="*/ 2147483647 w 726"/>
                <a:gd name="T1" fmla="*/ 0 h 636"/>
                <a:gd name="T2" fmla="*/ 2147483647 w 726"/>
                <a:gd name="T3" fmla="*/ 0 h 636"/>
                <a:gd name="T4" fmla="*/ 2147483647 w 726"/>
                <a:gd name="T5" fmla="*/ 2147483647 h 636"/>
                <a:gd name="T6" fmla="*/ 2147483647 w 726"/>
                <a:gd name="T7" fmla="*/ 2147483647 h 636"/>
                <a:gd name="T8" fmla="*/ 2147483647 w 726"/>
                <a:gd name="T9" fmla="*/ 2147483647 h 636"/>
                <a:gd name="T10" fmla="*/ 0 w 726"/>
                <a:gd name="T11" fmla="*/ 2147483647 h 636"/>
                <a:gd name="T12" fmla="*/ 2147483647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539" dirty="0">
                <a:latin typeface="Tahoma" pitchFamily="34" charset="0"/>
              </a:endParaRPr>
            </a:p>
          </p:txBody>
        </p:sp>
        <p:sp>
          <p:nvSpPr>
            <p:cNvPr id="15" name="Freeform 25"/>
            <p:cNvSpPr>
              <a:spLocks noChangeAspect="1"/>
            </p:cNvSpPr>
            <p:nvPr/>
          </p:nvSpPr>
          <p:spPr bwMode="auto">
            <a:xfrm>
              <a:off x="6117431" y="5030142"/>
              <a:ext cx="1152525" cy="1009650"/>
            </a:xfrm>
            <a:custGeom>
              <a:avLst/>
              <a:gdLst>
                <a:gd name="T0" fmla="*/ 2147483647 w 726"/>
                <a:gd name="T1" fmla="*/ 0 h 636"/>
                <a:gd name="T2" fmla="*/ 2147483647 w 726"/>
                <a:gd name="T3" fmla="*/ 0 h 636"/>
                <a:gd name="T4" fmla="*/ 2147483647 w 726"/>
                <a:gd name="T5" fmla="*/ 2147483647 h 636"/>
                <a:gd name="T6" fmla="*/ 2147483647 w 726"/>
                <a:gd name="T7" fmla="*/ 2147483647 h 636"/>
                <a:gd name="T8" fmla="*/ 2147483647 w 726"/>
                <a:gd name="T9" fmla="*/ 2147483647 h 636"/>
                <a:gd name="T10" fmla="*/ 0 w 726"/>
                <a:gd name="T11" fmla="*/ 2147483647 h 636"/>
                <a:gd name="T12" fmla="*/ 2147483647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539" dirty="0">
                <a:latin typeface="Tahoma" pitchFamily="34" charset="0"/>
              </a:endParaRPr>
            </a:p>
          </p:txBody>
        </p:sp>
        <p:sp>
          <p:nvSpPr>
            <p:cNvPr id="16" name="Freeform 12"/>
            <p:cNvSpPr>
              <a:spLocks noChangeAspect="1"/>
            </p:cNvSpPr>
            <p:nvPr/>
          </p:nvSpPr>
          <p:spPr bwMode="auto">
            <a:xfrm>
              <a:off x="6117431" y="4520555"/>
              <a:ext cx="2019300" cy="2022475"/>
            </a:xfrm>
            <a:custGeom>
              <a:avLst/>
              <a:gdLst>
                <a:gd name="T0" fmla="*/ 1155700 w 2019300"/>
                <a:gd name="T1" fmla="*/ 0 h 2022475"/>
                <a:gd name="T2" fmla="*/ 1730375 w 2019300"/>
                <a:gd name="T3" fmla="*/ 6350 h 2022475"/>
                <a:gd name="T4" fmla="*/ 2016125 w 2019300"/>
                <a:gd name="T5" fmla="*/ 508000 h 2022475"/>
                <a:gd name="T6" fmla="*/ 1730375 w 2019300"/>
                <a:gd name="T7" fmla="*/ 1012825 h 2022475"/>
                <a:gd name="T8" fmla="*/ 2019300 w 2019300"/>
                <a:gd name="T9" fmla="*/ 1517650 h 2022475"/>
                <a:gd name="T10" fmla="*/ 1730375 w 2019300"/>
                <a:gd name="T11" fmla="*/ 2022475 h 2022475"/>
                <a:gd name="T12" fmla="*/ 1149350 w 2019300"/>
                <a:gd name="T13" fmla="*/ 2022475 h 2022475"/>
                <a:gd name="T14" fmla="*/ 866775 w 2019300"/>
                <a:gd name="T15" fmla="*/ 1520825 h 2022475"/>
                <a:gd name="T16" fmla="*/ 292100 w 2019300"/>
                <a:gd name="T17" fmla="*/ 1520825 h 2022475"/>
                <a:gd name="T18" fmla="*/ 0 w 2019300"/>
                <a:gd name="T19" fmla="*/ 1016000 h 2022475"/>
                <a:gd name="T20" fmla="*/ 292100 w 2019300"/>
                <a:gd name="T21" fmla="*/ 508000 h 2022475"/>
                <a:gd name="T22" fmla="*/ 863600 w 2019300"/>
                <a:gd name="T23" fmla="*/ 508000 h 2022475"/>
                <a:gd name="T24" fmla="*/ 1155700 w 2019300"/>
                <a:gd name="T25" fmla="*/ 0 h 20224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19300"/>
                <a:gd name="T40" fmla="*/ 0 h 2022475"/>
                <a:gd name="T41" fmla="*/ 2019300 w 2019300"/>
                <a:gd name="T42" fmla="*/ 2022475 h 20224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19300" h="2022475">
                  <a:moveTo>
                    <a:pt x="1155700" y="0"/>
                  </a:moveTo>
                  <a:lnTo>
                    <a:pt x="1730375" y="6350"/>
                  </a:lnTo>
                  <a:lnTo>
                    <a:pt x="2016125" y="508000"/>
                  </a:lnTo>
                  <a:lnTo>
                    <a:pt x="1730375" y="1012825"/>
                  </a:lnTo>
                  <a:lnTo>
                    <a:pt x="2019300" y="1517650"/>
                  </a:lnTo>
                  <a:lnTo>
                    <a:pt x="1730375" y="2022475"/>
                  </a:lnTo>
                  <a:lnTo>
                    <a:pt x="1149350" y="2022475"/>
                  </a:lnTo>
                  <a:lnTo>
                    <a:pt x="866775" y="1520825"/>
                  </a:lnTo>
                  <a:lnTo>
                    <a:pt x="292100" y="1520825"/>
                  </a:lnTo>
                  <a:lnTo>
                    <a:pt x="0" y="1016000"/>
                  </a:lnTo>
                  <a:lnTo>
                    <a:pt x="292100" y="508000"/>
                  </a:lnTo>
                  <a:lnTo>
                    <a:pt x="863600" y="508000"/>
                  </a:lnTo>
                  <a:lnTo>
                    <a:pt x="1155700" y="0"/>
                  </a:lnTo>
                  <a:close/>
                </a:path>
              </a:pathLst>
            </a:cu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ko-KR" altLang="en-US" sz="1539" dirty="0">
                <a:latin typeface="Tahoma" pitchFamily="34" charset="0"/>
              </a:endParaRPr>
            </a:p>
          </p:txBody>
        </p:sp>
        <p:sp>
          <p:nvSpPr>
            <p:cNvPr id="17" name="Oval 13"/>
            <p:cNvSpPr>
              <a:spLocks noChangeAspect="1"/>
            </p:cNvSpPr>
            <p:nvPr/>
          </p:nvSpPr>
          <p:spPr bwMode="auto">
            <a:xfrm>
              <a:off x="6407944" y="5260330"/>
              <a:ext cx="574675" cy="549275"/>
            </a:xfrm>
            <a:prstGeom prst="ellipse">
              <a:avLst/>
            </a:prstGeom>
            <a:noFill/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pPr latinLnBrk="1"/>
              <a:endParaRPr kumimoji="1" lang="en-US" altLang="ko-KR" sz="1539" dirty="0"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18" name="Oval 14"/>
            <p:cNvSpPr>
              <a:spLocks noChangeAspect="1"/>
            </p:cNvSpPr>
            <p:nvPr/>
          </p:nvSpPr>
          <p:spPr bwMode="auto">
            <a:xfrm>
              <a:off x="7273131" y="5776267"/>
              <a:ext cx="573088" cy="549275"/>
            </a:xfrm>
            <a:prstGeom prst="ellipse">
              <a:avLst/>
            </a:prstGeom>
            <a:noFill/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pPr latinLnBrk="1"/>
              <a:endParaRPr kumimoji="1" lang="en-US" altLang="ko-KR" sz="1539" dirty="0"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19" name="Oval 15"/>
            <p:cNvSpPr>
              <a:spLocks noChangeAspect="1"/>
            </p:cNvSpPr>
            <p:nvPr/>
          </p:nvSpPr>
          <p:spPr bwMode="auto">
            <a:xfrm>
              <a:off x="7269956" y="4765030"/>
              <a:ext cx="573088" cy="549275"/>
            </a:xfrm>
            <a:prstGeom prst="ellipse">
              <a:avLst/>
            </a:prstGeom>
            <a:noFill/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pPr latinLnBrk="1"/>
              <a:endParaRPr kumimoji="1" lang="en-US" altLang="ko-KR" sz="1539" dirty="0"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20" name="TextBox 20"/>
            <p:cNvSpPr txBox="1">
              <a:spLocks noChangeArrowheads="1"/>
            </p:cNvSpPr>
            <p:nvPr/>
          </p:nvSpPr>
          <p:spPr bwMode="auto">
            <a:xfrm>
              <a:off x="2977355" y="5393680"/>
              <a:ext cx="647700" cy="24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026" dirty="0">
                  <a:latin typeface="Tahoma" pitchFamily="34" charset="0"/>
                  <a:ea typeface="굴림" pitchFamily="34" charset="-127"/>
                </a:rPr>
                <a:t>1,2,3</a:t>
              </a:r>
            </a:p>
          </p:txBody>
        </p:sp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>
              <a:off x="3831431" y="4880917"/>
              <a:ext cx="647700" cy="24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026" dirty="0">
                  <a:latin typeface="Tahoma" pitchFamily="34" charset="0"/>
                  <a:ea typeface="굴림" pitchFamily="34" charset="-127"/>
                </a:rPr>
                <a:t>4,5,6</a:t>
              </a:r>
            </a:p>
          </p:txBody>
        </p:sp>
        <p:sp>
          <p:nvSpPr>
            <p:cNvPr id="22" name="TextBox 20"/>
            <p:cNvSpPr txBox="1">
              <a:spLocks noChangeArrowheads="1"/>
            </p:cNvSpPr>
            <p:nvPr/>
          </p:nvSpPr>
          <p:spPr bwMode="auto">
            <a:xfrm>
              <a:off x="3804444" y="5896917"/>
              <a:ext cx="647700" cy="24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026" dirty="0">
                  <a:latin typeface="Tahoma" pitchFamily="34" charset="0"/>
                  <a:ea typeface="굴림" pitchFamily="34" charset="-127"/>
                </a:rPr>
                <a:t>7,8,9</a:t>
              </a:r>
            </a:p>
          </p:txBody>
        </p:sp>
        <p:sp>
          <p:nvSpPr>
            <p:cNvPr id="23" name="TextBox 21"/>
            <p:cNvSpPr txBox="1">
              <a:spLocks noChangeArrowheads="1"/>
            </p:cNvSpPr>
            <p:nvPr/>
          </p:nvSpPr>
          <p:spPr bwMode="auto">
            <a:xfrm>
              <a:off x="1683544" y="4958705"/>
              <a:ext cx="1079500" cy="24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026" dirty="0">
                  <a:latin typeface="Tahoma" pitchFamily="34" charset="0"/>
                  <a:ea typeface="굴림" pitchFamily="34" charset="-127"/>
                </a:rPr>
                <a:t>Channels 1-9</a:t>
              </a:r>
            </a:p>
          </p:txBody>
        </p:sp>
        <p:sp>
          <p:nvSpPr>
            <p:cNvPr id="24" name="TextBox 20"/>
            <p:cNvSpPr txBox="1">
              <a:spLocks noChangeArrowheads="1"/>
            </p:cNvSpPr>
            <p:nvPr/>
          </p:nvSpPr>
          <p:spPr bwMode="auto">
            <a:xfrm>
              <a:off x="6387306" y="5403205"/>
              <a:ext cx="647700" cy="24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026" b="1" dirty="0">
                  <a:solidFill>
                    <a:srgbClr val="0070C0"/>
                  </a:solidFill>
                  <a:latin typeface="Tahoma" pitchFamily="34" charset="0"/>
                  <a:ea typeface="굴림" pitchFamily="34" charset="-127"/>
                </a:rPr>
                <a:t>1,2,3</a:t>
              </a:r>
            </a:p>
          </p:txBody>
        </p:sp>
        <p:sp>
          <p:nvSpPr>
            <p:cNvPr id="25" name="TextBox 21"/>
            <p:cNvSpPr txBox="1">
              <a:spLocks noChangeArrowheads="1"/>
            </p:cNvSpPr>
            <p:nvPr/>
          </p:nvSpPr>
          <p:spPr bwMode="auto">
            <a:xfrm>
              <a:off x="7242969" y="4926955"/>
              <a:ext cx="647700" cy="24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026" b="1" dirty="0">
                  <a:solidFill>
                    <a:srgbClr val="0070C0"/>
                  </a:solidFill>
                  <a:latin typeface="Tahoma" pitchFamily="34" charset="0"/>
                  <a:ea typeface="굴림" pitchFamily="34" charset="-127"/>
                </a:rPr>
                <a:t>1,2,3</a:t>
              </a:r>
            </a:p>
          </p:txBody>
        </p:sp>
        <p:sp>
          <p:nvSpPr>
            <p:cNvPr id="26" name="TextBox 22"/>
            <p:cNvSpPr txBox="1">
              <a:spLocks noChangeArrowheads="1"/>
            </p:cNvSpPr>
            <p:nvPr/>
          </p:nvSpPr>
          <p:spPr bwMode="auto">
            <a:xfrm>
              <a:off x="7233445" y="5906442"/>
              <a:ext cx="647700" cy="24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026" b="1" dirty="0">
                  <a:solidFill>
                    <a:srgbClr val="0070C0"/>
                  </a:solidFill>
                  <a:latin typeface="Tahoma" pitchFamily="34" charset="0"/>
                  <a:ea typeface="굴림" pitchFamily="34" charset="-127"/>
                </a:rPr>
                <a:t>1,2,3</a:t>
              </a:r>
            </a:p>
          </p:txBody>
        </p:sp>
        <p:sp>
          <p:nvSpPr>
            <p:cNvPr id="27" name="TextBox 20"/>
            <p:cNvSpPr txBox="1">
              <a:spLocks noChangeArrowheads="1"/>
            </p:cNvSpPr>
            <p:nvPr/>
          </p:nvSpPr>
          <p:spPr bwMode="auto">
            <a:xfrm>
              <a:off x="6388894" y="5033317"/>
              <a:ext cx="647700" cy="24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026" dirty="0">
                  <a:latin typeface="Tahoma" pitchFamily="34" charset="0"/>
                  <a:ea typeface="굴림" pitchFamily="34" charset="-127"/>
                </a:rPr>
                <a:t>4,5</a:t>
              </a:r>
            </a:p>
          </p:txBody>
        </p:sp>
        <p:sp>
          <p:nvSpPr>
            <p:cNvPr id="28" name="TextBox 20"/>
            <p:cNvSpPr txBox="1">
              <a:spLocks noChangeArrowheads="1"/>
            </p:cNvSpPr>
            <p:nvPr/>
          </p:nvSpPr>
          <p:spPr bwMode="auto">
            <a:xfrm>
              <a:off x="7250906" y="4539605"/>
              <a:ext cx="647700" cy="24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026" dirty="0">
                  <a:latin typeface="Tahoma" pitchFamily="34" charset="0"/>
                  <a:ea typeface="굴림" pitchFamily="34" charset="-127"/>
                </a:rPr>
                <a:t>6,7</a:t>
              </a:r>
            </a:p>
          </p:txBody>
        </p:sp>
        <p:sp>
          <p:nvSpPr>
            <p:cNvPr id="29" name="TextBox 20"/>
            <p:cNvSpPr txBox="1">
              <a:spLocks noChangeArrowheads="1"/>
            </p:cNvSpPr>
            <p:nvPr/>
          </p:nvSpPr>
          <p:spPr bwMode="auto">
            <a:xfrm>
              <a:off x="7262019" y="5538142"/>
              <a:ext cx="647700" cy="24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026" dirty="0">
                  <a:latin typeface="Tahoma" pitchFamily="34" charset="0"/>
                  <a:ea typeface="굴림" pitchFamily="34" charset="-127"/>
                </a:rPr>
                <a:t>8,9</a:t>
              </a:r>
            </a:p>
          </p:txBody>
        </p:sp>
        <p:sp>
          <p:nvSpPr>
            <p:cNvPr id="30" name="TextBox 6"/>
            <p:cNvSpPr txBox="1">
              <a:spLocks noChangeArrowheads="1"/>
            </p:cNvSpPr>
            <p:nvPr/>
          </p:nvSpPr>
          <p:spPr bwMode="auto">
            <a:xfrm>
              <a:off x="2069306" y="6552555"/>
              <a:ext cx="3455988" cy="24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026" dirty="0">
                  <a:latin typeface="Tahoma" pitchFamily="34" charset="0"/>
                  <a:ea typeface="굴림" pitchFamily="34" charset="-127"/>
                </a:rPr>
                <a:t>Num. channels per cell: </a:t>
              </a:r>
              <a:r>
                <a:rPr lang="en-US" altLang="ko-KR" sz="1026" b="1" dirty="0">
                  <a:latin typeface="Tahoma" pitchFamily="34" charset="0"/>
                  <a:ea typeface="굴림" pitchFamily="34" charset="-127"/>
                </a:rPr>
                <a:t>3</a:t>
              </a:r>
              <a:endParaRPr lang="ko-KR" altLang="en-US" sz="1026" b="1" dirty="0">
                <a:latin typeface="Tahoma" pitchFamily="34" charset="0"/>
                <a:ea typeface="굴림" pitchFamily="34" charset="-127"/>
              </a:endParaRPr>
            </a:p>
          </p:txBody>
        </p:sp>
        <p:sp>
          <p:nvSpPr>
            <p:cNvPr id="31" name="TextBox 6"/>
            <p:cNvSpPr txBox="1">
              <a:spLocks noChangeArrowheads="1"/>
            </p:cNvSpPr>
            <p:nvPr/>
          </p:nvSpPr>
          <p:spPr bwMode="auto">
            <a:xfrm>
              <a:off x="5511006" y="6581130"/>
              <a:ext cx="3455988" cy="24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026" dirty="0">
                  <a:latin typeface="Tahoma" pitchFamily="34" charset="0"/>
                  <a:ea typeface="굴림" pitchFamily="34" charset="-127"/>
                </a:rPr>
                <a:t>Num. channels per cell: </a:t>
              </a:r>
              <a:r>
                <a:rPr lang="en-US" altLang="ko-KR" sz="1026" b="1" dirty="0">
                  <a:latin typeface="Tahoma" pitchFamily="34" charset="0"/>
                  <a:ea typeface="굴림" pitchFamily="34" charset="-127"/>
                </a:rPr>
                <a:t>5</a:t>
              </a:r>
              <a:endParaRPr lang="ko-KR" altLang="en-US" sz="1026" b="1" dirty="0">
                <a:latin typeface="Tahoma" pitchFamily="34" charset="0"/>
                <a:ea typeface="굴림" pitchFamily="34" charset="-127"/>
              </a:endParaRPr>
            </a:p>
          </p:txBody>
        </p:sp>
        <p:sp>
          <p:nvSpPr>
            <p:cNvPr id="32" name="Right Arrow 28"/>
            <p:cNvSpPr>
              <a:spLocks noChangeArrowheads="1"/>
            </p:cNvSpPr>
            <p:nvPr/>
          </p:nvSpPr>
          <p:spPr bwMode="auto">
            <a:xfrm>
              <a:off x="5317331" y="5330180"/>
              <a:ext cx="360363" cy="43338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altLang="ko-KR" sz="1539" dirty="0">
                <a:latin typeface="Tahoma" pitchFamily="34" charset="0"/>
                <a:ea typeface="굴림" pitchFamily="34" charset="-127"/>
              </a:endParaRPr>
            </a:p>
          </p:txBody>
        </p:sp>
      </p:grp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25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Reuse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partitioning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: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ubcell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radius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How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to determine subcell radius?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>
                <a:latin typeface="Tahoma" pitchFamily="34" charset="0"/>
                <a:ea typeface="ＭＳ Ｐゴシック" charset="-128"/>
              </a:rPr>
              <a:t>Let </a:t>
            </a:r>
            <a:r>
              <a:rPr lang="en-GB" sz="1539" i="1" kern="0" dirty="0">
                <a:latin typeface="Tahoma" pitchFamily="34" charset="0"/>
                <a:ea typeface="ＭＳ Ｐゴシック" charset="-128"/>
              </a:rPr>
              <a:t>K</a:t>
            </a:r>
            <a:r>
              <a:rPr lang="en-GB" sz="1539" i="1" kern="0" baseline="-25000" dirty="0">
                <a:latin typeface="Tahoma" pitchFamily="34" charset="0"/>
                <a:ea typeface="ＭＳ Ｐゴシック" charset="-128"/>
              </a:rPr>
              <a:t>i</a:t>
            </a:r>
            <a:r>
              <a:rPr lang="en-GB" sz="1539" kern="0" dirty="0">
                <a:latin typeface="Tahoma" pitchFamily="34" charset="0"/>
                <a:ea typeface="ＭＳ Ｐゴシック" charset="-128"/>
              </a:rPr>
              <a:t> be 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reuse factor of </a:t>
            </a:r>
            <a:r>
              <a:rPr lang="en-US" sz="1539" i="1" kern="0" dirty="0">
                <a:latin typeface="Tahoma" pitchFamily="34" charset="0"/>
                <a:ea typeface="ＭＳ Ｐゴシック" charset="-128"/>
              </a:rPr>
              <a:t>L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 subcells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Then,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Radius of subcell </a:t>
            </a:r>
            <a:r>
              <a:rPr lang="en-US" sz="1539" i="1" kern="0" dirty="0">
                <a:latin typeface="Tahoma" pitchFamily="34" charset="0"/>
                <a:ea typeface="ＭＳ Ｐゴシック" charset="-128"/>
              </a:rPr>
              <a:t>i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 is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231820" y="2409083"/>
          <a:ext cx="1723650" cy="342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Equation" r:id="rId3" imgW="965200" imgH="190500" progId="">
                  <p:embed/>
                </p:oleObj>
              </mc:Choice>
              <mc:Fallback>
                <p:oleObj name="Equation" r:id="rId3" imgW="965200" imgH="1905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1820" y="2409083"/>
                        <a:ext cx="1723650" cy="3424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2119345" y="3183260"/>
          <a:ext cx="2749309" cy="1034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Equation" r:id="rId5" imgW="1587240" imgH="596880" progId="Equation.DSMT4">
                  <p:embed/>
                </p:oleObj>
              </mc:Choice>
              <mc:Fallback>
                <p:oleObj name="Equation" r:id="rId5" imgW="1587240" imgH="596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345" y="3183260"/>
                        <a:ext cx="2749309" cy="10345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883499"/>
              </p:ext>
            </p:extLst>
          </p:nvPr>
        </p:nvGraphicFramePr>
        <p:xfrm>
          <a:off x="2075900" y="4811123"/>
          <a:ext cx="2337931" cy="8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公式" r:id="rId7" imgW="1422360" imgH="507960" progId="Equation.3">
                  <p:embed/>
                </p:oleObj>
              </mc:Choice>
              <mc:Fallback>
                <p:oleObj name="公式" r:id="rId7" imgW="14223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5900" y="4811123"/>
                        <a:ext cx="2337931" cy="8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170466" y="2327646"/>
            <a:ext cx="3405538" cy="2982793"/>
            <a:chOff x="2426742" y="1664804"/>
            <a:chExt cx="3981996" cy="3487693"/>
          </a:xfrm>
        </p:grpSpPr>
        <p:sp>
          <p:nvSpPr>
            <p:cNvPr id="12" name="Freeform 25"/>
            <p:cNvSpPr>
              <a:spLocks noChangeAspect="1"/>
            </p:cNvSpPr>
            <p:nvPr/>
          </p:nvSpPr>
          <p:spPr bwMode="auto">
            <a:xfrm>
              <a:off x="2427502" y="1664804"/>
              <a:ext cx="3981236" cy="3487693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13" name="Freeform 25"/>
            <p:cNvSpPr>
              <a:spLocks noChangeAspect="1"/>
            </p:cNvSpPr>
            <p:nvPr/>
          </p:nvSpPr>
          <p:spPr bwMode="auto">
            <a:xfrm>
              <a:off x="2906765" y="2084654"/>
              <a:ext cx="3022710" cy="2647994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14" name="Freeform 25"/>
            <p:cNvSpPr>
              <a:spLocks noChangeAspect="1"/>
            </p:cNvSpPr>
            <p:nvPr/>
          </p:nvSpPr>
          <p:spPr bwMode="auto">
            <a:xfrm>
              <a:off x="3374004" y="2491979"/>
              <a:ext cx="2087593" cy="182880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15" name="Freeform 25"/>
            <p:cNvSpPr>
              <a:spLocks noChangeAspect="1"/>
            </p:cNvSpPr>
            <p:nvPr/>
          </p:nvSpPr>
          <p:spPr bwMode="auto">
            <a:xfrm>
              <a:off x="3841857" y="2902238"/>
              <a:ext cx="1152525" cy="1009650"/>
            </a:xfrm>
            <a:custGeom>
              <a:avLst/>
              <a:gdLst>
                <a:gd name="T0" fmla="*/ 288925 w 726"/>
                <a:gd name="T1" fmla="*/ 0 h 636"/>
                <a:gd name="T2" fmla="*/ 863600 w 726"/>
                <a:gd name="T3" fmla="*/ 0 h 636"/>
                <a:gd name="T4" fmla="*/ 1152525 w 726"/>
                <a:gd name="T5" fmla="*/ 504825 h 636"/>
                <a:gd name="T6" fmla="*/ 863600 w 726"/>
                <a:gd name="T7" fmla="*/ 1009650 h 636"/>
                <a:gd name="T8" fmla="*/ 288925 w 726"/>
                <a:gd name="T9" fmla="*/ 1009650 h 636"/>
                <a:gd name="T10" fmla="*/ 0 w 726"/>
                <a:gd name="T11" fmla="*/ 504825 h 636"/>
                <a:gd name="T12" fmla="*/ 28892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39" dirty="0">
                <a:latin typeface="Tahoma" pitchFamily="34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4418120" y="3408651"/>
              <a:ext cx="576262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150316" y="2952504"/>
              <a:ext cx="620482" cy="477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26" dirty="0">
                  <a:latin typeface="Calibri" panose="020F0502020204030204" pitchFamily="34" charset="0"/>
                </a:rPr>
                <a:t>Zone 1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10107" y="2576188"/>
              <a:ext cx="646921" cy="292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26" dirty="0">
                  <a:latin typeface="Calibri" panose="020F0502020204030204" pitchFamily="34" charset="0"/>
                </a:rPr>
                <a:t>Zone 2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90128" y="2173091"/>
              <a:ext cx="684076" cy="292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26" dirty="0">
                  <a:latin typeface="Calibri" panose="020F0502020204030204" pitchFamily="34" charset="0"/>
                </a:rPr>
                <a:t>Zone 3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14164" y="1716768"/>
              <a:ext cx="682925" cy="292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26" dirty="0">
                  <a:latin typeface="Calibri" panose="020F0502020204030204" pitchFamily="34" charset="0"/>
                </a:rPr>
                <a:t>Zone </a:t>
              </a:r>
              <a:r>
                <a:rPr lang="en-US" sz="1026" i="1" dirty="0">
                  <a:latin typeface="Calibri" panose="020F0502020204030204" pitchFamily="34" charset="0"/>
                </a:rPr>
                <a:t>L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62136" y="3316898"/>
              <a:ext cx="396044" cy="323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97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197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4418120" y="3408651"/>
              <a:ext cx="502053" cy="91212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579731" y="3960939"/>
              <a:ext cx="396044" cy="323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97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197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>
              <a:off x="3662036" y="3408651"/>
              <a:ext cx="756084" cy="1319453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535923" y="4254506"/>
              <a:ext cx="396044" cy="323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97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197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2426742" y="3408651"/>
              <a:ext cx="1991378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581916" y="3106393"/>
              <a:ext cx="396044" cy="323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97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197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lang="en-US" sz="1197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032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Reuse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partitioning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: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r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esource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allocation (1/2)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How does the reuse partitioning increase the capacity?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>
                <a:latin typeface="Tahoma" pitchFamily="34" charset="0"/>
                <a:ea typeface="ＭＳ Ｐゴシック" charset="-128"/>
              </a:rPr>
              <a:t>Let </a:t>
            </a:r>
            <a:r>
              <a:rPr lang="en-GB" sz="1539" i="1" kern="0" dirty="0">
                <a:latin typeface="Tahoma" pitchFamily="34" charset="0"/>
                <a:ea typeface="ＭＳ Ｐゴシック" charset="-128"/>
              </a:rPr>
              <a:t>c</a:t>
            </a:r>
            <a:r>
              <a:rPr lang="en-GB" sz="1539" kern="0" dirty="0">
                <a:latin typeface="Tahoma" pitchFamily="34" charset="0"/>
                <a:ea typeface="ＭＳ Ｐゴシック" charset="-128"/>
              </a:rPr>
              <a:t> be 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channel allocation vector for </a:t>
            </a:r>
            <a:r>
              <a:rPr lang="en-US" sz="1539" i="1" kern="0" dirty="0">
                <a:latin typeface="Tahoma" pitchFamily="34" charset="0"/>
                <a:ea typeface="ＭＳ Ｐゴシック" charset="-128"/>
              </a:rPr>
              <a:t>L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 subcells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The choice of </a:t>
            </a:r>
            <a:r>
              <a:rPr lang="en-US" sz="1539" i="1" kern="0" dirty="0">
                <a:latin typeface="Tahoma" pitchFamily="34" charset="0"/>
                <a:ea typeface="ＭＳ Ｐゴシック" charset="-128"/>
              </a:rPr>
              <a:t>c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 vector is constrained by </a:t>
            </a:r>
            <a:br>
              <a:rPr lang="en-US" sz="1539" kern="0" dirty="0">
                <a:latin typeface="Tahoma" pitchFamily="34" charset="0"/>
                <a:ea typeface="ＭＳ Ｐゴシック" charset="-128"/>
              </a:rPr>
            </a:br>
            <a:r>
              <a:rPr lang="en-US" sz="1539" kern="0" dirty="0">
                <a:latin typeface="Tahoma" pitchFamily="34" charset="0"/>
                <a:ea typeface="ＭＳ Ｐゴシック" charset="-128"/>
              </a:rPr>
              <a:t>the total number of available channels </a:t>
            </a:r>
            <a:r>
              <a:rPr lang="en-US" sz="1539" i="1" kern="0" dirty="0">
                <a:latin typeface="Tahoma" pitchFamily="34" charset="0"/>
                <a:ea typeface="ＭＳ Ｐゴシック" charset="-128"/>
              </a:rPr>
              <a:t>C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Considering the frequency reuse factors, </a:t>
            </a:r>
            <a:br>
              <a:rPr lang="en-US" sz="1539" kern="0" dirty="0">
                <a:latin typeface="Tahoma" pitchFamily="34" charset="0"/>
                <a:ea typeface="ＭＳ Ｐゴシック" charset="-128"/>
              </a:rPr>
            </a:br>
            <a:r>
              <a:rPr lang="en-US" sz="1539" kern="0" dirty="0">
                <a:latin typeface="Tahoma" pitchFamily="34" charset="0"/>
                <a:ea typeface="ＭＳ Ｐゴシック" charset="-128"/>
              </a:rPr>
              <a:t>the number of available channels per cell is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2354987" y="2409082"/>
          <a:ext cx="1909095" cy="390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수식" r:id="rId3" imgW="1053643" imgH="215806" progId="Equation.3">
                  <p:embed/>
                </p:oleObj>
              </mc:Choice>
              <mc:Fallback>
                <p:oleObj name="수식" r:id="rId3" imgW="1053643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4987" y="2409082"/>
                        <a:ext cx="1909095" cy="3904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2416571" y="3675335"/>
          <a:ext cx="1329639" cy="765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수식" r:id="rId5" imgW="748975" imgH="431613" progId="Equation.3">
                  <p:embed/>
                </p:oleObj>
              </mc:Choice>
              <mc:Fallback>
                <p:oleObj name="수식" r:id="rId5" imgW="748975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571" y="3675335"/>
                        <a:ext cx="1329639" cy="7656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2598607" y="5276809"/>
          <a:ext cx="989752" cy="682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Equation" r:id="rId7" imgW="533160" imgH="368280" progId="Equation.DSMT4">
                  <p:embed/>
                </p:oleObj>
              </mc:Choice>
              <mc:Fallback>
                <p:oleObj name="Equation" r:id="rId7" imgW="533160" imgH="368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8607" y="5276809"/>
                        <a:ext cx="989752" cy="6829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781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Reuse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partitioning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: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resource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allocation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 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(2/2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How does the reuse partitioning increase the capacity?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>
                <a:latin typeface="Tahoma" pitchFamily="34" charset="0"/>
                <a:ea typeface="ＭＳ Ｐゴシック" charset="-128"/>
              </a:rPr>
              <a:t>For example, Let </a:t>
            </a:r>
            <a:r>
              <a:rPr lang="en-GB" sz="1539" i="1" kern="0" dirty="0">
                <a:latin typeface="Tahoma" pitchFamily="34" charset="0"/>
                <a:ea typeface="ＭＳ Ｐゴシック" charset="-128"/>
              </a:rPr>
              <a:t>C</a:t>
            </a:r>
            <a:r>
              <a:rPr lang="en-GB" sz="1539" kern="0" dirty="0">
                <a:latin typeface="Tahoma" pitchFamily="34" charset="0"/>
                <a:ea typeface="ＭＳ Ｐゴシック" charset="-128"/>
              </a:rPr>
              <a:t>=100 and </a:t>
            </a:r>
            <a:r>
              <a:rPr lang="en-GB" sz="1539" i="1" kern="0" dirty="0">
                <a:latin typeface="Tahoma" pitchFamily="34" charset="0"/>
                <a:ea typeface="ＭＳ Ｐゴシック" charset="-128"/>
              </a:rPr>
              <a:t>K</a:t>
            </a:r>
            <a:r>
              <a:rPr lang="en-GB" sz="1539" kern="0" dirty="0">
                <a:latin typeface="Tahoma" pitchFamily="34" charset="0"/>
                <a:ea typeface="ＭＳ Ｐゴシック" charset="-128"/>
              </a:rPr>
              <a:t>=(1,3,4,7,9).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Then, </a:t>
            </a:r>
            <a:r>
              <a:rPr lang="sv-SE" sz="1539" i="1" kern="0" dirty="0">
                <a:latin typeface="Tahoma" pitchFamily="34" charset="0"/>
                <a:ea typeface="ＭＳ Ｐゴシック" charset="-128"/>
              </a:rPr>
              <a:t>c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=(2,4,2,6,4).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Thus, </a:t>
            </a:r>
            <a:r>
              <a:rPr lang="sv-SE" sz="1539" i="1" kern="0" dirty="0">
                <a:latin typeface="Tahoma" pitchFamily="34" charset="0"/>
                <a:ea typeface="ＭＳ Ｐゴシック" charset="-128"/>
              </a:rPr>
              <a:t>c</a:t>
            </a:r>
            <a:r>
              <a:rPr lang="sv-SE" sz="1539" i="1" kern="0" baseline="-25000" dirty="0">
                <a:latin typeface="Tahoma" pitchFamily="34" charset="0"/>
                <a:ea typeface="ＭＳ Ｐゴシック" charset="-128"/>
              </a:rPr>
              <a:t>0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= 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18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.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Under conventional frequency reuse, </a:t>
            </a:r>
            <a:endParaRPr lang="en-US" sz="1539" i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Therefore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, the cell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capacity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has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increased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br>
              <a:rPr lang="sv-SE" sz="1539" kern="0" dirty="0">
                <a:latin typeface="Tahoma" pitchFamily="34" charset="0"/>
                <a:ea typeface="ＭＳ Ｐゴシック" charset="-128"/>
              </a:rPr>
            </a:br>
            <a:r>
              <a:rPr lang="sv-SE" sz="1539" kern="0" dirty="0">
                <a:latin typeface="Tahoma" pitchFamily="34" charset="0"/>
                <a:ea typeface="ＭＳ Ｐゴシック" charset="-128"/>
              </a:rPr>
              <a:t>from 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11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to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18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channels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! </a:t>
            </a:r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>
            <p:extLst/>
          </p:nvPr>
        </p:nvGraphicFramePr>
        <p:xfrm>
          <a:off x="2351509" y="3860744"/>
          <a:ext cx="2514430" cy="814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Ekvation" r:id="rId3" imgW="1473120" imgH="482400" progId="Equation.3">
                  <p:embed/>
                </p:oleObj>
              </mc:Choice>
              <mc:Fallback>
                <p:oleObj name="Ekvation" r:id="rId3" imgW="14731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509" y="3860744"/>
                        <a:ext cx="2514430" cy="8146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2815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Example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 7.1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Despite the capacity increase, the reuse partitioning may lead to more assignment failures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Fragmentation 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results in reduced </a:t>
            </a:r>
            <a:r>
              <a:rPr lang="en-US" sz="1539" kern="0" dirty="0" err="1">
                <a:latin typeface="Tahoma" pitchFamily="34" charset="0"/>
                <a:ea typeface="ＭＳ Ｐゴシック" charset="-128"/>
              </a:rPr>
              <a:t>trunking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efficiency </a:t>
            </a:r>
            <a:br>
              <a:rPr lang="en-US" sz="1539" kern="0" dirty="0" smtClean="0">
                <a:latin typeface="Tahoma" pitchFamily="34" charset="0"/>
                <a:ea typeface="ＭＳ Ｐゴシック" charset="-128"/>
              </a:rPr>
            </a:b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(higher 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assignment failure rate)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6737495"/>
              </p:ext>
            </p:extLst>
          </p:nvPr>
        </p:nvGraphicFramePr>
        <p:xfrm>
          <a:off x="1524000" y="3124200"/>
          <a:ext cx="6006393" cy="70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수식" r:id="rId3" imgW="3581400" imgH="419100" progId="Equation.3">
                  <p:embed/>
                </p:oleObj>
              </mc:Choice>
              <mc:Fallback>
                <p:oleObj name="수식" r:id="rId3" imgW="35814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124200"/>
                        <a:ext cx="6006393" cy="7032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0800" y="3870925"/>
            <a:ext cx="3752931" cy="8571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95623" y="4809099"/>
            <a:ext cx="3925253" cy="869372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4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7.1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Frequency reuse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Cell traffic load </a:t>
            </a:r>
            <a:r>
              <a:rPr lang="en-US" sz="1539" i="1" kern="0" dirty="0">
                <a:latin typeface="Tahoma" pitchFamily="34" charset="0"/>
                <a:ea typeface="ＭＳ Ｐゴシック" charset="-128"/>
              </a:rPr>
              <a:t>M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 is accommodated by cell capacity </a:t>
            </a:r>
            <a:r>
              <a:rPr lang="sv-SE" altLang="ko-KR" sz="1539" i="1" kern="0" dirty="0">
                <a:latin typeface="Tahoma" pitchFamily="34" charset="0"/>
                <a:ea typeface="ＭＳ Ｐゴシック" charset="-128"/>
              </a:rPr>
              <a:t>c</a:t>
            </a:r>
            <a:r>
              <a:rPr lang="sv-SE" altLang="ko-KR" sz="1539" i="1" kern="0" baseline="-25000" dirty="0">
                <a:latin typeface="Tahoma" pitchFamily="34" charset="0"/>
                <a:ea typeface="ＭＳ Ｐゴシック" charset="-128"/>
              </a:rPr>
              <a:t>0</a:t>
            </a:r>
            <a:endParaRPr lang="en-US" sz="1539" i="1" kern="0" baseline="-2500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Reuse partitioning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Possible mismatch between                           </a:t>
            </a: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   and 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0164538"/>
              </p:ext>
            </p:extLst>
          </p:nvPr>
        </p:nvGraphicFramePr>
        <p:xfrm>
          <a:off x="4389053" y="2826189"/>
          <a:ext cx="1554547" cy="237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4" name="Ekvation" r:id="rId3" imgW="1358640" imgH="215640" progId="Equation.3">
                  <p:embed/>
                </p:oleObj>
              </mc:Choice>
              <mc:Fallback>
                <p:oleObj name="Ekvation" r:id="rId3" imgW="1358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9053" y="2826189"/>
                        <a:ext cx="1554547" cy="2375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7816530"/>
              </p:ext>
            </p:extLst>
          </p:nvPr>
        </p:nvGraphicFramePr>
        <p:xfrm>
          <a:off x="6586633" y="2751517"/>
          <a:ext cx="1566767" cy="323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5" name="Ekvation" r:id="rId5" imgW="1104840" imgH="228600" progId="Equation.3">
                  <p:embed/>
                </p:oleObj>
              </mc:Choice>
              <mc:Fallback>
                <p:oleObj name="Ekvation" r:id="rId5" imgW="1104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6633" y="2751517"/>
                        <a:ext cx="1566767" cy="3231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2944986"/>
            <a:ext cx="4057310" cy="304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ktangel 9"/>
          <p:cNvSpPr>
            <a:spLocks noChangeArrowheads="1"/>
          </p:cNvSpPr>
          <p:nvPr/>
        </p:nvSpPr>
        <p:spPr bwMode="auto">
          <a:xfrm>
            <a:off x="6419510" y="5486400"/>
            <a:ext cx="2278596" cy="223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sv-SE" altLang="en-US" sz="855" i="1" dirty="0">
                <a:latin typeface="Verdana" pitchFamily="34" charset="0"/>
              </a:rPr>
              <a:t>Assignment failure rates; </a:t>
            </a:r>
            <a:r>
              <a:rPr lang="en-US" altLang="ko-KR" sz="855" i="1" dirty="0">
                <a:latin typeface="Verdana" pitchFamily="34" charset="0"/>
              </a:rPr>
              <a:t>C = 100.</a:t>
            </a:r>
            <a:r>
              <a:rPr lang="sv-SE" altLang="en-US" sz="855" i="1" dirty="0">
                <a:latin typeface="Verdana" pitchFamily="34" charset="0"/>
              </a:rPr>
              <a:t> 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3593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Need for dynamic approach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Reuse partitioning falls into static resource allocation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No further interaction between cells after frequency allocation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altLang="ko-KR" sz="1539" kern="0" dirty="0">
                <a:latin typeface="Tahoma" pitchFamily="34" charset="0"/>
                <a:ea typeface="ＭＳ Ｐゴシック" charset="-128"/>
              </a:rPr>
              <a:t>No </a:t>
            </a:r>
            <a:r>
              <a:rPr lang="en-US" altLang="ko-KR" sz="1539" kern="0" dirty="0" err="1">
                <a:latin typeface="Tahoma" pitchFamily="34" charset="0"/>
                <a:ea typeface="ＭＳ Ｐゴシック" charset="-128"/>
              </a:rPr>
              <a:t>adaptivity</a:t>
            </a:r>
            <a:r>
              <a:rPr lang="en-US" altLang="ko-KR" sz="1539" kern="0" dirty="0">
                <a:latin typeface="Tahoma" pitchFamily="34" charset="0"/>
                <a:ea typeface="ＭＳ Ｐゴシック" charset="-128"/>
              </a:rPr>
              <a:t> to traffic variation in multi-cell level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Cells normally exhibit very different traffic profiles both in long-term and short-term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What can be achieved if neighboring cells collaborate?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2312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M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ulti-cell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scheduling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: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concept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GB" sz="1539" b="1" kern="0" dirty="0">
                <a:latin typeface="Tahoma" pitchFamily="34" charset="0"/>
                <a:ea typeface="ＭＳ Ｐゴシック" charset="-128"/>
              </a:rPr>
              <a:t>Assume a cluster of </a:t>
            </a:r>
            <a:r>
              <a:rPr lang="en-GB" sz="1539" b="1" i="1" kern="0" dirty="0">
                <a:latin typeface="Tahoma" pitchFamily="34" charset="0"/>
                <a:ea typeface="ＭＳ Ｐゴシック" charset="-128"/>
              </a:rPr>
              <a:t>N</a:t>
            </a:r>
            <a:r>
              <a:rPr lang="en-GB" sz="1539" b="1" kern="0" dirty="0">
                <a:latin typeface="Tahoma" pitchFamily="34" charset="0"/>
                <a:ea typeface="ＭＳ Ｐゴシック" charset="-128"/>
              </a:rPr>
              <a:t> cells share real-time traffic information within the cluster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It would be possible to make coordinated scheduling decisions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Radio resources can be pooled together to cope with the traffic fluctuation in the cells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4898" y="3357087"/>
            <a:ext cx="6756404" cy="258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38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Why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interference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management?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Radio </a:t>
            </a: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spectrum is a finite resource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It should be shared with many others</a:t>
            </a: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US" sz="1539" b="1" kern="0" dirty="0" smtClean="0">
                <a:latin typeface="Tahoma" pitchFamily="34" charset="0"/>
                <a:ea typeface="ＭＳ Ｐゴシック" charset="-128"/>
              </a:rPr>
              <a:t>Radio </a:t>
            </a: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wave is a broadcast medium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Your signal is interference to the others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0008" y="3602950"/>
            <a:ext cx="405345" cy="109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8498" y="4649873"/>
            <a:ext cx="362416" cy="607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6498" y="4041206"/>
            <a:ext cx="405345" cy="109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9013" y="4341954"/>
            <a:ext cx="362416" cy="607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1820" y="4095619"/>
            <a:ext cx="405345" cy="109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2907" y="4649873"/>
            <a:ext cx="362416" cy="607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직선 화살표 연결선 12"/>
          <p:cNvCxnSpPr>
            <a:endCxn id="11" idx="3"/>
          </p:cNvCxnSpPr>
          <p:nvPr/>
        </p:nvCxnSpPr>
        <p:spPr bwMode="auto">
          <a:xfrm flipH="1">
            <a:off x="4140914" y="4403537"/>
            <a:ext cx="307918" cy="550299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직선 화살표 연결선 16"/>
          <p:cNvCxnSpPr/>
          <p:nvPr/>
        </p:nvCxnSpPr>
        <p:spPr bwMode="auto">
          <a:xfrm flipV="1">
            <a:off x="4818335" y="3602950"/>
            <a:ext cx="431086" cy="4310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8" name="직선 화살표 연결선 17"/>
          <p:cNvCxnSpPr/>
          <p:nvPr/>
        </p:nvCxnSpPr>
        <p:spPr bwMode="auto">
          <a:xfrm>
            <a:off x="4818335" y="4341954"/>
            <a:ext cx="190909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9" name="직선 화살표 연결선 20"/>
          <p:cNvCxnSpPr/>
          <p:nvPr/>
        </p:nvCxnSpPr>
        <p:spPr bwMode="auto">
          <a:xfrm>
            <a:off x="4818335" y="4588289"/>
            <a:ext cx="1601176" cy="4926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0" name="직선 화살표 연결선 22"/>
          <p:cNvCxnSpPr/>
          <p:nvPr/>
        </p:nvCxnSpPr>
        <p:spPr bwMode="auto">
          <a:xfrm flipH="1" flipV="1">
            <a:off x="3586661" y="3726117"/>
            <a:ext cx="677420" cy="4926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1" name="직선 화살표 연결선 26"/>
          <p:cNvCxnSpPr/>
          <p:nvPr/>
        </p:nvCxnSpPr>
        <p:spPr bwMode="auto">
          <a:xfrm flipH="1">
            <a:off x="3093992" y="4341954"/>
            <a:ext cx="1354841" cy="4310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2080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Multi-cell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scheduling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: 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an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</a:rPr>
              <a:t>example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GB" sz="1539" b="1" kern="0" dirty="0">
                <a:latin typeface="Tahoma" pitchFamily="34" charset="0"/>
                <a:ea typeface="ＭＳ Ｐゴシック" charset="-128"/>
              </a:rPr>
              <a:t>Assume </a:t>
            </a:r>
            <a:r>
              <a:rPr lang="en-US" altLang="ko-KR" sz="1539" b="1" kern="0" dirty="0">
                <a:latin typeface="Tahoma" pitchFamily="34" charset="0"/>
                <a:ea typeface="ＭＳ Ｐゴシック" charset="-128"/>
              </a:rPr>
              <a:t>only one cell in the cluster is allowed to transmit </a:t>
            </a:r>
            <a:br>
              <a:rPr lang="en-US" altLang="ko-KR" sz="1539" b="1" kern="0" dirty="0">
                <a:latin typeface="Tahoma" pitchFamily="34" charset="0"/>
                <a:ea typeface="ＭＳ Ｐゴシック" charset="-128"/>
              </a:rPr>
            </a:br>
            <a:r>
              <a:rPr lang="en-US" altLang="ko-KR" sz="1539" b="1" kern="0" dirty="0">
                <a:latin typeface="Tahoma" pitchFamily="34" charset="0"/>
                <a:ea typeface="ＭＳ Ｐゴシック" charset="-128"/>
              </a:rPr>
              <a:t>at each scheduling epoch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The chosen cell can utilize the whole resources </a:t>
            </a:r>
            <a:br>
              <a:rPr lang="en-US" sz="1539" kern="0" dirty="0">
                <a:latin typeface="Tahoma" pitchFamily="34" charset="0"/>
                <a:ea typeface="ＭＳ Ｐゴシック" charset="-128"/>
              </a:rPr>
            </a:br>
            <a:r>
              <a:rPr lang="en-US" sz="1539" kern="0" dirty="0">
                <a:latin typeface="Tahoma" pitchFamily="34" charset="0"/>
                <a:ea typeface="ＭＳ Ｐゴシック" charset="-128"/>
              </a:rPr>
              <a:t>(</a:t>
            </a:r>
            <a:r>
              <a:rPr lang="en-US" sz="1539" i="1" kern="0" dirty="0">
                <a:latin typeface="Tahoma" pitchFamily="34" charset="0"/>
                <a:ea typeface="ＭＳ Ｐゴシック" charset="-128"/>
              </a:rPr>
              <a:t>N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 times larger than the conventional frequency reuse</a:t>
            </a: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)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b="1" kern="0" dirty="0" smtClean="0">
                <a:latin typeface="Tahoma" pitchFamily="34" charset="0"/>
                <a:ea typeface="ＭＳ Ｐゴシック" charset="-128"/>
              </a:rPr>
              <a:t>Conventional </a:t>
            </a: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system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: </a:t>
            </a:r>
            <a:r>
              <a:rPr lang="en-US" sz="1539" i="1" kern="0" dirty="0">
                <a:latin typeface="Tahoma" pitchFamily="34" charset="0"/>
                <a:ea typeface="ＭＳ Ｐゴシック" charset="-128"/>
              </a:rPr>
              <a:t>N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 independent M/M/1 queues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Arrival rate </a:t>
            </a:r>
            <a:r>
              <a:rPr lang="en-US" sz="1539" i="1" kern="0" dirty="0">
                <a:latin typeface="Tahoma" pitchFamily="34" charset="0"/>
                <a:ea typeface="ＭＳ Ｐゴシック" charset="-128"/>
              </a:rPr>
              <a:t>λ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, service rate </a:t>
            </a:r>
            <a:r>
              <a:rPr lang="en-US" sz="1539" i="1" kern="0" dirty="0">
                <a:latin typeface="Tahoma" pitchFamily="34" charset="0"/>
                <a:ea typeface="ＭＳ Ｐゴシック" charset="-128"/>
              </a:rPr>
              <a:t>μ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Multi-cell scheduling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: a single M/M/1 queue with </a:t>
            </a:r>
            <a:r>
              <a:rPr lang="en-US" sz="1539" i="1" kern="0" dirty="0">
                <a:latin typeface="Tahoma" pitchFamily="34" charset="0"/>
                <a:ea typeface="ＭＳ Ｐゴシック" charset="-128"/>
              </a:rPr>
              <a:t>N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 times faster server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Arrival rate            , service rate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graphicFrame>
        <p:nvGraphicFramePr>
          <p:cNvPr id="9" name="개체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280080"/>
              </p:ext>
            </p:extLst>
          </p:nvPr>
        </p:nvGraphicFramePr>
        <p:xfrm>
          <a:off x="3339539" y="4242250"/>
          <a:ext cx="622861" cy="32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수식" r:id="rId3" imgW="431613" imgH="228501" progId="Equation.3">
                  <p:embed/>
                </p:oleObj>
              </mc:Choice>
              <mc:Fallback>
                <p:oleObj name="수식" r:id="rId3" imgW="431613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9539" y="4242250"/>
                        <a:ext cx="622861" cy="32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0542471"/>
              </p:ext>
            </p:extLst>
          </p:nvPr>
        </p:nvGraphicFramePr>
        <p:xfrm>
          <a:off x="5181600" y="4259349"/>
          <a:ext cx="359031" cy="287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수식" r:id="rId5" imgW="253780" imgH="203024" progId="Equation.3">
                  <p:embed/>
                </p:oleObj>
              </mc:Choice>
              <mc:Fallback>
                <p:oleObj name="수식" r:id="rId5" imgW="253780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4259349"/>
                        <a:ext cx="359031" cy="2877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734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 7.2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Assume that the same sojourn time is allowed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Thus,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How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much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traffic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can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br>
              <a:rPr lang="sv-SE" sz="1539" b="1" kern="0" dirty="0">
                <a:latin typeface="Tahoma" pitchFamily="34" charset="0"/>
                <a:ea typeface="ＭＳ Ｐゴシック" charset="-128"/>
              </a:rPr>
            </a:b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multi-cell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scheduling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br>
              <a:rPr lang="sv-SE" sz="1539" b="1" kern="0" dirty="0">
                <a:latin typeface="Tahoma" pitchFamily="34" charset="0"/>
                <a:ea typeface="ＭＳ Ｐゴシック" charset="-128"/>
              </a:rPr>
            </a:b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accomodate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?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>
            <p:extLst/>
          </p:nvPr>
        </p:nvGraphicFramePr>
        <p:xfrm>
          <a:off x="1896956" y="1950992"/>
          <a:ext cx="2374455" cy="1922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수식" r:id="rId3" imgW="1333500" imgH="1079500" progId="Equation.3">
                  <p:embed/>
                </p:oleObj>
              </mc:Choice>
              <mc:Fallback>
                <p:oleObj name="수식" r:id="rId3" imgW="1333500" imgH="1079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6956" y="1950992"/>
                        <a:ext cx="2374455" cy="19225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791" y="2286233"/>
            <a:ext cx="4561817" cy="342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 bwMode="auto">
          <a:xfrm>
            <a:off x="4264081" y="4722257"/>
            <a:ext cx="431086" cy="36950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8203" tIns="39101" rIns="78203" bIns="39101" numCol="1" rtlCol="0" anchor="t" anchorCtr="0" compatLnSpc="1">
            <a:prstTxWarp prst="textNoShape">
              <a:avLst/>
            </a:prstTxWarp>
          </a:bodyPr>
          <a:lstStyle/>
          <a:p>
            <a:pPr defTabSz="78199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52" dirty="0">
              <a:latin typeface="Times"/>
            </a:endParaRPr>
          </a:p>
        </p:txBody>
      </p:sp>
      <p:sp>
        <p:nvSpPr>
          <p:cNvPr id="11" name="Rektangel 9"/>
          <p:cNvSpPr>
            <a:spLocks noChangeArrowheads="1"/>
          </p:cNvSpPr>
          <p:nvPr/>
        </p:nvSpPr>
        <p:spPr bwMode="auto">
          <a:xfrm>
            <a:off x="5618922" y="5646013"/>
            <a:ext cx="2524931" cy="355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sv-SE" altLang="en-US" sz="855" i="1" dirty="0" err="1">
                <a:latin typeface="Verdana" pitchFamily="34" charset="0"/>
              </a:rPr>
              <a:t>Traffic</a:t>
            </a:r>
            <a:r>
              <a:rPr lang="sv-SE" altLang="en-US" sz="855" i="1" dirty="0">
                <a:latin typeface="Verdana" pitchFamily="34" charset="0"/>
              </a:rPr>
              <a:t> </a:t>
            </a:r>
            <a:r>
              <a:rPr lang="sv-SE" altLang="en-US" sz="855" i="1" dirty="0" err="1">
                <a:latin typeface="Verdana" pitchFamily="34" charset="0"/>
              </a:rPr>
              <a:t>load</a:t>
            </a:r>
            <a:r>
              <a:rPr lang="sv-SE" altLang="en-US" sz="855" i="1" dirty="0">
                <a:latin typeface="Verdana" pitchFamily="34" charset="0"/>
              </a:rPr>
              <a:t> </a:t>
            </a:r>
            <a:r>
              <a:rPr lang="sv-SE" altLang="en-US" sz="855" i="1" dirty="0" err="1">
                <a:latin typeface="Verdana" pitchFamily="34" charset="0"/>
              </a:rPr>
              <a:t>that</a:t>
            </a:r>
            <a:r>
              <a:rPr lang="sv-SE" altLang="en-US" sz="855" i="1" dirty="0">
                <a:latin typeface="Verdana" pitchFamily="34" charset="0"/>
              </a:rPr>
              <a:t> multi-cell </a:t>
            </a:r>
            <a:r>
              <a:rPr lang="sv-SE" altLang="en-US" sz="855" i="1" dirty="0" err="1">
                <a:latin typeface="Verdana" pitchFamily="34" charset="0"/>
              </a:rPr>
              <a:t>scheduling</a:t>
            </a:r>
            <a:r>
              <a:rPr lang="sv-SE" altLang="en-US" sz="855" i="1" dirty="0">
                <a:latin typeface="Verdana" pitchFamily="34" charset="0"/>
              </a:rPr>
              <a:t> </a:t>
            </a:r>
            <a:r>
              <a:rPr lang="sv-SE" altLang="en-US" sz="855" i="1" dirty="0" err="1">
                <a:latin typeface="Verdana" pitchFamily="34" charset="0"/>
              </a:rPr>
              <a:t>can</a:t>
            </a:r>
            <a:r>
              <a:rPr lang="sv-SE" altLang="en-US" sz="855" i="1" dirty="0">
                <a:latin typeface="Verdana" pitchFamily="34" charset="0"/>
              </a:rPr>
              <a:t> </a:t>
            </a:r>
            <a:r>
              <a:rPr lang="sv-SE" altLang="en-US" sz="855" i="1" dirty="0" err="1">
                <a:latin typeface="Verdana" pitchFamily="34" charset="0"/>
              </a:rPr>
              <a:t>accomodate</a:t>
            </a:r>
            <a:r>
              <a:rPr lang="sv-SE" altLang="en-US" sz="855" i="1" dirty="0">
                <a:latin typeface="Verdana" pitchFamily="34" charset="0"/>
              </a:rPr>
              <a:t> as a </a:t>
            </a:r>
            <a:r>
              <a:rPr lang="sv-SE" altLang="en-US" sz="855" i="1" dirty="0" err="1">
                <a:latin typeface="Verdana" pitchFamily="34" charset="0"/>
              </a:rPr>
              <a:t>function</a:t>
            </a:r>
            <a:r>
              <a:rPr lang="sv-SE" altLang="en-US" sz="855" i="1" dirty="0">
                <a:latin typeface="Verdana" pitchFamily="34" charset="0"/>
              </a:rPr>
              <a:t> </a:t>
            </a:r>
            <a:r>
              <a:rPr lang="sv-SE" altLang="en-US" sz="855" i="1" dirty="0" err="1">
                <a:latin typeface="Verdana" pitchFamily="34" charset="0"/>
              </a:rPr>
              <a:t>of</a:t>
            </a:r>
            <a:r>
              <a:rPr lang="sv-SE" altLang="en-US" sz="855" i="1" dirty="0">
                <a:latin typeface="Verdana" pitchFamily="34" charset="0"/>
              </a:rPr>
              <a:t> N; </a:t>
            </a:r>
            <a:r>
              <a:rPr lang="en-US" altLang="ko-KR" sz="855" i="1" dirty="0">
                <a:latin typeface="Verdana" pitchFamily="34" charset="0"/>
              </a:rPr>
              <a:t>µ = 1.</a:t>
            </a:r>
            <a:r>
              <a:rPr lang="sv-SE" altLang="en-US" sz="855" i="1" dirty="0">
                <a:latin typeface="Verdana" pitchFamily="34" charset="0"/>
              </a:rPr>
              <a:t> 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196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Challenges for multi-cell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scheduling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What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are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obstacles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to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realizing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the full potential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of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multi-cell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scheduling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?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Backhaul connection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Fast and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reliable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inter-cell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communication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is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required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to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exchange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real-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time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scheduling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information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Inter-cluster coordination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How to prevent performance degradation at cluster borders?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667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Interference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randomization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It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randomly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spreads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signal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power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over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frequency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so that the signal looks like a noise to the others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29299" y="3413122"/>
            <a:ext cx="8687692" cy="2398627"/>
            <a:chOff x="151185" y="3761270"/>
            <a:chExt cx="10158265" cy="2804644"/>
          </a:xfrm>
        </p:grpSpPr>
        <p:cxnSp>
          <p:nvCxnSpPr>
            <p:cNvPr id="12" name="Straight Arrow Connector 11"/>
            <p:cNvCxnSpPr/>
            <p:nvPr/>
          </p:nvCxnSpPr>
          <p:spPr bwMode="auto">
            <a:xfrm flipV="1">
              <a:off x="1007381" y="3779838"/>
              <a:ext cx="0" cy="259238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1007381" y="6372225"/>
              <a:ext cx="388865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Rectangle 43"/>
            <p:cNvSpPr>
              <a:spLocks noChangeArrowheads="1"/>
            </p:cNvSpPr>
            <p:nvPr/>
          </p:nvSpPr>
          <p:spPr bwMode="auto">
            <a:xfrm>
              <a:off x="3743908" y="6381328"/>
              <a:ext cx="1027956" cy="184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ko-KR" sz="1026" dirty="0">
                  <a:solidFill>
                    <a:srgbClr val="000000"/>
                  </a:solidFill>
                  <a:latin typeface="Verdana" pitchFamily="34" charset="0"/>
                  <a:ea typeface="굴림" pitchFamily="34" charset="-127"/>
                  <a:cs typeface="Verdana" pitchFamily="34" charset="0"/>
                </a:rPr>
                <a:t>Frequency</a:t>
              </a:r>
              <a:endParaRPr lang="ko-KR" altLang="ko-KR" sz="1539" dirty="0">
                <a:latin typeface="Tahoma" pitchFamily="34" charset="0"/>
                <a:ea typeface="굴림" pitchFamily="34" charset="-127"/>
              </a:endParaRPr>
            </a:p>
          </p:txBody>
        </p:sp>
        <p:sp>
          <p:nvSpPr>
            <p:cNvPr id="15" name="Rectangle 43"/>
            <p:cNvSpPr>
              <a:spLocks noChangeArrowheads="1"/>
            </p:cNvSpPr>
            <p:nvPr/>
          </p:nvSpPr>
          <p:spPr bwMode="auto">
            <a:xfrm>
              <a:off x="151185" y="4006375"/>
              <a:ext cx="1027956" cy="553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ko-KR" sz="1026" dirty="0">
                  <a:solidFill>
                    <a:srgbClr val="000000"/>
                  </a:solidFill>
                  <a:latin typeface="Verdana" pitchFamily="34" charset="0"/>
                  <a:ea typeface="굴림" pitchFamily="34" charset="-127"/>
                  <a:cs typeface="Verdana" pitchFamily="34" charset="0"/>
                </a:rPr>
                <a:t>Power spectral density</a:t>
              </a:r>
              <a:endParaRPr lang="ko-KR" altLang="ko-KR" sz="1539" dirty="0">
                <a:latin typeface="Tahoma" pitchFamily="34" charset="0"/>
                <a:ea typeface="굴림" pitchFamily="34" charset="-127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2396971" y="4005263"/>
              <a:ext cx="443883" cy="2368904"/>
            </a:xfrm>
            <a:custGeom>
              <a:avLst/>
              <a:gdLst>
                <a:gd name="connsiteX0" fmla="*/ 0 w 443883"/>
                <a:gd name="connsiteY0" fmla="*/ 2662228 h 2671106"/>
                <a:gd name="connsiteX1" fmla="*/ 124287 w 443883"/>
                <a:gd name="connsiteY1" fmla="*/ 300768 h 2671106"/>
                <a:gd name="connsiteX2" fmla="*/ 328474 w 443883"/>
                <a:gd name="connsiteY2" fmla="*/ 291890 h 2671106"/>
                <a:gd name="connsiteX3" fmla="*/ 443883 w 443883"/>
                <a:gd name="connsiteY3" fmla="*/ 2671106 h 2671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3883" h="2671106">
                  <a:moveTo>
                    <a:pt x="0" y="2662228"/>
                  </a:moveTo>
                  <a:cubicBezTo>
                    <a:pt x="34770" y="1679026"/>
                    <a:pt x="69541" y="695824"/>
                    <a:pt x="124287" y="300768"/>
                  </a:cubicBezTo>
                  <a:cubicBezTo>
                    <a:pt x="179033" y="-94288"/>
                    <a:pt x="275208" y="-103166"/>
                    <a:pt x="328474" y="291890"/>
                  </a:cubicBezTo>
                  <a:cubicBezTo>
                    <a:pt x="381740" y="686946"/>
                    <a:pt x="412811" y="1679026"/>
                    <a:pt x="443883" y="267110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39" dirty="0">
                <a:latin typeface="Tahoma" pitchFamily="34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flipV="1">
              <a:off x="6420795" y="3761270"/>
              <a:ext cx="0" cy="259238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6420795" y="6353657"/>
              <a:ext cx="388865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9" name="Rectangle 43"/>
            <p:cNvSpPr>
              <a:spLocks noChangeArrowheads="1"/>
            </p:cNvSpPr>
            <p:nvPr/>
          </p:nvSpPr>
          <p:spPr bwMode="auto">
            <a:xfrm>
              <a:off x="9157322" y="6362959"/>
              <a:ext cx="1027956" cy="184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ko-KR" sz="1026" dirty="0">
                  <a:solidFill>
                    <a:srgbClr val="000000"/>
                  </a:solidFill>
                  <a:latin typeface="Verdana" pitchFamily="34" charset="0"/>
                  <a:ea typeface="굴림" pitchFamily="34" charset="-127"/>
                  <a:cs typeface="Verdana" pitchFamily="34" charset="0"/>
                </a:rPr>
                <a:t>Frequency</a:t>
              </a:r>
              <a:endParaRPr lang="ko-KR" altLang="ko-KR" sz="1539" dirty="0">
                <a:latin typeface="Tahoma" pitchFamily="34" charset="0"/>
                <a:ea typeface="굴림" pitchFamily="34" charset="-127"/>
              </a:endParaRPr>
            </a:p>
          </p:txBody>
        </p:sp>
        <p:sp>
          <p:nvSpPr>
            <p:cNvPr id="20" name="Rectangle 43"/>
            <p:cNvSpPr>
              <a:spLocks noChangeArrowheads="1"/>
            </p:cNvSpPr>
            <p:nvPr/>
          </p:nvSpPr>
          <p:spPr bwMode="auto">
            <a:xfrm>
              <a:off x="5564599" y="3987807"/>
              <a:ext cx="1027956" cy="553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ko-KR" sz="1026" dirty="0">
                  <a:solidFill>
                    <a:srgbClr val="000000"/>
                  </a:solidFill>
                  <a:latin typeface="Verdana" pitchFamily="34" charset="0"/>
                  <a:ea typeface="굴림" pitchFamily="34" charset="-127"/>
                  <a:cs typeface="Verdana" pitchFamily="34" charset="0"/>
                </a:rPr>
                <a:t>Power spectral density</a:t>
              </a:r>
              <a:endParaRPr lang="ko-KR" altLang="ko-KR" sz="1539" dirty="0">
                <a:latin typeface="Tahoma" pitchFamily="34" charset="0"/>
                <a:ea typeface="굴림" pitchFamily="34" charset="-127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6604004" y="5753114"/>
              <a:ext cx="3382393" cy="603681"/>
            </a:xfrm>
            <a:custGeom>
              <a:avLst/>
              <a:gdLst>
                <a:gd name="connsiteX0" fmla="*/ 0 w 3382393"/>
                <a:gd name="connsiteY0" fmla="*/ 603681 h 603681"/>
                <a:gd name="connsiteX1" fmla="*/ 17756 w 3382393"/>
                <a:gd name="connsiteY1" fmla="*/ 559293 h 603681"/>
                <a:gd name="connsiteX2" fmla="*/ 53266 w 3382393"/>
                <a:gd name="connsiteY2" fmla="*/ 497149 h 603681"/>
                <a:gd name="connsiteX3" fmla="*/ 71022 w 3382393"/>
                <a:gd name="connsiteY3" fmla="*/ 443883 h 603681"/>
                <a:gd name="connsiteX4" fmla="*/ 79899 w 3382393"/>
                <a:gd name="connsiteY4" fmla="*/ 417250 h 603681"/>
                <a:gd name="connsiteX5" fmla="*/ 106532 w 3382393"/>
                <a:gd name="connsiteY5" fmla="*/ 328473 h 603681"/>
                <a:gd name="connsiteX6" fmla="*/ 115410 w 3382393"/>
                <a:gd name="connsiteY6" fmla="*/ 301840 h 603681"/>
                <a:gd name="connsiteX7" fmla="*/ 133165 w 3382393"/>
                <a:gd name="connsiteY7" fmla="*/ 275207 h 603681"/>
                <a:gd name="connsiteX8" fmla="*/ 142043 w 3382393"/>
                <a:gd name="connsiteY8" fmla="*/ 248574 h 603681"/>
                <a:gd name="connsiteX9" fmla="*/ 195309 w 3382393"/>
                <a:gd name="connsiteY9" fmla="*/ 221941 h 603681"/>
                <a:gd name="connsiteX10" fmla="*/ 239697 w 3382393"/>
                <a:gd name="connsiteY10" fmla="*/ 204186 h 603681"/>
                <a:gd name="connsiteX11" fmla="*/ 292963 w 3382393"/>
                <a:gd name="connsiteY11" fmla="*/ 177553 h 603681"/>
                <a:gd name="connsiteX12" fmla="*/ 301841 w 3382393"/>
                <a:gd name="connsiteY12" fmla="*/ 213064 h 603681"/>
                <a:gd name="connsiteX13" fmla="*/ 363985 w 3382393"/>
                <a:gd name="connsiteY13" fmla="*/ 195308 h 603681"/>
                <a:gd name="connsiteX14" fmla="*/ 461639 w 3382393"/>
                <a:gd name="connsiteY14" fmla="*/ 177553 h 603681"/>
                <a:gd name="connsiteX15" fmla="*/ 488272 w 3382393"/>
                <a:gd name="connsiteY15" fmla="*/ 159798 h 603681"/>
                <a:gd name="connsiteX16" fmla="*/ 514905 w 3382393"/>
                <a:gd name="connsiteY16" fmla="*/ 213064 h 603681"/>
                <a:gd name="connsiteX17" fmla="*/ 585927 w 3382393"/>
                <a:gd name="connsiteY17" fmla="*/ 213064 h 603681"/>
                <a:gd name="connsiteX18" fmla="*/ 612560 w 3382393"/>
                <a:gd name="connsiteY18" fmla="*/ 221941 h 603681"/>
                <a:gd name="connsiteX19" fmla="*/ 639193 w 3382393"/>
                <a:gd name="connsiteY19" fmla="*/ 213064 h 603681"/>
                <a:gd name="connsiteX20" fmla="*/ 683581 w 3382393"/>
                <a:gd name="connsiteY20" fmla="*/ 186431 h 603681"/>
                <a:gd name="connsiteX21" fmla="*/ 710214 w 3382393"/>
                <a:gd name="connsiteY21" fmla="*/ 195308 h 603681"/>
                <a:gd name="connsiteX22" fmla="*/ 781235 w 3382393"/>
                <a:gd name="connsiteY22" fmla="*/ 142042 h 603681"/>
                <a:gd name="connsiteX23" fmla="*/ 807868 w 3382393"/>
                <a:gd name="connsiteY23" fmla="*/ 150920 h 603681"/>
                <a:gd name="connsiteX24" fmla="*/ 843379 w 3382393"/>
                <a:gd name="connsiteY24" fmla="*/ 168675 h 603681"/>
                <a:gd name="connsiteX25" fmla="*/ 870012 w 3382393"/>
                <a:gd name="connsiteY25" fmla="*/ 177553 h 603681"/>
                <a:gd name="connsiteX26" fmla="*/ 887767 w 3382393"/>
                <a:gd name="connsiteY26" fmla="*/ 204186 h 603681"/>
                <a:gd name="connsiteX27" fmla="*/ 914400 w 3382393"/>
                <a:gd name="connsiteY27" fmla="*/ 230819 h 603681"/>
                <a:gd name="connsiteX28" fmla="*/ 923278 w 3382393"/>
                <a:gd name="connsiteY28" fmla="*/ 257452 h 603681"/>
                <a:gd name="connsiteX29" fmla="*/ 949911 w 3382393"/>
                <a:gd name="connsiteY29" fmla="*/ 239697 h 603681"/>
                <a:gd name="connsiteX30" fmla="*/ 958789 w 3382393"/>
                <a:gd name="connsiteY30" fmla="*/ 213064 h 603681"/>
                <a:gd name="connsiteX31" fmla="*/ 976544 w 3382393"/>
                <a:gd name="connsiteY31" fmla="*/ 195308 h 603681"/>
                <a:gd name="connsiteX32" fmla="*/ 994299 w 3382393"/>
                <a:gd name="connsiteY32" fmla="*/ 168675 h 603681"/>
                <a:gd name="connsiteX33" fmla="*/ 1020932 w 3382393"/>
                <a:gd name="connsiteY33" fmla="*/ 159798 h 603681"/>
                <a:gd name="connsiteX34" fmla="*/ 1083076 w 3382393"/>
                <a:gd name="connsiteY34" fmla="*/ 142042 h 603681"/>
                <a:gd name="connsiteX35" fmla="*/ 1109709 w 3382393"/>
                <a:gd name="connsiteY35" fmla="*/ 124287 h 603681"/>
                <a:gd name="connsiteX36" fmla="*/ 1154097 w 3382393"/>
                <a:gd name="connsiteY36" fmla="*/ 106532 h 603681"/>
                <a:gd name="connsiteX37" fmla="*/ 1180730 w 3382393"/>
                <a:gd name="connsiteY37" fmla="*/ 17755 h 603681"/>
                <a:gd name="connsiteX38" fmla="*/ 1198486 w 3382393"/>
                <a:gd name="connsiteY38" fmla="*/ 0 h 603681"/>
                <a:gd name="connsiteX39" fmla="*/ 1225119 w 3382393"/>
                <a:gd name="connsiteY39" fmla="*/ 106532 h 603681"/>
                <a:gd name="connsiteX40" fmla="*/ 1242874 w 3382393"/>
                <a:gd name="connsiteY40" fmla="*/ 133165 h 603681"/>
                <a:gd name="connsiteX41" fmla="*/ 1251752 w 3382393"/>
                <a:gd name="connsiteY41" fmla="*/ 159798 h 603681"/>
                <a:gd name="connsiteX42" fmla="*/ 1278385 w 3382393"/>
                <a:gd name="connsiteY42" fmla="*/ 168675 h 603681"/>
                <a:gd name="connsiteX43" fmla="*/ 1322773 w 3382393"/>
                <a:gd name="connsiteY43" fmla="*/ 213064 h 603681"/>
                <a:gd name="connsiteX44" fmla="*/ 1376039 w 3382393"/>
                <a:gd name="connsiteY44" fmla="*/ 177553 h 603681"/>
                <a:gd name="connsiteX45" fmla="*/ 1411550 w 3382393"/>
                <a:gd name="connsiteY45" fmla="*/ 213064 h 603681"/>
                <a:gd name="connsiteX46" fmla="*/ 1429305 w 3382393"/>
                <a:gd name="connsiteY46" fmla="*/ 195308 h 603681"/>
                <a:gd name="connsiteX47" fmla="*/ 1438183 w 3382393"/>
                <a:gd name="connsiteY47" fmla="*/ 221941 h 603681"/>
                <a:gd name="connsiteX48" fmla="*/ 1491449 w 3382393"/>
                <a:gd name="connsiteY48" fmla="*/ 213064 h 603681"/>
                <a:gd name="connsiteX49" fmla="*/ 1509204 w 3382393"/>
                <a:gd name="connsiteY49" fmla="*/ 195308 h 603681"/>
                <a:gd name="connsiteX50" fmla="*/ 1571348 w 3382393"/>
                <a:gd name="connsiteY50" fmla="*/ 257452 h 603681"/>
                <a:gd name="connsiteX51" fmla="*/ 1624614 w 3382393"/>
                <a:gd name="connsiteY51" fmla="*/ 204186 h 603681"/>
                <a:gd name="connsiteX52" fmla="*/ 1651247 w 3382393"/>
                <a:gd name="connsiteY52" fmla="*/ 221941 h 603681"/>
                <a:gd name="connsiteX53" fmla="*/ 1748901 w 3382393"/>
                <a:gd name="connsiteY53" fmla="*/ 195308 h 603681"/>
                <a:gd name="connsiteX54" fmla="*/ 1775534 w 3382393"/>
                <a:gd name="connsiteY54" fmla="*/ 186431 h 603681"/>
                <a:gd name="connsiteX55" fmla="*/ 1811045 w 3382393"/>
                <a:gd name="connsiteY55" fmla="*/ 177553 h 603681"/>
                <a:gd name="connsiteX56" fmla="*/ 1837678 w 3382393"/>
                <a:gd name="connsiteY56" fmla="*/ 186431 h 603681"/>
                <a:gd name="connsiteX57" fmla="*/ 1908699 w 3382393"/>
                <a:gd name="connsiteY57" fmla="*/ 159798 h 603681"/>
                <a:gd name="connsiteX58" fmla="*/ 1944210 w 3382393"/>
                <a:gd name="connsiteY58" fmla="*/ 150920 h 603681"/>
                <a:gd name="connsiteX59" fmla="*/ 1953088 w 3382393"/>
                <a:gd name="connsiteY59" fmla="*/ 177553 h 603681"/>
                <a:gd name="connsiteX60" fmla="*/ 1988598 w 3382393"/>
                <a:gd name="connsiteY60" fmla="*/ 159798 h 603681"/>
                <a:gd name="connsiteX61" fmla="*/ 2006354 w 3382393"/>
                <a:gd name="connsiteY61" fmla="*/ 124287 h 603681"/>
                <a:gd name="connsiteX62" fmla="*/ 2050742 w 3382393"/>
                <a:gd name="connsiteY62" fmla="*/ 186431 h 603681"/>
                <a:gd name="connsiteX63" fmla="*/ 2086253 w 3382393"/>
                <a:gd name="connsiteY63" fmla="*/ 230819 h 603681"/>
                <a:gd name="connsiteX64" fmla="*/ 2139519 w 3382393"/>
                <a:gd name="connsiteY64" fmla="*/ 213064 h 603681"/>
                <a:gd name="connsiteX65" fmla="*/ 2192785 w 3382393"/>
                <a:gd name="connsiteY65" fmla="*/ 230819 h 603681"/>
                <a:gd name="connsiteX66" fmla="*/ 2237173 w 3382393"/>
                <a:gd name="connsiteY66" fmla="*/ 221941 h 603681"/>
                <a:gd name="connsiteX67" fmla="*/ 2361461 w 3382393"/>
                <a:gd name="connsiteY67" fmla="*/ 257452 h 603681"/>
                <a:gd name="connsiteX68" fmla="*/ 2432482 w 3382393"/>
                <a:gd name="connsiteY68" fmla="*/ 221941 h 603681"/>
                <a:gd name="connsiteX69" fmla="*/ 2450237 w 3382393"/>
                <a:gd name="connsiteY69" fmla="*/ 239697 h 603681"/>
                <a:gd name="connsiteX70" fmla="*/ 2476870 w 3382393"/>
                <a:gd name="connsiteY70" fmla="*/ 248574 h 603681"/>
                <a:gd name="connsiteX71" fmla="*/ 2583402 w 3382393"/>
                <a:gd name="connsiteY71" fmla="*/ 230819 h 603681"/>
                <a:gd name="connsiteX72" fmla="*/ 2610035 w 3382393"/>
                <a:gd name="connsiteY72" fmla="*/ 213064 h 603681"/>
                <a:gd name="connsiteX73" fmla="*/ 2654424 w 3382393"/>
                <a:gd name="connsiteY73" fmla="*/ 204186 h 603681"/>
                <a:gd name="connsiteX74" fmla="*/ 2681057 w 3382393"/>
                <a:gd name="connsiteY74" fmla="*/ 195308 h 603681"/>
                <a:gd name="connsiteX75" fmla="*/ 2707690 w 3382393"/>
                <a:gd name="connsiteY75" fmla="*/ 150920 h 603681"/>
                <a:gd name="connsiteX76" fmla="*/ 2725445 w 3382393"/>
                <a:gd name="connsiteY76" fmla="*/ 177553 h 603681"/>
                <a:gd name="connsiteX77" fmla="*/ 2778711 w 3382393"/>
                <a:gd name="connsiteY77" fmla="*/ 213064 h 603681"/>
                <a:gd name="connsiteX78" fmla="*/ 2796466 w 3382393"/>
                <a:gd name="connsiteY78" fmla="*/ 239697 h 603681"/>
                <a:gd name="connsiteX79" fmla="*/ 2823099 w 3382393"/>
                <a:gd name="connsiteY79" fmla="*/ 248574 h 603681"/>
                <a:gd name="connsiteX80" fmla="*/ 2956264 w 3382393"/>
                <a:gd name="connsiteY80" fmla="*/ 257452 h 603681"/>
                <a:gd name="connsiteX81" fmla="*/ 3018408 w 3382393"/>
                <a:gd name="connsiteY81" fmla="*/ 275207 h 603681"/>
                <a:gd name="connsiteX82" fmla="*/ 3080552 w 3382393"/>
                <a:gd name="connsiteY82" fmla="*/ 292963 h 603681"/>
                <a:gd name="connsiteX83" fmla="*/ 3151573 w 3382393"/>
                <a:gd name="connsiteY83" fmla="*/ 292963 h 603681"/>
                <a:gd name="connsiteX84" fmla="*/ 3204839 w 3382393"/>
                <a:gd name="connsiteY84" fmla="*/ 275207 h 603681"/>
                <a:gd name="connsiteX85" fmla="*/ 3240350 w 3382393"/>
                <a:gd name="connsiteY85" fmla="*/ 319596 h 603681"/>
                <a:gd name="connsiteX86" fmla="*/ 3266983 w 3382393"/>
                <a:gd name="connsiteY86" fmla="*/ 372862 h 603681"/>
                <a:gd name="connsiteX87" fmla="*/ 3284738 w 3382393"/>
                <a:gd name="connsiteY87" fmla="*/ 399495 h 603681"/>
                <a:gd name="connsiteX88" fmla="*/ 3293616 w 3382393"/>
                <a:gd name="connsiteY88" fmla="*/ 426128 h 603681"/>
                <a:gd name="connsiteX89" fmla="*/ 3329127 w 3382393"/>
                <a:gd name="connsiteY89" fmla="*/ 479394 h 603681"/>
                <a:gd name="connsiteX90" fmla="*/ 3338004 w 3382393"/>
                <a:gd name="connsiteY90" fmla="*/ 506027 h 603681"/>
                <a:gd name="connsiteX91" fmla="*/ 3355760 w 3382393"/>
                <a:gd name="connsiteY91" fmla="*/ 523782 h 603681"/>
                <a:gd name="connsiteX92" fmla="*/ 3382393 w 3382393"/>
                <a:gd name="connsiteY92" fmla="*/ 585926 h 60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82393" h="603681">
                  <a:moveTo>
                    <a:pt x="0" y="603681"/>
                  </a:moveTo>
                  <a:cubicBezTo>
                    <a:pt x="5919" y="588885"/>
                    <a:pt x="10629" y="573546"/>
                    <a:pt x="17756" y="559293"/>
                  </a:cubicBezTo>
                  <a:cubicBezTo>
                    <a:pt x="49786" y="495234"/>
                    <a:pt x="22139" y="574967"/>
                    <a:pt x="53266" y="497149"/>
                  </a:cubicBezTo>
                  <a:cubicBezTo>
                    <a:pt x="60217" y="479772"/>
                    <a:pt x="65104" y="461638"/>
                    <a:pt x="71022" y="443883"/>
                  </a:cubicBezTo>
                  <a:cubicBezTo>
                    <a:pt x="73981" y="435005"/>
                    <a:pt x="77629" y="426328"/>
                    <a:pt x="79899" y="417250"/>
                  </a:cubicBezTo>
                  <a:cubicBezTo>
                    <a:pt x="93316" y="363585"/>
                    <a:pt x="84920" y="393309"/>
                    <a:pt x="106532" y="328473"/>
                  </a:cubicBezTo>
                  <a:cubicBezTo>
                    <a:pt x="109491" y="319595"/>
                    <a:pt x="110219" y="309626"/>
                    <a:pt x="115410" y="301840"/>
                  </a:cubicBezTo>
                  <a:cubicBezTo>
                    <a:pt x="121328" y="292962"/>
                    <a:pt x="128393" y="284750"/>
                    <a:pt x="133165" y="275207"/>
                  </a:cubicBezTo>
                  <a:cubicBezTo>
                    <a:pt x="137350" y="266837"/>
                    <a:pt x="136197" y="255881"/>
                    <a:pt x="142043" y="248574"/>
                  </a:cubicBezTo>
                  <a:cubicBezTo>
                    <a:pt x="155511" y="231739"/>
                    <a:pt x="176930" y="228833"/>
                    <a:pt x="195309" y="221941"/>
                  </a:cubicBezTo>
                  <a:cubicBezTo>
                    <a:pt x="210230" y="216346"/>
                    <a:pt x="225444" y="211313"/>
                    <a:pt x="239697" y="204186"/>
                  </a:cubicBezTo>
                  <a:cubicBezTo>
                    <a:pt x="308539" y="169766"/>
                    <a:pt x="226017" y="199869"/>
                    <a:pt x="292963" y="177553"/>
                  </a:cubicBezTo>
                  <a:cubicBezTo>
                    <a:pt x="295922" y="189390"/>
                    <a:pt x="290004" y="210105"/>
                    <a:pt x="301841" y="213064"/>
                  </a:cubicBezTo>
                  <a:cubicBezTo>
                    <a:pt x="322741" y="218289"/>
                    <a:pt x="343200" y="200977"/>
                    <a:pt x="363985" y="195308"/>
                  </a:cubicBezTo>
                  <a:cubicBezTo>
                    <a:pt x="410022" y="182752"/>
                    <a:pt x="404179" y="185762"/>
                    <a:pt x="461639" y="177553"/>
                  </a:cubicBezTo>
                  <a:cubicBezTo>
                    <a:pt x="470517" y="171635"/>
                    <a:pt x="477602" y="159798"/>
                    <a:pt x="488272" y="159798"/>
                  </a:cubicBezTo>
                  <a:cubicBezTo>
                    <a:pt x="508061" y="159798"/>
                    <a:pt x="513612" y="207891"/>
                    <a:pt x="514905" y="213064"/>
                  </a:cubicBezTo>
                  <a:cubicBezTo>
                    <a:pt x="605810" y="182761"/>
                    <a:pt x="541655" y="186501"/>
                    <a:pt x="585927" y="213064"/>
                  </a:cubicBezTo>
                  <a:cubicBezTo>
                    <a:pt x="593951" y="217879"/>
                    <a:pt x="603682" y="218982"/>
                    <a:pt x="612560" y="221941"/>
                  </a:cubicBezTo>
                  <a:cubicBezTo>
                    <a:pt x="621438" y="218982"/>
                    <a:pt x="631169" y="217879"/>
                    <a:pt x="639193" y="213064"/>
                  </a:cubicBezTo>
                  <a:cubicBezTo>
                    <a:pt x="700123" y="176506"/>
                    <a:pt x="608135" y="211578"/>
                    <a:pt x="683581" y="186431"/>
                  </a:cubicBezTo>
                  <a:cubicBezTo>
                    <a:pt x="692459" y="189390"/>
                    <a:pt x="701336" y="198267"/>
                    <a:pt x="710214" y="195308"/>
                  </a:cubicBezTo>
                  <a:cubicBezTo>
                    <a:pt x="740333" y="185268"/>
                    <a:pt x="760202" y="163076"/>
                    <a:pt x="781235" y="142042"/>
                  </a:cubicBezTo>
                  <a:cubicBezTo>
                    <a:pt x="790113" y="145001"/>
                    <a:pt x="801251" y="144303"/>
                    <a:pt x="807868" y="150920"/>
                  </a:cubicBezTo>
                  <a:cubicBezTo>
                    <a:pt x="837460" y="180512"/>
                    <a:pt x="790113" y="186431"/>
                    <a:pt x="843379" y="168675"/>
                  </a:cubicBezTo>
                  <a:cubicBezTo>
                    <a:pt x="852257" y="171634"/>
                    <a:pt x="862705" y="171707"/>
                    <a:pt x="870012" y="177553"/>
                  </a:cubicBezTo>
                  <a:cubicBezTo>
                    <a:pt x="878343" y="184218"/>
                    <a:pt x="880937" y="195989"/>
                    <a:pt x="887767" y="204186"/>
                  </a:cubicBezTo>
                  <a:cubicBezTo>
                    <a:pt x="895804" y="213831"/>
                    <a:pt x="905522" y="221941"/>
                    <a:pt x="914400" y="230819"/>
                  </a:cubicBezTo>
                  <a:cubicBezTo>
                    <a:pt x="917359" y="239697"/>
                    <a:pt x="914200" y="255182"/>
                    <a:pt x="923278" y="257452"/>
                  </a:cubicBezTo>
                  <a:cubicBezTo>
                    <a:pt x="933629" y="260040"/>
                    <a:pt x="943246" y="248028"/>
                    <a:pt x="949911" y="239697"/>
                  </a:cubicBezTo>
                  <a:cubicBezTo>
                    <a:pt x="955757" y="232390"/>
                    <a:pt x="953974" y="221088"/>
                    <a:pt x="958789" y="213064"/>
                  </a:cubicBezTo>
                  <a:cubicBezTo>
                    <a:pt x="963095" y="205887"/>
                    <a:pt x="971315" y="201844"/>
                    <a:pt x="976544" y="195308"/>
                  </a:cubicBezTo>
                  <a:cubicBezTo>
                    <a:pt x="983209" y="186976"/>
                    <a:pt x="985967" y="175340"/>
                    <a:pt x="994299" y="168675"/>
                  </a:cubicBezTo>
                  <a:cubicBezTo>
                    <a:pt x="1001606" y="162829"/>
                    <a:pt x="1011969" y="162487"/>
                    <a:pt x="1020932" y="159798"/>
                  </a:cubicBezTo>
                  <a:cubicBezTo>
                    <a:pt x="1041567" y="153608"/>
                    <a:pt x="1062361" y="147961"/>
                    <a:pt x="1083076" y="142042"/>
                  </a:cubicBezTo>
                  <a:cubicBezTo>
                    <a:pt x="1091954" y="136124"/>
                    <a:pt x="1099185" y="126041"/>
                    <a:pt x="1109709" y="124287"/>
                  </a:cubicBezTo>
                  <a:cubicBezTo>
                    <a:pt x="1160247" y="115865"/>
                    <a:pt x="1115437" y="164524"/>
                    <a:pt x="1154097" y="106532"/>
                  </a:cubicBezTo>
                  <a:cubicBezTo>
                    <a:pt x="1161250" y="63614"/>
                    <a:pt x="1157793" y="52160"/>
                    <a:pt x="1180730" y="17755"/>
                  </a:cubicBezTo>
                  <a:cubicBezTo>
                    <a:pt x="1185373" y="10791"/>
                    <a:pt x="1192567" y="5918"/>
                    <a:pt x="1198486" y="0"/>
                  </a:cubicBezTo>
                  <a:cubicBezTo>
                    <a:pt x="1210440" y="71727"/>
                    <a:pt x="1201671" y="36190"/>
                    <a:pt x="1225119" y="106532"/>
                  </a:cubicBezTo>
                  <a:cubicBezTo>
                    <a:pt x="1228493" y="116654"/>
                    <a:pt x="1238102" y="123622"/>
                    <a:pt x="1242874" y="133165"/>
                  </a:cubicBezTo>
                  <a:cubicBezTo>
                    <a:pt x="1247059" y="141535"/>
                    <a:pt x="1245135" y="153181"/>
                    <a:pt x="1251752" y="159798"/>
                  </a:cubicBezTo>
                  <a:cubicBezTo>
                    <a:pt x="1258369" y="166415"/>
                    <a:pt x="1269507" y="165716"/>
                    <a:pt x="1278385" y="168675"/>
                  </a:cubicBezTo>
                  <a:cubicBezTo>
                    <a:pt x="1283731" y="176694"/>
                    <a:pt x="1305591" y="216882"/>
                    <a:pt x="1322773" y="213064"/>
                  </a:cubicBezTo>
                  <a:cubicBezTo>
                    <a:pt x="1343604" y="208435"/>
                    <a:pt x="1376039" y="177553"/>
                    <a:pt x="1376039" y="177553"/>
                  </a:cubicBezTo>
                  <a:cubicBezTo>
                    <a:pt x="1381957" y="195308"/>
                    <a:pt x="1381958" y="218983"/>
                    <a:pt x="1411550" y="213064"/>
                  </a:cubicBezTo>
                  <a:cubicBezTo>
                    <a:pt x="1419757" y="211422"/>
                    <a:pt x="1423387" y="201227"/>
                    <a:pt x="1429305" y="195308"/>
                  </a:cubicBezTo>
                  <a:cubicBezTo>
                    <a:pt x="1432264" y="204186"/>
                    <a:pt x="1431566" y="215324"/>
                    <a:pt x="1438183" y="221941"/>
                  </a:cubicBezTo>
                  <a:cubicBezTo>
                    <a:pt x="1459089" y="242847"/>
                    <a:pt x="1475100" y="226143"/>
                    <a:pt x="1491449" y="213064"/>
                  </a:cubicBezTo>
                  <a:cubicBezTo>
                    <a:pt x="1497985" y="207835"/>
                    <a:pt x="1503286" y="201227"/>
                    <a:pt x="1509204" y="195308"/>
                  </a:cubicBezTo>
                  <a:cubicBezTo>
                    <a:pt x="1549906" y="256360"/>
                    <a:pt x="1524471" y="241826"/>
                    <a:pt x="1571348" y="257452"/>
                  </a:cubicBezTo>
                  <a:cubicBezTo>
                    <a:pt x="1577380" y="249409"/>
                    <a:pt x="1605141" y="204186"/>
                    <a:pt x="1624614" y="204186"/>
                  </a:cubicBezTo>
                  <a:cubicBezTo>
                    <a:pt x="1635284" y="204186"/>
                    <a:pt x="1642369" y="216023"/>
                    <a:pt x="1651247" y="221941"/>
                  </a:cubicBezTo>
                  <a:cubicBezTo>
                    <a:pt x="1765510" y="183854"/>
                    <a:pt x="1648525" y="220402"/>
                    <a:pt x="1748901" y="195308"/>
                  </a:cubicBezTo>
                  <a:cubicBezTo>
                    <a:pt x="1757979" y="193038"/>
                    <a:pt x="1766536" y="189002"/>
                    <a:pt x="1775534" y="186431"/>
                  </a:cubicBezTo>
                  <a:cubicBezTo>
                    <a:pt x="1787266" y="183079"/>
                    <a:pt x="1799208" y="180512"/>
                    <a:pt x="1811045" y="177553"/>
                  </a:cubicBezTo>
                  <a:cubicBezTo>
                    <a:pt x="1819923" y="180512"/>
                    <a:pt x="1828320" y="186431"/>
                    <a:pt x="1837678" y="186431"/>
                  </a:cubicBezTo>
                  <a:cubicBezTo>
                    <a:pt x="1868061" y="186431"/>
                    <a:pt x="1881763" y="169899"/>
                    <a:pt x="1908699" y="159798"/>
                  </a:cubicBezTo>
                  <a:cubicBezTo>
                    <a:pt x="1920123" y="155514"/>
                    <a:pt x="1932373" y="153879"/>
                    <a:pt x="1944210" y="150920"/>
                  </a:cubicBezTo>
                  <a:cubicBezTo>
                    <a:pt x="1947169" y="159798"/>
                    <a:pt x="1946471" y="170936"/>
                    <a:pt x="1953088" y="177553"/>
                  </a:cubicBezTo>
                  <a:cubicBezTo>
                    <a:pt x="1983865" y="208330"/>
                    <a:pt x="1981496" y="176370"/>
                    <a:pt x="1988598" y="159798"/>
                  </a:cubicBezTo>
                  <a:cubicBezTo>
                    <a:pt x="1993811" y="147634"/>
                    <a:pt x="2000435" y="136124"/>
                    <a:pt x="2006354" y="124287"/>
                  </a:cubicBezTo>
                  <a:cubicBezTo>
                    <a:pt x="2028374" y="190351"/>
                    <a:pt x="1994572" y="102175"/>
                    <a:pt x="2050742" y="186431"/>
                  </a:cubicBezTo>
                  <a:cubicBezTo>
                    <a:pt x="2073140" y="220028"/>
                    <a:pt x="2060952" y="205520"/>
                    <a:pt x="2086253" y="230819"/>
                  </a:cubicBezTo>
                  <a:cubicBezTo>
                    <a:pt x="2104008" y="224901"/>
                    <a:pt x="2121764" y="207146"/>
                    <a:pt x="2139519" y="213064"/>
                  </a:cubicBezTo>
                  <a:lnTo>
                    <a:pt x="2192785" y="230819"/>
                  </a:lnTo>
                  <a:cubicBezTo>
                    <a:pt x="2207581" y="227860"/>
                    <a:pt x="2222113" y="221000"/>
                    <a:pt x="2237173" y="221941"/>
                  </a:cubicBezTo>
                  <a:cubicBezTo>
                    <a:pt x="2323965" y="227366"/>
                    <a:pt x="2314188" y="225937"/>
                    <a:pt x="2361461" y="257452"/>
                  </a:cubicBezTo>
                  <a:cubicBezTo>
                    <a:pt x="2379246" y="244113"/>
                    <a:pt x="2405283" y="217408"/>
                    <a:pt x="2432482" y="221941"/>
                  </a:cubicBezTo>
                  <a:cubicBezTo>
                    <a:pt x="2440738" y="223317"/>
                    <a:pt x="2443060" y="235391"/>
                    <a:pt x="2450237" y="239697"/>
                  </a:cubicBezTo>
                  <a:cubicBezTo>
                    <a:pt x="2458261" y="244512"/>
                    <a:pt x="2467992" y="245615"/>
                    <a:pt x="2476870" y="248574"/>
                  </a:cubicBezTo>
                  <a:cubicBezTo>
                    <a:pt x="2486104" y="247255"/>
                    <a:pt x="2567420" y="236812"/>
                    <a:pt x="2583402" y="230819"/>
                  </a:cubicBezTo>
                  <a:cubicBezTo>
                    <a:pt x="2593392" y="227073"/>
                    <a:pt x="2600045" y="216810"/>
                    <a:pt x="2610035" y="213064"/>
                  </a:cubicBezTo>
                  <a:cubicBezTo>
                    <a:pt x="2624164" y="207766"/>
                    <a:pt x="2639785" y="207846"/>
                    <a:pt x="2654424" y="204186"/>
                  </a:cubicBezTo>
                  <a:cubicBezTo>
                    <a:pt x="2663502" y="201916"/>
                    <a:pt x="2672179" y="198267"/>
                    <a:pt x="2681057" y="195308"/>
                  </a:cubicBezTo>
                  <a:cubicBezTo>
                    <a:pt x="2682101" y="192175"/>
                    <a:pt x="2692690" y="147170"/>
                    <a:pt x="2707690" y="150920"/>
                  </a:cubicBezTo>
                  <a:cubicBezTo>
                    <a:pt x="2718041" y="153508"/>
                    <a:pt x="2717415" y="170527"/>
                    <a:pt x="2725445" y="177553"/>
                  </a:cubicBezTo>
                  <a:cubicBezTo>
                    <a:pt x="2741504" y="191605"/>
                    <a:pt x="2778711" y="213064"/>
                    <a:pt x="2778711" y="213064"/>
                  </a:cubicBezTo>
                  <a:cubicBezTo>
                    <a:pt x="2784629" y="221942"/>
                    <a:pt x="2788134" y="233032"/>
                    <a:pt x="2796466" y="239697"/>
                  </a:cubicBezTo>
                  <a:cubicBezTo>
                    <a:pt x="2803773" y="245543"/>
                    <a:pt x="2813798" y="247541"/>
                    <a:pt x="2823099" y="248574"/>
                  </a:cubicBezTo>
                  <a:cubicBezTo>
                    <a:pt x="2867314" y="253487"/>
                    <a:pt x="2911876" y="254493"/>
                    <a:pt x="2956264" y="257452"/>
                  </a:cubicBezTo>
                  <a:cubicBezTo>
                    <a:pt x="3067279" y="285206"/>
                    <a:pt x="2929255" y="249735"/>
                    <a:pt x="3018408" y="275207"/>
                  </a:cubicBezTo>
                  <a:cubicBezTo>
                    <a:pt x="3096413" y="297494"/>
                    <a:pt x="3016716" y="271683"/>
                    <a:pt x="3080552" y="292963"/>
                  </a:cubicBezTo>
                  <a:cubicBezTo>
                    <a:pt x="3141758" y="272560"/>
                    <a:pt x="3120584" y="261973"/>
                    <a:pt x="3151573" y="292963"/>
                  </a:cubicBezTo>
                  <a:cubicBezTo>
                    <a:pt x="3169328" y="287044"/>
                    <a:pt x="3194457" y="259635"/>
                    <a:pt x="3204839" y="275207"/>
                  </a:cubicBezTo>
                  <a:cubicBezTo>
                    <a:pt x="3259500" y="357195"/>
                    <a:pt x="3189743" y="256335"/>
                    <a:pt x="3240350" y="319596"/>
                  </a:cubicBezTo>
                  <a:cubicBezTo>
                    <a:pt x="3274272" y="362000"/>
                    <a:pt x="3245104" y="329104"/>
                    <a:pt x="3266983" y="372862"/>
                  </a:cubicBezTo>
                  <a:cubicBezTo>
                    <a:pt x="3271755" y="382405"/>
                    <a:pt x="3279966" y="389952"/>
                    <a:pt x="3284738" y="399495"/>
                  </a:cubicBezTo>
                  <a:cubicBezTo>
                    <a:pt x="3288923" y="407865"/>
                    <a:pt x="3289071" y="417948"/>
                    <a:pt x="3293616" y="426128"/>
                  </a:cubicBezTo>
                  <a:cubicBezTo>
                    <a:pt x="3303979" y="444782"/>
                    <a:pt x="3329127" y="479394"/>
                    <a:pt x="3329127" y="479394"/>
                  </a:cubicBezTo>
                  <a:cubicBezTo>
                    <a:pt x="3332086" y="488272"/>
                    <a:pt x="3333189" y="498003"/>
                    <a:pt x="3338004" y="506027"/>
                  </a:cubicBezTo>
                  <a:cubicBezTo>
                    <a:pt x="3342310" y="513204"/>
                    <a:pt x="3352017" y="516296"/>
                    <a:pt x="3355760" y="523782"/>
                  </a:cubicBezTo>
                  <a:cubicBezTo>
                    <a:pt x="3393919" y="600099"/>
                    <a:pt x="3356014" y="559547"/>
                    <a:pt x="3382393" y="58592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39" dirty="0">
                <a:latin typeface="Tahoma" pitchFamily="34" charset="0"/>
              </a:endParaRPr>
            </a:p>
          </p:txBody>
        </p:sp>
        <p:sp>
          <p:nvSpPr>
            <p:cNvPr id="9" name="Right Arrow 8"/>
            <p:cNvSpPr/>
            <p:nvPr/>
          </p:nvSpPr>
          <p:spPr bwMode="auto">
            <a:xfrm>
              <a:off x="5129882" y="4931965"/>
              <a:ext cx="576064" cy="504056"/>
            </a:xfrm>
            <a:prstGeom prst="rightArrow">
              <a:avLst/>
            </a:prstGeom>
            <a:solidFill>
              <a:schemeClr val="accent1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8203" tIns="39101" rIns="78203" bIns="39101" numCol="1" rtlCol="0" anchor="t" anchorCtr="0" compatLnSpc="1">
              <a:prstTxWarp prst="textNoShape">
                <a:avLst/>
              </a:prstTxWarp>
            </a:bodyPr>
            <a:lstStyle/>
            <a:p>
              <a:pPr defTabSz="7819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52">
                <a:latin typeface="Times"/>
              </a:endParaRPr>
            </a:p>
          </p:txBody>
        </p:sp>
      </p:grp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05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Why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using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randomization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?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For general benefit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Robustness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to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fading (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particularly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multi-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path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fading)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 Inherent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encryption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capability</a:t>
            </a: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Easy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multiplexing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of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bursty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sessions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For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interference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management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 To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combat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hostile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interferer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(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jammer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)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When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you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”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cannot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”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avoid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interference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(lack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of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coordination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)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964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Frequency hopping (Example 7.3)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Non-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orthogonal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FH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Hopping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patterns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are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not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coordinated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among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the pairs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graphicFrame>
        <p:nvGraphicFramePr>
          <p:cNvPr id="9" name="표 4"/>
          <p:cNvGraphicFramePr>
            <a:graphicFrameLocks noGrp="1"/>
          </p:cNvGraphicFramePr>
          <p:nvPr>
            <p:extLst/>
          </p:nvPr>
        </p:nvGraphicFramePr>
        <p:xfrm>
          <a:off x="1780496" y="3000429"/>
          <a:ext cx="3407340" cy="253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8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78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6789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678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6789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6789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1715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solidFill>
                            <a:srgbClr val="FF0000"/>
                          </a:solidFill>
                          <a:latin typeface="Calibri" pitchFamily="34" charset="0"/>
                        </a:rPr>
                        <a:t>1</a:t>
                      </a:r>
                      <a:endParaRPr lang="ko-KR" altLang="en-US" sz="1500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500" b="1" kern="1200" dirty="0" smtClean="0">
                          <a:solidFill>
                            <a:srgbClr val="0070C0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</a:t>
                      </a:r>
                      <a:endParaRPr lang="ko-KR" altLang="en-US" sz="1500" b="1" kern="1200" dirty="0" smtClean="0">
                        <a:solidFill>
                          <a:srgbClr val="0070C0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7155">
                <a:tc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7155">
                <a:tc>
                  <a:txBody>
                    <a:bodyPr/>
                    <a:lstStyle/>
                    <a:p>
                      <a:pPr algn="ctr" latinLnBrk="1"/>
                      <a:endParaRPr lang="ko-KR" altLang="en-US" sz="150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kern="1200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</a:t>
                      </a:r>
                      <a:endParaRPr lang="ko-KR" altLang="en-US" sz="1500" b="1" kern="1200" dirty="0" smtClean="0">
                        <a:solidFill>
                          <a:srgbClr val="FF0000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kern="1200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</a:t>
                      </a:r>
                      <a:endParaRPr lang="ko-KR" altLang="en-US" sz="1500" b="1" kern="1200" dirty="0" smtClean="0">
                        <a:solidFill>
                          <a:srgbClr val="FF0000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7155">
                <a:tc>
                  <a:txBody>
                    <a:bodyPr/>
                    <a:lstStyle/>
                    <a:p>
                      <a:pPr algn="ctr" latinLnBrk="1"/>
                      <a:endParaRPr lang="ko-KR" altLang="en-US" sz="150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7155">
                <a:tc>
                  <a:txBody>
                    <a:bodyPr/>
                    <a:lstStyle/>
                    <a:p>
                      <a:pPr algn="ctr" latinLnBrk="1"/>
                      <a:endParaRPr lang="ko-KR" altLang="en-US" sz="150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500" b="1" kern="1200" dirty="0" smtClean="0">
                          <a:solidFill>
                            <a:srgbClr val="0070C0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</a:t>
                      </a:r>
                      <a:endParaRPr lang="ko-KR" altLang="en-US" sz="1500" b="1" kern="1200" dirty="0" smtClean="0">
                        <a:solidFill>
                          <a:srgbClr val="0070C0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5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1,2</a:t>
                      </a:r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7155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500" b="1" kern="1200" dirty="0" smtClean="0">
                          <a:solidFill>
                            <a:srgbClr val="0070C0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</a:t>
                      </a:r>
                      <a:endParaRPr lang="ko-KR" altLang="en-US" sz="1500" b="1" kern="1200" dirty="0" smtClean="0">
                        <a:solidFill>
                          <a:srgbClr val="0070C0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7155">
                <a:tc>
                  <a:txBody>
                    <a:bodyPr/>
                    <a:lstStyle/>
                    <a:p>
                      <a:pPr algn="ctr" latinLnBrk="1"/>
                      <a:endParaRPr lang="ko-KR" altLang="en-US" sz="150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500" b="1" kern="1200" dirty="0" smtClean="0">
                          <a:solidFill>
                            <a:srgbClr val="0070C0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</a:t>
                      </a:r>
                      <a:endParaRPr lang="ko-KR" altLang="en-US" sz="1500" b="1" kern="1200" dirty="0" smtClean="0">
                        <a:solidFill>
                          <a:srgbClr val="0070C0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5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1,2</a:t>
                      </a:r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7155">
                <a:tc>
                  <a:txBody>
                    <a:bodyPr/>
                    <a:lstStyle/>
                    <a:p>
                      <a:pPr algn="ctr" latinLnBrk="1"/>
                      <a:endParaRPr lang="ko-KR" altLang="en-US" sz="150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kern="1200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</a:t>
                      </a:r>
                      <a:endParaRPr lang="ko-KR" altLang="en-US" sz="1500" b="1" kern="1200" dirty="0" smtClean="0">
                        <a:solidFill>
                          <a:srgbClr val="FF0000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5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78203" marR="78203" marT="39101" marB="391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cxnSp>
        <p:nvCxnSpPr>
          <p:cNvPr id="10" name="직선 화살표 연결선 6"/>
          <p:cNvCxnSpPr/>
          <p:nvPr/>
        </p:nvCxnSpPr>
        <p:spPr>
          <a:xfrm flipV="1">
            <a:off x="1790550" y="2646455"/>
            <a:ext cx="0" cy="289443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7"/>
          <p:cNvCxnSpPr/>
          <p:nvPr/>
        </p:nvCxnSpPr>
        <p:spPr>
          <a:xfrm>
            <a:off x="1777843" y="5550096"/>
            <a:ext cx="4222802" cy="9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525078" y="4307178"/>
            <a:ext cx="492669" cy="246335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6"/>
          <p:cNvCxnSpPr/>
          <p:nvPr/>
        </p:nvCxnSpPr>
        <p:spPr>
          <a:xfrm flipH="1">
            <a:off x="3525078" y="4307178"/>
            <a:ext cx="492669" cy="246335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7"/>
          <p:cNvCxnSpPr/>
          <p:nvPr/>
        </p:nvCxnSpPr>
        <p:spPr>
          <a:xfrm>
            <a:off x="4660056" y="4937269"/>
            <a:ext cx="492669" cy="246335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8"/>
          <p:cNvCxnSpPr/>
          <p:nvPr/>
        </p:nvCxnSpPr>
        <p:spPr>
          <a:xfrm flipH="1">
            <a:off x="4660056" y="4937269"/>
            <a:ext cx="492669" cy="246335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96356" y="5514899"/>
            <a:ext cx="677420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39" dirty="0">
                <a:latin typeface="Calibri" pitchFamily="34" charset="0"/>
              </a:rPr>
              <a:t>time</a:t>
            </a:r>
            <a:endParaRPr lang="ko-KR" altLang="en-US" sz="1539" dirty="0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644" y="2706003"/>
            <a:ext cx="1231674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39" dirty="0">
                <a:latin typeface="Calibri" pitchFamily="34" charset="0"/>
              </a:rPr>
              <a:t>frequency</a:t>
            </a:r>
            <a:endParaRPr lang="ko-KR" altLang="en-US" sz="1539" dirty="0">
              <a:latin typeface="Calibri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273858" y="3591923"/>
          <a:ext cx="2396311" cy="1010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Equation" r:id="rId3" imgW="1054080" imgH="444240" progId="Equation.DSMT4">
                  <p:embed/>
                </p:oleObj>
              </mc:Choice>
              <mc:Fallback>
                <p:oleObj name="Equation" r:id="rId3" imgW="105408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3858" y="3591923"/>
                        <a:ext cx="2396311" cy="101011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33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Interference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cancellation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”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Known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interference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”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can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be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deducted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from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received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signal or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can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be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erased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in the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beginning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Challenges are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How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to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”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know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”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interference</a:t>
            </a: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How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to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”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cancel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”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interference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528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Successive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interference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cancellation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(1/2)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Successive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interference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cancellation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is the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most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well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known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technique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at the receiver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side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It decodes strongest interference, eliminate it, and reconstruct the received signal; repeat it until no interference remaining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Precise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knowledge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about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instataneous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CSI is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required</a:t>
            </a: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Decoding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error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may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propagate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if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cancellation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not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perfect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8157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Successive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interference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cancellation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(2/2)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Received signal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 smtClean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After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extracting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 the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strongest</a:t>
            </a:r>
            <a:r>
              <a:rPr lang="sv-SE" sz="1539" kern="0" dirty="0" smtClean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 smtClean="0">
                <a:latin typeface="Tahoma" pitchFamily="34" charset="0"/>
                <a:ea typeface="ＭＳ Ｐゴシック" charset="-128"/>
              </a:rPr>
              <a:t>interference</a:t>
            </a: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 smtClean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sv-SE" sz="1539" kern="0" dirty="0" smtClean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Reconstruction of the received signal after </a:t>
            </a:r>
            <a:r>
              <a:rPr lang="en-US" sz="1539" i="1" kern="0" dirty="0" err="1" smtClean="0">
                <a:latin typeface="Tahoma" pitchFamily="34" charset="0"/>
                <a:ea typeface="ＭＳ Ｐゴシック" charset="-128"/>
              </a:rPr>
              <a:t>j</a:t>
            </a:r>
            <a:r>
              <a:rPr lang="en-US" sz="1539" kern="0" dirty="0" err="1" smtClean="0">
                <a:latin typeface="Tahoma" pitchFamily="34" charset="0"/>
                <a:ea typeface="ＭＳ Ｐゴシック" charset="-128"/>
              </a:rPr>
              <a:t>th</a:t>
            </a:r>
            <a:r>
              <a:rPr lang="en-US" sz="1539" kern="0" dirty="0" smtClean="0">
                <a:latin typeface="Tahoma" pitchFamily="34" charset="0"/>
                <a:ea typeface="ＭＳ Ｐゴシック" charset="-128"/>
              </a:rPr>
              <a:t> extraction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981200"/>
            <a:ext cx="1410795" cy="696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3429000"/>
            <a:ext cx="2030490" cy="782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4743144"/>
            <a:ext cx="4113721" cy="805200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644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Transmit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beamforming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Multiple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transmitters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collaborate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to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”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precode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” transmitted signal so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that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receivers do not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notice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interference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The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simplest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method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is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zero-forcing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If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you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know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the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channel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gain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matrix (H), 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724490" y="3591923"/>
                <a:ext cx="3695021" cy="14529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eqArr>
                              <m:eqArrPr>
                                <m:ctrlPr>
                                  <a:rPr lang="en-US" b="1" i="1">
                                    <a:latin typeface="Cambria Math"/>
                                  </a:rPr>
                                </m:ctrlPr>
                              </m:eqArrPr>
                              <m:e>
                                <m:r>
                                  <a:rPr lang="en-US" b="1">
                                    <a:latin typeface="Cambria Math" panose="02040503050406030204" pitchFamily="18" charset="0"/>
                                  </a:rPr>
                                  <m:t>𝐲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sv-SE" b="1">
                                    <a:latin typeface="Cambria Math"/>
                                  </a:rPr>
                                  <m:t>𝐡</m:t>
                                </m:r>
                                <m:r>
                                  <a:rPr lang="en-US" b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𝐱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𝐧</m:t>
                                </m:r>
                              </m:e>
                              <m:e/>
                            </m:eqArr>
                          </m:e>
                        </m:mr>
                        <m:mr>
                          <m:e>
                            <m:eqArr>
                              <m:eqArrPr>
                                <m:ctrlPr>
                                  <a:rPr lang="en-US" b="1" i="1">
                                    <a:latin typeface="Cambria Math"/>
                                  </a:rPr>
                                </m:ctrlPr>
                              </m:eqArrPr>
                              <m:e>
                                <m:r>
                                  <a:rPr lang="en-US" b="1">
                                    <a:latin typeface="Cambria Math" panose="02040503050406030204" pitchFamily="18" charset="0"/>
                                  </a:rPr>
                                  <m:t>𝐀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sv-SE" b="1">
                                        <a:latin typeface="Cambria Math"/>
                                      </a:rPr>
                                      <m:t>𝐡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†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sv-SE" b="1">
                                            <a:latin typeface="Cambria Math"/>
                                          </a:rPr>
                                          <m:t>𝐡</m:t>
                                        </m:r>
                                        <m:sSup>
                                          <m:sSupPr>
                                            <m:ctrlPr>
                                              <a:rPr lang="en-US" i="1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sv-SE" b="1">
                                                <a:latin typeface="Cambria Math"/>
                                              </a:rPr>
                                              <m:t>𝐡</m:t>
                                            </m:r>
                                          </m:e>
                                          <m:sup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†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e>
                              <m:e/>
                            </m:eqArr>
                          </m:e>
                        </m:mr>
                        <m:mr>
                          <m:e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𝐲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sv-SE" b="1">
                                <a:latin typeface="Cambria Math"/>
                              </a:rPr>
                              <m:t>𝐡</m:t>
                            </m:r>
                            <m:d>
                              <m:dPr>
                                <m:ctrlPr>
                                  <a:rPr lang="en-US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1">
                                    <a:latin typeface="Cambria Math" panose="02040503050406030204" pitchFamily="18" charset="0"/>
                                  </a:rPr>
                                  <m:t>𝐀𝐝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𝐝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𝐧</m:t>
                            </m:r>
                          </m:e>
                        </m:mr>
                      </m:m>
                    </m:oMath>
                  </m:oMathPara>
                </a14:m>
                <a:endParaRPr lang="en-US" dirty="0">
                  <a:latin typeface="Tahoma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4490" y="3591923"/>
                <a:ext cx="3695021" cy="145296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8048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/>
          <p:cNvSpPr txBox="1">
            <a:spLocks/>
          </p:cNvSpPr>
          <p:nvPr/>
        </p:nvSpPr>
        <p:spPr bwMode="auto">
          <a:xfrm>
            <a:off x="1822012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en-GB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In cellular systems,</a:t>
            </a:r>
          </a:p>
        </p:txBody>
      </p:sp>
      <p:grpSp>
        <p:nvGrpSpPr>
          <p:cNvPr id="9" name="그룹 58"/>
          <p:cNvGrpSpPr/>
          <p:nvPr/>
        </p:nvGrpSpPr>
        <p:grpSpPr>
          <a:xfrm>
            <a:off x="2961403" y="2819400"/>
            <a:ext cx="3235498" cy="2974833"/>
            <a:chOff x="3131343" y="3212977"/>
            <a:chExt cx="2880519" cy="2521570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95936" y="3573016"/>
              <a:ext cx="243235" cy="408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1" name="직선 화살표 연결선 12"/>
            <p:cNvCxnSpPr>
              <a:endCxn id="10" idx="3"/>
            </p:cNvCxnSpPr>
            <p:nvPr/>
          </p:nvCxnSpPr>
          <p:spPr bwMode="auto">
            <a:xfrm flipH="1" flipV="1">
              <a:off x="4239171" y="3777021"/>
              <a:ext cx="332829" cy="84027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" name="직선 화살표 연결선 16"/>
            <p:cNvCxnSpPr>
              <a:endCxn id="25" idx="1"/>
            </p:cNvCxnSpPr>
            <p:nvPr/>
          </p:nvCxnSpPr>
          <p:spPr bwMode="auto">
            <a:xfrm>
              <a:off x="4572000" y="4077072"/>
              <a:ext cx="288032" cy="78006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직선 화살표 연결선 17"/>
            <p:cNvCxnSpPr>
              <a:endCxn id="24" idx="3"/>
            </p:cNvCxnSpPr>
            <p:nvPr/>
          </p:nvCxnSpPr>
          <p:spPr bwMode="auto">
            <a:xfrm flipH="1" flipV="1">
              <a:off x="4311179" y="4785133"/>
              <a:ext cx="980901" cy="37205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" name="직선 화살표 연결선 20"/>
            <p:cNvCxnSpPr>
              <a:endCxn id="25" idx="1"/>
            </p:cNvCxnSpPr>
            <p:nvPr/>
          </p:nvCxnSpPr>
          <p:spPr bwMode="auto">
            <a:xfrm flipV="1">
              <a:off x="3851920" y="4857141"/>
              <a:ext cx="1008112" cy="30005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직선 화살표 연결선 22"/>
            <p:cNvCxnSpPr>
              <a:endCxn id="10" idx="1"/>
            </p:cNvCxnSpPr>
            <p:nvPr/>
          </p:nvCxnSpPr>
          <p:spPr bwMode="auto">
            <a:xfrm flipV="1">
              <a:off x="3851920" y="3777021"/>
              <a:ext cx="144016" cy="130816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직선 화살표 연결선 26"/>
            <p:cNvCxnSpPr>
              <a:endCxn id="24" idx="0"/>
            </p:cNvCxnSpPr>
            <p:nvPr/>
          </p:nvCxnSpPr>
          <p:spPr bwMode="auto">
            <a:xfrm flipH="1">
              <a:off x="4189562" y="4005064"/>
              <a:ext cx="382438" cy="57606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17" name="Freeform 3"/>
            <p:cNvSpPr>
              <a:spLocks noChangeAspect="1"/>
            </p:cNvSpPr>
            <p:nvPr/>
          </p:nvSpPr>
          <p:spPr bwMode="auto">
            <a:xfrm rot="5400000">
              <a:off x="3130550" y="4293890"/>
              <a:ext cx="1441450" cy="1439863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7 h 636"/>
                <a:gd name="T8" fmla="*/ 216495 w 726"/>
                <a:gd name="T9" fmla="*/ 757237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8" name="Freeform 3"/>
            <p:cNvSpPr>
              <a:spLocks noChangeAspect="1"/>
            </p:cNvSpPr>
            <p:nvPr/>
          </p:nvSpPr>
          <p:spPr bwMode="auto">
            <a:xfrm rot="5400000">
              <a:off x="4571206" y="4293889"/>
              <a:ext cx="1441450" cy="1439863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7 h 636"/>
                <a:gd name="T8" fmla="*/ 216495 w 726"/>
                <a:gd name="T9" fmla="*/ 757237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747934" y="4731263"/>
              <a:ext cx="208269" cy="56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5187797" y="4731263"/>
              <a:ext cx="208269" cy="56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Freeform 3"/>
            <p:cNvSpPr>
              <a:spLocks noChangeAspect="1"/>
            </p:cNvSpPr>
            <p:nvPr/>
          </p:nvSpPr>
          <p:spPr bwMode="auto">
            <a:xfrm rot="5400000">
              <a:off x="3851274" y="3213770"/>
              <a:ext cx="1441450" cy="1439863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7 h 636"/>
                <a:gd name="T8" fmla="*/ 216495 w 726"/>
                <a:gd name="T9" fmla="*/ 757237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4467865" y="3645024"/>
              <a:ext cx="208269" cy="56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60032" y="3573016"/>
              <a:ext cx="243235" cy="408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67944" y="4581128"/>
              <a:ext cx="243235" cy="408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60032" y="4653136"/>
              <a:ext cx="243235" cy="408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28765" y="3356992"/>
              <a:ext cx="243235" cy="408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47864" y="4797152"/>
              <a:ext cx="243235" cy="408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79912" y="5229200"/>
              <a:ext cx="243235" cy="408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08104" y="4941168"/>
              <a:ext cx="243235" cy="408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0" name="직선 화살표 연결선 38"/>
            <p:cNvCxnSpPr>
              <a:endCxn id="24" idx="1"/>
            </p:cNvCxnSpPr>
            <p:nvPr/>
          </p:nvCxnSpPr>
          <p:spPr bwMode="auto">
            <a:xfrm flipV="1">
              <a:off x="3851920" y="4785133"/>
              <a:ext cx="216024" cy="37205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직선 화살표 연결선 41"/>
            <p:cNvCxnSpPr/>
            <p:nvPr/>
          </p:nvCxnSpPr>
          <p:spPr bwMode="auto">
            <a:xfrm flipH="1" flipV="1">
              <a:off x="5004048" y="4797152"/>
              <a:ext cx="260822" cy="37206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2" name="직선 화살표 연결선 52"/>
            <p:cNvCxnSpPr>
              <a:stCxn id="20" idx="0"/>
            </p:cNvCxnSpPr>
            <p:nvPr/>
          </p:nvCxnSpPr>
          <p:spPr bwMode="auto">
            <a:xfrm flipH="1" flipV="1">
              <a:off x="4099553" y="3933058"/>
              <a:ext cx="1192378" cy="79820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3" name="Platshållare för innehåll 2"/>
          <p:cNvSpPr txBox="1">
            <a:spLocks/>
          </p:cNvSpPr>
          <p:nvPr/>
        </p:nvSpPr>
        <p:spPr>
          <a:xfrm>
            <a:off x="1792143" y="1678946"/>
            <a:ext cx="7089824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Radio resource allocation is usually on a per-cell basis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Orthogonal resource assignment within each cell</a:t>
            </a: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US" sz="1539" b="1" kern="0" dirty="0" smtClean="0">
                <a:latin typeface="Tahoma" pitchFamily="34" charset="0"/>
                <a:ea typeface="ＭＳ Ｐゴシック" charset="-128"/>
              </a:rPr>
              <a:t>Therefore</a:t>
            </a: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, what matters is </a:t>
            </a:r>
            <a:r>
              <a:rPr lang="en-US" sz="1539" b="1" i="1" kern="0" dirty="0">
                <a:latin typeface="Tahoma" pitchFamily="34" charset="0"/>
                <a:ea typeface="ＭＳ Ｐゴシック" charset="-128"/>
              </a:rPr>
              <a:t>inter-cell interference management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7315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Heterogeneous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Networks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7"/>
            <a:ext cx="6863092" cy="4028650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It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refers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to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a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layered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deployment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for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macro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and small cells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Why heterogeneous networks?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To provide higher capacity with less cost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>
                <a:latin typeface="Tahoma" pitchFamily="34" charset="0"/>
                <a:ea typeface="ＭＳ Ｐゴシック" charset="-128"/>
              </a:rPr>
              <a:t> Challenge in heterogeneous networks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Co-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tier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and cross-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tier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kern="0" dirty="0" err="1">
                <a:latin typeface="Tahoma" pitchFamily="34" charset="0"/>
                <a:ea typeface="ＭＳ Ｐゴシック" charset="-128"/>
              </a:rPr>
              <a:t>interference</a:t>
            </a:r>
            <a:r>
              <a:rPr lang="sv-SE" sz="1539" kern="0" dirty="0">
                <a:latin typeface="Tahoma" pitchFamily="34" charset="0"/>
                <a:ea typeface="ＭＳ Ｐゴシック" charset="-128"/>
              </a:rPr>
              <a:t> management </a:t>
            </a: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821" y="3495314"/>
            <a:ext cx="2966187" cy="260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125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7.4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Open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vs.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Closed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access (1/2)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7"/>
            <a:ext cx="6863092" cy="4028650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Closed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access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may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cause a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serious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interference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problem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Why heterogeneous networks?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To provide capacity with less cost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816" y="3059498"/>
            <a:ext cx="6159133" cy="303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531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Example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7.4 </a:t>
            </a:r>
            <a:r>
              <a:rPr lang="sv-SE" sz="2737" kern="0" dirty="0" err="1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Open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vs.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Closed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r>
              <a:rPr lang="sv-SE" sz="2737" kern="0" dirty="0" smtClean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access (2/2)</a:t>
            </a:r>
            <a:endParaRPr lang="sv-SE" sz="2737" kern="0" dirty="0">
              <a:solidFill>
                <a:schemeClr val="accent2"/>
              </a:solidFill>
              <a:latin typeface="Tahoma" pitchFamily="34" charset="0"/>
              <a:ea typeface="ＭＳ Ｐゴシック" charset="-128"/>
              <a:cs typeface="+mj-cs"/>
            </a:endParaRP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7"/>
            <a:ext cx="6863092" cy="4028650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 smtClean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 smtClean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 smtClean="0">
              <a:latin typeface="Tahoma" pitchFamily="34" charset="0"/>
              <a:ea typeface="ＭＳ Ｐゴシック" charset="-128"/>
            </a:endParaRP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 smtClean="0">
                <a:latin typeface="Tahoma" pitchFamily="34" charset="0"/>
                <a:ea typeface="ＭＳ Ｐゴシック" charset="-128"/>
              </a:rPr>
              <a:t>Marco cell only: </a:t>
            </a:r>
            <a:r>
              <a:rPr lang="en-GB" sz="1539" b="1" kern="0" dirty="0" smtClean="0">
                <a:latin typeface="Tahoma" pitchFamily="34" charset="0"/>
                <a:ea typeface="ＭＳ Ｐゴシック" charset="-128"/>
              </a:rPr>
              <a:t>r</a:t>
            </a:r>
            <a:r>
              <a:rPr lang="en-GB" sz="1539" kern="0" dirty="0" smtClean="0">
                <a:latin typeface="Tahoma" pitchFamily="34" charset="0"/>
                <a:ea typeface="ＭＳ Ｐゴシック" charset="-128"/>
              </a:rPr>
              <a:t>={5.14, 8.64, 2.50, 0.34} Mbps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 smtClean="0">
                <a:latin typeface="Tahoma" pitchFamily="34" charset="0"/>
                <a:ea typeface="ＭＳ Ｐゴシック" charset="-128"/>
              </a:rPr>
              <a:t>Open access:    </a:t>
            </a:r>
            <a:r>
              <a:rPr lang="en-GB" sz="1539" b="1" kern="0" dirty="0" smtClean="0">
                <a:latin typeface="Tahoma" pitchFamily="34" charset="0"/>
                <a:ea typeface="ＭＳ Ｐゴシック" charset="-128"/>
              </a:rPr>
              <a:t>r</a:t>
            </a:r>
            <a:r>
              <a:rPr lang="en-GB" sz="1539" kern="0" dirty="0" smtClean="0">
                <a:latin typeface="Tahoma" pitchFamily="34" charset="0"/>
                <a:ea typeface="ＭＳ Ｐゴシック" charset="-128"/>
              </a:rPr>
              <a:t>={17.6, 32.2, 41.9, 16.1} Mbps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GB" sz="1539" kern="0" dirty="0" smtClean="0">
                <a:latin typeface="Tahoma" pitchFamily="34" charset="0"/>
                <a:ea typeface="ＭＳ Ｐゴシック" charset="-128"/>
              </a:rPr>
              <a:t>Closed access:  </a:t>
            </a:r>
            <a:r>
              <a:rPr lang="en-GB" sz="1539" b="1" kern="0" dirty="0" smtClean="0">
                <a:latin typeface="Tahoma" pitchFamily="34" charset="0"/>
                <a:ea typeface="ＭＳ Ｐゴシック" charset="-128"/>
              </a:rPr>
              <a:t>r</a:t>
            </a:r>
            <a:r>
              <a:rPr lang="en-GB" sz="1539" kern="0" dirty="0" smtClean="0">
                <a:latin typeface="Tahoma" pitchFamily="34" charset="0"/>
                <a:ea typeface="ＭＳ Ｐゴシック" charset="-128"/>
              </a:rPr>
              <a:t>={8.8, 32.2, </a:t>
            </a:r>
            <a:r>
              <a:rPr lang="en-GB" sz="1539" kern="0" dirty="0" smtClean="0">
                <a:solidFill>
                  <a:srgbClr val="FF0000"/>
                </a:solidFill>
                <a:latin typeface="Tahoma" pitchFamily="34" charset="0"/>
                <a:ea typeface="ＭＳ Ｐゴシック" charset="-128"/>
              </a:rPr>
              <a:t>0.007</a:t>
            </a:r>
            <a:r>
              <a:rPr lang="en-GB" sz="1539" kern="0" dirty="0" smtClean="0">
                <a:latin typeface="Tahoma" pitchFamily="34" charset="0"/>
                <a:ea typeface="ＭＳ Ｐゴシック" charset="-128"/>
              </a:rPr>
              <a:t>, 32,2} Mbps</a:t>
            </a: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191000"/>
            <a:ext cx="3689549" cy="1821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678947"/>
            <a:ext cx="2729295" cy="1046100"/>
          </a:xfrm>
          <a:prstGeom prst="rect">
            <a:avLst/>
          </a:prstGeom>
        </p:spPr>
      </p:pic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204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Classifying Interference Management Techniques (1/3)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Interference</a:t>
            </a: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latin typeface="Tahoma" pitchFamily="34" charset="0"/>
                <a:ea typeface="ＭＳ Ｐゴシック" charset="-128"/>
              </a:rPr>
              <a:t>avoidance</a:t>
            </a:r>
            <a:endParaRPr lang="en-GB" sz="1539" b="1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Relies on separation of users in space (</a:t>
            </a:r>
            <a:r>
              <a:rPr lang="en-US" sz="1539" i="1" kern="0" dirty="0">
                <a:latin typeface="Tahoma" pitchFamily="34" charset="0"/>
                <a:ea typeface="ＭＳ Ｐゴシック" charset="-128"/>
              </a:rPr>
              <a:t>reuse distance</a:t>
            </a:r>
            <a:r>
              <a:rPr lang="en-US" sz="1539" kern="0" dirty="0">
                <a:latin typeface="Tahoma" pitchFamily="34" charset="0"/>
                <a:ea typeface="ＭＳ Ｐゴシック" charset="-128"/>
              </a:rPr>
              <a:t>)</a:t>
            </a:r>
          </a:p>
          <a:p>
            <a:pPr marL="541855" lvl="1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exploiting exponential decay of radio propagation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sv-SE" sz="1539" kern="0" dirty="0">
                <a:latin typeface="Tahoma" pitchFamily="34" charset="0"/>
                <a:ea typeface="ＭＳ Ｐゴシック" charset="-128"/>
              </a:rPr>
              <a:t>Time/frequency division can be used to separate users in the vicinity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altLang="ko-KR" sz="1539" kern="0" dirty="0">
                <a:latin typeface="Tahoma" pitchFamily="34" charset="0"/>
                <a:ea typeface="ＭＳ Ｐゴシック" charset="-128"/>
              </a:rPr>
              <a:t>Most fundamental and common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ＭＳ Ｐゴシック" charset="-128"/>
              </a:rPr>
              <a:t>Interference randomization</a:t>
            </a:r>
          </a:p>
          <a:p>
            <a:pPr marL="150857" indent="-150857"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b="1" kern="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ＭＳ Ｐゴシック" charset="-128"/>
              </a:rPr>
              <a:t>Interference cancellation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994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Classifying Interference Management Techniques (2/3)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ＭＳ Ｐゴシック" charset="-128"/>
              </a:rPr>
              <a:t>Interference</a:t>
            </a:r>
            <a:r>
              <a:rPr lang="sv-SE" sz="1539" b="1" kern="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ＭＳ Ｐゴシック" charset="-128"/>
              </a:rPr>
              <a:t>avoidance</a:t>
            </a:r>
            <a:endParaRPr lang="en-GB" sz="1539" b="1" kern="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Interference randomization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Randomly spreading interference over time or frequency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Good for handling sudden interference fluctuation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Distributed interference mitigation is possible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US" sz="1539" b="1" kern="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ＭＳ Ｐゴシック" charset="-128"/>
              </a:rPr>
              <a:t>Interference cancellation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2530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Classifying Interference Management Techniques (3/3)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 err="1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ＭＳ Ｐゴシック" charset="-128"/>
              </a:rPr>
              <a:t>Interference</a:t>
            </a:r>
            <a:r>
              <a:rPr lang="sv-SE" sz="1539" b="1" kern="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ＭＳ Ｐゴシック" charset="-128"/>
              </a:rPr>
              <a:t> </a:t>
            </a:r>
            <a:r>
              <a:rPr lang="sv-SE" sz="1539" b="1" kern="0" dirty="0" err="1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ＭＳ Ｐゴシック" charset="-128"/>
              </a:rPr>
              <a:t>avoidance</a:t>
            </a:r>
            <a:endParaRPr lang="en-GB" sz="1539" b="1" kern="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GB" sz="1539" kern="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US" sz="1539" b="1" kern="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ＭＳ Ｐゴシック" charset="-128"/>
              </a:rPr>
              <a:t>Interference randomization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Interference cancellation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Transmitter and receiver techniques to make interference less harmful 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“Known” interference is not harmful anymore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765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Key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Elements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of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b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</a:b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Interference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Management (1/2)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sv-SE" sz="1539" b="1" kern="0" dirty="0">
                <a:latin typeface="Tahoma" pitchFamily="34" charset="0"/>
                <a:ea typeface="ＭＳ Ｐゴシック" charset="-128"/>
              </a:rPr>
              <a:t>It is a tool to investigate</a:t>
            </a: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 practical ways to improve the performance of the system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66" y="2420080"/>
            <a:ext cx="4866482" cy="3523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834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 txBox="1">
            <a:spLocks/>
          </p:cNvSpPr>
          <p:nvPr/>
        </p:nvSpPr>
        <p:spPr bwMode="auto">
          <a:xfrm>
            <a:off x="1778566" y="557500"/>
            <a:ext cx="6844084" cy="107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4595" rIns="89190" bIns="44595" anchor="ctr"/>
          <a:lstStyle/>
          <a:p>
            <a:pPr defTabSz="891963">
              <a:defRPr/>
            </a:pP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Key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Elements </a:t>
            </a: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of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</a:t>
            </a:r>
            <a:b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</a:br>
            <a:r>
              <a:rPr lang="sv-SE" sz="2737" kern="0" dirty="0" err="1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Interference</a:t>
            </a:r>
            <a:r>
              <a:rPr lang="sv-SE" sz="2737" kern="0" dirty="0">
                <a:solidFill>
                  <a:schemeClr val="accent2"/>
                </a:solidFill>
                <a:latin typeface="Tahoma" pitchFamily="34" charset="0"/>
                <a:ea typeface="ＭＳ Ｐゴシック" charset="-128"/>
                <a:cs typeface="+mj-cs"/>
              </a:rPr>
              <a:t> Management (2/2)</a:t>
            </a:r>
          </a:p>
        </p:txBody>
      </p:sp>
      <p:sp>
        <p:nvSpPr>
          <p:cNvPr id="8" name="Platshållare för innehåll 2"/>
          <p:cNvSpPr txBox="1">
            <a:spLocks/>
          </p:cNvSpPr>
          <p:nvPr/>
        </p:nvSpPr>
        <p:spPr>
          <a:xfrm>
            <a:off x="1792143" y="1678946"/>
            <a:ext cx="6863092" cy="3825953"/>
          </a:xfrm>
          <a:prstGeom prst="rect">
            <a:avLst/>
          </a:prstGeom>
        </p:spPr>
        <p:txBody>
          <a:bodyPr lIns="0">
            <a:normAutofit lnSpcReduction="10000"/>
          </a:bodyPr>
          <a:lstStyle/>
          <a:p>
            <a:pPr defTabSz="891963">
              <a:spcBef>
                <a:spcPct val="20000"/>
              </a:spcBef>
              <a:spcAft>
                <a:spcPts val="898"/>
              </a:spcAft>
              <a:buClr>
                <a:schemeClr val="accent2"/>
              </a:buClr>
              <a:defRPr/>
            </a:pPr>
            <a:r>
              <a:rPr lang="en-GB" sz="1539" b="1" kern="0" dirty="0">
                <a:latin typeface="Tahoma" pitchFamily="34" charset="0"/>
                <a:ea typeface="ＭＳ Ｐゴシック" charset="-128"/>
              </a:rPr>
              <a:t>A</a:t>
            </a: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daptivity to traffic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Long-term variation in average traffic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Real-time traffic fluctuation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Adaptivity to channel condition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Average propagation loss due to terrain and buildings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Instantaneous channel state 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endParaRPr lang="en-US" sz="1539" kern="0" dirty="0">
              <a:latin typeface="Tahoma" pitchFamily="34" charset="0"/>
              <a:ea typeface="ＭＳ Ｐゴシック" charset="-128"/>
            </a:endParaRPr>
          </a:p>
          <a:p>
            <a:pPr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defRPr/>
            </a:pPr>
            <a:r>
              <a:rPr lang="en-US" sz="1539" b="1" kern="0" dirty="0">
                <a:latin typeface="Tahoma" pitchFamily="34" charset="0"/>
                <a:ea typeface="ＭＳ Ｐゴシック" charset="-128"/>
              </a:rPr>
              <a:t>Resource reusability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What to do with the traffic and channel information?</a:t>
            </a:r>
          </a:p>
          <a:p>
            <a:pPr marL="150857" indent="-150857" defTabSz="891963">
              <a:spcBef>
                <a:spcPct val="20000"/>
              </a:spcBef>
              <a:spcAft>
                <a:spcPts val="449"/>
              </a:spcAft>
              <a:buClr>
                <a:schemeClr val="accent2"/>
              </a:buClr>
              <a:buFontTx/>
              <a:buChar char="•"/>
              <a:defRPr/>
            </a:pPr>
            <a:r>
              <a:rPr lang="en-US" sz="1539" kern="0" dirty="0">
                <a:latin typeface="Tahoma" pitchFamily="34" charset="0"/>
                <a:ea typeface="ＭＳ Ｐゴシック" charset="-128"/>
              </a:rPr>
              <a:t>You can deal with time, frequency, modulation and coding, power, and more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511" y="1643073"/>
            <a:ext cx="2296507" cy="1662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436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en-US" dirty="0" err="1">
                <a:ea typeface="ＭＳ Ｐゴシック" pitchFamily="34" charset="-128"/>
              </a:rPr>
              <a:t>I</a:t>
            </a:r>
            <a:r>
              <a:rPr lang="sv-SE" altLang="en-US" dirty="0" err="1" smtClean="0">
                <a:ea typeface="ＭＳ Ｐゴシック" pitchFamily="34" charset="-128"/>
              </a:rPr>
              <a:t>nterference</a:t>
            </a:r>
            <a:r>
              <a:rPr lang="sv-SE" altLang="en-US" dirty="0" smtClean="0">
                <a:ea typeface="ＭＳ Ｐゴシック" pitchFamily="34" charset="-128"/>
              </a:rPr>
              <a:t> </a:t>
            </a:r>
            <a:r>
              <a:rPr lang="sv-SE" altLang="en-US" dirty="0" err="1" smtClean="0">
                <a:ea typeface="ＭＳ Ｐゴシック" pitchFamily="34" charset="-128"/>
              </a:rPr>
              <a:t>avoidance</a:t>
            </a:r>
            <a:endParaRPr lang="sv-SE" altLang="en-US" dirty="0" smtClean="0">
              <a:ea typeface="ＭＳ Ｐゴシック" pitchFamily="34" charset="-128"/>
            </a:endParaRPr>
          </a:p>
        </p:txBody>
      </p:sp>
      <p:sp>
        <p:nvSpPr>
          <p:cNvPr id="17411" name="Platshållare för innehåll 2"/>
          <p:cNvSpPr>
            <a:spLocks noGrp="1"/>
          </p:cNvSpPr>
          <p:nvPr>
            <p:ph sz="quarter" idx="13"/>
          </p:nvPr>
        </p:nvSpPr>
        <p:spPr>
          <a:xfrm>
            <a:off x="1822012" y="1794350"/>
            <a:ext cx="6844084" cy="3825953"/>
          </a:xfrm>
        </p:spPr>
        <p:txBody>
          <a:bodyPr>
            <a:normAutofit/>
          </a:bodyPr>
          <a:lstStyle/>
          <a:p>
            <a:pPr marL="0" indent="0">
              <a:spcAft>
                <a:spcPts val="898"/>
              </a:spcAft>
              <a:buNone/>
            </a:pPr>
            <a:r>
              <a:rPr lang="en-US" altLang="en-US" sz="1539" b="1" dirty="0"/>
              <a:t>Frequency reuse is a rudimentary interference avoidance technique</a:t>
            </a:r>
          </a:p>
          <a:p>
            <a:pPr marL="0" indent="0">
              <a:spcAft>
                <a:spcPts val="449"/>
              </a:spcAft>
            </a:pPr>
            <a:r>
              <a:rPr lang="en-US" altLang="en-US" sz="1539" dirty="0"/>
              <a:t>Use of the same frequency channel with reuse distance to meet SINR requirement</a:t>
            </a:r>
          </a:p>
          <a:p>
            <a:pPr marL="0" indent="0">
              <a:spcAft>
                <a:spcPts val="449"/>
              </a:spcAft>
            </a:pPr>
            <a:r>
              <a:rPr lang="en-US" altLang="en-US" sz="1539" dirty="0"/>
              <a:t>When reuse factor is </a:t>
            </a:r>
            <a:r>
              <a:rPr lang="en-US" altLang="en-US" sz="1539" i="1" dirty="0"/>
              <a:t>K</a:t>
            </a:r>
            <a:r>
              <a:rPr lang="en-US" altLang="en-US" sz="1539" dirty="0"/>
              <a:t>, only 1/</a:t>
            </a:r>
            <a:r>
              <a:rPr lang="en-US" altLang="en-US" sz="1539" i="1" dirty="0"/>
              <a:t>K</a:t>
            </a:r>
            <a:r>
              <a:rPr lang="en-US" altLang="en-US" sz="1539" dirty="0"/>
              <a:t> of system bandwidth is utilized at each cell</a:t>
            </a:r>
            <a:endParaRPr lang="en-GB" altLang="en-US" sz="1539" dirty="0"/>
          </a:p>
        </p:txBody>
      </p:sp>
      <p:grpSp>
        <p:nvGrpSpPr>
          <p:cNvPr id="9" name="Group 8"/>
          <p:cNvGrpSpPr/>
          <p:nvPr/>
        </p:nvGrpSpPr>
        <p:grpSpPr>
          <a:xfrm>
            <a:off x="3093483" y="3505200"/>
            <a:ext cx="2955678" cy="2267332"/>
            <a:chOff x="2771700" y="3354685"/>
            <a:chExt cx="3455988" cy="2651125"/>
          </a:xfrm>
        </p:grpSpPr>
        <p:sp>
          <p:nvSpPr>
            <p:cNvPr id="11" name="Freeform 3"/>
            <p:cNvSpPr>
              <a:spLocks noChangeAspect="1"/>
            </p:cNvSpPr>
            <p:nvPr/>
          </p:nvSpPr>
          <p:spPr bwMode="auto">
            <a:xfrm>
              <a:off x="5364088" y="3354685"/>
              <a:ext cx="863600" cy="757237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7 h 636"/>
                <a:gd name="T8" fmla="*/ 216495 w 726"/>
                <a:gd name="T9" fmla="*/ 757237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2" name="Freeform 5"/>
            <p:cNvSpPr>
              <a:spLocks noChangeAspect="1"/>
            </p:cNvSpPr>
            <p:nvPr/>
          </p:nvSpPr>
          <p:spPr bwMode="auto">
            <a:xfrm>
              <a:off x="5364088" y="4111922"/>
              <a:ext cx="863600" cy="757238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8 h 636"/>
                <a:gd name="T8" fmla="*/ 216495 w 726"/>
                <a:gd name="T9" fmla="*/ 757238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3" name="Freeform 6"/>
            <p:cNvSpPr>
              <a:spLocks noChangeAspect="1"/>
            </p:cNvSpPr>
            <p:nvPr/>
          </p:nvSpPr>
          <p:spPr bwMode="auto">
            <a:xfrm>
              <a:off x="4716388" y="3734097"/>
              <a:ext cx="863600" cy="757238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8 h 636"/>
                <a:gd name="T8" fmla="*/ 216495 w 726"/>
                <a:gd name="T9" fmla="*/ 757238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4" name="Freeform 17"/>
            <p:cNvSpPr>
              <a:spLocks noChangeAspect="1"/>
            </p:cNvSpPr>
            <p:nvPr/>
          </p:nvSpPr>
          <p:spPr bwMode="auto">
            <a:xfrm>
              <a:off x="4716388" y="5246985"/>
              <a:ext cx="863600" cy="757237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7 h 636"/>
                <a:gd name="T8" fmla="*/ 216495 w 726"/>
                <a:gd name="T9" fmla="*/ 757237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5" name="Freeform 21"/>
            <p:cNvSpPr>
              <a:spLocks noChangeAspect="1"/>
            </p:cNvSpPr>
            <p:nvPr/>
          </p:nvSpPr>
          <p:spPr bwMode="auto">
            <a:xfrm>
              <a:off x="4067100" y="4869160"/>
              <a:ext cx="865188" cy="757237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7 h 636"/>
                <a:gd name="T8" fmla="*/ 216893 w 726"/>
                <a:gd name="T9" fmla="*/ 757237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6" name="Freeform 22"/>
            <p:cNvSpPr>
              <a:spLocks noChangeAspect="1"/>
            </p:cNvSpPr>
            <p:nvPr/>
          </p:nvSpPr>
          <p:spPr bwMode="auto">
            <a:xfrm>
              <a:off x="4716388" y="4489747"/>
              <a:ext cx="863600" cy="757238"/>
            </a:xfrm>
            <a:custGeom>
              <a:avLst/>
              <a:gdLst>
                <a:gd name="T0" fmla="*/ 216495 w 726"/>
                <a:gd name="T1" fmla="*/ 0 h 636"/>
                <a:gd name="T2" fmla="*/ 647105 w 726"/>
                <a:gd name="T3" fmla="*/ 0 h 636"/>
                <a:gd name="T4" fmla="*/ 863600 w 726"/>
                <a:gd name="T5" fmla="*/ 378619 h 636"/>
                <a:gd name="T6" fmla="*/ 647105 w 726"/>
                <a:gd name="T7" fmla="*/ 757238 h 636"/>
                <a:gd name="T8" fmla="*/ 216495 w 726"/>
                <a:gd name="T9" fmla="*/ 757238 h 636"/>
                <a:gd name="T10" fmla="*/ 0 w 726"/>
                <a:gd name="T11" fmla="*/ 378619 h 636"/>
                <a:gd name="T12" fmla="*/ 216495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7" name="Freeform 24"/>
            <p:cNvSpPr>
              <a:spLocks noChangeAspect="1"/>
            </p:cNvSpPr>
            <p:nvPr/>
          </p:nvSpPr>
          <p:spPr bwMode="auto">
            <a:xfrm>
              <a:off x="3419400" y="3734097"/>
              <a:ext cx="865188" cy="757238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8 h 636"/>
                <a:gd name="T8" fmla="*/ 216893 w 726"/>
                <a:gd name="T9" fmla="*/ 757238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8" name="Freeform 25"/>
            <p:cNvSpPr>
              <a:spLocks noChangeAspect="1"/>
            </p:cNvSpPr>
            <p:nvPr/>
          </p:nvSpPr>
          <p:spPr bwMode="auto">
            <a:xfrm>
              <a:off x="4067100" y="4111922"/>
              <a:ext cx="865188" cy="757238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8 h 636"/>
                <a:gd name="T8" fmla="*/ 216893 w 726"/>
                <a:gd name="T9" fmla="*/ 757238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19" name="Freeform 26"/>
            <p:cNvSpPr>
              <a:spLocks noChangeAspect="1"/>
            </p:cNvSpPr>
            <p:nvPr/>
          </p:nvSpPr>
          <p:spPr bwMode="auto">
            <a:xfrm>
              <a:off x="3419400" y="4491335"/>
              <a:ext cx="865188" cy="757237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7 h 636"/>
                <a:gd name="T8" fmla="*/ 216893 w 726"/>
                <a:gd name="T9" fmla="*/ 757237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0" name="Freeform 30"/>
            <p:cNvSpPr>
              <a:spLocks noChangeAspect="1"/>
            </p:cNvSpPr>
            <p:nvPr/>
          </p:nvSpPr>
          <p:spPr bwMode="auto">
            <a:xfrm>
              <a:off x="4067100" y="3356272"/>
              <a:ext cx="865188" cy="757238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8 h 636"/>
                <a:gd name="T8" fmla="*/ 216893 w 726"/>
                <a:gd name="T9" fmla="*/ 757238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1" name="Freeform 98"/>
            <p:cNvSpPr>
              <a:spLocks noChangeAspect="1"/>
            </p:cNvSpPr>
            <p:nvPr/>
          </p:nvSpPr>
          <p:spPr bwMode="auto">
            <a:xfrm>
              <a:off x="3420988" y="5248572"/>
              <a:ext cx="865187" cy="757238"/>
            </a:xfrm>
            <a:custGeom>
              <a:avLst/>
              <a:gdLst>
                <a:gd name="T0" fmla="*/ 216893 w 726"/>
                <a:gd name="T1" fmla="*/ 0 h 636"/>
                <a:gd name="T2" fmla="*/ 648294 w 726"/>
                <a:gd name="T3" fmla="*/ 0 h 636"/>
                <a:gd name="T4" fmla="*/ 865187 w 726"/>
                <a:gd name="T5" fmla="*/ 378619 h 636"/>
                <a:gd name="T6" fmla="*/ 648294 w 726"/>
                <a:gd name="T7" fmla="*/ 757238 h 636"/>
                <a:gd name="T8" fmla="*/ 216893 w 726"/>
                <a:gd name="T9" fmla="*/ 757238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2" name="Freeform 99"/>
            <p:cNvSpPr>
              <a:spLocks noChangeAspect="1"/>
            </p:cNvSpPr>
            <p:nvPr/>
          </p:nvSpPr>
          <p:spPr bwMode="auto">
            <a:xfrm>
              <a:off x="2771700" y="4869160"/>
              <a:ext cx="865188" cy="757237"/>
            </a:xfrm>
            <a:custGeom>
              <a:avLst/>
              <a:gdLst>
                <a:gd name="T0" fmla="*/ 216893 w 726"/>
                <a:gd name="T1" fmla="*/ 0 h 636"/>
                <a:gd name="T2" fmla="*/ 648295 w 726"/>
                <a:gd name="T3" fmla="*/ 0 h 636"/>
                <a:gd name="T4" fmla="*/ 865188 w 726"/>
                <a:gd name="T5" fmla="*/ 378619 h 636"/>
                <a:gd name="T6" fmla="*/ 648295 w 726"/>
                <a:gd name="T7" fmla="*/ 757237 h 636"/>
                <a:gd name="T8" fmla="*/ 216893 w 726"/>
                <a:gd name="T9" fmla="*/ 757237 h 636"/>
                <a:gd name="T10" fmla="*/ 0 w 726"/>
                <a:gd name="T11" fmla="*/ 378619 h 636"/>
                <a:gd name="T12" fmla="*/ 216893 w 726"/>
                <a:gd name="T13" fmla="*/ 0 h 6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636"/>
                <a:gd name="T23" fmla="*/ 726 w 726"/>
                <a:gd name="T24" fmla="*/ 636 h 6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636">
                  <a:moveTo>
                    <a:pt x="182" y="0"/>
                  </a:moveTo>
                  <a:lnTo>
                    <a:pt x="544" y="0"/>
                  </a:lnTo>
                  <a:lnTo>
                    <a:pt x="726" y="318"/>
                  </a:lnTo>
                  <a:lnTo>
                    <a:pt x="544" y="636"/>
                  </a:lnTo>
                  <a:lnTo>
                    <a:pt x="182" y="636"/>
                  </a:lnTo>
                  <a:lnTo>
                    <a:pt x="0" y="318"/>
                  </a:lnTo>
                  <a:lnTo>
                    <a:pt x="182" y="0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539" dirty="0">
                <a:latin typeface="Tahoma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90176" y="3872095"/>
              <a:ext cx="576063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539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sv-SE" sz="1539" i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38249" y="4282048"/>
              <a:ext cx="576063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539" i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sv-SE" sz="1539" i="1" baseline="-25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92528" y="3516248"/>
              <a:ext cx="576063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539" i="1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sv-SE" sz="1539" i="1" baseline="-25000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961536" y="4982696"/>
              <a:ext cx="576063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539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sv-SE" sz="1539" i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609608" y="5392648"/>
              <a:ext cx="576063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539" i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sv-SE" sz="1539" i="1" baseline="-25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563888" y="4626848"/>
              <a:ext cx="576063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539" i="1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sv-SE" sz="1539" i="1" baseline="-25000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211960" y="4974312"/>
              <a:ext cx="576063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539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sv-SE" sz="1539" i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860032" y="5384264"/>
              <a:ext cx="576063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539" i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sv-SE" sz="1539" i="1" baseline="-25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14312" y="4618464"/>
              <a:ext cx="576063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539" i="1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sv-SE" sz="1539" i="1" baseline="-25000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844791" y="3883144"/>
              <a:ext cx="576063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539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sv-SE" sz="1539" i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492864" y="4293096"/>
              <a:ext cx="576063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539" i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sv-SE" sz="1539" i="1" baseline="-25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47144" y="3527296"/>
              <a:ext cx="576063" cy="384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539" i="1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sv-SE" sz="1539" i="1" baseline="-25000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35" name="Rektangel 9"/>
          <p:cNvSpPr>
            <a:spLocks noChangeArrowheads="1"/>
          </p:cNvSpPr>
          <p:nvPr/>
        </p:nvSpPr>
        <p:spPr bwMode="auto">
          <a:xfrm>
            <a:off x="5495226" y="5110093"/>
            <a:ext cx="2907373" cy="223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sv-SE" altLang="en-US" sz="855" i="1" dirty="0" err="1">
                <a:latin typeface="Verdana" pitchFamily="34" charset="0"/>
              </a:rPr>
              <a:t>Example</a:t>
            </a:r>
            <a:r>
              <a:rPr lang="sv-SE" altLang="en-US" sz="855" i="1" dirty="0">
                <a:latin typeface="Verdana" pitchFamily="34" charset="0"/>
              </a:rPr>
              <a:t> </a:t>
            </a:r>
            <a:r>
              <a:rPr lang="sv-SE" altLang="en-US" sz="855" i="1" dirty="0" err="1">
                <a:latin typeface="Verdana" pitchFamily="34" charset="0"/>
              </a:rPr>
              <a:t>of</a:t>
            </a:r>
            <a:r>
              <a:rPr lang="sv-SE" altLang="en-US" sz="855" i="1" dirty="0">
                <a:latin typeface="Verdana" pitchFamily="34" charset="0"/>
              </a:rPr>
              <a:t> </a:t>
            </a:r>
            <a:r>
              <a:rPr lang="sv-SE" altLang="en-US" sz="855" i="1" dirty="0" err="1">
                <a:latin typeface="Verdana" pitchFamily="34" charset="0"/>
              </a:rPr>
              <a:t>frequency</a:t>
            </a:r>
            <a:r>
              <a:rPr lang="sv-SE" altLang="en-US" sz="855" i="1" dirty="0">
                <a:latin typeface="Verdana" pitchFamily="34" charset="0"/>
              </a:rPr>
              <a:t> </a:t>
            </a:r>
            <a:r>
              <a:rPr lang="sv-SE" altLang="en-US" sz="855" i="1" dirty="0" err="1">
                <a:latin typeface="Verdana" pitchFamily="34" charset="0"/>
              </a:rPr>
              <a:t>reuse</a:t>
            </a:r>
            <a:r>
              <a:rPr lang="sv-SE" altLang="en-US" sz="855" i="1" dirty="0">
                <a:latin typeface="Verdana" pitchFamily="34" charset="0"/>
              </a:rPr>
              <a:t> </a:t>
            </a:r>
            <a:r>
              <a:rPr lang="sv-SE" altLang="en-US" sz="855" i="1" dirty="0" err="1">
                <a:latin typeface="Verdana" pitchFamily="34" charset="0"/>
              </a:rPr>
              <a:t>with</a:t>
            </a:r>
            <a:r>
              <a:rPr lang="sv-SE" altLang="en-US" sz="855" i="1" dirty="0">
                <a:latin typeface="Verdana" pitchFamily="34" charset="0"/>
              </a:rPr>
              <a:t> K=3. 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9756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m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er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e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CambridgeUP</Template>
  <TotalTime>2493</TotalTime>
  <Words>1216</Words>
  <Application>Microsoft Office PowerPoint</Application>
  <PresentationFormat>On-screen Show (4:3)</PresentationFormat>
  <Paragraphs>264</Paragraphs>
  <Slides>32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berm</vt:lpstr>
      <vt:lpstr>Equation</vt:lpstr>
      <vt:lpstr>公式</vt:lpstr>
      <vt:lpstr>수식</vt:lpstr>
      <vt:lpstr>Ekvation</vt:lpstr>
      <vt:lpstr>Chapter 7 Interference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Interference avoidance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 Won Sung</dc:creator>
  <cp:lastModifiedBy>Ki Won Sung</cp:lastModifiedBy>
  <cp:revision>945</cp:revision>
  <dcterms:created xsi:type="dcterms:W3CDTF">2006-08-16T00:00:00Z</dcterms:created>
  <dcterms:modified xsi:type="dcterms:W3CDTF">2018-09-26T09:18:56Z</dcterms:modified>
</cp:coreProperties>
</file>