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39"/>
  </p:notesMasterIdLst>
  <p:handoutMasterIdLst>
    <p:handoutMasterId r:id="rId40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18" autoAdjust="0"/>
    <p:restoredTop sz="90651" autoAdjust="0"/>
  </p:normalViewPr>
  <p:slideViewPr>
    <p:cSldViewPr>
      <p:cViewPr varScale="1">
        <p:scale>
          <a:sx n="102" d="100"/>
          <a:sy n="102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64" d="100"/>
          <a:sy n="64" d="100"/>
        </p:scale>
        <p:origin x="854" y="8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EAD5B8-0CB5-4A83-B148-5BC3D16DADA3}" type="datetimeFigureOut">
              <a:rPr lang="zh-CN" altLang="en-US" smtClean="0"/>
              <a:t>2018/9/26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29E88D-48B0-426D-A7B0-407C945445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783332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C43D7E-2439-4268-89C3-8C797CA43D70}" type="datetimeFigureOut">
              <a:rPr lang="en-US" smtClean="0"/>
              <a:pPr/>
              <a:t>9/26/2018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A00C67-6439-4EE7-A621-F218E25D58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3110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424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7432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8405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9513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2446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1971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098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66800" y="2590800"/>
            <a:ext cx="7772400" cy="1143000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en-GB" noProof="0" smtClean="0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4114800"/>
            <a:ext cx="6400800" cy="1752600"/>
          </a:xfrm>
        </p:spPr>
        <p:txBody>
          <a:bodyPr/>
          <a:lstStyle>
            <a:lvl1pPr marL="0" indent="0">
              <a:buFont typeface="Times" charset="0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en-GB" noProof="0" smtClean="0"/>
          </a:p>
        </p:txBody>
      </p:sp>
    </p:spTree>
    <p:extLst>
      <p:ext uri="{BB962C8B-B14F-4D97-AF65-F5344CB8AC3E}">
        <p14:creationId xmlns:p14="http://schemas.microsoft.com/office/powerpoint/2010/main" val="33522804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583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7638" y="990600"/>
            <a:ext cx="2036762" cy="4800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4175" y="990600"/>
            <a:ext cx="5961063" cy="4800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9727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>
          <a:xfrm>
            <a:off x="215769" y="6499244"/>
            <a:ext cx="934844" cy="364359"/>
          </a:xfrm>
          <a:prstGeom prst="rect">
            <a:avLst/>
          </a:prstGeom>
        </p:spPr>
        <p:txBody>
          <a:bodyPr/>
          <a:lstStyle>
            <a:lvl1pPr>
              <a:defRPr>
                <a:latin typeface="Tahoma" pitchFamily="34" charset="0"/>
              </a:defRPr>
            </a:lvl1pPr>
          </a:lstStyle>
          <a:p>
            <a:endParaRPr lang="sv-SE" dirty="0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>
          <a:xfrm>
            <a:off x="8482156" y="6499244"/>
            <a:ext cx="451303" cy="364359"/>
          </a:xfrm>
          <a:prstGeom prst="rect">
            <a:avLst/>
          </a:prstGeom>
        </p:spPr>
        <p:txBody>
          <a:bodyPr/>
          <a:lstStyle>
            <a:lvl1pPr>
              <a:defRPr>
                <a:latin typeface="Tahoma" pitchFamily="34" charset="0"/>
              </a:defRPr>
            </a:lvl1pPr>
          </a:lstStyle>
          <a:p>
            <a:fld id="{4960FDE0-D94C-4052-8B87-8F07CF91D0E2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3"/>
          </p:nvPr>
        </p:nvSpPr>
        <p:spPr>
          <a:xfrm>
            <a:off x="1822012" y="1874601"/>
            <a:ext cx="6862738" cy="4059457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cxnSp>
        <p:nvCxnSpPr>
          <p:cNvPr id="8" name="Straight Connector 17"/>
          <p:cNvCxnSpPr/>
          <p:nvPr userDrawn="1"/>
        </p:nvCxnSpPr>
        <p:spPr bwMode="auto">
          <a:xfrm>
            <a:off x="293260" y="6433263"/>
            <a:ext cx="8588707" cy="0"/>
          </a:xfrm>
          <a:prstGeom prst="line">
            <a:avLst/>
          </a:prstGeom>
          <a:ln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9456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5520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368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4175" y="2286000"/>
            <a:ext cx="3998913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35488" y="2286000"/>
            <a:ext cx="3998912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006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265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759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327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084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099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5038"/>
            <a:ext cx="9144000" cy="84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990600"/>
            <a:ext cx="785018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单击此处编辑母版标题样式</a:t>
            </a:r>
            <a:endParaRPr lang="en-GB" dirty="0"/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4175" y="2286000"/>
            <a:ext cx="8150225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GB" dirty="0"/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5288" y="6308725"/>
            <a:ext cx="5624512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SzTx/>
              <a:buFontTx/>
              <a:buNone/>
              <a:defRPr sz="800" b="0">
                <a:latin typeface="Tahoma" pitchFamily="34" charset="0"/>
                <a:sym typeface="Symbol" pitchFamily="18" charset="2"/>
              </a:defRPr>
            </a:lvl1pPr>
          </a:lstStyle>
          <a:p>
            <a:endParaRPr 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098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Tahoma" pitchFamily="34" charset="0"/>
          <a:ea typeface="+mj-ea"/>
          <a:cs typeface="ＭＳ Ｐゴシック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100000"/>
        <a:buFont typeface="Times" pitchFamily="-84" charset="0"/>
        <a:buChar char="•"/>
        <a:defRPr sz="2800">
          <a:solidFill>
            <a:schemeClr val="tx1"/>
          </a:solidFill>
          <a:latin typeface="Tahoma" pitchFamily="34" charset="0"/>
          <a:ea typeface="+mn-ea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ahoma" pitchFamily="34" charset="0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>
          <a:solidFill>
            <a:schemeClr val="tx1"/>
          </a:solidFill>
          <a:latin typeface="Tahoma" pitchFamily="34" charset="0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Tahoma" pitchFamily="34" charset="0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Tahoma" pitchFamily="34" charset="0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groups.google.com/forum/#!forum/mobile-miao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4.wm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447800"/>
            <a:ext cx="7772400" cy="1470025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Chapter </a:t>
            </a:r>
            <a:r>
              <a:rPr lang="en-US" altLang="zh-CN" sz="3200" dirty="0" smtClean="0"/>
              <a:t>10 Long Term Evolution</a:t>
            </a:r>
            <a:endParaRPr lang="en-US" sz="3200" dirty="0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矩形 2"/>
          <p:cNvSpPr/>
          <p:nvPr/>
        </p:nvSpPr>
        <p:spPr>
          <a:xfrm>
            <a:off x="1143000" y="5181600"/>
            <a:ext cx="7543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>
                <a:hlinkClick r:id="rId3"/>
              </a:rPr>
              <a:t>Email list: </a:t>
            </a: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://groups.google.com/forum/#!</a:t>
            </a:r>
            <a:r>
              <a:rPr lang="en-US" dirty="0" smtClean="0">
                <a:hlinkClick r:id="rId3"/>
              </a:rPr>
              <a:t>forum/mobile-miao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OFDM </a:t>
            </a:r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Guard period obtained by adding the Cyclic Prefix (CP) to the beginning of </a:t>
            </a:r>
            <a:r>
              <a:rPr lang="en-US" sz="2000" dirty="0"/>
              <a:t>d[n]</a:t>
            </a:r>
            <a:r>
              <a:rPr lang="en-US" sz="2000" dirty="0" smtClean="0"/>
              <a:t>. </a:t>
            </a:r>
          </a:p>
          <a:p>
            <a:r>
              <a:rPr lang="en-US" sz="2000" dirty="0" smtClean="0"/>
              <a:t>Assume the guard period has G samples. </a:t>
            </a:r>
          </a:p>
          <a:p>
            <a:r>
              <a:rPr lang="en-US" sz="2000" dirty="0" smtClean="0"/>
              <a:t>CP is the duplicate of the last G elements of </a:t>
            </a:r>
            <a:r>
              <a:rPr lang="en-US" sz="2000" b="1" dirty="0"/>
              <a:t>d</a:t>
            </a:r>
            <a:r>
              <a:rPr lang="en-US" sz="2000" dirty="0"/>
              <a:t>[n]</a:t>
            </a:r>
            <a:r>
              <a:rPr lang="en-US" sz="2000" dirty="0" smtClean="0"/>
              <a:t>. </a:t>
            </a:r>
            <a:endParaRPr lang="en-US" sz="2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657600"/>
            <a:ext cx="531495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1" y="4110361"/>
            <a:ext cx="4419599" cy="1909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56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OFDM </a:t>
            </a:r>
            <a:r>
              <a:rPr lang="en-US" dirty="0" smtClean="0"/>
              <a:t>(4)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>
          <a:xfrm>
            <a:off x="384175" y="2057400"/>
            <a:ext cx="8150225" cy="3505200"/>
          </a:xfrm>
        </p:spPr>
        <p:txBody>
          <a:bodyPr/>
          <a:lstStyle/>
          <a:p>
            <a:r>
              <a:rPr lang="en-US" sz="2400" dirty="0" smtClean="0"/>
              <a:t>The receiver is well synchronized in both the time and frequency domains</a:t>
            </a:r>
          </a:p>
          <a:p>
            <a:r>
              <a:rPr lang="en-US" sz="2400" dirty="0" smtClean="0"/>
              <a:t>Reverse operation for decoding</a:t>
            </a:r>
          </a:p>
          <a:p>
            <a:pPr lvl="1"/>
            <a:r>
              <a:rPr lang="en-US" sz="1800" dirty="0" smtClean="0"/>
              <a:t>Remove the first G CP samples</a:t>
            </a:r>
          </a:p>
          <a:p>
            <a:pPr lvl="1"/>
            <a:r>
              <a:rPr lang="en-US" sz="1800" dirty="0" smtClean="0"/>
              <a:t>Pass the remaining N samples to the FFT for transformation back to the frequency domain</a:t>
            </a:r>
          </a:p>
          <a:p>
            <a:r>
              <a:rPr lang="en-US" sz="2400" dirty="0"/>
              <a:t>The symbols on the modulated </a:t>
            </a:r>
            <a:r>
              <a:rPr lang="en-US" sz="2400" i="1" dirty="0"/>
              <a:t>K </a:t>
            </a:r>
            <a:r>
              <a:rPr lang="en-US" sz="2400" dirty="0" smtClean="0"/>
              <a:t>subcarriers are </a:t>
            </a:r>
            <a:r>
              <a:rPr lang="en-US" sz="2400" dirty="0"/>
              <a:t>chosen out of the </a:t>
            </a:r>
            <a:r>
              <a:rPr lang="en-US" sz="2400" i="1" dirty="0"/>
              <a:t>N </a:t>
            </a:r>
            <a:r>
              <a:rPr lang="en-US" sz="2400" dirty="0"/>
              <a:t>output subcarriers </a:t>
            </a:r>
            <a:endParaRPr lang="en-US" sz="2400" dirty="0" smtClean="0"/>
          </a:p>
          <a:p>
            <a:pPr lvl="1"/>
            <a:r>
              <a:rPr lang="en-US" sz="1800" dirty="0" smtClean="0"/>
              <a:t>further processed, e.g</a:t>
            </a:r>
            <a:r>
              <a:rPr lang="en-US" sz="1800" dirty="0"/>
              <a:t>. demodulated and decoded, for the desired bit </a:t>
            </a:r>
            <a:r>
              <a:rPr lang="en-US" sz="1800" dirty="0" smtClean="0"/>
              <a:t>stream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823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OFDM </a:t>
            </a:r>
            <a:r>
              <a:rPr lang="en-US" dirty="0" smtClean="0"/>
              <a:t>(5)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>
          <a:xfrm>
            <a:off x="384175" y="2067182"/>
            <a:ext cx="8150225" cy="3505200"/>
          </a:xfrm>
        </p:spPr>
        <p:txBody>
          <a:bodyPr/>
          <a:lstStyle/>
          <a:p>
            <a:r>
              <a:rPr lang="en-US" dirty="0" smtClean="0"/>
              <a:t>ISI elimination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524382"/>
            <a:ext cx="7162800" cy="3190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50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OFDM </a:t>
            </a:r>
            <a:r>
              <a:rPr lang="en-US" dirty="0" smtClean="0"/>
              <a:t>(6)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CP longer than the longest channel impulse response</a:t>
            </a:r>
          </a:p>
          <a:p>
            <a:pPr lvl="1"/>
            <a:r>
              <a:rPr lang="en-US" sz="1800" dirty="0"/>
              <a:t>None of the replica of the preceding symbol may spill over into the FFT period of </a:t>
            </a:r>
            <a:r>
              <a:rPr lang="en-US" sz="1800" dirty="0" smtClean="0"/>
              <a:t>the current symbol</a:t>
            </a:r>
          </a:p>
          <a:p>
            <a:pPr lvl="1"/>
            <a:endParaRPr lang="en-US" sz="1800" dirty="0"/>
          </a:p>
          <a:p>
            <a:r>
              <a:rPr lang="en-US" sz="2400" dirty="0"/>
              <a:t>After discarding the CP </a:t>
            </a:r>
            <a:r>
              <a:rPr lang="en-US" sz="2400" dirty="0" smtClean="0"/>
              <a:t>samples</a:t>
            </a:r>
          </a:p>
          <a:p>
            <a:pPr lvl="1"/>
            <a:r>
              <a:rPr lang="en-US" sz="1800" dirty="0" smtClean="0"/>
              <a:t>only </a:t>
            </a:r>
            <a:r>
              <a:rPr lang="en-US" sz="1800" dirty="0"/>
              <a:t>signals </a:t>
            </a:r>
            <a:r>
              <a:rPr lang="en-US" sz="1800" dirty="0" smtClean="0"/>
              <a:t>of time-staggered </a:t>
            </a:r>
            <a:r>
              <a:rPr lang="en-US" sz="1800" dirty="0"/>
              <a:t>replicas of the current symbol, based on which the receiver </a:t>
            </a:r>
            <a:r>
              <a:rPr lang="en-US" sz="1800" dirty="0" smtClean="0"/>
              <a:t>can apply </a:t>
            </a:r>
            <a:r>
              <a:rPr lang="en-US" sz="1800" dirty="0"/>
              <a:t>an equalizer to recover the original transmitted signal. </a:t>
            </a:r>
            <a:endParaRPr lang="en-US" sz="1800" dirty="0" smtClean="0"/>
          </a:p>
          <a:p>
            <a:pPr lvl="2"/>
            <a:endParaRPr lang="en-US" sz="1600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00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OFDM </a:t>
            </a:r>
            <a:r>
              <a:rPr lang="en-US" dirty="0" smtClean="0"/>
              <a:t>(7)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342900" lvl="1" indent="-342900">
              <a:buClr>
                <a:schemeClr val="accent1"/>
              </a:buClr>
              <a:buSzPct val="100000"/>
              <a:buFont typeface="Times" pitchFamily="-84" charset="0"/>
              <a:buChar char="•"/>
            </a:pPr>
            <a:r>
              <a:rPr lang="en-US" sz="2400" dirty="0">
                <a:cs typeface="ＭＳ Ｐゴシック" charset="0"/>
              </a:rPr>
              <a:t>The CP of OFDM changes the linear convolution of the multipath channel into a circular one</a:t>
            </a:r>
          </a:p>
          <a:p>
            <a:pPr lvl="1"/>
            <a:r>
              <a:rPr lang="en-US" dirty="0" smtClean="0"/>
              <a:t>With the FFT </a:t>
            </a:r>
            <a:r>
              <a:rPr lang="en-US" dirty="0"/>
              <a:t>operation, the circular </a:t>
            </a:r>
            <a:r>
              <a:rPr lang="en-US" dirty="0" smtClean="0"/>
              <a:t>convolution is </a:t>
            </a:r>
            <a:r>
              <a:rPr lang="en-US" dirty="0"/>
              <a:t>transformed into a multiplicative operation in the frequency </a:t>
            </a:r>
            <a:r>
              <a:rPr lang="en-US" dirty="0" smtClean="0"/>
              <a:t>domain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frequency-selective multipath channel is converted into an N-parallel orthogonal flat-fading channel in the frequency </a:t>
            </a:r>
            <a:r>
              <a:rPr lang="en-US" dirty="0" smtClean="0"/>
              <a:t>domain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Receiver will estimate channel and correct channel distortion on a per-subcarrier basis. 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2275" y="4419600"/>
            <a:ext cx="3286125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15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OFDMA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/>
              <a:t>LTE downlink employs OFDMA as the multiplexing scheme because of its </a:t>
            </a:r>
            <a:r>
              <a:rPr lang="en-US" sz="2400" dirty="0" smtClean="0"/>
              <a:t>efficiency in </a:t>
            </a:r>
            <a:r>
              <a:rPr lang="en-US" sz="2400" dirty="0"/>
              <a:t>managing resources and low latency in sending packets.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Difference between OFDM and OFDMA</a:t>
            </a:r>
          </a:p>
          <a:p>
            <a:pPr lvl="1"/>
            <a:r>
              <a:rPr lang="en-US" sz="1800" dirty="0" smtClean="0"/>
              <a:t>OFDM: a single user on all subcarriers (a modulation scheme)</a:t>
            </a:r>
          </a:p>
          <a:p>
            <a:pPr lvl="1"/>
            <a:r>
              <a:rPr lang="en-US" sz="1800" dirty="0" smtClean="0"/>
              <a:t>OFDMA: each user is allocated a specific number of subcarriers for a predetermined amount of time</a:t>
            </a:r>
            <a:endParaRPr lang="en-US" sz="1800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94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LTE Generic Frame Structure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85" y="1779494"/>
            <a:ext cx="8077200" cy="341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89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Grid in LTE 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524000"/>
            <a:ext cx="2590800" cy="4482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21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Channel Resources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/>
              <a:t>The number of subcarriers</a:t>
            </a:r>
          </a:p>
          <a:p>
            <a:pPr lvl="1"/>
            <a:r>
              <a:rPr lang="en-US" sz="1800" dirty="0" smtClean="0"/>
              <a:t>depend on system bandwidth: 1.4 MHz to 20 MHz</a:t>
            </a:r>
          </a:p>
          <a:p>
            <a:pPr lvl="1"/>
            <a:endParaRPr lang="en-US" sz="1800" dirty="0"/>
          </a:p>
          <a:p>
            <a:r>
              <a:rPr lang="en-US" sz="2400" dirty="0" smtClean="0"/>
              <a:t>PRB: 12 consecutive subcarriers for one slot</a:t>
            </a:r>
          </a:p>
          <a:p>
            <a:pPr lvl="1"/>
            <a:r>
              <a:rPr lang="en-US" sz="1800" dirty="0" smtClean="0"/>
              <a:t>84 REs</a:t>
            </a:r>
          </a:p>
          <a:p>
            <a:pPr lvl="1"/>
            <a:endParaRPr lang="en-US" sz="1800" dirty="0"/>
          </a:p>
          <a:p>
            <a:pPr lvl="1"/>
            <a:endParaRPr lang="en-US" sz="1800" dirty="0" smtClean="0"/>
          </a:p>
          <a:p>
            <a:pPr lvl="1"/>
            <a:endParaRPr lang="en-US" sz="1800" dirty="0"/>
          </a:p>
          <a:p>
            <a:r>
              <a:rPr lang="en-US" sz="2400" dirty="0" smtClean="0"/>
              <a:t>With MIMO</a:t>
            </a:r>
          </a:p>
          <a:p>
            <a:pPr lvl="1"/>
            <a:r>
              <a:rPr lang="en-US" sz="1800" dirty="0" smtClean="0"/>
              <a:t>A resource grid for each antenna</a:t>
            </a:r>
            <a:endParaRPr lang="en-US" sz="18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537" y="4191000"/>
            <a:ext cx="740092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09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Scheduling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A PRB is the smallest scheduling </a:t>
            </a:r>
            <a:r>
              <a:rPr lang="en-US" dirty="0" smtClean="0"/>
              <a:t>element. </a:t>
            </a:r>
          </a:p>
          <a:p>
            <a:r>
              <a:rPr lang="en-US" dirty="0" smtClean="0"/>
              <a:t>Scheduling is </a:t>
            </a:r>
            <a:r>
              <a:rPr lang="en-US" dirty="0"/>
              <a:t>based on the channel state information of all users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PRBs of </a:t>
            </a:r>
            <a:r>
              <a:rPr lang="en-US" dirty="0" smtClean="0"/>
              <a:t>different users </a:t>
            </a:r>
            <a:r>
              <a:rPr lang="en-US" dirty="0"/>
              <a:t>may have different channel qualities. </a:t>
            </a:r>
            <a:endParaRPr lang="en-US" dirty="0" smtClean="0"/>
          </a:p>
          <a:p>
            <a:r>
              <a:rPr lang="en-US" dirty="0" smtClean="0"/>
              <a:t>Adaptive </a:t>
            </a:r>
            <a:r>
              <a:rPr lang="en-US" dirty="0"/>
              <a:t>allocation can </a:t>
            </a:r>
            <a:r>
              <a:rPr lang="en-US" dirty="0" smtClean="0"/>
              <a:t>be used to </a:t>
            </a:r>
            <a:r>
              <a:rPr lang="en-US" dirty="0"/>
              <a:t>improve the total network spectral efficiency </a:t>
            </a:r>
            <a:r>
              <a:rPr lang="en-US" dirty="0" smtClean="0"/>
              <a:t>compared to </a:t>
            </a:r>
            <a:r>
              <a:rPr lang="en-US" dirty="0"/>
              <a:t>single-user OFDM systems by exploiting multiuser diversity. </a:t>
            </a:r>
            <a:endParaRPr lang="en-US" dirty="0" smtClean="0"/>
          </a:p>
          <a:p>
            <a:r>
              <a:rPr lang="en-US" dirty="0"/>
              <a:t>The </a:t>
            </a:r>
            <a:r>
              <a:rPr lang="en-US" dirty="0" smtClean="0"/>
              <a:t>minimum scheduling </a:t>
            </a:r>
            <a:r>
              <a:rPr lang="en-US" dirty="0"/>
              <a:t>interval is 1 </a:t>
            </a:r>
            <a:r>
              <a:rPr lang="en-US" dirty="0" err="1"/>
              <a:t>ms</a:t>
            </a:r>
            <a:r>
              <a:rPr lang="en-US" dirty="0"/>
              <a:t>, corresponding to the 1 </a:t>
            </a:r>
            <a:r>
              <a:rPr lang="en-US" dirty="0" err="1"/>
              <a:t>ms</a:t>
            </a:r>
            <a:r>
              <a:rPr lang="en-US" dirty="0"/>
              <a:t> </a:t>
            </a:r>
            <a:r>
              <a:rPr lang="en-US" dirty="0" err="1"/>
              <a:t>subframe</a:t>
            </a:r>
            <a:r>
              <a:rPr lang="en-US" dirty="0"/>
              <a:t>, to enable </a:t>
            </a:r>
            <a:r>
              <a:rPr lang="en-US" dirty="0" smtClean="0"/>
              <a:t>low latency</a:t>
            </a:r>
            <a:r>
              <a:rPr lang="en-US" dirty="0"/>
              <a:t>.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50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Cellular Standards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432" y="1666875"/>
            <a:ext cx="6800850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直接箭头连接符 5"/>
          <p:cNvCxnSpPr/>
          <p:nvPr/>
        </p:nvCxnSpPr>
        <p:spPr>
          <a:xfrm flipV="1">
            <a:off x="1304132" y="4107730"/>
            <a:ext cx="0" cy="1081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015207" y="5260255"/>
            <a:ext cx="5762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dirty="0"/>
              <a:t>1G</a:t>
            </a:r>
            <a:endParaRPr lang="zh-CN" altLang="en-US" dirty="0"/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3536157" y="4396655"/>
            <a:ext cx="0" cy="7191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1"/>
          <p:cNvSpPr txBox="1">
            <a:spLocks noChangeArrowheads="1"/>
          </p:cNvSpPr>
          <p:nvPr/>
        </p:nvSpPr>
        <p:spPr bwMode="auto">
          <a:xfrm>
            <a:off x="3320257" y="5260255"/>
            <a:ext cx="5762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/>
              <a:t>2G</a:t>
            </a:r>
            <a:endParaRPr lang="zh-CN" altLang="en-US"/>
          </a:p>
        </p:txBody>
      </p:sp>
      <p:cxnSp>
        <p:nvCxnSpPr>
          <p:cNvPr id="10" name="直接箭头连接符 9"/>
          <p:cNvCxnSpPr/>
          <p:nvPr/>
        </p:nvCxnSpPr>
        <p:spPr>
          <a:xfrm flipV="1">
            <a:off x="6055520" y="4396655"/>
            <a:ext cx="0" cy="647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4"/>
          <p:cNvSpPr txBox="1">
            <a:spLocks noChangeArrowheads="1"/>
          </p:cNvSpPr>
          <p:nvPr/>
        </p:nvSpPr>
        <p:spPr bwMode="auto">
          <a:xfrm>
            <a:off x="5768182" y="5260255"/>
            <a:ext cx="5762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/>
              <a:t>3G</a:t>
            </a:r>
            <a:endParaRPr lang="zh-CN" altLang="en-US"/>
          </a:p>
        </p:txBody>
      </p:sp>
      <p:sp>
        <p:nvSpPr>
          <p:cNvPr id="12" name="TextBox 15"/>
          <p:cNvSpPr txBox="1">
            <a:spLocks noChangeArrowheads="1"/>
          </p:cNvSpPr>
          <p:nvPr/>
        </p:nvSpPr>
        <p:spPr bwMode="auto">
          <a:xfrm>
            <a:off x="6920707" y="5260255"/>
            <a:ext cx="5762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/>
              <a:t>4G</a:t>
            </a:r>
            <a:endParaRPr lang="zh-CN" altLang="en-US"/>
          </a:p>
        </p:txBody>
      </p:sp>
      <p:cxnSp>
        <p:nvCxnSpPr>
          <p:cNvPr id="13" name="直接箭头连接符 12"/>
          <p:cNvCxnSpPr/>
          <p:nvPr/>
        </p:nvCxnSpPr>
        <p:spPr>
          <a:xfrm flipV="1">
            <a:off x="7136607" y="3460030"/>
            <a:ext cx="0" cy="16557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 flipV="1">
            <a:off x="4904582" y="4396655"/>
            <a:ext cx="0" cy="647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21"/>
          <p:cNvSpPr txBox="1">
            <a:spLocks noChangeArrowheads="1"/>
          </p:cNvSpPr>
          <p:nvPr/>
        </p:nvSpPr>
        <p:spPr bwMode="auto">
          <a:xfrm>
            <a:off x="4544220" y="5260255"/>
            <a:ext cx="7921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/>
              <a:t>2.5G</a:t>
            </a:r>
            <a:endParaRPr lang="zh-CN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872084" y="5558135"/>
            <a:ext cx="9194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ahoma" pitchFamily="34" charset="0"/>
              </a:rPr>
              <a:t>1980s, 28KBPS</a:t>
            </a:r>
            <a:endParaRPr lang="en-US" sz="1200" dirty="0">
              <a:latin typeface="Tahoma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104332" y="5558135"/>
            <a:ext cx="9194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ahoma" pitchFamily="34" charset="0"/>
              </a:rPr>
              <a:t>1990s, 100KBPS</a:t>
            </a:r>
            <a:endParaRPr lang="en-US" sz="1200" dirty="0">
              <a:latin typeface="Tahoma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52604" y="5558135"/>
            <a:ext cx="9194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ahoma" pitchFamily="34" charset="0"/>
              </a:rPr>
              <a:t>2000s, 2MBPS</a:t>
            </a:r>
            <a:endParaRPr lang="en-US" sz="1200" dirty="0">
              <a:latin typeface="Tahoma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76740" y="5558135"/>
            <a:ext cx="9194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ahoma" pitchFamily="34" charset="0"/>
              </a:rPr>
              <a:t>2010s, 100MBPS</a:t>
            </a:r>
            <a:endParaRPr lang="en-US" sz="1200" dirty="0">
              <a:latin typeface="Tahoma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91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SC-FDMA (1)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>
          <a:xfrm>
            <a:off x="384175" y="1981200"/>
            <a:ext cx="8150225" cy="3505200"/>
          </a:xfrm>
        </p:spPr>
        <p:txBody>
          <a:bodyPr>
            <a:noAutofit/>
          </a:bodyPr>
          <a:lstStyle/>
          <a:p>
            <a:r>
              <a:rPr lang="en-US" sz="2400" dirty="0"/>
              <a:t>OFDMA </a:t>
            </a:r>
            <a:endParaRPr lang="en-US" sz="2400" dirty="0" smtClean="0"/>
          </a:p>
          <a:p>
            <a:pPr lvl="1"/>
            <a:r>
              <a:rPr lang="en-US" sz="1800" dirty="0" smtClean="0"/>
              <a:t>not </a:t>
            </a:r>
            <a:r>
              <a:rPr lang="en-US" sz="1800" dirty="0"/>
              <a:t>favorable for the uplink communications because of its </a:t>
            </a:r>
            <a:r>
              <a:rPr lang="en-US" sz="1800" dirty="0" smtClean="0"/>
              <a:t>weak peak-to-average </a:t>
            </a:r>
            <a:r>
              <a:rPr lang="en-US" sz="1800" dirty="0"/>
              <a:t>power ratio (PAPR) </a:t>
            </a:r>
            <a:r>
              <a:rPr lang="en-US" sz="1800" dirty="0" smtClean="0"/>
              <a:t>properties</a:t>
            </a:r>
          </a:p>
          <a:p>
            <a:pPr lvl="1"/>
            <a:r>
              <a:rPr lang="en-US" sz="1800" dirty="0" smtClean="0"/>
              <a:t>poor uplink coverage </a:t>
            </a:r>
            <a:r>
              <a:rPr lang="en-US" sz="1800" dirty="0"/>
              <a:t>and high power consumption of mobile terminals. </a:t>
            </a:r>
            <a:endParaRPr lang="en-US" sz="1800" dirty="0" smtClean="0"/>
          </a:p>
          <a:p>
            <a:r>
              <a:rPr lang="en-US" sz="2400" dirty="0" smtClean="0"/>
              <a:t>The </a:t>
            </a:r>
            <a:r>
              <a:rPr lang="en-US" sz="2400" dirty="0"/>
              <a:t>uplink </a:t>
            </a:r>
            <a:r>
              <a:rPr lang="en-US" sz="2400" dirty="0" smtClean="0"/>
              <a:t>transmission </a:t>
            </a:r>
          </a:p>
          <a:p>
            <a:pPr lvl="1"/>
            <a:r>
              <a:rPr lang="en-US" sz="1800" dirty="0" smtClean="0"/>
              <a:t>sufficiently </a:t>
            </a:r>
            <a:r>
              <a:rPr lang="en-US" sz="1800" dirty="0"/>
              <a:t>low PAPR to avoid excessive cost and power </a:t>
            </a:r>
            <a:r>
              <a:rPr lang="en-US" sz="1800" dirty="0" smtClean="0"/>
              <a:t>consumption of </a:t>
            </a:r>
            <a:r>
              <a:rPr lang="en-US" sz="1800" dirty="0"/>
              <a:t>power amplifiers. </a:t>
            </a:r>
            <a:endParaRPr lang="en-US" sz="1800" dirty="0" smtClean="0"/>
          </a:p>
          <a:p>
            <a:r>
              <a:rPr lang="en-US" sz="2400" dirty="0" smtClean="0"/>
              <a:t>LTE </a:t>
            </a:r>
            <a:r>
              <a:rPr lang="en-US" sz="2400" dirty="0"/>
              <a:t>uses Single Carrier </a:t>
            </a:r>
            <a:r>
              <a:rPr lang="en-US" sz="2400" dirty="0" smtClean="0"/>
              <a:t>Frequency Division </a:t>
            </a:r>
            <a:r>
              <a:rPr lang="en-US" sz="2400" dirty="0"/>
              <a:t>Multiple Access (SC-FDMA) in the </a:t>
            </a:r>
            <a:r>
              <a:rPr lang="en-US" sz="2400" dirty="0" smtClean="0"/>
              <a:t>uplink</a:t>
            </a:r>
          </a:p>
          <a:p>
            <a:pPr lvl="1"/>
            <a:r>
              <a:rPr lang="en-US" sz="1800" dirty="0" smtClean="0"/>
              <a:t>better PAPR properties </a:t>
            </a:r>
            <a:r>
              <a:rPr lang="en-US" sz="1800" dirty="0"/>
              <a:t>than OFDMA.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13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SC-FDMA (2)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599453"/>
            <a:ext cx="7391400" cy="4420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266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SC-FDMA (3)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>
          <a:xfrm>
            <a:off x="684213" y="2286000"/>
            <a:ext cx="7850187" cy="3505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Different users are assigned different sets of subcarriers</a:t>
            </a:r>
          </a:p>
          <a:p>
            <a:r>
              <a:rPr lang="en-US" sz="2000" dirty="0" smtClean="0"/>
              <a:t>Multi-path distortion</a:t>
            </a:r>
          </a:p>
          <a:p>
            <a:pPr lvl="1"/>
            <a:r>
              <a:rPr lang="en-US" sz="1600" dirty="0" smtClean="0"/>
              <a:t>Handled the same as that in OFDM</a:t>
            </a:r>
            <a:endParaRPr lang="en-US" sz="1600" dirty="0"/>
          </a:p>
          <a:p>
            <a:r>
              <a:rPr lang="en-US" sz="2000" dirty="0" smtClean="0"/>
              <a:t>Difference between OFDMA and SC-FDMA</a:t>
            </a:r>
          </a:p>
          <a:p>
            <a:pPr lvl="1"/>
            <a:r>
              <a:rPr lang="en-US" sz="1600" dirty="0" smtClean="0"/>
              <a:t>OFDMA: Each subcarrier carries information of only one specific modulation symbol</a:t>
            </a:r>
          </a:p>
          <a:p>
            <a:pPr lvl="1"/>
            <a:r>
              <a:rPr lang="en-US" sz="1600" dirty="0" smtClean="0"/>
              <a:t>SC-FDMA: each allocated subcarrier </a:t>
            </a:r>
            <a:r>
              <a:rPr lang="en-US" sz="1600" dirty="0"/>
              <a:t>contains information of all transmitted modulation </a:t>
            </a:r>
            <a:r>
              <a:rPr lang="en-US" sz="1600" dirty="0" smtClean="0"/>
              <a:t>symbols</a:t>
            </a:r>
          </a:p>
          <a:p>
            <a:pPr lvl="2"/>
            <a:r>
              <a:rPr lang="en-US" sz="1400" dirty="0" smtClean="0"/>
              <a:t>The information of the symbols  has been spread out across all subcarriers by FFT</a:t>
            </a:r>
          </a:p>
          <a:p>
            <a:pPr lvl="2"/>
            <a:r>
              <a:rPr lang="en-US" sz="1400" dirty="0" smtClean="0"/>
              <a:t>Single carrier as the subcarriers are not independently modulated</a:t>
            </a:r>
          </a:p>
          <a:p>
            <a:pPr lvl="2"/>
            <a:r>
              <a:rPr lang="en-US" sz="1400" dirty="0" smtClean="0"/>
              <a:t>Much lower PAPR in the time domain.</a:t>
            </a:r>
            <a:endParaRPr lang="en-US" sz="1400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25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MIMO (1)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sz="2600" dirty="0"/>
              <a:t>Multiple </a:t>
            </a:r>
            <a:r>
              <a:rPr lang="en-US" sz="2600" dirty="0" smtClean="0"/>
              <a:t>Input </a:t>
            </a:r>
            <a:r>
              <a:rPr lang="en-US" sz="2600" dirty="0"/>
              <a:t>Multiple Output (MIMO) is essential for LTE to achieve </a:t>
            </a:r>
            <a:r>
              <a:rPr lang="en-US" sz="2600" dirty="0" smtClean="0"/>
              <a:t>high spectral </a:t>
            </a:r>
            <a:r>
              <a:rPr lang="en-US" sz="2600" dirty="0"/>
              <a:t>efficiency</a:t>
            </a:r>
            <a:r>
              <a:rPr lang="en-US" sz="2600" dirty="0" smtClean="0"/>
              <a:t>.</a:t>
            </a:r>
          </a:p>
          <a:p>
            <a:r>
              <a:rPr lang="en-US" sz="2400" dirty="0" smtClean="0"/>
              <a:t>Both </a:t>
            </a:r>
            <a:r>
              <a:rPr lang="en-US" sz="2400" dirty="0" err="1" smtClean="0"/>
              <a:t>eNB</a:t>
            </a:r>
            <a:r>
              <a:rPr lang="en-US" sz="2400" dirty="0" smtClean="0"/>
              <a:t> and UE may have multiple antennas</a:t>
            </a:r>
          </a:p>
          <a:p>
            <a:r>
              <a:rPr lang="en-US" sz="2400" dirty="0" smtClean="0"/>
              <a:t>Support of different modes in LTE</a:t>
            </a:r>
          </a:p>
          <a:p>
            <a:pPr lvl="1"/>
            <a:r>
              <a:rPr lang="en-US" dirty="0" smtClean="0"/>
              <a:t>(</a:t>
            </a:r>
            <a:r>
              <a:rPr lang="en-US" dirty="0"/>
              <a:t>i) Single-antenna transmission;</a:t>
            </a:r>
          </a:p>
          <a:p>
            <a:pPr lvl="1"/>
            <a:r>
              <a:rPr lang="en-US" dirty="0"/>
              <a:t>(ii) </a:t>
            </a:r>
            <a:r>
              <a:rPr lang="en-US" b="1" dirty="0"/>
              <a:t>Transmit diversity</a:t>
            </a:r>
            <a:r>
              <a:rPr lang="en-US" dirty="0"/>
              <a:t>;</a:t>
            </a:r>
          </a:p>
          <a:p>
            <a:pPr lvl="1"/>
            <a:r>
              <a:rPr lang="en-US" dirty="0"/>
              <a:t>(iii) Open-loop </a:t>
            </a:r>
            <a:r>
              <a:rPr lang="en-US" b="1" dirty="0"/>
              <a:t>spatial multiplexing </a:t>
            </a:r>
            <a:r>
              <a:rPr lang="en-US" dirty="0"/>
              <a:t>(no CSI feedback needed);</a:t>
            </a:r>
          </a:p>
          <a:p>
            <a:pPr lvl="1"/>
            <a:r>
              <a:rPr lang="en-US" dirty="0"/>
              <a:t>(iv) Closed-loop spatial multiplexing (CSI feedback needed);</a:t>
            </a:r>
          </a:p>
          <a:p>
            <a:pPr lvl="1"/>
            <a:r>
              <a:rPr lang="en-US" dirty="0"/>
              <a:t>(v) Multi-user MIMO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005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MIMO </a:t>
            </a:r>
            <a:r>
              <a:rPr lang="en-US" dirty="0" smtClean="0"/>
              <a:t>(2)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340" y="1611320"/>
            <a:ext cx="5724260" cy="383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5514975"/>
            <a:ext cx="222885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772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MIMO </a:t>
            </a:r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Transmit diversity mode</a:t>
            </a:r>
          </a:p>
          <a:p>
            <a:pPr lvl="1"/>
            <a:r>
              <a:rPr lang="en-US" dirty="0" smtClean="0"/>
              <a:t>Use MIMO to exploit diversity and increase transmission robustness</a:t>
            </a:r>
          </a:p>
          <a:p>
            <a:pPr lvl="1"/>
            <a:r>
              <a:rPr lang="en-US" dirty="0" smtClean="0"/>
              <a:t>Default mode of LTE</a:t>
            </a:r>
          </a:p>
          <a:p>
            <a:pPr lvl="1"/>
            <a:r>
              <a:rPr lang="en-US" dirty="0" smtClean="0"/>
              <a:t>Each antenna transmits the same information</a:t>
            </a:r>
          </a:p>
          <a:p>
            <a:pPr lvl="2"/>
            <a:r>
              <a:rPr lang="en-US" dirty="0" smtClean="0"/>
              <a:t>Replicas of the same signal are received</a:t>
            </a:r>
          </a:p>
          <a:p>
            <a:pPr lvl="2"/>
            <a:r>
              <a:rPr lang="en-US" dirty="0" smtClean="0"/>
              <a:t>Improved received SNR and robustness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8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MIMO </a:t>
            </a:r>
            <a:r>
              <a:rPr lang="en-US" dirty="0" smtClean="0"/>
              <a:t>(4)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42900" lvl="1" indent="-342900">
              <a:buClr>
                <a:schemeClr val="accent1"/>
              </a:buClr>
              <a:buSzPct val="100000"/>
              <a:buFont typeface="Times" pitchFamily="-84" charset="0"/>
              <a:buChar char="•"/>
            </a:pPr>
            <a:r>
              <a:rPr lang="en-US" dirty="0">
                <a:cs typeface="ＭＳ Ｐゴシック" charset="0"/>
              </a:rPr>
              <a:t>Antenna-specific coding may be applied to further improve the robustness</a:t>
            </a:r>
          </a:p>
          <a:p>
            <a:r>
              <a:rPr lang="en-US" sz="2000" dirty="0" smtClean="0"/>
              <a:t>Two transmit antennas at the </a:t>
            </a:r>
            <a:r>
              <a:rPr lang="en-US" sz="2000" dirty="0" err="1" smtClean="0"/>
              <a:t>eNB</a:t>
            </a:r>
            <a:endParaRPr lang="en-US" sz="2000" dirty="0" smtClean="0"/>
          </a:p>
          <a:p>
            <a:pPr lvl="1"/>
            <a:r>
              <a:rPr lang="en-US" sz="1600" dirty="0" smtClean="0"/>
              <a:t>Space </a:t>
            </a:r>
            <a:r>
              <a:rPr lang="en-US" sz="1600" dirty="0"/>
              <a:t>frequency block code (SFBC</a:t>
            </a:r>
            <a:r>
              <a:rPr lang="en-US" sz="1600" dirty="0" smtClean="0"/>
              <a:t>): </a:t>
            </a:r>
            <a:r>
              <a:rPr lang="en-US" sz="1600" dirty="0"/>
              <a:t>a frequency-based version of the </a:t>
            </a:r>
            <a:r>
              <a:rPr lang="en-US" sz="1600" dirty="0" err="1"/>
              <a:t>Alamouti</a:t>
            </a:r>
            <a:r>
              <a:rPr lang="en-US" sz="1600" dirty="0"/>
              <a:t> code</a:t>
            </a:r>
            <a:endParaRPr lang="en-US" sz="1600" dirty="0" smtClean="0"/>
          </a:p>
          <a:p>
            <a:pPr lvl="1"/>
            <a:r>
              <a:rPr lang="en-US" sz="1600" dirty="0" smtClean="0"/>
              <a:t>The </a:t>
            </a:r>
            <a:r>
              <a:rPr lang="en-US" sz="1600" dirty="0"/>
              <a:t>transmitted streams are orthogonal to each other </a:t>
            </a:r>
            <a:endParaRPr lang="en-US" sz="1600" dirty="0" smtClean="0"/>
          </a:p>
          <a:p>
            <a:pPr lvl="1"/>
            <a:r>
              <a:rPr lang="en-US" sz="1600" dirty="0"/>
              <a:t>the optimal SNR </a:t>
            </a:r>
            <a:r>
              <a:rPr lang="en-US" sz="1600" dirty="0" smtClean="0"/>
              <a:t>can be </a:t>
            </a:r>
            <a:r>
              <a:rPr lang="en-US" sz="1600" dirty="0"/>
              <a:t>achieved with a linear receiver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6439" y="4416883"/>
            <a:ext cx="5186361" cy="1602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50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MIMO </a:t>
            </a:r>
            <a:r>
              <a:rPr lang="en-US" dirty="0" smtClean="0"/>
              <a:t>(5)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/>
              <a:t>Four transmit antennas at the </a:t>
            </a:r>
            <a:r>
              <a:rPr lang="en-US" sz="2400" dirty="0" err="1" smtClean="0"/>
              <a:t>eNB</a:t>
            </a:r>
            <a:endParaRPr lang="en-US" sz="2400" dirty="0" smtClean="0"/>
          </a:p>
          <a:p>
            <a:pPr lvl="1"/>
            <a:r>
              <a:rPr lang="en-US" sz="1600" dirty="0" smtClean="0"/>
              <a:t>A </a:t>
            </a:r>
            <a:r>
              <a:rPr lang="en-US" sz="1600" dirty="0"/>
              <a:t>combination of SFBC and frequency switched transmit diversity (</a:t>
            </a:r>
            <a:r>
              <a:rPr lang="en-US" sz="1600" dirty="0" smtClean="0"/>
              <a:t>FSTD)</a:t>
            </a:r>
          </a:p>
          <a:p>
            <a:pPr lvl="1"/>
            <a:r>
              <a:rPr lang="en-US" sz="1600" dirty="0" smtClean="0"/>
              <a:t>Different antennas use different sets of subcarriers</a:t>
            </a:r>
            <a:endParaRPr lang="en-US" sz="16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334580"/>
            <a:ext cx="6737242" cy="2685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81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MIMO (6)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Spatial multiplexing</a:t>
            </a:r>
          </a:p>
          <a:p>
            <a:pPr lvl="1"/>
            <a:r>
              <a:rPr lang="en-US" dirty="0" smtClean="0"/>
              <a:t>Different </a:t>
            </a:r>
            <a:r>
              <a:rPr lang="en-US" dirty="0"/>
              <a:t>streams of data are sent simultaneously on the same RBs by exploiting the </a:t>
            </a:r>
            <a:r>
              <a:rPr lang="en-US" dirty="0" smtClean="0"/>
              <a:t>spatial-domain </a:t>
            </a:r>
            <a:r>
              <a:rPr lang="en-US" dirty="0"/>
              <a:t>channel characteristics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 number of independent data streams</a:t>
            </a:r>
          </a:p>
          <a:p>
            <a:pPr lvl="2"/>
            <a:r>
              <a:rPr lang="en-US" dirty="0" smtClean="0"/>
              <a:t>Determined by the rank of </a:t>
            </a:r>
            <a:r>
              <a:rPr lang="en-US" b="1" dirty="0" smtClean="0"/>
              <a:t>H</a:t>
            </a:r>
            <a:r>
              <a:rPr lang="en-US" dirty="0" smtClean="0"/>
              <a:t>. </a:t>
            </a:r>
          </a:p>
          <a:p>
            <a:pPr lvl="2"/>
            <a:r>
              <a:rPr lang="en-US" dirty="0" smtClean="0"/>
              <a:t>Channels of different antennas should be sufficiently de-correlated. </a:t>
            </a:r>
          </a:p>
          <a:p>
            <a:pPr lvl="2"/>
            <a:r>
              <a:rPr lang="en-US" dirty="0" smtClean="0"/>
              <a:t>The singular values of </a:t>
            </a:r>
            <a:r>
              <a:rPr lang="en-US" b="1" dirty="0" smtClean="0"/>
              <a:t>H</a:t>
            </a:r>
            <a:r>
              <a:rPr lang="en-US" dirty="0" smtClean="0"/>
              <a:t> determines if SM should be employed.</a:t>
            </a:r>
            <a:endParaRPr lang="en-US" dirty="0"/>
          </a:p>
          <a:p>
            <a:pPr lvl="1"/>
            <a:r>
              <a:rPr lang="en-US" dirty="0" smtClean="0"/>
              <a:t>SU-MIMO</a:t>
            </a:r>
          </a:p>
          <a:p>
            <a:pPr lvl="2"/>
            <a:r>
              <a:rPr lang="en-US" dirty="0" smtClean="0"/>
              <a:t>All data streams are allocated to a single user</a:t>
            </a:r>
          </a:p>
          <a:p>
            <a:pPr lvl="2"/>
            <a:r>
              <a:rPr lang="en-US" dirty="0" smtClean="0"/>
              <a:t>Increase the throughput of an individual user</a:t>
            </a:r>
          </a:p>
          <a:p>
            <a:pPr lvl="1"/>
            <a:r>
              <a:rPr lang="en-US" dirty="0" smtClean="0"/>
              <a:t>MU-MIMO</a:t>
            </a:r>
          </a:p>
          <a:p>
            <a:pPr lvl="2"/>
            <a:r>
              <a:rPr lang="en-US" dirty="0" smtClean="0"/>
              <a:t>The data streams are assigned to two or more users</a:t>
            </a:r>
          </a:p>
          <a:p>
            <a:pPr lvl="2"/>
            <a:r>
              <a:rPr lang="en-US" dirty="0" smtClean="0"/>
              <a:t>Improve overall network capacity</a:t>
            </a:r>
            <a:endParaRPr 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90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Interference coordination in 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LTE (1/2)</a:t>
            </a:r>
            <a:endParaRPr lang="sv-SE" sz="2737" kern="0" dirty="0">
              <a:solidFill>
                <a:schemeClr val="accent2"/>
              </a:solidFill>
              <a:latin typeface="Tahoma" pitchFamily="34" charset="0"/>
              <a:ea typeface="ＭＳ Ｐゴシック" charset="-128"/>
              <a:cs typeface="+mj-cs"/>
            </a:endParaRP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Motivation for inter-cell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interference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coordination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(ICIC)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LTE provides </a:t>
            </a:r>
            <a:r>
              <a:rPr lang="en-US" sz="1539" kern="0" dirty="0" err="1">
                <a:latin typeface="Tahoma" pitchFamily="34" charset="0"/>
                <a:ea typeface="ＭＳ Ｐゴシック" charset="-128"/>
              </a:rPr>
              <a:t>orthogonality</a:t>
            </a:r>
            <a:r>
              <a:rPr lang="en-US" sz="1539" kern="0" dirty="0">
                <a:latin typeface="Tahoma" pitchFamily="34" charset="0"/>
                <a:ea typeface="ＭＳ Ｐゴシック" charset="-128"/>
              </a:rPr>
              <a:t> to users within a cell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However, users (particularly at cell edge) are susceptible to interference from other cells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Conventional frequency reuse reduces system capacity too much</a:t>
            </a:r>
          </a:p>
          <a:p>
            <a:pPr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r>
              <a:rPr lang="en-GB" sz="1539" kern="0" dirty="0">
                <a:latin typeface="Tahoma" pitchFamily="34" charset="0"/>
                <a:ea typeface="ＭＳ Ｐゴシック" charset="-128"/>
              </a:rPr>
              <a:t> </a:t>
            </a:r>
            <a:endParaRPr lang="en-US" sz="1539" kern="0" dirty="0">
              <a:latin typeface="Tahoma" pitchFamily="34" charset="0"/>
              <a:ea typeface="ＭＳ Ｐゴシック" charset="-128"/>
            </a:endParaRP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91100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>
          <a:xfrm>
            <a:off x="684213" y="2362200"/>
            <a:ext cx="8150225" cy="350520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In November 2004 3GPP began a project to define the </a:t>
            </a:r>
            <a:r>
              <a:rPr lang="en-US" dirty="0" smtClean="0"/>
              <a:t>long-term evolution </a:t>
            </a:r>
            <a:r>
              <a:rPr lang="en-US" dirty="0"/>
              <a:t>of UMTS cellular technology.</a:t>
            </a:r>
          </a:p>
          <a:p>
            <a:endParaRPr lang="en-US" dirty="0" smtClean="0"/>
          </a:p>
          <a:p>
            <a:r>
              <a:rPr lang="en-US" dirty="0" smtClean="0"/>
              <a:t>Related specifications </a:t>
            </a:r>
            <a:r>
              <a:rPr lang="en-US" dirty="0"/>
              <a:t>are formally known as the evolved </a:t>
            </a:r>
            <a:r>
              <a:rPr lang="en-US" dirty="0" smtClean="0"/>
              <a:t>UMTS terrestrial </a:t>
            </a:r>
            <a:r>
              <a:rPr lang="en-US" dirty="0"/>
              <a:t>radio access (E-UTRA) and evolved UMTS </a:t>
            </a:r>
            <a:r>
              <a:rPr lang="en-US" dirty="0" smtClean="0"/>
              <a:t>terrestrial radio </a:t>
            </a:r>
            <a:r>
              <a:rPr lang="en-US" dirty="0"/>
              <a:t>access network (E-UTRAN).</a:t>
            </a:r>
          </a:p>
          <a:p>
            <a:endParaRPr lang="en-US" dirty="0" smtClean="0"/>
          </a:p>
          <a:p>
            <a:r>
              <a:rPr lang="en-US" dirty="0" smtClean="0"/>
              <a:t>First </a:t>
            </a:r>
            <a:r>
              <a:rPr lang="en-US" dirty="0"/>
              <a:t>version is documented in Release 8 of the </a:t>
            </a:r>
            <a:r>
              <a:rPr lang="en-US" dirty="0" smtClean="0"/>
              <a:t>3GPP specifications.</a:t>
            </a:r>
            <a:endParaRPr 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8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Interference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</a:t>
            </a: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coordination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in LTE (2/2)</a:t>
            </a: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en-US" sz="1539" b="1" kern="0" dirty="0">
                <a:latin typeface="Tahoma" pitchFamily="34" charset="0"/>
                <a:ea typeface="ＭＳ Ｐゴシック" charset="-128"/>
              </a:rPr>
              <a:t>Various levels of interference coordination 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(ICIC)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Static ICIC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Rules for resource block allocation restricting  the usage of resource (bandwidth or power) in some part of the cell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Similar to reuse partitioning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Adaptive ICIC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Adaptive selection of predefined configurations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Dynamic ICIC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Multi-cell cooperation (termed </a:t>
            </a:r>
            <a:r>
              <a:rPr lang="en-US" sz="1539" kern="0" dirty="0" err="1">
                <a:latin typeface="Tahoma" pitchFamily="34" charset="0"/>
                <a:ea typeface="ＭＳ Ｐゴシック" charset="-128"/>
              </a:rPr>
              <a:t>CoMP</a:t>
            </a:r>
            <a:r>
              <a:rPr lang="en-US" sz="1539" kern="0" dirty="0">
                <a:latin typeface="Tahoma" pitchFamily="34" charset="0"/>
                <a:ea typeface="ＭＳ Ｐゴシック" charset="-128"/>
              </a:rPr>
              <a:t>)</a:t>
            </a:r>
            <a:endParaRPr lang="en-GB" sz="1539" kern="0" dirty="0">
              <a:latin typeface="Tahoma" pitchFamily="34" charset="0"/>
              <a:ea typeface="ＭＳ Ｐゴシック" charset="-128"/>
            </a:endParaRP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80147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Static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ICIC </a:t>
            </a: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schemes</a:t>
            </a:r>
            <a:endParaRPr lang="sv-SE" sz="2737" kern="0" dirty="0">
              <a:solidFill>
                <a:schemeClr val="accent2"/>
              </a:solidFill>
              <a:latin typeface="Tahoma" pitchFamily="34" charset="0"/>
              <a:ea typeface="ＭＳ Ｐゴシック" charset="-128"/>
              <a:cs typeface="+mj-cs"/>
            </a:endParaRP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endParaRPr lang="en-GB" sz="1539" kern="0" dirty="0">
              <a:latin typeface="Tahoma" pitchFamily="34" charset="0"/>
              <a:ea typeface="ＭＳ Ｐゴシック" charset="-128"/>
            </a:endParaRPr>
          </a:p>
        </p:txBody>
      </p:sp>
      <p:grpSp>
        <p:nvGrpSpPr>
          <p:cNvPr id="9" name="Group 99"/>
          <p:cNvGrpSpPr/>
          <p:nvPr/>
        </p:nvGrpSpPr>
        <p:grpSpPr>
          <a:xfrm>
            <a:off x="753812" y="1581490"/>
            <a:ext cx="3325519" cy="1729689"/>
            <a:chOff x="4860553" y="4045843"/>
            <a:chExt cx="3888432" cy="2022475"/>
          </a:xfrm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5724153" y="4050605"/>
              <a:ext cx="1152525" cy="1009650"/>
            </a:xfrm>
            <a:custGeom>
              <a:avLst/>
              <a:gdLst>
                <a:gd name="T0" fmla="*/ 288925 w 726"/>
                <a:gd name="T1" fmla="*/ 0 h 636"/>
                <a:gd name="T2" fmla="*/ 863600 w 726"/>
                <a:gd name="T3" fmla="*/ 0 h 636"/>
                <a:gd name="T4" fmla="*/ 1152525 w 726"/>
                <a:gd name="T5" fmla="*/ 504825 h 636"/>
                <a:gd name="T6" fmla="*/ 863600 w 726"/>
                <a:gd name="T7" fmla="*/ 1009650 h 636"/>
                <a:gd name="T8" fmla="*/ 288925 w 726"/>
                <a:gd name="T9" fmla="*/ 1009650 h 636"/>
                <a:gd name="T10" fmla="*/ 0 w 726"/>
                <a:gd name="T11" fmla="*/ 504825 h 636"/>
                <a:gd name="T12" fmla="*/ 288925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pattFill prst="ltDnDiag">
              <a:fgClr>
                <a:schemeClr val="accent6"/>
              </a:fgClr>
              <a:bgClr>
                <a:schemeClr val="bg1"/>
              </a:bgClr>
            </a:patt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auto">
            <a:xfrm>
              <a:off x="5724153" y="5058668"/>
              <a:ext cx="1152525" cy="1009650"/>
            </a:xfrm>
            <a:custGeom>
              <a:avLst/>
              <a:gdLst>
                <a:gd name="T0" fmla="*/ 288925 w 726"/>
                <a:gd name="T1" fmla="*/ 0 h 636"/>
                <a:gd name="T2" fmla="*/ 863600 w 726"/>
                <a:gd name="T3" fmla="*/ 0 h 636"/>
                <a:gd name="T4" fmla="*/ 1152525 w 726"/>
                <a:gd name="T5" fmla="*/ 504825 h 636"/>
                <a:gd name="T6" fmla="*/ 863600 w 726"/>
                <a:gd name="T7" fmla="*/ 1009650 h 636"/>
                <a:gd name="T8" fmla="*/ 288925 w 726"/>
                <a:gd name="T9" fmla="*/ 1009650 h 636"/>
                <a:gd name="T10" fmla="*/ 0 w 726"/>
                <a:gd name="T11" fmla="*/ 504825 h 636"/>
                <a:gd name="T12" fmla="*/ 288925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pattFill prst="ltHorz">
              <a:fgClr>
                <a:schemeClr val="accent6"/>
              </a:fgClr>
              <a:bgClr>
                <a:schemeClr val="bg1"/>
              </a:bgClr>
            </a:patt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12" name="Freeform 25"/>
            <p:cNvSpPr>
              <a:spLocks/>
            </p:cNvSpPr>
            <p:nvPr/>
          </p:nvSpPr>
          <p:spPr bwMode="auto">
            <a:xfrm>
              <a:off x="4860553" y="4555430"/>
              <a:ext cx="1152525" cy="1009650"/>
            </a:xfrm>
            <a:custGeom>
              <a:avLst/>
              <a:gdLst>
                <a:gd name="T0" fmla="*/ 288925 w 726"/>
                <a:gd name="T1" fmla="*/ 0 h 636"/>
                <a:gd name="T2" fmla="*/ 863600 w 726"/>
                <a:gd name="T3" fmla="*/ 0 h 636"/>
                <a:gd name="T4" fmla="*/ 1152525 w 726"/>
                <a:gd name="T5" fmla="*/ 504825 h 636"/>
                <a:gd name="T6" fmla="*/ 863600 w 726"/>
                <a:gd name="T7" fmla="*/ 1009650 h 636"/>
                <a:gd name="T8" fmla="*/ 288925 w 726"/>
                <a:gd name="T9" fmla="*/ 1009650 h 636"/>
                <a:gd name="T10" fmla="*/ 0 w 726"/>
                <a:gd name="T11" fmla="*/ 504825 h 636"/>
                <a:gd name="T12" fmla="*/ 288925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pattFill prst="openDmnd">
              <a:fgClr>
                <a:schemeClr val="accent6"/>
              </a:fgClr>
              <a:bgClr>
                <a:schemeClr val="bg1"/>
              </a:bgClr>
            </a:patt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4860553" y="4045843"/>
              <a:ext cx="2019300" cy="2022475"/>
            </a:xfrm>
            <a:custGeom>
              <a:avLst/>
              <a:gdLst>
                <a:gd name="T0" fmla="*/ 1155700 w 2019300"/>
                <a:gd name="T1" fmla="*/ 0 h 2022475"/>
                <a:gd name="T2" fmla="*/ 1730375 w 2019300"/>
                <a:gd name="T3" fmla="*/ 6350 h 2022475"/>
                <a:gd name="T4" fmla="*/ 2016125 w 2019300"/>
                <a:gd name="T5" fmla="*/ 508000 h 2022475"/>
                <a:gd name="T6" fmla="*/ 1730375 w 2019300"/>
                <a:gd name="T7" fmla="*/ 1012825 h 2022475"/>
                <a:gd name="T8" fmla="*/ 2019300 w 2019300"/>
                <a:gd name="T9" fmla="*/ 1517650 h 2022475"/>
                <a:gd name="T10" fmla="*/ 1730375 w 2019300"/>
                <a:gd name="T11" fmla="*/ 2022475 h 2022475"/>
                <a:gd name="T12" fmla="*/ 1149350 w 2019300"/>
                <a:gd name="T13" fmla="*/ 2022475 h 2022475"/>
                <a:gd name="T14" fmla="*/ 866775 w 2019300"/>
                <a:gd name="T15" fmla="*/ 1520825 h 2022475"/>
                <a:gd name="T16" fmla="*/ 292100 w 2019300"/>
                <a:gd name="T17" fmla="*/ 1520825 h 2022475"/>
                <a:gd name="T18" fmla="*/ 0 w 2019300"/>
                <a:gd name="T19" fmla="*/ 1016000 h 2022475"/>
                <a:gd name="T20" fmla="*/ 292100 w 2019300"/>
                <a:gd name="T21" fmla="*/ 508000 h 2022475"/>
                <a:gd name="T22" fmla="*/ 863600 w 2019300"/>
                <a:gd name="T23" fmla="*/ 508000 h 2022475"/>
                <a:gd name="T24" fmla="*/ 1155700 w 2019300"/>
                <a:gd name="T25" fmla="*/ 0 h 202247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019300" h="2022475">
                  <a:moveTo>
                    <a:pt x="1155700" y="0"/>
                  </a:moveTo>
                  <a:lnTo>
                    <a:pt x="1730375" y="6350"/>
                  </a:lnTo>
                  <a:lnTo>
                    <a:pt x="2016125" y="508000"/>
                  </a:lnTo>
                  <a:lnTo>
                    <a:pt x="1730375" y="1012825"/>
                  </a:lnTo>
                  <a:lnTo>
                    <a:pt x="2019300" y="1517650"/>
                  </a:lnTo>
                  <a:lnTo>
                    <a:pt x="1730375" y="2022475"/>
                  </a:lnTo>
                  <a:lnTo>
                    <a:pt x="1149350" y="2022475"/>
                  </a:lnTo>
                  <a:lnTo>
                    <a:pt x="866775" y="1520825"/>
                  </a:lnTo>
                  <a:lnTo>
                    <a:pt x="292100" y="1520825"/>
                  </a:lnTo>
                  <a:lnTo>
                    <a:pt x="0" y="1016000"/>
                  </a:lnTo>
                  <a:lnTo>
                    <a:pt x="292100" y="508000"/>
                  </a:lnTo>
                  <a:lnTo>
                    <a:pt x="863600" y="508000"/>
                  </a:lnTo>
                  <a:lnTo>
                    <a:pt x="1155700" y="0"/>
                  </a:lnTo>
                  <a:close/>
                </a:path>
              </a:pathLst>
            </a:cu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293208" y="4872413"/>
              <a:ext cx="288801" cy="384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539" dirty="0">
                  <a:latin typeface="Calibri" pitchFamily="34" charset="0"/>
                  <a:cs typeface="Calibri" pitchFamily="34" charset="0"/>
                </a:rPr>
                <a:t>1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158099" y="4367590"/>
              <a:ext cx="288801" cy="384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539" dirty="0">
                  <a:latin typeface="Calibri" pitchFamily="34" charset="0"/>
                  <a:cs typeface="Calibri" pitchFamily="34" charset="0"/>
                </a:rPr>
                <a:t>2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158099" y="5376222"/>
              <a:ext cx="288801" cy="384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539" dirty="0">
                  <a:latin typeface="Calibri" pitchFamily="34" charset="0"/>
                  <a:cs typeface="Calibri" pitchFamily="34" charset="0"/>
                </a:rPr>
                <a:t>3</a:t>
              </a:r>
            </a:p>
          </p:txBody>
        </p:sp>
        <p:cxnSp>
          <p:nvCxnSpPr>
            <p:cNvPr id="17" name="Straight Arrow Connector 79"/>
            <p:cNvCxnSpPr/>
            <p:nvPr/>
          </p:nvCxnSpPr>
          <p:spPr>
            <a:xfrm>
              <a:off x="7092280" y="4548709"/>
              <a:ext cx="115252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80"/>
            <p:cNvCxnSpPr/>
            <p:nvPr/>
          </p:nvCxnSpPr>
          <p:spPr>
            <a:xfrm flipV="1">
              <a:off x="7092280" y="4048969"/>
              <a:ext cx="0" cy="5032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82"/>
            <p:cNvCxnSpPr/>
            <p:nvPr/>
          </p:nvCxnSpPr>
          <p:spPr>
            <a:xfrm>
              <a:off x="7092279" y="5233730"/>
              <a:ext cx="115252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83"/>
            <p:cNvCxnSpPr/>
            <p:nvPr/>
          </p:nvCxnSpPr>
          <p:spPr>
            <a:xfrm flipV="1">
              <a:off x="7092279" y="4730443"/>
              <a:ext cx="0" cy="5032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84"/>
            <p:cNvCxnSpPr/>
            <p:nvPr/>
          </p:nvCxnSpPr>
          <p:spPr>
            <a:xfrm>
              <a:off x="7092280" y="5970313"/>
              <a:ext cx="115252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85"/>
            <p:cNvCxnSpPr/>
            <p:nvPr/>
          </p:nvCxnSpPr>
          <p:spPr>
            <a:xfrm flipV="1">
              <a:off x="7092280" y="5467026"/>
              <a:ext cx="0" cy="5032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6723238" y="4054020"/>
              <a:ext cx="504056" cy="2310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684" dirty="0">
                  <a:latin typeface="Calibri" pitchFamily="34" charset="0"/>
                  <a:cs typeface="Calibri" pitchFamily="34" charset="0"/>
                </a:rPr>
                <a:t>Power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608435" y="4492724"/>
              <a:ext cx="648072" cy="2310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684" dirty="0" err="1">
                  <a:latin typeface="Calibri" pitchFamily="34" charset="0"/>
                  <a:cs typeface="Calibri" pitchFamily="34" charset="0"/>
                </a:rPr>
                <a:t>Frequency</a:t>
              </a:r>
              <a:endParaRPr lang="sv-SE" sz="684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179717" y="4264992"/>
              <a:ext cx="569268" cy="2310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684" b="1" dirty="0">
                  <a:latin typeface="Calibri" pitchFamily="34" charset="0"/>
                  <a:cs typeface="Calibri" pitchFamily="34" charset="0"/>
                </a:rPr>
                <a:t>Cell 1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172922" y="4915075"/>
              <a:ext cx="569268" cy="2310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684" b="1" dirty="0">
                  <a:latin typeface="Calibri" pitchFamily="34" charset="0"/>
                  <a:cs typeface="Calibri" pitchFamily="34" charset="0"/>
                </a:rPr>
                <a:t>Cell 2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179717" y="5678288"/>
              <a:ext cx="569268" cy="2310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684" b="1" dirty="0">
                  <a:latin typeface="Calibri" pitchFamily="34" charset="0"/>
                  <a:cs typeface="Calibri" pitchFamily="34" charset="0"/>
                </a:rPr>
                <a:t>Cell 3</a:t>
              </a:r>
            </a:p>
          </p:txBody>
        </p:sp>
        <p:sp>
          <p:nvSpPr>
            <p:cNvPr id="28" name="Rectangle 94"/>
            <p:cNvSpPr/>
            <p:nvPr/>
          </p:nvSpPr>
          <p:spPr>
            <a:xfrm>
              <a:off x="7092279" y="4367591"/>
              <a:ext cx="1080194" cy="178738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29" name="Rectangle 97"/>
            <p:cNvSpPr/>
            <p:nvPr/>
          </p:nvSpPr>
          <p:spPr>
            <a:xfrm>
              <a:off x="7092279" y="5054992"/>
              <a:ext cx="1080194" cy="178738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30" name="Rectangle 98"/>
            <p:cNvSpPr/>
            <p:nvPr/>
          </p:nvSpPr>
          <p:spPr>
            <a:xfrm>
              <a:off x="7092727" y="5791575"/>
              <a:ext cx="1080194" cy="178738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539" dirty="0">
                <a:latin typeface="Tahoma" pitchFamily="34" charset="0"/>
              </a:endParaRPr>
            </a:p>
          </p:txBody>
        </p:sp>
      </p:grpSp>
      <p:grpSp>
        <p:nvGrpSpPr>
          <p:cNvPr id="31" name="Group 96"/>
          <p:cNvGrpSpPr/>
          <p:nvPr/>
        </p:nvGrpSpPr>
        <p:grpSpPr>
          <a:xfrm>
            <a:off x="692228" y="3962400"/>
            <a:ext cx="3325519" cy="1730347"/>
            <a:chOff x="539552" y="3933056"/>
            <a:chExt cx="3888432" cy="2023244"/>
          </a:xfrm>
        </p:grpSpPr>
        <p:sp>
          <p:nvSpPr>
            <p:cNvPr id="32" name="Freeform 6"/>
            <p:cNvSpPr>
              <a:spLocks/>
            </p:cNvSpPr>
            <p:nvPr/>
          </p:nvSpPr>
          <p:spPr bwMode="auto">
            <a:xfrm>
              <a:off x="1403152" y="3938587"/>
              <a:ext cx="1152525" cy="1009650"/>
            </a:xfrm>
            <a:custGeom>
              <a:avLst/>
              <a:gdLst>
                <a:gd name="T0" fmla="*/ 288925 w 726"/>
                <a:gd name="T1" fmla="*/ 0 h 636"/>
                <a:gd name="T2" fmla="*/ 863600 w 726"/>
                <a:gd name="T3" fmla="*/ 0 h 636"/>
                <a:gd name="T4" fmla="*/ 1152525 w 726"/>
                <a:gd name="T5" fmla="*/ 504825 h 636"/>
                <a:gd name="T6" fmla="*/ 863600 w 726"/>
                <a:gd name="T7" fmla="*/ 1009650 h 636"/>
                <a:gd name="T8" fmla="*/ 288925 w 726"/>
                <a:gd name="T9" fmla="*/ 1009650 h 636"/>
                <a:gd name="T10" fmla="*/ 0 w 726"/>
                <a:gd name="T11" fmla="*/ 504825 h 636"/>
                <a:gd name="T12" fmla="*/ 288925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pattFill prst="ltDnDiag">
              <a:fgClr>
                <a:srgbClr val="00B050"/>
              </a:fgClr>
              <a:bgClr>
                <a:schemeClr val="bg1"/>
              </a:bgClr>
            </a:patt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33" name="Freeform 22"/>
            <p:cNvSpPr>
              <a:spLocks/>
            </p:cNvSpPr>
            <p:nvPr/>
          </p:nvSpPr>
          <p:spPr bwMode="auto">
            <a:xfrm>
              <a:off x="1403152" y="4946650"/>
              <a:ext cx="1152525" cy="1009650"/>
            </a:xfrm>
            <a:custGeom>
              <a:avLst/>
              <a:gdLst>
                <a:gd name="T0" fmla="*/ 288925 w 726"/>
                <a:gd name="T1" fmla="*/ 0 h 636"/>
                <a:gd name="T2" fmla="*/ 863600 w 726"/>
                <a:gd name="T3" fmla="*/ 0 h 636"/>
                <a:gd name="T4" fmla="*/ 1152525 w 726"/>
                <a:gd name="T5" fmla="*/ 504825 h 636"/>
                <a:gd name="T6" fmla="*/ 863600 w 726"/>
                <a:gd name="T7" fmla="*/ 1009650 h 636"/>
                <a:gd name="T8" fmla="*/ 288925 w 726"/>
                <a:gd name="T9" fmla="*/ 1009650 h 636"/>
                <a:gd name="T10" fmla="*/ 0 w 726"/>
                <a:gd name="T11" fmla="*/ 504825 h 636"/>
                <a:gd name="T12" fmla="*/ 288925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pattFill prst="ltHorz">
              <a:fgClr>
                <a:srgbClr val="0070C0"/>
              </a:fgClr>
              <a:bgClr>
                <a:schemeClr val="bg1"/>
              </a:bgClr>
            </a:patt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34" name="Freeform 25"/>
            <p:cNvSpPr>
              <a:spLocks/>
            </p:cNvSpPr>
            <p:nvPr/>
          </p:nvSpPr>
          <p:spPr bwMode="auto">
            <a:xfrm>
              <a:off x="539552" y="4443412"/>
              <a:ext cx="1152525" cy="1009650"/>
            </a:xfrm>
            <a:custGeom>
              <a:avLst/>
              <a:gdLst>
                <a:gd name="T0" fmla="*/ 288925 w 726"/>
                <a:gd name="T1" fmla="*/ 0 h 636"/>
                <a:gd name="T2" fmla="*/ 863600 w 726"/>
                <a:gd name="T3" fmla="*/ 0 h 636"/>
                <a:gd name="T4" fmla="*/ 1152525 w 726"/>
                <a:gd name="T5" fmla="*/ 504825 h 636"/>
                <a:gd name="T6" fmla="*/ 863600 w 726"/>
                <a:gd name="T7" fmla="*/ 1009650 h 636"/>
                <a:gd name="T8" fmla="*/ 288925 w 726"/>
                <a:gd name="T9" fmla="*/ 1009650 h 636"/>
                <a:gd name="T10" fmla="*/ 0 w 726"/>
                <a:gd name="T11" fmla="*/ 504825 h 636"/>
                <a:gd name="T12" fmla="*/ 288925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pattFill prst="openDmnd">
              <a:fgClr>
                <a:srgbClr val="FF0000"/>
              </a:fgClr>
              <a:bgClr>
                <a:schemeClr val="bg1"/>
              </a:bgClr>
            </a:patt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35" name="Freeform 14"/>
            <p:cNvSpPr>
              <a:spLocks/>
            </p:cNvSpPr>
            <p:nvPr/>
          </p:nvSpPr>
          <p:spPr bwMode="auto">
            <a:xfrm>
              <a:off x="539552" y="3933825"/>
              <a:ext cx="2019300" cy="2022475"/>
            </a:xfrm>
            <a:custGeom>
              <a:avLst/>
              <a:gdLst>
                <a:gd name="T0" fmla="*/ 1155700 w 2019300"/>
                <a:gd name="T1" fmla="*/ 0 h 2022475"/>
                <a:gd name="T2" fmla="*/ 1730375 w 2019300"/>
                <a:gd name="T3" fmla="*/ 6350 h 2022475"/>
                <a:gd name="T4" fmla="*/ 2016125 w 2019300"/>
                <a:gd name="T5" fmla="*/ 508000 h 2022475"/>
                <a:gd name="T6" fmla="*/ 1730375 w 2019300"/>
                <a:gd name="T7" fmla="*/ 1012825 h 2022475"/>
                <a:gd name="T8" fmla="*/ 2019300 w 2019300"/>
                <a:gd name="T9" fmla="*/ 1517650 h 2022475"/>
                <a:gd name="T10" fmla="*/ 1730375 w 2019300"/>
                <a:gd name="T11" fmla="*/ 2022475 h 2022475"/>
                <a:gd name="T12" fmla="*/ 1149350 w 2019300"/>
                <a:gd name="T13" fmla="*/ 2022475 h 2022475"/>
                <a:gd name="T14" fmla="*/ 866775 w 2019300"/>
                <a:gd name="T15" fmla="*/ 1520825 h 2022475"/>
                <a:gd name="T16" fmla="*/ 292100 w 2019300"/>
                <a:gd name="T17" fmla="*/ 1520825 h 2022475"/>
                <a:gd name="T18" fmla="*/ 0 w 2019300"/>
                <a:gd name="T19" fmla="*/ 1016000 h 2022475"/>
                <a:gd name="T20" fmla="*/ 292100 w 2019300"/>
                <a:gd name="T21" fmla="*/ 508000 h 2022475"/>
                <a:gd name="T22" fmla="*/ 863600 w 2019300"/>
                <a:gd name="T23" fmla="*/ 508000 h 2022475"/>
                <a:gd name="T24" fmla="*/ 1155700 w 2019300"/>
                <a:gd name="T25" fmla="*/ 0 h 202247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019300" h="2022475">
                  <a:moveTo>
                    <a:pt x="1155700" y="0"/>
                  </a:moveTo>
                  <a:lnTo>
                    <a:pt x="1730375" y="6350"/>
                  </a:lnTo>
                  <a:lnTo>
                    <a:pt x="2016125" y="508000"/>
                  </a:lnTo>
                  <a:lnTo>
                    <a:pt x="1730375" y="1012825"/>
                  </a:lnTo>
                  <a:lnTo>
                    <a:pt x="2019300" y="1517650"/>
                  </a:lnTo>
                  <a:lnTo>
                    <a:pt x="1730375" y="2022475"/>
                  </a:lnTo>
                  <a:lnTo>
                    <a:pt x="1149350" y="2022475"/>
                  </a:lnTo>
                  <a:lnTo>
                    <a:pt x="866775" y="1520825"/>
                  </a:lnTo>
                  <a:lnTo>
                    <a:pt x="292100" y="1520825"/>
                  </a:lnTo>
                  <a:lnTo>
                    <a:pt x="0" y="1016000"/>
                  </a:lnTo>
                  <a:lnTo>
                    <a:pt x="292100" y="508000"/>
                  </a:lnTo>
                  <a:lnTo>
                    <a:pt x="863600" y="508000"/>
                  </a:lnTo>
                  <a:lnTo>
                    <a:pt x="1155700" y="0"/>
                  </a:lnTo>
                  <a:close/>
                </a:path>
              </a:pathLst>
            </a:cu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972207" y="4760396"/>
              <a:ext cx="288801" cy="384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539" dirty="0">
                  <a:latin typeface="Calibri" pitchFamily="34" charset="0"/>
                  <a:cs typeface="Calibri" pitchFamily="34" charset="0"/>
                </a:rPr>
                <a:t>1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837098" y="4255572"/>
              <a:ext cx="288801" cy="384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539" dirty="0">
                  <a:latin typeface="Calibri" pitchFamily="34" charset="0"/>
                  <a:cs typeface="Calibri" pitchFamily="34" charset="0"/>
                </a:rPr>
                <a:t>2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837098" y="5264204"/>
              <a:ext cx="288801" cy="384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539" dirty="0">
                  <a:latin typeface="Calibri" pitchFamily="34" charset="0"/>
                  <a:cs typeface="Calibri" pitchFamily="34" charset="0"/>
                </a:rPr>
                <a:t>3</a:t>
              </a:r>
            </a:p>
          </p:txBody>
        </p:sp>
        <p:cxnSp>
          <p:nvCxnSpPr>
            <p:cNvPr id="39" name="Straight Arrow Connector 50"/>
            <p:cNvCxnSpPr/>
            <p:nvPr/>
          </p:nvCxnSpPr>
          <p:spPr>
            <a:xfrm>
              <a:off x="2771279" y="4434310"/>
              <a:ext cx="115252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51"/>
            <p:cNvCxnSpPr/>
            <p:nvPr/>
          </p:nvCxnSpPr>
          <p:spPr>
            <a:xfrm flipV="1">
              <a:off x="2771279" y="3936951"/>
              <a:ext cx="0" cy="5032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ctangle 52"/>
            <p:cNvSpPr/>
            <p:nvPr/>
          </p:nvSpPr>
          <p:spPr>
            <a:xfrm>
              <a:off x="2771279" y="3933056"/>
              <a:ext cx="360363" cy="502421"/>
            </a:xfrm>
            <a:prstGeom prst="rect">
              <a:avLst/>
            </a:prstGeom>
            <a:pattFill prst="openDmnd">
              <a:fgClr>
                <a:srgbClr val="FF0000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539" dirty="0">
                <a:latin typeface="Tahoma" pitchFamily="34" charset="0"/>
              </a:endParaRPr>
            </a:p>
          </p:txBody>
        </p:sp>
        <p:cxnSp>
          <p:nvCxnSpPr>
            <p:cNvPr id="42" name="Straight Arrow Connector 54"/>
            <p:cNvCxnSpPr/>
            <p:nvPr/>
          </p:nvCxnSpPr>
          <p:spPr>
            <a:xfrm>
              <a:off x="2771278" y="5121712"/>
              <a:ext cx="115252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55"/>
            <p:cNvCxnSpPr/>
            <p:nvPr/>
          </p:nvCxnSpPr>
          <p:spPr>
            <a:xfrm flipV="1">
              <a:off x="2771278" y="4618425"/>
              <a:ext cx="0" cy="5032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57"/>
            <p:cNvCxnSpPr/>
            <p:nvPr/>
          </p:nvCxnSpPr>
          <p:spPr>
            <a:xfrm>
              <a:off x="2771279" y="5858295"/>
              <a:ext cx="115252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58"/>
            <p:cNvCxnSpPr/>
            <p:nvPr/>
          </p:nvCxnSpPr>
          <p:spPr>
            <a:xfrm flipV="1">
              <a:off x="2771279" y="5355008"/>
              <a:ext cx="0" cy="5032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2402237" y="3942002"/>
              <a:ext cx="504056" cy="2310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684" dirty="0">
                  <a:latin typeface="Calibri" pitchFamily="34" charset="0"/>
                  <a:cs typeface="Calibri" pitchFamily="34" charset="0"/>
                </a:rPr>
                <a:t>Power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287434" y="4380705"/>
              <a:ext cx="648072" cy="2310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684" dirty="0" err="1">
                  <a:latin typeface="Calibri" pitchFamily="34" charset="0"/>
                  <a:cs typeface="Calibri" pitchFamily="34" charset="0"/>
                </a:rPr>
                <a:t>Frequency</a:t>
              </a:r>
              <a:endParaRPr lang="sv-SE" sz="684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858716" y="4152975"/>
              <a:ext cx="569268" cy="2310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684" b="1" dirty="0">
                  <a:latin typeface="Calibri" pitchFamily="34" charset="0"/>
                  <a:cs typeface="Calibri" pitchFamily="34" charset="0"/>
                </a:rPr>
                <a:t>Cell 1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851921" y="4803057"/>
              <a:ext cx="569268" cy="2310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684" b="1" dirty="0">
                  <a:latin typeface="Calibri" pitchFamily="34" charset="0"/>
                  <a:cs typeface="Calibri" pitchFamily="34" charset="0"/>
                </a:rPr>
                <a:t>Cell 2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858716" y="5566270"/>
              <a:ext cx="569268" cy="2310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684" b="1" dirty="0">
                  <a:latin typeface="Calibri" pitchFamily="34" charset="0"/>
                  <a:cs typeface="Calibri" pitchFamily="34" charset="0"/>
                </a:rPr>
                <a:t>Cell 3</a:t>
              </a:r>
            </a:p>
          </p:txBody>
        </p:sp>
        <p:sp>
          <p:nvSpPr>
            <p:cNvPr id="51" name="Rectangle 68"/>
            <p:cNvSpPr/>
            <p:nvPr/>
          </p:nvSpPr>
          <p:spPr>
            <a:xfrm>
              <a:off x="3134023" y="4624904"/>
              <a:ext cx="360363" cy="496808"/>
            </a:xfrm>
            <a:prstGeom prst="rect">
              <a:avLst/>
            </a:prstGeom>
            <a:pattFill prst="ltDnDiag">
              <a:fgClr>
                <a:srgbClr val="00B050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52" name="Rectangle 71"/>
            <p:cNvSpPr/>
            <p:nvPr/>
          </p:nvSpPr>
          <p:spPr>
            <a:xfrm>
              <a:off x="3494386" y="5355008"/>
              <a:ext cx="360363" cy="496115"/>
            </a:xfrm>
            <a:prstGeom prst="rect">
              <a:avLst/>
            </a:prstGeom>
            <a:pattFill prst="ltHorz">
              <a:fgClr>
                <a:srgbClr val="0070C0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539" dirty="0">
                <a:latin typeface="Tahoma" pitchFamily="34" charset="0"/>
              </a:endParaRPr>
            </a:p>
          </p:txBody>
        </p:sp>
      </p:grpSp>
      <p:grpSp>
        <p:nvGrpSpPr>
          <p:cNvPr id="53" name="Group 95"/>
          <p:cNvGrpSpPr/>
          <p:nvPr/>
        </p:nvGrpSpPr>
        <p:grpSpPr>
          <a:xfrm>
            <a:off x="4879918" y="1458323"/>
            <a:ext cx="3325519" cy="1729689"/>
            <a:chOff x="539552" y="908720"/>
            <a:chExt cx="3888432" cy="2022475"/>
          </a:xfrm>
        </p:grpSpPr>
        <p:sp>
          <p:nvSpPr>
            <p:cNvPr id="54" name="Rectangle 25"/>
            <p:cNvSpPr/>
            <p:nvPr/>
          </p:nvSpPr>
          <p:spPr>
            <a:xfrm>
              <a:off x="2771726" y="2023400"/>
              <a:ext cx="1080194" cy="71437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55" name="Freeform 6"/>
            <p:cNvSpPr>
              <a:spLocks/>
            </p:cNvSpPr>
            <p:nvPr/>
          </p:nvSpPr>
          <p:spPr bwMode="auto">
            <a:xfrm>
              <a:off x="1403152" y="913482"/>
              <a:ext cx="1152525" cy="1009650"/>
            </a:xfrm>
            <a:custGeom>
              <a:avLst/>
              <a:gdLst>
                <a:gd name="T0" fmla="*/ 288925 w 726"/>
                <a:gd name="T1" fmla="*/ 0 h 636"/>
                <a:gd name="T2" fmla="*/ 863600 w 726"/>
                <a:gd name="T3" fmla="*/ 0 h 636"/>
                <a:gd name="T4" fmla="*/ 1152525 w 726"/>
                <a:gd name="T5" fmla="*/ 504825 h 636"/>
                <a:gd name="T6" fmla="*/ 863600 w 726"/>
                <a:gd name="T7" fmla="*/ 1009650 h 636"/>
                <a:gd name="T8" fmla="*/ 288925 w 726"/>
                <a:gd name="T9" fmla="*/ 1009650 h 636"/>
                <a:gd name="T10" fmla="*/ 0 w 726"/>
                <a:gd name="T11" fmla="*/ 504825 h 636"/>
                <a:gd name="T12" fmla="*/ 288925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pattFill prst="ltDnDiag">
              <a:fgClr>
                <a:srgbClr val="00B050"/>
              </a:fgClr>
              <a:bgClr>
                <a:schemeClr val="bg1"/>
              </a:bgClr>
            </a:patt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56" name="Freeform 22"/>
            <p:cNvSpPr>
              <a:spLocks/>
            </p:cNvSpPr>
            <p:nvPr/>
          </p:nvSpPr>
          <p:spPr bwMode="auto">
            <a:xfrm>
              <a:off x="1403152" y="1921545"/>
              <a:ext cx="1152525" cy="1009650"/>
            </a:xfrm>
            <a:custGeom>
              <a:avLst/>
              <a:gdLst>
                <a:gd name="T0" fmla="*/ 288925 w 726"/>
                <a:gd name="T1" fmla="*/ 0 h 636"/>
                <a:gd name="T2" fmla="*/ 863600 w 726"/>
                <a:gd name="T3" fmla="*/ 0 h 636"/>
                <a:gd name="T4" fmla="*/ 1152525 w 726"/>
                <a:gd name="T5" fmla="*/ 504825 h 636"/>
                <a:gd name="T6" fmla="*/ 863600 w 726"/>
                <a:gd name="T7" fmla="*/ 1009650 h 636"/>
                <a:gd name="T8" fmla="*/ 288925 w 726"/>
                <a:gd name="T9" fmla="*/ 1009650 h 636"/>
                <a:gd name="T10" fmla="*/ 0 w 726"/>
                <a:gd name="T11" fmla="*/ 504825 h 636"/>
                <a:gd name="T12" fmla="*/ 288925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pattFill prst="ltHorz">
              <a:fgClr>
                <a:srgbClr val="0070C0"/>
              </a:fgClr>
              <a:bgClr>
                <a:schemeClr val="bg1"/>
              </a:bgClr>
            </a:patt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57" name="Freeform 25"/>
            <p:cNvSpPr>
              <a:spLocks/>
            </p:cNvSpPr>
            <p:nvPr/>
          </p:nvSpPr>
          <p:spPr bwMode="auto">
            <a:xfrm>
              <a:off x="539552" y="1418307"/>
              <a:ext cx="1152525" cy="1009650"/>
            </a:xfrm>
            <a:custGeom>
              <a:avLst/>
              <a:gdLst>
                <a:gd name="T0" fmla="*/ 288925 w 726"/>
                <a:gd name="T1" fmla="*/ 0 h 636"/>
                <a:gd name="T2" fmla="*/ 863600 w 726"/>
                <a:gd name="T3" fmla="*/ 0 h 636"/>
                <a:gd name="T4" fmla="*/ 1152525 w 726"/>
                <a:gd name="T5" fmla="*/ 504825 h 636"/>
                <a:gd name="T6" fmla="*/ 863600 w 726"/>
                <a:gd name="T7" fmla="*/ 1009650 h 636"/>
                <a:gd name="T8" fmla="*/ 288925 w 726"/>
                <a:gd name="T9" fmla="*/ 1009650 h 636"/>
                <a:gd name="T10" fmla="*/ 0 w 726"/>
                <a:gd name="T11" fmla="*/ 504825 h 636"/>
                <a:gd name="T12" fmla="*/ 288925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pattFill prst="openDmnd">
              <a:fgClr>
                <a:srgbClr val="FF0000"/>
              </a:fgClr>
              <a:bgClr>
                <a:schemeClr val="bg1"/>
              </a:bgClr>
            </a:patt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58" name="Freeform 14"/>
            <p:cNvSpPr>
              <a:spLocks/>
            </p:cNvSpPr>
            <p:nvPr/>
          </p:nvSpPr>
          <p:spPr bwMode="auto">
            <a:xfrm>
              <a:off x="539552" y="908720"/>
              <a:ext cx="2019300" cy="2022475"/>
            </a:xfrm>
            <a:custGeom>
              <a:avLst/>
              <a:gdLst>
                <a:gd name="T0" fmla="*/ 1155700 w 2019300"/>
                <a:gd name="T1" fmla="*/ 0 h 2022475"/>
                <a:gd name="T2" fmla="*/ 1730375 w 2019300"/>
                <a:gd name="T3" fmla="*/ 6350 h 2022475"/>
                <a:gd name="T4" fmla="*/ 2016125 w 2019300"/>
                <a:gd name="T5" fmla="*/ 508000 h 2022475"/>
                <a:gd name="T6" fmla="*/ 1730375 w 2019300"/>
                <a:gd name="T7" fmla="*/ 1012825 h 2022475"/>
                <a:gd name="T8" fmla="*/ 2019300 w 2019300"/>
                <a:gd name="T9" fmla="*/ 1517650 h 2022475"/>
                <a:gd name="T10" fmla="*/ 1730375 w 2019300"/>
                <a:gd name="T11" fmla="*/ 2022475 h 2022475"/>
                <a:gd name="T12" fmla="*/ 1149350 w 2019300"/>
                <a:gd name="T13" fmla="*/ 2022475 h 2022475"/>
                <a:gd name="T14" fmla="*/ 866775 w 2019300"/>
                <a:gd name="T15" fmla="*/ 1520825 h 2022475"/>
                <a:gd name="T16" fmla="*/ 292100 w 2019300"/>
                <a:gd name="T17" fmla="*/ 1520825 h 2022475"/>
                <a:gd name="T18" fmla="*/ 0 w 2019300"/>
                <a:gd name="T19" fmla="*/ 1016000 h 2022475"/>
                <a:gd name="T20" fmla="*/ 292100 w 2019300"/>
                <a:gd name="T21" fmla="*/ 508000 h 2022475"/>
                <a:gd name="T22" fmla="*/ 863600 w 2019300"/>
                <a:gd name="T23" fmla="*/ 508000 h 2022475"/>
                <a:gd name="T24" fmla="*/ 1155700 w 2019300"/>
                <a:gd name="T25" fmla="*/ 0 h 202247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019300" h="2022475">
                  <a:moveTo>
                    <a:pt x="1155700" y="0"/>
                  </a:moveTo>
                  <a:lnTo>
                    <a:pt x="1730375" y="6350"/>
                  </a:lnTo>
                  <a:lnTo>
                    <a:pt x="2016125" y="508000"/>
                  </a:lnTo>
                  <a:lnTo>
                    <a:pt x="1730375" y="1012825"/>
                  </a:lnTo>
                  <a:lnTo>
                    <a:pt x="2019300" y="1517650"/>
                  </a:lnTo>
                  <a:lnTo>
                    <a:pt x="1730375" y="2022475"/>
                  </a:lnTo>
                  <a:lnTo>
                    <a:pt x="1149350" y="2022475"/>
                  </a:lnTo>
                  <a:lnTo>
                    <a:pt x="866775" y="1520825"/>
                  </a:lnTo>
                  <a:lnTo>
                    <a:pt x="292100" y="1520825"/>
                  </a:lnTo>
                  <a:lnTo>
                    <a:pt x="0" y="1016000"/>
                  </a:lnTo>
                  <a:lnTo>
                    <a:pt x="292100" y="508000"/>
                  </a:lnTo>
                  <a:lnTo>
                    <a:pt x="863600" y="508000"/>
                  </a:lnTo>
                  <a:lnTo>
                    <a:pt x="1155700" y="0"/>
                  </a:lnTo>
                  <a:close/>
                </a:path>
              </a:pathLst>
            </a:cu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59" name="Oval 15"/>
            <p:cNvSpPr>
              <a:spLocks noChangeArrowheads="1"/>
            </p:cNvSpPr>
            <p:nvPr/>
          </p:nvSpPr>
          <p:spPr bwMode="auto">
            <a:xfrm>
              <a:off x="830065" y="1648495"/>
              <a:ext cx="573087" cy="549275"/>
            </a:xfrm>
            <a:prstGeom prst="ellipse">
              <a:avLst/>
            </a:prstGeom>
            <a:solidFill>
              <a:schemeClr val="bg1"/>
            </a:solidFill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539" dirty="0">
                <a:latin typeface="Tahoma" pitchFamily="34" charset="0"/>
              </a:endParaRPr>
            </a:p>
          </p:txBody>
        </p:sp>
        <p:sp>
          <p:nvSpPr>
            <p:cNvPr id="60" name="Oval 15"/>
            <p:cNvSpPr>
              <a:spLocks noChangeArrowheads="1"/>
            </p:cNvSpPr>
            <p:nvPr/>
          </p:nvSpPr>
          <p:spPr bwMode="auto">
            <a:xfrm>
              <a:off x="1691779" y="1143669"/>
              <a:ext cx="573087" cy="549275"/>
            </a:xfrm>
            <a:prstGeom prst="ellipse">
              <a:avLst/>
            </a:prstGeom>
            <a:solidFill>
              <a:schemeClr val="bg1"/>
            </a:solidFill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539" dirty="0">
                <a:latin typeface="Tahoma" pitchFamily="34" charset="0"/>
              </a:endParaRPr>
            </a:p>
          </p:txBody>
        </p:sp>
        <p:sp>
          <p:nvSpPr>
            <p:cNvPr id="61" name="Oval 15"/>
            <p:cNvSpPr>
              <a:spLocks noChangeArrowheads="1"/>
            </p:cNvSpPr>
            <p:nvPr/>
          </p:nvSpPr>
          <p:spPr bwMode="auto">
            <a:xfrm>
              <a:off x="1694955" y="2149128"/>
              <a:ext cx="573087" cy="549275"/>
            </a:xfrm>
            <a:prstGeom prst="ellipse">
              <a:avLst/>
            </a:prstGeom>
            <a:solidFill>
              <a:schemeClr val="bg1"/>
            </a:solidFill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539" dirty="0">
                <a:latin typeface="Tahoma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972207" y="1735290"/>
              <a:ext cx="288801" cy="384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539" dirty="0">
                  <a:latin typeface="Calibri" pitchFamily="34" charset="0"/>
                  <a:cs typeface="Calibri" pitchFamily="34" charset="0"/>
                </a:rPr>
                <a:t>1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837098" y="1230467"/>
              <a:ext cx="288801" cy="384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539" dirty="0">
                  <a:latin typeface="Calibri" pitchFamily="34" charset="0"/>
                  <a:cs typeface="Calibri" pitchFamily="34" charset="0"/>
                </a:rPr>
                <a:t>2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1837098" y="2239099"/>
              <a:ext cx="288801" cy="384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539" dirty="0">
                  <a:latin typeface="Calibri" pitchFamily="34" charset="0"/>
                  <a:cs typeface="Calibri" pitchFamily="34" charset="0"/>
                </a:rPr>
                <a:t>3</a:t>
              </a:r>
            </a:p>
          </p:txBody>
        </p:sp>
        <p:cxnSp>
          <p:nvCxnSpPr>
            <p:cNvPr id="65" name="Straight Arrow Connector 17"/>
            <p:cNvCxnSpPr/>
            <p:nvPr/>
          </p:nvCxnSpPr>
          <p:spPr>
            <a:xfrm>
              <a:off x="2771279" y="1409205"/>
              <a:ext cx="115252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19"/>
            <p:cNvCxnSpPr/>
            <p:nvPr/>
          </p:nvCxnSpPr>
          <p:spPr>
            <a:xfrm flipV="1">
              <a:off x="2771279" y="911846"/>
              <a:ext cx="0" cy="5032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Rectangle 20"/>
            <p:cNvSpPr/>
            <p:nvPr/>
          </p:nvSpPr>
          <p:spPr>
            <a:xfrm>
              <a:off x="2771279" y="1056358"/>
              <a:ext cx="360363" cy="358775"/>
            </a:xfrm>
            <a:prstGeom prst="rect">
              <a:avLst/>
            </a:prstGeom>
            <a:pattFill prst="openDmnd">
              <a:fgClr>
                <a:srgbClr val="FF0000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68" name="Rectangle 21"/>
            <p:cNvSpPr/>
            <p:nvPr/>
          </p:nvSpPr>
          <p:spPr>
            <a:xfrm>
              <a:off x="3131642" y="1343696"/>
              <a:ext cx="720278" cy="71437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539" dirty="0">
                <a:latin typeface="Tahoma" pitchFamily="34" charset="0"/>
              </a:endParaRPr>
            </a:p>
          </p:txBody>
        </p:sp>
        <p:cxnSp>
          <p:nvCxnSpPr>
            <p:cNvPr id="69" name="Straight Arrow Connector 22"/>
            <p:cNvCxnSpPr/>
            <p:nvPr/>
          </p:nvCxnSpPr>
          <p:spPr>
            <a:xfrm>
              <a:off x="2771278" y="2096607"/>
              <a:ext cx="115252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23"/>
            <p:cNvCxnSpPr/>
            <p:nvPr/>
          </p:nvCxnSpPr>
          <p:spPr>
            <a:xfrm flipV="1">
              <a:off x="2771278" y="1593320"/>
              <a:ext cx="0" cy="5032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Rectangle 24"/>
            <p:cNvSpPr/>
            <p:nvPr/>
          </p:nvSpPr>
          <p:spPr>
            <a:xfrm>
              <a:off x="3134023" y="1737238"/>
              <a:ext cx="360363" cy="358775"/>
            </a:xfrm>
            <a:prstGeom prst="rect">
              <a:avLst/>
            </a:prstGeom>
            <a:pattFill prst="ltDnDiag">
              <a:fgClr>
                <a:srgbClr val="00B050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539" dirty="0">
                <a:latin typeface="Tahoma" pitchFamily="34" charset="0"/>
              </a:endParaRPr>
            </a:p>
          </p:txBody>
        </p:sp>
        <p:cxnSp>
          <p:nvCxnSpPr>
            <p:cNvPr id="72" name="Straight Arrow Connector 26"/>
            <p:cNvCxnSpPr/>
            <p:nvPr/>
          </p:nvCxnSpPr>
          <p:spPr>
            <a:xfrm>
              <a:off x="2771279" y="2833190"/>
              <a:ext cx="115252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27"/>
            <p:cNvCxnSpPr/>
            <p:nvPr/>
          </p:nvCxnSpPr>
          <p:spPr>
            <a:xfrm flipV="1">
              <a:off x="2771279" y="2329903"/>
              <a:ext cx="0" cy="5032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ectangle 28"/>
            <p:cNvSpPr/>
            <p:nvPr/>
          </p:nvSpPr>
          <p:spPr>
            <a:xfrm>
              <a:off x="3491557" y="2474415"/>
              <a:ext cx="360363" cy="358775"/>
            </a:xfrm>
            <a:prstGeom prst="rect">
              <a:avLst/>
            </a:prstGeom>
            <a:pattFill prst="ltHorz">
              <a:fgClr>
                <a:srgbClr val="0070C0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75" name="Rectangle 29"/>
            <p:cNvSpPr/>
            <p:nvPr/>
          </p:nvSpPr>
          <p:spPr>
            <a:xfrm>
              <a:off x="2771825" y="2761753"/>
              <a:ext cx="720278" cy="71437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2402237" y="916897"/>
              <a:ext cx="504056" cy="2310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684" dirty="0">
                  <a:latin typeface="Calibri" pitchFamily="34" charset="0"/>
                  <a:cs typeface="Calibri" pitchFamily="34" charset="0"/>
                </a:rPr>
                <a:t>Power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3287434" y="1355601"/>
              <a:ext cx="648072" cy="2310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684" dirty="0" err="1">
                  <a:latin typeface="Calibri" pitchFamily="34" charset="0"/>
                  <a:cs typeface="Calibri" pitchFamily="34" charset="0"/>
                </a:rPr>
                <a:t>Frequency</a:t>
              </a:r>
              <a:endParaRPr lang="sv-SE" sz="684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3858716" y="1127869"/>
              <a:ext cx="569268" cy="2310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684" b="1" dirty="0">
                  <a:latin typeface="Calibri" pitchFamily="34" charset="0"/>
                  <a:cs typeface="Calibri" pitchFamily="34" charset="0"/>
                </a:rPr>
                <a:t>Cell 1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3851921" y="1777952"/>
              <a:ext cx="569268" cy="2310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684" b="1" dirty="0">
                  <a:latin typeface="Calibri" pitchFamily="34" charset="0"/>
                  <a:cs typeface="Calibri" pitchFamily="34" charset="0"/>
                </a:rPr>
                <a:t>Cell 2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858716" y="2541165"/>
              <a:ext cx="569268" cy="2310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684" b="1" dirty="0">
                  <a:latin typeface="Calibri" pitchFamily="34" charset="0"/>
                  <a:cs typeface="Calibri" pitchFamily="34" charset="0"/>
                </a:rPr>
                <a:t>Cell 3</a:t>
              </a:r>
            </a:p>
          </p:txBody>
        </p:sp>
      </p:grpSp>
      <p:grpSp>
        <p:nvGrpSpPr>
          <p:cNvPr id="81" name="Group 128"/>
          <p:cNvGrpSpPr/>
          <p:nvPr/>
        </p:nvGrpSpPr>
        <p:grpSpPr>
          <a:xfrm>
            <a:off x="4879918" y="3962400"/>
            <a:ext cx="3325519" cy="1729689"/>
            <a:chOff x="4716463" y="902469"/>
            <a:chExt cx="3888432" cy="2022475"/>
          </a:xfrm>
        </p:grpSpPr>
        <p:sp>
          <p:nvSpPr>
            <p:cNvPr id="82" name="Rectangle 101"/>
            <p:cNvSpPr/>
            <p:nvPr/>
          </p:nvSpPr>
          <p:spPr>
            <a:xfrm>
              <a:off x="6948637" y="2017149"/>
              <a:ext cx="647551" cy="71437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83" name="Freeform 6"/>
            <p:cNvSpPr>
              <a:spLocks/>
            </p:cNvSpPr>
            <p:nvPr/>
          </p:nvSpPr>
          <p:spPr bwMode="auto">
            <a:xfrm>
              <a:off x="5580063" y="907231"/>
              <a:ext cx="1152525" cy="1009650"/>
            </a:xfrm>
            <a:custGeom>
              <a:avLst/>
              <a:gdLst>
                <a:gd name="T0" fmla="*/ 288925 w 726"/>
                <a:gd name="T1" fmla="*/ 0 h 636"/>
                <a:gd name="T2" fmla="*/ 863600 w 726"/>
                <a:gd name="T3" fmla="*/ 0 h 636"/>
                <a:gd name="T4" fmla="*/ 1152525 w 726"/>
                <a:gd name="T5" fmla="*/ 504825 h 636"/>
                <a:gd name="T6" fmla="*/ 863600 w 726"/>
                <a:gd name="T7" fmla="*/ 1009650 h 636"/>
                <a:gd name="T8" fmla="*/ 288925 w 726"/>
                <a:gd name="T9" fmla="*/ 1009650 h 636"/>
                <a:gd name="T10" fmla="*/ 0 w 726"/>
                <a:gd name="T11" fmla="*/ 504825 h 636"/>
                <a:gd name="T12" fmla="*/ 288925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pattFill prst="ltDnDiag">
              <a:fgClr>
                <a:srgbClr val="00B050"/>
              </a:fgClr>
              <a:bgClr>
                <a:schemeClr val="bg1"/>
              </a:bgClr>
            </a:patt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84" name="Freeform 22"/>
            <p:cNvSpPr>
              <a:spLocks/>
            </p:cNvSpPr>
            <p:nvPr/>
          </p:nvSpPr>
          <p:spPr bwMode="auto">
            <a:xfrm>
              <a:off x="5580063" y="1915294"/>
              <a:ext cx="1152525" cy="1009650"/>
            </a:xfrm>
            <a:custGeom>
              <a:avLst/>
              <a:gdLst>
                <a:gd name="T0" fmla="*/ 288925 w 726"/>
                <a:gd name="T1" fmla="*/ 0 h 636"/>
                <a:gd name="T2" fmla="*/ 863600 w 726"/>
                <a:gd name="T3" fmla="*/ 0 h 636"/>
                <a:gd name="T4" fmla="*/ 1152525 w 726"/>
                <a:gd name="T5" fmla="*/ 504825 h 636"/>
                <a:gd name="T6" fmla="*/ 863600 w 726"/>
                <a:gd name="T7" fmla="*/ 1009650 h 636"/>
                <a:gd name="T8" fmla="*/ 288925 w 726"/>
                <a:gd name="T9" fmla="*/ 1009650 h 636"/>
                <a:gd name="T10" fmla="*/ 0 w 726"/>
                <a:gd name="T11" fmla="*/ 504825 h 636"/>
                <a:gd name="T12" fmla="*/ 288925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pattFill prst="ltHorz">
              <a:fgClr>
                <a:srgbClr val="0070C0"/>
              </a:fgClr>
              <a:bgClr>
                <a:schemeClr val="bg1"/>
              </a:bgClr>
            </a:patt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85" name="Freeform 25"/>
            <p:cNvSpPr>
              <a:spLocks/>
            </p:cNvSpPr>
            <p:nvPr/>
          </p:nvSpPr>
          <p:spPr bwMode="auto">
            <a:xfrm>
              <a:off x="4716463" y="1412056"/>
              <a:ext cx="1152525" cy="1009650"/>
            </a:xfrm>
            <a:custGeom>
              <a:avLst/>
              <a:gdLst>
                <a:gd name="T0" fmla="*/ 288925 w 726"/>
                <a:gd name="T1" fmla="*/ 0 h 636"/>
                <a:gd name="T2" fmla="*/ 863600 w 726"/>
                <a:gd name="T3" fmla="*/ 0 h 636"/>
                <a:gd name="T4" fmla="*/ 1152525 w 726"/>
                <a:gd name="T5" fmla="*/ 504825 h 636"/>
                <a:gd name="T6" fmla="*/ 863600 w 726"/>
                <a:gd name="T7" fmla="*/ 1009650 h 636"/>
                <a:gd name="T8" fmla="*/ 288925 w 726"/>
                <a:gd name="T9" fmla="*/ 1009650 h 636"/>
                <a:gd name="T10" fmla="*/ 0 w 726"/>
                <a:gd name="T11" fmla="*/ 504825 h 636"/>
                <a:gd name="T12" fmla="*/ 288925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pattFill prst="openDmnd">
              <a:fgClr>
                <a:srgbClr val="FF0000"/>
              </a:fgClr>
              <a:bgClr>
                <a:schemeClr val="bg1"/>
              </a:bgClr>
            </a:patt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86" name="Freeform 14"/>
            <p:cNvSpPr>
              <a:spLocks/>
            </p:cNvSpPr>
            <p:nvPr/>
          </p:nvSpPr>
          <p:spPr bwMode="auto">
            <a:xfrm>
              <a:off x="4716463" y="902469"/>
              <a:ext cx="2019300" cy="2022475"/>
            </a:xfrm>
            <a:custGeom>
              <a:avLst/>
              <a:gdLst>
                <a:gd name="T0" fmla="*/ 1155700 w 2019300"/>
                <a:gd name="T1" fmla="*/ 0 h 2022475"/>
                <a:gd name="T2" fmla="*/ 1730375 w 2019300"/>
                <a:gd name="T3" fmla="*/ 6350 h 2022475"/>
                <a:gd name="T4" fmla="*/ 2016125 w 2019300"/>
                <a:gd name="T5" fmla="*/ 508000 h 2022475"/>
                <a:gd name="T6" fmla="*/ 1730375 w 2019300"/>
                <a:gd name="T7" fmla="*/ 1012825 h 2022475"/>
                <a:gd name="T8" fmla="*/ 2019300 w 2019300"/>
                <a:gd name="T9" fmla="*/ 1517650 h 2022475"/>
                <a:gd name="T10" fmla="*/ 1730375 w 2019300"/>
                <a:gd name="T11" fmla="*/ 2022475 h 2022475"/>
                <a:gd name="T12" fmla="*/ 1149350 w 2019300"/>
                <a:gd name="T13" fmla="*/ 2022475 h 2022475"/>
                <a:gd name="T14" fmla="*/ 866775 w 2019300"/>
                <a:gd name="T15" fmla="*/ 1520825 h 2022475"/>
                <a:gd name="T16" fmla="*/ 292100 w 2019300"/>
                <a:gd name="T17" fmla="*/ 1520825 h 2022475"/>
                <a:gd name="T18" fmla="*/ 0 w 2019300"/>
                <a:gd name="T19" fmla="*/ 1016000 h 2022475"/>
                <a:gd name="T20" fmla="*/ 292100 w 2019300"/>
                <a:gd name="T21" fmla="*/ 508000 h 2022475"/>
                <a:gd name="T22" fmla="*/ 863600 w 2019300"/>
                <a:gd name="T23" fmla="*/ 508000 h 2022475"/>
                <a:gd name="T24" fmla="*/ 1155700 w 2019300"/>
                <a:gd name="T25" fmla="*/ 0 h 202247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019300" h="2022475">
                  <a:moveTo>
                    <a:pt x="1155700" y="0"/>
                  </a:moveTo>
                  <a:lnTo>
                    <a:pt x="1730375" y="6350"/>
                  </a:lnTo>
                  <a:lnTo>
                    <a:pt x="2016125" y="508000"/>
                  </a:lnTo>
                  <a:lnTo>
                    <a:pt x="1730375" y="1012825"/>
                  </a:lnTo>
                  <a:lnTo>
                    <a:pt x="2019300" y="1517650"/>
                  </a:lnTo>
                  <a:lnTo>
                    <a:pt x="1730375" y="2022475"/>
                  </a:lnTo>
                  <a:lnTo>
                    <a:pt x="1149350" y="2022475"/>
                  </a:lnTo>
                  <a:lnTo>
                    <a:pt x="866775" y="1520825"/>
                  </a:lnTo>
                  <a:lnTo>
                    <a:pt x="292100" y="1520825"/>
                  </a:lnTo>
                  <a:lnTo>
                    <a:pt x="0" y="1016000"/>
                  </a:lnTo>
                  <a:lnTo>
                    <a:pt x="292100" y="508000"/>
                  </a:lnTo>
                  <a:lnTo>
                    <a:pt x="863600" y="508000"/>
                  </a:lnTo>
                  <a:lnTo>
                    <a:pt x="1155700" y="0"/>
                  </a:lnTo>
                  <a:close/>
                </a:path>
              </a:pathLst>
            </a:cu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87" name="Oval 15"/>
            <p:cNvSpPr>
              <a:spLocks noChangeArrowheads="1"/>
            </p:cNvSpPr>
            <p:nvPr/>
          </p:nvSpPr>
          <p:spPr bwMode="auto">
            <a:xfrm>
              <a:off x="5006976" y="1642244"/>
              <a:ext cx="573087" cy="549275"/>
            </a:xfrm>
            <a:prstGeom prst="ellipse">
              <a:avLst/>
            </a:prstGeom>
            <a:solidFill>
              <a:schemeClr val="bg1"/>
            </a:solidFill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539" dirty="0">
                <a:latin typeface="Tahoma" pitchFamily="34" charset="0"/>
              </a:endParaRPr>
            </a:p>
          </p:txBody>
        </p:sp>
        <p:sp>
          <p:nvSpPr>
            <p:cNvPr id="88" name="Oval 15"/>
            <p:cNvSpPr>
              <a:spLocks noChangeArrowheads="1"/>
            </p:cNvSpPr>
            <p:nvPr/>
          </p:nvSpPr>
          <p:spPr bwMode="auto">
            <a:xfrm>
              <a:off x="5868690" y="1137418"/>
              <a:ext cx="573087" cy="549275"/>
            </a:xfrm>
            <a:prstGeom prst="ellipse">
              <a:avLst/>
            </a:prstGeom>
            <a:solidFill>
              <a:schemeClr val="bg1"/>
            </a:solidFill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539" dirty="0">
                <a:latin typeface="Tahoma" pitchFamily="34" charset="0"/>
              </a:endParaRPr>
            </a:p>
          </p:txBody>
        </p:sp>
        <p:sp>
          <p:nvSpPr>
            <p:cNvPr id="89" name="Oval 15"/>
            <p:cNvSpPr>
              <a:spLocks noChangeArrowheads="1"/>
            </p:cNvSpPr>
            <p:nvPr/>
          </p:nvSpPr>
          <p:spPr bwMode="auto">
            <a:xfrm>
              <a:off x="5871866" y="2142877"/>
              <a:ext cx="573087" cy="549275"/>
            </a:xfrm>
            <a:prstGeom prst="ellipse">
              <a:avLst/>
            </a:prstGeom>
            <a:solidFill>
              <a:schemeClr val="bg1"/>
            </a:solidFill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539" dirty="0">
                <a:latin typeface="Tahoma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5149118" y="1729039"/>
              <a:ext cx="288801" cy="384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539" dirty="0">
                  <a:latin typeface="Calibri" pitchFamily="34" charset="0"/>
                  <a:cs typeface="Calibri" pitchFamily="34" charset="0"/>
                </a:rPr>
                <a:t>1</a:t>
              </a: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6014009" y="1224216"/>
              <a:ext cx="288801" cy="384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539" dirty="0">
                  <a:latin typeface="Calibri" pitchFamily="34" charset="0"/>
                  <a:cs typeface="Calibri" pitchFamily="34" charset="0"/>
                </a:rPr>
                <a:t>2</a:t>
              </a: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6014009" y="2232848"/>
              <a:ext cx="288801" cy="384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539" dirty="0">
                  <a:latin typeface="Calibri" pitchFamily="34" charset="0"/>
                  <a:cs typeface="Calibri" pitchFamily="34" charset="0"/>
                </a:rPr>
                <a:t>3</a:t>
              </a:r>
            </a:p>
          </p:txBody>
        </p:sp>
        <p:cxnSp>
          <p:nvCxnSpPr>
            <p:cNvPr id="93" name="Straight Arrow Connector 112"/>
            <p:cNvCxnSpPr/>
            <p:nvPr/>
          </p:nvCxnSpPr>
          <p:spPr>
            <a:xfrm>
              <a:off x="6948190" y="1402954"/>
              <a:ext cx="115252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113"/>
            <p:cNvCxnSpPr/>
            <p:nvPr/>
          </p:nvCxnSpPr>
          <p:spPr>
            <a:xfrm flipV="1">
              <a:off x="6948190" y="905595"/>
              <a:ext cx="0" cy="5032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ectangle 114"/>
            <p:cNvSpPr/>
            <p:nvPr/>
          </p:nvSpPr>
          <p:spPr>
            <a:xfrm>
              <a:off x="7596337" y="980728"/>
              <a:ext cx="144314" cy="416123"/>
            </a:xfrm>
            <a:prstGeom prst="rect">
              <a:avLst/>
            </a:prstGeom>
            <a:pattFill prst="openDmnd">
              <a:fgClr>
                <a:srgbClr val="FF0000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96" name="Rectangle 115"/>
            <p:cNvSpPr/>
            <p:nvPr/>
          </p:nvSpPr>
          <p:spPr>
            <a:xfrm>
              <a:off x="6948736" y="1331517"/>
              <a:ext cx="647600" cy="71437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539" dirty="0">
                <a:latin typeface="Tahoma" pitchFamily="34" charset="0"/>
              </a:endParaRPr>
            </a:p>
          </p:txBody>
        </p:sp>
        <p:cxnSp>
          <p:nvCxnSpPr>
            <p:cNvPr id="97" name="Straight Arrow Connector 116"/>
            <p:cNvCxnSpPr/>
            <p:nvPr/>
          </p:nvCxnSpPr>
          <p:spPr>
            <a:xfrm>
              <a:off x="6948189" y="2090356"/>
              <a:ext cx="115252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Arrow Connector 117"/>
            <p:cNvCxnSpPr/>
            <p:nvPr/>
          </p:nvCxnSpPr>
          <p:spPr>
            <a:xfrm flipV="1">
              <a:off x="6948189" y="1587069"/>
              <a:ext cx="0" cy="5032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Rectangle 118"/>
            <p:cNvSpPr/>
            <p:nvPr/>
          </p:nvSpPr>
          <p:spPr>
            <a:xfrm>
              <a:off x="7740650" y="1686694"/>
              <a:ext cx="140197" cy="405518"/>
            </a:xfrm>
            <a:prstGeom prst="rect">
              <a:avLst/>
            </a:prstGeom>
            <a:pattFill prst="ltDnDiag">
              <a:fgClr>
                <a:srgbClr val="00B050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539" dirty="0">
                <a:latin typeface="Tahoma" pitchFamily="34" charset="0"/>
              </a:endParaRPr>
            </a:p>
          </p:txBody>
        </p:sp>
        <p:cxnSp>
          <p:nvCxnSpPr>
            <p:cNvPr id="100" name="Straight Arrow Connector 119"/>
            <p:cNvCxnSpPr/>
            <p:nvPr/>
          </p:nvCxnSpPr>
          <p:spPr>
            <a:xfrm>
              <a:off x="6948190" y="2826939"/>
              <a:ext cx="115252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Arrow Connector 120"/>
            <p:cNvCxnSpPr/>
            <p:nvPr/>
          </p:nvCxnSpPr>
          <p:spPr>
            <a:xfrm flipV="1">
              <a:off x="6948190" y="2323652"/>
              <a:ext cx="0" cy="5032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Rectangle 121"/>
            <p:cNvSpPr/>
            <p:nvPr/>
          </p:nvSpPr>
          <p:spPr>
            <a:xfrm>
              <a:off x="7885113" y="2417514"/>
              <a:ext cx="143718" cy="409425"/>
            </a:xfrm>
            <a:prstGeom prst="rect">
              <a:avLst/>
            </a:prstGeom>
            <a:pattFill prst="ltHorz">
              <a:fgClr>
                <a:srgbClr val="0070C0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103" name="Rectangle 122"/>
            <p:cNvSpPr/>
            <p:nvPr/>
          </p:nvSpPr>
          <p:spPr>
            <a:xfrm>
              <a:off x="6948736" y="2755502"/>
              <a:ext cx="647452" cy="71437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6579148" y="910646"/>
              <a:ext cx="504056" cy="2310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684" dirty="0">
                  <a:latin typeface="Calibri" pitchFamily="34" charset="0"/>
                  <a:cs typeface="Calibri" pitchFamily="34" charset="0"/>
                </a:rPr>
                <a:t>Power</a:t>
              </a: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7464345" y="1349350"/>
              <a:ext cx="648072" cy="2310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684" dirty="0" err="1">
                  <a:latin typeface="Calibri" pitchFamily="34" charset="0"/>
                  <a:cs typeface="Calibri" pitchFamily="34" charset="0"/>
                </a:rPr>
                <a:t>Frequency</a:t>
              </a:r>
              <a:endParaRPr lang="sv-SE" sz="684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8035627" y="1121618"/>
              <a:ext cx="569268" cy="2310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684" b="1" dirty="0">
                  <a:latin typeface="Calibri" pitchFamily="34" charset="0"/>
                  <a:cs typeface="Calibri" pitchFamily="34" charset="0"/>
                </a:rPr>
                <a:t>Cell 1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8028832" y="1771701"/>
              <a:ext cx="569268" cy="2310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684" b="1" dirty="0">
                  <a:latin typeface="Calibri" pitchFamily="34" charset="0"/>
                  <a:cs typeface="Calibri" pitchFamily="34" charset="0"/>
                </a:rPr>
                <a:t>Cell 2</a:t>
              </a: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8035627" y="2534914"/>
              <a:ext cx="569268" cy="2310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684" b="1" dirty="0">
                  <a:latin typeface="Calibri" pitchFamily="34" charset="0"/>
                  <a:cs typeface="Calibri" pitchFamily="34" charset="0"/>
                </a:rPr>
                <a:t>Cell 3</a:t>
              </a:r>
            </a:p>
          </p:txBody>
        </p:sp>
      </p:grpSp>
      <p:sp>
        <p:nvSpPr>
          <p:cNvPr id="109" name="Rectangle 3"/>
          <p:cNvSpPr txBox="1">
            <a:spLocks noChangeArrowheads="1"/>
          </p:cNvSpPr>
          <p:nvPr/>
        </p:nvSpPr>
        <p:spPr bwMode="auto">
          <a:xfrm>
            <a:off x="903687" y="3244249"/>
            <a:ext cx="2892524" cy="308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7388" tIns="38015" rIns="77388" bIns="38015" numCol="1" anchor="t" anchorCtr="0" compatLnSpc="1">
            <a:prstTxWarp prst="textNoShape">
              <a:avLst/>
            </a:prstTxWarp>
          </a:bodyPr>
          <a:lstStyle/>
          <a:p>
            <a:pPr marL="293248" indent="-293248" defTabSz="781995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en-US" altLang="ko-KR" sz="1710" kern="0" dirty="0">
                <a:latin typeface="Tahoma" pitchFamily="34" charset="0"/>
                <a:ea typeface="굴림" pitchFamily="34" charset="-127"/>
              </a:rPr>
              <a:t>Frequency reuse of 1</a:t>
            </a:r>
            <a:endParaRPr lang="en-US" altLang="ko-KR" sz="1197" kern="0" dirty="0">
              <a:latin typeface="Tahoma" pitchFamily="34" charset="0"/>
              <a:ea typeface="굴림" pitchFamily="34" charset="-127"/>
            </a:endParaRPr>
          </a:p>
        </p:txBody>
      </p:sp>
      <p:sp>
        <p:nvSpPr>
          <p:cNvPr id="110" name="Rectangle 3"/>
          <p:cNvSpPr txBox="1">
            <a:spLocks noChangeArrowheads="1"/>
          </p:cNvSpPr>
          <p:nvPr/>
        </p:nvSpPr>
        <p:spPr bwMode="auto">
          <a:xfrm>
            <a:off x="908893" y="5715000"/>
            <a:ext cx="2892524" cy="308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7388" tIns="38015" rIns="77388" bIns="38015" numCol="1" anchor="t" anchorCtr="0" compatLnSpc="1">
            <a:prstTxWarp prst="textNoShape">
              <a:avLst/>
            </a:prstTxWarp>
          </a:bodyPr>
          <a:lstStyle/>
          <a:p>
            <a:pPr marL="293248" indent="-293248" defTabSz="781995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en-US" altLang="ko-KR" sz="1710" kern="0" dirty="0">
                <a:latin typeface="Tahoma" pitchFamily="34" charset="0"/>
                <a:ea typeface="굴림" pitchFamily="34" charset="-127"/>
              </a:rPr>
              <a:t>Frequency reuse of 3</a:t>
            </a:r>
            <a:endParaRPr lang="en-US" altLang="ko-KR" sz="1197" kern="0" dirty="0">
              <a:latin typeface="Tahoma" pitchFamily="34" charset="0"/>
              <a:ea typeface="굴림" pitchFamily="34" charset="-127"/>
            </a:endParaRPr>
          </a:p>
        </p:txBody>
      </p:sp>
      <p:sp>
        <p:nvSpPr>
          <p:cNvPr id="111" name="Rectangle 3"/>
          <p:cNvSpPr txBox="1">
            <a:spLocks noChangeArrowheads="1"/>
          </p:cNvSpPr>
          <p:nvPr/>
        </p:nvSpPr>
        <p:spPr bwMode="auto">
          <a:xfrm>
            <a:off x="5003086" y="3182666"/>
            <a:ext cx="2892524" cy="308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7388" tIns="38015" rIns="77388" bIns="38015" numCol="1" anchor="t" anchorCtr="0" compatLnSpc="1">
            <a:prstTxWarp prst="textNoShape">
              <a:avLst/>
            </a:prstTxWarp>
          </a:bodyPr>
          <a:lstStyle/>
          <a:p>
            <a:pPr marL="293248" indent="-293248" defTabSz="781995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en-US" altLang="ko-KR" sz="1710" kern="0" dirty="0">
                <a:latin typeface="Tahoma" pitchFamily="34" charset="0"/>
                <a:ea typeface="굴림" pitchFamily="34" charset="-127"/>
              </a:rPr>
              <a:t>Soft frequency reuse</a:t>
            </a:r>
            <a:endParaRPr lang="en-US" altLang="ko-KR" sz="1197" kern="0" dirty="0">
              <a:latin typeface="Tahoma" pitchFamily="34" charset="0"/>
              <a:ea typeface="굴림" pitchFamily="34" charset="-127"/>
            </a:endParaRPr>
          </a:p>
        </p:txBody>
      </p:sp>
      <p:sp>
        <p:nvSpPr>
          <p:cNvPr id="112" name="Rectangle 3"/>
          <p:cNvSpPr txBox="1">
            <a:spLocks noChangeArrowheads="1"/>
          </p:cNvSpPr>
          <p:nvPr/>
        </p:nvSpPr>
        <p:spPr bwMode="auto">
          <a:xfrm>
            <a:off x="5003086" y="5715000"/>
            <a:ext cx="3079184" cy="308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7388" tIns="38015" rIns="77388" bIns="38015" numCol="1" anchor="t" anchorCtr="0" compatLnSpc="1">
            <a:prstTxWarp prst="textNoShape">
              <a:avLst/>
            </a:prstTxWarp>
          </a:bodyPr>
          <a:lstStyle/>
          <a:p>
            <a:pPr marL="293248" indent="-293248" defTabSz="781995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en-US" altLang="ko-KR" sz="1710" kern="0" dirty="0">
                <a:latin typeface="Tahoma" pitchFamily="34" charset="0"/>
                <a:ea typeface="굴림" pitchFamily="34" charset="-127"/>
              </a:rPr>
              <a:t>Partial frequency reuse</a:t>
            </a:r>
            <a:endParaRPr lang="en-US" altLang="ko-KR" sz="1197" kern="0" dirty="0">
              <a:latin typeface="Tahoma" pitchFamily="34" charset="0"/>
              <a:ea typeface="굴림" pitchFamily="34" charset="-127"/>
            </a:endParaRP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37336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SFR: </a:t>
            </a: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Example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10.3</a:t>
            </a: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Cell area is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divided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into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two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inner-cell: K=1 (all available resources can be allocated)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outer-cell: K=3 (only a part of resources is allowed)</a:t>
            </a:r>
          </a:p>
          <a:p>
            <a:pPr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Resource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division in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frequency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domain</a:t>
            </a:r>
            <a:endParaRPr lang="en-US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cell-center band: reduced power, only available for inner-cell users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cell-edge band: amplified power, available for all users in the cell</a:t>
            </a:r>
          </a:p>
        </p:txBody>
      </p:sp>
      <p:grpSp>
        <p:nvGrpSpPr>
          <p:cNvPr id="9" name="Group 95"/>
          <p:cNvGrpSpPr/>
          <p:nvPr/>
        </p:nvGrpSpPr>
        <p:grpSpPr>
          <a:xfrm>
            <a:off x="1445882" y="3732528"/>
            <a:ext cx="4332420" cy="2211072"/>
            <a:chOff x="539552" y="908720"/>
            <a:chExt cx="3888432" cy="2022475"/>
          </a:xfrm>
        </p:grpSpPr>
        <p:sp>
          <p:nvSpPr>
            <p:cNvPr id="10" name="Rectangle 25"/>
            <p:cNvSpPr/>
            <p:nvPr/>
          </p:nvSpPr>
          <p:spPr>
            <a:xfrm>
              <a:off x="2771726" y="2023400"/>
              <a:ext cx="1080194" cy="71437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1403152" y="913482"/>
              <a:ext cx="1152525" cy="1009650"/>
            </a:xfrm>
            <a:custGeom>
              <a:avLst/>
              <a:gdLst>
                <a:gd name="T0" fmla="*/ 288925 w 726"/>
                <a:gd name="T1" fmla="*/ 0 h 636"/>
                <a:gd name="T2" fmla="*/ 863600 w 726"/>
                <a:gd name="T3" fmla="*/ 0 h 636"/>
                <a:gd name="T4" fmla="*/ 1152525 w 726"/>
                <a:gd name="T5" fmla="*/ 504825 h 636"/>
                <a:gd name="T6" fmla="*/ 863600 w 726"/>
                <a:gd name="T7" fmla="*/ 1009650 h 636"/>
                <a:gd name="T8" fmla="*/ 288925 w 726"/>
                <a:gd name="T9" fmla="*/ 1009650 h 636"/>
                <a:gd name="T10" fmla="*/ 0 w 726"/>
                <a:gd name="T11" fmla="*/ 504825 h 636"/>
                <a:gd name="T12" fmla="*/ 288925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pattFill prst="ltDnDiag">
              <a:fgClr>
                <a:srgbClr val="00B050"/>
              </a:fgClr>
              <a:bgClr>
                <a:schemeClr val="bg1"/>
              </a:bgClr>
            </a:patt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auto">
            <a:xfrm>
              <a:off x="1403152" y="1921545"/>
              <a:ext cx="1152525" cy="1009650"/>
            </a:xfrm>
            <a:custGeom>
              <a:avLst/>
              <a:gdLst>
                <a:gd name="T0" fmla="*/ 288925 w 726"/>
                <a:gd name="T1" fmla="*/ 0 h 636"/>
                <a:gd name="T2" fmla="*/ 863600 w 726"/>
                <a:gd name="T3" fmla="*/ 0 h 636"/>
                <a:gd name="T4" fmla="*/ 1152525 w 726"/>
                <a:gd name="T5" fmla="*/ 504825 h 636"/>
                <a:gd name="T6" fmla="*/ 863600 w 726"/>
                <a:gd name="T7" fmla="*/ 1009650 h 636"/>
                <a:gd name="T8" fmla="*/ 288925 w 726"/>
                <a:gd name="T9" fmla="*/ 1009650 h 636"/>
                <a:gd name="T10" fmla="*/ 0 w 726"/>
                <a:gd name="T11" fmla="*/ 504825 h 636"/>
                <a:gd name="T12" fmla="*/ 288925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pattFill prst="ltHorz">
              <a:fgClr>
                <a:srgbClr val="0070C0"/>
              </a:fgClr>
              <a:bgClr>
                <a:schemeClr val="bg1"/>
              </a:bgClr>
            </a:patt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13" name="Freeform 25"/>
            <p:cNvSpPr>
              <a:spLocks/>
            </p:cNvSpPr>
            <p:nvPr/>
          </p:nvSpPr>
          <p:spPr bwMode="auto">
            <a:xfrm>
              <a:off x="539552" y="1418307"/>
              <a:ext cx="1152525" cy="1009650"/>
            </a:xfrm>
            <a:custGeom>
              <a:avLst/>
              <a:gdLst>
                <a:gd name="T0" fmla="*/ 288925 w 726"/>
                <a:gd name="T1" fmla="*/ 0 h 636"/>
                <a:gd name="T2" fmla="*/ 863600 w 726"/>
                <a:gd name="T3" fmla="*/ 0 h 636"/>
                <a:gd name="T4" fmla="*/ 1152525 w 726"/>
                <a:gd name="T5" fmla="*/ 504825 h 636"/>
                <a:gd name="T6" fmla="*/ 863600 w 726"/>
                <a:gd name="T7" fmla="*/ 1009650 h 636"/>
                <a:gd name="T8" fmla="*/ 288925 w 726"/>
                <a:gd name="T9" fmla="*/ 1009650 h 636"/>
                <a:gd name="T10" fmla="*/ 0 w 726"/>
                <a:gd name="T11" fmla="*/ 504825 h 636"/>
                <a:gd name="T12" fmla="*/ 288925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pattFill prst="openDmnd">
              <a:fgClr>
                <a:srgbClr val="FF0000"/>
              </a:fgClr>
              <a:bgClr>
                <a:schemeClr val="bg1"/>
              </a:bgClr>
            </a:patt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539552" y="908720"/>
              <a:ext cx="2019300" cy="2022475"/>
            </a:xfrm>
            <a:custGeom>
              <a:avLst/>
              <a:gdLst>
                <a:gd name="T0" fmla="*/ 1155700 w 2019300"/>
                <a:gd name="T1" fmla="*/ 0 h 2022475"/>
                <a:gd name="T2" fmla="*/ 1730375 w 2019300"/>
                <a:gd name="T3" fmla="*/ 6350 h 2022475"/>
                <a:gd name="T4" fmla="*/ 2016125 w 2019300"/>
                <a:gd name="T5" fmla="*/ 508000 h 2022475"/>
                <a:gd name="T6" fmla="*/ 1730375 w 2019300"/>
                <a:gd name="T7" fmla="*/ 1012825 h 2022475"/>
                <a:gd name="T8" fmla="*/ 2019300 w 2019300"/>
                <a:gd name="T9" fmla="*/ 1517650 h 2022475"/>
                <a:gd name="T10" fmla="*/ 1730375 w 2019300"/>
                <a:gd name="T11" fmla="*/ 2022475 h 2022475"/>
                <a:gd name="T12" fmla="*/ 1149350 w 2019300"/>
                <a:gd name="T13" fmla="*/ 2022475 h 2022475"/>
                <a:gd name="T14" fmla="*/ 866775 w 2019300"/>
                <a:gd name="T15" fmla="*/ 1520825 h 2022475"/>
                <a:gd name="T16" fmla="*/ 292100 w 2019300"/>
                <a:gd name="T17" fmla="*/ 1520825 h 2022475"/>
                <a:gd name="T18" fmla="*/ 0 w 2019300"/>
                <a:gd name="T19" fmla="*/ 1016000 h 2022475"/>
                <a:gd name="T20" fmla="*/ 292100 w 2019300"/>
                <a:gd name="T21" fmla="*/ 508000 h 2022475"/>
                <a:gd name="T22" fmla="*/ 863600 w 2019300"/>
                <a:gd name="T23" fmla="*/ 508000 h 2022475"/>
                <a:gd name="T24" fmla="*/ 1155700 w 2019300"/>
                <a:gd name="T25" fmla="*/ 0 h 202247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019300" h="2022475">
                  <a:moveTo>
                    <a:pt x="1155700" y="0"/>
                  </a:moveTo>
                  <a:lnTo>
                    <a:pt x="1730375" y="6350"/>
                  </a:lnTo>
                  <a:lnTo>
                    <a:pt x="2016125" y="508000"/>
                  </a:lnTo>
                  <a:lnTo>
                    <a:pt x="1730375" y="1012825"/>
                  </a:lnTo>
                  <a:lnTo>
                    <a:pt x="2019300" y="1517650"/>
                  </a:lnTo>
                  <a:lnTo>
                    <a:pt x="1730375" y="2022475"/>
                  </a:lnTo>
                  <a:lnTo>
                    <a:pt x="1149350" y="2022475"/>
                  </a:lnTo>
                  <a:lnTo>
                    <a:pt x="866775" y="1520825"/>
                  </a:lnTo>
                  <a:lnTo>
                    <a:pt x="292100" y="1520825"/>
                  </a:lnTo>
                  <a:lnTo>
                    <a:pt x="0" y="1016000"/>
                  </a:lnTo>
                  <a:lnTo>
                    <a:pt x="292100" y="508000"/>
                  </a:lnTo>
                  <a:lnTo>
                    <a:pt x="863600" y="508000"/>
                  </a:lnTo>
                  <a:lnTo>
                    <a:pt x="1155700" y="0"/>
                  </a:lnTo>
                  <a:close/>
                </a:path>
              </a:pathLst>
            </a:cu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auto">
            <a:xfrm>
              <a:off x="830065" y="1648495"/>
              <a:ext cx="573087" cy="549275"/>
            </a:xfrm>
            <a:prstGeom prst="ellipse">
              <a:avLst/>
            </a:prstGeom>
            <a:solidFill>
              <a:schemeClr val="bg1"/>
            </a:solidFill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539" dirty="0">
                <a:latin typeface="Tahoma" pitchFamily="34" charset="0"/>
              </a:endParaRPr>
            </a:p>
          </p:txBody>
        </p:sp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1691779" y="1143669"/>
              <a:ext cx="573087" cy="549275"/>
            </a:xfrm>
            <a:prstGeom prst="ellipse">
              <a:avLst/>
            </a:prstGeom>
            <a:solidFill>
              <a:schemeClr val="bg1"/>
            </a:solidFill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539" dirty="0">
                <a:latin typeface="Tahoma" pitchFamily="34" charset="0"/>
              </a:endParaRPr>
            </a:p>
          </p:txBody>
        </p:sp>
        <p:sp>
          <p:nvSpPr>
            <p:cNvPr id="17" name="Oval 15"/>
            <p:cNvSpPr>
              <a:spLocks noChangeArrowheads="1"/>
            </p:cNvSpPr>
            <p:nvPr/>
          </p:nvSpPr>
          <p:spPr bwMode="auto">
            <a:xfrm>
              <a:off x="1694955" y="2149128"/>
              <a:ext cx="573087" cy="549275"/>
            </a:xfrm>
            <a:prstGeom prst="ellipse">
              <a:avLst/>
            </a:prstGeom>
            <a:solidFill>
              <a:schemeClr val="bg1"/>
            </a:solidFill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539" dirty="0">
                <a:latin typeface="Tahoma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972207" y="1735291"/>
              <a:ext cx="288801" cy="2816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539" dirty="0">
                  <a:latin typeface="Calibri" pitchFamily="34" charset="0"/>
                  <a:cs typeface="Calibri" pitchFamily="34" charset="0"/>
                </a:rPr>
                <a:t>1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837097" y="1230467"/>
              <a:ext cx="288801" cy="2816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539" dirty="0">
                  <a:latin typeface="Calibri" pitchFamily="34" charset="0"/>
                  <a:cs typeface="Calibri" pitchFamily="34" charset="0"/>
                </a:rPr>
                <a:t>2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837097" y="2239099"/>
              <a:ext cx="288801" cy="2816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539" dirty="0">
                  <a:latin typeface="Calibri" pitchFamily="34" charset="0"/>
                  <a:cs typeface="Calibri" pitchFamily="34" charset="0"/>
                </a:rPr>
                <a:t>3</a:t>
              </a:r>
            </a:p>
          </p:txBody>
        </p:sp>
        <p:cxnSp>
          <p:nvCxnSpPr>
            <p:cNvPr id="21" name="Straight Arrow Connector 17"/>
            <p:cNvCxnSpPr/>
            <p:nvPr/>
          </p:nvCxnSpPr>
          <p:spPr>
            <a:xfrm>
              <a:off x="2771279" y="1409205"/>
              <a:ext cx="115252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19"/>
            <p:cNvCxnSpPr/>
            <p:nvPr/>
          </p:nvCxnSpPr>
          <p:spPr>
            <a:xfrm flipV="1">
              <a:off x="2771279" y="911846"/>
              <a:ext cx="0" cy="5032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0"/>
            <p:cNvSpPr/>
            <p:nvPr/>
          </p:nvSpPr>
          <p:spPr>
            <a:xfrm>
              <a:off x="2771279" y="1056358"/>
              <a:ext cx="360363" cy="358775"/>
            </a:xfrm>
            <a:prstGeom prst="rect">
              <a:avLst/>
            </a:prstGeom>
            <a:pattFill prst="openDmnd">
              <a:fgClr>
                <a:srgbClr val="FF0000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24" name="Rectangle 21"/>
            <p:cNvSpPr/>
            <p:nvPr/>
          </p:nvSpPr>
          <p:spPr>
            <a:xfrm>
              <a:off x="3131642" y="1343696"/>
              <a:ext cx="720278" cy="71437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539" dirty="0">
                <a:latin typeface="Tahoma" pitchFamily="34" charset="0"/>
              </a:endParaRPr>
            </a:p>
          </p:txBody>
        </p:sp>
        <p:cxnSp>
          <p:nvCxnSpPr>
            <p:cNvPr id="25" name="Straight Arrow Connector 22"/>
            <p:cNvCxnSpPr/>
            <p:nvPr/>
          </p:nvCxnSpPr>
          <p:spPr>
            <a:xfrm>
              <a:off x="2771278" y="2096607"/>
              <a:ext cx="115252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3"/>
            <p:cNvCxnSpPr/>
            <p:nvPr/>
          </p:nvCxnSpPr>
          <p:spPr>
            <a:xfrm flipV="1">
              <a:off x="2771278" y="1593320"/>
              <a:ext cx="0" cy="5032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tangle 24"/>
            <p:cNvSpPr/>
            <p:nvPr/>
          </p:nvSpPr>
          <p:spPr>
            <a:xfrm>
              <a:off x="3134023" y="1737238"/>
              <a:ext cx="360363" cy="358775"/>
            </a:xfrm>
            <a:prstGeom prst="rect">
              <a:avLst/>
            </a:prstGeom>
            <a:pattFill prst="ltDnDiag">
              <a:fgClr>
                <a:srgbClr val="00B050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539" dirty="0">
                <a:latin typeface="Tahoma" pitchFamily="34" charset="0"/>
              </a:endParaRPr>
            </a:p>
          </p:txBody>
        </p:sp>
        <p:cxnSp>
          <p:nvCxnSpPr>
            <p:cNvPr id="28" name="Straight Arrow Connector 26"/>
            <p:cNvCxnSpPr/>
            <p:nvPr/>
          </p:nvCxnSpPr>
          <p:spPr>
            <a:xfrm>
              <a:off x="2771279" y="2833190"/>
              <a:ext cx="115252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7"/>
            <p:cNvCxnSpPr/>
            <p:nvPr/>
          </p:nvCxnSpPr>
          <p:spPr>
            <a:xfrm flipV="1">
              <a:off x="2771279" y="2329903"/>
              <a:ext cx="0" cy="5032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8"/>
            <p:cNvSpPr/>
            <p:nvPr/>
          </p:nvSpPr>
          <p:spPr>
            <a:xfrm>
              <a:off x="3491557" y="2474415"/>
              <a:ext cx="360363" cy="358775"/>
            </a:xfrm>
            <a:prstGeom prst="rect">
              <a:avLst/>
            </a:prstGeom>
            <a:pattFill prst="ltHorz">
              <a:fgClr>
                <a:srgbClr val="0070C0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31" name="Rectangle 29"/>
            <p:cNvSpPr/>
            <p:nvPr/>
          </p:nvSpPr>
          <p:spPr>
            <a:xfrm>
              <a:off x="2771825" y="2761753"/>
              <a:ext cx="720278" cy="71437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402236" y="916897"/>
              <a:ext cx="504056" cy="169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684" dirty="0">
                  <a:latin typeface="Calibri" pitchFamily="34" charset="0"/>
                  <a:cs typeface="Calibri" pitchFamily="34" charset="0"/>
                </a:rPr>
                <a:t>Power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287434" y="1355601"/>
              <a:ext cx="648072" cy="169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684" dirty="0" err="1">
                  <a:latin typeface="Calibri" pitchFamily="34" charset="0"/>
                  <a:cs typeface="Calibri" pitchFamily="34" charset="0"/>
                </a:rPr>
                <a:t>Frequency</a:t>
              </a:r>
              <a:endParaRPr lang="sv-SE" sz="684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858716" y="1127870"/>
              <a:ext cx="569268" cy="169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684" b="1" dirty="0">
                  <a:latin typeface="Calibri" pitchFamily="34" charset="0"/>
                  <a:cs typeface="Calibri" pitchFamily="34" charset="0"/>
                </a:rPr>
                <a:t>Cell 1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851920" y="1777952"/>
              <a:ext cx="569268" cy="169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684" b="1" dirty="0">
                  <a:latin typeface="Calibri" pitchFamily="34" charset="0"/>
                  <a:cs typeface="Calibri" pitchFamily="34" charset="0"/>
                </a:rPr>
                <a:t>Cell 2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858716" y="2541165"/>
              <a:ext cx="569268" cy="169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684" b="1" dirty="0">
                  <a:latin typeface="Calibri" pitchFamily="34" charset="0"/>
                  <a:cs typeface="Calibri" pitchFamily="34" charset="0"/>
                </a:rPr>
                <a:t>Cell 3</a:t>
              </a:r>
            </a:p>
          </p:txBody>
        </p:sp>
      </p:grp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5988425" y="4369283"/>
          <a:ext cx="1436429" cy="938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Equation" r:id="rId3" imgW="622030" imgH="406224" progId="">
                  <p:embed/>
                </p:oleObj>
              </mc:Choice>
              <mc:Fallback>
                <p:oleObj name="Equation" r:id="rId3" imgW="622030" imgH="406224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88425" y="4369283"/>
                        <a:ext cx="1436429" cy="9381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35424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SFR: </a:t>
            </a: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Example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10.4 (1/2)</a:t>
            </a: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Consider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a terminal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moving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towards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cell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edge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SIR of cell center band &lt; SIR of K=1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SIR of cell edge band &lt; SIR of K=3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</p:txBody>
      </p:sp>
      <p:grpSp>
        <p:nvGrpSpPr>
          <p:cNvPr id="9" name="Group 26"/>
          <p:cNvGrpSpPr/>
          <p:nvPr/>
        </p:nvGrpSpPr>
        <p:grpSpPr>
          <a:xfrm>
            <a:off x="322726" y="3344288"/>
            <a:ext cx="3910129" cy="2217012"/>
            <a:chOff x="158750" y="2043113"/>
            <a:chExt cx="7284372" cy="3783012"/>
          </a:xfrm>
        </p:grpSpPr>
        <p:grpSp>
          <p:nvGrpSpPr>
            <p:cNvPr id="10" name="Group 15"/>
            <p:cNvGrpSpPr>
              <a:grpSpLocks/>
            </p:cNvGrpSpPr>
            <p:nvPr/>
          </p:nvGrpSpPr>
          <p:grpSpPr bwMode="auto">
            <a:xfrm>
              <a:off x="6562780" y="3422129"/>
              <a:ext cx="360363" cy="347663"/>
              <a:chOff x="1058" y="1615"/>
              <a:chExt cx="246" cy="219"/>
            </a:xfrm>
          </p:grpSpPr>
          <p:sp>
            <p:nvSpPr>
              <p:cNvPr id="44" name="Rectangle 16"/>
              <p:cNvSpPr>
                <a:spLocks noChangeArrowheads="1"/>
              </p:cNvSpPr>
              <p:nvPr/>
            </p:nvSpPr>
            <p:spPr bwMode="auto">
              <a:xfrm>
                <a:off x="1058" y="1739"/>
                <a:ext cx="246" cy="63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 sz="1539" dirty="0">
                  <a:latin typeface="Tahoma" pitchFamily="34" charset="0"/>
                  <a:ea typeface="굴림" pitchFamily="34" charset="-127"/>
                </a:endParaRPr>
              </a:p>
            </p:txBody>
          </p:sp>
          <p:sp>
            <p:nvSpPr>
              <p:cNvPr id="45" name="Rectangle 17"/>
              <p:cNvSpPr>
                <a:spLocks noChangeArrowheads="1"/>
              </p:cNvSpPr>
              <p:nvPr/>
            </p:nvSpPr>
            <p:spPr bwMode="auto">
              <a:xfrm>
                <a:off x="1121" y="1691"/>
                <a:ext cx="112" cy="47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 sz="1539" dirty="0">
                  <a:latin typeface="Tahoma" pitchFamily="34" charset="0"/>
                  <a:ea typeface="굴림" pitchFamily="34" charset="-127"/>
                </a:endParaRPr>
              </a:p>
            </p:txBody>
          </p:sp>
          <p:sp>
            <p:nvSpPr>
              <p:cNvPr id="46" name="Line 18"/>
              <p:cNvSpPr>
                <a:spLocks noChangeShapeType="1"/>
              </p:cNvSpPr>
              <p:nvPr/>
            </p:nvSpPr>
            <p:spPr bwMode="auto">
              <a:xfrm flipV="1">
                <a:off x="1276" y="1615"/>
                <a:ext cx="1" cy="12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sz="1539" dirty="0">
                  <a:latin typeface="Tahoma" pitchFamily="34" charset="0"/>
                </a:endParaRPr>
              </a:p>
            </p:txBody>
          </p:sp>
          <p:sp>
            <p:nvSpPr>
              <p:cNvPr id="47" name="Oval 19"/>
              <p:cNvSpPr>
                <a:spLocks noChangeArrowheads="1"/>
              </p:cNvSpPr>
              <p:nvPr/>
            </p:nvSpPr>
            <p:spPr bwMode="auto">
              <a:xfrm>
                <a:off x="1209" y="1770"/>
                <a:ext cx="71" cy="64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sz="1539" dirty="0">
                  <a:latin typeface="Tahoma" pitchFamily="34" charset="0"/>
                  <a:ea typeface="굴림" pitchFamily="34" charset="-127"/>
                </a:endParaRPr>
              </a:p>
            </p:txBody>
          </p:sp>
          <p:sp>
            <p:nvSpPr>
              <p:cNvPr id="48" name="Oval 20"/>
              <p:cNvSpPr>
                <a:spLocks noChangeArrowheads="1"/>
              </p:cNvSpPr>
              <p:nvPr/>
            </p:nvSpPr>
            <p:spPr bwMode="auto">
              <a:xfrm>
                <a:off x="1074" y="1770"/>
                <a:ext cx="71" cy="64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sz="1539" dirty="0">
                  <a:latin typeface="Tahoma" pitchFamily="34" charset="0"/>
                  <a:ea typeface="굴림" pitchFamily="34" charset="-127"/>
                </a:endParaRPr>
              </a:p>
            </p:txBody>
          </p:sp>
        </p:grpSp>
        <p:sp>
          <p:nvSpPr>
            <p:cNvPr id="11" name="Freeform 3"/>
            <p:cNvSpPr>
              <a:spLocks noChangeAspect="1"/>
            </p:cNvSpPr>
            <p:nvPr/>
          </p:nvSpPr>
          <p:spPr bwMode="auto">
            <a:xfrm>
              <a:off x="2751138" y="2798763"/>
              <a:ext cx="863600" cy="757237"/>
            </a:xfrm>
            <a:custGeom>
              <a:avLst/>
              <a:gdLst>
                <a:gd name="T0" fmla="*/ 216495 w 726"/>
                <a:gd name="T1" fmla="*/ 0 h 636"/>
                <a:gd name="T2" fmla="*/ 647105 w 726"/>
                <a:gd name="T3" fmla="*/ 0 h 636"/>
                <a:gd name="T4" fmla="*/ 863600 w 726"/>
                <a:gd name="T5" fmla="*/ 378619 h 636"/>
                <a:gd name="T6" fmla="*/ 647105 w 726"/>
                <a:gd name="T7" fmla="*/ 757237 h 636"/>
                <a:gd name="T8" fmla="*/ 216495 w 726"/>
                <a:gd name="T9" fmla="*/ 757237 h 636"/>
                <a:gd name="T10" fmla="*/ 0 w 726"/>
                <a:gd name="T11" fmla="*/ 378619 h 636"/>
                <a:gd name="T12" fmla="*/ 216495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12" name="Freeform 5"/>
            <p:cNvSpPr>
              <a:spLocks noChangeAspect="1"/>
            </p:cNvSpPr>
            <p:nvPr/>
          </p:nvSpPr>
          <p:spPr bwMode="auto">
            <a:xfrm>
              <a:off x="2751138" y="3556000"/>
              <a:ext cx="863600" cy="757238"/>
            </a:xfrm>
            <a:custGeom>
              <a:avLst/>
              <a:gdLst>
                <a:gd name="T0" fmla="*/ 216495 w 726"/>
                <a:gd name="T1" fmla="*/ 0 h 636"/>
                <a:gd name="T2" fmla="*/ 647105 w 726"/>
                <a:gd name="T3" fmla="*/ 0 h 636"/>
                <a:gd name="T4" fmla="*/ 863600 w 726"/>
                <a:gd name="T5" fmla="*/ 378619 h 636"/>
                <a:gd name="T6" fmla="*/ 647105 w 726"/>
                <a:gd name="T7" fmla="*/ 757238 h 636"/>
                <a:gd name="T8" fmla="*/ 216495 w 726"/>
                <a:gd name="T9" fmla="*/ 757238 h 636"/>
                <a:gd name="T10" fmla="*/ 0 w 726"/>
                <a:gd name="T11" fmla="*/ 378619 h 636"/>
                <a:gd name="T12" fmla="*/ 216495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13" name="Freeform 6"/>
            <p:cNvSpPr>
              <a:spLocks noChangeAspect="1"/>
            </p:cNvSpPr>
            <p:nvPr/>
          </p:nvSpPr>
          <p:spPr bwMode="auto">
            <a:xfrm>
              <a:off x="2103438" y="3178175"/>
              <a:ext cx="863600" cy="757238"/>
            </a:xfrm>
            <a:custGeom>
              <a:avLst/>
              <a:gdLst>
                <a:gd name="T0" fmla="*/ 216495 w 726"/>
                <a:gd name="T1" fmla="*/ 0 h 636"/>
                <a:gd name="T2" fmla="*/ 647105 w 726"/>
                <a:gd name="T3" fmla="*/ 0 h 636"/>
                <a:gd name="T4" fmla="*/ 863600 w 726"/>
                <a:gd name="T5" fmla="*/ 378619 h 636"/>
                <a:gd name="T6" fmla="*/ 647105 w 726"/>
                <a:gd name="T7" fmla="*/ 757238 h 636"/>
                <a:gd name="T8" fmla="*/ 216495 w 726"/>
                <a:gd name="T9" fmla="*/ 757238 h 636"/>
                <a:gd name="T10" fmla="*/ 0 w 726"/>
                <a:gd name="T11" fmla="*/ 378619 h 636"/>
                <a:gd name="T12" fmla="*/ 216495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14" name="Freeform 7"/>
            <p:cNvSpPr>
              <a:spLocks noChangeAspect="1"/>
            </p:cNvSpPr>
            <p:nvPr/>
          </p:nvSpPr>
          <p:spPr bwMode="auto">
            <a:xfrm>
              <a:off x="2103438" y="2420938"/>
              <a:ext cx="863600" cy="757237"/>
            </a:xfrm>
            <a:custGeom>
              <a:avLst/>
              <a:gdLst>
                <a:gd name="T0" fmla="*/ 216495 w 726"/>
                <a:gd name="T1" fmla="*/ 0 h 636"/>
                <a:gd name="T2" fmla="*/ 647105 w 726"/>
                <a:gd name="T3" fmla="*/ 0 h 636"/>
                <a:gd name="T4" fmla="*/ 863600 w 726"/>
                <a:gd name="T5" fmla="*/ 378619 h 636"/>
                <a:gd name="T6" fmla="*/ 647105 w 726"/>
                <a:gd name="T7" fmla="*/ 757237 h 636"/>
                <a:gd name="T8" fmla="*/ 216495 w 726"/>
                <a:gd name="T9" fmla="*/ 757237 h 636"/>
                <a:gd name="T10" fmla="*/ 0 w 726"/>
                <a:gd name="T11" fmla="*/ 378619 h 636"/>
                <a:gd name="T12" fmla="*/ 216495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15" name="Freeform 17"/>
            <p:cNvSpPr>
              <a:spLocks noChangeAspect="1"/>
            </p:cNvSpPr>
            <p:nvPr/>
          </p:nvSpPr>
          <p:spPr bwMode="auto">
            <a:xfrm>
              <a:off x="2103438" y="4691063"/>
              <a:ext cx="863600" cy="757237"/>
            </a:xfrm>
            <a:custGeom>
              <a:avLst/>
              <a:gdLst>
                <a:gd name="T0" fmla="*/ 216495 w 726"/>
                <a:gd name="T1" fmla="*/ 0 h 636"/>
                <a:gd name="T2" fmla="*/ 647105 w 726"/>
                <a:gd name="T3" fmla="*/ 0 h 636"/>
                <a:gd name="T4" fmla="*/ 863600 w 726"/>
                <a:gd name="T5" fmla="*/ 378619 h 636"/>
                <a:gd name="T6" fmla="*/ 647105 w 726"/>
                <a:gd name="T7" fmla="*/ 757237 h 636"/>
                <a:gd name="T8" fmla="*/ 216495 w 726"/>
                <a:gd name="T9" fmla="*/ 757237 h 636"/>
                <a:gd name="T10" fmla="*/ 0 w 726"/>
                <a:gd name="T11" fmla="*/ 378619 h 636"/>
                <a:gd name="T12" fmla="*/ 216495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16" name="Freeform 20"/>
            <p:cNvSpPr>
              <a:spLocks noChangeAspect="1"/>
            </p:cNvSpPr>
            <p:nvPr/>
          </p:nvSpPr>
          <p:spPr bwMode="auto">
            <a:xfrm>
              <a:off x="1454150" y="5068888"/>
              <a:ext cx="865188" cy="757237"/>
            </a:xfrm>
            <a:custGeom>
              <a:avLst/>
              <a:gdLst>
                <a:gd name="T0" fmla="*/ 216893 w 726"/>
                <a:gd name="T1" fmla="*/ 0 h 636"/>
                <a:gd name="T2" fmla="*/ 648295 w 726"/>
                <a:gd name="T3" fmla="*/ 0 h 636"/>
                <a:gd name="T4" fmla="*/ 865188 w 726"/>
                <a:gd name="T5" fmla="*/ 378619 h 636"/>
                <a:gd name="T6" fmla="*/ 648295 w 726"/>
                <a:gd name="T7" fmla="*/ 757237 h 636"/>
                <a:gd name="T8" fmla="*/ 216893 w 726"/>
                <a:gd name="T9" fmla="*/ 757237 h 636"/>
                <a:gd name="T10" fmla="*/ 0 w 726"/>
                <a:gd name="T11" fmla="*/ 378619 h 636"/>
                <a:gd name="T12" fmla="*/ 216893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17" name="Freeform 21"/>
            <p:cNvSpPr>
              <a:spLocks noChangeAspect="1"/>
            </p:cNvSpPr>
            <p:nvPr/>
          </p:nvSpPr>
          <p:spPr bwMode="auto">
            <a:xfrm>
              <a:off x="1454150" y="4313238"/>
              <a:ext cx="865188" cy="757237"/>
            </a:xfrm>
            <a:custGeom>
              <a:avLst/>
              <a:gdLst>
                <a:gd name="T0" fmla="*/ 216893 w 726"/>
                <a:gd name="T1" fmla="*/ 0 h 636"/>
                <a:gd name="T2" fmla="*/ 648295 w 726"/>
                <a:gd name="T3" fmla="*/ 0 h 636"/>
                <a:gd name="T4" fmla="*/ 865188 w 726"/>
                <a:gd name="T5" fmla="*/ 378619 h 636"/>
                <a:gd name="T6" fmla="*/ 648295 w 726"/>
                <a:gd name="T7" fmla="*/ 757237 h 636"/>
                <a:gd name="T8" fmla="*/ 216893 w 726"/>
                <a:gd name="T9" fmla="*/ 757237 h 636"/>
                <a:gd name="T10" fmla="*/ 0 w 726"/>
                <a:gd name="T11" fmla="*/ 378619 h 636"/>
                <a:gd name="T12" fmla="*/ 216893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18" name="Freeform 22"/>
            <p:cNvSpPr>
              <a:spLocks noChangeAspect="1"/>
            </p:cNvSpPr>
            <p:nvPr/>
          </p:nvSpPr>
          <p:spPr bwMode="auto">
            <a:xfrm>
              <a:off x="2103438" y="3933825"/>
              <a:ext cx="863600" cy="757238"/>
            </a:xfrm>
            <a:custGeom>
              <a:avLst/>
              <a:gdLst>
                <a:gd name="T0" fmla="*/ 216495 w 726"/>
                <a:gd name="T1" fmla="*/ 0 h 636"/>
                <a:gd name="T2" fmla="*/ 647105 w 726"/>
                <a:gd name="T3" fmla="*/ 0 h 636"/>
                <a:gd name="T4" fmla="*/ 863600 w 726"/>
                <a:gd name="T5" fmla="*/ 378619 h 636"/>
                <a:gd name="T6" fmla="*/ 647105 w 726"/>
                <a:gd name="T7" fmla="*/ 757238 h 636"/>
                <a:gd name="T8" fmla="*/ 216495 w 726"/>
                <a:gd name="T9" fmla="*/ 757238 h 636"/>
                <a:gd name="T10" fmla="*/ 0 w 726"/>
                <a:gd name="T11" fmla="*/ 378619 h 636"/>
                <a:gd name="T12" fmla="*/ 216495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19" name="Freeform 23"/>
            <p:cNvSpPr>
              <a:spLocks noChangeAspect="1"/>
            </p:cNvSpPr>
            <p:nvPr/>
          </p:nvSpPr>
          <p:spPr bwMode="auto">
            <a:xfrm>
              <a:off x="2751138" y="4313238"/>
              <a:ext cx="863600" cy="757237"/>
            </a:xfrm>
            <a:custGeom>
              <a:avLst/>
              <a:gdLst>
                <a:gd name="T0" fmla="*/ 216495 w 726"/>
                <a:gd name="T1" fmla="*/ 0 h 636"/>
                <a:gd name="T2" fmla="*/ 647105 w 726"/>
                <a:gd name="T3" fmla="*/ 0 h 636"/>
                <a:gd name="T4" fmla="*/ 863600 w 726"/>
                <a:gd name="T5" fmla="*/ 378619 h 636"/>
                <a:gd name="T6" fmla="*/ 647105 w 726"/>
                <a:gd name="T7" fmla="*/ 757237 h 636"/>
                <a:gd name="T8" fmla="*/ 216495 w 726"/>
                <a:gd name="T9" fmla="*/ 757237 h 636"/>
                <a:gd name="T10" fmla="*/ 0 w 726"/>
                <a:gd name="T11" fmla="*/ 378619 h 636"/>
                <a:gd name="T12" fmla="*/ 216495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20" name="Freeform 24"/>
            <p:cNvSpPr>
              <a:spLocks noChangeAspect="1"/>
            </p:cNvSpPr>
            <p:nvPr/>
          </p:nvSpPr>
          <p:spPr bwMode="auto">
            <a:xfrm>
              <a:off x="806450" y="3178175"/>
              <a:ext cx="865188" cy="757238"/>
            </a:xfrm>
            <a:custGeom>
              <a:avLst/>
              <a:gdLst>
                <a:gd name="T0" fmla="*/ 216893 w 726"/>
                <a:gd name="T1" fmla="*/ 0 h 636"/>
                <a:gd name="T2" fmla="*/ 648295 w 726"/>
                <a:gd name="T3" fmla="*/ 0 h 636"/>
                <a:gd name="T4" fmla="*/ 865188 w 726"/>
                <a:gd name="T5" fmla="*/ 378619 h 636"/>
                <a:gd name="T6" fmla="*/ 648295 w 726"/>
                <a:gd name="T7" fmla="*/ 757238 h 636"/>
                <a:gd name="T8" fmla="*/ 216893 w 726"/>
                <a:gd name="T9" fmla="*/ 757238 h 636"/>
                <a:gd name="T10" fmla="*/ 0 w 726"/>
                <a:gd name="T11" fmla="*/ 378619 h 636"/>
                <a:gd name="T12" fmla="*/ 216893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21" name="Freeform 25"/>
            <p:cNvSpPr>
              <a:spLocks noChangeAspect="1"/>
            </p:cNvSpPr>
            <p:nvPr/>
          </p:nvSpPr>
          <p:spPr bwMode="auto">
            <a:xfrm>
              <a:off x="1454150" y="3556000"/>
              <a:ext cx="865188" cy="757238"/>
            </a:xfrm>
            <a:custGeom>
              <a:avLst/>
              <a:gdLst>
                <a:gd name="T0" fmla="*/ 216893 w 726"/>
                <a:gd name="T1" fmla="*/ 0 h 636"/>
                <a:gd name="T2" fmla="*/ 648295 w 726"/>
                <a:gd name="T3" fmla="*/ 0 h 636"/>
                <a:gd name="T4" fmla="*/ 865188 w 726"/>
                <a:gd name="T5" fmla="*/ 378619 h 636"/>
                <a:gd name="T6" fmla="*/ 648295 w 726"/>
                <a:gd name="T7" fmla="*/ 757238 h 636"/>
                <a:gd name="T8" fmla="*/ 216893 w 726"/>
                <a:gd name="T9" fmla="*/ 757238 h 636"/>
                <a:gd name="T10" fmla="*/ 0 w 726"/>
                <a:gd name="T11" fmla="*/ 378619 h 636"/>
                <a:gd name="T12" fmla="*/ 216893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22" name="Freeform 26"/>
            <p:cNvSpPr>
              <a:spLocks noChangeAspect="1"/>
            </p:cNvSpPr>
            <p:nvPr/>
          </p:nvSpPr>
          <p:spPr bwMode="auto">
            <a:xfrm>
              <a:off x="806450" y="3935413"/>
              <a:ext cx="865188" cy="757237"/>
            </a:xfrm>
            <a:custGeom>
              <a:avLst/>
              <a:gdLst>
                <a:gd name="T0" fmla="*/ 216893 w 726"/>
                <a:gd name="T1" fmla="*/ 0 h 636"/>
                <a:gd name="T2" fmla="*/ 648295 w 726"/>
                <a:gd name="T3" fmla="*/ 0 h 636"/>
                <a:gd name="T4" fmla="*/ 865188 w 726"/>
                <a:gd name="T5" fmla="*/ 378619 h 636"/>
                <a:gd name="T6" fmla="*/ 648295 w 726"/>
                <a:gd name="T7" fmla="*/ 757237 h 636"/>
                <a:gd name="T8" fmla="*/ 216893 w 726"/>
                <a:gd name="T9" fmla="*/ 757237 h 636"/>
                <a:gd name="T10" fmla="*/ 0 w 726"/>
                <a:gd name="T11" fmla="*/ 378619 h 636"/>
                <a:gd name="T12" fmla="*/ 216893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23" name="Freeform 27"/>
            <p:cNvSpPr>
              <a:spLocks noChangeAspect="1"/>
            </p:cNvSpPr>
            <p:nvPr/>
          </p:nvSpPr>
          <p:spPr bwMode="auto">
            <a:xfrm>
              <a:off x="158750" y="3556000"/>
              <a:ext cx="865188" cy="757238"/>
            </a:xfrm>
            <a:custGeom>
              <a:avLst/>
              <a:gdLst>
                <a:gd name="T0" fmla="*/ 216893 w 726"/>
                <a:gd name="T1" fmla="*/ 0 h 636"/>
                <a:gd name="T2" fmla="*/ 648295 w 726"/>
                <a:gd name="T3" fmla="*/ 0 h 636"/>
                <a:gd name="T4" fmla="*/ 865188 w 726"/>
                <a:gd name="T5" fmla="*/ 378619 h 636"/>
                <a:gd name="T6" fmla="*/ 648295 w 726"/>
                <a:gd name="T7" fmla="*/ 757238 h 636"/>
                <a:gd name="T8" fmla="*/ 216893 w 726"/>
                <a:gd name="T9" fmla="*/ 757238 h 636"/>
                <a:gd name="T10" fmla="*/ 0 w 726"/>
                <a:gd name="T11" fmla="*/ 378619 h 636"/>
                <a:gd name="T12" fmla="*/ 216893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24" name="Freeform 28"/>
            <p:cNvSpPr>
              <a:spLocks noChangeAspect="1"/>
            </p:cNvSpPr>
            <p:nvPr/>
          </p:nvSpPr>
          <p:spPr bwMode="auto">
            <a:xfrm>
              <a:off x="158750" y="2800350"/>
              <a:ext cx="865188" cy="757238"/>
            </a:xfrm>
            <a:custGeom>
              <a:avLst/>
              <a:gdLst>
                <a:gd name="T0" fmla="*/ 216893 w 726"/>
                <a:gd name="T1" fmla="*/ 0 h 636"/>
                <a:gd name="T2" fmla="*/ 648295 w 726"/>
                <a:gd name="T3" fmla="*/ 0 h 636"/>
                <a:gd name="T4" fmla="*/ 865188 w 726"/>
                <a:gd name="T5" fmla="*/ 378619 h 636"/>
                <a:gd name="T6" fmla="*/ 648295 w 726"/>
                <a:gd name="T7" fmla="*/ 757238 h 636"/>
                <a:gd name="T8" fmla="*/ 216893 w 726"/>
                <a:gd name="T9" fmla="*/ 757238 h 636"/>
                <a:gd name="T10" fmla="*/ 0 w 726"/>
                <a:gd name="T11" fmla="*/ 378619 h 636"/>
                <a:gd name="T12" fmla="*/ 216893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25" name="Freeform 29"/>
            <p:cNvSpPr>
              <a:spLocks noChangeAspect="1"/>
            </p:cNvSpPr>
            <p:nvPr/>
          </p:nvSpPr>
          <p:spPr bwMode="auto">
            <a:xfrm>
              <a:off x="806450" y="2420938"/>
              <a:ext cx="865188" cy="757237"/>
            </a:xfrm>
            <a:custGeom>
              <a:avLst/>
              <a:gdLst>
                <a:gd name="T0" fmla="*/ 216893 w 726"/>
                <a:gd name="T1" fmla="*/ 0 h 636"/>
                <a:gd name="T2" fmla="*/ 648295 w 726"/>
                <a:gd name="T3" fmla="*/ 0 h 636"/>
                <a:gd name="T4" fmla="*/ 865188 w 726"/>
                <a:gd name="T5" fmla="*/ 378619 h 636"/>
                <a:gd name="T6" fmla="*/ 648295 w 726"/>
                <a:gd name="T7" fmla="*/ 757237 h 636"/>
                <a:gd name="T8" fmla="*/ 216893 w 726"/>
                <a:gd name="T9" fmla="*/ 757237 h 636"/>
                <a:gd name="T10" fmla="*/ 0 w 726"/>
                <a:gd name="T11" fmla="*/ 378619 h 636"/>
                <a:gd name="T12" fmla="*/ 216893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26" name="Freeform 30"/>
            <p:cNvSpPr>
              <a:spLocks noChangeAspect="1"/>
            </p:cNvSpPr>
            <p:nvPr/>
          </p:nvSpPr>
          <p:spPr bwMode="auto">
            <a:xfrm>
              <a:off x="1454150" y="2800350"/>
              <a:ext cx="865188" cy="757238"/>
            </a:xfrm>
            <a:custGeom>
              <a:avLst/>
              <a:gdLst>
                <a:gd name="T0" fmla="*/ 216893 w 726"/>
                <a:gd name="T1" fmla="*/ 0 h 636"/>
                <a:gd name="T2" fmla="*/ 648295 w 726"/>
                <a:gd name="T3" fmla="*/ 0 h 636"/>
                <a:gd name="T4" fmla="*/ 865188 w 726"/>
                <a:gd name="T5" fmla="*/ 378619 h 636"/>
                <a:gd name="T6" fmla="*/ 648295 w 726"/>
                <a:gd name="T7" fmla="*/ 757238 h 636"/>
                <a:gd name="T8" fmla="*/ 216893 w 726"/>
                <a:gd name="T9" fmla="*/ 757238 h 636"/>
                <a:gd name="T10" fmla="*/ 0 w 726"/>
                <a:gd name="T11" fmla="*/ 378619 h 636"/>
                <a:gd name="T12" fmla="*/ 216893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27" name="Freeform 33"/>
            <p:cNvSpPr>
              <a:spLocks noChangeAspect="1"/>
            </p:cNvSpPr>
            <p:nvPr/>
          </p:nvSpPr>
          <p:spPr bwMode="auto">
            <a:xfrm>
              <a:off x="1454150" y="2043113"/>
              <a:ext cx="865188" cy="758825"/>
            </a:xfrm>
            <a:custGeom>
              <a:avLst/>
              <a:gdLst>
                <a:gd name="T0" fmla="*/ 216893 w 726"/>
                <a:gd name="T1" fmla="*/ 0 h 636"/>
                <a:gd name="T2" fmla="*/ 648295 w 726"/>
                <a:gd name="T3" fmla="*/ 0 h 636"/>
                <a:gd name="T4" fmla="*/ 865188 w 726"/>
                <a:gd name="T5" fmla="*/ 379413 h 636"/>
                <a:gd name="T6" fmla="*/ 648295 w 726"/>
                <a:gd name="T7" fmla="*/ 758825 h 636"/>
                <a:gd name="T8" fmla="*/ 216893 w 726"/>
                <a:gd name="T9" fmla="*/ 758825 h 636"/>
                <a:gd name="T10" fmla="*/ 0 w 726"/>
                <a:gd name="T11" fmla="*/ 379413 h 636"/>
                <a:gd name="T12" fmla="*/ 216893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28" name="Freeform 98"/>
            <p:cNvSpPr>
              <a:spLocks noChangeAspect="1"/>
            </p:cNvSpPr>
            <p:nvPr/>
          </p:nvSpPr>
          <p:spPr bwMode="auto">
            <a:xfrm>
              <a:off x="808038" y="4692650"/>
              <a:ext cx="865187" cy="757238"/>
            </a:xfrm>
            <a:custGeom>
              <a:avLst/>
              <a:gdLst>
                <a:gd name="T0" fmla="*/ 216893 w 726"/>
                <a:gd name="T1" fmla="*/ 0 h 636"/>
                <a:gd name="T2" fmla="*/ 648294 w 726"/>
                <a:gd name="T3" fmla="*/ 0 h 636"/>
                <a:gd name="T4" fmla="*/ 865187 w 726"/>
                <a:gd name="T5" fmla="*/ 378619 h 636"/>
                <a:gd name="T6" fmla="*/ 648294 w 726"/>
                <a:gd name="T7" fmla="*/ 757238 h 636"/>
                <a:gd name="T8" fmla="*/ 216893 w 726"/>
                <a:gd name="T9" fmla="*/ 757238 h 636"/>
                <a:gd name="T10" fmla="*/ 0 w 726"/>
                <a:gd name="T11" fmla="*/ 378619 h 636"/>
                <a:gd name="T12" fmla="*/ 216893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29" name="Freeform 99"/>
            <p:cNvSpPr>
              <a:spLocks noChangeAspect="1"/>
            </p:cNvSpPr>
            <p:nvPr/>
          </p:nvSpPr>
          <p:spPr bwMode="auto">
            <a:xfrm>
              <a:off x="158750" y="4313238"/>
              <a:ext cx="865188" cy="757237"/>
            </a:xfrm>
            <a:custGeom>
              <a:avLst/>
              <a:gdLst>
                <a:gd name="T0" fmla="*/ 216893 w 726"/>
                <a:gd name="T1" fmla="*/ 0 h 636"/>
                <a:gd name="T2" fmla="*/ 648295 w 726"/>
                <a:gd name="T3" fmla="*/ 0 h 636"/>
                <a:gd name="T4" fmla="*/ 865188 w 726"/>
                <a:gd name="T5" fmla="*/ 378619 h 636"/>
                <a:gd name="T6" fmla="*/ 648295 w 726"/>
                <a:gd name="T7" fmla="*/ 757237 h 636"/>
                <a:gd name="T8" fmla="*/ 216893 w 726"/>
                <a:gd name="T9" fmla="*/ 757237 h 636"/>
                <a:gd name="T10" fmla="*/ 0 w 726"/>
                <a:gd name="T11" fmla="*/ 378619 h 636"/>
                <a:gd name="T12" fmla="*/ 216893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30" name="Freeform 3"/>
            <p:cNvSpPr>
              <a:spLocks noChangeAspect="1"/>
            </p:cNvSpPr>
            <p:nvPr/>
          </p:nvSpPr>
          <p:spPr bwMode="auto">
            <a:xfrm>
              <a:off x="4563122" y="2516962"/>
              <a:ext cx="2880000" cy="2525292"/>
            </a:xfrm>
            <a:custGeom>
              <a:avLst/>
              <a:gdLst>
                <a:gd name="T0" fmla="*/ 216495 w 726"/>
                <a:gd name="T1" fmla="*/ 0 h 636"/>
                <a:gd name="T2" fmla="*/ 647105 w 726"/>
                <a:gd name="T3" fmla="*/ 0 h 636"/>
                <a:gd name="T4" fmla="*/ 863600 w 726"/>
                <a:gd name="T5" fmla="*/ 378619 h 636"/>
                <a:gd name="T6" fmla="*/ 647105 w 726"/>
                <a:gd name="T7" fmla="*/ 757237 h 636"/>
                <a:gd name="T8" fmla="*/ 216495 w 726"/>
                <a:gd name="T9" fmla="*/ 757237 h 636"/>
                <a:gd name="T10" fmla="*/ 0 w 726"/>
                <a:gd name="T11" fmla="*/ 378619 h 636"/>
                <a:gd name="T12" fmla="*/ 216495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278183" y="3931131"/>
              <a:ext cx="360039" cy="5617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539" i="1" dirty="0">
                  <a:latin typeface="Times New Roman" pitchFamily="18" charset="0"/>
                  <a:cs typeface="Times New Roman" pitchFamily="18" charset="0"/>
                </a:rPr>
                <a:t>r</a:t>
              </a:r>
            </a:p>
          </p:txBody>
        </p:sp>
        <p:cxnSp>
          <p:nvCxnSpPr>
            <p:cNvPr id="32" name="Straight Arrow Connector 8"/>
            <p:cNvCxnSpPr/>
            <p:nvPr/>
          </p:nvCxnSpPr>
          <p:spPr>
            <a:xfrm>
              <a:off x="577296" y="3177381"/>
              <a:ext cx="1526142" cy="75644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356994" y="2975632"/>
              <a:ext cx="873172" cy="3820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855" dirty="0">
                  <a:latin typeface="Times New Roman" pitchFamily="18" charset="0"/>
                  <a:cs typeface="Times New Roman" pitchFamily="18" charset="0"/>
                </a:rPr>
                <a:t>Cell </a:t>
              </a:r>
              <a:r>
                <a:rPr lang="sv-SE" sz="855" i="1" dirty="0">
                  <a:latin typeface="Times New Roman" pitchFamily="18" charset="0"/>
                  <a:cs typeface="Times New Roman" pitchFamily="18" charset="0"/>
                </a:rPr>
                <a:t>j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900088" y="3566242"/>
              <a:ext cx="705478" cy="6065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855" i="1" dirty="0">
                  <a:latin typeface="Times New Roman" pitchFamily="18" charset="0"/>
                  <a:cs typeface="Times New Roman" pitchFamily="18" charset="0"/>
                </a:rPr>
                <a:t>D</a:t>
              </a:r>
              <a:r>
                <a:rPr lang="sv-SE" sz="855" i="1" baseline="-25000" dirty="0">
                  <a:latin typeface="Times New Roman" pitchFamily="18" charset="0"/>
                  <a:cs typeface="Times New Roman" pitchFamily="18" charset="0"/>
                </a:rPr>
                <a:t>j</a:t>
              </a:r>
              <a:r>
                <a:rPr lang="sv-SE" sz="855" dirty="0"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sv-SE" sz="855" i="1" dirty="0">
                  <a:latin typeface="Times New Roman" pitchFamily="18" charset="0"/>
                  <a:cs typeface="Times New Roman" pitchFamily="18" charset="0"/>
                </a:rPr>
                <a:t>r</a:t>
              </a:r>
              <a:r>
                <a:rPr lang="sv-SE" sz="855" dirty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sv-SE" sz="855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35" name="Group 15"/>
            <p:cNvGrpSpPr>
              <a:grpSpLocks/>
            </p:cNvGrpSpPr>
            <p:nvPr/>
          </p:nvGrpSpPr>
          <p:grpSpPr bwMode="auto">
            <a:xfrm>
              <a:off x="2103438" y="3854847"/>
              <a:ext cx="139165" cy="157956"/>
              <a:chOff x="1058" y="1615"/>
              <a:chExt cx="246" cy="219"/>
            </a:xfrm>
          </p:grpSpPr>
          <p:sp>
            <p:nvSpPr>
              <p:cNvPr id="39" name="Rectangle 16"/>
              <p:cNvSpPr>
                <a:spLocks noChangeArrowheads="1"/>
              </p:cNvSpPr>
              <p:nvPr/>
            </p:nvSpPr>
            <p:spPr bwMode="auto">
              <a:xfrm>
                <a:off x="1058" y="1739"/>
                <a:ext cx="246" cy="63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 sz="1539" dirty="0">
                  <a:latin typeface="Tahoma" pitchFamily="34" charset="0"/>
                  <a:ea typeface="굴림" pitchFamily="34" charset="-127"/>
                </a:endParaRPr>
              </a:p>
            </p:txBody>
          </p:sp>
          <p:sp>
            <p:nvSpPr>
              <p:cNvPr id="40" name="Rectangle 17"/>
              <p:cNvSpPr>
                <a:spLocks noChangeArrowheads="1"/>
              </p:cNvSpPr>
              <p:nvPr/>
            </p:nvSpPr>
            <p:spPr bwMode="auto">
              <a:xfrm>
                <a:off x="1121" y="1691"/>
                <a:ext cx="112" cy="47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 sz="1539" dirty="0">
                  <a:latin typeface="Tahoma" pitchFamily="34" charset="0"/>
                  <a:ea typeface="굴림" pitchFamily="34" charset="-127"/>
                </a:endParaRPr>
              </a:p>
            </p:txBody>
          </p:sp>
          <p:sp>
            <p:nvSpPr>
              <p:cNvPr id="41" name="Line 18"/>
              <p:cNvSpPr>
                <a:spLocks noChangeShapeType="1"/>
              </p:cNvSpPr>
              <p:nvPr/>
            </p:nvSpPr>
            <p:spPr bwMode="auto">
              <a:xfrm flipV="1">
                <a:off x="1276" y="1615"/>
                <a:ext cx="1" cy="12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sz="1539" dirty="0">
                  <a:latin typeface="Tahoma" pitchFamily="34" charset="0"/>
                </a:endParaRPr>
              </a:p>
            </p:txBody>
          </p:sp>
          <p:sp>
            <p:nvSpPr>
              <p:cNvPr id="42" name="Oval 19"/>
              <p:cNvSpPr>
                <a:spLocks noChangeArrowheads="1"/>
              </p:cNvSpPr>
              <p:nvPr/>
            </p:nvSpPr>
            <p:spPr bwMode="auto">
              <a:xfrm>
                <a:off x="1209" y="1770"/>
                <a:ext cx="71" cy="64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sz="1539" dirty="0">
                  <a:latin typeface="Tahoma" pitchFamily="34" charset="0"/>
                  <a:ea typeface="굴림" pitchFamily="34" charset="-127"/>
                </a:endParaRPr>
              </a:p>
            </p:txBody>
          </p:sp>
          <p:sp>
            <p:nvSpPr>
              <p:cNvPr id="43" name="Oval 20"/>
              <p:cNvSpPr>
                <a:spLocks noChangeArrowheads="1"/>
              </p:cNvSpPr>
              <p:nvPr/>
            </p:nvSpPr>
            <p:spPr bwMode="auto">
              <a:xfrm>
                <a:off x="1074" y="1770"/>
                <a:ext cx="71" cy="64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sz="1539" dirty="0">
                  <a:latin typeface="Tahoma" pitchFamily="34" charset="0"/>
                  <a:ea typeface="굴림" pitchFamily="34" charset="-127"/>
                </a:endParaRPr>
              </a:p>
            </p:txBody>
          </p:sp>
        </p:grpSp>
        <p:cxnSp>
          <p:nvCxnSpPr>
            <p:cNvPr id="36" name="Straight Arrow Connector 2"/>
            <p:cNvCxnSpPr/>
            <p:nvPr/>
          </p:nvCxnSpPr>
          <p:spPr>
            <a:xfrm>
              <a:off x="6003122" y="3779608"/>
              <a:ext cx="1440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Freeform 24"/>
            <p:cNvSpPr/>
            <p:nvPr/>
          </p:nvSpPr>
          <p:spPr>
            <a:xfrm>
              <a:off x="6010183" y="3799643"/>
              <a:ext cx="745724" cy="248574"/>
            </a:xfrm>
            <a:custGeom>
              <a:avLst/>
              <a:gdLst>
                <a:gd name="connsiteX0" fmla="*/ 0 w 745724"/>
                <a:gd name="connsiteY0" fmla="*/ 0 h 248574"/>
                <a:gd name="connsiteX1" fmla="*/ 417250 w 745724"/>
                <a:gd name="connsiteY1" fmla="*/ 248574 h 248574"/>
                <a:gd name="connsiteX2" fmla="*/ 745724 w 745724"/>
                <a:gd name="connsiteY2" fmla="*/ 0 h 248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45724" h="248574">
                  <a:moveTo>
                    <a:pt x="0" y="0"/>
                  </a:moveTo>
                  <a:cubicBezTo>
                    <a:pt x="146481" y="124287"/>
                    <a:pt x="292963" y="248574"/>
                    <a:pt x="417250" y="248574"/>
                  </a:cubicBezTo>
                  <a:cubicBezTo>
                    <a:pt x="541537" y="248574"/>
                    <a:pt x="643630" y="124287"/>
                    <a:pt x="745724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38" name="Freeform 25"/>
            <p:cNvSpPr/>
            <p:nvPr/>
          </p:nvSpPr>
          <p:spPr>
            <a:xfrm>
              <a:off x="2104008" y="2585510"/>
              <a:ext cx="2778710" cy="1160867"/>
            </a:xfrm>
            <a:custGeom>
              <a:avLst/>
              <a:gdLst>
                <a:gd name="connsiteX0" fmla="*/ 0 w 2778710"/>
                <a:gd name="connsiteY0" fmla="*/ 1160867 h 1160867"/>
                <a:gd name="connsiteX1" fmla="*/ 2095130 w 2778710"/>
                <a:gd name="connsiteY1" fmla="*/ 15647 h 1160867"/>
                <a:gd name="connsiteX2" fmla="*/ 2778710 w 2778710"/>
                <a:gd name="connsiteY2" fmla="*/ 601573 h 1160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78710" h="1160867">
                  <a:moveTo>
                    <a:pt x="0" y="1160867"/>
                  </a:moveTo>
                  <a:cubicBezTo>
                    <a:pt x="816006" y="634865"/>
                    <a:pt x="1632012" y="108863"/>
                    <a:pt x="2095130" y="15647"/>
                  </a:cubicBezTo>
                  <a:cubicBezTo>
                    <a:pt x="2558248" y="-77569"/>
                    <a:pt x="2668479" y="262002"/>
                    <a:pt x="2778710" y="601573"/>
                  </a:cubicBezTo>
                </a:path>
              </a:pathLst>
            </a:custGeom>
            <a:noFill/>
            <a:ln w="9525"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539" dirty="0">
                <a:latin typeface="Tahoma" pitchFamily="34" charset="0"/>
              </a:endParaRPr>
            </a:p>
          </p:txBody>
        </p:sp>
      </p:grpSp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1322" y="2674093"/>
            <a:ext cx="4373119" cy="3279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84916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SFR: </a:t>
            </a: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Example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10.4 (2/2)</a:t>
            </a: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SFR strikes a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balance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between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the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performances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of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center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user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and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boundary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user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When a mobile can claim all the available resources at each location, its achievable capacity is 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</p:txBody>
      </p:sp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2891" y="2590800"/>
            <a:ext cx="4680360" cy="3510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32614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706063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 err="1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Coordinated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multi-</a:t>
            </a:r>
            <a:r>
              <a:rPr lang="sv-SE" sz="2737" kern="0" dirty="0" err="1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point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transmission (1/3)</a:t>
            </a:r>
            <a:endParaRPr lang="sv-SE" sz="2737" kern="0" dirty="0">
              <a:solidFill>
                <a:schemeClr val="accent2"/>
              </a:solidFill>
              <a:latin typeface="Tahoma" pitchFamily="34" charset="0"/>
              <a:ea typeface="ＭＳ Ｐゴシック" charset="-128"/>
              <a:cs typeface="+mj-cs"/>
            </a:endParaRP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Joint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processing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between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neighboring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cells (a cluster)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Coordinated scheduling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One entity assumes the scheduling decision of all cells in the cluster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Coordinated </a:t>
            </a:r>
            <a:r>
              <a:rPr lang="en-US" sz="1539" kern="0" dirty="0" err="1">
                <a:latin typeface="Tahoma" pitchFamily="34" charset="0"/>
                <a:ea typeface="ＭＳ Ｐゴシック" charset="-128"/>
              </a:rPr>
              <a:t>beamforming</a:t>
            </a: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 err="1">
                <a:latin typeface="Tahoma" pitchFamily="34" charset="0"/>
                <a:ea typeface="ＭＳ Ｐゴシック" charset="-128"/>
              </a:rPr>
              <a:t>Precoding</a:t>
            </a:r>
            <a:r>
              <a:rPr lang="en-US" sz="1539" kern="0" dirty="0">
                <a:latin typeface="Tahoma" pitchFamily="34" charset="0"/>
                <a:ea typeface="ＭＳ Ｐゴシック" charset="-128"/>
              </a:rPr>
              <a:t> of transmitted signal for interference cancellation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Requirements: precise CSI, fast and reliable backhaul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Joint transmission (see next slide)</a:t>
            </a: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88498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CoMP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(2/3)</a:t>
            </a: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4583541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Joint transmission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APs share data stream to be transmitted. 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>
                <a:latin typeface="Tahoma" pitchFamily="34" charset="0"/>
                <a:ea typeface="ＭＳ Ｐゴシック" charset="-128"/>
              </a:rPr>
              <a:t>Three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categories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depending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on CSI and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synchronization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accuracy</a:t>
            </a: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Dynamic point selection</a:t>
            </a:r>
          </a:p>
          <a:p>
            <a:pPr marL="932852" lvl="2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Selection diversity is obtained (similar to instantaneous handover)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Non-coherent transmission</a:t>
            </a:r>
          </a:p>
          <a:p>
            <a:pPr marL="932852" lvl="2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Signal power is combined similarly to the downlink of CDMA soft handover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Coherent Transmission</a:t>
            </a:r>
          </a:p>
          <a:p>
            <a:pPr marL="932852" lvl="2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The cluster can be regarded as a single cell with geographically separated multiple antenna with extremely accurate CSI and phase synchronization</a:t>
            </a: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51094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CoMP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(3/3)</a:t>
            </a: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Challenges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Inter-BS communications (backhaul)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Fast, reliable, and high capacity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Channel estimation and feedback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Accuracy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Overhead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Inter-cluster interference management</a:t>
            </a: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94998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>
          <a:xfrm>
            <a:off x="457200" y="2286000"/>
            <a:ext cx="8150225" cy="3505200"/>
          </a:xfrm>
        </p:spPr>
        <p:txBody>
          <a:bodyPr/>
          <a:lstStyle/>
          <a:p>
            <a:r>
              <a:rPr lang="en-US" sz="2400" dirty="0"/>
              <a:t>First </a:t>
            </a:r>
            <a:r>
              <a:rPr lang="en-US" sz="2400" dirty="0" smtClean="0"/>
              <a:t>commercialization:</a:t>
            </a:r>
          </a:p>
          <a:p>
            <a:pPr lvl="1"/>
            <a:r>
              <a:rPr lang="en-US" sz="1800" dirty="0" smtClean="0"/>
              <a:t> </a:t>
            </a:r>
            <a:r>
              <a:rPr lang="en-US" sz="1800" dirty="0" err="1"/>
              <a:t>TeliaSonera</a:t>
            </a:r>
            <a:r>
              <a:rPr lang="en-US" sz="1800" dirty="0"/>
              <a:t> in Stockholm and Oslo on December 14, </a:t>
            </a:r>
            <a:r>
              <a:rPr lang="en-US" sz="1800" dirty="0" smtClean="0"/>
              <a:t>2009.</a:t>
            </a:r>
            <a:endParaRPr lang="en-US" sz="1800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3276600"/>
            <a:ext cx="2743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ahoma" pitchFamily="34" charset="0"/>
              </a:rPr>
              <a:t>Adoption of LTE technology as of </a:t>
            </a:r>
            <a:r>
              <a:rPr lang="en-US" sz="1200" dirty="0" smtClean="0">
                <a:latin typeface="Tahoma" pitchFamily="34" charset="0"/>
              </a:rPr>
              <a:t>Dec 7, </a:t>
            </a:r>
            <a:r>
              <a:rPr lang="en-US" sz="1200" dirty="0">
                <a:latin typeface="Tahoma" pitchFamily="34" charset="0"/>
              </a:rPr>
              <a:t>2014</a:t>
            </a:r>
            <a:r>
              <a:rPr lang="en-US" sz="1200" dirty="0" smtClean="0">
                <a:latin typeface="Tahoma" pitchFamily="34" charset="0"/>
              </a:rPr>
              <a:t>.</a:t>
            </a:r>
            <a:r>
              <a:rPr lang="en-US" sz="1200" dirty="0">
                <a:latin typeface="Tahoma" pitchFamily="34" charset="0"/>
              </a:rPr>
              <a:t>  </a:t>
            </a:r>
            <a:endParaRPr lang="en-US" sz="1200" dirty="0" smtClean="0">
              <a:latin typeface="Tahoma" pitchFamily="34" charset="0"/>
            </a:endParaRPr>
          </a:p>
          <a:p>
            <a:r>
              <a:rPr lang="en-US" sz="1200" dirty="0" smtClean="0">
                <a:solidFill>
                  <a:srgbClr val="FF0000"/>
                </a:solidFill>
                <a:latin typeface="Tahoma" pitchFamily="34" charset="0"/>
              </a:rPr>
              <a:t>Red: </a:t>
            </a:r>
            <a:r>
              <a:rPr lang="en-US" sz="1200" dirty="0" smtClean="0">
                <a:latin typeface="Tahoma" pitchFamily="34" charset="0"/>
              </a:rPr>
              <a:t>Countries </a:t>
            </a:r>
            <a:r>
              <a:rPr lang="en-US" sz="1200" dirty="0">
                <a:latin typeface="Tahoma" pitchFamily="34" charset="0"/>
              </a:rPr>
              <a:t>with commercial LTE service</a:t>
            </a:r>
          </a:p>
          <a:p>
            <a:r>
              <a:rPr lang="en-US" sz="1200" dirty="0">
                <a:latin typeface="Tahoma" pitchFamily="34" charset="0"/>
              </a:rPr>
              <a:t> </a:t>
            </a:r>
            <a:r>
              <a:rPr lang="en-US" sz="1200" dirty="0" smtClean="0">
                <a:solidFill>
                  <a:srgbClr val="0070C0"/>
                </a:solidFill>
                <a:latin typeface="Tahoma" pitchFamily="34" charset="0"/>
              </a:rPr>
              <a:t>Blue: </a:t>
            </a:r>
            <a:r>
              <a:rPr lang="en-US" sz="1200" dirty="0" smtClean="0">
                <a:latin typeface="Tahoma" pitchFamily="34" charset="0"/>
              </a:rPr>
              <a:t>Countries </a:t>
            </a:r>
            <a:r>
              <a:rPr lang="en-US" sz="1200" dirty="0">
                <a:latin typeface="Tahoma" pitchFamily="34" charset="0"/>
              </a:rPr>
              <a:t>with commercial LTE network deployment on-going or planned</a:t>
            </a:r>
          </a:p>
          <a:p>
            <a:r>
              <a:rPr lang="en-US" sz="1200" dirty="0">
                <a:latin typeface="Tahoma" pitchFamily="34" charset="0"/>
              </a:rPr>
              <a:t> 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Tahoma" pitchFamily="34" charset="0"/>
              </a:rPr>
              <a:t>Grey:</a:t>
            </a:r>
            <a:r>
              <a:rPr lang="en-US" sz="1200" dirty="0">
                <a:latin typeface="Tahoma" pitchFamily="34" charset="0"/>
              </a:rPr>
              <a:t> Countries with LTE trial systems (pre-commitment</a:t>
            </a:r>
            <a:r>
              <a:rPr lang="en-US" sz="1200" dirty="0" smtClean="0">
                <a:latin typeface="Tahoma" pitchFamily="34" charset="0"/>
              </a:rPr>
              <a:t>)</a:t>
            </a:r>
            <a:endParaRPr lang="en-US" sz="1200" dirty="0">
              <a:latin typeface="Tahoma" pitchFamily="34" charset="0"/>
            </a:endParaRPr>
          </a:p>
        </p:txBody>
      </p:sp>
      <p:pic>
        <p:nvPicPr>
          <p:cNvPr id="1026" name="Picture 2" descr="Shows the countries where 3GPP Long Term Evolution is availab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048000"/>
            <a:ext cx="5789190" cy="293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373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LTE Targets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>
          <a:xfrm>
            <a:off x="684213" y="1676400"/>
            <a:ext cx="7772400" cy="3886200"/>
          </a:xfrm>
        </p:spPr>
        <p:txBody>
          <a:bodyPr>
            <a:noAutofit/>
          </a:bodyPr>
          <a:lstStyle/>
          <a:p>
            <a:r>
              <a:rPr lang="en-US" sz="1600" dirty="0"/>
              <a:t>Higher </a:t>
            </a:r>
            <a:r>
              <a:rPr lang="en-US" sz="1600" dirty="0" smtClean="0"/>
              <a:t>data rate</a:t>
            </a:r>
            <a:endParaRPr lang="en-US" sz="1600" dirty="0"/>
          </a:p>
          <a:p>
            <a:pPr lvl="1"/>
            <a:r>
              <a:rPr lang="en-US" sz="1100" dirty="0"/>
              <a:t>100 Mbit/s peak downlink, 50 Mbit/s peak uplink</a:t>
            </a:r>
          </a:p>
          <a:p>
            <a:pPr lvl="1"/>
            <a:r>
              <a:rPr lang="en-US" sz="1100" dirty="0"/>
              <a:t>1G for LTE Advanced</a:t>
            </a:r>
          </a:p>
          <a:p>
            <a:pPr lvl="1"/>
            <a:r>
              <a:rPr lang="en-US" sz="1100" dirty="0" smtClean="0"/>
              <a:t>Faster </a:t>
            </a:r>
            <a:r>
              <a:rPr lang="en-US" sz="1100" dirty="0"/>
              <a:t>cell edge performance</a:t>
            </a:r>
          </a:p>
          <a:p>
            <a:pPr lvl="1"/>
            <a:r>
              <a:rPr lang="en-US" sz="1100" dirty="0"/>
              <a:t>Reduced latency (to 10 </a:t>
            </a:r>
            <a:r>
              <a:rPr lang="en-US" sz="1100" dirty="0" err="1"/>
              <a:t>ms</a:t>
            </a:r>
            <a:r>
              <a:rPr lang="en-US" sz="1100" dirty="0"/>
              <a:t>) for better user experience</a:t>
            </a:r>
          </a:p>
          <a:p>
            <a:pPr lvl="1"/>
            <a:r>
              <a:rPr lang="en-US" sz="1100" dirty="0"/>
              <a:t>Scalable bandwidth up to 20 MHz</a:t>
            </a:r>
          </a:p>
          <a:p>
            <a:r>
              <a:rPr lang="en-US" sz="1600" dirty="0"/>
              <a:t>Backwards compatible</a:t>
            </a:r>
          </a:p>
          <a:p>
            <a:pPr lvl="1"/>
            <a:r>
              <a:rPr lang="en-US" sz="1100" dirty="0"/>
              <a:t>Works with GSM/EDGE/UMTS systems</a:t>
            </a:r>
          </a:p>
          <a:p>
            <a:pPr lvl="1"/>
            <a:r>
              <a:rPr lang="en-US" sz="1100" dirty="0"/>
              <a:t>Utilizes existing 2G and 3G spectrum and new spectrum</a:t>
            </a:r>
          </a:p>
          <a:p>
            <a:pPr lvl="1"/>
            <a:r>
              <a:rPr lang="en-US" sz="1100" dirty="0"/>
              <a:t>Supports hand-over and roaming to existing mobile networks</a:t>
            </a:r>
          </a:p>
          <a:p>
            <a:r>
              <a:rPr lang="en-US" sz="1600" dirty="0"/>
              <a:t>Reduced </a:t>
            </a:r>
            <a:r>
              <a:rPr lang="en-US" sz="1600" dirty="0" err="1"/>
              <a:t>capex</a:t>
            </a:r>
            <a:r>
              <a:rPr lang="en-US" sz="1600" dirty="0"/>
              <a:t>/</a:t>
            </a:r>
            <a:r>
              <a:rPr lang="en-US" sz="1600" dirty="0" err="1"/>
              <a:t>opex</a:t>
            </a:r>
            <a:r>
              <a:rPr lang="en-US" sz="1600" dirty="0"/>
              <a:t> via simple architecture</a:t>
            </a:r>
          </a:p>
          <a:p>
            <a:pPr lvl="1"/>
            <a:r>
              <a:rPr lang="en-US" sz="1100" dirty="0"/>
              <a:t>reuse of existing sites and multi-vendor sourcing</a:t>
            </a:r>
          </a:p>
          <a:p>
            <a:r>
              <a:rPr lang="en-US" sz="1600" dirty="0"/>
              <a:t>Wide application</a:t>
            </a:r>
          </a:p>
          <a:p>
            <a:pPr lvl="1"/>
            <a:r>
              <a:rPr lang="en-US" sz="1100" dirty="0"/>
              <a:t>TDD (unpaired) and FDD (paired) spectrum modes</a:t>
            </a:r>
          </a:p>
          <a:p>
            <a:pPr lvl="1"/>
            <a:r>
              <a:rPr lang="en-US" sz="1100" dirty="0"/>
              <a:t>Mobility up to 350kph</a:t>
            </a:r>
          </a:p>
          <a:p>
            <a:pPr lvl="1"/>
            <a:r>
              <a:rPr lang="en-US" sz="1100" dirty="0"/>
              <a:t>Large range of terminals (phones and PCs to cameras)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47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LTE Architecture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905000"/>
            <a:ext cx="4876800" cy="411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54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Protocol Layers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>
          <a:xfrm>
            <a:off x="384175" y="1752600"/>
            <a:ext cx="8150225" cy="3505200"/>
          </a:xfrm>
        </p:spPr>
        <p:txBody>
          <a:bodyPr>
            <a:noAutofit/>
          </a:bodyPr>
          <a:lstStyle/>
          <a:p>
            <a:r>
              <a:rPr lang="en-US" sz="2000" dirty="0" smtClean="0"/>
              <a:t>Packet </a:t>
            </a:r>
            <a:r>
              <a:rPr lang="en-US" sz="2000" dirty="0"/>
              <a:t>Data Convergence Protocol (PDCP)</a:t>
            </a:r>
          </a:p>
          <a:p>
            <a:pPr lvl="1"/>
            <a:r>
              <a:rPr lang="en-US" sz="1400" dirty="0"/>
              <a:t>IP header compression based on Robust Header </a:t>
            </a:r>
            <a:r>
              <a:rPr lang="en-US" sz="1400" dirty="0" smtClean="0"/>
              <a:t>Compression (ROHC</a:t>
            </a:r>
            <a:r>
              <a:rPr lang="en-US" sz="1400" dirty="0"/>
              <a:t>)</a:t>
            </a:r>
          </a:p>
          <a:p>
            <a:pPr lvl="1"/>
            <a:r>
              <a:rPr lang="en-US" sz="1400" dirty="0"/>
              <a:t>ciphering and integrity protection of transmitted data</a:t>
            </a:r>
          </a:p>
          <a:p>
            <a:r>
              <a:rPr lang="en-US" sz="2000" dirty="0"/>
              <a:t>Radio Link Control (RLC)</a:t>
            </a:r>
          </a:p>
          <a:p>
            <a:pPr lvl="1"/>
            <a:r>
              <a:rPr lang="en-US" sz="1400" dirty="0"/>
              <a:t>segmentation/concatenation</a:t>
            </a:r>
          </a:p>
          <a:p>
            <a:pPr lvl="1"/>
            <a:r>
              <a:rPr lang="en-US" sz="1400" dirty="0"/>
              <a:t>retransmission handling</a:t>
            </a:r>
          </a:p>
          <a:p>
            <a:pPr lvl="1"/>
            <a:r>
              <a:rPr lang="en-US" sz="1400" dirty="0"/>
              <a:t>in-sequence delivery to higher layers</a:t>
            </a:r>
          </a:p>
          <a:p>
            <a:r>
              <a:rPr lang="en-US" sz="2000" dirty="0"/>
              <a:t>Medium Access Control (MAC)</a:t>
            </a:r>
          </a:p>
          <a:p>
            <a:pPr lvl="1"/>
            <a:r>
              <a:rPr lang="en-US" sz="1400" dirty="0"/>
              <a:t>handles hybrid-ARQ retransmissions</a:t>
            </a:r>
          </a:p>
          <a:p>
            <a:pPr lvl="1"/>
            <a:r>
              <a:rPr lang="en-US" sz="1400" dirty="0"/>
              <a:t>uplink and downlink scheduling at the </a:t>
            </a:r>
            <a:r>
              <a:rPr lang="en-US" sz="1400" dirty="0" err="1"/>
              <a:t>eNodeB</a:t>
            </a:r>
            <a:endParaRPr lang="en-US" sz="1400" dirty="0"/>
          </a:p>
          <a:p>
            <a:r>
              <a:rPr lang="en-US" sz="2000" dirty="0">
                <a:solidFill>
                  <a:srgbClr val="FF0000"/>
                </a:solidFill>
              </a:rPr>
              <a:t>Physical Layer (PHY)</a:t>
            </a:r>
          </a:p>
          <a:p>
            <a:pPr lvl="1"/>
            <a:r>
              <a:rPr lang="en-US" sz="1400" dirty="0"/>
              <a:t>coding/decoding</a:t>
            </a:r>
          </a:p>
          <a:p>
            <a:pPr lvl="1"/>
            <a:r>
              <a:rPr lang="en-US" sz="1400" dirty="0"/>
              <a:t>modulation/demodulation (OFDM)</a:t>
            </a:r>
          </a:p>
          <a:p>
            <a:pPr lvl="1"/>
            <a:r>
              <a:rPr lang="en-US" sz="1400" dirty="0"/>
              <a:t>multi-antenna mapping</a:t>
            </a:r>
          </a:p>
          <a:p>
            <a:pPr lvl="1"/>
            <a:r>
              <a:rPr lang="en-US" sz="1400" dirty="0"/>
              <a:t>other typical physical layer functions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5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OFDM (1)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287" y="1611028"/>
            <a:ext cx="6095999" cy="440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1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OFDM </a:t>
            </a:r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>
          <a:xfrm>
            <a:off x="384175" y="2286000"/>
            <a:ext cx="8150225" cy="3505200"/>
          </a:xfrm>
        </p:spPr>
        <p:txBody>
          <a:bodyPr/>
          <a:lstStyle/>
          <a:p>
            <a:r>
              <a:rPr lang="en-US" sz="2400" dirty="0" smtClean="0"/>
              <a:t>Symbols to be sent on the </a:t>
            </a:r>
            <a:r>
              <a:rPr lang="en-US" sz="2400" i="1" dirty="0" smtClean="0"/>
              <a:t>n</a:t>
            </a:r>
            <a:r>
              <a:rPr lang="en-US" sz="2400" dirty="0" smtClean="0"/>
              <a:t>th OFDM symbol:</a:t>
            </a:r>
          </a:p>
          <a:p>
            <a:endParaRPr lang="en-US" sz="2400" dirty="0"/>
          </a:p>
          <a:p>
            <a:r>
              <a:rPr lang="en-US" sz="2400" dirty="0" smtClean="0"/>
              <a:t>N-point IFFT:</a:t>
            </a:r>
          </a:p>
          <a:p>
            <a:pPr lvl="1"/>
            <a:endParaRPr lang="en-US" sz="1800" dirty="0" smtClean="0"/>
          </a:p>
          <a:p>
            <a:pPr lvl="1"/>
            <a:r>
              <a:rPr lang="en-US" sz="1800" dirty="0" smtClean="0"/>
              <a:t>Usually N&gt;K, based on: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Before sending </a:t>
            </a:r>
            <a:r>
              <a:rPr lang="en-US" sz="2400" b="1" dirty="0" smtClean="0"/>
              <a:t>d</a:t>
            </a:r>
            <a:r>
              <a:rPr lang="en-US" sz="2400" dirty="0" smtClean="0"/>
              <a:t>[n], a guard period is created at the beginning of </a:t>
            </a:r>
            <a:r>
              <a:rPr lang="en-US" sz="2400" b="1" dirty="0" smtClean="0"/>
              <a:t>d</a:t>
            </a:r>
            <a:r>
              <a:rPr lang="en-US" sz="2400" dirty="0" smtClean="0"/>
              <a:t>[n].</a:t>
            </a:r>
          </a:p>
          <a:p>
            <a:pPr lvl="1"/>
            <a:r>
              <a:rPr lang="en-US" sz="1800" dirty="0" smtClean="0"/>
              <a:t>Eliminate inter-symbol interference</a:t>
            </a:r>
            <a:endParaRPr lang="en-US" sz="1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743200"/>
            <a:ext cx="38862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505200"/>
            <a:ext cx="3886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818" y="4191000"/>
            <a:ext cx="5010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77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m">
  <a:themeElements>
    <a:clrScheme name="">
      <a:dk1>
        <a:srgbClr val="000000"/>
      </a:dk1>
      <a:lt1>
        <a:srgbClr val="FFFFFF"/>
      </a:lt1>
      <a:dk2>
        <a:srgbClr val="818180"/>
      </a:dk2>
      <a:lt2>
        <a:srgbClr val="808080"/>
      </a:lt2>
      <a:accent1>
        <a:srgbClr val="E6E6E6"/>
      </a:accent1>
      <a:accent2>
        <a:srgbClr val="333399"/>
      </a:accent2>
      <a:accent3>
        <a:srgbClr val="FFFFFF"/>
      </a:accent3>
      <a:accent4>
        <a:srgbClr val="000000"/>
      </a:accent4>
      <a:accent5>
        <a:srgbClr val="F0F0F0"/>
      </a:accent5>
      <a:accent6>
        <a:srgbClr val="2D2D8A"/>
      </a:accent6>
      <a:hlink>
        <a:srgbClr val="009999"/>
      </a:hlink>
      <a:folHlink>
        <a:srgbClr val="99CC00"/>
      </a:folHlink>
    </a:clrScheme>
    <a:fontScheme name="berm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00000"/>
          <a:buFont typeface="Times" charset="0"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Frutiger LT Std 45 Light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00000"/>
          <a:buFont typeface="Times" charset="0"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Frutiger LT Std 45 Light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er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CambridgeUP</Template>
  <TotalTime>2689</TotalTime>
  <Words>1663</Words>
  <Application>Microsoft Office PowerPoint</Application>
  <PresentationFormat>On-screen Show (4:3)</PresentationFormat>
  <Paragraphs>297</Paragraphs>
  <Slides>37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9" baseType="lpstr">
      <vt:lpstr>berm</vt:lpstr>
      <vt:lpstr>Equation</vt:lpstr>
      <vt:lpstr>Chapter 10 Long Term Evolution</vt:lpstr>
      <vt:lpstr>History of Cellular Standards</vt:lpstr>
      <vt:lpstr>Introduction</vt:lpstr>
      <vt:lpstr>Introduction</vt:lpstr>
      <vt:lpstr>LTE Targets</vt:lpstr>
      <vt:lpstr>LTE Architecture</vt:lpstr>
      <vt:lpstr>Protocol Layers</vt:lpstr>
      <vt:lpstr>OFDM (1)</vt:lpstr>
      <vt:lpstr>OFDM (2)</vt:lpstr>
      <vt:lpstr>OFDM (3)</vt:lpstr>
      <vt:lpstr>OFDM (4)</vt:lpstr>
      <vt:lpstr>OFDM (5)</vt:lpstr>
      <vt:lpstr>OFDM (6)</vt:lpstr>
      <vt:lpstr>OFDM (7)</vt:lpstr>
      <vt:lpstr>OFDMA</vt:lpstr>
      <vt:lpstr>LTE Generic Frame Structure</vt:lpstr>
      <vt:lpstr>Resource Grid in LTE </vt:lpstr>
      <vt:lpstr>Channel Resources</vt:lpstr>
      <vt:lpstr>Scheduling</vt:lpstr>
      <vt:lpstr>SC-FDMA (1)</vt:lpstr>
      <vt:lpstr>SC-FDMA (2)</vt:lpstr>
      <vt:lpstr>SC-FDMA (3)</vt:lpstr>
      <vt:lpstr>MIMO (1)</vt:lpstr>
      <vt:lpstr>MIMO (2)</vt:lpstr>
      <vt:lpstr>MIMO (3)</vt:lpstr>
      <vt:lpstr>MIMO (4)</vt:lpstr>
      <vt:lpstr>MIMO (5)</vt:lpstr>
      <vt:lpstr>MIMO (6)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Ki Won Sung</dc:creator>
  <cp:lastModifiedBy>Ki Won Sung</cp:lastModifiedBy>
  <cp:revision>956</cp:revision>
  <dcterms:created xsi:type="dcterms:W3CDTF">2006-08-16T00:00:00Z</dcterms:created>
  <dcterms:modified xsi:type="dcterms:W3CDTF">2018-09-26T09:23:21Z</dcterms:modified>
</cp:coreProperties>
</file>