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45"/>
  </p:notesMasterIdLst>
  <p:sldIdLst>
    <p:sldId id="256" r:id="rId2"/>
    <p:sldId id="301" r:id="rId3"/>
    <p:sldId id="303" r:id="rId4"/>
    <p:sldId id="304" r:id="rId5"/>
    <p:sldId id="305" r:id="rId6"/>
    <p:sldId id="306" r:id="rId7"/>
    <p:sldId id="332" r:id="rId8"/>
    <p:sldId id="307" r:id="rId9"/>
    <p:sldId id="308" r:id="rId10"/>
    <p:sldId id="309" r:id="rId11"/>
    <p:sldId id="310" r:id="rId12"/>
    <p:sldId id="311" r:id="rId13"/>
    <p:sldId id="333" r:id="rId14"/>
    <p:sldId id="312" r:id="rId15"/>
    <p:sldId id="317" r:id="rId16"/>
    <p:sldId id="300" r:id="rId17"/>
    <p:sldId id="313" r:id="rId18"/>
    <p:sldId id="314" r:id="rId19"/>
    <p:sldId id="315" r:id="rId20"/>
    <p:sldId id="316" r:id="rId21"/>
    <p:sldId id="335" r:id="rId22"/>
    <p:sldId id="337" r:id="rId23"/>
    <p:sldId id="318" r:id="rId24"/>
    <p:sldId id="320" r:id="rId25"/>
    <p:sldId id="321" r:id="rId26"/>
    <p:sldId id="322" r:id="rId27"/>
    <p:sldId id="326" r:id="rId28"/>
    <p:sldId id="324" r:id="rId29"/>
    <p:sldId id="325" r:id="rId30"/>
    <p:sldId id="327" r:id="rId31"/>
    <p:sldId id="328" r:id="rId32"/>
    <p:sldId id="329" r:id="rId33"/>
    <p:sldId id="338" r:id="rId34"/>
    <p:sldId id="339" r:id="rId35"/>
    <p:sldId id="340" r:id="rId36"/>
    <p:sldId id="341" r:id="rId37"/>
    <p:sldId id="342" r:id="rId38"/>
    <p:sldId id="343" r:id="rId39"/>
    <p:sldId id="344" r:id="rId40"/>
    <p:sldId id="345" r:id="rId41"/>
    <p:sldId id="346" r:id="rId42"/>
    <p:sldId id="347" r:id="rId43"/>
    <p:sldId id="348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18" autoAdjust="0"/>
    <p:restoredTop sz="99111" autoAdjust="0"/>
  </p:normalViewPr>
  <p:slideViewPr>
    <p:cSldViewPr>
      <p:cViewPr>
        <p:scale>
          <a:sx n="70" d="100"/>
          <a:sy n="70" d="100"/>
        </p:scale>
        <p:origin x="-15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C43D7E-2439-4268-89C3-8C797CA43D70}" type="datetimeFigureOut">
              <a:rPr lang="en-US" smtClean="0"/>
              <a:pPr/>
              <a:t>9/4/2018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A00C67-6439-4EE7-A621-F218E25D58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311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a. Best </a:t>
            </a:r>
            <a:r>
              <a:rPr lang="en-US" dirty="0" err="1" smtClean="0"/>
              <a:t>effor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824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098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66800" y="2590800"/>
            <a:ext cx="7772400" cy="1143000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en-GB" noProof="0" smtClean="0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4114800"/>
            <a:ext cx="6400800" cy="1752600"/>
          </a:xfrm>
        </p:spPr>
        <p:txBody>
          <a:bodyPr/>
          <a:lstStyle>
            <a:lvl1pPr marL="0" indent="0">
              <a:buFont typeface="Times" charset="0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en-GB" noProof="0" smtClean="0"/>
          </a:p>
        </p:txBody>
      </p:sp>
    </p:spTree>
    <p:extLst>
      <p:ext uri="{BB962C8B-B14F-4D97-AF65-F5344CB8AC3E}">
        <p14:creationId xmlns:p14="http://schemas.microsoft.com/office/powerpoint/2010/main" val="33522804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5833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97638" y="990600"/>
            <a:ext cx="2036762" cy="4800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4175" y="990600"/>
            <a:ext cx="5961063" cy="4800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9727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5520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3687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4175" y="2286000"/>
            <a:ext cx="3998913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35488" y="2286000"/>
            <a:ext cx="3998912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006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265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7595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327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0843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099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5038"/>
            <a:ext cx="9144000" cy="84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990600"/>
            <a:ext cx="785018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单击此处编辑母版标题样式</a:t>
            </a:r>
            <a:endParaRPr lang="en-GB" dirty="0"/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4175" y="2286000"/>
            <a:ext cx="8150225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GB" dirty="0"/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5288" y="6308725"/>
            <a:ext cx="5624512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SzTx/>
              <a:buFontTx/>
              <a:buNone/>
              <a:defRPr sz="1100" b="1">
                <a:latin typeface="Tahoma" pitchFamily="34" charset="0"/>
                <a:sym typeface="Symbol" pitchFamily="18" charset="2"/>
              </a:defRPr>
            </a:lvl1pPr>
          </a:lstStyle>
          <a:p>
            <a:endParaRPr lang="en-U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098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Tahoma" pitchFamily="34" charset="0"/>
          <a:ea typeface="+mj-ea"/>
          <a:cs typeface="ＭＳ Ｐゴシック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100000"/>
        <a:buFont typeface="Times" pitchFamily="-84" charset="0"/>
        <a:buChar char="•"/>
        <a:defRPr sz="2800">
          <a:solidFill>
            <a:schemeClr val="tx1"/>
          </a:solidFill>
          <a:latin typeface="Tahoma" pitchFamily="34" charset="0"/>
          <a:ea typeface="+mn-ea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ahoma" pitchFamily="34" charset="0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>
          <a:solidFill>
            <a:schemeClr val="tx1"/>
          </a:solidFill>
          <a:latin typeface="Tahoma" pitchFamily="34" charset="0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Tahoma" pitchFamily="34" charset="0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Tahoma" pitchFamily="34" charset="0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groups.google.com/forum/#!forum/mobile-miao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447800"/>
            <a:ext cx="7772400" cy="1470025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Chapter 4 Scheduling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124200"/>
            <a:ext cx="7467600" cy="2362200"/>
          </a:xfrm>
        </p:spPr>
        <p:txBody>
          <a:bodyPr>
            <a:noAutofit/>
          </a:bodyPr>
          <a:lstStyle/>
          <a:p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3000" y="5562600"/>
            <a:ext cx="7391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Email list:  </a:t>
            </a:r>
            <a:r>
              <a:rPr lang="en-US">
                <a:hlinkClick r:id="rId2"/>
              </a:rPr>
              <a:t>https://groups.google.com/forum/#!</a:t>
            </a:r>
            <a:r>
              <a:rPr lang="en-US" smtClean="0">
                <a:hlinkClick r:id="rId2"/>
              </a:rPr>
              <a:t>forum/mobile-miao</a:t>
            </a:r>
            <a:endParaRPr lang="en-US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Wireless Packet Scheduling Algorithms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Benefit of using scheduling in wireless networks</a:t>
            </a:r>
          </a:p>
          <a:p>
            <a:pPr lvl="1"/>
            <a:r>
              <a:rPr lang="en-US" sz="1600" dirty="0" smtClean="0"/>
              <a:t>Flexible in adaptation to </a:t>
            </a:r>
            <a:r>
              <a:rPr lang="en-US" sz="1600" dirty="0" err="1" smtClean="0"/>
              <a:t>QoS</a:t>
            </a:r>
            <a:r>
              <a:rPr lang="en-US" sz="1600" dirty="0" smtClean="0"/>
              <a:t> and channel</a:t>
            </a:r>
          </a:p>
          <a:p>
            <a:pPr lvl="1"/>
            <a:r>
              <a:rPr lang="en-US" sz="1600" dirty="0" smtClean="0"/>
              <a:t>A single air-interface to integrate various service types</a:t>
            </a:r>
          </a:p>
          <a:p>
            <a:pPr lvl="1"/>
            <a:r>
              <a:rPr lang="en-US" sz="1600" dirty="0" smtClean="0"/>
              <a:t>Significant performance improvement w/o more spectrum</a:t>
            </a:r>
          </a:p>
          <a:p>
            <a:r>
              <a:rPr lang="en-US" sz="2000" dirty="0" smtClean="0"/>
              <a:t>Model: M users served on a single channel; TDMA, one user in one slot; each user has a buffer.  </a:t>
            </a:r>
          </a:p>
          <a:p>
            <a:pPr lvl="1"/>
            <a:endParaRPr lang="en-US" sz="1400" dirty="0"/>
          </a:p>
          <a:p>
            <a:pPr lvl="1"/>
            <a:endParaRPr lang="en-US" sz="1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799" y="4267200"/>
            <a:ext cx="2590801" cy="1717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303412"/>
            <a:ext cx="2610262" cy="171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38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Queuing Modeling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At time t, the queue of user i changes following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772144"/>
            <a:ext cx="4648200" cy="5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941813"/>
            <a:ext cx="298859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直接箭头连接符 6"/>
          <p:cNvCxnSpPr>
            <a:stCxn id="12" idx="0"/>
          </p:cNvCxnSpPr>
          <p:nvPr/>
        </p:nvCxnSpPr>
        <p:spPr>
          <a:xfrm flipV="1">
            <a:off x="2057400" y="3124200"/>
            <a:ext cx="533400" cy="304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 flipV="1">
            <a:off x="5181600" y="3086100"/>
            <a:ext cx="0" cy="4191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 flipH="1" flipV="1">
            <a:off x="6477000" y="3048000"/>
            <a:ext cx="462366" cy="2095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09600" y="3429000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ahoma" pitchFamily="34" charset="0"/>
              </a:rPr>
              <a:t>Number of bits in the queue</a:t>
            </a:r>
            <a:endParaRPr lang="en-US" sz="1600" dirty="0">
              <a:latin typeface="Tahoma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81500" y="3392269"/>
            <a:ext cx="1562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ahoma" pitchFamily="34" charset="0"/>
              </a:rPr>
              <a:t>Number of new bits </a:t>
            </a:r>
            <a:r>
              <a:rPr lang="en-US" sz="1400" dirty="0">
                <a:latin typeface="Tahoma" pitchFamily="34" charset="0"/>
              </a:rPr>
              <a:t>arriving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477000" y="3276600"/>
            <a:ext cx="2438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ahoma" pitchFamily="34" charset="0"/>
              </a:rPr>
              <a:t>Number of bits scheduled to transmit, determined by scheduling. 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33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Round-Robin Scheduling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Users are scheduled in a round robin, i.e. cyclic order, manner</a:t>
            </a:r>
            <a:endParaRPr lang="en-US" sz="2400" dirty="0"/>
          </a:p>
          <a:p>
            <a:r>
              <a:rPr lang="en-US" sz="2400" dirty="0" smtClean="0"/>
              <a:t>i[t]: user scheduled at time t. </a:t>
            </a:r>
            <a:endParaRPr lang="en-US" sz="2400" dirty="0"/>
          </a:p>
          <a:p>
            <a:r>
              <a:rPr lang="en-US" sz="2400" dirty="0" smtClean="0"/>
              <a:t>RR scheduler:</a:t>
            </a:r>
          </a:p>
          <a:p>
            <a:pPr lvl="1"/>
            <a:r>
              <a:rPr lang="en-US" sz="1800" dirty="0" smtClean="0"/>
              <a:t>i[t+1]=i[t]+1.</a:t>
            </a:r>
            <a:endParaRPr lang="en-US" sz="1800" dirty="0"/>
          </a:p>
          <a:p>
            <a:r>
              <a:rPr lang="en-US" sz="2400" dirty="0" smtClean="0"/>
              <a:t>Fair: all users scheduled the same amount of time. </a:t>
            </a:r>
            <a:endParaRPr lang="en-US" sz="2400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79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Round-Robin Scheduling</a:t>
            </a: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Performance</a:t>
            </a:r>
          </a:p>
          <a:p>
            <a:pPr lvl="1"/>
            <a:r>
              <a:rPr lang="en-US" sz="1800" dirty="0" smtClean="0"/>
              <a:t>All users are allocated the same amount of network resources</a:t>
            </a:r>
          </a:p>
          <a:p>
            <a:pPr lvl="1"/>
            <a:r>
              <a:rPr lang="en-US" sz="1800" dirty="0" smtClean="0"/>
              <a:t>What’re the throughput of all users in the following network?</a:t>
            </a:r>
            <a:endParaRPr lang="en-US" sz="18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533587"/>
            <a:ext cx="4167187" cy="2410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45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Max Throughput Scheduling 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Objective: maximize total network throughput</a:t>
            </a:r>
          </a:p>
          <a:p>
            <a:r>
              <a:rPr lang="en-US" sz="1800" dirty="0" smtClean="0"/>
              <a:t>If user i is scheduled, the expected data rate is </a:t>
            </a:r>
          </a:p>
          <a:p>
            <a:endParaRPr lang="en-US" sz="1800" dirty="0"/>
          </a:p>
          <a:p>
            <a:endParaRPr lang="en-US" sz="1800" dirty="0" smtClean="0"/>
          </a:p>
          <a:p>
            <a:r>
              <a:rPr lang="en-US" sz="1800" dirty="0" smtClean="0"/>
              <a:t>The total expected network throughput is</a:t>
            </a:r>
          </a:p>
          <a:p>
            <a:endParaRPr lang="en-US" sz="1800" dirty="0"/>
          </a:p>
          <a:p>
            <a:endParaRPr lang="en-US" sz="1800" dirty="0" smtClean="0"/>
          </a:p>
          <a:p>
            <a:r>
              <a:rPr lang="en-US" sz="1800" dirty="0" smtClean="0"/>
              <a:t>Schedule the user with the highest expected data rate</a:t>
            </a:r>
          </a:p>
          <a:p>
            <a:pPr lvl="1"/>
            <a:r>
              <a:rPr lang="en-US" sz="1200" dirty="0" smtClean="0"/>
              <a:t>Estimate:</a:t>
            </a:r>
          </a:p>
          <a:p>
            <a:pPr lvl="1"/>
            <a:endParaRPr lang="en-US" sz="1200" dirty="0" smtClean="0"/>
          </a:p>
          <a:p>
            <a:pPr lvl="1"/>
            <a:r>
              <a:rPr lang="en-US" sz="1200" dirty="0" smtClean="0"/>
              <a:t>Max SINR or Max C/I scheduler (a channel-aware scheduler)</a:t>
            </a:r>
            <a:endParaRPr lang="en-US" sz="1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82"/>
          <a:stretch/>
        </p:blipFill>
        <p:spPr bwMode="auto">
          <a:xfrm>
            <a:off x="2446990" y="3009900"/>
            <a:ext cx="920839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直接箭头连接符 5"/>
          <p:cNvCxnSpPr/>
          <p:nvPr/>
        </p:nvCxnSpPr>
        <p:spPr>
          <a:xfrm flipH="1" flipV="1">
            <a:off x="3352800" y="3351311"/>
            <a:ext cx="304800" cy="1538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657600" y="3352800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ahoma" pitchFamily="34" charset="0"/>
              </a:rPr>
              <a:t>Slot length</a:t>
            </a:r>
            <a:endParaRPr lang="en-US" sz="1400" dirty="0">
              <a:latin typeface="Tahoma" pitchFamily="34" charset="0"/>
            </a:endParaRPr>
          </a:p>
        </p:txBody>
      </p:sp>
      <p:cxnSp>
        <p:nvCxnSpPr>
          <p:cNvPr id="9" name="直接箭头连接符 8"/>
          <p:cNvCxnSpPr/>
          <p:nvPr/>
        </p:nvCxnSpPr>
        <p:spPr>
          <a:xfrm flipH="1">
            <a:off x="3429000" y="3124200"/>
            <a:ext cx="110697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572000" y="2891135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ahoma" pitchFamily="34" charset="0"/>
              </a:rPr>
              <a:t>Expected number of bits that can be successfully delivered</a:t>
            </a:r>
            <a:endParaRPr lang="en-US" sz="1200" dirty="0">
              <a:latin typeface="Tahoma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674" y="4007175"/>
            <a:ext cx="1323304" cy="56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直接箭头连接符 11"/>
          <p:cNvCxnSpPr/>
          <p:nvPr/>
        </p:nvCxnSpPr>
        <p:spPr>
          <a:xfrm flipH="1">
            <a:off x="4572000" y="4003063"/>
            <a:ext cx="1066800" cy="1879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638800" y="3843305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ahoma" pitchFamily="34" charset="0"/>
              </a:rPr>
              <a:t>Scheduling indicator: 1 scheduled, 0 otherwise.</a:t>
            </a:r>
            <a:endParaRPr lang="en-US" sz="1200" dirty="0">
              <a:latin typeface="Tahoma" pitchFamily="34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876800"/>
            <a:ext cx="1405505" cy="414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63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Max Throughput Scheduling </a:t>
            </a: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Main drawbacks</a:t>
            </a:r>
          </a:p>
          <a:p>
            <a:pPr lvl="1"/>
            <a:r>
              <a:rPr lang="en-US" sz="1800" dirty="0" smtClean="0"/>
              <a:t>Unfairness</a:t>
            </a:r>
          </a:p>
          <a:p>
            <a:pPr lvl="1"/>
            <a:r>
              <a:rPr lang="en-US" sz="1800" dirty="0" smtClean="0"/>
              <a:t>Coverage limitation</a:t>
            </a:r>
          </a:p>
          <a:p>
            <a:pPr lvl="1"/>
            <a:r>
              <a:rPr lang="en-US" sz="1800" dirty="0" smtClean="0"/>
              <a:t>Most users may never be served</a:t>
            </a:r>
          </a:p>
          <a:p>
            <a:pPr lvl="1"/>
            <a:endParaRPr lang="en-US" sz="1400" dirty="0" smtClean="0"/>
          </a:p>
          <a:p>
            <a:endParaRPr lang="en-US" sz="18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733800"/>
            <a:ext cx="3952755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68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Proportional Fair Scheduling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PF scheduling: a compromised policy to balance the competing interests of network throughput and minimum service level </a:t>
            </a:r>
          </a:p>
          <a:p>
            <a:r>
              <a:rPr lang="en-US" sz="1800" dirty="0" smtClean="0"/>
              <a:t>Objective: maximize </a:t>
            </a:r>
          </a:p>
          <a:p>
            <a:endParaRPr lang="en-US" sz="1800" dirty="0"/>
          </a:p>
          <a:p>
            <a:pPr marL="0" indent="0">
              <a:buNone/>
            </a:pPr>
            <a:r>
              <a:rPr lang="en-US" sz="1800" i="1" dirty="0" smtClean="0"/>
              <a:t>S</a:t>
            </a:r>
            <a:r>
              <a:rPr lang="en-US" sz="1800" i="1" baseline="-25000" dirty="0" smtClean="0"/>
              <a:t>i</a:t>
            </a:r>
            <a:r>
              <a:rPr lang="en-US" sz="1800" dirty="0" smtClean="0"/>
              <a:t>: long-run throughput, which can be predicted using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 smtClean="0"/>
              <a:t>PF scheduler: schedule the user with the highest </a:t>
            </a:r>
            <a:endParaRPr lang="en-US" sz="1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819400"/>
            <a:ext cx="607989" cy="499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3404" y="3927676"/>
            <a:ext cx="2895600" cy="568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591" y="4981575"/>
            <a:ext cx="1202336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05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Proportional Fair Scheduling</a:t>
            </a: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Meet the proportional fairness criterion:</a:t>
            </a:r>
          </a:p>
          <a:p>
            <a:r>
              <a:rPr lang="en-US" sz="2000" i="1" dirty="0" smtClean="0"/>
              <a:t>x</a:t>
            </a:r>
            <a:r>
              <a:rPr lang="en-US" sz="2000" i="1" baseline="-25000" dirty="0" smtClean="0"/>
              <a:t>i</a:t>
            </a:r>
            <a:r>
              <a:rPr lang="en-US" sz="2000" dirty="0" smtClean="0"/>
              <a:t>: the optimal value; For any other feasible value, </a:t>
            </a:r>
            <a:r>
              <a:rPr lang="en-US" sz="2000" dirty="0"/>
              <a:t>the sum of proportional changes is </a:t>
            </a:r>
            <a:r>
              <a:rPr lang="en-US" sz="2000" dirty="0" smtClean="0"/>
              <a:t>non-positive, i.e.</a:t>
            </a:r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Indication: when the scheduling result is already proportional fair, we change the scheduling such that the throughput of any user is increased by a%, there will be more than a% cumulative decrease of the throughputs of other users.</a:t>
            </a:r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429000"/>
            <a:ext cx="1239480" cy="611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2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Proportional Fair Scheduling</a:t>
            </a: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Why proportional fair</a:t>
            </a:r>
            <a:endParaRPr 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959935"/>
            <a:ext cx="1600200" cy="365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325081"/>
            <a:ext cx="4349901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75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Max-Min Scheduling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Objective: maximize the minimum user throughput</a:t>
            </a:r>
          </a:p>
          <a:p>
            <a:endParaRPr lang="en-US" sz="1800" dirty="0"/>
          </a:p>
          <a:p>
            <a:endParaRPr lang="en-US" sz="1800" dirty="0" smtClean="0"/>
          </a:p>
          <a:p>
            <a:r>
              <a:rPr lang="en-US" sz="1800" dirty="0" smtClean="0"/>
              <a:t>A scheduling result is max-min fair if and only if a further increase of throughput of one user will result in the decrease of a user with a smaller throughput</a:t>
            </a:r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r>
              <a:rPr lang="en-US" sz="1800" dirty="0" smtClean="0"/>
              <a:t>Schedule the user with the minimum                     , i.e. the one with the smallest throughput at time t-1.  </a:t>
            </a:r>
            <a:endParaRPr lang="en-US" sz="1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667000"/>
            <a:ext cx="1126721" cy="445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9079" y="4692733"/>
            <a:ext cx="2324100" cy="451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7183" y="3962400"/>
            <a:ext cx="2743200" cy="538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7405" y="5140721"/>
            <a:ext cx="959752" cy="336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62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Wireless networks are </a:t>
            </a:r>
            <a:r>
              <a:rPr lang="en-US" dirty="0"/>
              <a:t>evolving from analog, small-capacity, voice </a:t>
            </a:r>
            <a:r>
              <a:rPr lang="en-US" dirty="0" smtClean="0"/>
              <a:t>services </a:t>
            </a:r>
            <a:r>
              <a:rPr lang="en-US" dirty="0"/>
              <a:t>to digital, large-capacity, data services.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Users </a:t>
            </a:r>
            <a:r>
              <a:rPr lang="en-US" dirty="0"/>
              <a:t>have different service </a:t>
            </a:r>
            <a:r>
              <a:rPr lang="en-US" dirty="0" smtClean="0"/>
              <a:t>requirements:</a:t>
            </a:r>
          </a:p>
          <a:p>
            <a:pPr lvl="1"/>
            <a:r>
              <a:rPr lang="en-US" dirty="0" smtClean="0"/>
              <a:t>With </a:t>
            </a:r>
            <a:r>
              <a:rPr lang="en-US" dirty="0"/>
              <a:t>unlimited </a:t>
            </a:r>
            <a:r>
              <a:rPr lang="en-US" dirty="0" smtClean="0"/>
              <a:t>wireless resources: all problems solved</a:t>
            </a:r>
          </a:p>
          <a:p>
            <a:pPr lvl="2"/>
            <a:r>
              <a:rPr lang="en-US" dirty="0" smtClean="0"/>
              <a:t>Never going to happen!</a:t>
            </a:r>
          </a:p>
          <a:p>
            <a:pPr lvl="1"/>
            <a:r>
              <a:rPr lang="en-US" dirty="0" smtClean="0"/>
              <a:t>A </a:t>
            </a:r>
            <a:r>
              <a:rPr lang="en-US" dirty="0"/>
              <a:t>flexible service architecture to integrate different types of </a:t>
            </a:r>
            <a:r>
              <a:rPr lang="en-US" dirty="0" smtClean="0"/>
              <a:t>services on </a:t>
            </a:r>
            <a:r>
              <a:rPr lang="en-US" dirty="0"/>
              <a:t>a single </a:t>
            </a:r>
            <a:r>
              <a:rPr lang="en-US" dirty="0" smtClean="0"/>
              <a:t>air-interface; </a:t>
            </a:r>
          </a:p>
          <a:p>
            <a:pPr lvl="2"/>
            <a:r>
              <a:rPr lang="en-US" dirty="0" smtClean="0"/>
              <a:t>Optimized </a:t>
            </a:r>
            <a:r>
              <a:rPr lang="en-US" dirty="0"/>
              <a:t>only for one type of service, other types will </a:t>
            </a:r>
            <a:r>
              <a:rPr lang="en-US" dirty="0" smtClean="0"/>
              <a:t>experience </a:t>
            </a:r>
            <a:r>
              <a:rPr lang="en-US" dirty="0"/>
              <a:t>poor service qualities. </a:t>
            </a:r>
            <a:endParaRPr lang="en-US" dirty="0" smtClean="0"/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Effective </a:t>
            </a:r>
            <a:r>
              <a:rPr lang="en-US" dirty="0" err="1"/>
              <a:t>QoS</a:t>
            </a:r>
            <a:r>
              <a:rPr lang="en-US" dirty="0"/>
              <a:t> management </a:t>
            </a:r>
            <a:r>
              <a:rPr lang="en-US" dirty="0" smtClean="0"/>
              <a:t>schemes </a:t>
            </a:r>
          </a:p>
          <a:p>
            <a:pPr lvl="2"/>
            <a:r>
              <a:rPr lang="en-US" dirty="0" err="1" smtClean="0"/>
              <a:t>QoS</a:t>
            </a:r>
            <a:r>
              <a:rPr lang="en-US" dirty="0" smtClean="0"/>
              <a:t> metrics differ </a:t>
            </a:r>
            <a:r>
              <a:rPr lang="en-US" dirty="0"/>
              <a:t>between different applications that may even be of the same type. </a:t>
            </a:r>
            <a:endParaRPr lang="en-US" dirty="0" smtClean="0"/>
          </a:p>
          <a:p>
            <a:pPr lvl="3"/>
            <a:r>
              <a:rPr lang="en-US" dirty="0" smtClean="0"/>
              <a:t>Video </a:t>
            </a:r>
            <a:r>
              <a:rPr lang="en-US" dirty="0"/>
              <a:t>telephony has a strict delay requirement but the </a:t>
            </a:r>
            <a:r>
              <a:rPr lang="en-US" dirty="0" smtClean="0"/>
              <a:t>detailed parameters </a:t>
            </a:r>
            <a:r>
              <a:rPr lang="en-US" dirty="0"/>
              <a:t>can be different. </a:t>
            </a:r>
            <a:endParaRPr lang="en-US" dirty="0" smtClean="0"/>
          </a:p>
          <a:p>
            <a:pPr lvl="3"/>
            <a:r>
              <a:rPr lang="en-US" dirty="0" smtClean="0"/>
              <a:t>With </a:t>
            </a:r>
            <a:r>
              <a:rPr lang="en-US" dirty="0"/>
              <a:t>different resolutions of </a:t>
            </a:r>
            <a:r>
              <a:rPr lang="en-US" dirty="0" smtClean="0"/>
              <a:t>videos, the delay </a:t>
            </a:r>
            <a:r>
              <a:rPr lang="en-US" dirty="0"/>
              <a:t>requirements </a:t>
            </a:r>
            <a:r>
              <a:rPr lang="en-US" dirty="0" smtClean="0"/>
              <a:t>differ.</a:t>
            </a:r>
            <a:endParaRPr 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20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Max-Min Scheduling</a:t>
            </a: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M empty cylindrical buckets (users), all with the same radius but different heights. </a:t>
            </a:r>
          </a:p>
          <a:p>
            <a:r>
              <a:rPr lang="en-US" sz="2400" dirty="0" smtClean="0"/>
              <a:t>Allocate water </a:t>
            </a:r>
            <a:endParaRPr 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581400"/>
            <a:ext cx="470954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35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Max-Min Scheduling</a:t>
            </a: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M empty cylindrical buckets (users), all with the same radius but different heights. </a:t>
            </a:r>
          </a:p>
          <a:p>
            <a:r>
              <a:rPr lang="en-US" sz="2400" dirty="0" smtClean="0"/>
              <a:t>Allocate water </a:t>
            </a:r>
            <a:endParaRPr lang="en-US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466843"/>
            <a:ext cx="4876800" cy="2476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41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Can these schedulers deal with </a:t>
            </a:r>
            <a:r>
              <a:rPr lang="en-US" dirty="0" err="1" smtClean="0"/>
              <a:t>QoS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828800"/>
            <a:ext cx="4876801" cy="3476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80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Max Utility Scheduling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Previous schedulers do not consider QoS</a:t>
            </a:r>
          </a:p>
          <a:p>
            <a:r>
              <a:rPr lang="en-US" sz="2400" dirty="0" smtClean="0"/>
              <a:t>Utility-based scheduling</a:t>
            </a:r>
          </a:p>
          <a:p>
            <a:pPr lvl="1"/>
            <a:r>
              <a:rPr lang="en-US" sz="1800" dirty="0" smtClean="0"/>
              <a:t>Utility quantifies the satisfaction of each user given the allocated resources</a:t>
            </a:r>
          </a:p>
          <a:p>
            <a:pPr lvl="1"/>
            <a:r>
              <a:rPr lang="en-US" sz="1800" dirty="0" smtClean="0"/>
              <a:t>Model the </a:t>
            </a:r>
            <a:r>
              <a:rPr lang="en-US" sz="1800" dirty="0" err="1" smtClean="0"/>
              <a:t>QoS</a:t>
            </a:r>
            <a:r>
              <a:rPr lang="en-US" sz="1800" dirty="0" smtClean="0"/>
              <a:t> perception of users</a:t>
            </a:r>
          </a:p>
          <a:p>
            <a:pPr lvl="1"/>
            <a:r>
              <a:rPr lang="en-US" sz="1800" dirty="0" smtClean="0"/>
              <a:t>Objective: maximize the sum utility of all users, i.e. total network satisfaction</a:t>
            </a:r>
            <a:endParaRPr lang="en-US" sz="2400" dirty="0" smtClean="0"/>
          </a:p>
          <a:p>
            <a:r>
              <a:rPr lang="en-US" sz="2400" dirty="0" smtClean="0"/>
              <a:t>Utility functions: model how user perceives services</a:t>
            </a:r>
            <a:endParaRPr lang="en-US" sz="2400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89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Fairness and Efficiency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1800" dirty="0" smtClean="0"/>
          </a:p>
          <a:p>
            <a:endParaRPr lang="en-US" sz="1800" dirty="0"/>
          </a:p>
          <a:p>
            <a:r>
              <a:rPr lang="en-US" sz="2000" dirty="0" smtClean="0"/>
              <a:t>Different utility functions can be designed. </a:t>
            </a:r>
          </a:p>
          <a:p>
            <a:r>
              <a:rPr lang="en-US" sz="2000" dirty="0" smtClean="0"/>
              <a:t>In addition to </a:t>
            </a:r>
            <a:r>
              <a:rPr lang="en-US" sz="2000" dirty="0" err="1" smtClean="0"/>
              <a:t>QoS</a:t>
            </a:r>
            <a:r>
              <a:rPr lang="en-US" sz="2000" dirty="0" smtClean="0"/>
              <a:t> modeling, different utility functions can be designed to reflect fairness and efficiency. </a:t>
            </a:r>
          </a:p>
          <a:p>
            <a:r>
              <a:rPr lang="en-US" sz="2000" dirty="0" smtClean="0"/>
              <a:t>Max-throughput (highest efficiency):</a:t>
            </a:r>
          </a:p>
          <a:p>
            <a:endParaRPr lang="en-US" sz="2000" dirty="0" smtClean="0"/>
          </a:p>
          <a:p>
            <a:r>
              <a:rPr lang="en-US" sz="2000" dirty="0" smtClean="0"/>
              <a:t>Proportional fair:</a:t>
            </a:r>
            <a:endParaRPr lang="en-US" sz="2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7467" y="1828800"/>
            <a:ext cx="1866900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107" y="4352925"/>
            <a:ext cx="1171575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7467" y="5286375"/>
            <a:ext cx="160020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0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Alpha Fair Utility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More generic definition:     fair scheduling</a:t>
            </a:r>
          </a:p>
          <a:p>
            <a:endParaRPr lang="en-US" sz="1800" dirty="0"/>
          </a:p>
          <a:p>
            <a:endParaRPr lang="en-US" sz="1800" dirty="0" smtClean="0"/>
          </a:p>
          <a:p>
            <a:r>
              <a:rPr lang="en-US" sz="1800" dirty="0" smtClean="0"/>
              <a:t>    measures how fair the scheduling result is</a:t>
            </a:r>
          </a:p>
          <a:p>
            <a:pPr lvl="1"/>
            <a:r>
              <a:rPr lang="en-US" sz="1400" dirty="0" smtClean="0"/>
              <a:t>0: Max throughput;</a:t>
            </a:r>
          </a:p>
          <a:p>
            <a:pPr lvl="1"/>
            <a:r>
              <a:rPr lang="en-US" sz="1400" dirty="0" smtClean="0"/>
              <a:t>1: Proportional fair;</a:t>
            </a:r>
          </a:p>
          <a:p>
            <a:pPr lvl="1"/>
            <a:r>
              <a:rPr lang="en-US" sz="1400" dirty="0" smtClean="0"/>
              <a:t>2: equivalent to minimizing</a:t>
            </a:r>
          </a:p>
          <a:p>
            <a:pPr marL="594360" lvl="2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Minimize the total potential delay</a:t>
            </a:r>
          </a:p>
          <a:p>
            <a:pPr lvl="1"/>
            <a:r>
              <a:rPr lang="en-US" sz="1400" dirty="0" smtClean="0"/>
              <a:t>Infinity: Most fair, max-min scheduler. </a:t>
            </a:r>
            <a:endParaRPr lang="en-US" sz="1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884" y="2743200"/>
            <a:ext cx="2406316" cy="496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8" y="2417702"/>
            <a:ext cx="214312" cy="173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352800"/>
            <a:ext cx="234615" cy="189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038600"/>
            <a:ext cx="3810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530" y="4902534"/>
            <a:ext cx="5976940" cy="1041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40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Alpha Fair Utility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905000"/>
            <a:ext cx="5105400" cy="3928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82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Utility Functions with </a:t>
            </a:r>
            <a:r>
              <a:rPr lang="en-US" dirty="0" err="1" smtClean="0"/>
              <a:t>QoS</a:t>
            </a:r>
            <a:r>
              <a:rPr lang="en-US" dirty="0" smtClean="0"/>
              <a:t> Consideration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Determined based on traffic characteristics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 algn="ctr">
              <a:buNone/>
            </a:pPr>
            <a:r>
              <a:rPr lang="en-US" sz="2300" dirty="0" smtClean="0"/>
              <a:t>a: best effort; b: real time with tight delay requirement; c: real time with loose delay requirement.</a:t>
            </a:r>
            <a:endParaRPr lang="en-US" sz="23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743200"/>
            <a:ext cx="5410200" cy="2073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12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Schedule Users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/>
          </a:p>
          <a:p>
            <a:r>
              <a:rPr lang="en-US" sz="1600" dirty="0" smtClean="0"/>
              <a:t>Equivalent objective:</a:t>
            </a:r>
          </a:p>
          <a:p>
            <a:endParaRPr lang="en-US" sz="1600" dirty="0" smtClean="0"/>
          </a:p>
          <a:p>
            <a:r>
              <a:rPr lang="en-US" sz="1600" dirty="0" smtClean="0"/>
              <a:t>Schedule the user with the largest:</a:t>
            </a:r>
            <a:endParaRPr lang="en-US" sz="16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828800"/>
            <a:ext cx="4610100" cy="635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548084"/>
            <a:ext cx="2514599" cy="402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048000"/>
            <a:ext cx="4222997" cy="1004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9948" y="4191000"/>
            <a:ext cx="2436476" cy="581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1691" y="5334001"/>
            <a:ext cx="1899709" cy="539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6221" y="5410199"/>
            <a:ext cx="1666875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72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Comparison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516123" y="2209800"/>
            <a:ext cx="8018277" cy="4572000"/>
          </a:xfrm>
        </p:spPr>
        <p:txBody>
          <a:bodyPr/>
          <a:lstStyle/>
          <a:p>
            <a:r>
              <a:rPr lang="en-US" sz="2000" dirty="0" smtClean="0"/>
              <a:t>In a cellular network, users requesting different types of services from the BS. Ten users dropped randomly in each cell.</a:t>
            </a:r>
            <a:endParaRPr lang="en-US" sz="20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78"/>
          <a:stretch/>
        </p:blipFill>
        <p:spPr bwMode="auto">
          <a:xfrm>
            <a:off x="1295400" y="3086655"/>
            <a:ext cx="6553200" cy="1180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365935"/>
            <a:ext cx="7010400" cy="1272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125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Allocation 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81000" y="2209800"/>
            <a:ext cx="8001000" cy="48768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Contention-based access protocols</a:t>
            </a:r>
          </a:p>
          <a:p>
            <a:pPr lvl="1"/>
            <a:r>
              <a:rPr lang="en-US" sz="1400" dirty="0" smtClean="0"/>
              <a:t>Protocol itself decides the resource allocation, e.g. time slots when a packet should be transmitted</a:t>
            </a:r>
          </a:p>
          <a:p>
            <a:pPr lvl="1"/>
            <a:r>
              <a:rPr lang="en-US" sz="1400" dirty="0" smtClean="0"/>
              <a:t>Example: Pure ALOHA determines when a packet transmitted and how much spectrum, the whole sys bandwidth, will be used.</a:t>
            </a:r>
          </a:p>
          <a:p>
            <a:pPr lvl="1"/>
            <a:r>
              <a:rPr lang="en-US" sz="1400" dirty="0" smtClean="0"/>
              <a:t>The design determines the efficiency of resource utilization</a:t>
            </a:r>
          </a:p>
          <a:p>
            <a:pPr lvl="2"/>
            <a:r>
              <a:rPr lang="en-US" sz="1200" dirty="0" smtClean="0"/>
              <a:t>Inefficient in practice (50% ~65% at most)</a:t>
            </a:r>
          </a:p>
          <a:p>
            <a:pPr lvl="2"/>
            <a:r>
              <a:rPr lang="en-US" sz="1200" dirty="0" smtClean="0"/>
              <a:t>Terrible performance with heavy traffic</a:t>
            </a:r>
          </a:p>
          <a:p>
            <a:pPr lvl="1"/>
            <a:r>
              <a:rPr lang="en-US" sz="1400" dirty="0" smtClean="0"/>
              <a:t>Not efficient when many terminals access the network</a:t>
            </a:r>
          </a:p>
          <a:p>
            <a:pPr lvl="2"/>
            <a:r>
              <a:rPr lang="en-US" sz="1200" dirty="0" smtClean="0"/>
              <a:t>Frequent in cellular </a:t>
            </a:r>
            <a:r>
              <a:rPr lang="en-US" sz="1200" dirty="0"/>
              <a:t>networks</a:t>
            </a:r>
            <a:endParaRPr lang="en-US" sz="1200" dirty="0" smtClean="0"/>
          </a:p>
          <a:p>
            <a:pPr lvl="2"/>
            <a:r>
              <a:rPr lang="en-US" sz="1200" dirty="0" smtClean="0"/>
              <a:t>High efficiency needed in cellular networks</a:t>
            </a:r>
          </a:p>
          <a:p>
            <a:pPr marL="594360" lvl="2" indent="0">
              <a:buNone/>
            </a:pPr>
            <a:endParaRPr lang="en-US" sz="1200" dirty="0" smtClean="0"/>
          </a:p>
          <a:p>
            <a:r>
              <a:rPr lang="en-US" sz="1800" dirty="0" smtClean="0"/>
              <a:t>Reservation-based </a:t>
            </a:r>
            <a:r>
              <a:rPr lang="en-US" sz="1800" dirty="0"/>
              <a:t>access protocol with centralized </a:t>
            </a:r>
            <a:r>
              <a:rPr lang="en-US" sz="1800" dirty="0" smtClean="0"/>
              <a:t>scheduling</a:t>
            </a:r>
          </a:p>
          <a:p>
            <a:pPr lvl="1"/>
            <a:r>
              <a:rPr lang="en-US" sz="1400" dirty="0" smtClean="0"/>
              <a:t>Most </a:t>
            </a:r>
            <a:r>
              <a:rPr lang="en-US" sz="1400" dirty="0"/>
              <a:t>commonly used access protocol in wireless cellular </a:t>
            </a:r>
            <a:r>
              <a:rPr lang="en-US" sz="1400" dirty="0" smtClean="0"/>
              <a:t>networks</a:t>
            </a:r>
          </a:p>
          <a:p>
            <a:pPr lvl="1"/>
            <a:r>
              <a:rPr lang="en-US" sz="1400" dirty="0" smtClean="0"/>
              <a:t>High </a:t>
            </a:r>
            <a:r>
              <a:rPr lang="en-US" sz="1400" dirty="0"/>
              <a:t>efficiency as well as flexibility in managing wireless resources</a:t>
            </a:r>
            <a:r>
              <a:rPr lang="en-US" sz="1400" dirty="0" smtClean="0"/>
              <a:t>.</a:t>
            </a:r>
            <a:endParaRPr lang="en-US" sz="1100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56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Comparison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679" y="1778694"/>
            <a:ext cx="4749521" cy="3936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10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Comparison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244" y="1796026"/>
            <a:ext cx="4854008" cy="3931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7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Comparison</a:t>
            </a: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905000"/>
            <a:ext cx="4590127" cy="3931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58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Scheduling in OFDMA Systems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/>
              <a:t>One more dimension of resources</a:t>
            </a:r>
          </a:p>
          <a:p>
            <a:pPr lvl="1"/>
            <a:r>
              <a:rPr lang="en-US" sz="2400" dirty="0"/>
              <a:t>Subcarrier allocation</a:t>
            </a:r>
          </a:p>
          <a:p>
            <a:pPr lvl="1"/>
            <a:endParaRPr lang="en-US" sz="1600" dirty="0"/>
          </a:p>
          <a:p>
            <a:pPr algn="just"/>
            <a:r>
              <a:rPr lang="en-US" sz="2400" dirty="0"/>
              <a:t>Different users experience independent </a:t>
            </a:r>
            <a:r>
              <a:rPr lang="en-US" sz="2400" dirty="0" smtClean="0"/>
              <a:t>wireless channels </a:t>
            </a:r>
            <a:r>
              <a:rPr lang="en-US" sz="2400" dirty="0"/>
              <a:t>and their subcarriers may experience substantially different </a:t>
            </a:r>
            <a:r>
              <a:rPr lang="en-US" sz="2400" dirty="0" smtClean="0"/>
              <a:t>channel gains </a:t>
            </a:r>
            <a:r>
              <a:rPr lang="en-US" sz="2400" dirty="0"/>
              <a:t>because of the frequency selectivity in the channels. 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Theoretically it is possible to set the </a:t>
            </a:r>
            <a:r>
              <a:rPr lang="en-US" sz="2400" dirty="0"/>
              <a:t>data rate for each sub-carrier based on its channel </a:t>
            </a:r>
            <a:r>
              <a:rPr lang="en-US" sz="2400" dirty="0" smtClean="0"/>
              <a:t>quality and </a:t>
            </a:r>
            <a:r>
              <a:rPr lang="en-US" sz="2400" dirty="0"/>
              <a:t>power allocated. </a:t>
            </a:r>
            <a:endParaRPr lang="en-US" sz="2400" dirty="0" smtClean="0"/>
          </a:p>
          <a:p>
            <a:endParaRPr lang="en-US" sz="1800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51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Scheduling in OFDMA Systems</a:t>
            </a: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Subcarrier in deep fading for one </a:t>
            </a:r>
            <a:r>
              <a:rPr lang="en-US" sz="2000" dirty="0"/>
              <a:t>user may not be </a:t>
            </a:r>
            <a:r>
              <a:rPr lang="en-US" sz="2000" dirty="0" smtClean="0"/>
              <a:t>used by </a:t>
            </a:r>
            <a:r>
              <a:rPr lang="en-US" sz="2000" dirty="0"/>
              <a:t>this user as sending bits on these subcarriers cost too much power. </a:t>
            </a:r>
            <a:endParaRPr lang="en-US" sz="2000" dirty="0" smtClean="0"/>
          </a:p>
          <a:p>
            <a:pPr lvl="1"/>
            <a:r>
              <a:rPr lang="en-US" sz="1800" dirty="0" smtClean="0"/>
              <a:t>May </a:t>
            </a:r>
            <a:r>
              <a:rPr lang="en-US" sz="1800" dirty="0"/>
              <a:t>be in good channel conditions to other users and can be </a:t>
            </a:r>
            <a:r>
              <a:rPr lang="en-US" sz="1800" dirty="0" smtClean="0"/>
              <a:t>used by </a:t>
            </a:r>
            <a:r>
              <a:rPr lang="en-US" sz="1800" dirty="0"/>
              <a:t>them instead. </a:t>
            </a:r>
            <a:endParaRPr lang="en-US" sz="1800" dirty="0" smtClean="0"/>
          </a:p>
          <a:p>
            <a:r>
              <a:rPr lang="en-US" sz="2000" dirty="0" smtClean="0"/>
              <a:t>Scheduling </a:t>
            </a:r>
            <a:r>
              <a:rPr lang="en-US" sz="2000" dirty="0"/>
              <a:t>of subcarriers in an </a:t>
            </a:r>
            <a:r>
              <a:rPr lang="en-US" sz="2000" dirty="0" smtClean="0"/>
              <a:t>adaptive way </a:t>
            </a:r>
            <a:r>
              <a:rPr lang="en-US" sz="2000" dirty="0"/>
              <a:t>based on the instantaneous channel qualities. </a:t>
            </a:r>
            <a:endParaRPr lang="en-US" sz="2000" dirty="0" smtClean="0"/>
          </a:p>
          <a:p>
            <a:r>
              <a:rPr lang="en-US" sz="2000" dirty="0" smtClean="0"/>
              <a:t>OFDMA </a:t>
            </a:r>
            <a:r>
              <a:rPr lang="en-US" sz="2000" dirty="0"/>
              <a:t>systems </a:t>
            </a:r>
            <a:r>
              <a:rPr lang="en-US" sz="2000" dirty="0" smtClean="0"/>
              <a:t>typically use adaptive subcarrier assignment, power allocation, modulation and coding to </a:t>
            </a:r>
            <a:r>
              <a:rPr lang="en-US" sz="2000" dirty="0"/>
              <a:t>exploit the diversity in multiple users and frequency to improve the </a:t>
            </a:r>
            <a:r>
              <a:rPr lang="en-US" sz="2000" dirty="0" smtClean="0"/>
              <a:t>network performance</a:t>
            </a:r>
            <a:r>
              <a:rPr lang="en-US" sz="2000" dirty="0"/>
              <a:t>. </a:t>
            </a:r>
            <a:endParaRPr lang="en-US" sz="2000" dirty="0" smtClean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70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Model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676400"/>
            <a:ext cx="4821128" cy="4105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303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Signaling in OFDMA Scheduling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Additional </a:t>
            </a:r>
            <a:r>
              <a:rPr lang="en-US" sz="2000" dirty="0"/>
              <a:t>signal overhead is necessary as all users need to </a:t>
            </a:r>
            <a:r>
              <a:rPr lang="en-US" sz="2000" dirty="0" smtClean="0"/>
              <a:t>feed back </a:t>
            </a:r>
            <a:r>
              <a:rPr lang="en-US" sz="2000" dirty="0"/>
              <a:t>CSI </a:t>
            </a:r>
            <a:endParaRPr lang="en-US" sz="2000" dirty="0" smtClean="0"/>
          </a:p>
          <a:p>
            <a:r>
              <a:rPr lang="en-US" sz="2000" dirty="0" smtClean="0"/>
              <a:t>The </a:t>
            </a:r>
            <a:r>
              <a:rPr lang="en-US" sz="2000" dirty="0"/>
              <a:t>base station has to inform all users the resource allocation </a:t>
            </a:r>
            <a:r>
              <a:rPr lang="en-US" sz="2000" dirty="0" smtClean="0"/>
              <a:t>result</a:t>
            </a:r>
            <a:r>
              <a:rPr lang="en-US" sz="2000" dirty="0"/>
              <a:t>. </a:t>
            </a:r>
            <a:endParaRPr lang="en-US" sz="2000" dirty="0" smtClean="0"/>
          </a:p>
          <a:p>
            <a:r>
              <a:rPr lang="en-US" sz="2000" dirty="0" smtClean="0"/>
              <a:t>The </a:t>
            </a:r>
            <a:r>
              <a:rPr lang="en-US" sz="2000" dirty="0"/>
              <a:t>overhead is rather small, especially in slow-fading </a:t>
            </a:r>
            <a:r>
              <a:rPr lang="en-US" sz="2000" dirty="0" smtClean="0"/>
              <a:t>channels, and </a:t>
            </a:r>
            <a:r>
              <a:rPr lang="en-US" sz="2000" dirty="0"/>
              <a:t>the resource allocation may be updated once every many OFDM symbols.</a:t>
            </a:r>
          </a:p>
          <a:p>
            <a:r>
              <a:rPr lang="en-US" sz="2000" dirty="0"/>
              <a:t>Besides there are also many other techniques to further reduce the </a:t>
            </a:r>
            <a:r>
              <a:rPr lang="en-US" sz="2000" dirty="0" smtClean="0"/>
              <a:t>signaling overhead</a:t>
            </a:r>
            <a:r>
              <a:rPr lang="en-US" sz="2000" dirty="0"/>
              <a:t>, like bundling of adjacent subcarriers.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06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Max-Throughput OFDMA Scheduling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R</a:t>
            </a:r>
            <a:r>
              <a:rPr lang="en-US" sz="2400" dirty="0" smtClean="0"/>
              <a:t>ound-robin</a:t>
            </a:r>
            <a:r>
              <a:rPr lang="en-US" sz="2400" dirty="0"/>
              <a:t>, </a:t>
            </a:r>
            <a:r>
              <a:rPr lang="en-US" sz="2400" dirty="0" smtClean="0"/>
              <a:t>max-throughput, PF, max-min</a:t>
            </a:r>
            <a:r>
              <a:rPr lang="en-US" sz="2400" dirty="0"/>
              <a:t>, and max-utility </a:t>
            </a:r>
            <a:r>
              <a:rPr lang="en-US" sz="2400" dirty="0" smtClean="0"/>
              <a:t>scheduling can all be done for OFDMA.</a:t>
            </a:r>
          </a:p>
          <a:p>
            <a:r>
              <a:rPr lang="en-US" sz="2400" dirty="0" smtClean="0"/>
              <a:t>Take max-throughput scheduling as an example. </a:t>
            </a:r>
          </a:p>
          <a:p>
            <a:pPr lvl="1"/>
            <a:r>
              <a:rPr lang="en-US" sz="1800" dirty="0" smtClean="0"/>
              <a:t>Schedule </a:t>
            </a:r>
            <a:r>
              <a:rPr lang="en-US" sz="1800" dirty="0"/>
              <a:t>the users such </a:t>
            </a:r>
            <a:r>
              <a:rPr lang="en-US" sz="1800" dirty="0" smtClean="0"/>
              <a:t>that the </a:t>
            </a:r>
            <a:r>
              <a:rPr lang="en-US" sz="1800" dirty="0"/>
              <a:t>total network throughput is </a:t>
            </a:r>
            <a:r>
              <a:rPr lang="en-US" sz="1800" dirty="0" smtClean="0"/>
              <a:t>maximized</a:t>
            </a:r>
          </a:p>
          <a:p>
            <a:pPr algn="just"/>
            <a:r>
              <a:rPr lang="en-US" sz="2400" dirty="0"/>
              <a:t>The expected throughput of user </a:t>
            </a:r>
            <a:r>
              <a:rPr lang="en-US" sz="2400" i="1" dirty="0" smtClean="0"/>
              <a:t>i </a:t>
            </a:r>
            <a:r>
              <a:rPr lang="en-US" sz="2400" dirty="0" smtClean="0"/>
              <a:t>in </a:t>
            </a:r>
            <a:r>
              <a:rPr lang="en-US" sz="2400" dirty="0"/>
              <a:t>the </a:t>
            </a:r>
            <a:r>
              <a:rPr lang="en-US" sz="2400" i="1" dirty="0" err="1"/>
              <a:t>t</a:t>
            </a:r>
            <a:r>
              <a:rPr lang="en-US" sz="2400" dirty="0" err="1"/>
              <a:t>th</a:t>
            </a:r>
            <a:r>
              <a:rPr lang="en-US" sz="2400" dirty="0"/>
              <a:t> OFDM symbol is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648200"/>
            <a:ext cx="3886201" cy="744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50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Max-Throughput OFDMA Scheduling</a:t>
            </a: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Each subcarrier is assigned to only one user and we have </a:t>
            </a:r>
            <a:r>
              <a:rPr lang="en-US" sz="2000" dirty="0" smtClean="0"/>
              <a:t>the following constraint</a:t>
            </a:r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The overall network throughput</a:t>
            </a:r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 smtClean="0"/>
              <a:t>W/o and w/ power adaptation</a:t>
            </a:r>
            <a:endParaRPr lang="en-US" sz="2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2300" y="2895600"/>
            <a:ext cx="18669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662" y="4038600"/>
            <a:ext cx="3919538" cy="658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00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W/o power adaptation 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Assume no adaptive power allocation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/>
              <a:t>In order to maximize </a:t>
            </a:r>
            <a:r>
              <a:rPr lang="en-US" sz="2000" dirty="0" smtClean="0"/>
              <a:t>the network </a:t>
            </a:r>
            <a:r>
              <a:rPr lang="en-US" sz="2000" dirty="0"/>
              <a:t>throughput, subcarrier </a:t>
            </a:r>
            <a:r>
              <a:rPr lang="en-US" sz="2000" i="1" dirty="0"/>
              <a:t>i </a:t>
            </a:r>
            <a:r>
              <a:rPr lang="en-US" sz="2000" dirty="0"/>
              <a:t>should be allocated to the user whose </a:t>
            </a:r>
            <a:r>
              <a:rPr lang="en-US" sz="2000" dirty="0" smtClean="0"/>
              <a:t>SINR on </a:t>
            </a:r>
            <a:r>
              <a:rPr lang="en-US" sz="2000" dirty="0"/>
              <a:t>this subcarrier is the highest among all users.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8167" y="2740254"/>
            <a:ext cx="4549833" cy="764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4724400"/>
            <a:ext cx="4855029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514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Reservation-based Protocol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PDCCH: conveys control information for each user. </a:t>
            </a:r>
          </a:p>
          <a:p>
            <a:r>
              <a:rPr lang="en-US" sz="1800" dirty="0" smtClean="0"/>
              <a:t>PDSCH: multiplex the data of all terminals; each user will transmit on a unique set of OFDM symbols and frequency blocks.  </a:t>
            </a:r>
          </a:p>
          <a:p>
            <a:r>
              <a:rPr lang="en-US" sz="1800" dirty="0" smtClean="0"/>
              <a:t>Reservation phase: PDCCH. Data phase: PDSCH.</a:t>
            </a:r>
            <a:endParaRPr lang="en-US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733800"/>
            <a:ext cx="6996808" cy="1874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325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</a:t>
            </a:r>
            <a:r>
              <a:rPr lang="en-US" dirty="0" smtClean="0"/>
              <a:t>/ </a:t>
            </a:r>
            <a:r>
              <a:rPr lang="en-US" dirty="0"/>
              <a:t>power adaptation </a:t>
            </a: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84175" y="2362200"/>
            <a:ext cx="8150225" cy="350520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Assume </a:t>
            </a:r>
            <a:r>
              <a:rPr lang="en-US" dirty="0" smtClean="0"/>
              <a:t>adaptive </a:t>
            </a:r>
            <a:r>
              <a:rPr lang="en-US" dirty="0"/>
              <a:t>power allocation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Subcarrier allocation</a:t>
            </a:r>
          </a:p>
          <a:p>
            <a:pPr lvl="1"/>
            <a:r>
              <a:rPr lang="en-US" dirty="0" smtClean="0"/>
              <a:t>Each </a:t>
            </a:r>
            <a:r>
              <a:rPr lang="en-US" dirty="0"/>
              <a:t>subcarrier should be </a:t>
            </a:r>
            <a:r>
              <a:rPr lang="en-US" dirty="0" smtClean="0"/>
              <a:t>assigned to </a:t>
            </a:r>
            <a:r>
              <a:rPr lang="en-US" dirty="0"/>
              <a:t>the user with the </a:t>
            </a:r>
            <a:r>
              <a:rPr lang="en-US" dirty="0" smtClean="0"/>
              <a:t>highest         ,                </a:t>
            </a:r>
            <a:r>
              <a:rPr lang="en-US" dirty="0"/>
              <a:t>as the rate increase by using any amount of power on any subcarrier will be maximized if the subcarrier has the </a:t>
            </a:r>
            <a:r>
              <a:rPr lang="en-US" dirty="0" smtClean="0"/>
              <a:t>highest          .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How much power should be used on each subcarrier? </a:t>
            </a:r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674830"/>
            <a:ext cx="3810001" cy="64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491" y="4343400"/>
            <a:ext cx="36480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040678"/>
            <a:ext cx="381000" cy="197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7876" y="3657598"/>
            <a:ext cx="343524" cy="177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86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W/ power adaptation </a:t>
            </a: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The BS has a total power constraint</a:t>
            </a:r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pPr marL="0" indent="0">
              <a:buNone/>
            </a:pPr>
            <a:r>
              <a:rPr lang="en-US" sz="1800" dirty="0"/>
              <a:t>w</a:t>
            </a:r>
            <a:r>
              <a:rPr lang="en-US" sz="1800" dirty="0" smtClean="0"/>
              <a:t>here </a:t>
            </a:r>
            <a:r>
              <a:rPr lang="en-US" sz="1800" i="1" dirty="0" smtClean="0"/>
              <a:t>P</a:t>
            </a:r>
            <a:r>
              <a:rPr lang="en-US" sz="1800" i="1" baseline="-25000" dirty="0" smtClean="0"/>
              <a:t>o</a:t>
            </a:r>
            <a:r>
              <a:rPr lang="en-US" sz="1800" dirty="0" smtClean="0"/>
              <a:t> is the total transmit power limit of the BS power amplifier. </a:t>
            </a:r>
          </a:p>
          <a:p>
            <a:r>
              <a:rPr lang="en-US" sz="1800" dirty="0" smtClean="0"/>
              <a:t>Concave problem and the </a:t>
            </a:r>
            <a:r>
              <a:rPr lang="en-US" sz="1800" dirty="0" err="1" smtClean="0"/>
              <a:t>Lagrangian</a:t>
            </a:r>
            <a:r>
              <a:rPr lang="en-US" sz="1800" dirty="0" smtClean="0"/>
              <a:t> method can be used to find the optimal power allocation. </a:t>
            </a:r>
            <a:endParaRPr lang="en-US" sz="1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7411" y="2743200"/>
            <a:ext cx="3487189" cy="897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623816"/>
            <a:ext cx="1981200" cy="633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8779" y="5268282"/>
            <a:ext cx="3280522" cy="732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00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W/ power adaptation </a:t>
            </a: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Water-filling power allocation</a:t>
            </a:r>
            <a:endParaRPr lang="en-US" sz="2000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981200"/>
            <a:ext cx="2286000" cy="4025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69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OFDMA Schedulers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84175" y="2286000"/>
            <a:ext cx="8378825" cy="3657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Max-throughput OFDMA scheduling also suffers unfairness and coverage limitations</a:t>
            </a:r>
          </a:p>
          <a:p>
            <a:pPr lvl="1"/>
            <a:r>
              <a:rPr lang="en-US" dirty="0" smtClean="0"/>
              <a:t>Users closer to the BS have more subcarrier assignment</a:t>
            </a:r>
          </a:p>
          <a:p>
            <a:pPr lvl="1"/>
            <a:r>
              <a:rPr lang="en-US" dirty="0" smtClean="0"/>
              <a:t>Users at cell </a:t>
            </a:r>
            <a:r>
              <a:rPr lang="en-US" dirty="0"/>
              <a:t>edges may never be served. 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Fair </a:t>
            </a:r>
            <a:r>
              <a:rPr lang="en-US" dirty="0"/>
              <a:t>scheduling algorithms </a:t>
            </a:r>
            <a:r>
              <a:rPr lang="en-US" dirty="0" smtClean="0"/>
              <a:t>for OFDMA </a:t>
            </a:r>
            <a:r>
              <a:rPr lang="en-US" dirty="0"/>
              <a:t>systems </a:t>
            </a:r>
            <a:r>
              <a:rPr lang="en-US" dirty="0" smtClean="0"/>
              <a:t>can be designed.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QoS</a:t>
            </a:r>
            <a:r>
              <a:rPr lang="en-US" dirty="0" smtClean="0"/>
              <a:t> consideration further complicates the scheduling</a:t>
            </a:r>
          </a:p>
          <a:p>
            <a:pPr lvl="1"/>
            <a:r>
              <a:rPr lang="en-US" dirty="0" smtClean="0"/>
              <a:t>Mixed types of traffic, utility based scheduling should be used</a:t>
            </a:r>
          </a:p>
          <a:p>
            <a:pPr lvl="1"/>
            <a:r>
              <a:rPr lang="en-US" dirty="0" smtClean="0"/>
              <a:t>Much </a:t>
            </a:r>
            <a:r>
              <a:rPr lang="en-US" dirty="0"/>
              <a:t>more </a:t>
            </a:r>
            <a:r>
              <a:rPr lang="en-US" dirty="0" smtClean="0"/>
              <a:t>complicated </a:t>
            </a:r>
            <a:r>
              <a:rPr lang="en-US" dirty="0"/>
              <a:t>than the schedulers we have introduced so far in this chapter. </a:t>
            </a:r>
            <a:endParaRPr lang="en-US" dirty="0" smtClean="0"/>
          </a:p>
          <a:p>
            <a:pPr lvl="1"/>
            <a:r>
              <a:rPr lang="en-US" dirty="0" smtClean="0"/>
              <a:t>Refer to the references for more details.</a:t>
            </a:r>
            <a:endParaRPr 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58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of Scheduling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Reservation phase: </a:t>
            </a:r>
          </a:p>
          <a:p>
            <a:pPr lvl="1"/>
            <a:r>
              <a:rPr lang="en-US" sz="1400" dirty="0" smtClean="0"/>
              <a:t>Estimate channel         Feedback        Scheduling </a:t>
            </a:r>
            <a:endParaRPr lang="en-US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971800"/>
            <a:ext cx="6019800" cy="2605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直接箭头连接符 6"/>
          <p:cNvCxnSpPr/>
          <p:nvPr/>
        </p:nvCxnSpPr>
        <p:spPr>
          <a:xfrm>
            <a:off x="2628900" y="2743200"/>
            <a:ext cx="3429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>
            <a:off x="3848100" y="2743200"/>
            <a:ext cx="3429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8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in Wireless Scheduling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Support of mixed classes of traffic desiring different </a:t>
            </a:r>
            <a:r>
              <a:rPr lang="en-US" sz="2000" dirty="0" err="1" smtClean="0"/>
              <a:t>QoS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399" y="2819400"/>
            <a:ext cx="6036289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30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Perceived </a:t>
            </a:r>
            <a:r>
              <a:rPr lang="en-US" dirty="0" err="1" smtClean="0"/>
              <a:t>QoS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752600"/>
            <a:ext cx="5437840" cy="387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64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Issues in Wireless Scheduling</a:t>
            </a: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Flexible in allocating network resources.</a:t>
            </a:r>
          </a:p>
          <a:p>
            <a:pPr lvl="1"/>
            <a:r>
              <a:rPr lang="en-US" dirty="0" smtClean="0"/>
              <a:t>Achieved using scheduling algorithms.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200400"/>
            <a:ext cx="434803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31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in Wireless Scheduling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Channel Variation </a:t>
            </a:r>
            <a:endParaRPr lang="en-US" sz="2400" dirty="0" smtClean="0"/>
          </a:p>
          <a:p>
            <a:pPr lvl="1"/>
            <a:r>
              <a:rPr lang="en-US" sz="1800" dirty="0" smtClean="0"/>
              <a:t>Shadowing, fading, noise, interference, and user mobility</a:t>
            </a:r>
          </a:p>
          <a:p>
            <a:pPr lvl="1"/>
            <a:r>
              <a:rPr lang="en-US" sz="1800" dirty="0" smtClean="0"/>
              <a:t>Unstable, error-prone, and hard to predict</a:t>
            </a:r>
          </a:p>
          <a:p>
            <a:pPr lvl="1"/>
            <a:r>
              <a:rPr lang="en-US" sz="1800" dirty="0" smtClean="0"/>
              <a:t>Capacity of each link varies significantly in different time periods and locations</a:t>
            </a:r>
          </a:p>
          <a:p>
            <a:pPr lvl="1"/>
            <a:endParaRPr lang="en-US" sz="1800" dirty="0"/>
          </a:p>
          <a:p>
            <a:r>
              <a:rPr lang="en-US" sz="2400" dirty="0" smtClean="0"/>
              <a:t>Even the scheduler knows </a:t>
            </a:r>
            <a:r>
              <a:rPr lang="en-US" sz="2400" dirty="0" err="1" smtClean="0"/>
              <a:t>QoS</a:t>
            </a:r>
            <a:r>
              <a:rPr lang="en-US" sz="2400" dirty="0" smtClean="0"/>
              <a:t> requirements</a:t>
            </a:r>
          </a:p>
          <a:p>
            <a:pPr lvl="1"/>
            <a:r>
              <a:rPr lang="en-US" sz="1800" dirty="0" smtClean="0"/>
              <a:t>Difficult to estimate the amount of resources needed</a:t>
            </a:r>
          </a:p>
          <a:p>
            <a:pPr lvl="1"/>
            <a:r>
              <a:rPr lang="en-US" sz="1800" dirty="0" smtClean="0"/>
              <a:t>An adaptive procedure is needed to assure </a:t>
            </a:r>
            <a:r>
              <a:rPr lang="en-US" sz="1800" dirty="0" err="1" smtClean="0"/>
              <a:t>QoS</a:t>
            </a:r>
            <a:r>
              <a:rPr lang="en-US" sz="1800" dirty="0" smtClean="0"/>
              <a:t> considering the requirement and channel variation. </a:t>
            </a:r>
          </a:p>
          <a:p>
            <a:pPr lvl="1"/>
            <a:endParaRPr lang="en-US" sz="1800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30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m">
  <a:themeElements>
    <a:clrScheme name="">
      <a:dk1>
        <a:srgbClr val="000000"/>
      </a:dk1>
      <a:lt1>
        <a:srgbClr val="FFFFFF"/>
      </a:lt1>
      <a:dk2>
        <a:srgbClr val="818180"/>
      </a:dk2>
      <a:lt2>
        <a:srgbClr val="808080"/>
      </a:lt2>
      <a:accent1>
        <a:srgbClr val="E6E6E6"/>
      </a:accent1>
      <a:accent2>
        <a:srgbClr val="333399"/>
      </a:accent2>
      <a:accent3>
        <a:srgbClr val="FFFFFF"/>
      </a:accent3>
      <a:accent4>
        <a:srgbClr val="000000"/>
      </a:accent4>
      <a:accent5>
        <a:srgbClr val="F0F0F0"/>
      </a:accent5>
      <a:accent6>
        <a:srgbClr val="2D2D8A"/>
      </a:accent6>
      <a:hlink>
        <a:srgbClr val="009999"/>
      </a:hlink>
      <a:folHlink>
        <a:srgbClr val="99CC00"/>
      </a:folHlink>
    </a:clrScheme>
    <a:fontScheme name="berm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00000"/>
          <a:buFont typeface="Times" charset="0"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Frutiger LT Std 45 Light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00000"/>
          <a:buFont typeface="Times" charset="0"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Frutiger LT Std 45 Light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er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CambridgeUP</Template>
  <TotalTime>2954</TotalTime>
  <Words>1598</Words>
  <Application>Microsoft Office PowerPoint</Application>
  <PresentationFormat>全屏显示(4:3)</PresentationFormat>
  <Paragraphs>249</Paragraphs>
  <Slides>43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43</vt:i4>
      </vt:variant>
    </vt:vector>
  </HeadingPairs>
  <TitlesOfParts>
    <vt:vector size="44" baseType="lpstr">
      <vt:lpstr>berm</vt:lpstr>
      <vt:lpstr>Chapter 4 Scheduling</vt:lpstr>
      <vt:lpstr>Background</vt:lpstr>
      <vt:lpstr>Resource Allocation </vt:lpstr>
      <vt:lpstr>A Reservation-based Protocol</vt:lpstr>
      <vt:lpstr>Role of Scheduling</vt:lpstr>
      <vt:lpstr>Issues in Wireless Scheduling</vt:lpstr>
      <vt:lpstr>Perceived QoS </vt:lpstr>
      <vt:lpstr>Issues in Wireless Scheduling</vt:lpstr>
      <vt:lpstr>Issues in Wireless Scheduling</vt:lpstr>
      <vt:lpstr>Wireless Packet Scheduling Algorithms</vt:lpstr>
      <vt:lpstr>Queuing Modeling</vt:lpstr>
      <vt:lpstr>Round-Robin Scheduling</vt:lpstr>
      <vt:lpstr>Round-Robin Scheduling</vt:lpstr>
      <vt:lpstr>Max Throughput Scheduling </vt:lpstr>
      <vt:lpstr>Max Throughput Scheduling </vt:lpstr>
      <vt:lpstr>Proportional Fair Scheduling</vt:lpstr>
      <vt:lpstr>Proportional Fair Scheduling</vt:lpstr>
      <vt:lpstr>Proportional Fair Scheduling</vt:lpstr>
      <vt:lpstr>Max-Min Scheduling</vt:lpstr>
      <vt:lpstr>Max-Min Scheduling</vt:lpstr>
      <vt:lpstr>Max-Min Scheduling</vt:lpstr>
      <vt:lpstr>Can these schedulers deal with QoS?</vt:lpstr>
      <vt:lpstr>Max Utility Scheduling</vt:lpstr>
      <vt:lpstr>Fairness and Efficiency</vt:lpstr>
      <vt:lpstr>Alpha Fair Utility</vt:lpstr>
      <vt:lpstr>Alpha Fair Utility</vt:lpstr>
      <vt:lpstr>Utility Functions with QoS Consideration</vt:lpstr>
      <vt:lpstr>How to Schedule Users</vt:lpstr>
      <vt:lpstr>Performance Comparison</vt:lpstr>
      <vt:lpstr>Performance Comparison</vt:lpstr>
      <vt:lpstr>Performance Comparison</vt:lpstr>
      <vt:lpstr>Performance Comparison</vt:lpstr>
      <vt:lpstr>Scheduling in OFDMA Systems</vt:lpstr>
      <vt:lpstr>Scheduling in OFDMA Systems</vt:lpstr>
      <vt:lpstr>System Model</vt:lpstr>
      <vt:lpstr>Signaling in OFDMA Scheduling</vt:lpstr>
      <vt:lpstr>Max-Throughput OFDMA Scheduling</vt:lpstr>
      <vt:lpstr>Max-Throughput OFDMA Scheduling</vt:lpstr>
      <vt:lpstr>W/o power adaptation </vt:lpstr>
      <vt:lpstr>W/ power adaptation </vt:lpstr>
      <vt:lpstr>W/ power adaptation </vt:lpstr>
      <vt:lpstr>W/ power adaptation </vt:lpstr>
      <vt:lpstr>Other OFDMA Schedulers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miao</cp:lastModifiedBy>
  <cp:revision>1065</cp:revision>
  <dcterms:created xsi:type="dcterms:W3CDTF">2006-08-16T00:00:00Z</dcterms:created>
  <dcterms:modified xsi:type="dcterms:W3CDTF">2018-09-04T20:21:06Z</dcterms:modified>
</cp:coreProperties>
</file>