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  <p:sldMasterId id="2147483745" r:id="rId2"/>
  </p:sldMasterIdLst>
  <p:notesMasterIdLst>
    <p:notesMasterId r:id="rId38"/>
  </p:notesMasterIdLst>
  <p:sldIdLst>
    <p:sldId id="256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93" r:id="rId14"/>
    <p:sldId id="292" r:id="rId15"/>
    <p:sldId id="295" r:id="rId16"/>
    <p:sldId id="296" r:id="rId17"/>
    <p:sldId id="294" r:id="rId18"/>
    <p:sldId id="300" r:id="rId19"/>
    <p:sldId id="297" r:id="rId20"/>
    <p:sldId id="298" r:id="rId21"/>
    <p:sldId id="299" r:id="rId22"/>
    <p:sldId id="301" r:id="rId23"/>
    <p:sldId id="302" r:id="rId24"/>
    <p:sldId id="313" r:id="rId25"/>
    <p:sldId id="314" r:id="rId26"/>
    <p:sldId id="315" r:id="rId27"/>
    <p:sldId id="316" r:id="rId28"/>
    <p:sldId id="317" r:id="rId29"/>
    <p:sldId id="318" r:id="rId30"/>
    <p:sldId id="326" r:id="rId31"/>
    <p:sldId id="320" r:id="rId32"/>
    <p:sldId id="321" r:id="rId33"/>
    <p:sldId id="322" r:id="rId34"/>
    <p:sldId id="323" r:id="rId35"/>
    <p:sldId id="324" r:id="rId36"/>
    <p:sldId id="325" r:id="rId3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SzPct val="100000"/>
      <a:buFont typeface="Times" pitchFamily="-84" charset="0"/>
      <a:defRPr sz="2800" kern="1200">
        <a:solidFill>
          <a:schemeClr val="bg1"/>
        </a:solidFill>
        <a:latin typeface="Frutiger LT Std 45 Light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20000"/>
      </a:spcBef>
      <a:spcAft>
        <a:spcPct val="0"/>
      </a:spcAft>
      <a:buSzPct val="100000"/>
      <a:buFont typeface="Times" pitchFamily="-84" charset="0"/>
      <a:defRPr sz="2800" kern="1200">
        <a:solidFill>
          <a:schemeClr val="bg1"/>
        </a:solidFill>
        <a:latin typeface="Frutiger LT Std 45 Light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20000"/>
      </a:spcBef>
      <a:spcAft>
        <a:spcPct val="0"/>
      </a:spcAft>
      <a:buSzPct val="100000"/>
      <a:buFont typeface="Times" pitchFamily="-84" charset="0"/>
      <a:defRPr sz="2800" kern="1200">
        <a:solidFill>
          <a:schemeClr val="bg1"/>
        </a:solidFill>
        <a:latin typeface="Frutiger LT Std 45 Light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20000"/>
      </a:spcBef>
      <a:spcAft>
        <a:spcPct val="0"/>
      </a:spcAft>
      <a:buSzPct val="100000"/>
      <a:buFont typeface="Times" pitchFamily="-84" charset="0"/>
      <a:defRPr sz="2800" kern="1200">
        <a:solidFill>
          <a:schemeClr val="bg1"/>
        </a:solidFill>
        <a:latin typeface="Frutiger LT Std 45 Light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20000"/>
      </a:spcBef>
      <a:spcAft>
        <a:spcPct val="0"/>
      </a:spcAft>
      <a:buSzPct val="100000"/>
      <a:buFont typeface="Times" pitchFamily="-84" charset="0"/>
      <a:defRPr sz="2800" kern="1200">
        <a:solidFill>
          <a:schemeClr val="bg1"/>
        </a:solidFill>
        <a:latin typeface="Frutiger LT Std 45 Light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800" kern="1200">
        <a:solidFill>
          <a:schemeClr val="bg1"/>
        </a:solidFill>
        <a:latin typeface="Frutiger LT Std 45 Light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800" kern="1200">
        <a:solidFill>
          <a:schemeClr val="bg1"/>
        </a:solidFill>
        <a:latin typeface="Frutiger LT Std 45 Light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800" kern="1200">
        <a:solidFill>
          <a:schemeClr val="bg1"/>
        </a:solidFill>
        <a:latin typeface="Frutiger LT Std 45 Light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800" kern="1200">
        <a:solidFill>
          <a:schemeClr val="bg1"/>
        </a:solidFill>
        <a:latin typeface="Frutiger LT Std 45 Light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5" autoAdjust="0"/>
    <p:restoredTop sz="94651" autoAdjust="0"/>
  </p:normalViewPr>
  <p:slideViewPr>
    <p:cSldViewPr>
      <p:cViewPr varScale="1">
        <p:scale>
          <a:sx n="124" d="100"/>
          <a:sy n="124" d="100"/>
        </p:scale>
        <p:origin x="-125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SzTx/>
              <a:buFontTx/>
              <a:buNone/>
              <a:defRPr sz="1200">
                <a:solidFill>
                  <a:schemeClr val="tx1"/>
                </a:solidFill>
                <a:latin typeface="Tahoma" pitchFamily="34" charset="0"/>
              </a:defRPr>
            </a:lvl1pPr>
          </a:lstStyle>
          <a:p>
            <a:endParaRPr lang="en-US" alt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SzTx/>
              <a:buFontTx/>
              <a:buNone/>
              <a:defRPr sz="1200">
                <a:solidFill>
                  <a:schemeClr val="tx1"/>
                </a:solidFill>
                <a:latin typeface="Tahoma" pitchFamily="34" charset="0"/>
              </a:defRPr>
            </a:lvl1pPr>
          </a:lstStyle>
          <a:p>
            <a:endParaRPr lang="en-US" altLang="en-US" dirty="0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SzTx/>
              <a:buFontTx/>
              <a:buNone/>
              <a:defRPr sz="1200">
                <a:solidFill>
                  <a:schemeClr val="tx1"/>
                </a:solidFill>
                <a:latin typeface="Tahoma" pitchFamily="34" charset="0"/>
              </a:defRPr>
            </a:lvl1pPr>
          </a:lstStyle>
          <a:p>
            <a:endParaRPr lang="en-US" altLang="en-US" dirty="0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SzTx/>
              <a:buFontTx/>
              <a:buNone/>
              <a:defRPr sz="1200">
                <a:solidFill>
                  <a:schemeClr val="tx1"/>
                </a:solidFill>
                <a:latin typeface="Tahoma" pitchFamily="34" charset="0"/>
              </a:defRPr>
            </a:lvl1pPr>
          </a:lstStyle>
          <a:p>
            <a:fld id="{142F596E-7B99-4BAB-8870-1F333EE6D28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021572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60B8534-89D4-437D-AC03-2598E4E7192A}" type="slidenum">
              <a:rPr lang="en-US" altLang="en-US">
                <a:latin typeface="Tahoma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 dirty="0">
              <a:latin typeface="Tahoma" pitchFamily="34" charset="0"/>
            </a:endParaRPr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955622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CF76374-D004-478B-963D-8BC581E6B6B2}" type="slidenum">
              <a:rPr lang="en-US" altLang="en-US">
                <a:latin typeface="Tahoma" pitchFamily="34" charset="0"/>
              </a:rPr>
              <a:pPr>
                <a:spcBef>
                  <a:spcPct val="0"/>
                </a:spcBef>
              </a:pPr>
              <a:t>2</a:t>
            </a:fld>
            <a:endParaRPr lang="en-US" altLang="en-US" dirty="0">
              <a:latin typeface="Tahoma" pitchFamily="34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438284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41318DC-33CB-429E-BA2C-AFD549D1F445}" type="slidenum">
              <a:rPr lang="en-US" altLang="en-US">
                <a:latin typeface="Tahoma" pitchFamily="34" charset="0"/>
              </a:rPr>
              <a:pPr>
                <a:spcBef>
                  <a:spcPct val="0"/>
                </a:spcBef>
              </a:pPr>
              <a:t>3</a:t>
            </a:fld>
            <a:endParaRPr lang="en-US" altLang="en-US" dirty="0">
              <a:latin typeface="Tahoma" pitchFamily="34" charset="0"/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205195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098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66800" y="2590800"/>
            <a:ext cx="7772400" cy="1143000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4114800"/>
            <a:ext cx="6400800" cy="1752600"/>
          </a:xfrm>
        </p:spPr>
        <p:txBody>
          <a:bodyPr/>
          <a:lstStyle>
            <a:lvl1pPr marL="0" indent="0">
              <a:buFont typeface="Times" charset="0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</p:spTree>
    <p:extLst>
      <p:ext uri="{BB962C8B-B14F-4D97-AF65-F5344CB8AC3E}">
        <p14:creationId xmlns:p14="http://schemas.microsoft.com/office/powerpoint/2010/main" val="33522804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1583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7638" y="990600"/>
            <a:ext cx="2036762" cy="4800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4175" y="990600"/>
            <a:ext cx="5961063" cy="4800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19727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FA84E-47E6-4E67-9992-4DEED72230A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796568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FA84E-47E6-4E67-9992-4DEED72230A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706011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FA84E-47E6-4E67-9992-4DEED72230A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16147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FA84E-47E6-4E67-9992-4DEED72230A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36202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FA84E-47E6-4E67-9992-4DEED72230A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75847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FA84E-47E6-4E67-9992-4DEED72230A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744227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FA84E-47E6-4E67-9992-4DEED72230A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153388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FA84E-47E6-4E67-9992-4DEED72230A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61987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5520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FA84E-47E6-4E67-9992-4DEED72230A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808606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FA84E-47E6-4E67-9992-4DEED72230A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924485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FA84E-47E6-4E67-9992-4DEED72230A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6145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368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4175" y="2286000"/>
            <a:ext cx="3998913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35488" y="2286000"/>
            <a:ext cx="3998912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9006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265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7759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327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8084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099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5038"/>
            <a:ext cx="9144000" cy="84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990600"/>
            <a:ext cx="785018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4175" y="2286000"/>
            <a:ext cx="8150225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5288" y="6308725"/>
            <a:ext cx="5624512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SzTx/>
              <a:buFontTx/>
              <a:buNone/>
              <a:defRPr sz="1100" b="1">
                <a:latin typeface="Arial" pitchFamily="34" charset="0"/>
                <a:sym typeface="Symbol" pitchFamily="18" charset="2"/>
              </a:defRPr>
            </a:lvl1pPr>
          </a:lstStyle>
          <a:p>
            <a:pPr>
              <a:defRPr/>
            </a:pPr>
            <a:endParaRPr lang="en-GB" altLang="en-US" dirty="0">
              <a:latin typeface="Tahoma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098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Tahoma" pitchFamily="34" charset="0"/>
          <a:ea typeface="+mj-ea"/>
          <a:cs typeface="ＭＳ Ｐゴシック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100000"/>
        <a:buFont typeface="Times" pitchFamily="-84" charset="0"/>
        <a:buChar char="•"/>
        <a:defRPr sz="2800">
          <a:solidFill>
            <a:schemeClr val="tx1"/>
          </a:solidFill>
          <a:latin typeface="Tahoma" pitchFamily="34" charset="0"/>
          <a:ea typeface="+mn-ea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ahoma" pitchFamily="34" charset="0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>
          <a:solidFill>
            <a:schemeClr val="tx1"/>
          </a:solidFill>
          <a:latin typeface="Tahoma" pitchFamily="34" charset="0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Tahoma" pitchFamily="34" charset="0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Tahoma" pitchFamily="34" charset="0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FFA84E-47E6-4E67-9992-4DEED72230A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4880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groups.google.com/forum/#!forum/mobile-miao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/>
        <p:txBody>
          <a:bodyPr anchor="ctr"/>
          <a:lstStyle/>
          <a:p>
            <a:pPr eaLnBrk="1" hangingPunct="1">
              <a:defRPr/>
            </a:pPr>
            <a:r>
              <a:rPr lang="en-US" sz="3600" dirty="0" smtClean="0">
                <a:cs typeface="+mj-cs"/>
              </a:rPr>
              <a:t>Chapter X CDMA</a:t>
            </a:r>
          </a:p>
        </p:txBody>
      </p:sp>
      <p:sp>
        <p:nvSpPr>
          <p:cNvPr id="2" name="矩形 1"/>
          <p:cNvSpPr/>
          <p:nvPr/>
        </p:nvSpPr>
        <p:spPr>
          <a:xfrm>
            <a:off x="899592" y="4941168"/>
            <a:ext cx="78488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Email list:  </a:t>
            </a:r>
            <a:r>
              <a:rPr lang="en-US" sz="2000" dirty="0">
                <a:hlinkClick r:id="rId3"/>
              </a:rPr>
              <a:t>https://groups.google.com/forum/#!</a:t>
            </a:r>
            <a:r>
              <a:rPr lang="en-US" sz="2000" dirty="0" smtClean="0">
                <a:hlinkClick r:id="rId3"/>
              </a:rPr>
              <a:t>forum/mobile-miao</a:t>
            </a:r>
            <a:endParaRPr lang="en-US" sz="2000" dirty="0" smtClean="0"/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Cell Capacity of DS-CDMA Systems</a:t>
            </a:r>
            <a:endParaRPr lang="sv-S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1800" dirty="0" smtClean="0"/>
                  <a:t>For a single cell, the signal energy-to-noise power spectral density,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/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800" dirty="0" smtClean="0"/>
                  <a:t> becomes,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sv-SE" sz="18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sv-SE" sz="1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𝑊</m:t>
                          </m:r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18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num>
                        <m:den>
                          <m:nary>
                            <m:naryPr>
                              <m:chr m:val="∑"/>
                              <m:limLoc m:val="subSup"/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5"/>
                                </m:rPr>
                                <a:rPr lang="en-US" sz="1800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=1,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≠</m:t>
                              </m:r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𝑚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𝑀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800" i="1">
                              <a:latin typeface="Cambria Math"/>
                            </a:rPr>
                            <m:t>𝑊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&gt;</m:t>
                      </m:r>
                      <m:sSub>
                        <m:sSubPr>
                          <m:ctrlPr>
                            <a:rPr lang="en-US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𝜉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1800" dirty="0" smtClean="0"/>
              </a:p>
              <a:p>
                <a:r>
                  <a:rPr lang="en-US" sz="1800" dirty="0" smtClean="0"/>
                  <a:t>With perfect Constant Received Power (CRP), we get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sv-SE" sz="18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sv-SE" sz="1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𝑊</m:t>
                          </m:r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/>
                            </a:rPr>
                            <m:t>𝑃</m:t>
                          </m:r>
                        </m:num>
                        <m:den>
                          <m:d>
                            <m:dPr>
                              <m:ctrlPr>
                                <a:rPr lang="en-US" sz="1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𝑀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r>
                            <a:rPr lang="en-US" sz="1800" b="0" i="1" smtClean="0">
                              <a:latin typeface="Cambria Math"/>
                            </a:rPr>
                            <m:t>𝑃</m:t>
                          </m:r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800" i="1">
                              <a:latin typeface="Cambria Math"/>
                            </a:rPr>
                            <m:t>𝑊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&gt;</m:t>
                      </m:r>
                      <m:sSub>
                        <m:sSubPr>
                          <m:ctrlPr>
                            <a:rPr lang="en-US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𝜉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1800" dirty="0" smtClean="0"/>
              </a:p>
              <a:p>
                <a:r>
                  <a:rPr lang="en-US" sz="1800" dirty="0" smtClean="0"/>
                  <a:t>The capacity is estimated as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𝑀</m:t>
                      </m:r>
                      <m:r>
                        <a:rPr lang="en-US" sz="1800" b="0" i="1" smtClean="0">
                          <a:latin typeface="Cambria Math"/>
                          <a:ea typeface="Cambria Math"/>
                        </a:rPr>
                        <m:t>≤1+</m:t>
                      </m:r>
                      <m:f>
                        <m:fPr>
                          <m:ctrlPr>
                            <a:rPr lang="en-US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𝑊</m:t>
                          </m:r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sz="1800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8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  <a:ea typeface="Cambria Math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1800" b="0" i="1" smtClean="0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8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  <a:ea typeface="Cambria Math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sz="180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  <a:ea typeface="Cambria Math"/>
                          </a:rPr>
                          <m:t>𝜉</m:t>
                        </m:r>
                      </m:e>
                      <m:sub>
                        <m:r>
                          <a:rPr lang="en-US" sz="1800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/>
                          </a:rPr>
                          <m:t>𝑃</m:t>
                        </m:r>
                      </m:num>
                      <m:den>
                        <m:r>
                          <a:rPr lang="en-US" sz="1800" i="1" smtClean="0">
                            <a:latin typeface="Cambria Math"/>
                          </a:rPr>
                          <m:t>𝑁</m:t>
                        </m:r>
                      </m:den>
                    </m:f>
                    <m:r>
                      <a:rPr lang="en-US" sz="18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/>
                          </a:rPr>
                          <m:t>𝑃</m:t>
                        </m:r>
                      </m:num>
                      <m:den>
                        <m:sSub>
                          <m:sSub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𝑠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800" dirty="0" smtClean="0"/>
                  <a:t> is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/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800" dirty="0" smtClean="0"/>
                  <a:t> </a:t>
                </a:r>
                <a:r>
                  <a:rPr lang="en-US" sz="1800" dirty="0"/>
                  <a:t>after </a:t>
                </a:r>
                <a:r>
                  <a:rPr lang="en-US" sz="1800" dirty="0" smtClean="0"/>
                  <a:t> </a:t>
                </a:r>
                <a:r>
                  <a:rPr lang="en-US" sz="1800" dirty="0" err="1" smtClean="0"/>
                  <a:t>despreading</a:t>
                </a:r>
                <a:r>
                  <a:rPr lang="en-US" sz="1800" dirty="0" smtClean="0"/>
                  <a:t>.</a:t>
                </a:r>
                <a:endParaRPr lang="sv-SE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9" t="-870" b="-6435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80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Cell Capacity of DS-CDMA Systems</a:t>
            </a:r>
            <a:endParaRPr lang="sv-S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1600" dirty="0" smtClean="0"/>
                  <a:t>The signal energy-to-noise power spectral density at the base station is given by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sv-SE" sz="16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sv-SE" sz="16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/>
                                        </a:rPr>
                                        <m:t>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US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/>
                            </a:rPr>
                            <m:t>𝑊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16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num>
                        <m:den>
                          <m:nary>
                            <m:naryPr>
                              <m:chr m:val="∑"/>
                              <m:limLoc m:val="subSup"/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5"/>
                                </m:rPr>
                                <a:rPr lang="en-US" sz="1600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=1,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sz="1600" i="1">
                                  <a:latin typeface="Cambria Math"/>
                                  <a:ea typeface="Cambria Math"/>
                                </a:rPr>
                                <m:t>≠</m:t>
                              </m:r>
                              <m:r>
                                <a:rPr lang="en-US" sz="1600" i="1">
                                  <a:latin typeface="Cambria Math"/>
                                  <a:ea typeface="Cambria Math"/>
                                </a:rPr>
                                <m:t>𝑚</m:t>
                              </m:r>
                            </m:sub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𝑀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  <m:r>
                            <a:rPr lang="en-US" sz="1600" i="1">
                              <a:latin typeface="Cambria Math"/>
                            </a:rPr>
                            <m:t>+</m:t>
                          </m:r>
                          <m:nary>
                            <m:naryPr>
                              <m:chr m:val="∑"/>
                              <m:limLoc m:val="subSup"/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5"/>
                                </m:rPr>
                                <a:rPr lang="en-US" sz="16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𝐿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/>
                                    </a:rPr>
                                    <m:t>𝑘</m:t>
                                  </m:r>
                                </m:sub>
                              </m:sSub>
                            </m:e>
                          </m:nary>
                          <m:r>
                            <a:rPr lang="en-US" sz="16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600" i="1">
                              <a:latin typeface="Cambria Math"/>
                            </a:rPr>
                            <m:t>𝑊</m:t>
                          </m:r>
                        </m:den>
                      </m:f>
                      <m:r>
                        <a:rPr lang="en-US" sz="1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/>
                            </a:rPr>
                            <m:t>𝑊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16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</a:rPr>
                                <m:t>𝑖𝑛𝑡𝑟𝑎</m:t>
                              </m:r>
                            </m:sub>
                          </m:sSub>
                          <m:r>
                            <a:rPr lang="en-US" sz="16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</a:rPr>
                                <m:t>𝑖𝑛𝑡𝑒𝑟</m:t>
                              </m:r>
                            </m:sub>
                          </m:sSub>
                          <m:r>
                            <a:rPr lang="en-US" sz="16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600" i="1">
                              <a:latin typeface="Cambria Math"/>
                            </a:rPr>
                            <m:t>𝑊</m:t>
                          </m:r>
                        </m:den>
                      </m:f>
                      <m:r>
                        <a:rPr lang="en-US" sz="1600" i="1">
                          <a:latin typeface="Cambria Math"/>
                        </a:rPr>
                        <m:t>&gt;</m:t>
                      </m:r>
                      <m:sSub>
                        <m:sSubPr>
                          <m:ctrlPr>
                            <a:rPr lang="en-US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  <a:ea typeface="Cambria Math"/>
                            </a:rPr>
                            <m:t>𝜉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1600" dirty="0" smtClean="0"/>
              </a:p>
              <a:p>
                <a:r>
                  <a:rPr lang="en-US" sz="1600" dirty="0" smtClean="0"/>
                  <a:t>With perfect CRP, we have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sv-SE" sz="160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sv-SE" sz="1600" i="1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sv-SE" sz="1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0" i="1" smtClean="0">
                                          <a:latin typeface="Cambria Math"/>
                                        </a:rPr>
                                        <m:t>𝑑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/>
                                        </a:rPr>
                                        <m:t>𝑘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0" i="1" smtClean="0">
                                          <a:latin typeface="Cambria Math"/>
                                        </a:rPr>
                                        <m:t>𝑟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/>
                                        </a:rPr>
                                        <m:t>𝑚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sv-SE" sz="1600" i="1" smtClean="0">
                              <a:latin typeface="Cambria Math"/>
                              <a:ea typeface="Cambria Math"/>
                            </a:rPr>
                            <m:t>𝛼</m:t>
                          </m:r>
                        </m:sup>
                      </m:sSup>
                      <m:f>
                        <m:fPr>
                          <m:ctrlPr>
                            <a:rPr lang="sv-SE" sz="160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  <m:r>
                        <a:rPr lang="sv-SE" sz="1600" i="1" smtClean="0">
                          <a:latin typeface="Cambria Math"/>
                          <a:ea typeface="Cambria Math"/>
                        </a:rPr>
                        <m:t>≤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1</m:t>
                      </m:r>
                    </m:oMath>
                  </m:oMathPara>
                </a14:m>
                <a:endParaRPr lang="sv-SE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24" t="-522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>
              <a:latin typeface="Tahoma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221088"/>
            <a:ext cx="2552700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39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Cell Capacity of DS-CDMA</a:t>
            </a:r>
            <a:endParaRPr lang="sv-S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1600" dirty="0" smtClean="0"/>
                  <a:t>The capacity is obtained by computing the time availability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𝑟</m:t>
                        </m:r>
                      </m:sub>
                    </m:sSub>
                    <m:d>
                      <m:dPr>
                        <m:ctrlPr>
                          <a:rPr lang="en-US" sz="16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sz="1600" i="1" smtClean="0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60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160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latin typeface="Cambria Math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/>
                                      </a:rPr>
                                      <m:t>𝑏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160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latin typeface="Cambria Math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  <m:r>
                          <a:rPr lang="en-US" sz="1600" i="1" smtClean="0">
                            <a:latin typeface="Cambria Math"/>
                            <a:ea typeface="Cambria Math"/>
                          </a:rPr>
                          <m:t>≥</m:t>
                        </m:r>
                        <m:sSub>
                          <m:sSubPr>
                            <m:ctrlPr>
                              <a:rPr lang="en-US" sz="160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1600" i="1" smtClean="0">
                                <a:latin typeface="Cambria Math"/>
                                <a:ea typeface="Cambria Math"/>
                              </a:rPr>
                              <m:t>𝜉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</m:sub>
                        </m:sSub>
                      </m:e>
                    </m:d>
                    <m:r>
                      <a:rPr lang="en-US" sz="1600" b="0" i="1" smtClean="0">
                        <a:latin typeface="Cambria Math"/>
                      </a:rPr>
                      <m:t>=</m:t>
                    </m:r>
                    <m:r>
                      <a:rPr lang="en-US" sz="1600" b="0" i="1" smtClean="0">
                        <a:latin typeface="Cambria Math"/>
                      </a:rPr>
                      <m:t>𝑥</m:t>
                    </m:r>
                    <m:r>
                      <a:rPr lang="en-US" sz="1600" b="0" i="1" smtClean="0">
                        <a:latin typeface="Cambria Math"/>
                      </a:rPr>
                      <m:t>% →</m:t>
                    </m:r>
                    <m:r>
                      <a:rPr lang="en-US" sz="1600" b="0" i="1" smtClean="0">
                        <a:latin typeface="Cambria Math"/>
                        <a:ea typeface="Cambria Math"/>
                      </a:rPr>
                      <m:t>𝑀</m:t>
                    </m:r>
                    <m:r>
                      <a:rPr lang="en-US" sz="1600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1600" b="0" i="1" smtClean="0">
                        <a:latin typeface="Cambria Math"/>
                        <a:ea typeface="Cambria Math"/>
                      </a:rPr>
                      <m:t>𝑢𝑠𝑒𝑟𝑠</m:t>
                    </m:r>
                    <m:r>
                      <a:rPr lang="en-US" sz="1600" b="0" i="1" smtClean="0">
                        <a:latin typeface="Cambria Math"/>
                        <a:ea typeface="Cambria Math"/>
                      </a:rPr>
                      <m:t>/</m:t>
                    </m:r>
                    <m:r>
                      <a:rPr lang="en-US" sz="1600" b="0" i="1" smtClean="0">
                        <a:latin typeface="Cambria Math"/>
                        <a:ea typeface="Cambria Math"/>
                      </a:rPr>
                      <m:t>𝑐𝑒𝑙𝑙</m:t>
                    </m:r>
                  </m:oMath>
                </a14:m>
                <a:r>
                  <a:rPr lang="en-US" sz="1600" dirty="0" smtClean="0"/>
                  <a:t>.</a:t>
                </a:r>
              </a:p>
              <a:p>
                <a:r>
                  <a:rPr lang="en-US" sz="1600" dirty="0" smtClean="0"/>
                  <a:t>The capacity can be approximated from the average as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600" i="1" smtClean="0">
                              <a:latin typeface="Cambria Math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16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d>
                                <m:dPr>
                                  <m:ctrlPr>
                                    <a:rPr lang="en-US" sz="16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600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/>
                                            </a:rPr>
                                            <m:t>𝐸</m:t>
                                          </m:r>
                                        </m:e>
                                        <m:sub>
                                          <m:r>
                                            <a:rPr lang="en-US" sz="1600" i="1">
                                              <a:latin typeface="Cambria Math"/>
                                            </a:rPr>
                                            <m:t>𝑏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/>
                                            </a:rPr>
                                            <m:t>𝐼</m:t>
                                          </m:r>
                                        </m:e>
                                        <m:sub>
                                          <m:r>
                                            <a:rPr lang="en-US" sz="1600" i="1"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e>
                      </m:acc>
                      <m:r>
                        <a:rPr lang="en-US" sz="1600" b="0" i="1" smtClean="0">
                          <a:latin typeface="Cambria Math"/>
                        </a:rPr>
                        <m:t>&gt;</m:t>
                      </m:r>
                      <m:f>
                        <m:fPr>
                          <m:ctrlPr>
                            <a:rPr lang="en-US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/>
                            </a:rPr>
                            <m:t>𝑊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/>
                            </a:rPr>
                            <m:t>𝑃</m:t>
                          </m:r>
                        </m:num>
                        <m:den>
                          <m:d>
                            <m:dPr>
                              <m:ctrlPr>
                                <a:rPr lang="en-US" sz="16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latin typeface="Cambria Math"/>
                                </a:rPr>
                                <m:t>𝑀</m:t>
                              </m:r>
                              <m:r>
                                <a:rPr lang="en-US" sz="1600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r>
                            <a:rPr lang="en-US" sz="1600" b="0" i="1" smtClean="0">
                              <a:latin typeface="Cambria Math"/>
                            </a:rPr>
                            <m:t>𝑃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𝐸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n-US" sz="16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/>
                                    </a:rPr>
                                    <m:t>𝑖𝑛𝑡𝑒𝑟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16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600" i="1">
                              <a:latin typeface="Cambria Math"/>
                            </a:rPr>
                            <m:t>𝑊</m:t>
                          </m:r>
                        </m:den>
                      </m:f>
                      <m:r>
                        <a:rPr lang="en-US" sz="1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/>
                            </a:rPr>
                            <m:t>𝑊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/>
                            </a:rPr>
                            <m:t>𝑃</m:t>
                          </m:r>
                        </m:num>
                        <m:den>
                          <m:d>
                            <m:d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𝑀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r>
                            <a:rPr lang="en-US" sz="1600" i="1">
                              <a:latin typeface="Cambria Math"/>
                            </a:rPr>
                            <m:t>𝑃</m:t>
                          </m:r>
                          <m:r>
                            <a:rPr lang="en-US" sz="1600" i="1">
                              <a:latin typeface="Cambria Math"/>
                            </a:rPr>
                            <m:t>+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16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latin typeface="Cambria Math"/>
                                </a:rPr>
                                <m:t>𝑀</m:t>
                              </m:r>
                              <m:r>
                                <a:rPr lang="en-US" sz="1600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r>
                            <a:rPr lang="en-US" sz="1600" b="0" i="1" smtClean="0">
                              <a:latin typeface="Cambria Math"/>
                            </a:rPr>
                            <m:t>𝑃</m:t>
                          </m:r>
                          <m:r>
                            <a:rPr lang="en-US" sz="16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600" i="1">
                              <a:latin typeface="Cambria Math"/>
                            </a:rPr>
                            <m:t>𝑊</m:t>
                          </m:r>
                        </m:den>
                      </m:f>
                    </m:oMath>
                  </m:oMathPara>
                </a14:m>
                <a:endParaRPr lang="en-US" sz="1600" dirty="0" smtClean="0"/>
              </a:p>
              <a:p>
                <a:pPr lvl="1"/>
                <a:r>
                  <a:rPr lang="en-US" sz="1050" dirty="0" smtClean="0"/>
                  <a:t>We define the interference factor as :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b="0" i="1" smtClean="0">
                          <a:latin typeface="Cambria Math"/>
                        </a:rPr>
                        <m:t>𝐹</m:t>
                      </m:r>
                      <m:r>
                        <a:rPr lang="en-US" sz="1100" b="0" i="1" smtClean="0">
                          <a:latin typeface="Cambria Math"/>
                        </a:rPr>
                        <m:t>=1+</m:t>
                      </m:r>
                      <m:r>
                        <a:rPr lang="en-US" sz="1100" b="0" i="1" smtClean="0">
                          <a:latin typeface="Cambria Math"/>
                        </a:rPr>
                        <m:t>𝑓</m:t>
                      </m:r>
                      <m:r>
                        <a:rPr lang="en-US" sz="11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1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100" b="0" i="1" smtClean="0">
                              <a:latin typeface="Cambria Math"/>
                            </a:rPr>
                            <m:t>𝑇𝑜𝑡𝑎𝑙</m:t>
                          </m:r>
                          <m:r>
                            <a:rPr lang="en-US" sz="11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100" b="0" i="1" smtClean="0">
                              <a:latin typeface="Cambria Math"/>
                            </a:rPr>
                            <m:t>𝑖𝑛𝑡𝑒𝑟𝑓𝑒𝑟𝑒𝑛𝑐𝑒</m:t>
                          </m:r>
                          <m:r>
                            <a:rPr lang="en-US" sz="11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100" b="0" i="1" smtClean="0">
                              <a:latin typeface="Cambria Math"/>
                            </a:rPr>
                            <m:t>𝑝𝑜𝑤𝑒𝑟</m:t>
                          </m:r>
                        </m:num>
                        <m:den>
                          <m:r>
                            <a:rPr lang="en-US" sz="1100" b="0" i="1" smtClean="0">
                              <a:latin typeface="Cambria Math"/>
                            </a:rPr>
                            <m:t>𝑂𝑤𝑒𝑛</m:t>
                          </m:r>
                          <m:r>
                            <a:rPr lang="en-US" sz="11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1100" b="0" i="1" smtClean="0">
                              <a:latin typeface="Cambria Math"/>
                            </a:rPr>
                            <m:t>𝑐𝑒𝑙𝑙</m:t>
                          </m:r>
                          <m:r>
                            <a:rPr lang="en-US" sz="11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100" b="0" i="1" smtClean="0">
                              <a:latin typeface="Cambria Math"/>
                            </a:rPr>
                            <m:t>𝑖𝑛𝑡𝑒𝑟𝑓𝑒𝑟𝑒𝑛𝑐𝑒</m:t>
                          </m:r>
                          <m:r>
                            <a:rPr lang="en-US" sz="11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100" b="0" i="1" smtClean="0">
                              <a:latin typeface="Cambria Math"/>
                            </a:rPr>
                            <m:t>𝑝𝑜𝑤𝑒𝑟</m:t>
                          </m:r>
                        </m:den>
                      </m:f>
                    </m:oMath>
                  </m:oMathPara>
                </a14:m>
                <a:endParaRPr lang="en-US" sz="1100" dirty="0" smtClean="0"/>
              </a:p>
              <a:p>
                <a:r>
                  <a:rPr lang="en-US" sz="1600" dirty="0" smtClean="0"/>
                  <a:t>The capacity of multi-cell DS-CDMA systems becomes: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/>
                        </a:rPr>
                        <m:t>𝑀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≤1</m:t>
                      </m:r>
                      <m:r>
                        <a:rPr lang="en-US" sz="1600" i="1">
                          <a:latin typeface="Cambria Math"/>
                          <a:ea typeface="Cambria Math"/>
                        </a:rPr>
                        <m:t>+</m:t>
                      </m:r>
                      <m:f>
                        <m:fPr>
                          <m:ctrlPr>
                            <a:rPr lang="en-US" sz="160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𝐹</m:t>
                          </m:r>
                        </m:den>
                      </m:f>
                      <m:f>
                        <m:fPr>
                          <m:ctrlPr>
                            <a:rPr lang="en-US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/>
                            </a:rPr>
                            <m:t>𝑊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sz="16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6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/>
                                      <a:ea typeface="Cambria Math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/>
                                    </a:rPr>
                                    <m:t>𝑡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1600" i="1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6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/>
                                      <a:ea typeface="Cambria Math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sz="1600" dirty="0" smtClean="0"/>
              </a:p>
              <a:p>
                <a:r>
                  <a:rPr lang="en-US" sz="1600" dirty="0" smtClean="0"/>
                  <a:t>The external interference is about 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latin typeface="Cambria Math"/>
                        <a:ea typeface="Cambria Math"/>
                      </a:rPr>
                      <m:t>60%</m:t>
                    </m:r>
                  </m:oMath>
                </a14:m>
                <a:r>
                  <a:rPr lang="en-US" sz="1600" dirty="0" smtClean="0"/>
                  <a:t> (with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/>
                        <a:ea typeface="Cambria Math"/>
                      </a:rPr>
                      <m:t>𝛼</m:t>
                    </m:r>
                    <m:r>
                      <a:rPr lang="en-US" sz="1600" b="0" i="1" smtClean="0">
                        <a:latin typeface="Cambria Math"/>
                        <a:ea typeface="Cambria Math"/>
                      </a:rPr>
                      <m:t>=4</m:t>
                    </m:r>
                    <m:r>
                      <a:rPr lang="en-US" sz="1600" i="1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sz="1600" dirty="0" smtClean="0"/>
                  <a:t>) of the internal interference, i.e.,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  <a:ea typeface="Cambria Math"/>
                      </a:rPr>
                      <m:t>𝐹</m:t>
                    </m:r>
                    <m:r>
                      <a:rPr lang="en-US" sz="1600" i="1" smtClean="0">
                        <a:latin typeface="Cambria Math"/>
                        <a:ea typeface="Cambria Math"/>
                      </a:rPr>
                      <m:t>≈</m:t>
                    </m:r>
                    <m:r>
                      <a:rPr lang="en-US" sz="1600" b="0" i="1" smtClean="0">
                        <a:latin typeface="Cambria Math"/>
                        <a:ea typeface="Cambria Math"/>
                      </a:rPr>
                      <m:t>1.6</m:t>
                    </m:r>
                  </m:oMath>
                </a14:m>
                <a:endParaRPr lang="sv-SE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24" t="-522" b="-8174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09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Sectorization</a:t>
            </a:r>
            <a:r>
              <a:rPr lang="en-US" dirty="0" smtClean="0"/>
              <a:t> in DS-CDMA Cellular systems</a:t>
            </a:r>
            <a:endParaRPr lang="sv-S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1800" dirty="0" smtClean="0"/>
                  <a:t>The capacity of DS-CDMA system can be improved by reducing the interference</a:t>
                </a:r>
              </a:p>
              <a:p>
                <a:pPr lvl="1"/>
                <a:r>
                  <a:rPr lang="en-US" sz="1400" dirty="0" smtClean="0"/>
                  <a:t>Sector antennas improve the capacity of DS-CDMA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>
                          <a:latin typeface="Cambria Math"/>
                        </a:rPr>
                        <m:t>𝑀</m:t>
                      </m:r>
                      <m:r>
                        <a:rPr lang="en-US" sz="1400" i="1">
                          <a:latin typeface="Cambria Math"/>
                          <a:ea typeface="Cambria Math"/>
                        </a:rPr>
                        <m:t>≤1+</m:t>
                      </m:r>
                      <m:f>
                        <m:fPr>
                          <m:ctrlPr>
                            <a:rPr lang="en-US" sz="14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  <a:ea typeface="Cambria Math"/>
                                </a:rPr>
                                <m:t>𝑠𝑒𝑐</m:t>
                              </m:r>
                            </m:sub>
                          </m:sSub>
                        </m:num>
                        <m:den>
                          <m:r>
                            <a:rPr lang="en-US" sz="1400" i="1">
                              <a:latin typeface="Cambria Math"/>
                              <a:ea typeface="Cambria Math"/>
                            </a:rPr>
                            <m:t>𝐹</m:t>
                          </m:r>
                        </m:den>
                      </m:f>
                      <m:f>
                        <m:fPr>
                          <m:ctrlPr>
                            <a:rPr lang="en-US" sz="1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i="1">
                              <a:latin typeface="Cambria Math"/>
                            </a:rPr>
                            <m:t>𝑊</m:t>
                          </m:r>
                        </m:num>
                        <m:den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sz="14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4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/>
                                      <a:ea typeface="Cambria Math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/>
                                    </a:rPr>
                                    <m:t>𝑡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1400" i="1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4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/>
                                      <a:ea typeface="Cambria Math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sv-SE" sz="1400" dirty="0" smtClean="0"/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/>
                            <a:ea typeface="Cambria Math"/>
                          </a:rPr>
                          <m:t>𝑛</m:t>
                        </m:r>
                      </m:e>
                      <m:sub>
                        <m:r>
                          <a:rPr lang="en-US" sz="1400" i="1">
                            <a:latin typeface="Cambria Math"/>
                            <a:ea typeface="Cambria Math"/>
                          </a:rPr>
                          <m:t>𝑠𝑒𝑐</m:t>
                        </m:r>
                      </m:sub>
                    </m:sSub>
                  </m:oMath>
                </a14:m>
                <a:r>
                  <a:rPr lang="sv-SE" sz="1400" dirty="0" smtClean="0"/>
                  <a:t> is the </a:t>
                </a:r>
                <a:r>
                  <a:rPr lang="sv-SE" sz="1400" dirty="0" err="1" smtClean="0"/>
                  <a:t>number</a:t>
                </a:r>
                <a:r>
                  <a:rPr lang="sv-SE" sz="1400" dirty="0" smtClean="0"/>
                  <a:t> </a:t>
                </a:r>
                <a:r>
                  <a:rPr lang="sv-SE" sz="1400" dirty="0" err="1" smtClean="0"/>
                  <a:t>of</a:t>
                </a:r>
                <a:r>
                  <a:rPr lang="sv-SE" sz="1400" dirty="0" smtClean="0"/>
                  <a:t> antennas per cell.</a:t>
                </a:r>
                <a:endParaRPr lang="sv-SE" sz="1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9" t="-870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>
              <a:latin typeface="Tahoma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2421" y="3789040"/>
            <a:ext cx="1885683" cy="217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129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Voice Activity Detection in DS-CDMA Systems</a:t>
            </a:r>
            <a:endParaRPr lang="sv-S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000" dirty="0" smtClean="0"/>
                  <a:t>Voice activity monitoring can improve the capacity of DS-CDMA.</a:t>
                </a:r>
              </a:p>
              <a:p>
                <a:pPr lvl="1"/>
                <a:r>
                  <a:rPr lang="en-US" sz="1600" dirty="0" smtClean="0"/>
                  <a:t>Modeling the talk spurt and silence as exponential with means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60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600" dirty="0" smtClean="0"/>
                  <a:t> s , respectively. The voice activity factor can be written as 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/>
                        </a:rPr>
                        <m:t>𝑞</m:t>
                      </m:r>
                      <m:r>
                        <a:rPr lang="en-US" sz="1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  <a:ea typeface="Cambria Math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  <a:ea typeface="Cambria Math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≤1</m:t>
                      </m:r>
                    </m:oMath>
                  </m:oMathPara>
                </a14:m>
                <a:endParaRPr lang="en-US" sz="1600" dirty="0" smtClean="0"/>
              </a:p>
              <a:p>
                <a:pPr lvl="1"/>
                <a:r>
                  <a:rPr lang="en-US" sz="1600" dirty="0" smtClean="0"/>
                  <a:t>The transmission rate of a given mobile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sz="1600" dirty="0" smtClean="0"/>
                  <a:t> can be modeled as a stochastic process with average transmission rate 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/>
                        </a:rPr>
                        <m:t>𝑅</m:t>
                      </m:r>
                      <m:r>
                        <a:rPr lang="en-US" sz="1600" i="1">
                          <a:latin typeface="Cambria Math"/>
                        </a:rPr>
                        <m:t>=</m:t>
                      </m:r>
                      <m:r>
                        <a:rPr lang="en-US" sz="1600" i="1">
                          <a:latin typeface="Cambria Math"/>
                        </a:rPr>
                        <m:t>𝑞</m:t>
                      </m:r>
                      <m:sSub>
                        <m:sSubPr>
                          <m:ctrlPr>
                            <a:rPr lang="en-US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𝑡𝑠</m:t>
                          </m:r>
                        </m:sub>
                      </m:sSub>
                      <m:r>
                        <a:rPr lang="en-US" sz="1600" b="0" i="1" smtClean="0">
                          <a:latin typeface="Cambria Math"/>
                        </a:rPr>
                        <m:t>+(1−</m:t>
                      </m:r>
                      <m:r>
                        <a:rPr lang="en-US" sz="1600" b="0" i="1" smtClean="0">
                          <a:latin typeface="Cambria Math"/>
                        </a:rPr>
                        <m:t>𝑞</m:t>
                      </m:r>
                      <m:r>
                        <a:rPr lang="en-US" sz="1600" b="0" i="1" smtClean="0">
                          <a:latin typeface="Cambria Math"/>
                        </a:rPr>
                        <m:t>)</m:t>
                      </m:r>
                      <m:sSub>
                        <m:sSubPr>
                          <m:ctrlPr>
                            <a:rPr lang="en-US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𝑠</m:t>
                          </m:r>
                          <m:r>
                            <a:rPr lang="en-US" sz="1600" i="1">
                              <a:latin typeface="Cambria Math"/>
                              <a:ea typeface="Cambria Math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US" sz="1600" dirty="0" smtClean="0"/>
              </a:p>
              <a:p>
                <a:pPr marL="457200" lvl="1" indent="0">
                  <a:buNone/>
                </a:pPr>
                <a:r>
                  <a:rPr lang="en-US" sz="1600" dirty="0" smtClean="0"/>
                  <a:t>     The average received power from such user is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𝑞</m:t>
                    </m:r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1600" dirty="0" smtClean="0"/>
                  <a:t>.  </a:t>
                </a:r>
              </a:p>
              <a:p>
                <a:r>
                  <a:rPr lang="en-US" sz="2000" dirty="0" smtClean="0"/>
                  <a:t>The </a:t>
                </a:r>
                <a:r>
                  <a:rPr lang="en-US" sz="2000" dirty="0" err="1" smtClean="0"/>
                  <a:t>multicell</a:t>
                </a:r>
                <a:r>
                  <a:rPr lang="en-US" sz="2000" dirty="0" smtClean="0"/>
                  <a:t> capacity of DS-CDMA becomes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/>
                        </a:rPr>
                        <m:t>𝑀</m:t>
                      </m:r>
                      <m:r>
                        <a:rPr lang="en-US" sz="2000" i="1">
                          <a:latin typeface="Cambria Math"/>
                          <a:ea typeface="Cambria Math"/>
                        </a:rPr>
                        <m:t>≤1+</m:t>
                      </m:r>
                      <m:f>
                        <m:fPr>
                          <m:ctrlPr>
                            <a:rPr lang="en-US" sz="2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𝑠𝑒𝑐</m:t>
                              </m:r>
                            </m:sub>
                          </m:sSub>
                        </m:num>
                        <m:den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𝐹</m:t>
                          </m:r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𝑞</m:t>
                          </m:r>
                        </m:den>
                      </m:f>
                      <m:f>
                        <m:fPr>
                          <m:ctrlPr>
                            <a:rPr lang="en-US" sz="2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/>
                            </a:rPr>
                            <m:t>𝑊</m:t>
                          </m:r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sz="20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0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/>
                                      <a:ea typeface="Cambria Math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/>
                                    </a:rPr>
                                    <m:t>𝑡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000" i="1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0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/>
                                      <a:ea typeface="Cambria Math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sv-SE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8" t="-696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71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Pole Capacity of DS-CDMA Systems</a:t>
            </a:r>
            <a:endParaRPr lang="sv-S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1600" dirty="0" smtClean="0"/>
                  <a:t>The pole capacity is obtained when the user stations power approaches infinity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𝑝𝑜𝑙𝑒</m:t>
                          </m:r>
                        </m:sub>
                      </m:sSub>
                      <m:r>
                        <a:rPr lang="en-US" sz="1600" b="0" i="1" smtClean="0">
                          <a:latin typeface="Cambria Math"/>
                        </a:rPr>
                        <m:t>=</m:t>
                      </m:r>
                      <m:r>
                        <a:rPr lang="en-US" sz="1600" i="1">
                          <a:latin typeface="Cambria Math"/>
                          <a:ea typeface="Cambria Math"/>
                        </a:rPr>
                        <m:t>1+</m:t>
                      </m:r>
                      <m:f>
                        <m:fPr>
                          <m:ctrlPr>
                            <a:rPr lang="en-US" sz="16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600" i="1">
                              <a:latin typeface="Cambria Math"/>
                              <a:ea typeface="Cambria Math"/>
                            </a:rPr>
                            <m:t>𝐹</m:t>
                          </m:r>
                        </m:den>
                      </m:f>
                      <m:f>
                        <m:fPr>
                          <m:ctrlPr>
                            <a:rPr lang="en-US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/>
                            </a:rPr>
                            <m:t>𝑊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  <a:ea typeface="Cambria Math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600" dirty="0" smtClean="0"/>
              </a:p>
              <a:p>
                <a:pPr lvl="1"/>
                <a:r>
                  <a:rPr lang="en-US" sz="1200" dirty="0" smtClean="0"/>
                  <a:t>Real systems operate below the pole capacity.</a:t>
                </a:r>
              </a:p>
              <a:p>
                <a:r>
                  <a:rPr lang="en-US" sz="1600" dirty="0" smtClean="0"/>
                  <a:t>We define the system load as follows: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/>
                        </a:rPr>
                        <m:t>𝐿</m:t>
                      </m:r>
                      <m:r>
                        <a:rPr lang="en-US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𝑀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𝑝𝑜𝑙𝑒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600" dirty="0" smtClean="0"/>
              </a:p>
              <a:p>
                <a:r>
                  <a:rPr lang="en-US" sz="1600" dirty="0" smtClean="0"/>
                  <a:t>We define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  <a:ea typeface="Cambria Math"/>
                      </a:rPr>
                      <m:t>𝜂</m:t>
                    </m:r>
                    <m:r>
                      <a:rPr lang="en-US" sz="1600" i="1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sz="1600" dirty="0" smtClean="0"/>
                  <a:t>as the stability factor of the CDMA system as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/>
                          <a:ea typeface="Cambria Math"/>
                        </a:rPr>
                        <m:t>𝜂</m:t>
                      </m:r>
                      <m:r>
                        <a:rPr lang="en-US" sz="1400" b="0" i="1" smtClean="0">
                          <a:latin typeface="Cambria Math"/>
                          <a:ea typeface="Cambria Math"/>
                        </a:rPr>
                        <m:t>=1−</m:t>
                      </m:r>
                      <m:r>
                        <a:rPr lang="en-US" sz="1400" b="0" i="1" smtClean="0">
                          <a:latin typeface="Cambria Math"/>
                          <a:ea typeface="Cambria Math"/>
                        </a:rPr>
                        <m:t>𝐿</m:t>
                      </m:r>
                      <m:r>
                        <a:rPr lang="en-US" sz="1400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/>
                                  <a:ea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/>
                              <a:ea typeface="Cambria Math"/>
                            </a:rPr>
                            <m:t>𝑊</m:t>
                          </m:r>
                        </m:num>
                        <m:den>
                          <m:nary>
                            <m:naryPr>
                              <m:chr m:val="∑"/>
                              <m:limLoc m:val="subSup"/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5"/>
                                </m:rPr>
                                <a:rPr lang="en-US" sz="1600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𝑀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  <m:r>
                            <a:rPr lang="en-US" sz="1600" i="1">
                              <a:latin typeface="Cambria Math"/>
                            </a:rPr>
                            <m:t>+</m:t>
                          </m:r>
                          <m:nary>
                            <m:naryPr>
                              <m:chr m:val="∑"/>
                              <m:limLoc m:val="subSup"/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5"/>
                                </m:rPr>
                                <a:rPr lang="en-US" sz="16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𝐿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/>
                                    </a:rPr>
                                    <m:t>𝑘</m:t>
                                  </m:r>
                                </m:sub>
                              </m:sSub>
                            </m:e>
                          </m:nary>
                          <m:r>
                            <a:rPr lang="en-US" sz="16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600" i="1">
                              <a:latin typeface="Cambria Math"/>
                            </a:rPr>
                            <m:t>𝑊</m:t>
                          </m:r>
                        </m:den>
                      </m:f>
                    </m:oMath>
                  </m:oMathPara>
                </a14:m>
                <a:endParaRPr lang="en-US" sz="1600" dirty="0" smtClean="0"/>
              </a:p>
              <a:p>
                <a:pPr lvl="1"/>
                <a:r>
                  <a:rPr lang="en-US" sz="1200" dirty="0" smtClean="0"/>
                  <a:t>This analysis neglects the effects of imperfect power control and the dynamics of the systems.</a:t>
                </a:r>
              </a:p>
              <a:p>
                <a:pPr lvl="1"/>
                <a:r>
                  <a:rPr lang="en-US" sz="1200" dirty="0" smtClean="0"/>
                  <a:t>To account for these variations, a system should not run too close to the capacity pole.</a:t>
                </a:r>
                <a:endParaRPr lang="sv-SE" sz="12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24" t="-522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294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Coverage-Capacity Tradeoff in the Reverse Link</a:t>
            </a:r>
            <a:endParaRPr lang="sv-S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000" dirty="0" smtClean="0"/>
                  <a:t>When the mobile users are transmitting at maximum power, loading should not be permitted to increase.</a:t>
                </a:r>
              </a:p>
              <a:p>
                <a:r>
                  <a:rPr lang="en-US" sz="2000" dirty="0" smtClean="0"/>
                  <a:t>Conversely, if the loading is allowed to increase, then the mobile users can no longer reach the required target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/>
                            <a:ea typeface="Cambria Math"/>
                          </a:rPr>
                          <m:t>𝛾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2000" dirty="0" smtClean="0"/>
                  <a:t>.</a:t>
                </a:r>
              </a:p>
              <a:p>
                <a:pPr lvl="1"/>
                <a:r>
                  <a:rPr lang="en-US" sz="1600" dirty="0" smtClean="0"/>
                  <a:t>The cell shrinks due to loading.</a:t>
                </a:r>
              </a:p>
              <a:p>
                <a:r>
                  <a:rPr lang="en-US" sz="2000" dirty="0" smtClean="0"/>
                  <a:t>This phenomenon couples coverage and loading.</a:t>
                </a:r>
              </a:p>
              <a:p>
                <a:r>
                  <a:rPr lang="en-US" sz="2000" dirty="0" smtClean="0"/>
                  <a:t>Loadings of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/>
                      </a:rPr>
                      <m:t>50%</m:t>
                    </m:r>
                  </m:oMath>
                </a14:m>
                <a:r>
                  <a:rPr lang="en-US" sz="2000" dirty="0" smtClean="0"/>
                  <a:t> to </a:t>
                </a:r>
                <a14:m>
                  <m:oMath xmlns:m="http://schemas.openxmlformats.org/officeDocument/2006/math">
                    <m:r>
                      <a:rPr lang="en-US" sz="2000" dirty="0" smtClean="0">
                        <a:latin typeface="Cambria Math"/>
                      </a:rPr>
                      <m:t>7</m:t>
                    </m:r>
                    <m:r>
                      <a:rPr lang="en-US" sz="2000" b="0" i="0" dirty="0" smtClean="0">
                        <a:latin typeface="Cambria Math"/>
                      </a:rPr>
                      <m:t>5</m:t>
                    </m:r>
                    <m:r>
                      <a:rPr lang="en-US" sz="2000">
                        <a:latin typeface="Cambria Math"/>
                      </a:rPr>
                      <m:t>%</m:t>
                    </m:r>
                  </m:oMath>
                </a14:m>
                <a:r>
                  <a:rPr lang="en-US" sz="2000" dirty="0" smtClean="0"/>
                  <a:t> are an appropriate compromise between loading and coverage.</a:t>
                </a:r>
                <a:endParaRPr lang="sv-SE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8" t="-696" r="-1197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76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Traffic-Based Capacity Evaluation of DS-CDMA Systems</a:t>
            </a:r>
            <a:endParaRPr lang="sv-S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1400" dirty="0" smtClean="0"/>
                  <a:t>The number of channels (codes) in CDMA is very large.</a:t>
                </a:r>
              </a:p>
              <a:p>
                <a:r>
                  <a:rPr lang="en-US" sz="1400" dirty="0" smtClean="0"/>
                  <a:t>Blocking occurs due to bad links and not to lack of available codes.</a:t>
                </a:r>
              </a:p>
              <a:p>
                <a:r>
                  <a:rPr lang="en-US" sz="1400" dirty="0" smtClean="0"/>
                  <a:t>In CDMA, each cell can be modeled as an </a:t>
                </a:r>
                <a14:m>
                  <m:oMath xmlns:m="http://schemas.openxmlformats.org/officeDocument/2006/math">
                    <m:r>
                      <a:rPr lang="en-US" sz="1400">
                        <a:latin typeface="Cambria Math"/>
                      </a:rPr>
                      <m:t>𝑀</m:t>
                    </m:r>
                    <m:r>
                      <a:rPr lang="en-US" sz="1400">
                        <a:latin typeface="Cambria Math"/>
                      </a:rPr>
                      <m:t>/ </m:t>
                    </m:r>
                    <m:r>
                      <a:rPr lang="en-US" sz="1400">
                        <a:latin typeface="Cambria Math"/>
                      </a:rPr>
                      <m:t>𝐺</m:t>
                    </m:r>
                    <m:r>
                      <a:rPr lang="en-US" sz="1400">
                        <a:latin typeface="Cambria Math"/>
                      </a:rPr>
                      <m:t>/∞</m:t>
                    </m:r>
                  </m:oMath>
                </a14:m>
                <a:r>
                  <a:rPr lang="sv-SE" sz="1400" dirty="0"/>
                  <a:t> </a:t>
                </a:r>
                <a:r>
                  <a:rPr lang="sv-SE" sz="1400" dirty="0" err="1"/>
                  <a:t>queue</a:t>
                </a:r>
                <a:r>
                  <a:rPr lang="sv-SE" sz="1400" dirty="0"/>
                  <a:t>.</a:t>
                </a:r>
              </a:p>
              <a:p>
                <a:r>
                  <a:rPr lang="en-US" sz="1400" dirty="0"/>
                  <a:t>For a single cell, the number of users is modeled as a Poisson random variable having mean equal to the cell offered traffic, </a:t>
                </a:r>
                <a14:m>
                  <m:oMath xmlns:m="http://schemas.openxmlformats.org/officeDocument/2006/math">
                    <m:r>
                      <a:rPr lang="en-US" sz="1400">
                        <a:latin typeface="Cambria Math"/>
                      </a:rPr>
                      <m:t>𝜌</m:t>
                    </m:r>
                    <m:r>
                      <a:rPr lang="en-US" sz="1400">
                        <a:latin typeface="Cambria Math"/>
                      </a:rPr>
                      <m:t>=</m:t>
                    </m:r>
                    <m:r>
                      <a:rPr lang="en-US" sz="1400">
                        <a:latin typeface="Cambria Math"/>
                      </a:rPr>
                      <m:t>𝜆</m:t>
                    </m:r>
                    <m:r>
                      <a:rPr lang="en-US" sz="1400">
                        <a:latin typeface="Cambria Math"/>
                      </a:rPr>
                      <m:t>/</m:t>
                    </m:r>
                    <m:r>
                      <a:rPr lang="en-US" sz="1400">
                        <a:latin typeface="Cambria Math"/>
                      </a:rPr>
                      <m:t>𝜇</m:t>
                    </m:r>
                  </m:oMath>
                </a14:m>
                <a:r>
                  <a:rPr lang="en-US" sz="1400" dirty="0"/>
                  <a:t>.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1400">
                              <a:latin typeface="Cambria Math"/>
                            </a:rPr>
                            <m:t>𝑟</m:t>
                          </m:r>
                        </m:sub>
                      </m:sSub>
                      <m:d>
                        <m:dPr>
                          <m:ctrlPr>
                            <a:rPr lang="en-US" sz="14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>
                                  <a:latin typeface="Cambria Math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1400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sz="1400">
                              <a:latin typeface="Cambria Math"/>
                            </a:rPr>
                            <m:t>=</m:t>
                          </m:r>
                          <m:r>
                            <a:rPr lang="en-US" sz="140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40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4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400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1400">
                                  <a:latin typeface="Cambria Math"/>
                                </a:rPr>
                                <m:t>𝜆</m:t>
                              </m:r>
                              <m:r>
                                <a:rPr lang="en-US" sz="1400">
                                  <a:latin typeface="Cambria Math"/>
                                </a:rPr>
                                <m:t>/</m:t>
                              </m:r>
                              <m:r>
                                <a:rPr lang="en-US" sz="1400">
                                  <a:latin typeface="Cambria Math"/>
                                </a:rPr>
                                <m:t>𝜇</m:t>
                              </m:r>
                              <m:r>
                                <a:rPr lang="en-US" sz="1400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1400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num>
                        <m:den>
                          <m:r>
                            <a:rPr lang="en-US" sz="1400">
                              <a:latin typeface="Cambria Math"/>
                            </a:rPr>
                            <m:t>𝑛</m:t>
                          </m:r>
                          <m:r>
                            <a:rPr lang="en-US" sz="1400">
                              <a:latin typeface="Cambria Math"/>
                            </a:rPr>
                            <m:t>!</m:t>
                          </m:r>
                        </m:den>
                      </m:f>
                      <m:sSup>
                        <m:sSupPr>
                          <m:ctrlPr>
                            <a:rPr lang="en-US" sz="1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40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400">
                              <a:latin typeface="Cambria Math"/>
                            </a:rPr>
                            <m:t>−</m:t>
                          </m:r>
                          <m:r>
                            <a:rPr lang="en-US" sz="1400">
                              <a:latin typeface="Cambria Math"/>
                            </a:rPr>
                            <m:t>𝜆</m:t>
                          </m:r>
                          <m:r>
                            <a:rPr lang="en-US" sz="1400">
                              <a:latin typeface="Cambria Math"/>
                            </a:rPr>
                            <m:t>/</m:t>
                          </m:r>
                          <m:r>
                            <a:rPr lang="en-US" sz="1400">
                              <a:latin typeface="Cambria Math"/>
                            </a:rPr>
                            <m:t>𝜇</m:t>
                          </m:r>
                        </m:sup>
                      </m:sSup>
                    </m:oMath>
                  </m:oMathPara>
                </a14:m>
                <a:endParaRPr lang="en-US" sz="1400" dirty="0"/>
              </a:p>
              <a:p>
                <a:pPr marL="571500" lvl="2" indent="-171450"/>
                <a:r>
                  <a:rPr lang="en-US" sz="1200" dirty="0">
                    <a:cs typeface="ＭＳ Ｐゴシック" charset="0"/>
                  </a:rPr>
                  <a:t>With voice activity detection, the number of users is still Poisson but with reduced traffic load</a:t>
                </a:r>
              </a:p>
              <a:p>
                <a:pPr marL="0" lvl="1" indent="0">
                  <a:buSzPct val="10000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latin typeface="Cambria Math"/>
                              <a:cs typeface="ＭＳ Ｐゴシック" charset="0"/>
                            </a:rPr>
                          </m:ctrlPr>
                        </m:sSubPr>
                        <m:e>
                          <m:r>
                            <a:rPr lang="en-US" sz="1400">
                              <a:latin typeface="Cambria Math"/>
                              <a:cs typeface="ＭＳ Ｐゴシック" charset="0"/>
                            </a:rPr>
                            <m:t>𝑃</m:t>
                          </m:r>
                        </m:e>
                        <m:sub>
                          <m:r>
                            <a:rPr lang="en-US" sz="1400">
                              <a:latin typeface="Cambria Math"/>
                              <a:cs typeface="ＭＳ Ｐゴシック" charset="0"/>
                            </a:rPr>
                            <m:t>𝑟</m:t>
                          </m:r>
                        </m:sub>
                      </m:sSub>
                      <m:d>
                        <m:dPr>
                          <m:ctrlPr>
                            <a:rPr lang="en-US" sz="1400" i="1">
                              <a:latin typeface="Cambria Math"/>
                              <a:cs typeface="ＭＳ Ｐゴシック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  <a:cs typeface="ＭＳ Ｐゴシック" charset="0"/>
                                </a:rPr>
                              </m:ctrlPr>
                            </m:sSubPr>
                            <m:e>
                              <m:r>
                                <a:rPr lang="en-US" sz="1400">
                                  <a:latin typeface="Cambria Math"/>
                                  <a:cs typeface="ＭＳ Ｐゴシック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1400">
                                  <a:latin typeface="Cambria Math"/>
                                  <a:cs typeface="ＭＳ Ｐゴシック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sz="1400">
                              <a:latin typeface="Cambria Math"/>
                              <a:cs typeface="ＭＳ Ｐゴシック" charset="0"/>
                            </a:rPr>
                            <m:t>=</m:t>
                          </m:r>
                          <m:r>
                            <a:rPr lang="en-US" sz="1400">
                              <a:latin typeface="Cambria Math"/>
                              <a:cs typeface="ＭＳ Ｐゴシック" charset="0"/>
                            </a:rPr>
                            <m:t>𝑛</m:t>
                          </m:r>
                        </m:e>
                      </m:d>
                      <m:r>
                        <a:rPr lang="en-US" sz="1400">
                          <a:latin typeface="Cambria Math"/>
                          <a:cs typeface="ＭＳ Ｐゴシック" charset="0"/>
                        </a:rPr>
                        <m:t>=</m:t>
                      </m:r>
                      <m:f>
                        <m:fPr>
                          <m:ctrlPr>
                            <a:rPr lang="en-US" sz="1400" i="1">
                              <a:latin typeface="Cambria Math"/>
                              <a:cs typeface="ＭＳ Ｐゴシック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400" i="1">
                                  <a:latin typeface="Cambria Math"/>
                                  <a:cs typeface="ＭＳ Ｐゴシック" charset="0"/>
                                </a:rPr>
                              </m:ctrlPr>
                            </m:sSupPr>
                            <m:e>
                              <m:r>
                                <a:rPr lang="en-US" sz="1400">
                                  <a:latin typeface="Cambria Math"/>
                                  <a:cs typeface="ＭＳ Ｐゴシック" charset="0"/>
                                </a:rPr>
                                <m:t>(</m:t>
                              </m:r>
                              <m:r>
                                <a:rPr lang="en-US" sz="1400">
                                  <a:latin typeface="Cambria Math"/>
                                  <a:cs typeface="ＭＳ Ｐゴシック" charset="0"/>
                                </a:rPr>
                                <m:t>𝑞</m:t>
                              </m:r>
                              <m:r>
                                <a:rPr lang="en-US" sz="1400">
                                  <a:latin typeface="Cambria Math"/>
                                  <a:cs typeface="ＭＳ Ｐゴシック" charset="0"/>
                                </a:rPr>
                                <m:t>𝜆</m:t>
                              </m:r>
                              <m:r>
                                <a:rPr lang="en-US" sz="1400">
                                  <a:latin typeface="Cambria Math"/>
                                  <a:cs typeface="ＭＳ Ｐゴシック" charset="0"/>
                                </a:rPr>
                                <m:t>/</m:t>
                              </m:r>
                              <m:r>
                                <a:rPr lang="en-US" sz="1400">
                                  <a:latin typeface="Cambria Math"/>
                                  <a:cs typeface="ＭＳ Ｐゴシック" charset="0"/>
                                </a:rPr>
                                <m:t>𝜇</m:t>
                              </m:r>
                              <m:r>
                                <a:rPr lang="en-US" sz="1400">
                                  <a:latin typeface="Cambria Math"/>
                                  <a:cs typeface="ＭＳ Ｐゴシック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1400">
                                  <a:latin typeface="Cambria Math"/>
                                  <a:cs typeface="ＭＳ Ｐゴシック" charset="0"/>
                                </a:rPr>
                                <m:t>𝑛</m:t>
                              </m:r>
                            </m:sup>
                          </m:sSup>
                        </m:num>
                        <m:den>
                          <m:r>
                            <a:rPr lang="en-US" sz="1400">
                              <a:latin typeface="Cambria Math"/>
                              <a:cs typeface="ＭＳ Ｐゴシック" charset="0"/>
                            </a:rPr>
                            <m:t>𝑛</m:t>
                          </m:r>
                          <m:r>
                            <a:rPr lang="en-US" sz="1400">
                              <a:latin typeface="Cambria Math"/>
                              <a:cs typeface="ＭＳ Ｐゴシック" charset="0"/>
                            </a:rPr>
                            <m:t>!</m:t>
                          </m:r>
                        </m:den>
                      </m:f>
                      <m:sSup>
                        <m:sSupPr>
                          <m:ctrlPr>
                            <a:rPr lang="en-US" sz="1400" i="1">
                              <a:latin typeface="Cambria Math"/>
                              <a:cs typeface="ＭＳ Ｐゴシック" charset="0"/>
                            </a:rPr>
                          </m:ctrlPr>
                        </m:sSupPr>
                        <m:e>
                          <m:r>
                            <a:rPr lang="en-US" sz="1400">
                              <a:latin typeface="Cambria Math"/>
                              <a:cs typeface="ＭＳ Ｐゴシック" charset="0"/>
                            </a:rPr>
                            <m:t>𝑒</m:t>
                          </m:r>
                        </m:e>
                        <m:sup>
                          <m:r>
                            <a:rPr lang="en-US" sz="1400">
                              <a:latin typeface="Cambria Math"/>
                              <a:cs typeface="ＭＳ Ｐゴシック" charset="0"/>
                            </a:rPr>
                            <m:t>−</m:t>
                          </m:r>
                          <m:r>
                            <a:rPr lang="en-US" sz="1400">
                              <a:latin typeface="Cambria Math"/>
                              <a:cs typeface="ＭＳ Ｐゴシック" charset="0"/>
                            </a:rPr>
                            <m:t>𝑞</m:t>
                          </m:r>
                          <m:r>
                            <a:rPr lang="en-US" sz="1400">
                              <a:latin typeface="Cambria Math"/>
                              <a:cs typeface="ＭＳ Ｐゴシック" charset="0"/>
                            </a:rPr>
                            <m:t>𝜆</m:t>
                          </m:r>
                          <m:r>
                            <a:rPr lang="en-US" sz="1400">
                              <a:latin typeface="Cambria Math"/>
                              <a:cs typeface="ＭＳ Ｐゴシック" charset="0"/>
                            </a:rPr>
                            <m:t>/</m:t>
                          </m:r>
                          <m:r>
                            <a:rPr lang="en-US" sz="1400">
                              <a:latin typeface="Cambria Math"/>
                              <a:cs typeface="ＭＳ Ｐゴシック" charset="0"/>
                            </a:rPr>
                            <m:t>𝜇</m:t>
                          </m:r>
                        </m:sup>
                      </m:sSup>
                    </m:oMath>
                  </m:oMathPara>
                </a14:m>
                <a:endParaRPr lang="en-US" sz="1400" dirty="0">
                  <a:cs typeface="ＭＳ Ｐゴシック" charset="0"/>
                </a:endParaRPr>
              </a:p>
              <a:p>
                <a:r>
                  <a:rPr lang="en-US" sz="1400" dirty="0" smtClean="0"/>
                  <a:t>The multiple cell case can also be seen as a single cell with a higher traffic load.</a:t>
                </a:r>
              </a:p>
              <a:p>
                <a:r>
                  <a:rPr lang="en-US" sz="1400" dirty="0" smtClean="0"/>
                  <a:t>The number of active mobiles is modeled as Poisson RV with </a:t>
                </a:r>
              </a:p>
              <a:p>
                <a:pPr marL="0" lvl="1" indent="0">
                  <a:buSzPct val="10000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latin typeface="Cambria Math"/>
                              <a:cs typeface="ＭＳ Ｐゴシック" charset="0"/>
                            </a:rPr>
                          </m:ctrlPr>
                        </m:sSubPr>
                        <m:e>
                          <m:r>
                            <a:rPr lang="en-US" sz="1400">
                              <a:latin typeface="Cambria Math"/>
                              <a:cs typeface="ＭＳ Ｐゴシック" charset="0"/>
                            </a:rPr>
                            <m:t>𝑃</m:t>
                          </m:r>
                        </m:e>
                        <m:sub>
                          <m:r>
                            <a:rPr lang="en-US" sz="1400">
                              <a:latin typeface="Cambria Math"/>
                              <a:cs typeface="ＭＳ Ｐゴシック" charset="0"/>
                            </a:rPr>
                            <m:t>𝑟</m:t>
                          </m:r>
                        </m:sub>
                      </m:sSub>
                      <m:d>
                        <m:dPr>
                          <m:ctrlPr>
                            <a:rPr lang="en-US" sz="1400" i="1">
                              <a:latin typeface="Cambria Math"/>
                              <a:cs typeface="ＭＳ Ｐゴシック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  <a:cs typeface="ＭＳ Ｐゴシック" charset="0"/>
                                </a:rPr>
                              </m:ctrlPr>
                            </m:sSubPr>
                            <m:e>
                              <m:r>
                                <a:rPr lang="en-US" sz="1400">
                                  <a:latin typeface="Cambria Math"/>
                                  <a:cs typeface="ＭＳ Ｐゴシック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1400">
                                  <a:latin typeface="Cambria Math"/>
                                  <a:cs typeface="ＭＳ Ｐゴシック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sz="1400">
                              <a:latin typeface="Cambria Math"/>
                              <a:cs typeface="ＭＳ Ｐゴシック" charset="0"/>
                            </a:rPr>
                            <m:t>=</m:t>
                          </m:r>
                          <m:r>
                            <a:rPr lang="en-US" sz="1400">
                              <a:latin typeface="Cambria Math"/>
                              <a:cs typeface="ＭＳ Ｐゴシック" charset="0"/>
                            </a:rPr>
                            <m:t>𝑛</m:t>
                          </m:r>
                        </m:e>
                      </m:d>
                      <m:r>
                        <a:rPr lang="en-US" sz="1400">
                          <a:latin typeface="Cambria Math"/>
                          <a:cs typeface="ＭＳ Ｐゴシック" charset="0"/>
                        </a:rPr>
                        <m:t>=</m:t>
                      </m:r>
                      <m:f>
                        <m:fPr>
                          <m:ctrlPr>
                            <a:rPr lang="en-US" sz="1400" i="1">
                              <a:latin typeface="Cambria Math"/>
                              <a:cs typeface="ＭＳ Ｐゴシック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400" i="1">
                                  <a:latin typeface="Cambria Math"/>
                                  <a:cs typeface="ＭＳ Ｐゴシック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atin typeface="Cambria Math"/>
                                  <a:cs typeface="ＭＳ Ｐゴシック" charset="0"/>
                                </a:rPr>
                                <m:t>[</m:t>
                              </m:r>
                              <m:d>
                                <m:dPr>
                                  <m:ctrlPr>
                                    <a:rPr lang="en-US" sz="1400" b="0" i="1" smtClean="0">
                                      <a:latin typeface="Cambria Math"/>
                                      <a:cs typeface="ＭＳ Ｐゴシック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400" b="0" i="1" smtClean="0">
                                      <a:latin typeface="Cambria Math"/>
                                      <a:cs typeface="ＭＳ Ｐゴシック" charset="0"/>
                                    </a:rPr>
                                    <m:t>1+</m:t>
                                  </m:r>
                                  <m:r>
                                    <a:rPr lang="en-US" sz="1400" b="0" i="1" smtClean="0">
                                      <a:latin typeface="Cambria Math"/>
                                      <a:cs typeface="ＭＳ Ｐゴシック" charset="0"/>
                                    </a:rPr>
                                    <m:t>𝑓</m:t>
                                  </m:r>
                                </m:e>
                              </m:d>
                              <m:r>
                                <a:rPr lang="en-US" sz="1400" b="0" i="1" smtClean="0">
                                  <a:latin typeface="Cambria Math"/>
                                  <a:cs typeface="ＭＳ Ｐゴシック" charset="0"/>
                                </a:rPr>
                                <m:t>𝑞</m:t>
                              </m:r>
                              <m:r>
                                <a:rPr lang="en-US" sz="1400" b="0" i="1" smtClean="0">
                                  <a:latin typeface="Cambria Math"/>
                                  <a:ea typeface="Cambria Math"/>
                                  <a:cs typeface="ＭＳ Ｐゴシック" charset="0"/>
                                </a:rPr>
                                <m:t>𝜆</m:t>
                              </m:r>
                              <m:r>
                                <a:rPr lang="en-US" sz="1400" b="0" i="1" smtClean="0">
                                  <a:latin typeface="Cambria Math"/>
                                  <a:ea typeface="Cambria Math"/>
                                  <a:cs typeface="ＭＳ Ｐゴシック" charset="0"/>
                                </a:rPr>
                                <m:t>/</m:t>
                              </m:r>
                              <m:r>
                                <a:rPr lang="en-US" sz="1400" b="0" i="1" smtClean="0">
                                  <a:latin typeface="Cambria Math"/>
                                  <a:ea typeface="Cambria Math"/>
                                  <a:cs typeface="ＭＳ Ｐゴシック" charset="0"/>
                                </a:rPr>
                                <m:t>𝜇</m:t>
                              </m:r>
                              <m:r>
                                <a:rPr lang="en-US" sz="1400" b="0" i="1" smtClean="0">
                                  <a:latin typeface="Cambria Math"/>
                                  <a:cs typeface="ＭＳ Ｐゴシック" charset="0"/>
                                </a:rPr>
                                <m:t>]</m:t>
                              </m:r>
                            </m:e>
                            <m:sup>
                              <m:r>
                                <a:rPr lang="en-US" sz="1400">
                                  <a:latin typeface="Cambria Math"/>
                                  <a:cs typeface="ＭＳ Ｐゴシック" charset="0"/>
                                </a:rPr>
                                <m:t>𝑛</m:t>
                              </m:r>
                            </m:sup>
                          </m:sSup>
                        </m:num>
                        <m:den>
                          <m:r>
                            <a:rPr lang="en-US" sz="1400">
                              <a:latin typeface="Cambria Math"/>
                              <a:cs typeface="ＭＳ Ｐゴシック" charset="0"/>
                            </a:rPr>
                            <m:t>𝑛</m:t>
                          </m:r>
                          <m:r>
                            <a:rPr lang="en-US" sz="1400">
                              <a:latin typeface="Cambria Math"/>
                              <a:cs typeface="ＭＳ Ｐゴシック" charset="0"/>
                            </a:rPr>
                            <m:t>!</m:t>
                          </m:r>
                        </m:den>
                      </m:f>
                      <m:sSup>
                        <m:sSupPr>
                          <m:ctrlPr>
                            <a:rPr lang="en-US" sz="1400" i="1">
                              <a:latin typeface="Cambria Math"/>
                              <a:cs typeface="ＭＳ Ｐゴシック" charset="0"/>
                            </a:rPr>
                          </m:ctrlPr>
                        </m:sSupPr>
                        <m:e>
                          <m:r>
                            <a:rPr lang="en-US" sz="1400">
                              <a:latin typeface="Cambria Math"/>
                              <a:cs typeface="ＭＳ Ｐゴシック" charset="0"/>
                            </a:rPr>
                            <m:t>𝑒</m:t>
                          </m:r>
                        </m:e>
                        <m:sup>
                          <m:r>
                            <a:rPr lang="en-US" sz="1400">
                              <a:latin typeface="Cambria Math"/>
                              <a:cs typeface="ＭＳ Ｐゴシック" charset="0"/>
                            </a:rPr>
                            <m:t>−</m:t>
                          </m:r>
                          <m:r>
                            <a:rPr lang="en-US" sz="1400" b="0" i="0" smtClean="0">
                              <a:latin typeface="Cambria Math"/>
                              <a:cs typeface="ＭＳ Ｐゴシック" charset="0"/>
                            </a:rPr>
                            <m:t>(1+</m:t>
                          </m:r>
                          <m:r>
                            <m:rPr>
                              <m:sty m:val="p"/>
                            </m:rPr>
                            <a:rPr lang="en-US" sz="1400" b="0" i="0" smtClean="0">
                              <a:latin typeface="Cambria Math"/>
                              <a:cs typeface="ＭＳ Ｐゴシック" charset="0"/>
                            </a:rPr>
                            <m:t>f</m:t>
                          </m:r>
                          <m:r>
                            <a:rPr lang="en-US" sz="1400" b="0" i="0" smtClean="0">
                              <a:latin typeface="Cambria Math"/>
                              <a:cs typeface="ＭＳ Ｐゴシック" charset="0"/>
                            </a:rPr>
                            <m:t>)</m:t>
                          </m:r>
                          <m:r>
                            <a:rPr lang="en-US" sz="1400">
                              <a:latin typeface="Cambria Math"/>
                              <a:cs typeface="ＭＳ Ｐゴシック" charset="0"/>
                            </a:rPr>
                            <m:t>𝑞</m:t>
                          </m:r>
                          <m:r>
                            <a:rPr lang="en-US" sz="1400">
                              <a:latin typeface="Cambria Math"/>
                              <a:cs typeface="ＭＳ Ｐゴシック" charset="0"/>
                            </a:rPr>
                            <m:t>𝜆</m:t>
                          </m:r>
                          <m:r>
                            <a:rPr lang="en-US" sz="1400">
                              <a:latin typeface="Cambria Math"/>
                              <a:cs typeface="ＭＳ Ｐゴシック" charset="0"/>
                            </a:rPr>
                            <m:t>/</m:t>
                          </m:r>
                          <m:r>
                            <a:rPr lang="en-US" sz="1400">
                              <a:latin typeface="Cambria Math"/>
                              <a:cs typeface="ＭＳ Ｐゴシック" charset="0"/>
                            </a:rPr>
                            <m:t>𝜇</m:t>
                          </m:r>
                        </m:sup>
                      </m:sSup>
                    </m:oMath>
                  </m:oMathPara>
                </a14:m>
                <a:endParaRPr lang="en-US" sz="1400" dirty="0">
                  <a:cs typeface="ＭＳ Ｐゴシック" charset="0"/>
                </a:endParaRPr>
              </a:p>
              <a:p>
                <a:endParaRPr lang="sv-SE" sz="1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75" t="-174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99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Traffic Variations – </a:t>
            </a:r>
            <a:r>
              <a:rPr lang="en-US" dirty="0" err="1" smtClean="0"/>
              <a:t>Erlang</a:t>
            </a:r>
            <a:r>
              <a:rPr lang="en-US" dirty="0" smtClean="0"/>
              <a:t> Capacity of DS-CDMA</a:t>
            </a:r>
            <a:endParaRPr lang="sv-S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1600" dirty="0" smtClean="0"/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1600" dirty="0" smtClean="0"/>
                  <a:t> users,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en-US" sz="1600" b="0" i="1" smtClean="0">
                        <a:latin typeface="Cambria Math"/>
                      </a:rPr>
                      <m:t>/</m:t>
                    </m:r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600" dirty="0" smtClean="0"/>
                  <a:t> at a given base station for user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𝑚</m:t>
                    </m:r>
                    <m:r>
                      <a:rPr lang="en-US" sz="16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1600" dirty="0" smtClean="0"/>
                  <a:t>is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 i="1" smtClean="0">
                              <a:latin typeface="Cambria Math"/>
                              <a:ea typeface="Cambria Math"/>
                            </a:rPr>
                            <m:t>Γ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US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/>
                            </a:rPr>
                            <m:t>𝑊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/>
                            </a:rPr>
                            <m:t>𝑃</m:t>
                          </m:r>
                        </m:num>
                        <m:den>
                          <m:d>
                            <m:d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𝑀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r>
                            <a:rPr lang="en-US" sz="1600" i="1">
                              <a:latin typeface="Cambria Math"/>
                            </a:rPr>
                            <m:t>𝑃</m:t>
                          </m:r>
                          <m:r>
                            <a:rPr lang="en-US" sz="16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600" i="1">
                              <a:latin typeface="Cambria Math"/>
                            </a:rPr>
                            <m:t>𝑊</m:t>
                          </m:r>
                        </m:den>
                      </m:f>
                      <m:r>
                        <a:rPr lang="en-US" sz="1600" i="1">
                          <a:latin typeface="Cambria Math"/>
                          <a:ea typeface="Cambria Math"/>
                        </a:rPr>
                        <m:t>≥</m:t>
                      </m:r>
                      <m:sSub>
                        <m:sSubPr>
                          <m:ctrlPr>
                            <a:rPr lang="en-US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  <a:ea typeface="Cambria Math"/>
                            </a:rPr>
                            <m:t>𝜉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1600" dirty="0" smtClean="0"/>
              </a:p>
              <a:p>
                <a:r>
                  <a:rPr lang="en-US" sz="1600" dirty="0" smtClean="0"/>
                  <a:t>The assignment failures occur when the total interference experienced by any user exceeds the background noise by an amount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1/</m:t>
                    </m:r>
                    <m:r>
                      <a:rPr lang="en-US" sz="1600" b="0" i="1" smtClean="0">
                        <a:latin typeface="Cambria Math"/>
                        <a:ea typeface="Cambria Math"/>
                      </a:rPr>
                      <m:t>𝜂</m:t>
                    </m:r>
                  </m:oMath>
                </a14:m>
                <a:r>
                  <a:rPr lang="sv-SE" sz="1600" dirty="0" smtClean="0"/>
                  <a:t>.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v-SE" sz="1400" i="1" smtClean="0">
                          <a:latin typeface="Cambria Math"/>
                          <a:ea typeface="Cambria Math"/>
                        </a:rPr>
                        <m:t>𝜈</m:t>
                      </m:r>
                      <m:r>
                        <a:rPr lang="en-US" sz="1400" b="0" i="1" smtClean="0">
                          <a:latin typeface="Cambria Math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/>
                              <a:ea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/>
                              <a:ea typeface="Cambria Math"/>
                            </a:rPr>
                            <m:t>𝑟</m:t>
                          </m:r>
                        </m:sub>
                      </m:sSub>
                      <m:d>
                        <m:dPr>
                          <m:ctrlPr>
                            <a:rPr lang="en-US" sz="14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/>
                                  <a:ea typeface="Cambria Math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  <a:ea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sz="1400" i="1" smtClean="0">
                              <a:latin typeface="Cambria Math"/>
                              <a:ea typeface="Cambria Math"/>
                            </a:rPr>
                            <m:t>≥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/>
                                  <a:ea typeface="Cambria Math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sz="1400" b="0" i="1" smtClean="0"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/>
                              <a:ea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d>
                            <m:dPr>
                              <m:ctrlPr>
                                <a:rPr lang="en-US" sz="1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1400" b="0" i="1" smtClean="0">
                                  <a:latin typeface="Cambria Math"/>
                                  <a:ea typeface="Cambria Math"/>
                                </a:rPr>
                                <m:t>1+</m:t>
                              </m:r>
                              <m:r>
                                <a:rPr lang="en-US" sz="1400" b="0" i="1" smtClean="0">
                                  <a:latin typeface="Cambria Math"/>
                                  <a:ea typeface="Cambria Math"/>
                                </a:rPr>
                                <m:t>𝑓</m:t>
                              </m:r>
                            </m:e>
                          </m:d>
                          <m:r>
                            <a:rPr lang="en-US" sz="1400" b="0" i="1" smtClean="0">
                              <a:latin typeface="Cambria Math"/>
                              <a:ea typeface="Cambria Math"/>
                            </a:rPr>
                            <m:t>𝑞</m:t>
                          </m:r>
                          <m:r>
                            <a:rPr lang="en-US" sz="1400" b="0" i="1" smtClean="0">
                              <a:latin typeface="Cambria Math"/>
                              <a:ea typeface="Cambria Math"/>
                            </a:rPr>
                            <m:t>𝜆</m:t>
                          </m:r>
                          <m:r>
                            <a:rPr lang="en-US" sz="1400" b="0" i="1" smtClean="0">
                              <a:latin typeface="Cambria Math"/>
                              <a:ea typeface="Cambria Math"/>
                            </a:rPr>
                            <m:t>/</m:t>
                          </m:r>
                          <m:r>
                            <a:rPr lang="en-US" sz="14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</m:sup>
                      </m:sSup>
                      <m:nary>
                        <m:naryPr>
                          <m:chr m:val="∑"/>
                          <m:ctrlPr>
                            <a:rPr lang="en-US" sz="1400" b="0" i="1" smtClean="0">
                              <a:latin typeface="Cambria Math"/>
                              <a:ea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400" b="0" i="1" smtClean="0">
                              <a:latin typeface="Cambria Math"/>
                              <a:ea typeface="Cambria Math"/>
                            </a:rPr>
                            <m:t>𝑛</m:t>
                          </m:r>
                          <m:r>
                            <a:rPr lang="en-US" sz="1400" b="0" i="1" smtClean="0">
                              <a:latin typeface="Cambria Math"/>
                              <a:ea typeface="Cambria Math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/>
                                  <a:ea typeface="Cambria Math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</m:sub>
                        <m:sup>
                          <m:r>
                            <a:rPr lang="en-US" sz="1400" b="0" i="1" smtClean="0">
                              <a:latin typeface="Cambria Math"/>
                              <a:ea typeface="Cambria Math"/>
                            </a:rPr>
                            <m:t>+∞</m:t>
                          </m:r>
                        </m:sup>
                        <m:e>
                          <m:f>
                            <m:fPr>
                              <m:ctrlPr>
                                <a:rPr lang="en-US" sz="1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4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latin typeface="Cambria Math"/>
                                      <a:ea typeface="Cambria Math"/>
                                    </a:rPr>
                                    <m:t>[</m:t>
                                  </m:r>
                                  <m:d>
                                    <m:dPr>
                                      <m:ctrlPr>
                                        <a:rPr lang="en-US" sz="1400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400" i="1">
                                          <a:latin typeface="Cambria Math"/>
                                          <a:ea typeface="Cambria Math"/>
                                        </a:rPr>
                                        <m:t>1+</m:t>
                                      </m:r>
                                      <m:r>
                                        <a:rPr lang="en-US" sz="1400" i="1">
                                          <a:latin typeface="Cambria Math"/>
                                          <a:ea typeface="Cambria Math"/>
                                        </a:rPr>
                                        <m:t>𝑓</m:t>
                                      </m:r>
                                    </m:e>
                                  </m:d>
                                  <m:r>
                                    <a:rPr lang="en-US" sz="1400" i="1">
                                      <a:latin typeface="Cambria Math"/>
                                      <a:ea typeface="Cambria Math"/>
                                    </a:rPr>
                                    <m:t>𝑞</m:t>
                                  </m:r>
                                  <m:r>
                                    <a:rPr lang="en-US" sz="1400" i="1">
                                      <a:latin typeface="Cambria Math"/>
                                      <a:ea typeface="Cambria Math"/>
                                    </a:rPr>
                                    <m:t>𝜆</m:t>
                                  </m:r>
                                  <m:r>
                                    <a:rPr lang="en-US" sz="1400" i="1">
                                      <a:latin typeface="Cambria Math"/>
                                      <a:ea typeface="Cambria Math"/>
                                    </a:rPr>
                                    <m:t>/</m:t>
                                  </m:r>
                                  <m:r>
                                    <a:rPr lang="en-US" sz="1400" i="1"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  <m:r>
                                    <a:rPr lang="en-US" sz="1400" b="0" i="1" smtClean="0">
                                      <a:latin typeface="Cambria Math"/>
                                      <a:ea typeface="Cambria Math"/>
                                    </a:rPr>
                                    <m:t>]</m:t>
                                  </m:r>
                                </m:e>
                                <m:sup>
                                  <m:r>
                                    <a:rPr lang="en-US" sz="1400" b="0" i="1" smtClean="0">
                                      <a:latin typeface="Cambria Math"/>
                                      <a:ea typeface="Cambria Math"/>
                                    </a:rPr>
                                    <m:t>𝑛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1400" b="0" i="1" smtClean="0"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  <m:r>
                                <a:rPr lang="en-US" sz="1400" b="0" i="1" smtClean="0">
                                  <a:latin typeface="Cambria Math"/>
                                  <a:ea typeface="Cambria Math"/>
                                </a:rPr>
                                <m:t>!</m:t>
                              </m:r>
                            </m:den>
                          </m:f>
                        </m:e>
                      </m:nary>
                      <m:r>
                        <a:rPr lang="en-US" sz="1400" b="0" i="1" smtClean="0">
                          <a:latin typeface="Cambria Math"/>
                          <a:ea typeface="Cambria Math"/>
                        </a:rPr>
                        <m:t>, 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/>
                              <a:ea typeface="Cambria Math"/>
                            </a:rPr>
                            <m:t>𝐾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  <m:r>
                        <a:rPr lang="en-US" sz="1400" b="0" i="1" smtClean="0"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begChr m:val="⌊"/>
                          <m:endChr m:val="⌋"/>
                          <m:ctrlPr>
                            <a:rPr lang="en-US" sz="14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/>
                              <a:ea typeface="Cambria Math"/>
                            </a:rPr>
                            <m:t>𝐿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/>
                                  <a:ea typeface="Cambria Math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  <a:ea typeface="Cambria Math"/>
                                </a:rPr>
                                <m:t>𝑝𝑜𝑙𝑒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sv-SE" sz="1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24" t="-522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>
              <a:latin typeface="Tahoma" pitchFamily="34" charset="0"/>
            </a:endParaRPr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57164" y="4326479"/>
            <a:ext cx="3615036" cy="1694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</p:pic>
    </p:spTree>
    <p:extLst>
      <p:ext uri="{BB962C8B-B14F-4D97-AF65-F5344CB8AC3E}">
        <p14:creationId xmlns:p14="http://schemas.microsoft.com/office/powerpoint/2010/main" val="341104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Multi-Rate DS-CDMA Systems</a:t>
            </a:r>
            <a:endParaRPr lang="sv-S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1600" dirty="0" smtClean="0"/>
                  <a:t>DS-CDMA can provide multimedia services by using variable rate spreading codes.</a:t>
                </a:r>
              </a:p>
              <a:p>
                <a:r>
                  <a:rPr lang="en-US" sz="1600" dirty="0" smtClean="0"/>
                  <a:t>The signal-to-noise power spectral density for user is written as: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sv-SE" sz="16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sv-SE" sz="16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/>
                                        </a:rPr>
                                        <m:t>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US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/>
                            </a:rPr>
                            <m:t>𝑊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16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num>
                        <m:den>
                          <m:nary>
                            <m:naryPr>
                              <m:chr m:val="∑"/>
                              <m:limLoc m:val="subSup"/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5"/>
                                </m:rPr>
                                <a:rPr lang="en-US" sz="1600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=1,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sz="1600" i="1">
                                  <a:latin typeface="Cambria Math"/>
                                  <a:ea typeface="Cambria Math"/>
                                </a:rPr>
                                <m:t>≠</m:t>
                              </m:r>
                              <m:r>
                                <a:rPr lang="en-US" sz="1600" i="1">
                                  <a:latin typeface="Cambria Math"/>
                                  <a:ea typeface="Cambria Math"/>
                                </a:rPr>
                                <m:t>𝑚</m:t>
                              </m:r>
                            </m:sub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𝑀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  <m:r>
                            <a:rPr lang="en-US" sz="16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𝑖𝑛𝑡𝑒𝑟</m:t>
                              </m:r>
                            </m:sub>
                          </m:sSub>
                          <m:r>
                            <a:rPr lang="en-US" sz="16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600" i="1">
                              <a:latin typeface="Cambria Math"/>
                            </a:rPr>
                            <m:t>𝑊</m:t>
                          </m:r>
                        </m:den>
                      </m:f>
                      <m:r>
                        <a:rPr lang="en-US" sz="1600" i="1">
                          <a:latin typeface="Cambria Math"/>
                          <a:ea typeface="Cambria Math"/>
                        </a:rPr>
                        <m:t>≥</m:t>
                      </m:r>
                      <m:sSub>
                        <m:sSubPr>
                          <m:ctrlPr>
                            <a:rPr lang="en-US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  <a:ea typeface="Cambria Math"/>
                            </a:rPr>
                            <m:t>𝜉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  <a:ea typeface="Cambria Math"/>
                            </a:rPr>
                            <m:t>𝑚</m:t>
                          </m:r>
                        </m:sub>
                      </m:sSub>
                    </m:oMath>
                  </m:oMathPara>
                </a14:m>
                <a:endParaRPr lang="en-US" sz="1600" dirty="0" smtClean="0"/>
              </a:p>
              <a:p>
                <a:r>
                  <a:rPr lang="en-US" sz="1600" dirty="0" smtClean="0"/>
                  <a:t>The required power for user is the given by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US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600" i="1">
                              <a:latin typeface="Cambria Math"/>
                            </a:rPr>
                            <m:t>1+</m:t>
                          </m:r>
                          <m:f>
                            <m:f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600" i="1">
                                  <a:latin typeface="Cambria Math"/>
                                </a:rPr>
                                <m:t>𝑊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/>
                                    </a:rPr>
                                    <m:t>𝑚</m:t>
                                  </m:r>
                                </m:sub>
                              </m:sSub>
                            </m:den>
                          </m:f>
                          <m:f>
                            <m:f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6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/>
                                      <a:ea typeface="Cambria Math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/>
                                    </a:rPr>
                                    <m:t>𝑚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  <m:f>
                        <m:fPr>
                          <m:ctrlPr>
                            <a:rPr lang="en-US" sz="16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𝑖𝑛𝑡𝑒𝑟</m:t>
                              </m:r>
                            </m:sub>
                          </m:sSub>
                          <m:r>
                            <a:rPr lang="en-US" sz="16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600" i="1">
                              <a:latin typeface="Cambria Math"/>
                            </a:rPr>
                            <m:t>𝑊</m:t>
                          </m:r>
                        </m:num>
                        <m:den>
                          <m:r>
                            <a:rPr lang="en-US" sz="1600" i="1">
                              <a:latin typeface="Cambria Math"/>
                            </a:rPr>
                            <m:t>1−</m:t>
                          </m:r>
                          <m:nary>
                            <m:naryPr>
                              <m:chr m:val="∑"/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600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𝑀</m:t>
                              </m:r>
                            </m:sup>
                            <m:e>
                              <m:d>
                                <m:dPr>
                                  <m:ctrlPr>
                                    <a:rPr lang="en-US" sz="16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600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600" i="1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1600" i="1">
                                          <a:latin typeface="Cambria Math"/>
                                        </a:rPr>
                                        <m:t>1+</m:t>
                                      </m:r>
                                      <m:f>
                                        <m:fPr>
                                          <m:ctrlPr>
                                            <a:rPr lang="en-US" sz="1600" i="1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600" i="1">
                                              <a:latin typeface="Cambria Math"/>
                                            </a:rPr>
                                            <m:t>𝑊</m:t>
                                          </m:r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US" sz="1600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i="1">
                                                  <a:latin typeface="Cambria Math"/>
                                                </a:rPr>
                                                <m:t>𝑅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600" i="1">
                                                  <a:latin typeface="Cambria Math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  <m:f>
                                        <m:fPr>
                                          <m:ctrlPr>
                                            <a:rPr lang="en-US" sz="1600" i="1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600" i="1"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US" sz="1600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i="1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𝜉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600" i="1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den>
                                  </m:f>
                                </m:e>
                              </m:d>
                            </m:e>
                          </m:nary>
                        </m:den>
                      </m:f>
                    </m:oMath>
                  </m:oMathPara>
                </a14:m>
                <a:endParaRPr lang="en-US" sz="1600" dirty="0" smtClean="0"/>
              </a:p>
              <a:p>
                <a:r>
                  <a:rPr lang="en-US" sz="1600" dirty="0" smtClean="0"/>
                  <a:t>The capacity of multi-rate DS-CDMA systems is such that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sz="16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600" i="1">
                              <a:latin typeface="Cambria Math"/>
                            </a:rPr>
                            <m:t>𝑖</m:t>
                          </m:r>
                          <m:r>
                            <a:rPr lang="en-US" sz="1600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sz="1600" i="1">
                              <a:latin typeface="Cambria Math"/>
                            </a:rPr>
                            <m:t>𝑀</m:t>
                          </m:r>
                        </m:sup>
                        <m:e>
                          <m:d>
                            <m:d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600" i="1">
                                      <a:latin typeface="Cambria Math"/>
                                    </a:rPr>
                                    <m:t>1+</m:t>
                                  </m:r>
                                  <m:f>
                                    <m:fPr>
                                      <m:ctrlPr>
                                        <a:rPr lang="en-US" sz="1600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600" i="1">
                                          <a:latin typeface="Cambria Math"/>
                                        </a:rPr>
                                        <m:t>𝑊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/>
                                            </a:rPr>
                                            <m:t>𝑅</m:t>
                                          </m:r>
                                        </m:e>
                                        <m:sub>
                                          <m:r>
                                            <a:rPr lang="en-US" sz="1600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den>
                                  </m:f>
                                  <m:f>
                                    <m:fPr>
                                      <m:ctrlPr>
                                        <a:rPr lang="en-US" sz="1600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600" i="1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/>
                                              <a:ea typeface="Cambria Math"/>
                                            </a:rPr>
                                            <m:t>𝜉</m:t>
                                          </m:r>
                                        </m:e>
                                        <m:sub>
                                          <m:r>
                                            <a:rPr lang="en-US" sz="1600" i="1">
                                              <a:latin typeface="Cambria Math"/>
                                              <a:ea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den>
                                  </m:f>
                                </m:den>
                              </m:f>
                            </m:e>
                          </m:d>
                        </m:e>
                      </m:nary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&lt;1</m:t>
                      </m:r>
                    </m:oMath>
                  </m:oMathPara>
                </a14:m>
                <a:endParaRPr lang="sv-SE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24" t="-522" b="-348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01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Times" pitchFamily="-84" charset="0"/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Times" pitchFamily="-84" charset="0"/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Times" pitchFamily="-84" charset="0"/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Times" pitchFamily="-84" charset="0"/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en-GB" altLang="en-US" sz="1100" dirty="0" smtClean="0">
              <a:latin typeface="Tahoma" pitchFamily="34" charset="0"/>
            </a:endParaRP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Code-Division Multiple-Access Digital Cellular Systems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0" indent="0" eaLnBrk="1" hangingPunct="1">
              <a:defRPr/>
            </a:pPr>
            <a:r>
              <a:rPr lang="en-US" altLang="en-US" sz="2000" dirty="0" smtClean="0"/>
              <a:t>Introduction to cellular DS-CDMA</a:t>
            </a:r>
          </a:p>
          <a:p>
            <a:pPr marL="0" indent="0" eaLnBrk="1" hangingPunct="1">
              <a:defRPr/>
            </a:pPr>
            <a:r>
              <a:rPr lang="en-US" altLang="en-US" sz="2000" dirty="0" smtClean="0"/>
              <a:t>DS-CDMA digital cellular networks</a:t>
            </a:r>
          </a:p>
          <a:p>
            <a:pPr marL="0" indent="0" eaLnBrk="1" hangingPunct="1">
              <a:defRPr/>
            </a:pPr>
            <a:r>
              <a:rPr lang="en-US" altLang="en-US" sz="2000" dirty="0" smtClean="0"/>
              <a:t>Capacity calculations of DS-CDMA cellular systems</a:t>
            </a:r>
          </a:p>
          <a:p>
            <a:pPr marL="0" indent="0" eaLnBrk="1" hangingPunct="1">
              <a:defRPr/>
            </a:pPr>
            <a:r>
              <a:rPr lang="en-US" altLang="en-US" sz="2000" dirty="0" smtClean="0"/>
              <a:t>Multi-rate DS-CDMA systems</a:t>
            </a:r>
          </a:p>
          <a:p>
            <a:pPr marL="0" indent="0" eaLnBrk="1" hangingPunct="1">
              <a:defRPr/>
            </a:pPr>
            <a:r>
              <a:rPr lang="en-US" altLang="en-US" sz="2000" dirty="0" smtClean="0"/>
              <a:t>Power Control in DS-CDMA cellular systems</a:t>
            </a:r>
          </a:p>
          <a:p>
            <a:pPr marL="0" indent="0" eaLnBrk="1" hangingPunct="1">
              <a:defRPr/>
            </a:pPr>
            <a:r>
              <a:rPr lang="en-US" altLang="en-US" sz="2000" dirty="0" smtClean="0"/>
              <a:t>Soft-handoff in DS-CDMA cellular systems</a:t>
            </a:r>
          </a:p>
          <a:p>
            <a:pPr marL="0" indent="0" eaLnBrk="1" hangingPunct="1">
              <a:defRPr/>
            </a:pPr>
            <a:r>
              <a:rPr lang="en-US" altLang="en-US" sz="2000" dirty="0" smtClean="0"/>
              <a:t>Summary</a:t>
            </a:r>
          </a:p>
          <a:p>
            <a:pPr marL="0" indent="0" eaLnBrk="1" hangingPunct="1">
              <a:defRPr/>
            </a:pPr>
            <a:endParaRPr lang="en-US" alt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Control in DS-CDMA Systems</a:t>
            </a:r>
            <a:endParaRPr lang="sv-S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000" dirty="0" smtClean="0"/>
                  <a:t>DS-CDMA cellular systems require good and accurate power management.</a:t>
                </a:r>
              </a:p>
              <a:p>
                <a:r>
                  <a:rPr lang="en-US" sz="2000" dirty="0" smtClean="0"/>
                  <a:t>Bandwidth allocation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/>
                        <a:ea typeface="Cambria Math"/>
                      </a:rPr>
                      <m:t>→</m:t>
                    </m:r>
                  </m:oMath>
                </a14:m>
                <a:r>
                  <a:rPr lang="sv-SE" sz="2000" dirty="0" smtClean="0"/>
                  <a:t> </a:t>
                </a:r>
                <a:r>
                  <a:rPr lang="sv-SE" sz="2000" dirty="0" err="1" smtClean="0"/>
                  <a:t>power</a:t>
                </a:r>
                <a:r>
                  <a:rPr lang="sv-SE" sz="2000" dirty="0" smtClean="0"/>
                  <a:t> </a:t>
                </a:r>
                <a:r>
                  <a:rPr lang="sv-SE" sz="2000" dirty="0" err="1" smtClean="0"/>
                  <a:t>allocation</a:t>
                </a:r>
                <a:r>
                  <a:rPr lang="sv-SE" sz="2000" dirty="0" smtClean="0"/>
                  <a:t>.</a:t>
                </a:r>
              </a:p>
              <a:p>
                <a:r>
                  <a:rPr lang="en-US" sz="2000" dirty="0" smtClean="0"/>
                  <a:t>Power control ensures that each user receives and transmits enough energy to properly convey information while interfering with other users no more than necessary.</a:t>
                </a:r>
              </a:p>
              <a:p>
                <a:r>
                  <a:rPr lang="en-US" sz="2000" dirty="0" smtClean="0"/>
                  <a:t>Power control reduces the required transmitted power</a:t>
                </a:r>
              </a:p>
              <a:p>
                <a:r>
                  <a:rPr lang="en-US" sz="2000" dirty="0" smtClean="0"/>
                  <a:t>Power control increases the capacity of DS-CDMA cellular systems.</a:t>
                </a:r>
              </a:p>
              <a:p>
                <a:pPr lvl="1"/>
                <a:r>
                  <a:rPr lang="en-US" sz="1600" dirty="0" smtClean="0"/>
                  <a:t>Better battery life.</a:t>
                </a:r>
              </a:p>
              <a:p>
                <a:pPr lvl="1"/>
                <a:r>
                  <a:rPr lang="en-US" sz="1600" dirty="0" smtClean="0"/>
                  <a:t>Less interference.</a:t>
                </a:r>
              </a:p>
              <a:p>
                <a:r>
                  <a:rPr lang="en-US" sz="2000" dirty="0" smtClean="0"/>
                  <a:t>Uplink and downlink power control are required (lack of reciprocity).</a:t>
                </a:r>
                <a:endParaRPr lang="sv-SE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8" t="-696" r="-748" b="-9565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21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Reverse Link Power Control in DS-CDMA Systems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Power control is very critical for DS-CDMA cellular systems.</a:t>
            </a:r>
          </a:p>
          <a:p>
            <a:pPr lvl="1"/>
            <a:r>
              <a:rPr lang="en-US" sz="1600" dirty="0" smtClean="0"/>
              <a:t>Path loss effects (dynamic range in the order of 80 dB)</a:t>
            </a:r>
          </a:p>
          <a:p>
            <a:pPr lvl="1"/>
            <a:r>
              <a:rPr lang="en-US" sz="1600" dirty="0" smtClean="0"/>
              <a:t>Fading multipath effects (fluctuations of 20 to 30 dB)</a:t>
            </a:r>
          </a:p>
          <a:p>
            <a:r>
              <a:rPr lang="en-US" sz="2000" dirty="0" smtClean="0"/>
              <a:t>The reverse link power in DS-CDMA constitutes of three loops</a:t>
            </a:r>
          </a:p>
          <a:p>
            <a:pPr lvl="1"/>
            <a:r>
              <a:rPr lang="en-US" sz="1600" dirty="0" smtClean="0"/>
              <a:t>Open loop power control</a:t>
            </a:r>
          </a:p>
          <a:p>
            <a:pPr lvl="1"/>
            <a:r>
              <a:rPr lang="en-US" sz="1600" dirty="0" smtClean="0"/>
              <a:t>Fast closed loop power control.</a:t>
            </a:r>
          </a:p>
          <a:p>
            <a:pPr lvl="1"/>
            <a:r>
              <a:rPr lang="en-US" sz="1600" dirty="0" smtClean="0"/>
              <a:t>Outer loop power control.</a:t>
            </a:r>
            <a:endParaRPr lang="sv-SE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>
              <a:latin typeface="Tahoma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1727" y="4365104"/>
            <a:ext cx="2638425" cy="162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03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Loop Power Control</a:t>
            </a:r>
            <a:endParaRPr lang="sv-S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1600" dirty="0" smtClean="0"/>
                  <a:t>The mobile estimates the path loss to the  base station by measuring the received signal level.</a:t>
                </a:r>
              </a:p>
              <a:p>
                <a:pPr lvl="1"/>
                <a:r>
                  <a:rPr lang="en-US" sz="1200" dirty="0" smtClean="0"/>
                  <a:t>Measurements based on an analog AGC voltage.</a:t>
                </a:r>
              </a:p>
              <a:p>
                <a:r>
                  <a:rPr lang="en-US" sz="1600" dirty="0" smtClean="0"/>
                  <a:t>The mobile unit adjusts its transmitted power according to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𝑡𝑟𝑎𝑛𝑠𝑚𝑖𝑡𝑡𝑒𝑑</m:t>
                          </m:r>
                        </m:sub>
                      </m:sSub>
                      <m:d>
                        <m:d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𝑑𝐵</m:t>
                          </m:r>
                        </m:e>
                      </m:d>
                      <m:r>
                        <a:rPr lang="en-US" sz="1600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𝑟𝑒𝑐𝑒𝑖𝑣𝑒𝑑</m:t>
                          </m:r>
                        </m:sub>
                      </m:sSub>
                      <m:d>
                        <m:dPr>
                          <m:ctrlPr>
                            <a:rPr lang="en-US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𝑑𝐵</m:t>
                          </m:r>
                        </m:e>
                      </m:d>
                      <m:r>
                        <a:rPr lang="en-US" sz="1600" b="0" i="1" smtClean="0">
                          <a:latin typeface="Cambria Math"/>
                        </a:rPr>
                        <m:t>=</m:t>
                      </m:r>
                      <m:r>
                        <a:rPr lang="en-US" sz="1600" b="0" i="1" smtClean="0">
                          <a:latin typeface="Cambria Math"/>
                        </a:rPr>
                        <m:t>𝐶𝑜𝑛𝑠𝑡𝑎𝑛𝑡</m:t>
                      </m:r>
                    </m:oMath>
                  </m:oMathPara>
                </a14:m>
                <a:endParaRPr lang="en-US" sz="1600" dirty="0" smtClean="0"/>
              </a:p>
              <a:p>
                <a:r>
                  <a:rPr lang="en-US" sz="1600" dirty="0" smtClean="0"/>
                  <a:t>Required accuracy of about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/>
                        <a:ea typeface="Cambria Math"/>
                      </a:rPr>
                      <m:t>±</m:t>
                    </m:r>
                    <m:r>
                      <a:rPr lang="en-US" sz="1600" b="0" i="1" smtClean="0">
                        <a:latin typeface="Cambria Math"/>
                        <a:ea typeface="Cambria Math"/>
                      </a:rPr>
                      <m:t>9 </m:t>
                    </m:r>
                    <m:r>
                      <a:rPr lang="en-US" sz="1600" i="1">
                        <a:latin typeface="Cambria Math"/>
                      </a:rPr>
                      <m:t>𝑑𝐵</m:t>
                    </m:r>
                  </m:oMath>
                </a14:m>
                <a:r>
                  <a:rPr lang="en-US" sz="1600" dirty="0" smtClean="0"/>
                  <a:t> in normal conditions.</a:t>
                </a:r>
              </a:p>
              <a:p>
                <a:endParaRPr lang="en-US" sz="1600" dirty="0" smtClean="0"/>
              </a:p>
              <a:p>
                <a:endParaRPr lang="en-US" sz="1600" dirty="0"/>
              </a:p>
              <a:p>
                <a:endParaRPr lang="en-US" sz="1600" dirty="0" smtClean="0"/>
              </a:p>
              <a:p>
                <a:endParaRPr lang="en-US" sz="1600" dirty="0" smtClean="0"/>
              </a:p>
              <a:p>
                <a:endParaRPr lang="en-US" sz="1600" dirty="0"/>
              </a:p>
              <a:p>
                <a:endParaRPr lang="en-US" sz="1600" dirty="0" smtClean="0"/>
              </a:p>
              <a:p>
                <a:r>
                  <a:rPr lang="en-US" sz="1600" dirty="0" smtClean="0"/>
                  <a:t>Problem of reciprocity in FDD cellular networks.</a:t>
                </a:r>
                <a:endParaRPr lang="sv-SE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24" t="-522" b="-7130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>
              <a:latin typeface="Tahoma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228" y="3861048"/>
            <a:ext cx="4054996" cy="1888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79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Closed Loop Power Control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sz="2400" dirty="0" smtClean="0"/>
                  <a:t>Closed loop power control is a sort of “fine tuning” to the open loop power control.</a:t>
                </a:r>
              </a:p>
              <a:p>
                <a:pPr lvl="1"/>
                <a:r>
                  <a:rPr lang="en-US" altLang="zh-CN" sz="1800" dirty="0" smtClean="0"/>
                  <a:t>The base station measures the received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1800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altLang="zh-CN" sz="1800" b="0" i="1" smtClean="0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en-US" altLang="zh-CN" sz="1800" b="0" i="1" smtClean="0">
                        <a:latin typeface="Cambria Math"/>
                      </a:rPr>
                      <m:t>/</m:t>
                    </m:r>
                    <m:sSub>
                      <m:sSubPr>
                        <m:ctrlPr>
                          <a:rPr lang="en-US" altLang="zh-CN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1800" b="0" i="1" smtClean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altLang="zh-CN" sz="1800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dirty="0" smtClean="0"/>
                  <a:t>, for each mobile.</a:t>
                </a:r>
              </a:p>
              <a:p>
                <a:pPr lvl="1"/>
                <a:r>
                  <a:rPr lang="en-US" altLang="zh-CN" sz="1800" dirty="0" smtClean="0"/>
                  <a:t>Compares this estimate to the desired threshold,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1800" i="1" smtClean="0">
                            <a:latin typeface="Cambria Math"/>
                          </a:rPr>
                          <m:t>𝜉</m:t>
                        </m:r>
                      </m:e>
                      <m:sub>
                        <m:r>
                          <a:rPr lang="en-US" altLang="zh-CN" sz="1800" b="0" i="1" smtClean="0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altLang="zh-CN" sz="1800" dirty="0" smtClean="0"/>
                  <a:t>.</a:t>
                </a:r>
              </a:p>
              <a:p>
                <a:pPr lvl="1"/>
                <a:r>
                  <a:rPr lang="en-US" altLang="zh-CN" sz="1800" dirty="0" smtClean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i="1">
                            <a:latin typeface="Cambria Math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altLang="zh-CN" sz="1800" i="1" smtClean="0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sz="18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i="1">
                                        <a:latin typeface="Cambria Math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altLang="zh-CN" sz="1800" i="1">
                                        <a:latin typeface="Cambria Math"/>
                                      </a:rPr>
                                      <m:t>𝑏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sz="18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i="1">
                                        <a:latin typeface="Cambria Math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altLang="zh-CN" sz="1800" i="1"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b>
                        <m:r>
                          <a:rPr lang="en-US" altLang="zh-CN" sz="1800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zh-CN" sz="1800" b="0" i="1" smtClean="0">
                        <a:latin typeface="Cambria Math"/>
                      </a:rPr>
                      <m:t>&gt;</m:t>
                    </m:r>
                    <m:sSub>
                      <m:sSubPr>
                        <m:ctrlPr>
                          <a:rPr lang="en-US" altLang="zh-CN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1800" i="1">
                            <a:latin typeface="Cambria Math"/>
                          </a:rPr>
                          <m:t>𝜉</m:t>
                        </m:r>
                      </m:e>
                      <m:sub>
                        <m:r>
                          <a:rPr lang="en-US" altLang="zh-CN" sz="1800" i="1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altLang="zh-CN" sz="1800" dirty="0" smtClean="0"/>
                  <a:t>, a “down” command is sent to the mobile.</a:t>
                </a:r>
              </a:p>
              <a:p>
                <a:pPr lvl="1"/>
                <a:r>
                  <a:rPr lang="en-US" altLang="zh-CN" sz="1800" dirty="0" smtClean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i="1">
                            <a:latin typeface="Cambria Math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altLang="zh-CN" sz="18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sz="18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i="1">
                                        <a:latin typeface="Cambria Math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altLang="zh-CN" sz="1800" i="1">
                                        <a:latin typeface="Cambria Math"/>
                                      </a:rPr>
                                      <m:t>𝑏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sz="18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i="1">
                                        <a:latin typeface="Cambria Math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altLang="zh-CN" sz="1800" i="1"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b>
                        <m:r>
                          <a:rPr lang="en-US" altLang="zh-CN" sz="1800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zh-CN" sz="1800" b="0" i="1" smtClean="0">
                        <a:latin typeface="Cambria Math"/>
                      </a:rPr>
                      <m:t>&lt;</m:t>
                    </m:r>
                    <m:sSub>
                      <m:sSubPr>
                        <m:ctrlPr>
                          <a:rPr lang="en-US" altLang="zh-CN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1800" i="1">
                            <a:latin typeface="Cambria Math"/>
                          </a:rPr>
                          <m:t>𝜉</m:t>
                        </m:r>
                      </m:e>
                      <m:sub>
                        <m:r>
                          <a:rPr lang="en-US" altLang="zh-CN" sz="1800" i="1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altLang="zh-CN" sz="1800" dirty="0" smtClean="0"/>
                  <a:t>, an “up” command is sent to the mobile.</a:t>
                </a:r>
              </a:p>
              <a:p>
                <a:pPr lvl="1"/>
                <a:r>
                  <a:rPr lang="en-US" altLang="zh-CN" sz="1800" dirty="0" smtClean="0"/>
                  <a:t>Power control frequency: 800 Hz, 1600 Hz.</a:t>
                </a:r>
              </a:p>
              <a:p>
                <a:pPr lvl="1"/>
                <a:r>
                  <a:rPr lang="en-US" altLang="zh-CN" sz="1800" dirty="0" smtClean="0"/>
                  <a:t>Power up/down “step size”: 0.5-1 </a:t>
                </a:r>
                <a:r>
                  <a:rPr lang="en-US" altLang="zh-CN" sz="1800" dirty="0" err="1" smtClean="0"/>
                  <a:t>dB.</a:t>
                </a:r>
                <a:r>
                  <a:rPr lang="en-US" altLang="zh-CN" sz="1600" dirty="0" smtClean="0"/>
                  <a:t>	</a:t>
                </a:r>
              </a:p>
              <a:p>
                <a:r>
                  <a:rPr lang="en-US" altLang="zh-CN" sz="2400" dirty="0" smtClean="0"/>
                  <a:t>There is no “do nothing” command (to reduce overhead).</a:t>
                </a:r>
                <a:endParaRPr lang="zh-CN" altLang="en-US" sz="24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72" t="-1217" r="-1645" b="-10261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16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Outer Loop Power Control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sz="1800" dirty="0" smtClean="0"/>
                  <a:t>The outer loop power control aims at providing the required quality: no worse, no better.</a:t>
                </a:r>
              </a:p>
              <a:p>
                <a:pPr lvl="1"/>
                <a:r>
                  <a:rPr lang="en-US" altLang="zh-CN" sz="1400" dirty="0" smtClean="0"/>
                  <a:t>Adjust target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1400" i="1">
                            <a:latin typeface="Cambria Math"/>
                          </a:rPr>
                          <m:t>𝜉</m:t>
                        </m:r>
                      </m:e>
                      <m:sub>
                        <m:r>
                          <a:rPr lang="en-US" altLang="zh-CN" sz="1400" i="1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altLang="zh-CN" sz="1400" dirty="0" smtClean="0"/>
                  <a:t> to the required FER (or BER).</a:t>
                </a:r>
              </a:p>
              <a:p>
                <a:r>
                  <a:rPr lang="en-US" altLang="zh-CN" sz="1800" dirty="0" smtClean="0"/>
                  <a:t>This loop ensures that the fast power control strategy is operating correctly.</a:t>
                </a:r>
              </a:p>
              <a:p>
                <a:pPr lvl="1"/>
                <a:r>
                  <a:rPr lang="en-US" altLang="zh-CN" sz="1400" dirty="0" smtClean="0"/>
                  <a:t>Uplink only is IS-95.</a:t>
                </a:r>
              </a:p>
              <a:p>
                <a:pPr lvl="1"/>
                <a:r>
                  <a:rPr lang="en-US" altLang="zh-CN" sz="1400" dirty="0" smtClean="0"/>
                  <a:t>Both uplink and downlink in WCDMA.</a:t>
                </a:r>
                <a:endParaRPr lang="zh-CN" altLang="en-US" sz="14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9" t="-870" r="-673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Content Placeholder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7412" y="4149080"/>
            <a:ext cx="4829175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</p:pic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8531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Forward Link Power Control in DS-CDMA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sz="2000" dirty="0" smtClean="0"/>
                  <a:t>The forward link may be subject to poor reception conditions.</a:t>
                </a:r>
              </a:p>
              <a:p>
                <a:pPr lvl="1"/>
                <a:r>
                  <a:rPr lang="en-US" altLang="zh-CN" sz="1600" dirty="0" smtClean="0"/>
                  <a:t>Mobile near the border of the cell.</a:t>
                </a:r>
              </a:p>
              <a:p>
                <a:pPr lvl="1"/>
                <a:r>
                  <a:rPr lang="en-US" altLang="zh-CN" sz="1600" dirty="0" smtClean="0"/>
                  <a:t>Mobile located where several strong multipath signals arrive.</a:t>
                </a:r>
              </a:p>
              <a:p>
                <a:r>
                  <a:rPr lang="en-US" altLang="zh-CN" sz="2000" dirty="0" smtClean="0"/>
                  <a:t>The mobile can request an increase/decrease in the power transmitted to it by the base station.</a:t>
                </a:r>
              </a:p>
              <a:p>
                <a:pPr lvl="1"/>
                <a:r>
                  <a:rPr lang="en-US" altLang="zh-CN" sz="1600" dirty="0" smtClean="0"/>
                  <a:t>Mobile has the capability to measure received signal-to-total interference ratio.</a:t>
                </a:r>
              </a:p>
              <a:p>
                <a:r>
                  <a:rPr lang="en-US" altLang="zh-CN" sz="2000" dirty="0" smtClean="0"/>
                  <a:t>Slow rate of forward link power adjustment:</a:t>
                </a:r>
              </a:p>
              <a:p>
                <a:pPr lvl="1"/>
                <a:r>
                  <a:rPr lang="en-US" altLang="zh-CN" sz="1600" dirty="0" smtClean="0"/>
                  <a:t>Once per 15-20 </a:t>
                </a:r>
                <a:r>
                  <a:rPr lang="en-US" altLang="zh-CN" sz="1600" dirty="0" err="1" smtClean="0"/>
                  <a:t>ms.</a:t>
                </a:r>
                <a:endParaRPr lang="en-US" altLang="zh-CN" sz="1600" dirty="0" smtClean="0"/>
              </a:p>
              <a:p>
                <a:r>
                  <a:rPr lang="en-US" altLang="zh-CN" sz="2000" dirty="0" smtClean="0"/>
                  <a:t>Limited dynamic range:</a:t>
                </a:r>
              </a:p>
              <a:p>
                <a:pPr lvl="1"/>
                <a:r>
                  <a:rPr lang="en-US" altLang="zh-CN" sz="1600" dirty="0" smtClean="0"/>
                  <a:t>About </a:t>
                </a:r>
                <a14:m>
                  <m:oMath xmlns:m="http://schemas.openxmlformats.org/officeDocument/2006/math">
                    <m:r>
                      <a:rPr lang="en-US" altLang="zh-CN" sz="1600" i="1" smtClean="0">
                        <a:latin typeface="Cambria Math"/>
                        <a:ea typeface="Cambria Math"/>
                      </a:rPr>
                      <m:t>±</m:t>
                    </m:r>
                    <m:r>
                      <a:rPr lang="en-US" altLang="zh-CN" sz="1600" b="0" i="1" smtClean="0">
                        <a:latin typeface="Cambria Math"/>
                        <a:ea typeface="Cambria Math"/>
                      </a:rPr>
                      <m:t>6</m:t>
                    </m:r>
                  </m:oMath>
                </a14:m>
                <a:r>
                  <a:rPr lang="en-US" altLang="zh-CN" sz="1600" dirty="0" smtClean="0"/>
                  <a:t> dB around the nominal power.</a:t>
                </a:r>
              </a:p>
              <a:p>
                <a:endParaRPr lang="zh-CN" altLang="en-US" sz="20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8" t="-696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686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Soft Handoff in DS-CDMA Cellular Systems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600" dirty="0" smtClean="0"/>
              <a:t>Soft handoff is a technique whereby mobile units in transition between one cell and its neighbor transmit to and receive the same signal from both base stations simultaneously.</a:t>
            </a:r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endParaRPr lang="en-US" altLang="zh-CN" sz="1600" dirty="0" smtClean="0"/>
          </a:p>
          <a:p>
            <a:endParaRPr lang="en-US" altLang="zh-CN" sz="1600" dirty="0" smtClean="0"/>
          </a:p>
          <a:p>
            <a:endParaRPr lang="en-US" altLang="zh-CN" sz="1600" dirty="0" smtClean="0"/>
          </a:p>
          <a:p>
            <a:r>
              <a:rPr lang="en-US" altLang="zh-CN" sz="1600" dirty="0" smtClean="0"/>
              <a:t>On the downlink, the RAKE receiver at the mobile can achieve MRC of the two coming signals.</a:t>
            </a:r>
          </a:p>
          <a:p>
            <a:r>
              <a:rPr lang="en-US" altLang="zh-CN" sz="1600" dirty="0" smtClean="0"/>
              <a:t>On the uplink, the mobile switching center must resolve which base station is receive the stronger signal and hence better replica and decide in its favor ( selection diversity).</a:t>
            </a:r>
            <a:endParaRPr lang="zh-CN" alt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926306"/>
            <a:ext cx="4148113" cy="1438798"/>
          </a:xfrm>
          <a:prstGeom prst="rect">
            <a:avLst/>
          </a:prstGeom>
        </p:spPr>
      </p:pic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438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Soft Handoff Extends CDMA Cell Coverage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sz="2000" dirty="0" smtClean="0"/>
                  <a:t>With hard handoff, the required fade margin is given by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𝑑𝐵</m:t>
                          </m:r>
                        </m:sub>
                      </m:sSub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zh-CN" altLang="en-US" sz="2000" b="0" i="1" smtClean="0">
                          <a:latin typeface="Cambria Math" panose="02040503050406030204" pitchFamily="18" charset="0"/>
                        </a:rPr>
                        <m:t>𝜎</m:t>
                      </m:r>
                      <m:sSup>
                        <m:sSupPr>
                          <m:ctrlPr>
                            <a:rPr lang="en-US" altLang="zh-CN" sz="20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d>
                        <m:dPr>
                          <m:ctrlPr>
                            <a:rPr lang="en-US" altLang="zh-CN" sz="2000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sz="2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  <m:t>𝑜𝑢𝑡</m:t>
                              </m:r>
                            </m:sub>
                          </m:sSub>
                        </m:e>
                      </m:d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altLang="zh-CN" sz="2000" b="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zh-CN" sz="2000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altLang="zh-CN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altLang="zh-CN" sz="2000" b="0" i="1" smtClean="0">
                                    <a:latin typeface="Cambria Math" panose="02040503050406030204" pitchFamily="18" charset="0"/>
                                  </a:rPr>
                                  <m:t>.2816</m:t>
                                </m:r>
                                <m:r>
                                  <a:rPr lang="zh-CN" altLang="en-US" sz="2000" b="0" i="1" smtClean="0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altLang="zh-CN" sz="20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  <m:t>𝑜𝑢𝑡</m:t>
                                    </m:r>
                                  </m:sub>
                                </m:sSub>
                                <m:r>
                                  <a:rPr lang="en-US" altLang="zh-CN" sz="2000" b="0" i="1" smtClean="0">
                                    <a:latin typeface="Cambria Math" panose="02040503050406030204" pitchFamily="18" charset="0"/>
                                  </a:rPr>
                                  <m:t>=10%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altLang="zh-CN" sz="2000" b="0" i="1" smtClean="0">
                                    <a:latin typeface="Cambria Math" panose="02040503050406030204" pitchFamily="18" charset="0"/>
                                  </a:rPr>
                                  <m:t>2.3263</m:t>
                                </m:r>
                                <m:r>
                                  <a:rPr lang="zh-CN" altLang="en-US" sz="2000" b="0" i="1" smtClean="0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altLang="zh-CN" sz="20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  <m:t>𝑜𝑢𝑡</m:t>
                                    </m:r>
                                  </m:sub>
                                </m:sSub>
                                <m:r>
                                  <a:rPr lang="en-US" altLang="zh-CN" sz="2000" b="0" i="1" smtClean="0">
                                    <a:latin typeface="Cambria Math" panose="02040503050406030204" pitchFamily="18" charset="0"/>
                                  </a:rPr>
                                  <m:t>=1%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8" t="-696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3284984"/>
            <a:ext cx="5688632" cy="2714636"/>
          </a:xfrm>
          <a:prstGeom prst="rect">
            <a:avLst/>
          </a:prstGeom>
        </p:spPr>
      </p:pic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92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Soft Handoff Extends CDMA Cell Coverage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sz="1800" dirty="0" smtClean="0"/>
                  <a:t>With soft handoff (7 closest base stations only), the required fade margin is such that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CN" sz="16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altLang="zh-CN" sz="16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  <m:d>
                                <m:dPr>
                                  <m:ctrlPr>
                                    <a:rPr lang="en-US" altLang="zh-CN" sz="16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altLang="zh-CN" sz="1600" b="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altLang="zh-CN" sz="1600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𝑀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𝑑𝐵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zh-CN" altLang="en-US" sz="1600" b="0" i="1" smtClean="0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den>
                                  </m:f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sSup>
                        <m:sSupPr>
                          <m:ctrlPr>
                            <a:rPr lang="en-US" altLang="zh-CN" sz="16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altLang="zh-CN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  <m:d>
                                <m:dPr>
                                  <m:ctrlPr>
                                    <a:rPr lang="en-US" altLang="zh-CN" sz="16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altLang="zh-CN" sz="1600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altLang="zh-CN" sz="1600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sz="1600" i="1">
                                              <a:latin typeface="Cambria Math" panose="02040503050406030204" pitchFamily="18" charset="0"/>
                                            </a:rPr>
                                            <m:t>𝑀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1600" i="1">
                                              <a:latin typeface="Cambria Math" panose="02040503050406030204" pitchFamily="18" charset="0"/>
                                            </a:rPr>
                                            <m:t>𝑑𝐵</m:t>
                                          </m:r>
                                        </m:sub>
                                      </m:sSub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  <m:t>−3</m:t>
                                      </m:r>
                                      <m:r>
                                        <a:rPr lang="zh-CN" altLang="en-US" sz="1600" b="0" i="1" smtClean="0"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</m:num>
                                    <m:den>
                                      <m:r>
                                        <a:rPr lang="zh-CN" altLang="en-US" sz="1600" i="1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den>
                                  </m:f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altLang="zh-CN" sz="16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altLang="zh-CN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  <m:d>
                                <m:dPr>
                                  <m:ctrlPr>
                                    <a:rPr lang="en-US" altLang="zh-CN" sz="16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altLang="zh-CN" sz="1600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altLang="zh-CN" sz="1600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sz="1600" i="1">
                                              <a:latin typeface="Cambria Math" panose="02040503050406030204" pitchFamily="18" charset="0"/>
                                            </a:rPr>
                                            <m:t>𝑀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1600" i="1">
                                              <a:latin typeface="Cambria Math" panose="02040503050406030204" pitchFamily="18" charset="0"/>
                                            </a:rPr>
                                            <m:t>𝑑𝐵</m:t>
                                          </m:r>
                                        </m:sub>
                                      </m:sSub>
                                      <m:r>
                                        <a:rPr lang="en-US" altLang="zh-CN" sz="1600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  <m:t>4.23</m:t>
                                      </m:r>
                                      <m:r>
                                        <a:rPr lang="zh-CN" altLang="en-US" sz="1600" i="1"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</m:num>
                                    <m:den>
                                      <m:r>
                                        <a:rPr lang="zh-CN" altLang="en-US" sz="1600" i="1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den>
                                  </m:f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zh-CN" altLang="en-US" sz="18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9" t="-870" r="-748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493329"/>
            <a:ext cx="3119511" cy="2527959"/>
          </a:xfrm>
          <a:prstGeom prst="rect">
            <a:avLst/>
          </a:prstGeom>
        </p:spPr>
      </p:pic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932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 Handoff Increases CDMA Uplink Capacity</a:t>
            </a:r>
            <a:endParaRPr lang="sv-S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1400" dirty="0" smtClean="0"/>
                  <a:t>With perfect power control, the received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1400" i="1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en-US" sz="1400" b="0" i="0" smtClean="0">
                        <a:latin typeface="Cambria Math"/>
                      </a:rPr>
                      <m:t>/</m:t>
                    </m:r>
                    <m:sSub>
                      <m:sSubPr>
                        <m:ctrlPr>
                          <a:rPr lang="en-US" sz="1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sz="1400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400" dirty="0" smtClean="0"/>
                  <a:t> at base station 0, for a given user, is given by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sv-SE" sz="14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sv-SE" sz="14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4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latin typeface="Cambria Math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sz="1400" i="1">
                                          <a:latin typeface="Cambria Math"/>
                                        </a:rPr>
                                        <m:t>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4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latin typeface="Cambria Math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US" sz="1400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sz="1400" i="1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US" sz="1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i="1">
                              <a:latin typeface="Cambria Math"/>
                            </a:rPr>
                            <m:t>𝑊</m:t>
                          </m:r>
                        </m:num>
                        <m:den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14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ctrlPr>
                                <a:rPr lang="en-US" sz="1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400" b="0" i="1" smtClean="0">
                                  <a:latin typeface="Cambria Math"/>
                                </a:rPr>
                                <m:t>𝑀</m:t>
                              </m:r>
                              <m:r>
                                <a:rPr lang="en-US" sz="1400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r>
                            <a:rPr lang="en-US" sz="1400" b="0" i="1" smtClean="0">
                              <a:latin typeface="Cambria Math"/>
                            </a:rPr>
                            <m:t>𝑃</m:t>
                          </m:r>
                          <m:r>
                            <a:rPr lang="en-US" sz="1400" i="1">
                              <a:latin typeface="Cambria Math"/>
                            </a:rPr>
                            <m:t>+</m:t>
                          </m:r>
                          <m:nary>
                            <m:naryPr>
                              <m:chr m:val="∑"/>
                              <m:limLoc m:val="subSup"/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1"/>
                                </m:rPr>
                                <a:rPr lang="en-US" sz="1400" b="0" i="1" smtClean="0">
                                  <a:latin typeface="Cambria Math"/>
                                </a:rPr>
                                <m:t>𝑏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1400" b="0" i="1" smtClean="0">
                                  <a:latin typeface="Cambria Math"/>
                                </a:rPr>
                                <m:t>𝐵</m:t>
                              </m:r>
                            </m:sup>
                            <m:e>
                              <m:nary>
                                <m:naryPr>
                                  <m:chr m:val="∑"/>
                                  <m:ctrlPr>
                                    <a:rPr lang="en-US" sz="1400" i="1" smtClean="0">
                                      <a:latin typeface="Cambria Math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US" sz="1400" b="0" i="1" smtClean="0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𝑀</m:t>
                                  </m:r>
                                </m:sup>
                                <m:e>
                                  <m:d>
                                    <m:dPr>
                                      <m:ctrlPr>
                                        <a:rPr lang="en-US" sz="1400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1400" i="1" smtClean="0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en-US" sz="1400" i="1" smtClean="0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400" b="0" i="1" smtClean="0">
                                                  <a:latin typeface="Cambria Math"/>
                                                </a:rPr>
                                                <m:t>𝐺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400" b="0" i="1" smtClean="0">
                                                  <a:latin typeface="Cambria Math"/>
                                                </a:rPr>
                                                <m:t>𝑘</m:t>
                                              </m:r>
                                              <m:r>
                                                <a:rPr lang="en-US" sz="1400" b="0" i="1" smtClean="0">
                                                  <a:latin typeface="Cambria Math"/>
                                                </a:rPr>
                                                <m:t>,0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sSup>
                                            <m:sSupPr>
                                              <m:ctrlPr>
                                                <a:rPr lang="en-US" sz="1400" i="1" smtClean="0">
                                                  <a:latin typeface="Cambria Math"/>
                                                </a:rPr>
                                              </m:ctrlPr>
                                            </m:sSup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sz="1400" i="1" smtClean="0">
                                                      <a:latin typeface="Cambria Math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1400" b="0" i="1" smtClean="0">
                                                      <a:latin typeface="Cambria Math"/>
                                                    </a:rPr>
                                                    <m:t>𝑑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400" b="0" i="1" smtClean="0">
                                                      <a:latin typeface="Cambria Math"/>
                                                    </a:rPr>
                                                    <m:t>𝑘</m:t>
                                                  </m:r>
                                                  <m:r>
                                                    <a:rPr lang="en-US" sz="1400" b="0" i="1" smtClean="0">
                                                      <a:latin typeface="Cambria Math"/>
                                                    </a:rPr>
                                                    <m:t>,0</m:t>
                                                  </m:r>
                                                </m:sub>
                                              </m:sSub>
                                            </m:e>
                                            <m:sup>
                                              <m:r>
                                                <a:rPr lang="en-US" sz="1400" i="1" smtClean="0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𝛼</m:t>
                                              </m:r>
                                            </m:sup>
                                          </m:sSup>
                                        </m:den>
                                      </m:f>
                                    </m:e>
                                  </m:d>
                                  <m:d>
                                    <m:dPr>
                                      <m:ctrlPr>
                                        <a:rPr lang="en-US" sz="1400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1400" i="1" smtClean="0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sSup>
                                            <m:sSupPr>
                                              <m:ctrlPr>
                                                <a:rPr lang="en-US" sz="1400" i="1">
                                                  <a:latin typeface="Cambria Math"/>
                                                </a:rPr>
                                              </m:ctrlPr>
                                            </m:sSup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sz="1400" i="1">
                                                      <a:latin typeface="Cambria Math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1400" i="1">
                                                      <a:latin typeface="Cambria Math"/>
                                                    </a:rPr>
                                                    <m:t>𝑑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400" i="1">
                                                      <a:latin typeface="Cambria Math"/>
                                                    </a:rPr>
                                                    <m:t>𝑘</m:t>
                                                  </m:r>
                                                  <m:r>
                                                    <a:rPr lang="en-US" sz="1400" i="1">
                                                      <a:latin typeface="Cambria Math"/>
                                                    </a:rPr>
                                                    <m:t>,</m:t>
                                                  </m:r>
                                                  <m:r>
                                                    <a:rPr lang="en-US" sz="1400" b="0" i="1" smtClean="0">
                                                      <a:latin typeface="Cambria Math"/>
                                                    </a:rPr>
                                                    <m:t>𝑏</m:t>
                                                  </m:r>
                                                </m:sub>
                                              </m:sSub>
                                            </m:e>
                                            <m:sup>
                                              <m:r>
                                                <a:rPr lang="en-US" sz="1400" i="1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𝛼</m:t>
                                              </m:r>
                                            </m:sup>
                                          </m:sSup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US" sz="1400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400" i="1">
                                                  <a:latin typeface="Cambria Math"/>
                                                </a:rPr>
                                                <m:t>𝐺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400" i="1">
                                                  <a:latin typeface="Cambria Math"/>
                                                </a:rPr>
                                                <m:t>𝑘</m:t>
                                              </m:r>
                                              <m:r>
                                                <a:rPr lang="en-US" sz="1400" i="1">
                                                  <a:latin typeface="Cambria Math"/>
                                                </a:rPr>
                                                <m:t>,</m:t>
                                              </m:r>
                                              <m:r>
                                                <a:rPr lang="en-US" sz="1400" b="0" i="1" smtClean="0">
                                                  <a:latin typeface="Cambria Math"/>
                                                </a:rPr>
                                                <m:t>𝑏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𝑃</m:t>
                                  </m:r>
                                </m:e>
                              </m:nary>
                            </m:e>
                          </m:nary>
                          <m:r>
                            <a:rPr lang="en-US" sz="14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400" i="1">
                              <a:latin typeface="Cambria Math"/>
                            </a:rPr>
                            <m:t>𝑊</m:t>
                          </m:r>
                        </m:den>
                      </m:f>
                    </m:oMath>
                  </m:oMathPara>
                </a14:m>
                <a:endParaRPr lang="en-US" sz="1400" dirty="0" smtClean="0"/>
              </a:p>
              <a:p>
                <a:pPr marL="457200" lvl="1" indent="0">
                  <a:buNone/>
                </a:pPr>
                <a:r>
                  <a:rPr lang="en-US" sz="1100" dirty="0" smtClean="0"/>
                  <a:t>B is the number of base stations.</a:t>
                </a:r>
              </a:p>
              <a:p>
                <a:pPr marL="457200" lvl="1" indent="0">
                  <a:buNone/>
                </a:pPr>
                <a:r>
                  <a:rPr lang="en-US" sz="1100" dirty="0" smtClean="0"/>
                  <a:t>M is the number of users per cell.</a:t>
                </a:r>
              </a:p>
              <a:p>
                <a:pPr marL="457200" lvl="1" indent="0">
                  <a:buNone/>
                </a:pPr>
                <a:endParaRPr lang="en-US" sz="1100" dirty="0" smtClean="0"/>
              </a:p>
              <a:p>
                <a:r>
                  <a:rPr lang="en-US" sz="1400" dirty="0" smtClean="0"/>
                  <a:t>With a candidate set for soft handoff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1400" i="1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1400" dirty="0" smtClean="0"/>
                  <a:t> cells, we have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sz="1400" b="0" i="1" smtClean="0">
                                  <a:latin typeface="Cambria Math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sz="1400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𝑏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sz="1400" i="1">
                                  <a:latin typeface="Cambria Math"/>
                                  <a:ea typeface="Cambria Math"/>
                                </a:rPr>
                                <m:t>𝛼</m:t>
                              </m:r>
                            </m:sup>
                          </m:sSup>
                        </m:den>
                      </m:f>
                      <m:r>
                        <a:rPr lang="en-US" sz="1400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1400" b="0" i="1" smtClean="0">
                          <a:latin typeface="Cambria Math"/>
                          <a:ea typeface="Cambria Math"/>
                        </a:rPr>
                        <m:t>𝑚𝑎𝑥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14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sz="1400" i="1">
                                      <a:latin typeface="Cambria Math"/>
                                    </a:rPr>
                                    <m:t>,1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US" sz="14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US" sz="140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latin typeface="Cambria Math"/>
                                        </a:rPr>
                                        <m:t>𝑑</m:t>
                                      </m:r>
                                    </m:e>
                                    <m:sub>
                                      <m:r>
                                        <a:rPr lang="en-US" sz="1400" i="1">
                                          <a:latin typeface="Cambria Math"/>
                                        </a:rPr>
                                        <m:t>𝑘</m:t>
                                      </m:r>
                                      <m:r>
                                        <a:rPr lang="en-US" sz="1400" i="1">
                                          <a:latin typeface="Cambria Math"/>
                                        </a:rPr>
                                        <m:t>,1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sz="1400" i="1">
                                      <a:latin typeface="Cambria Math"/>
                                      <a:ea typeface="Cambria Math"/>
                                    </a:rPr>
                                    <m:t>𝛼</m:t>
                                  </m:r>
                                </m:sup>
                              </m:sSup>
                            </m:den>
                          </m:f>
                          <m:r>
                            <a:rPr lang="en-US" sz="1400" b="0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f>
                            <m:f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sz="1400" i="1">
                                      <a:latin typeface="Cambria Math"/>
                                    </a:rPr>
                                    <m:t>,2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US" sz="14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US" sz="14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latin typeface="Cambria Math"/>
                                        </a:rPr>
                                        <m:t>𝑑</m:t>
                                      </m:r>
                                    </m:e>
                                    <m:sub>
                                      <m:r>
                                        <a:rPr lang="en-US" sz="1400" i="1">
                                          <a:latin typeface="Cambria Math"/>
                                        </a:rPr>
                                        <m:t>𝑘</m:t>
                                      </m:r>
                                      <m:r>
                                        <a:rPr lang="en-US" sz="1400" i="1">
                                          <a:latin typeface="Cambria Math"/>
                                        </a:rPr>
                                        <m:t>,2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sz="1400" i="1">
                                      <a:latin typeface="Cambria Math"/>
                                      <a:ea typeface="Cambria Math"/>
                                    </a:rPr>
                                    <m:t>𝛼</m:t>
                                  </m:r>
                                </m:sup>
                              </m:sSup>
                            </m:den>
                          </m:f>
                          <m:r>
                            <a:rPr lang="en-US" sz="1400" b="0" i="1" smtClean="0">
                              <a:latin typeface="Cambria Math"/>
                              <a:ea typeface="Cambria Math"/>
                            </a:rPr>
                            <m:t>, ⋯,</m:t>
                          </m:r>
                          <m:f>
                            <m:f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sz="1400" i="1">
                                      <a:latin typeface="Cambria Math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sz="140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𝑐</m:t>
                                      </m:r>
                                    </m:sub>
                                  </m:sSub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US" sz="14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US" sz="14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latin typeface="Cambria Math"/>
                                        </a:rPr>
                                        <m:t>𝑑</m:t>
                                      </m:r>
                                    </m:e>
                                    <m:sub>
                                      <m:r>
                                        <a:rPr lang="en-US" sz="1400" i="1">
                                          <a:latin typeface="Cambria Math"/>
                                        </a:rPr>
                                        <m:t>𝑘</m:t>
                                      </m:r>
                                      <m:r>
                                        <a:rPr lang="en-US" sz="1400" i="1">
                                          <a:latin typeface="Cambria Math"/>
                                        </a:rPr>
                                        <m:t>,</m:t>
                                      </m:r>
                                      <m:sSub>
                                        <m:sSubPr>
                                          <m:ctrlPr>
                                            <a:rPr lang="en-US" sz="140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400" b="0" i="1" smtClean="0">
                                              <a:latin typeface="Cambria Math"/>
                                            </a:rPr>
                                            <m:t>𝑁</m:t>
                                          </m:r>
                                        </m:e>
                                        <m:sub>
                                          <m:r>
                                            <a:rPr lang="en-US" sz="1400" b="0" i="1" smtClean="0">
                                              <a:latin typeface="Cambria Math"/>
                                            </a:rPr>
                                            <m:t>𝑐</m:t>
                                          </m:r>
                                        </m:sub>
                                      </m:sSub>
                                    </m:sub>
                                  </m:sSub>
                                </m:e>
                                <m:sup>
                                  <m:r>
                                    <a:rPr lang="en-US" sz="1400" i="1">
                                      <a:latin typeface="Cambria Math"/>
                                      <a:ea typeface="Cambria Math"/>
                                    </a:rPr>
                                    <m:t>𝛼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US" sz="1400" b="0" i="1" smtClean="0">
                          <a:latin typeface="Cambria Math"/>
                          <a:ea typeface="Cambria Math"/>
                        </a:rPr>
                        <m:t>&gt;</m:t>
                      </m:r>
                      <m:f>
                        <m:fPr>
                          <m:ctrlPr>
                            <a:rPr lang="en-US" sz="14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,0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sz="1400" i="1">
                                      <a:latin typeface="Cambria Math"/>
                                    </a:rPr>
                                    <m:t>,0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sz="1400" i="1">
                                  <a:latin typeface="Cambria Math"/>
                                  <a:ea typeface="Cambria Math"/>
                                </a:rPr>
                                <m:t>𝛼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1400" dirty="0" smtClean="0"/>
              </a:p>
              <a:p>
                <a:pPr marL="0" indent="0">
                  <a:buNone/>
                </a:pPr>
                <a:endParaRPr lang="en-US" sz="1400" dirty="0" smtClean="0"/>
              </a:p>
              <a:p>
                <a:r>
                  <a:rPr lang="en-US" sz="1400" dirty="0" smtClean="0"/>
                  <a:t>The capacity can be approximated from the average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1400" i="1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en-US" sz="1400">
                        <a:latin typeface="Cambria Math"/>
                      </a:rPr>
                      <m:t>/</m:t>
                    </m:r>
                    <m:sSub>
                      <m:sSubPr>
                        <m:ctrlPr>
                          <a:rPr lang="en-US" sz="1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sz="14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400" dirty="0" smtClean="0"/>
                  <a:t> as follows: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>
                              <a:latin typeface="Cambria Math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d>
                                <m:dPr>
                                  <m:ctrlPr>
                                    <a:rPr lang="en-US" sz="14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400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1400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400" i="1">
                                              <a:latin typeface="Cambria Math"/>
                                            </a:rPr>
                                            <m:t>𝐸</m:t>
                                          </m:r>
                                        </m:e>
                                        <m:sub>
                                          <m:r>
                                            <a:rPr lang="en-US" sz="1400" i="1">
                                              <a:latin typeface="Cambria Math"/>
                                            </a:rPr>
                                            <m:t>𝑏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400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400" i="1">
                                              <a:latin typeface="Cambria Math"/>
                                            </a:rPr>
                                            <m:t>𝐼</m:t>
                                          </m:r>
                                        </m:e>
                                        <m:sub>
                                          <m:r>
                                            <a:rPr lang="en-US" sz="1400" i="1"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b>
                              <m:r>
                                <a:rPr lang="en-US" sz="1400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e>
                      </m:acc>
                      <m:r>
                        <a:rPr lang="en-US" sz="1400" i="1">
                          <a:latin typeface="Cambria Math"/>
                        </a:rPr>
                        <m:t>&gt;</m:t>
                      </m:r>
                      <m:f>
                        <m:fPr>
                          <m:ctrlPr>
                            <a:rPr lang="en-US" sz="1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i="1">
                              <a:latin typeface="Cambria Math"/>
                            </a:rPr>
                            <m:t>𝑊</m:t>
                          </m:r>
                        </m:num>
                        <m:den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1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i="1">
                              <a:latin typeface="Cambria Math"/>
                            </a:rPr>
                            <m:t>𝑃</m:t>
                          </m:r>
                        </m:num>
                        <m:den>
                          <m:d>
                            <m:d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𝑀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r>
                            <a:rPr lang="en-US" sz="1400" i="1">
                              <a:latin typeface="Cambria Math"/>
                            </a:rPr>
                            <m:t>𝑃</m:t>
                          </m:r>
                          <m:r>
                            <a:rPr lang="en-US" sz="1400" i="1">
                              <a:latin typeface="Cambria Math"/>
                            </a:rPr>
                            <m:t>+</m:t>
                          </m:r>
                          <m:r>
                            <a:rPr lang="en-US" sz="1400" i="1">
                              <a:latin typeface="Cambria Math"/>
                            </a:rPr>
                            <m:t>𝐸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/>
                                    </a:rPr>
                                    <m:t>𝑖𝑛𝑡𝑒𝑟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14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400" i="1">
                              <a:latin typeface="Cambria Math"/>
                            </a:rPr>
                            <m:t>𝑊</m:t>
                          </m:r>
                        </m:den>
                      </m:f>
                      <m:r>
                        <a:rPr lang="en-US" sz="1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i="1">
                              <a:latin typeface="Cambria Math"/>
                            </a:rPr>
                            <m:t>𝑊</m:t>
                          </m:r>
                        </m:num>
                        <m:den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1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i="1">
                              <a:latin typeface="Cambria Math"/>
                            </a:rPr>
                            <m:t>𝑃</m:t>
                          </m:r>
                        </m:num>
                        <m:den>
                          <m:r>
                            <a:rPr lang="en-US" sz="1400" b="0" i="1" smtClean="0">
                              <a:latin typeface="Cambria Math"/>
                            </a:rPr>
                            <m:t>(1+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sz="1400" b="0" i="1" smtClean="0">
                              <a:latin typeface="Cambria Math"/>
                            </a:rPr>
                            <m:t>)</m:t>
                          </m:r>
                          <m:d>
                            <m:d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𝑀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r>
                            <a:rPr lang="en-US" sz="1400" i="1">
                              <a:latin typeface="Cambria Math"/>
                            </a:rPr>
                            <m:t>𝑃</m:t>
                          </m:r>
                          <m:r>
                            <a:rPr lang="en-US" sz="14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400" i="1">
                              <a:latin typeface="Cambria Math"/>
                            </a:rPr>
                            <m:t>𝑊</m:t>
                          </m:r>
                        </m:den>
                      </m:f>
                    </m:oMath>
                  </m:oMathPara>
                </a14:m>
                <a:endParaRPr lang="en-US" sz="1400" dirty="0" smtClean="0"/>
              </a:p>
              <a:p>
                <a:pPr marL="457200" lvl="1" indent="0">
                  <a:buNone/>
                </a:pPr>
                <a:r>
                  <a:rPr lang="en-US" sz="1100" dirty="0" smtClean="0"/>
                  <a:t>A frequency reuse factor dependent on the number of cells in the candidate set for handoff.</a:t>
                </a:r>
                <a:endParaRPr lang="sv-SE" sz="11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75" t="-174" b="-5043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36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Times" pitchFamily="-84" charset="0"/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Times" pitchFamily="-84" charset="0"/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Times" pitchFamily="-84" charset="0"/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Times" pitchFamily="-84" charset="0"/>
              <a:defRPr sz="2800">
                <a:solidFill>
                  <a:schemeClr val="bg1"/>
                </a:solidFill>
                <a:latin typeface="Frutiger LT Std 45 Light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en-GB" altLang="en-US" sz="1100" dirty="0" smtClean="0">
              <a:latin typeface="Tahoma" pitchFamily="34" charset="0"/>
            </a:endParaRP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Direct-Sequence Spread Spectrum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636" y="2348880"/>
            <a:ext cx="4981575" cy="3362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Soft Handoff Increases CDMA Uplink Capacity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sz="1600" dirty="0" smtClean="0"/>
                  <a:t>The uplink capacity of DS-CDMA cellular systems with soft handoff becomes: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/>
                        </a:rPr>
                        <m:t>𝑀</m:t>
                      </m:r>
                      <m:r>
                        <a:rPr lang="en-US" sz="1600" i="1" smtClean="0"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lang="en-US" sz="1600" i="1">
                          <a:latin typeface="Cambria Math"/>
                          <a:ea typeface="Cambria Math"/>
                        </a:rPr>
                        <m:t>1+</m:t>
                      </m:r>
                      <m:f>
                        <m:fPr>
                          <m:ctrlPr>
                            <a:rPr lang="en-US" sz="16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  <m:t>𝐹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160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/>
                                      <a:ea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/>
                                      <a:ea typeface="Cambria Math"/>
                                    </a:rPr>
                                    <m:t>𝑐</m:t>
                                  </m:r>
                                </m:sub>
                              </m:sSub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/>
                            </a:rPr>
                            <m:t>𝑊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sz="16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6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/>
                                      <a:ea typeface="Cambria Math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/>
                                    </a:rPr>
                                    <m:t>𝑡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1600" i="1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6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/>
                                      <a:ea typeface="Cambria Math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altLang="zh-CN" sz="1600" dirty="0" smtClean="0"/>
              </a:p>
              <a:p>
                <a:r>
                  <a:rPr lang="en-US" altLang="zh-CN" sz="1600" dirty="0" smtClean="0"/>
                  <a:t>The frequency reuse factor,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  <a:ea typeface="Cambria Math"/>
                          </a:rPr>
                          <m:t>𝐹</m:t>
                        </m:r>
                      </m:e>
                      <m:sub>
                        <m:sSub>
                          <m:sSubPr>
                            <m:ctrlPr>
                              <a:rPr lang="en-US" sz="16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/>
                                <a:ea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600" i="1">
                                <a:latin typeface="Cambria Math"/>
                                <a:ea typeface="Cambria Math"/>
                              </a:rPr>
                              <m:t>𝑐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altLang="zh-CN" sz="1600" dirty="0" smtClean="0"/>
                  <a:t>, for different values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  <a:ea typeface="Cambria Math"/>
                          </a:rPr>
                          <m:t>𝑁</m:t>
                        </m:r>
                      </m:e>
                      <m:sub>
                        <m:r>
                          <a:rPr lang="en-US" sz="1600" i="1">
                            <a:latin typeface="Cambria Math"/>
                            <a:ea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altLang="zh-CN" sz="1600" dirty="0" smtClean="0"/>
                  <a:t> and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/>
                        <a:ea typeface="Cambria Math"/>
                      </a:rPr>
                      <m:t>𝛼</m:t>
                    </m:r>
                    <m:r>
                      <a:rPr lang="en-US" sz="1600" b="0" i="1" smtClean="0">
                        <a:latin typeface="Cambria Math"/>
                        <a:ea typeface="Cambria Math"/>
                      </a:rPr>
                      <m:t>=4</m:t>
                    </m:r>
                  </m:oMath>
                </a14:m>
                <a:r>
                  <a:rPr lang="en-US" altLang="zh-CN" sz="1600" dirty="0" smtClean="0"/>
                  <a:t> </a:t>
                </a:r>
                <a:endParaRPr lang="zh-CN" altLang="en-US" sz="16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24" t="-522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77512849"/>
                  </p:ext>
                </p:extLst>
              </p:nvPr>
            </p:nvGraphicFramePr>
            <p:xfrm>
              <a:off x="2051720" y="3645024"/>
              <a:ext cx="5040560" cy="22707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08112"/>
                    <a:gridCol w="1008112"/>
                    <a:gridCol w="1008112"/>
                    <a:gridCol w="1008112"/>
                    <a:gridCol w="1008112"/>
                  </a:tblGrid>
                  <a:tr h="44944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Standard Deviation 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oMath>
                          </a14:m>
                          <a:endParaRPr lang="sv-SE" sz="1200" b="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sz="1600" b="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=1</m:t>
                              </m:r>
                            </m:oMath>
                          </a14:m>
                          <a:r>
                            <a:rPr lang="en-US" altLang="zh-CN" sz="1600" b="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 </a:t>
                          </a:r>
                          <a:endParaRPr lang="sv-SE" sz="1600" b="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sz="1600" b="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=2</m:t>
                              </m:r>
                            </m:oMath>
                          </a14:m>
                          <a:r>
                            <a:rPr lang="en-US" altLang="zh-CN" sz="1600" b="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 </a:t>
                          </a:r>
                          <a:endParaRPr lang="sv-SE" sz="1600" b="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sz="1600" b="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=3</m:t>
                              </m:r>
                            </m:oMath>
                          </a14:m>
                          <a:r>
                            <a:rPr lang="en-US" altLang="zh-CN" sz="1600" b="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 </a:t>
                          </a:r>
                          <a:endParaRPr lang="sv-SE" sz="1600" b="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sz="1600" b="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=4</m:t>
                              </m:r>
                            </m:oMath>
                          </a14:m>
                          <a:r>
                            <a:rPr lang="en-US" altLang="zh-CN" sz="1600" b="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 </a:t>
                          </a:r>
                          <a:endParaRPr lang="sv-SE" sz="1600" b="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546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0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1.44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1.44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1.44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1.44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546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2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1.48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1.43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1.43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1.43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546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4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1.67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1.47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1.45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1.45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546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6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2.13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1.56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1.49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1.49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546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8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3.38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1.77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1.57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1.55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546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10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7.17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2.28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1.75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1.66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546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12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20.8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3.62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2.17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1.91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77512849"/>
                  </p:ext>
                </p:extLst>
              </p:nvPr>
            </p:nvGraphicFramePr>
            <p:xfrm>
              <a:off x="2051720" y="3645024"/>
              <a:ext cx="5040560" cy="22707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08112"/>
                    <a:gridCol w="1008112"/>
                    <a:gridCol w="1008112"/>
                    <a:gridCol w="1008112"/>
                    <a:gridCol w="1008112"/>
                  </a:tblGrid>
                  <a:tr h="4572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606" t="-1333" r="-401212" b="-40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100606" t="-1333" r="-301212" b="-40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199398" t="-1333" r="-199398" b="-40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301212" t="-1333" r="-100606" b="-40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401212" t="-1333" r="-606" b="-406667"/>
                          </a:stretch>
                        </a:blipFill>
                      </a:tcPr>
                    </a:tc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0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1.44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1.44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1.44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1.44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2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1.48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1.43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1.43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1.43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4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1.67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1.47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1.45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1.45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6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2.13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1.56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1.49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1.49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8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3.38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1.77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1.57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1.55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10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7.17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2.28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1.75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1.66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12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20.8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3.62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2.17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1.91</a:t>
                          </a:r>
                          <a:endParaRPr lang="sv-SE" sz="110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04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Example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sz="1400" dirty="0" smtClean="0"/>
                  <a:t>Let us consider the IS-CDMA system with </a:t>
                </a:r>
                <a14:m>
                  <m:oMath xmlns:m="http://schemas.openxmlformats.org/officeDocument/2006/math"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𝑃𝐺</m:t>
                    </m:r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=128</m:t>
                    </m:r>
                  </m:oMath>
                </a14:m>
                <a:r>
                  <a:rPr lang="en-US" altLang="zh-CN" sz="140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1400" i="1" smtClean="0"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  <m:sub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=7 </m:t>
                    </m:r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𝑑𝐵</m:t>
                    </m:r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altLang="zh-CN" sz="1400" dirty="0" smtClean="0"/>
              </a:p>
              <a:p>
                <a:r>
                  <a:rPr lang="en-US" altLang="zh-CN" sz="1400" dirty="0" smtClean="0"/>
                  <a:t>Compute the capacity for different values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altLang="zh-CN" sz="1400" dirty="0" smtClean="0"/>
                  <a:t> as a function of the standard deviation </a:t>
                </a:r>
                <a14:m>
                  <m:oMath xmlns:m="http://schemas.openxmlformats.org/officeDocument/2006/math">
                    <m:r>
                      <a:rPr lang="zh-CN" altLang="en-US" sz="1400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!</m:t>
                    </m:r>
                  </m:oMath>
                </a14:m>
                <a:r>
                  <a:rPr lang="en-US" altLang="zh-CN" sz="1400" dirty="0" smtClean="0"/>
                  <a:t> Neglect the noise.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200" b="0" i="1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US" altLang="zh-CN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≈1+</m:t>
                      </m:r>
                      <m:f>
                        <m:fPr>
                          <m:ctrlPr>
                            <a:rPr lang="en-US" altLang="zh-CN" sz="12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altLang="zh-CN" sz="12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altLang="zh-CN" sz="1200" b="0" i="1" smtClean="0"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altLang="zh-CN" sz="12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128</m:t>
                          </m:r>
                        </m:num>
                        <m:den>
                          <m:r>
                            <a:rPr lang="en-US" altLang="zh-CN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5.01</m:t>
                          </m:r>
                        </m:den>
                      </m:f>
                      <m:r>
                        <a:rPr lang="en-US" altLang="zh-CN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𝑢𝑠𝑒𝑟𝑠</m:t>
                      </m:r>
                      <m:r>
                        <a:rPr lang="en-US" altLang="zh-CN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altLang="zh-CN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𝑐𝑒𝑙𝑙</m:t>
                      </m:r>
                    </m:oMath>
                  </m:oMathPara>
                </a14:m>
                <a:endParaRPr lang="zh-CN" altLang="en-US" sz="12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75" t="-174" r="-150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7598" y="3429000"/>
            <a:ext cx="3228804" cy="2582064"/>
          </a:xfrm>
          <a:prstGeom prst="rect">
            <a:avLst/>
          </a:prstGeom>
        </p:spPr>
      </p:pic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199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Soft Handoff in IS-95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dirty="0" smtClean="0"/>
              <a:t>Soft handoff in IS-95 is based on Pilot set maintenance:</a:t>
            </a:r>
          </a:p>
          <a:p>
            <a:pPr lvl="1"/>
            <a:r>
              <a:rPr lang="en-US" altLang="zh-CN" sz="1600" dirty="0" smtClean="0"/>
              <a:t>Mobile continuously monitors pilot channel signals</a:t>
            </a:r>
          </a:p>
          <a:p>
            <a:pPr lvl="1"/>
            <a:r>
              <a:rPr lang="en-US" altLang="zh-CN" sz="1600" dirty="0" smtClean="0"/>
              <a:t>Active set, Candidate set, Neighbor set, remaining set.</a:t>
            </a:r>
          </a:p>
          <a:p>
            <a:r>
              <a:rPr lang="en-US" altLang="zh-CN" sz="2000" dirty="0" smtClean="0"/>
              <a:t>Soft handoff in IS-95 is based on absolute values of received pilots.</a:t>
            </a:r>
          </a:p>
          <a:p>
            <a:pPr lvl="1"/>
            <a:r>
              <a:rPr lang="en-US" altLang="zh-CN" sz="1600" dirty="0" smtClean="0"/>
              <a:t>Load dependent active set updating.</a:t>
            </a:r>
            <a:endParaRPr lang="zh-CN" alt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861048"/>
            <a:ext cx="4320480" cy="2127454"/>
          </a:xfrm>
          <a:prstGeom prst="rect">
            <a:avLst/>
          </a:prstGeom>
        </p:spPr>
      </p:pic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39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Soft Handoff in WCDMA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dirty="0" smtClean="0"/>
              <a:t>Soft handoff in WCDMA is based on relative handover thresholds between received pilots.</a:t>
            </a:r>
          </a:p>
          <a:p>
            <a:pPr lvl="1"/>
            <a:r>
              <a:rPr lang="en-US" altLang="zh-CN" sz="1600" dirty="0" smtClean="0"/>
              <a:t>Load independent active set updating.</a:t>
            </a:r>
            <a:endParaRPr lang="zh-CN" alt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137" y="3645024"/>
            <a:ext cx="5419725" cy="2057400"/>
          </a:xfrm>
          <a:prstGeom prst="rect">
            <a:avLst/>
          </a:prstGeom>
        </p:spPr>
      </p:pic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636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Soft Handoff in WCDMA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sz="1800" dirty="0" smtClean="0"/>
                  <a:t>Pilot strength exceeds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  <m:t>𝐴𝐷𝐷</m:t>
                        </m:r>
                      </m:sub>
                    </m:sSub>
                  </m:oMath>
                </a14:m>
                <a:r>
                  <a:rPr lang="en-US" altLang="zh-CN" sz="1800" dirty="0" smtClean="0"/>
                  <a:t>: Mobile station sends a Pilot Strength Measurement Message and transfers pilot to the candidate set.</a:t>
                </a:r>
              </a:p>
              <a:p>
                <a:r>
                  <a:rPr lang="en-US" altLang="zh-CN" sz="1800" dirty="0" smtClean="0"/>
                  <a:t>Base station sends a Handover Direction Message.</a:t>
                </a:r>
              </a:p>
              <a:p>
                <a:r>
                  <a:rPr lang="en-US" altLang="zh-CN" sz="1800" dirty="0" smtClean="0"/>
                  <a:t>Mobile station transfers pilot to the active set and sets a Handover Completion Message.</a:t>
                </a:r>
              </a:p>
              <a:p>
                <a:r>
                  <a:rPr lang="en-US" altLang="zh-CN" sz="1800" dirty="0" smtClean="0"/>
                  <a:t>Pilot strength drops below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  <m:t>𝐷𝑅𝑂𝑃</m:t>
                        </m:r>
                      </m:sub>
                    </m:sSub>
                  </m:oMath>
                </a14:m>
                <a:r>
                  <a:rPr lang="en-US" altLang="zh-CN" sz="1800" dirty="0" smtClean="0"/>
                  <a:t>: Mobile station starts the handover drop timer.</a:t>
                </a:r>
              </a:p>
              <a:p>
                <a:r>
                  <a:rPr lang="en-US" altLang="zh-CN" sz="1800" dirty="0" smtClean="0"/>
                  <a:t>Handover drop timer expires: Mobile station sends a Pilot Strength Measurement Message.</a:t>
                </a:r>
              </a:p>
              <a:p>
                <a:r>
                  <a:rPr lang="en-US" altLang="zh-CN" sz="1800" dirty="0" smtClean="0"/>
                  <a:t>Base station sends a Handover Direction Message.</a:t>
                </a:r>
              </a:p>
              <a:p>
                <a:r>
                  <a:rPr lang="en-US" altLang="zh-CN" sz="1800" dirty="0" smtClean="0"/>
                  <a:t>Mobile station moves pilot from the active set to the neighbor set and sends a Handover Completion Message.</a:t>
                </a:r>
                <a:endParaRPr lang="zh-CN" altLang="en-US" sz="18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449" t="-870" b="-86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7175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Summary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500" dirty="0" smtClean="0"/>
              <a:t>DS-CDMA cellular networks are interference limited systems.</a:t>
            </a:r>
          </a:p>
          <a:p>
            <a:r>
              <a:rPr lang="en-US" altLang="zh-CN" sz="1500" dirty="0" smtClean="0"/>
              <a:t>DS-CDMA cellular networks require very accurate power management especially in the uplink.</a:t>
            </a:r>
          </a:p>
          <a:p>
            <a:r>
              <a:rPr lang="en-US" altLang="zh-CN" sz="1500" dirty="0" smtClean="0"/>
              <a:t>DS-CDMA cellular networks have the possibility to trade coverage for capacity and vice versa.</a:t>
            </a:r>
          </a:p>
          <a:p>
            <a:r>
              <a:rPr lang="en-US" altLang="zh-CN" sz="1500" dirty="0" smtClean="0"/>
              <a:t>Assignment failures in DS-CDMA cellular networks are due to signal outage and not the lack of available channels.</a:t>
            </a:r>
          </a:p>
          <a:p>
            <a:r>
              <a:rPr lang="en-US" altLang="zh-CN" sz="1500" dirty="0" smtClean="0"/>
              <a:t>Power control allows DS-CDMA to properly convey information while interfering with other users no more than necessary.</a:t>
            </a:r>
          </a:p>
          <a:p>
            <a:r>
              <a:rPr lang="en-US" altLang="zh-CN" sz="1500" dirty="0" smtClean="0"/>
              <a:t>Uplink and downlink power control are necessary in DS-CDMA cellular systems.</a:t>
            </a:r>
          </a:p>
          <a:p>
            <a:r>
              <a:rPr lang="en-US" altLang="zh-CN" sz="1500" dirty="0" smtClean="0"/>
              <a:t>Soft handoff extends DS-CDMA cell coverage.</a:t>
            </a:r>
          </a:p>
          <a:p>
            <a:r>
              <a:rPr lang="en-US" altLang="zh-CN" sz="1500" dirty="0" smtClean="0"/>
              <a:t>Soft handoff increases uplink capacity (base station diversity).</a:t>
            </a:r>
          </a:p>
          <a:p>
            <a:r>
              <a:rPr lang="en-US" altLang="zh-CN" sz="1500" dirty="0" smtClean="0"/>
              <a:t>Soft handoff improves signal quality for mobiles in bad positions but causes slight loss in downlink capacity.</a:t>
            </a:r>
            <a:endParaRPr lang="zh-CN" altLang="en-US" sz="1500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872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DS-CDMA Cellular systems</a:t>
            </a:r>
            <a:endParaRPr lang="sv-S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In DS-CDMA systems, the processing gain allows a universal reuse (K=1)</a:t>
            </a:r>
          </a:p>
          <a:p>
            <a:r>
              <a:rPr lang="en-US" sz="1800" dirty="0" smtClean="0"/>
              <a:t>No frequency planning is needed.</a:t>
            </a:r>
            <a:endParaRPr lang="sv-SE" sz="1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>
              <a:latin typeface="Tahoma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996952"/>
            <a:ext cx="2751436" cy="2991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53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DS-CDMA Cellular systems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Power control is a basic requirement in DS-CDMA systems.</a:t>
            </a:r>
          </a:p>
          <a:p>
            <a:pPr lvl="1"/>
            <a:r>
              <a:rPr lang="en-US" sz="1600" dirty="0" smtClean="0"/>
              <a:t>Constant Received Power (CRP) in the uplink.</a:t>
            </a:r>
          </a:p>
          <a:p>
            <a:pPr lvl="1"/>
            <a:r>
              <a:rPr lang="en-US" sz="1600" dirty="0" smtClean="0"/>
              <a:t>Power allocation type in the downlink.</a:t>
            </a:r>
            <a:endParaRPr lang="sv-SE" sz="1600" dirty="0" smtClean="0"/>
          </a:p>
          <a:p>
            <a:r>
              <a:rPr lang="en-US" sz="2000" dirty="0" smtClean="0"/>
              <a:t>Soft and softer handoffs.</a:t>
            </a:r>
          </a:p>
          <a:p>
            <a:r>
              <a:rPr lang="en-US" sz="2000" dirty="0" smtClean="0"/>
              <a:t>DS-CDMA systems use a two-layered spreading code allocation.</a:t>
            </a:r>
          </a:p>
          <a:p>
            <a:pPr lvl="1"/>
            <a:r>
              <a:rPr lang="en-US" sz="1600" dirty="0" smtClean="0"/>
              <a:t>Short orthogonal codes (channelization codes).</a:t>
            </a:r>
          </a:p>
          <a:p>
            <a:pPr lvl="2"/>
            <a:r>
              <a:rPr lang="en-US" sz="1400" dirty="0" smtClean="0"/>
              <a:t>Increase system capacity.</a:t>
            </a:r>
          </a:p>
          <a:p>
            <a:pPr lvl="1"/>
            <a:r>
              <a:rPr lang="en-US" sz="1600" dirty="0" smtClean="0"/>
              <a:t>Long PN sequences (scrambling codes)</a:t>
            </a:r>
          </a:p>
          <a:p>
            <a:pPr lvl="2"/>
            <a:r>
              <a:rPr lang="en-US" sz="1400" dirty="0" smtClean="0"/>
              <a:t>Reduce interference between different cells.</a:t>
            </a:r>
          </a:p>
          <a:p>
            <a:pPr lvl="2"/>
            <a:r>
              <a:rPr lang="en-US" sz="1400" dirty="0" smtClean="0"/>
              <a:t>Reduce uplink interference</a:t>
            </a:r>
            <a:r>
              <a:rPr lang="en-US" dirty="0" smtClean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624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DS-CDMA Cellular systems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North American DS-CDMA Digital Cellular System (IS-95), 1993</a:t>
            </a:r>
          </a:p>
          <a:p>
            <a:pPr lvl="1"/>
            <a:r>
              <a:rPr lang="en-US" sz="1800" dirty="0" smtClean="0"/>
              <a:t>Bandwidth: W=1.25 </a:t>
            </a:r>
            <a:r>
              <a:rPr lang="en-US" sz="1800" dirty="0" err="1" smtClean="0"/>
              <a:t>MHz.</a:t>
            </a:r>
            <a:endParaRPr lang="en-US" sz="1800" dirty="0" smtClean="0"/>
          </a:p>
          <a:p>
            <a:pPr lvl="1"/>
            <a:r>
              <a:rPr lang="en-US" sz="1800" dirty="0" smtClean="0"/>
              <a:t>Information (speech) data rate: </a:t>
            </a:r>
            <a:r>
              <a:rPr lang="en-US" sz="1800" dirty="0" err="1" smtClean="0"/>
              <a:t>Rs</a:t>
            </a:r>
            <a:r>
              <a:rPr lang="en-US" sz="1800" dirty="0" smtClean="0"/>
              <a:t>=9.6 kbps.</a:t>
            </a:r>
          </a:p>
          <a:p>
            <a:pPr lvl="1"/>
            <a:r>
              <a:rPr lang="en-US" sz="1800" dirty="0" smtClean="0"/>
              <a:t>Processing gain of </a:t>
            </a:r>
            <a:r>
              <a:rPr lang="en-US" sz="1800" dirty="0" err="1" smtClean="0"/>
              <a:t>Lc</a:t>
            </a:r>
            <a:r>
              <a:rPr lang="en-US" sz="1800" dirty="0" smtClean="0"/>
              <a:t>=PG=128.</a:t>
            </a:r>
          </a:p>
          <a:p>
            <a:r>
              <a:rPr lang="en-US" sz="2400" dirty="0" smtClean="0"/>
              <a:t>3</a:t>
            </a:r>
            <a:r>
              <a:rPr lang="en-US" sz="2400" baseline="30000" dirty="0" smtClean="0"/>
              <a:t>rd</a:t>
            </a:r>
            <a:r>
              <a:rPr lang="en-US" sz="2400" dirty="0" smtClean="0"/>
              <a:t> Generation: W-CDMA, 2001</a:t>
            </a:r>
          </a:p>
          <a:p>
            <a:pPr lvl="1"/>
            <a:r>
              <a:rPr lang="en-US" sz="1800" dirty="0" smtClean="0"/>
              <a:t>Bandwidth: W=5 </a:t>
            </a:r>
            <a:r>
              <a:rPr lang="en-US" sz="1800" dirty="0" err="1" smtClean="0"/>
              <a:t>MHz.</a:t>
            </a:r>
            <a:endParaRPr lang="en-US" sz="1800" dirty="0" smtClean="0"/>
          </a:p>
          <a:p>
            <a:pPr lvl="1"/>
            <a:r>
              <a:rPr lang="en-US" sz="1800" dirty="0" smtClean="0"/>
              <a:t>Variable data rate: </a:t>
            </a:r>
            <a:r>
              <a:rPr lang="en-US" sz="1800" dirty="0" err="1" smtClean="0"/>
              <a:t>Rs</a:t>
            </a:r>
            <a:r>
              <a:rPr lang="en-US" sz="1800" dirty="0" smtClean="0"/>
              <a:t>=9.6, 144, 384, 2048 kbps.</a:t>
            </a:r>
          </a:p>
          <a:p>
            <a:pPr lvl="1"/>
            <a:r>
              <a:rPr lang="en-US" sz="1800" dirty="0" smtClean="0"/>
              <a:t>Variable processing gain: 4-256.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726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Sequences in IS-95 and WCDMA Cellular Networks</a:t>
            </a:r>
            <a:endParaRPr lang="sv-SE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3012" y="2286000"/>
            <a:ext cx="4401236" cy="35052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63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Sequences in IS-95 and WCDMA Cellular Networks</a:t>
            </a:r>
            <a:endParaRPr lang="sv-SE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471851214"/>
                  </p:ext>
                </p:extLst>
              </p:nvPr>
            </p:nvGraphicFramePr>
            <p:xfrm>
              <a:off x="827584" y="2204864"/>
              <a:ext cx="7992888" cy="178035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49185"/>
                    <a:gridCol w="3049320"/>
                    <a:gridCol w="3094383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sv-SE" sz="14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CDMA</a:t>
                          </a:r>
                          <a:r>
                            <a:rPr lang="en-US" sz="1400" b="0" baseline="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 (IS-95)</a:t>
                          </a:r>
                          <a:endParaRPr lang="sv-SE" sz="1400" b="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sv-SE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268104">
                    <a:tc>
                      <a:txBody>
                        <a:bodyPr/>
                        <a:lstStyle/>
                        <a:p>
                          <a:endParaRPr lang="sv-SE" sz="14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>
                              <a:latin typeface="Tahoma" pitchFamily="34" charset="0"/>
                            </a:rPr>
                            <a:t>Forward Link</a:t>
                          </a:r>
                          <a:endParaRPr lang="sv-SE" sz="14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>
                              <a:latin typeface="Tahoma" pitchFamily="34" charset="0"/>
                            </a:rPr>
                            <a:t>Reverse Link</a:t>
                          </a:r>
                          <a:endParaRPr lang="sv-SE" sz="14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 smtClean="0">
                              <a:latin typeface="Tahoma" pitchFamily="34" charset="0"/>
                            </a:rPr>
                            <a:t>Channelization code</a:t>
                          </a:r>
                          <a:endParaRPr lang="sv-SE" sz="14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>
                              <a:latin typeface="Tahoma" pitchFamily="34" charset="0"/>
                            </a:rPr>
                            <a:t>Walsh sequences of length</a:t>
                          </a:r>
                          <a:r>
                            <a:rPr lang="en-US" sz="1400" baseline="0" dirty="0" smtClean="0">
                              <a:latin typeface="Tahoma" pitchFamily="34" charset="0"/>
                            </a:rPr>
                            <a:t> 64</a:t>
                          </a:r>
                          <a:endParaRPr lang="sv-SE" sz="14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>
                              <a:latin typeface="Tahoma" pitchFamily="34" charset="0"/>
                            </a:rPr>
                            <a:t>-</a:t>
                          </a:r>
                          <a:endParaRPr lang="sv-SE" sz="14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 smtClean="0">
                              <a:latin typeface="Tahoma" pitchFamily="34" charset="0"/>
                            </a:rPr>
                            <a:t>Scrambling code</a:t>
                          </a:r>
                          <a:endParaRPr lang="sv-SE" sz="14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>
                              <a:latin typeface="Tahoma" pitchFamily="34" charset="0"/>
                            </a:rPr>
                            <a:t>Different</a:t>
                          </a:r>
                          <a:r>
                            <a:rPr lang="en-US" sz="1400" baseline="0" dirty="0" smtClean="0">
                              <a:latin typeface="Tahoma" pitchFamily="34" charset="0"/>
                            </a:rPr>
                            <a:t> offsets of m-sequences,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0" i="1" baseline="0" smtClean="0">
                                  <a:latin typeface="Cambria Math"/>
                                </a:rPr>
                                <m:t>𝑁</m:t>
                              </m:r>
                              <m:r>
                                <a:rPr lang="en-US" sz="1400" b="0" i="1" baseline="0" smtClean="0">
                                  <a:latin typeface="Cambria Math"/>
                                </a:rPr>
                                <m:t>=</m:t>
                              </m:r>
                              <m:sSup>
                                <m:sSupPr>
                                  <m:ctrlPr>
                                    <a:rPr lang="en-US" sz="1400" b="0" i="1" baseline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baseline="0" smtClean="0">
                                      <a:latin typeface="Cambria Math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n-US" sz="1400" b="0" i="1" baseline="0" smtClean="0">
                                      <a:latin typeface="Cambria Math"/>
                                    </a:rPr>
                                    <m:t>15</m:t>
                                  </m:r>
                                </m:sup>
                              </m:sSup>
                              <m:r>
                                <a:rPr lang="en-US" sz="1400" b="0" i="1" baseline="0" smtClean="0">
                                  <a:latin typeface="Cambria Math"/>
                                </a:rPr>
                                <m:t>−1</m:t>
                              </m:r>
                            </m:oMath>
                          </a14:m>
                          <a:r>
                            <a:rPr lang="sv-SE" sz="1400" dirty="0" smtClean="0">
                              <a:latin typeface="Tahoma" pitchFamily="34" charset="0"/>
                            </a:rPr>
                            <a:t> </a:t>
                          </a:r>
                          <a:r>
                            <a:rPr lang="en-US" sz="1400" baseline="0" dirty="0" smtClean="0">
                              <a:latin typeface="Tahoma" pitchFamily="34" charset="0"/>
                            </a:rPr>
                            <a:t> chips.</a:t>
                          </a:r>
                        </a:p>
                        <a:p>
                          <a:r>
                            <a:rPr lang="en-US" sz="1400" baseline="0" dirty="0" smtClean="0">
                              <a:latin typeface="Tahoma" pitchFamily="34" charset="0"/>
                            </a:rPr>
                            <a:t>A common PN for all users of a cell.</a:t>
                          </a:r>
                          <a:endParaRPr lang="sv-SE" sz="14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>
                              <a:latin typeface="Tahoma" pitchFamily="34" charset="0"/>
                            </a:rPr>
                            <a:t>Different</a:t>
                          </a:r>
                          <a:r>
                            <a:rPr lang="en-US" sz="1400" baseline="0" dirty="0" smtClean="0">
                              <a:latin typeface="Tahoma" pitchFamily="34" charset="0"/>
                            </a:rPr>
                            <a:t> offset of m-sequence,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0" i="1" baseline="0" smtClean="0">
                                  <a:latin typeface="Cambria Math"/>
                                </a:rPr>
                                <m:t>𝑁</m:t>
                              </m:r>
                              <m:r>
                                <a:rPr lang="en-US" sz="1400" b="0" i="1" baseline="0" smtClean="0">
                                  <a:latin typeface="Cambria Math"/>
                                </a:rPr>
                                <m:t>=</m:t>
                              </m:r>
                              <m:sSup>
                                <m:sSupPr>
                                  <m:ctrlPr>
                                    <a:rPr lang="en-US" sz="1400" b="0" i="1" baseline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baseline="0" smtClean="0">
                                      <a:latin typeface="Cambria Math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n-US" sz="1400" b="0" i="1" baseline="0" smtClean="0">
                                      <a:latin typeface="Cambria Math"/>
                                    </a:rPr>
                                    <m:t>41</m:t>
                                  </m:r>
                                </m:sup>
                              </m:sSup>
                              <m:r>
                                <a:rPr lang="en-US" sz="1400" b="0" i="1" baseline="0" smtClean="0">
                                  <a:latin typeface="Cambria Math"/>
                                </a:rPr>
                                <m:t>−1</m:t>
                              </m:r>
                            </m:oMath>
                          </a14:m>
                          <a:r>
                            <a:rPr lang="sv-SE" sz="1400" dirty="0" smtClean="0">
                              <a:latin typeface="Tahoma" pitchFamily="34" charset="0"/>
                            </a:rPr>
                            <a:t> chips.</a:t>
                          </a:r>
                        </a:p>
                        <a:p>
                          <a:r>
                            <a:rPr lang="en-US" sz="1400" dirty="0" smtClean="0">
                              <a:latin typeface="Tahoma" pitchFamily="34" charset="0"/>
                            </a:rPr>
                            <a:t>A distinct offset for each user.</a:t>
                          </a:r>
                          <a:endParaRPr lang="sv-SE" sz="14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471851214"/>
                  </p:ext>
                </p:extLst>
              </p:nvPr>
            </p:nvGraphicFramePr>
            <p:xfrm>
              <a:off x="827584" y="2204864"/>
              <a:ext cx="7992888" cy="178035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49185"/>
                    <a:gridCol w="3049320"/>
                    <a:gridCol w="3094383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sv-SE" sz="14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CDMA</a:t>
                          </a:r>
                          <a:r>
                            <a:rPr lang="en-US" sz="1400" b="0" baseline="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 (IS-95)</a:t>
                          </a:r>
                          <a:endParaRPr lang="sv-SE" sz="1400" b="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sv-SE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endParaRPr lang="sv-SE" sz="14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>
                              <a:latin typeface="Tahoma" pitchFamily="34" charset="0"/>
                            </a:rPr>
                            <a:t>Forward Link</a:t>
                          </a:r>
                          <a:endParaRPr lang="sv-SE" sz="14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>
                              <a:latin typeface="Tahoma" pitchFamily="34" charset="0"/>
                            </a:rPr>
                            <a:t>Reverse Link</a:t>
                          </a:r>
                          <a:endParaRPr lang="sv-SE" sz="14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 smtClean="0">
                              <a:latin typeface="Tahoma" pitchFamily="34" charset="0"/>
                            </a:rPr>
                            <a:t>Channelization code</a:t>
                          </a:r>
                          <a:endParaRPr lang="sv-SE" sz="14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>
                              <a:latin typeface="Tahoma" pitchFamily="34" charset="0"/>
                            </a:rPr>
                            <a:t>Walsh sequences of length</a:t>
                          </a:r>
                          <a:r>
                            <a:rPr lang="en-US" sz="1400" baseline="0" dirty="0" smtClean="0">
                              <a:latin typeface="Tahoma" pitchFamily="34" charset="0"/>
                            </a:rPr>
                            <a:t> 64</a:t>
                          </a:r>
                          <a:endParaRPr lang="sv-SE" sz="14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>
                              <a:latin typeface="Tahoma" pitchFamily="34" charset="0"/>
                            </a:rPr>
                            <a:t>-</a:t>
                          </a:r>
                          <a:endParaRPr lang="sv-SE" sz="14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733870">
                    <a:tc>
                      <a:txBody>
                        <a:bodyPr/>
                        <a:lstStyle/>
                        <a:p>
                          <a:r>
                            <a:rPr lang="en-US" sz="1400" dirty="0" smtClean="0">
                              <a:latin typeface="Tahoma" pitchFamily="34" charset="0"/>
                            </a:rPr>
                            <a:t>Scrambling code</a:t>
                          </a:r>
                          <a:endParaRPr lang="sv-SE" sz="14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60800" t="-144167" r="-101600" b="-7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58268" t="-144167" b="-750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>
              <a:latin typeface="Tahoma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Content Placeholder 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882604484"/>
                  </p:ext>
                </p:extLst>
              </p:nvPr>
            </p:nvGraphicFramePr>
            <p:xfrm>
              <a:off x="827584" y="4221088"/>
              <a:ext cx="7992888" cy="1778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49185"/>
                    <a:gridCol w="3049320"/>
                    <a:gridCol w="3094383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sv-SE" sz="14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WCDMA</a:t>
                          </a:r>
                          <a:endParaRPr lang="sv-SE" sz="1400" b="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sv-SE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268104">
                    <a:tc>
                      <a:txBody>
                        <a:bodyPr/>
                        <a:lstStyle/>
                        <a:p>
                          <a:endParaRPr lang="sv-SE" sz="14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>
                              <a:latin typeface="Tahoma" pitchFamily="34" charset="0"/>
                            </a:rPr>
                            <a:t>Forward Link</a:t>
                          </a:r>
                          <a:endParaRPr lang="sv-SE" sz="14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>
                              <a:latin typeface="Tahoma" pitchFamily="34" charset="0"/>
                            </a:rPr>
                            <a:t>Reverse Link</a:t>
                          </a:r>
                          <a:endParaRPr lang="sv-SE" sz="14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 smtClean="0">
                              <a:latin typeface="Tahoma" pitchFamily="34" charset="0"/>
                            </a:rPr>
                            <a:t>Channelization code</a:t>
                          </a:r>
                          <a:endParaRPr lang="sv-SE" sz="14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>
                              <a:latin typeface="Tahoma" pitchFamily="34" charset="0"/>
                            </a:rPr>
                            <a:t>OVL sequences</a:t>
                          </a:r>
                          <a:endParaRPr lang="sv-SE" sz="14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>
                              <a:latin typeface="Tahoma" pitchFamily="34" charset="0"/>
                            </a:rPr>
                            <a:t>OVL sequences</a:t>
                          </a:r>
                          <a:endParaRPr lang="sv-SE" sz="14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 smtClean="0">
                              <a:latin typeface="Tahoma" pitchFamily="34" charset="0"/>
                            </a:rPr>
                            <a:t>Scrambling code</a:t>
                          </a:r>
                          <a:endParaRPr lang="sv-SE" sz="14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aseline="0" dirty="0" smtClean="0">
                              <a:latin typeface="Tahoma" pitchFamily="34" charset="0"/>
                            </a:rPr>
                            <a:t>Gold sequences,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0" i="1" baseline="0" smtClean="0">
                                  <a:latin typeface="Cambria Math"/>
                                </a:rPr>
                                <m:t>𝑁</m:t>
                              </m:r>
                              <m:r>
                                <a:rPr lang="en-US" sz="1400" b="0" i="1" baseline="0" smtClean="0">
                                  <a:latin typeface="Cambria Math"/>
                                </a:rPr>
                                <m:t>=</m:t>
                              </m:r>
                              <m:sSup>
                                <m:sSupPr>
                                  <m:ctrlPr>
                                    <a:rPr lang="en-US" sz="1400" b="0" i="1" baseline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baseline="0" smtClean="0">
                                      <a:latin typeface="Cambria Math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n-US" sz="1400" b="0" i="1" baseline="0" smtClean="0">
                                      <a:latin typeface="Cambria Math"/>
                                    </a:rPr>
                                    <m:t>18</m:t>
                                  </m:r>
                                </m:sup>
                              </m:sSup>
                              <m:r>
                                <a:rPr lang="en-US" sz="1400" b="0" i="1" baseline="0" smtClean="0">
                                  <a:latin typeface="Cambria Math"/>
                                </a:rPr>
                                <m:t>−1</m:t>
                              </m:r>
                            </m:oMath>
                          </a14:m>
                          <a:r>
                            <a:rPr lang="sv-SE" sz="1400" dirty="0" smtClean="0">
                              <a:latin typeface="Tahoma" pitchFamily="34" charset="0"/>
                            </a:rPr>
                            <a:t> </a:t>
                          </a:r>
                          <a:r>
                            <a:rPr lang="en-US" sz="1400" baseline="0" dirty="0" smtClean="0">
                              <a:latin typeface="Tahoma" pitchFamily="34" charset="0"/>
                            </a:rPr>
                            <a:t> chips.</a:t>
                          </a:r>
                        </a:p>
                        <a:p>
                          <a:r>
                            <a:rPr lang="en-US" sz="1400" baseline="0" dirty="0" smtClean="0">
                              <a:latin typeface="Tahoma" pitchFamily="34" charset="0"/>
                            </a:rPr>
                            <a:t>A common PN for all users of a cell.</a:t>
                          </a:r>
                          <a:endParaRPr lang="sv-SE" sz="14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>
                              <a:latin typeface="Tahoma" pitchFamily="34" charset="0"/>
                            </a:rPr>
                            <a:t>Vary large set of </a:t>
                          </a:r>
                          <a:r>
                            <a:rPr lang="en-US" sz="1400" dirty="0" err="1" smtClean="0">
                              <a:latin typeface="Tahoma" pitchFamily="34" charset="0"/>
                            </a:rPr>
                            <a:t>Kasami</a:t>
                          </a:r>
                          <a:r>
                            <a:rPr lang="en-US" sz="1400" baseline="0" dirty="0" smtClean="0">
                              <a:latin typeface="Tahoma" pitchFamily="34" charset="0"/>
                            </a:rPr>
                            <a:t> sequences.</a:t>
                          </a:r>
                        </a:p>
                        <a:p>
                          <a:r>
                            <a:rPr lang="en-US" sz="1400" baseline="0" dirty="0" smtClean="0">
                              <a:latin typeface="Tahoma" pitchFamily="34" charset="0"/>
                            </a:rPr>
                            <a:t>Optional: Gold sequence,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0" i="1" baseline="0" smtClean="0">
                                  <a:latin typeface="Cambria Math"/>
                                </a:rPr>
                                <m:t>𝑁</m:t>
                              </m:r>
                              <m:r>
                                <a:rPr lang="en-US" sz="1400" b="0" i="1" baseline="0" smtClean="0">
                                  <a:latin typeface="Cambria Math"/>
                                </a:rPr>
                                <m:t>=</m:t>
                              </m:r>
                              <m:sSup>
                                <m:sSupPr>
                                  <m:ctrlPr>
                                    <a:rPr lang="en-US" sz="1400" b="0" i="1" baseline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baseline="0" smtClean="0">
                                      <a:latin typeface="Cambria Math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n-US" sz="1400" b="0" i="1" baseline="0" smtClean="0">
                                      <a:latin typeface="Cambria Math"/>
                                    </a:rPr>
                                    <m:t>41</m:t>
                                  </m:r>
                                </m:sup>
                              </m:sSup>
                              <m:r>
                                <a:rPr lang="en-US" sz="1400" b="0" i="1" baseline="0" smtClean="0">
                                  <a:latin typeface="Cambria Math"/>
                                </a:rPr>
                                <m:t>−1</m:t>
                              </m:r>
                            </m:oMath>
                          </a14:m>
                          <a:r>
                            <a:rPr lang="sv-SE" sz="1400" dirty="0" smtClean="0">
                              <a:latin typeface="Tahoma" pitchFamily="34" charset="0"/>
                            </a:rPr>
                            <a:t> chips.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Content Placeholder 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882604484"/>
                  </p:ext>
                </p:extLst>
              </p:nvPr>
            </p:nvGraphicFramePr>
            <p:xfrm>
              <a:off x="827584" y="4221088"/>
              <a:ext cx="7992888" cy="1778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49185"/>
                    <a:gridCol w="3049320"/>
                    <a:gridCol w="3094383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sv-SE" sz="14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 smtClean="0">
                              <a:solidFill>
                                <a:schemeClr val="tx1"/>
                              </a:solidFill>
                              <a:latin typeface="Tahoma" pitchFamily="34" charset="0"/>
                            </a:rPr>
                            <a:t>WCDMA</a:t>
                          </a:r>
                          <a:endParaRPr lang="sv-SE" sz="1400" b="0" dirty="0">
                            <a:solidFill>
                              <a:schemeClr val="tx1"/>
                            </a:solidFill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sv-SE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endParaRPr lang="sv-SE" sz="14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>
                              <a:latin typeface="Tahoma" pitchFamily="34" charset="0"/>
                            </a:rPr>
                            <a:t>Forward Link</a:t>
                          </a:r>
                          <a:endParaRPr lang="sv-SE" sz="14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>
                              <a:latin typeface="Tahoma" pitchFamily="34" charset="0"/>
                            </a:rPr>
                            <a:t>Reverse Link</a:t>
                          </a:r>
                          <a:endParaRPr lang="sv-SE" sz="14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 smtClean="0">
                              <a:latin typeface="Tahoma" pitchFamily="34" charset="0"/>
                            </a:rPr>
                            <a:t>Channelization code</a:t>
                          </a:r>
                          <a:endParaRPr lang="sv-SE" sz="14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>
                              <a:latin typeface="Tahoma" pitchFamily="34" charset="0"/>
                            </a:rPr>
                            <a:t>OVL sequences</a:t>
                          </a:r>
                          <a:endParaRPr lang="sv-SE" sz="14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>
                              <a:latin typeface="Tahoma" pitchFamily="34" charset="0"/>
                            </a:rPr>
                            <a:t>OVL sequences</a:t>
                          </a:r>
                          <a:endParaRPr lang="sv-SE" sz="14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731520">
                    <a:tc>
                      <a:txBody>
                        <a:bodyPr/>
                        <a:lstStyle/>
                        <a:p>
                          <a:r>
                            <a:rPr lang="en-US" sz="1400" dirty="0" smtClean="0">
                              <a:latin typeface="Tahoma" pitchFamily="34" charset="0"/>
                            </a:rPr>
                            <a:t>Scrambling code</a:t>
                          </a:r>
                          <a:endParaRPr lang="sv-SE" sz="1400" dirty="0">
                            <a:latin typeface="Tahoma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60800" t="-144167" r="-101600" b="-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58268" t="-144167" b="-833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102175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Uplink of DS-CDMA systems</a:t>
            </a:r>
            <a:endParaRPr lang="sv-S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1800" dirty="0" smtClean="0"/>
                  <a:t>The received signal at the base station can be written as follows: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/>
                        </a:rPr>
                        <m:t>𝑟</m:t>
                      </m:r>
                      <m:d>
                        <m:d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400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400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sz="1400" b="0" i="1" smtClean="0">
                              <a:latin typeface="Cambria Math"/>
                            </a:rPr>
                            <m:t>𝑀</m:t>
                          </m:r>
                        </m:sup>
                        <m:e>
                          <m:sSub>
                            <m:sSubPr>
                              <m:ctrlPr>
                                <a:rPr lang="en-US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)</m:t>
                          </m:r>
                        </m:e>
                      </m:nary>
                      <m:r>
                        <a:rPr lang="en-US" sz="1400" b="0" i="1" smtClean="0">
                          <a:latin typeface="Cambria Math"/>
                        </a:rPr>
                        <m:t>+</m:t>
                      </m:r>
                      <m:nary>
                        <m:naryPr>
                          <m:chr m:val="∑"/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400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sz="1400" b="0" i="1" smtClean="0">
                              <a:latin typeface="Cambria Math"/>
                            </a:rPr>
                            <m:t>𝐿</m:t>
                          </m:r>
                        </m:sup>
                        <m:e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)</m:t>
                          </m:r>
                        </m:e>
                      </m:nary>
                      <m:r>
                        <a:rPr lang="en-US" sz="1400" b="0" i="1" smtClean="0">
                          <a:latin typeface="Cambria Math"/>
                        </a:rPr>
                        <m:t>+</m:t>
                      </m:r>
                      <m:r>
                        <a:rPr lang="en-US" sz="1400" b="0" i="1" smtClean="0">
                          <a:latin typeface="Cambria Math"/>
                        </a:rPr>
                        <m:t>𝑛</m:t>
                      </m:r>
                      <m:r>
                        <a:rPr lang="en-US" sz="1400" b="0" i="1" smtClean="0">
                          <a:latin typeface="Cambria Math"/>
                        </a:rPr>
                        <m:t>(</m:t>
                      </m:r>
                      <m:r>
                        <a:rPr lang="en-US" sz="1400" b="0" i="1" smtClean="0">
                          <a:latin typeface="Cambria Math"/>
                        </a:rPr>
                        <m:t>𝑡</m:t>
                      </m:r>
                      <m:r>
                        <a:rPr lang="en-US" sz="14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140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sz="1400" i="1">
                            <a:latin typeface="Cambria Math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US" sz="1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4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1400" dirty="0" smtClean="0"/>
                  <a:t> is the received signal from mobile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sz="1400" dirty="0" smtClean="0"/>
                  <a:t> within the same cell.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/>
                          </a:rPr>
                          <m:t>𝑧</m:t>
                        </m:r>
                      </m:e>
                      <m:sub>
                        <m:r>
                          <a:rPr lang="en-US" sz="1400" b="0" i="1" smtClean="0">
                            <a:latin typeface="Cambria Math"/>
                          </a:rPr>
                          <m:t>𝑘</m:t>
                        </m:r>
                      </m:sub>
                    </m:sSub>
                    <m:d>
                      <m:dPr>
                        <m:ctrlPr>
                          <a:rPr lang="en-US" sz="1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4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4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sz="1400" dirty="0" smtClean="0"/>
                  <a:t>is the received signal from mobile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sz="1400" dirty="0" smtClean="0"/>
                  <a:t> in a neighbor cell.</a:t>
                </a:r>
              </a:p>
              <a:p>
                <a:pPr marL="0" indent="0">
                  <a:buNone/>
                </a:pPr>
                <a:endParaRPr lang="en-US" sz="1400" dirty="0" smtClean="0"/>
              </a:p>
              <a:p>
                <a:r>
                  <a:rPr lang="en-US" sz="1800" dirty="0" smtClean="0"/>
                  <a:t>The signal energy-to-noise power spectral density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</a:rPr>
                      <m:t>/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800" dirty="0" smtClean="0"/>
                  <a:t>, for user</a:t>
                </a:r>
                <a14:m>
                  <m:oMath xmlns:m="http://schemas.openxmlformats.org/officeDocument/2006/math">
                    <m:r>
                      <a:rPr lang="en-US" sz="1800" b="0" i="0" smtClean="0">
                        <a:latin typeface="Cambria Math"/>
                      </a:rPr>
                      <m:t> </m:t>
                    </m:r>
                    <m:r>
                      <a:rPr lang="en-US" sz="1800" i="1">
                        <a:latin typeface="Cambria Math"/>
                      </a:rPr>
                      <m:t>𝑚</m:t>
                    </m:r>
                  </m:oMath>
                </a14:m>
                <a:r>
                  <a:rPr lang="en-US" sz="1800" dirty="0" smtClean="0"/>
                  <a:t> is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sv-SE" sz="14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sv-SE" sz="14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4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4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sz="1400" b="0" i="1" smtClean="0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US" sz="1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/>
                            </a:rPr>
                            <m:t>𝑊</m:t>
                          </m:r>
                        </m:num>
                        <m:den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num>
                        <m:den>
                          <m:nary>
                            <m:naryPr>
                              <m:chr m:val="∑"/>
                              <m:limLoc m:val="subSup"/>
                              <m:ctrlPr>
                                <a:rPr lang="en-US" sz="1400" b="0" i="1" smtClean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5"/>
                                </m:rPr>
                                <a:rPr lang="en-US" sz="1400" b="0" i="1" smtClean="0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sz="1400" b="0" i="1" smtClean="0">
                                  <a:latin typeface="Cambria Math"/>
                                </a:rPr>
                                <m:t>=1,</m:t>
                              </m:r>
                              <m:r>
                                <a:rPr lang="en-US" sz="1400" b="0" i="1" smtClean="0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sz="1400" b="0" i="1" smtClean="0">
                                  <a:latin typeface="Cambria Math"/>
                                  <a:ea typeface="Cambria Math"/>
                                </a:rPr>
                                <m:t>≠</m:t>
                              </m:r>
                              <m:r>
                                <a:rPr lang="en-US" sz="1400" b="0" i="1" smtClean="0">
                                  <a:latin typeface="Cambria Math"/>
                                  <a:ea typeface="Cambria Math"/>
                                </a:rPr>
                                <m:t>𝑚</m:t>
                              </m:r>
                            </m:sub>
                            <m:sup>
                              <m:r>
                                <a:rPr lang="en-US" sz="1400" b="0" i="1" smtClean="0">
                                  <a:latin typeface="Cambria Math"/>
                                </a:rPr>
                                <m:t>𝑀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  <m:r>
                            <a:rPr lang="en-US" sz="1400" b="0" i="1" smtClean="0">
                              <a:latin typeface="Cambria Math"/>
                            </a:rPr>
                            <m:t>+</m:t>
                          </m:r>
                          <m:nary>
                            <m:naryPr>
                              <m:chr m:val="∑"/>
                              <m:limLoc m:val="subSup"/>
                              <m:ctrlPr>
                                <a:rPr lang="en-US" sz="1400" b="0" i="1" smtClean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5"/>
                                </m:rPr>
                                <a:rPr lang="en-US" sz="1400" b="0" i="1" smtClean="0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400" b="0" i="1" smtClean="0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1400" b="0" i="1" smtClean="0">
                                  <a:latin typeface="Cambria Math"/>
                                </a:rPr>
                                <m:t>𝐿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𝑘</m:t>
                                  </m:r>
                                </m:sub>
                              </m:sSub>
                            </m:e>
                          </m:nary>
                          <m:r>
                            <a:rPr lang="en-US" sz="1400" b="0" i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/>
                            </a:rPr>
                            <m:t>𝑊</m:t>
                          </m:r>
                        </m:den>
                      </m:f>
                      <m:r>
                        <a:rPr lang="en-US" sz="1400" b="0" i="1" smtClean="0">
                          <a:latin typeface="Cambria Math"/>
                        </a:rPr>
                        <m:t>&gt;</m:t>
                      </m:r>
                      <m:sSub>
                        <m:sSubPr>
                          <m:ctrlPr>
                            <a:rPr lang="en-US" sz="1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i="1" smtClean="0">
                              <a:latin typeface="Cambria Math"/>
                              <a:ea typeface="Cambria Math"/>
                            </a:rPr>
                            <m:t>𝜉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/>
                            </a:rPr>
                            <m:t>𝑡</m:t>
                          </m:r>
                        </m:sub>
                      </m:sSub>
                      <m:r>
                        <a:rPr lang="en-US" sz="1400" b="0" i="1" smtClean="0">
                          <a:latin typeface="Cambria Math"/>
                        </a:rPr>
                        <m:t>,  </m:t>
                      </m:r>
                      <m:r>
                        <a:rPr lang="en-US" sz="1400" b="0" i="1" smtClean="0">
                          <a:latin typeface="Cambria Math"/>
                        </a:rPr>
                        <m:t>𝑚</m:t>
                      </m:r>
                      <m:r>
                        <a:rPr lang="en-US" sz="1400" b="0" i="1" smtClean="0">
                          <a:latin typeface="Cambria Math"/>
                        </a:rPr>
                        <m:t>=1,2,…, </m:t>
                      </m:r>
                      <m:r>
                        <a:rPr lang="en-US" sz="1400" b="0" i="1" smtClean="0">
                          <a:latin typeface="Cambria Math"/>
                        </a:rPr>
                        <m:t>𝑀</m:t>
                      </m:r>
                    </m:oMath>
                  </m:oMathPara>
                </a14:m>
                <a:endParaRPr lang="sv-SE" sz="140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1400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1400" dirty="0"/>
                  <a:t> </a:t>
                </a:r>
                <a:r>
                  <a:rPr lang="en-US" sz="1400" dirty="0" smtClean="0"/>
                  <a:t>is the received </a:t>
                </a:r>
                <a:r>
                  <a:rPr lang="en-US" sz="1400" dirty="0"/>
                  <a:t>signal from mobile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/>
                      </a:rPr>
                      <m:t>𝑖</m:t>
                    </m:r>
                  </m:oMath>
                </a14:m>
                <a:r>
                  <a:rPr lang="en-US" sz="1400" dirty="0"/>
                  <a:t>.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1400" i="1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1400" dirty="0" smtClean="0"/>
                  <a:t> is the user data rate.</a:t>
                </a:r>
                <a:endParaRPr lang="en-US" sz="14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1400" i="1">
                        <a:latin typeface="Cambria Math"/>
                      </a:rPr>
                      <m:t>𝑊</m:t>
                    </m:r>
                    <m:r>
                      <a:rPr lang="en-US" sz="14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1400" dirty="0" smtClean="0"/>
                  <a:t> is the system bandwidth.</a:t>
                </a:r>
                <a:endParaRPr lang="en-US" sz="14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/>
                            <a:ea typeface="Cambria Math"/>
                          </a:rPr>
                          <m:t>𝜉</m:t>
                        </m:r>
                      </m:e>
                      <m:sub>
                        <m:r>
                          <a:rPr lang="en-US" sz="1400" i="1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1400" dirty="0" smtClean="0"/>
                  <a:t> is the required threshold.</a:t>
                </a:r>
                <a:endParaRPr lang="en-US" sz="1400" dirty="0"/>
              </a:p>
              <a:p>
                <a:pPr marL="0" indent="0">
                  <a:buNone/>
                </a:pPr>
                <a:endParaRPr lang="sv-SE" sz="1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9" t="-870" b="-4348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58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mbridgeUP">
  <a:themeElements>
    <a:clrScheme name="">
      <a:dk1>
        <a:srgbClr val="000000"/>
      </a:dk1>
      <a:lt1>
        <a:srgbClr val="FFFFFF"/>
      </a:lt1>
      <a:dk2>
        <a:srgbClr val="818180"/>
      </a:dk2>
      <a:lt2>
        <a:srgbClr val="808080"/>
      </a:lt2>
      <a:accent1>
        <a:srgbClr val="E6E6E6"/>
      </a:accent1>
      <a:accent2>
        <a:srgbClr val="333399"/>
      </a:accent2>
      <a:accent3>
        <a:srgbClr val="FFFFFF"/>
      </a:accent3>
      <a:accent4>
        <a:srgbClr val="000000"/>
      </a:accent4>
      <a:accent5>
        <a:srgbClr val="F0F0F0"/>
      </a:accent5>
      <a:accent6>
        <a:srgbClr val="2D2D8A"/>
      </a:accent6>
      <a:hlink>
        <a:srgbClr val="009999"/>
      </a:hlink>
      <a:folHlink>
        <a:srgbClr val="99CC00"/>
      </a:folHlink>
    </a:clrScheme>
    <a:fontScheme name="berm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00000"/>
          <a:buFont typeface="Times" charset="0"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Frutiger LT Std 45 Light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00000"/>
          <a:buFont typeface="Times" charset="0"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Frutiger LT Std 45 Light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er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CambridgeUP</Template>
  <TotalTime>446</TotalTime>
  <Words>3579</Words>
  <Application>Microsoft Office PowerPoint</Application>
  <PresentationFormat>全屏显示(4:3)</PresentationFormat>
  <Paragraphs>307</Paragraphs>
  <Slides>35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35</vt:i4>
      </vt:variant>
    </vt:vector>
  </HeadingPairs>
  <TitlesOfParts>
    <vt:vector size="37" baseType="lpstr">
      <vt:lpstr>CambridgeUP</vt:lpstr>
      <vt:lpstr>Custom Design</vt:lpstr>
      <vt:lpstr>Chapter X CDMA</vt:lpstr>
      <vt:lpstr>Code-Division Multiple-Access Digital Cellular Systems</vt:lpstr>
      <vt:lpstr>Direct-Sequence Spread Spectrum</vt:lpstr>
      <vt:lpstr>DS-CDMA Cellular systems</vt:lpstr>
      <vt:lpstr>DS-CDMA Cellular systems</vt:lpstr>
      <vt:lpstr>DS-CDMA Cellular systems</vt:lpstr>
      <vt:lpstr>Sequences in IS-95 and WCDMA Cellular Networks</vt:lpstr>
      <vt:lpstr>Sequences in IS-95 and WCDMA Cellular Networks</vt:lpstr>
      <vt:lpstr>Uplink of DS-CDMA systems</vt:lpstr>
      <vt:lpstr>Single Cell Capacity of DS-CDMA Systems</vt:lpstr>
      <vt:lpstr>Multiple Cell Capacity of DS-CDMA Systems</vt:lpstr>
      <vt:lpstr>Multiple Cell Capacity of DS-CDMA</vt:lpstr>
      <vt:lpstr>Sectorization in DS-CDMA Cellular systems</vt:lpstr>
      <vt:lpstr>Voice Activity Detection in DS-CDMA Systems</vt:lpstr>
      <vt:lpstr>Pole Capacity of DS-CDMA Systems</vt:lpstr>
      <vt:lpstr>Coverage-Capacity Tradeoff in the Reverse Link</vt:lpstr>
      <vt:lpstr>Traffic-Based Capacity Evaluation of DS-CDMA Systems</vt:lpstr>
      <vt:lpstr>Traffic Variations – Erlang Capacity of DS-CDMA</vt:lpstr>
      <vt:lpstr>Multi-Rate DS-CDMA Systems</vt:lpstr>
      <vt:lpstr>Power Control in DS-CDMA Systems</vt:lpstr>
      <vt:lpstr>Reverse Link Power Control in DS-CDMA Systems</vt:lpstr>
      <vt:lpstr>Open Loop Power Control</vt:lpstr>
      <vt:lpstr>Closed Loop Power Control</vt:lpstr>
      <vt:lpstr>Outer Loop Power Control</vt:lpstr>
      <vt:lpstr>Forward Link Power Control in DS-CDMA</vt:lpstr>
      <vt:lpstr>Soft Handoff in DS-CDMA Cellular Systems</vt:lpstr>
      <vt:lpstr>Soft Handoff Extends CDMA Cell Coverage</vt:lpstr>
      <vt:lpstr>Soft Handoff Extends CDMA Cell Coverage</vt:lpstr>
      <vt:lpstr>Soft Handoff Increases CDMA Uplink Capacity</vt:lpstr>
      <vt:lpstr>Soft Handoff Increases CDMA Uplink Capacity</vt:lpstr>
      <vt:lpstr>Example</vt:lpstr>
      <vt:lpstr>Soft Handoff in IS-95</vt:lpstr>
      <vt:lpstr>Soft Handoff in WCDMA</vt:lpstr>
      <vt:lpstr>Soft Handoff in WCDMA</vt:lpstr>
      <vt:lpstr>Summary</vt:lpstr>
    </vt:vector>
  </TitlesOfParts>
  <Company>Kungliga Tekniska Högskolan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 CDMA</dc:title>
  <dc:creator>Peiliang Chang</dc:creator>
  <cp:lastModifiedBy>miao</cp:lastModifiedBy>
  <cp:revision>50</cp:revision>
  <dcterms:created xsi:type="dcterms:W3CDTF">2015-12-27T12:32:15Z</dcterms:created>
  <dcterms:modified xsi:type="dcterms:W3CDTF">2016-11-07T14:29:06Z</dcterms:modified>
</cp:coreProperties>
</file>