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4" r:id="rId1"/>
  </p:sldMasterIdLst>
  <p:notesMasterIdLst>
    <p:notesMasterId r:id="rId28"/>
  </p:notesMasterIdLst>
  <p:sldIdLst>
    <p:sldId id="256" r:id="rId2"/>
    <p:sldId id="260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4" r:id="rId17"/>
    <p:sldId id="275" r:id="rId18"/>
    <p:sldId id="276" r:id="rId19"/>
    <p:sldId id="277" r:id="rId20"/>
    <p:sldId id="278" r:id="rId21"/>
    <p:sldId id="279" r:id="rId22"/>
    <p:sldId id="280" r:id="rId23"/>
    <p:sldId id="281" r:id="rId24"/>
    <p:sldId id="282" r:id="rId25"/>
    <p:sldId id="283" r:id="rId26"/>
    <p:sldId id="284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018" autoAdjust="0"/>
    <p:restoredTop sz="94182" autoAdjust="0"/>
  </p:normalViewPr>
  <p:slideViewPr>
    <p:cSldViewPr>
      <p:cViewPr>
        <p:scale>
          <a:sx n="75" d="100"/>
          <a:sy n="75" d="100"/>
        </p:scale>
        <p:origin x="-2898" y="-113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C43D7E-2439-4268-89C3-8C797CA43D70}" type="datetimeFigureOut">
              <a:rPr lang="en-US" smtClean="0"/>
              <a:pPr/>
              <a:t>11/7/2016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A00C67-6439-4EE7-A621-F218E25D584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43110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209800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349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066800" y="2590800"/>
            <a:ext cx="7772400" cy="1143000"/>
          </a:xfrm>
        </p:spPr>
        <p:txBody>
          <a:bodyPr/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pPr lvl="0"/>
            <a:r>
              <a:rPr lang="zh-CN" altLang="en-US" noProof="0" smtClean="0"/>
              <a:t>单击此处编辑母版标题样式</a:t>
            </a:r>
            <a:endParaRPr lang="en-GB" noProof="0" smtClean="0"/>
          </a:p>
        </p:txBody>
      </p:sp>
      <p:sp>
        <p:nvSpPr>
          <p:cNvPr id="6349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066800" y="4114800"/>
            <a:ext cx="6400800" cy="1752600"/>
          </a:xfrm>
        </p:spPr>
        <p:txBody>
          <a:bodyPr/>
          <a:lstStyle>
            <a:lvl1pPr marL="0" indent="0">
              <a:buFont typeface="Times" charset="0"/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zh-CN" altLang="en-US" noProof="0" smtClean="0"/>
              <a:t>单击此处编辑母版副标题样式</a:t>
            </a:r>
            <a:endParaRPr lang="en-GB" noProof="0" smtClean="0"/>
          </a:p>
        </p:txBody>
      </p:sp>
    </p:spTree>
    <p:extLst>
      <p:ext uri="{BB962C8B-B14F-4D97-AF65-F5344CB8AC3E}">
        <p14:creationId xmlns:p14="http://schemas.microsoft.com/office/powerpoint/2010/main" val="33522804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15833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97638" y="990600"/>
            <a:ext cx="2036762" cy="48006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4175" y="990600"/>
            <a:ext cx="5961063" cy="48006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19727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55520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33687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4175" y="2286000"/>
            <a:ext cx="3998913" cy="3505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35488" y="2286000"/>
            <a:ext cx="3998912" cy="3505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90069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42651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77595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43271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80843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 smtClean="0"/>
              <a:t>单击图标添加图片</a:t>
            </a:r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70990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15038"/>
            <a:ext cx="9144000" cy="842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246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684213" y="990600"/>
            <a:ext cx="7850187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dirty="0" smtClean="0"/>
              <a:t>单击此处编辑母版标题样式</a:t>
            </a:r>
            <a:endParaRPr lang="en-GB" dirty="0"/>
          </a:p>
        </p:txBody>
      </p:sp>
      <p:sp>
        <p:nvSpPr>
          <p:cNvPr id="6246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4175" y="2286000"/>
            <a:ext cx="8150225" cy="350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en-GB" dirty="0"/>
          </a:p>
        </p:txBody>
      </p:sp>
      <p:sp>
        <p:nvSpPr>
          <p:cNvPr id="6246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95288" y="6308725"/>
            <a:ext cx="5624512" cy="412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0"/>
              </a:spcBef>
              <a:buSzTx/>
              <a:buFontTx/>
              <a:buNone/>
              <a:defRPr sz="1100" b="1">
                <a:latin typeface="Tahoma" pitchFamily="34" charset="0"/>
                <a:sym typeface="Symbol" pitchFamily="18" charset="2"/>
              </a:defRPr>
            </a:lvl1pPr>
          </a:lstStyle>
          <a:p>
            <a:endParaRPr lang="en-US" dirty="0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209800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3760A0"/>
          </a:solidFill>
          <a:latin typeface="Tahoma" pitchFamily="34" charset="0"/>
          <a:ea typeface="+mj-ea"/>
          <a:cs typeface="ＭＳ Ｐゴシック" charset="0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3760A0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3760A0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3760A0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3760A0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3760A0"/>
          </a:solidFill>
          <a:latin typeface="Arial" charset="0"/>
          <a:ea typeface="ＭＳ Ｐゴシック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3760A0"/>
          </a:solidFill>
          <a:latin typeface="Arial" charset="0"/>
          <a:ea typeface="ＭＳ Ｐゴシック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3760A0"/>
          </a:solidFill>
          <a:latin typeface="Arial" charset="0"/>
          <a:ea typeface="ＭＳ Ｐゴシック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3760A0"/>
          </a:solidFill>
          <a:latin typeface="Arial" charset="0"/>
          <a:ea typeface="ＭＳ Ｐゴシック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SzPct val="100000"/>
        <a:buFont typeface="Times" pitchFamily="-84" charset="0"/>
        <a:buChar char="•"/>
        <a:defRPr sz="2800">
          <a:solidFill>
            <a:schemeClr val="tx1"/>
          </a:solidFill>
          <a:latin typeface="Tahoma" pitchFamily="34" charset="0"/>
          <a:ea typeface="+mn-ea"/>
          <a:cs typeface="ＭＳ Ｐゴシック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Tahoma" pitchFamily="34" charset="0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SzPct val="100000"/>
        <a:buChar char="•"/>
        <a:defRPr>
          <a:solidFill>
            <a:schemeClr val="tx1"/>
          </a:solidFill>
          <a:latin typeface="Tahoma" pitchFamily="34" charset="0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Tahoma" pitchFamily="34" charset="0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Tahoma" pitchFamily="34" charset="0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groups.google.com/forum/#!forum/mobile-miao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4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6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35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4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39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3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w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5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9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480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wm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wmf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0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wmf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1447800"/>
            <a:ext cx="7772400" cy="1470025"/>
          </a:xfrm>
        </p:spPr>
        <p:txBody>
          <a:bodyPr>
            <a:normAutofit/>
          </a:bodyPr>
          <a:lstStyle/>
          <a:p>
            <a:r>
              <a:rPr lang="en-US" sz="3200" smtClean="0"/>
              <a:t>Chapter 5 </a:t>
            </a:r>
            <a:r>
              <a:rPr lang="en-US" altLang="zh-CN" sz="3200" dirty="0" smtClean="0"/>
              <a:t>Principals of Cellular Systems I</a:t>
            </a:r>
            <a:endParaRPr lang="en-US" sz="3200" dirty="0"/>
          </a:p>
        </p:txBody>
      </p:sp>
      <p:sp>
        <p:nvSpPr>
          <p:cNvPr id="5" name="副标题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矩形 2"/>
          <p:cNvSpPr/>
          <p:nvPr/>
        </p:nvSpPr>
        <p:spPr>
          <a:xfrm>
            <a:off x="1066800" y="5410200"/>
            <a:ext cx="7772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/>
              <a:t>Email list:  </a:t>
            </a:r>
            <a:r>
              <a:rPr lang="en-US">
                <a:hlinkClick r:id="rId2"/>
              </a:rPr>
              <a:t>https://groups.google.com/forum</a:t>
            </a:r>
            <a:r>
              <a:rPr lang="en-US">
                <a:hlinkClick r:id="rId2"/>
              </a:rPr>
              <a:t>/#!</a:t>
            </a:r>
            <a:r>
              <a:rPr lang="en-US" smtClean="0">
                <a:hlinkClick r:id="rId2"/>
              </a:rPr>
              <a:t>forum/mobile-miao</a:t>
            </a:r>
            <a:endParaRPr lang="en-US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标题 1"/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altLang="zh-CN" dirty="0" smtClean="0"/>
                  <a:t>Fixed Channel Allocation – Example with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zh-CN" altLang="en-US" i="1">
                        <a:latin typeface="Cambria Math" panose="02040503050406030204" pitchFamily="18" charset="0"/>
                      </a:rPr>
                      <m:t>𝐾</m:t>
                    </m:r>
                  </m:oMath>
                </a14:m>
                <a:r>
                  <a:rPr lang="en-US" altLang="zh-CN" dirty="0" smtClean="0"/>
                  <a:t>=7</a:t>
                </a:r>
                <a:endParaRPr lang="zh-CN" altLang="en-US" dirty="0"/>
              </a:p>
            </p:txBody>
          </p:sp>
        </mc:Choice>
        <mc:Fallback xmlns="">
          <p:sp>
            <p:nvSpPr>
              <p:cNvPr id="2" name="标题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0">
                <a:blip r:embed="rId2"/>
                <a:stretch>
                  <a:fillRect l="-2329" t="-13369" b="-1443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矩形 3"/>
              <p:cNvSpPr/>
              <p:nvPr/>
            </p:nvSpPr>
            <p:spPr>
              <a:xfrm>
                <a:off x="1066800" y="5381610"/>
                <a:ext cx="5669950" cy="76322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zh-CN" altLang="en-US" i="1" smtClean="0">
                        <a:latin typeface="Cambria Math" panose="02040503050406030204" pitchFamily="18" charset="0"/>
                      </a:rPr>
                      <m:t>𝐷</m:t>
                    </m:r>
                    <m:r>
                      <a:rPr lang="zh-CN" altLang="en-US" i="0">
                        <a:latin typeface="Cambria Math" panose="02040503050406030204" pitchFamily="18" charset="0"/>
                      </a:rPr>
                      <m:t>=</m:t>
                    </m:r>
                    <m:r>
                      <a:rPr lang="zh-CN" altLang="en-US" i="1">
                        <a:latin typeface="Cambria Math" panose="02040503050406030204" pitchFamily="18" charset="0"/>
                      </a:rPr>
                      <m:t>𝑅</m:t>
                    </m:r>
                    <m:rad>
                      <m:radPr>
                        <m:degHide m:val="on"/>
                        <m:ctrlPr>
                          <a:rPr lang="zh-CN" altLang="en-US" i="1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zh-CN" altLang="en-US" i="0">
                            <a:latin typeface="Cambria Math" panose="02040503050406030204" pitchFamily="18" charset="0"/>
                          </a:rPr>
                          <m:t>3</m:t>
                        </m:r>
                        <m:r>
                          <a:rPr lang="zh-CN" altLang="en-US" i="1"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</m:rad>
                    <m:r>
                      <a:rPr lang="zh-CN" altLang="en-US" i="0">
                        <a:latin typeface="Cambria Math" panose="02040503050406030204" pitchFamily="18" charset="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zh-CN" altLang="en-US" i="1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zh-CN" altLang="en-US" i="0">
                            <a:latin typeface="Cambria Math" panose="02040503050406030204" pitchFamily="18" charset="0"/>
                          </a:rPr>
                          <m:t>21</m:t>
                        </m:r>
                      </m:e>
                    </m:rad>
                    <m:r>
                      <a:rPr lang="zh-CN" altLang="en-US" i="1">
                        <a:latin typeface="Cambria Math" panose="02040503050406030204" pitchFamily="18" charset="0"/>
                      </a:rPr>
                      <m:t>𝑅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,          </m:t>
                    </m:r>
                    <m:r>
                      <a:rPr lang="zh-CN" altLang="en-US" i="1">
                        <a:latin typeface="Cambria Math" panose="02040503050406030204" pitchFamily="18" charset="0"/>
                      </a:rPr>
                      <m:t>𝜂</m:t>
                    </m:r>
                    <m:r>
                      <a:rPr lang="zh-CN" altLang="en-US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zh-CN" altLang="en-US" i="1">
                            <a:latin typeface="Cambria Math"/>
                          </a:rPr>
                        </m:ctrlPr>
                      </m:fPr>
                      <m:num>
                        <m:r>
                          <a:rPr lang="zh-CN" altLang="en-US" i="1">
                            <a:latin typeface="Cambria Math" panose="02040503050406030204" pitchFamily="18" charset="0"/>
                          </a:rPr>
                          <m:t>𝐶</m:t>
                        </m:r>
                      </m:num>
                      <m:den>
                        <m:r>
                          <a:rPr lang="zh-CN" altLang="en-US">
                            <a:latin typeface="Cambria Math" panose="02040503050406030204" pitchFamily="18" charset="0"/>
                          </a:rPr>
                          <m:t>7</m:t>
                        </m:r>
                      </m:den>
                    </m:f>
                  </m:oMath>
                </a14:m>
                <a:r>
                  <a:rPr lang="zh-CN" altLang="en-US" dirty="0" smtClean="0">
                    <a:latin typeface="Tahoma" pitchFamily="34" charset="0"/>
                  </a:rPr>
                  <a:t> </a:t>
                </a:r>
                <a:r>
                  <a:rPr lang="en-US" altLang="zh-CN" dirty="0" smtClean="0">
                    <a:latin typeface="Tahoma" pitchFamily="34" charset="0"/>
                  </a:rPr>
                  <a:t>available channels/cell.</a:t>
                </a:r>
                <a:endParaRPr lang="zh-CN" altLang="en-US" dirty="0">
                  <a:latin typeface="Tahoma" pitchFamily="34" charset="0"/>
                </a:endParaRPr>
              </a:p>
              <a:p>
                <a:endParaRPr lang="zh-CN" altLang="en-US" dirty="0">
                  <a:latin typeface="Tahoma" pitchFamily="34" charset="0"/>
                </a:endParaRPr>
              </a:p>
            </p:txBody>
          </p:sp>
        </mc:Choice>
        <mc:Fallback xmlns="">
          <p:sp>
            <p:nvSpPr>
              <p:cNvPr id="4" name="矩形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66800" y="5381610"/>
                <a:ext cx="5669950" cy="76322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图片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3380" y="1981200"/>
            <a:ext cx="4677239" cy="3281337"/>
          </a:xfrm>
          <a:prstGeom prst="rect">
            <a:avLst/>
          </a:prstGeom>
        </p:spPr>
      </p:pic>
      <p:sp>
        <p:nvSpPr>
          <p:cNvPr id="3" name="页脚占位符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7751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Capacity of Wireless Networks</a:t>
            </a:r>
            <a:endParaRPr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altLang="zh-CN" sz="1600" dirty="0" smtClean="0"/>
                  <a:t>The capacity of a wireless network is measured as the average number of simultaneous radio links supported by the system</a:t>
                </a:r>
              </a:p>
              <a:p>
                <a:endParaRPr lang="en-US" altLang="zh-CN" sz="1600" dirty="0"/>
              </a:p>
              <a:p>
                <a:endParaRPr lang="en-US" altLang="zh-CN" sz="1600" dirty="0" smtClean="0"/>
              </a:p>
              <a:p>
                <a:pPr marL="0" indent="0">
                  <a:buNone/>
                </a:pPr>
                <a:r>
                  <a:rPr lang="en-US" altLang="zh-CN" sz="1600" dirty="0" smtClean="0"/>
                  <a:t>    The area capacity is defined as follows:</a:t>
                </a:r>
              </a:p>
              <a:p>
                <a:pPr marL="0" indent="0">
                  <a:buNone/>
                </a:pPr>
                <a:endParaRPr lang="en-US" altLang="zh-CN" sz="1600" dirty="0"/>
              </a:p>
              <a:p>
                <a:pPr marL="0" indent="0">
                  <a:buNone/>
                </a:pPr>
                <a:endParaRPr lang="en-US" altLang="zh-CN" sz="1600" dirty="0" smtClean="0"/>
              </a:p>
              <a:p>
                <a:pPr marL="0" indent="0">
                  <a:buNone/>
                </a:pPr>
                <a:r>
                  <a:rPr lang="en-US" altLang="zh-CN" sz="1600" dirty="0" smtClean="0"/>
                  <a:t>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en-US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zh-CN" altLang="en-US" sz="1600" i="1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zh-CN" altLang="en-US" sz="1600" i="1">
                            <a:latin typeface="Cambria Math" panose="02040503050406030204" pitchFamily="18" charset="0"/>
                          </a:rPr>
                          <m:t>𝑐𝑒𝑙𝑙</m:t>
                        </m:r>
                      </m:sub>
                    </m:sSub>
                  </m:oMath>
                </a14:m>
                <a:r>
                  <a:rPr lang="en-US" altLang="zh-CN" sz="1600" dirty="0" smtClean="0"/>
                  <a:t> is the cell area.</a:t>
                </a:r>
                <a:endParaRPr lang="zh-CN" altLang="en-US" sz="1600" dirty="0"/>
              </a:p>
            </p:txBody>
          </p:sp>
        </mc:Choice>
        <mc:Fallback xmlns="">
          <p:sp>
            <p:nvSpPr>
              <p:cNvPr id="3" name="内容占位符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224" t="-52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矩形 3"/>
              <p:cNvSpPr/>
              <p:nvPr/>
            </p:nvSpPr>
            <p:spPr>
              <a:xfrm>
                <a:off x="2880049" y="2943226"/>
                <a:ext cx="1844351" cy="48577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zh-CN" altLang="en-US" i="1">
                        <a:latin typeface="Cambria Math" panose="02040503050406030204" pitchFamily="18" charset="0"/>
                      </a:rPr>
                      <m:t>𝜂</m:t>
                    </m:r>
                    <m:r>
                      <a:rPr lang="zh-CN" altLang="en-US" i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zh-CN" altLang="en-US" i="1">
                            <a:latin typeface="Cambria Math"/>
                          </a:rPr>
                        </m:ctrlPr>
                      </m:fPr>
                      <m:num>
                        <m:r>
                          <a:rPr lang="zh-CN" altLang="en-US" i="1">
                            <a:latin typeface="Cambria Math" panose="02040503050406030204" pitchFamily="18" charset="0"/>
                          </a:rPr>
                          <m:t>𝐶</m:t>
                        </m:r>
                      </m:num>
                      <m:den>
                        <m:r>
                          <a:rPr lang="zh-CN" altLang="en-US" i="1">
                            <a:latin typeface="Cambria Math" panose="02040503050406030204" pitchFamily="18" charset="0"/>
                          </a:rPr>
                          <m:t>𝐾</m:t>
                        </m:r>
                      </m:den>
                    </m:f>
                  </m:oMath>
                </a14:m>
                <a:r>
                  <a:rPr lang="zh-CN" altLang="en-US" dirty="0" smtClean="0">
                    <a:latin typeface="Tahoma" pitchFamily="34" charset="0"/>
                  </a:rPr>
                  <a:t> </a:t>
                </a:r>
                <a:r>
                  <a:rPr lang="en-US" altLang="zh-CN" dirty="0" smtClean="0">
                    <a:latin typeface="Tahoma" pitchFamily="34" charset="0"/>
                  </a:rPr>
                  <a:t>users/cell.</a:t>
                </a:r>
                <a:endParaRPr lang="zh-CN" altLang="en-US" dirty="0">
                  <a:latin typeface="Tahoma" pitchFamily="34" charset="0"/>
                </a:endParaRPr>
              </a:p>
            </p:txBody>
          </p:sp>
        </mc:Choice>
        <mc:Fallback xmlns="">
          <p:sp>
            <p:nvSpPr>
              <p:cNvPr id="4" name="矩形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80049" y="2943226"/>
                <a:ext cx="1844351" cy="485774"/>
              </a:xfrm>
              <a:prstGeom prst="rect">
                <a:avLst/>
              </a:prstGeom>
              <a:blipFill rotWithShape="1">
                <a:blip r:embed="rId3"/>
                <a:stretch>
                  <a:fillRect r="-2640" b="-5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矩形 4"/>
              <p:cNvSpPr/>
              <p:nvPr/>
            </p:nvSpPr>
            <p:spPr>
              <a:xfrm>
                <a:off x="2880049" y="3708830"/>
                <a:ext cx="4285981" cy="52238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zh-CN" altLang="en-US">
                        <a:latin typeface="Cambria Math" panose="02040503050406030204" pitchFamily="18" charset="0"/>
                      </a:rPr>
                      <m:t>a</m:t>
                    </m:r>
                    <m:r>
                      <m:rPr>
                        <m:sty m:val="p"/>
                      </m:rPr>
                      <a:rPr lang="zh-CN" altLang="en-US" i="0">
                        <a:latin typeface="Cambria Math" panose="02040503050406030204" pitchFamily="18" charset="0"/>
                      </a:rPr>
                      <m:t>rea</m:t>
                    </m:r>
                    <m:r>
                      <a:rPr lang="zh-CN" altLang="en-US" i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zh-CN" altLang="en-US" i="0">
                        <a:latin typeface="Cambria Math" panose="02040503050406030204" pitchFamily="18" charset="0"/>
                      </a:rPr>
                      <m:t>capacity</m:t>
                    </m:r>
                    <m:r>
                      <a:rPr lang="zh-CN" altLang="en-US" i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zh-CN" altLang="en-US" i="1">
                            <a:latin typeface="Cambria Math"/>
                          </a:rPr>
                        </m:ctrlPr>
                      </m:fPr>
                      <m:num>
                        <m:r>
                          <a:rPr lang="zh-CN" altLang="en-US" i="1">
                            <a:latin typeface="Cambria Math" panose="02040503050406030204" pitchFamily="18" charset="0"/>
                          </a:rPr>
                          <m:t>𝐶</m:t>
                        </m:r>
                      </m:num>
                      <m:den>
                        <m:r>
                          <a:rPr lang="zh-CN" altLang="en-US" i="1">
                            <a:latin typeface="Cambria Math" panose="02040503050406030204" pitchFamily="18" charset="0"/>
                          </a:rPr>
                          <m:t>𝐾</m:t>
                        </m:r>
                        <m:sSub>
                          <m:sSubPr>
                            <m:ctrlPr>
                              <a:rPr lang="zh-CN" altLang="en-US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zh-CN" altLang="en-US" i="1"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  <m:sub>
                            <m:r>
                              <a:rPr lang="zh-CN" altLang="en-US" i="1">
                                <a:latin typeface="Cambria Math" panose="02040503050406030204" pitchFamily="18" charset="0"/>
                              </a:rPr>
                              <m:t>𝑐𝑒𝑙𝑙</m:t>
                            </m:r>
                          </m:sub>
                        </m:sSub>
                      </m:den>
                    </m:f>
                  </m:oMath>
                </a14:m>
                <a:r>
                  <a:rPr lang="zh-CN" altLang="en-US" dirty="0" smtClean="0">
                    <a:latin typeface="Tahoma" pitchFamily="34" charset="0"/>
                  </a:rPr>
                  <a:t> </a:t>
                </a:r>
                <a:r>
                  <a:rPr lang="en-US" altLang="zh-CN" dirty="0" smtClean="0">
                    <a:latin typeface="Tahoma" pitchFamily="34" charset="0"/>
                  </a:rPr>
                  <a:t>users/cell/unit area</a:t>
                </a:r>
                <a:endParaRPr lang="zh-CN" altLang="en-US" dirty="0">
                  <a:latin typeface="Tahoma" pitchFamily="34" charset="0"/>
                </a:endParaRPr>
              </a:p>
            </p:txBody>
          </p:sp>
        </mc:Choice>
        <mc:Fallback xmlns="">
          <p:sp>
            <p:nvSpPr>
              <p:cNvPr id="5" name="矩形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80049" y="3708830"/>
                <a:ext cx="4285981" cy="522387"/>
              </a:xfrm>
              <a:prstGeom prst="rect">
                <a:avLst/>
              </a:prstGeom>
              <a:blipFill rotWithShape="1">
                <a:blip r:embed="rId4"/>
                <a:stretch>
                  <a:fillRect r="-11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页脚占位符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8849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Downlink Capacity Calculations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z="1600" dirty="0" smtClean="0"/>
              <a:t>Worst interference scenario on the downlink of a cellular system:</a:t>
            </a:r>
            <a:endParaRPr lang="zh-CN" altLang="en-US" sz="1600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2164" y="2667000"/>
            <a:ext cx="2939671" cy="3271837"/>
          </a:xfrm>
          <a:prstGeom prst="rect">
            <a:avLst/>
          </a:prstGeom>
        </p:spPr>
      </p:pic>
      <p:sp>
        <p:nvSpPr>
          <p:cNvPr id="4" name="页脚占位符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5135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Downlink Capacity Calculations</a:t>
            </a:r>
            <a:endParaRPr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altLang="zh-CN" sz="1600" dirty="0" smtClean="0"/>
                  <a:t>The SINR can be written as follows:</a:t>
                </a:r>
              </a:p>
              <a:p>
                <a:endParaRPr lang="en-US" altLang="zh-CN" sz="1600" dirty="0"/>
              </a:p>
              <a:p>
                <a:endParaRPr lang="en-US" altLang="zh-CN" sz="1600" dirty="0" smtClean="0"/>
              </a:p>
              <a:p>
                <a:endParaRPr lang="en-US" altLang="zh-CN" sz="1600" dirty="0"/>
              </a:p>
              <a:p>
                <a:r>
                  <a:rPr lang="en-US" altLang="zh-CN" sz="1600" dirty="0" smtClean="0"/>
                  <a:t>- </a:t>
                </a:r>
                <a14:m>
                  <m:oMath xmlns:m="http://schemas.openxmlformats.org/officeDocument/2006/math">
                    <m:r>
                      <a:rPr lang="zh-CN" altLang="en-US" sz="1600" i="1">
                        <a:latin typeface="Cambria Math" panose="02040503050406030204" pitchFamily="18" charset="0"/>
                      </a:rPr>
                      <m:t>𝜍</m:t>
                    </m:r>
                    <m:r>
                      <a:rPr lang="zh-CN" altLang="en-US" sz="160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altLang="zh-CN" sz="1600" i="1">
                        <a:latin typeface="Cambria Math" panose="02040503050406030204" pitchFamily="18" charset="0"/>
                      </a:rPr>
                      <m:t>·</m:t>
                    </m:r>
                    <m:r>
                      <a:rPr lang="en-US" altLang="zh-CN" sz="1600" b="0" i="1" smtClean="0">
                        <a:latin typeface="Cambria Math" panose="02040503050406030204" pitchFamily="18" charset="0"/>
                      </a:rPr>
                      <m:t>)</m:t>
                    </m:r>
                    <m:r>
                      <a:rPr lang="zh-CN" altLang="en-US" sz="1600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altLang="zh-CN" sz="1600" dirty="0" smtClean="0"/>
                  <a:t>is the Riemann zeta function, which has the values</a:t>
                </a:r>
              </a:p>
              <a:p>
                <a:endParaRPr lang="en-US" altLang="zh-CN" sz="1600" dirty="0"/>
              </a:p>
              <a:p>
                <a:endParaRPr lang="en-US" altLang="zh-CN" sz="1600" dirty="0" smtClean="0"/>
              </a:p>
              <a:p>
                <a:endParaRPr lang="en-US" altLang="zh-CN" sz="1600" dirty="0" smtClean="0"/>
              </a:p>
              <a:p>
                <a:endParaRPr lang="en-US" altLang="zh-CN" sz="1600" dirty="0" smtClean="0"/>
              </a:p>
              <a:p>
                <a:r>
                  <a:rPr lang="en-US" altLang="zh-CN" sz="1600" dirty="0" smtClean="0"/>
                  <a:t>The cluster size is obtained as </a:t>
                </a:r>
                <a:endParaRPr lang="zh-CN" altLang="en-US" sz="1600" dirty="0"/>
              </a:p>
            </p:txBody>
          </p:sp>
        </mc:Choice>
        <mc:Fallback xmlns="">
          <p:sp>
            <p:nvSpPr>
              <p:cNvPr id="3" name="内容占位符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224" t="-52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矩形 3"/>
              <p:cNvSpPr/>
              <p:nvPr/>
            </p:nvSpPr>
            <p:spPr>
              <a:xfrm>
                <a:off x="228600" y="2543102"/>
                <a:ext cx="6629400" cy="103829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zh-CN" altLang="en-US" sz="1400" i="1">
                          <a:latin typeface="Cambria Math" panose="02040503050406030204" pitchFamily="18" charset="0"/>
                        </a:rPr>
                        <m:t>𝛤</m:t>
                      </m:r>
                      <m:r>
                        <a:rPr lang="zh-CN" altLang="en-US" sz="1400" i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zh-CN" altLang="en-US" sz="1400" i="1">
                              <a:latin typeface="Cambria Math"/>
                            </a:rPr>
                          </m:ctrlPr>
                        </m:fPr>
                        <m:num>
                          <m:f>
                            <m:fPr>
                              <m:ctrlPr>
                                <a:rPr lang="zh-CN" altLang="en-US" sz="1400" i="1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zh-CN" altLang="en-US" sz="1400" i="1">
                                  <a:latin typeface="Cambria Math" panose="02040503050406030204" pitchFamily="18" charset="0"/>
                                </a:rPr>
                                <m:t>𝑐𝑃</m:t>
                              </m:r>
                            </m:num>
                            <m:den>
                              <m:sSup>
                                <m:sSupPr>
                                  <m:ctrlPr>
                                    <a:rPr lang="zh-CN" altLang="en-US" sz="1400" i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zh-CN" altLang="en-US" sz="1400" i="1"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</m:e>
                                <m:sup>
                                  <m:r>
                                    <a:rPr lang="zh-CN" altLang="en-US" sz="1400" i="1">
                                      <a:latin typeface="Cambria Math" panose="02040503050406030204" pitchFamily="18" charset="0"/>
                                    </a:rPr>
                                    <m:t>𝛼</m:t>
                                  </m:r>
                                </m:sup>
                              </m:sSup>
                            </m:den>
                          </m:f>
                        </m:num>
                        <m:den>
                          <m:nary>
                            <m:naryPr>
                              <m:chr m:val="∑"/>
                              <m:limLoc m:val="subSup"/>
                              <m:grow m:val="on"/>
                              <m:supHide m:val="on"/>
                              <m:ctrlPr>
                                <a:rPr lang="zh-CN" altLang="en-US" sz="1400" i="1">
                                  <a:latin typeface="Cambria Math"/>
                                </a:rPr>
                              </m:ctrlPr>
                            </m:naryPr>
                            <m:sub>
                              <m:r>
                                <a:rPr lang="zh-CN" altLang="en-US" sz="1400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  <m:sup/>
                            <m:e>
                              <m:f>
                                <m:fPr>
                                  <m:ctrlPr>
                                    <a:rPr lang="zh-CN" altLang="en-US" sz="1400" i="1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zh-CN" altLang="en-US" sz="1400" i="1">
                                      <a:latin typeface="Cambria Math" panose="02040503050406030204" pitchFamily="18" charset="0"/>
                                    </a:rPr>
                                    <m:t>𝑐𝑃</m:t>
                                  </m:r>
                                </m:num>
                                <m:den>
                                  <m:sSubSup>
                                    <m:sSubSupPr>
                                      <m:ctrlPr>
                                        <a:rPr lang="zh-CN" altLang="en-US" sz="1400" i="1">
                                          <a:latin typeface="Cambria Math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zh-CN" altLang="en-US" sz="1400" i="1">
                                          <a:latin typeface="Cambria Math" panose="02040503050406030204" pitchFamily="18" charset="0"/>
                                        </a:rPr>
                                        <m:t>𝑑</m:t>
                                      </m:r>
                                    </m:e>
                                    <m:sub>
                                      <m:r>
                                        <a:rPr lang="zh-CN" altLang="en-US" sz="1400" i="1">
                                          <a:latin typeface="Cambria Math" panose="02040503050406030204" pitchFamily="18" charset="0"/>
                                        </a:rPr>
                                        <m:t>𝑖</m:t>
                                      </m:r>
                                    </m:sub>
                                    <m:sup>
                                      <m:r>
                                        <a:rPr lang="zh-CN" altLang="en-US" sz="1400" i="1">
                                          <a:latin typeface="Cambria Math" panose="02040503050406030204" pitchFamily="18" charset="0"/>
                                        </a:rPr>
                                        <m:t>𝛼</m:t>
                                      </m:r>
                                    </m:sup>
                                  </m:sSubSup>
                                </m:den>
                              </m:f>
                              <m:r>
                                <a:rPr lang="zh-CN" altLang="en-US" sz="1400" i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</m:e>
                          </m:nary>
                          <m:r>
                            <a:rPr lang="zh-CN" altLang="en-US" sz="1400" i="1">
                              <a:latin typeface="Cambria Math" panose="02040503050406030204" pitchFamily="18" charset="0"/>
                            </a:rPr>
                            <m:t>𝑁</m:t>
                          </m:r>
                        </m:den>
                      </m:f>
                      <m:r>
                        <a:rPr lang="zh-CN" altLang="en-US" sz="1400" i="0">
                          <a:latin typeface="Cambria Math" panose="02040503050406030204" pitchFamily="18" charset="0"/>
                        </a:rPr>
                        <m:t>≈</m:t>
                      </m:r>
                      <m:f>
                        <m:fPr>
                          <m:ctrlPr>
                            <a:rPr lang="zh-CN" altLang="en-US" sz="1400" i="1">
                              <a:latin typeface="Cambria Math"/>
                            </a:rPr>
                          </m:ctrlPr>
                        </m:fPr>
                        <m:num>
                          <m:f>
                            <m:fPr>
                              <m:ctrlPr>
                                <a:rPr lang="zh-CN" altLang="en-US" sz="1400" i="1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zh-CN" altLang="en-US" sz="1400" i="1">
                                  <a:latin typeface="Cambria Math" panose="02040503050406030204" pitchFamily="18" charset="0"/>
                                </a:rPr>
                                <m:t>𝑐𝑃</m:t>
                              </m:r>
                            </m:num>
                            <m:den>
                              <m:sSup>
                                <m:sSupPr>
                                  <m:ctrlPr>
                                    <a:rPr lang="zh-CN" altLang="en-US" sz="1400" i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zh-CN" altLang="en-US" sz="1400" i="1">
                                      <a:latin typeface="Cambria Math" panose="02040503050406030204" pitchFamily="18" charset="0"/>
                                    </a:rPr>
                                    <m:t>𝑅</m:t>
                                  </m:r>
                                </m:e>
                                <m:sup>
                                  <m:r>
                                    <a:rPr lang="zh-CN" altLang="en-US" sz="1400" i="1">
                                      <a:latin typeface="Cambria Math" panose="02040503050406030204" pitchFamily="18" charset="0"/>
                                    </a:rPr>
                                    <m:t>𝛼</m:t>
                                  </m:r>
                                </m:sup>
                              </m:sSup>
                            </m:den>
                          </m:f>
                        </m:num>
                        <m:den>
                          <m:r>
                            <a:rPr lang="zh-CN" altLang="en-US" sz="1400" i="0">
                              <a:latin typeface="Cambria Math" panose="02040503050406030204" pitchFamily="18" charset="0"/>
                            </a:rPr>
                            <m:t>6</m:t>
                          </m:r>
                          <m:nary>
                            <m:naryPr>
                              <m:chr m:val="∑"/>
                              <m:limLoc m:val="subSup"/>
                              <m:grow m:val="on"/>
                              <m:ctrlPr>
                                <a:rPr lang="zh-CN" altLang="en-US" sz="1400" i="1">
                                  <a:latin typeface="Cambria Math"/>
                                </a:rPr>
                              </m:ctrlPr>
                            </m:naryPr>
                            <m:sub>
                              <m:r>
                                <a:rPr lang="zh-CN" altLang="en-US" sz="1400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  <m:r>
                                <a:rPr lang="zh-CN" altLang="en-US" sz="1400" i="0">
                                  <a:latin typeface="Cambria Math" panose="02040503050406030204" pitchFamily="18" charset="0"/>
                                </a:rPr>
                                <m:t>=1</m:t>
                              </m:r>
                            </m:sub>
                            <m:sup>
                              <m:r>
                                <a:rPr lang="zh-CN" altLang="en-US" sz="1400" i="0">
                                  <a:latin typeface="Cambria Math" panose="02040503050406030204" pitchFamily="18" charset="0"/>
                                </a:rPr>
                                <m:t>+∞</m:t>
                              </m:r>
                            </m:sup>
                            <m:e>
                              <m:f>
                                <m:fPr>
                                  <m:ctrlPr>
                                    <a:rPr lang="zh-CN" altLang="en-US" sz="1400" i="1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zh-CN" altLang="en-US" sz="1400" i="1">
                                      <a:latin typeface="Cambria Math" panose="02040503050406030204" pitchFamily="18" charset="0"/>
                                    </a:rPr>
                                    <m:t>𝑐𝑃𝑛</m:t>
                                  </m:r>
                                </m:num>
                                <m:den>
                                  <m:sSup>
                                    <m:sSupPr>
                                      <m:ctrlPr>
                                        <a:rPr lang="zh-CN" altLang="en-US" sz="1400" i="1">
                                          <a:latin typeface="Cambria Math"/>
                                        </a:rPr>
                                      </m:ctrlPr>
                                    </m:sSupPr>
                                    <m:e>
                                      <m:d>
                                        <m:dPr>
                                          <m:ctrlPr>
                                            <a:rPr lang="zh-CN" altLang="en-US" sz="1400" i="1">
                                              <a:latin typeface="Cambria Math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zh-CN" altLang="en-US" sz="1400" i="1">
                                              <a:latin typeface="Cambria Math" panose="02040503050406030204" pitchFamily="18" charset="0"/>
                                            </a:rPr>
                                            <m:t>𝑛𝐷</m:t>
                                          </m:r>
                                        </m:e>
                                      </m:d>
                                    </m:e>
                                    <m:sup>
                                      <m:r>
                                        <a:rPr lang="zh-CN" altLang="en-US" sz="1400" i="1">
                                          <a:latin typeface="Cambria Math" panose="02040503050406030204" pitchFamily="18" charset="0"/>
                                        </a:rPr>
                                        <m:t>𝛼</m:t>
                                      </m:r>
                                    </m:sup>
                                  </m:sSup>
                                </m:den>
                              </m:f>
                            </m:e>
                          </m:nary>
                          <m:r>
                            <a:rPr lang="zh-CN" altLang="en-US" sz="1400" i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zh-CN" altLang="en-US" sz="1400" i="1">
                              <a:latin typeface="Cambria Math" panose="02040503050406030204" pitchFamily="18" charset="0"/>
                            </a:rPr>
                            <m:t>𝑁</m:t>
                          </m:r>
                        </m:den>
                      </m:f>
                      <m:r>
                        <a:rPr lang="zh-CN" altLang="en-US" sz="1400" i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zh-CN" altLang="en-US" sz="14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zh-CN" altLang="en-US" sz="1400" i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f>
                            <m:fPr>
                              <m:ctrlPr>
                                <a:rPr lang="zh-CN" altLang="en-US" sz="1400" i="1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zh-CN" altLang="en-US" sz="1400" i="0">
                                  <a:latin typeface="Cambria Math" panose="02040503050406030204" pitchFamily="18" charset="0"/>
                                </a:rPr>
                                <m:t>6</m:t>
                              </m:r>
                            </m:num>
                            <m:den>
                              <m:sSup>
                                <m:sSupPr>
                                  <m:ctrlPr>
                                    <a:rPr lang="zh-CN" altLang="en-US" sz="1400" i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zh-CN" altLang="en-US" sz="1400" i="1"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zh-CN" altLang="en-US" sz="1400" i="0">
                                          <a:latin typeface="Cambria Math" panose="02040503050406030204" pitchFamily="18" charset="0"/>
                                        </a:rPr>
                                        <m:t>3</m:t>
                                      </m:r>
                                      <m:r>
                                        <a:rPr lang="zh-CN" altLang="en-US" sz="1400" i="1">
                                          <a:latin typeface="Cambria Math" panose="02040503050406030204" pitchFamily="18" charset="0"/>
                                        </a:rPr>
                                        <m:t>𝐾</m:t>
                                      </m:r>
                                    </m:e>
                                  </m:d>
                                </m:e>
                                <m:sup>
                                  <m:f>
                                    <m:fPr>
                                      <m:type m:val="lin"/>
                                      <m:ctrlPr>
                                        <a:rPr lang="zh-CN" altLang="en-US" sz="1400" i="1">
                                          <a:latin typeface="Cambria Math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zh-CN" altLang="en-US" sz="1400" i="1">
                                          <a:latin typeface="Cambria Math" panose="02040503050406030204" pitchFamily="18" charset="0"/>
                                        </a:rPr>
                                        <m:t>𝛼</m:t>
                                      </m:r>
                                    </m:num>
                                    <m:den>
                                      <m:r>
                                        <a:rPr lang="zh-CN" altLang="en-US" sz="1400" i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den>
                                  </m:f>
                                </m:sup>
                              </m:sSup>
                            </m:den>
                          </m:f>
                          <m:r>
                            <a:rPr lang="zh-CN" altLang="en-US" sz="1400" i="1">
                              <a:latin typeface="Cambria Math" panose="02040503050406030204" pitchFamily="18" charset="0"/>
                            </a:rPr>
                            <m:t>𝜍</m:t>
                          </m:r>
                          <m:r>
                            <a:rPr lang="zh-CN" altLang="en-US" sz="1400" i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zh-CN" altLang="en-US" sz="1400" i="1">
                              <a:latin typeface="Cambria Math" panose="02040503050406030204" pitchFamily="18" charset="0"/>
                            </a:rPr>
                            <m:t>𝛼</m:t>
                          </m:r>
                          <m:r>
                            <a:rPr lang="zh-CN" altLang="en-US" sz="1400" i="0">
                              <a:latin typeface="Cambria Math" panose="02040503050406030204" pitchFamily="18" charset="0"/>
                            </a:rPr>
                            <m:t>−1)+</m:t>
                          </m:r>
                          <m:f>
                            <m:fPr>
                              <m:ctrlPr>
                                <a:rPr lang="zh-CN" altLang="en-US" sz="1400" i="1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zh-CN" altLang="en-US" sz="1400" i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zh-CN" altLang="en-US" sz="14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zh-CN" altLang="en-US" sz="1400" i="1">
                                      <a:latin typeface="Cambria Math" panose="02040503050406030204" pitchFamily="18" charset="0"/>
                                    </a:rPr>
                                    <m:t>𝛾</m:t>
                                  </m:r>
                                </m:e>
                                <m:sub>
                                  <m:r>
                                    <a:rPr lang="zh-CN" altLang="en-US" sz="1400" i="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</m:den>
                          </m:f>
                        </m:den>
                      </m:f>
                    </m:oMath>
                  </m:oMathPara>
                </a14:m>
                <a:endParaRPr lang="zh-CN" altLang="en-US" sz="1400" dirty="0">
                  <a:latin typeface="Tahoma" pitchFamily="34" charset="0"/>
                </a:endParaRPr>
              </a:p>
            </p:txBody>
          </p:sp>
        </mc:Choice>
        <mc:Fallback xmlns="">
          <p:sp>
            <p:nvSpPr>
              <p:cNvPr id="4" name="矩形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8600" y="2543102"/>
                <a:ext cx="6629400" cy="1038298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矩形 5"/>
              <p:cNvSpPr/>
              <p:nvPr/>
            </p:nvSpPr>
            <p:spPr>
              <a:xfrm>
                <a:off x="1905000" y="3733800"/>
                <a:ext cx="4953000" cy="141365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zh-CN" altLang="en-US" sz="1400" i="1">
                          <a:latin typeface="Cambria Math" panose="02040503050406030204" pitchFamily="18" charset="0"/>
                        </a:rPr>
                        <m:t>𝜍</m:t>
                      </m:r>
                      <m:r>
                        <a:rPr lang="zh-CN" altLang="en-US" sz="1400" i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zh-CN" altLang="en-US" sz="1400" i="1">
                          <a:latin typeface="Cambria Math" panose="02040503050406030204" pitchFamily="18" charset="0"/>
                        </a:rPr>
                        <m:t>𝛼</m:t>
                      </m:r>
                      <m:r>
                        <a:rPr lang="zh-CN" altLang="en-US" sz="1400" i="0">
                          <a:latin typeface="Cambria Math" panose="02040503050406030204" pitchFamily="18" charset="0"/>
                        </a:rPr>
                        <m:t>−1)=</m:t>
                      </m:r>
                      <m:nary>
                        <m:naryPr>
                          <m:chr m:val="∑"/>
                          <m:limLoc m:val="undOvr"/>
                          <m:grow m:val="on"/>
                          <m:ctrlPr>
                            <a:rPr lang="zh-CN" altLang="en-US" sz="1400" i="1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zh-CN" altLang="en-US" sz="1400" i="1"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zh-CN" altLang="en-US" sz="1400" i="0">
                              <a:latin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zh-CN" altLang="en-US" sz="1400" i="0">
                              <a:latin typeface="Cambria Math" panose="02040503050406030204" pitchFamily="18" charset="0"/>
                            </a:rPr>
                            <m:t>+∞</m:t>
                          </m:r>
                        </m:sup>
                        <m:e>
                          <m:f>
                            <m:fPr>
                              <m:ctrlPr>
                                <a:rPr lang="zh-CN" altLang="en-US" sz="1400" i="1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zh-CN" altLang="en-US" sz="1400" i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sSup>
                                <m:sSupPr>
                                  <m:ctrlPr>
                                    <a:rPr lang="zh-CN" altLang="en-US" sz="1400" i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zh-CN" altLang="en-US" sz="1400" i="1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e>
                                <m:sup>
                                  <m:r>
                                    <a:rPr lang="zh-CN" altLang="en-US" sz="1400" i="1">
                                      <a:latin typeface="Cambria Math" panose="02040503050406030204" pitchFamily="18" charset="0"/>
                                    </a:rPr>
                                    <m:t>𝛼</m:t>
                                  </m:r>
                                  <m:r>
                                    <a:rPr lang="zh-CN" altLang="en-US" sz="1400" i="0">
                                      <a:latin typeface="Cambria Math" panose="02040503050406030204" pitchFamily="18" charset="0"/>
                                    </a:rPr>
                                    <m:t>−1</m:t>
                                  </m:r>
                                </m:sup>
                              </m:sSup>
                            </m:den>
                          </m:f>
                        </m:e>
                      </m:nary>
                      <m:r>
                        <a:rPr lang="zh-CN" altLang="en-US" sz="1400" i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{"/>
                          <m:endChr m:val=""/>
                          <m:ctrlPr>
                            <a:rPr lang="zh-CN" altLang="en-US" sz="1400" i="1">
                              <a:latin typeface="Cambria Math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zh-CN" altLang="en-US" sz="1400" i="1">
                                  <a:latin typeface="Cambria Math"/>
                                </a:rPr>
                              </m:ctrlPr>
                            </m:mPr>
                            <m:mr>
                              <m:e>
                                <m:r>
                                  <a:rPr lang="zh-CN" altLang="en-US" sz="1400" i="0">
                                    <a:latin typeface="Cambria Math" panose="02040503050406030204" pitchFamily="18" charset="0"/>
                                  </a:rPr>
                                  <m:t>+∞,</m:t>
                                </m:r>
                              </m:e>
                              <m:e>
                                <m:r>
                                  <a:rPr lang="zh-CN" altLang="en-US" sz="1400" i="1">
                                    <a:latin typeface="Cambria Math" panose="02040503050406030204" pitchFamily="18" charset="0"/>
                                  </a:rPr>
                                  <m:t>𝛼</m:t>
                                </m:r>
                                <m:r>
                                  <a:rPr lang="zh-CN" altLang="en-US" sz="1400" i="0">
                                    <a:latin typeface="Cambria Math" panose="02040503050406030204" pitchFamily="18" charset="0"/>
                                  </a:rPr>
                                  <m:t>=2</m:t>
                                </m:r>
                              </m:e>
                            </m:mr>
                            <m:mr>
                              <m:e>
                                <m:f>
                                  <m:fPr>
                                    <m:ctrlPr>
                                      <a:rPr lang="zh-CN" altLang="en-US" sz="1400" i="1"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sSup>
                                      <m:sSupPr>
                                        <m:ctrlPr>
                                          <a:rPr lang="zh-CN" altLang="en-US" sz="1400" i="1">
                                            <a:latin typeface="Cambria Math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zh-CN" altLang="en-US" sz="1400" i="1">
                                            <a:latin typeface="Cambria Math" panose="02040503050406030204" pitchFamily="18" charset="0"/>
                                          </a:rPr>
                                          <m:t>𝜋</m:t>
                                        </m:r>
                                      </m:e>
                                      <m:sup>
                                        <m:r>
                                          <a:rPr lang="zh-CN" altLang="en-US" sz="1400" i="0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</m:num>
                                  <m:den>
                                    <m:r>
                                      <a:rPr lang="zh-CN" altLang="en-US" sz="1400" i="0">
                                        <a:latin typeface="Cambria Math" panose="02040503050406030204" pitchFamily="18" charset="0"/>
                                      </a:rPr>
                                      <m:t>6</m:t>
                                    </m:r>
                                  </m:den>
                                </m:f>
                                <m:r>
                                  <a:rPr lang="zh-CN" altLang="en-US" sz="1400" i="0">
                                    <a:latin typeface="Cambria Math" panose="02040503050406030204" pitchFamily="18" charset="0"/>
                                  </a:rPr>
                                  <m:t>=1.6449</m:t>
                                </m:r>
                              </m:e>
                              <m:e>
                                <m:r>
                                  <a:rPr lang="zh-CN" altLang="en-US" sz="1400" i="1">
                                    <a:latin typeface="Cambria Math" panose="02040503050406030204" pitchFamily="18" charset="0"/>
                                  </a:rPr>
                                  <m:t>𝛼</m:t>
                                </m:r>
                                <m:r>
                                  <a:rPr lang="zh-CN" altLang="en-US" sz="1400" i="0">
                                    <a:latin typeface="Cambria Math" panose="02040503050406030204" pitchFamily="18" charset="0"/>
                                  </a:rPr>
                                  <m:t>=3</m:t>
                                </m:r>
                              </m:e>
                            </m:mr>
                            <m:mr>
                              <m:e>
                                <m:r>
                                  <a:rPr lang="zh-CN" altLang="en-US" sz="1400" i="0">
                                    <a:latin typeface="Cambria Math" panose="02040503050406030204" pitchFamily="18" charset="0"/>
                                  </a:rPr>
                                  <m:t>1.2021</m:t>
                                </m:r>
                              </m:e>
                              <m:e>
                                <m:r>
                                  <a:rPr lang="zh-CN" altLang="en-US" sz="1400" i="1">
                                    <a:latin typeface="Cambria Math" panose="02040503050406030204" pitchFamily="18" charset="0"/>
                                  </a:rPr>
                                  <m:t>𝛼</m:t>
                                </m:r>
                                <m:r>
                                  <a:rPr lang="zh-CN" altLang="en-US" sz="1400" i="0">
                                    <a:latin typeface="Cambria Math" panose="02040503050406030204" pitchFamily="18" charset="0"/>
                                  </a:rPr>
                                  <m:t>=4</m:t>
                                </m:r>
                              </m:e>
                            </m:mr>
                            <m:mr>
                              <m:e>
                                <m:f>
                                  <m:fPr>
                                    <m:ctrlPr>
                                      <a:rPr lang="zh-CN" altLang="en-US" sz="1400" i="1"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sSup>
                                      <m:sSupPr>
                                        <m:ctrlPr>
                                          <a:rPr lang="zh-CN" altLang="en-US" sz="1400" i="1">
                                            <a:latin typeface="Cambria Math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zh-CN" altLang="en-US" sz="1400" i="1">
                                            <a:latin typeface="Cambria Math" panose="02040503050406030204" pitchFamily="18" charset="0"/>
                                          </a:rPr>
                                          <m:t>𝜋</m:t>
                                        </m:r>
                                      </m:e>
                                      <m:sup>
                                        <m:r>
                                          <a:rPr lang="zh-CN" altLang="en-US" sz="1400" i="0">
                                            <a:latin typeface="Cambria Math" panose="02040503050406030204" pitchFamily="18" charset="0"/>
                                          </a:rPr>
                                          <m:t>4</m:t>
                                        </m:r>
                                      </m:sup>
                                    </m:sSup>
                                  </m:num>
                                  <m:den>
                                    <m:r>
                                      <a:rPr lang="zh-CN" altLang="en-US" sz="1400" i="0">
                                        <a:latin typeface="Cambria Math" panose="02040503050406030204" pitchFamily="18" charset="0"/>
                                      </a:rPr>
                                      <m:t>90</m:t>
                                    </m:r>
                                  </m:den>
                                </m:f>
                                <m:r>
                                  <a:rPr lang="zh-CN" altLang="en-US" sz="1400" i="0">
                                    <a:latin typeface="Cambria Math" panose="02040503050406030204" pitchFamily="18" charset="0"/>
                                  </a:rPr>
                                  <m:t>=1.0823</m:t>
                                </m:r>
                              </m:e>
                              <m:e>
                                <m:r>
                                  <a:rPr lang="zh-CN" altLang="en-US" sz="1400" i="1">
                                    <a:latin typeface="Cambria Math" panose="02040503050406030204" pitchFamily="18" charset="0"/>
                                  </a:rPr>
                                  <m:t>𝛼</m:t>
                                </m:r>
                                <m:r>
                                  <a:rPr lang="zh-CN" altLang="en-US" sz="1400" i="0">
                                    <a:latin typeface="Cambria Math" panose="02040503050406030204" pitchFamily="18" charset="0"/>
                                  </a:rPr>
                                  <m:t>=5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zh-CN" altLang="en-US" sz="1400" dirty="0">
                  <a:latin typeface="Tahoma" pitchFamily="34" charset="0"/>
                </a:endParaRPr>
              </a:p>
            </p:txBody>
          </p:sp>
        </mc:Choice>
        <mc:Fallback xmlns="">
          <p:sp>
            <p:nvSpPr>
              <p:cNvPr id="6" name="矩形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05000" y="3733800"/>
                <a:ext cx="4953000" cy="1413657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矩形 6"/>
              <p:cNvSpPr/>
              <p:nvPr/>
            </p:nvSpPr>
            <p:spPr>
              <a:xfrm>
                <a:off x="3200400" y="5181600"/>
                <a:ext cx="1975349" cy="8424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zh-CN" altLang="en-US" sz="1400" i="1">
                          <a:latin typeface="Cambria Math" panose="02040503050406030204" pitchFamily="18" charset="0"/>
                        </a:rPr>
                        <m:t>𝐾</m:t>
                      </m:r>
                      <m:r>
                        <a:rPr lang="zh-CN" altLang="en-US" sz="1400" i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zh-CN" altLang="en-US" sz="14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zh-CN" altLang="en-US" sz="1400" i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zh-CN" altLang="en-US" sz="1400" i="0">
                              <a:latin typeface="Cambria Math" panose="02040503050406030204" pitchFamily="18" charset="0"/>
                            </a:rPr>
                            <m:t>3</m:t>
                          </m:r>
                        </m:den>
                      </m:f>
                      <m:sSup>
                        <m:sSupPr>
                          <m:ctrlPr>
                            <a:rPr lang="zh-CN" altLang="en-US" sz="1400" i="1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zh-CN" altLang="en-US" sz="1400" i="1">
                                  <a:latin typeface="Cambria Math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zh-CN" altLang="en-US" sz="1400" i="1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d>
                                    <m:dPr>
                                      <m:begChr m:val=""/>
                                      <m:ctrlPr>
                                        <a:rPr lang="zh-CN" altLang="en-US" sz="1400" i="1"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zh-CN" altLang="en-US" sz="1400" i="0">
                                          <a:latin typeface="Cambria Math" panose="02040503050406030204" pitchFamily="18" charset="0"/>
                                        </a:rPr>
                                        <m:t>6</m:t>
                                      </m:r>
                                      <m:r>
                                        <a:rPr lang="zh-CN" altLang="en-US" sz="1400" i="1">
                                          <a:latin typeface="Cambria Math" panose="02040503050406030204" pitchFamily="18" charset="0"/>
                                        </a:rPr>
                                        <m:t>𝜍</m:t>
                                      </m:r>
                                      <m:r>
                                        <a:rPr lang="zh-CN" altLang="en-US" sz="1400" i="0">
                                          <a:latin typeface="Cambria Math" panose="02040503050406030204" pitchFamily="18" charset="0"/>
                                        </a:rPr>
                                        <m:t>(</m:t>
                                      </m:r>
                                      <m:r>
                                        <a:rPr lang="zh-CN" altLang="en-US" sz="1400" i="1">
                                          <a:latin typeface="Cambria Math" panose="02040503050406030204" pitchFamily="18" charset="0"/>
                                        </a:rPr>
                                        <m:t>𝛼</m:t>
                                      </m:r>
                                      <m:r>
                                        <a:rPr lang="zh-CN" altLang="en-US" sz="1400" i="0">
                                          <a:latin typeface="Cambria Math" panose="02040503050406030204" pitchFamily="18" charset="0"/>
                                        </a:rPr>
                                        <m:t>−1</m:t>
                                      </m:r>
                                    </m:e>
                                  </m:d>
                                </m:num>
                                <m:den>
                                  <m:f>
                                    <m:fPr>
                                      <m:ctrlPr>
                                        <a:rPr lang="zh-CN" altLang="en-US" sz="1400" i="1">
                                          <a:latin typeface="Cambria Math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zh-CN" altLang="en-US" sz="1400" i="0"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</m:num>
                                    <m:den>
                                      <m:sSub>
                                        <m:sSubPr>
                                          <m:ctrlPr>
                                            <a:rPr lang="zh-CN" altLang="en-US" sz="1400" i="1">
                                              <a:latin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zh-CN" altLang="en-US" sz="1400" i="1">
                                              <a:latin typeface="Cambria Math" panose="02040503050406030204" pitchFamily="18" charset="0"/>
                                            </a:rPr>
                                            <m:t>𝛾</m:t>
                                          </m:r>
                                        </m:e>
                                        <m:sub>
                                          <m:r>
                                            <a:rPr lang="zh-CN" altLang="en-US" sz="1400" i="1">
                                              <a:latin typeface="Cambria Math" panose="02040503050406030204" pitchFamily="18" charset="0"/>
                                            </a:rPr>
                                            <m:t>𝑡</m:t>
                                          </m:r>
                                        </m:sub>
                                      </m:sSub>
                                    </m:den>
                                  </m:f>
                                  <m:r>
                                    <a:rPr lang="zh-CN" altLang="en-US" sz="1400" i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f>
                                    <m:fPr>
                                      <m:ctrlPr>
                                        <a:rPr lang="zh-CN" altLang="en-US" sz="1400" i="1">
                                          <a:latin typeface="Cambria Math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zh-CN" altLang="en-US" sz="1400" i="0"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</m:num>
                                    <m:den>
                                      <m:sSub>
                                        <m:sSubPr>
                                          <m:ctrlPr>
                                            <a:rPr lang="zh-CN" altLang="en-US" sz="1400" i="1">
                                              <a:latin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zh-CN" altLang="en-US" sz="1400" i="1">
                                              <a:latin typeface="Cambria Math" panose="02040503050406030204" pitchFamily="18" charset="0"/>
                                            </a:rPr>
                                            <m:t>𝛾</m:t>
                                          </m:r>
                                        </m:e>
                                        <m:sub>
                                          <m:r>
                                            <a:rPr lang="zh-CN" altLang="en-US" sz="1400" i="0">
                                              <a:latin typeface="Cambria Math" panose="02040503050406030204" pitchFamily="18" charset="0"/>
                                            </a:rPr>
                                            <m:t>0</m:t>
                                          </m:r>
                                        </m:sub>
                                      </m:sSub>
                                    </m:den>
                                  </m:f>
                                </m:den>
                              </m:f>
                            </m:e>
                          </m:d>
                        </m:e>
                        <m:sup>
                          <m:f>
                            <m:fPr>
                              <m:type m:val="lin"/>
                              <m:ctrlPr>
                                <a:rPr lang="zh-CN" altLang="en-US" sz="1400" i="1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zh-CN" altLang="en-US" sz="1400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num>
                            <m:den>
                              <m:r>
                                <a:rPr lang="zh-CN" altLang="en-US" sz="1400" i="1">
                                  <a:latin typeface="Cambria Math" panose="02040503050406030204" pitchFamily="18" charset="0"/>
                                </a:rPr>
                                <m:t>𝛼</m:t>
                              </m:r>
                            </m:den>
                          </m:f>
                        </m:sup>
                      </m:sSup>
                    </m:oMath>
                  </m:oMathPara>
                </a14:m>
                <a:endParaRPr lang="zh-CN" altLang="en-US" sz="1400" dirty="0">
                  <a:latin typeface="Tahoma" pitchFamily="34" charset="0"/>
                </a:endParaRPr>
              </a:p>
            </p:txBody>
          </p:sp>
        </mc:Choice>
        <mc:Fallback xmlns="">
          <p:sp>
            <p:nvSpPr>
              <p:cNvPr id="7" name="矩形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00400" y="5181600"/>
                <a:ext cx="1975349" cy="842475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页脚占位符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1128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Uplink Capacity Calculations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z="1600" dirty="0" smtClean="0"/>
              <a:t>Worst interference scenario on the uplink of a cellular system</a:t>
            </a:r>
            <a:endParaRPr lang="zh-CN" altLang="en-US" sz="1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矩形 5"/>
              <p:cNvSpPr/>
              <p:nvPr/>
            </p:nvSpPr>
            <p:spPr>
              <a:xfrm>
                <a:off x="990600" y="5181600"/>
                <a:ext cx="6022975" cy="9517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zh-CN" altLang="en-US" sz="1200" i="1">
                          <a:latin typeface="Cambria Math" panose="02040503050406030204" pitchFamily="18" charset="0"/>
                        </a:rPr>
                        <m:t>𝛤</m:t>
                      </m:r>
                      <m:r>
                        <a:rPr lang="zh-CN" altLang="en-US" sz="1200" i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zh-CN" altLang="en-US" sz="1200" i="1">
                              <a:latin typeface="Cambria Math"/>
                            </a:rPr>
                          </m:ctrlPr>
                        </m:fPr>
                        <m:num>
                          <m:f>
                            <m:fPr>
                              <m:ctrlPr>
                                <a:rPr lang="zh-CN" altLang="en-US" sz="1200" i="1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zh-CN" altLang="en-US" sz="1200" i="1">
                                  <a:latin typeface="Cambria Math" panose="02040503050406030204" pitchFamily="18" charset="0"/>
                                </a:rPr>
                                <m:t>𝑐𝑃</m:t>
                              </m:r>
                            </m:num>
                            <m:den>
                              <m:sSup>
                                <m:sSupPr>
                                  <m:ctrlPr>
                                    <a:rPr lang="zh-CN" altLang="en-US" sz="1200" i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zh-CN" altLang="en-US" sz="1200" i="1">
                                      <a:latin typeface="Cambria Math" panose="02040503050406030204" pitchFamily="18" charset="0"/>
                                    </a:rPr>
                                    <m:t>𝑅</m:t>
                                  </m:r>
                                </m:e>
                                <m:sup>
                                  <m:r>
                                    <a:rPr lang="zh-CN" altLang="en-US" sz="1200" i="1">
                                      <a:latin typeface="Cambria Math" panose="02040503050406030204" pitchFamily="18" charset="0"/>
                                    </a:rPr>
                                    <m:t>𝛼</m:t>
                                  </m:r>
                                </m:sup>
                              </m:sSup>
                            </m:den>
                          </m:f>
                        </m:num>
                        <m:den>
                          <m:nary>
                            <m:naryPr>
                              <m:chr m:val="∑"/>
                              <m:limLoc m:val="subSup"/>
                              <m:grow m:val="on"/>
                              <m:supHide m:val="on"/>
                              <m:ctrlPr>
                                <a:rPr lang="zh-CN" altLang="en-US" sz="1200" i="1">
                                  <a:latin typeface="Cambria Math"/>
                                </a:rPr>
                              </m:ctrlPr>
                            </m:naryPr>
                            <m:sub>
                              <m:r>
                                <a:rPr lang="zh-CN" altLang="en-US" sz="1200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  <m:sup/>
                            <m:e>
                              <m:f>
                                <m:fPr>
                                  <m:ctrlPr>
                                    <a:rPr lang="zh-CN" altLang="en-US" sz="1200" i="1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zh-CN" altLang="en-US" sz="1200" i="1">
                                      <a:latin typeface="Cambria Math" panose="02040503050406030204" pitchFamily="18" charset="0"/>
                                    </a:rPr>
                                    <m:t>𝑐𝑃</m:t>
                                  </m:r>
                                </m:num>
                                <m:den>
                                  <m:sSubSup>
                                    <m:sSubSupPr>
                                      <m:ctrlPr>
                                        <a:rPr lang="zh-CN" altLang="en-US" sz="1200" i="1">
                                          <a:latin typeface="Cambria Math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zh-CN" altLang="en-US" sz="1200" i="1">
                                          <a:latin typeface="Cambria Math" panose="02040503050406030204" pitchFamily="18" charset="0"/>
                                        </a:rPr>
                                        <m:t>𝑑</m:t>
                                      </m:r>
                                    </m:e>
                                    <m:sub>
                                      <m:r>
                                        <a:rPr lang="zh-CN" altLang="en-US" sz="1200" i="1">
                                          <a:latin typeface="Cambria Math" panose="02040503050406030204" pitchFamily="18" charset="0"/>
                                        </a:rPr>
                                        <m:t>𝑖</m:t>
                                      </m:r>
                                    </m:sub>
                                    <m:sup>
                                      <m:r>
                                        <a:rPr lang="zh-CN" altLang="en-US" sz="1200" i="1">
                                          <a:latin typeface="Cambria Math" panose="02040503050406030204" pitchFamily="18" charset="0"/>
                                        </a:rPr>
                                        <m:t>𝛼</m:t>
                                      </m:r>
                                    </m:sup>
                                  </m:sSubSup>
                                </m:den>
                              </m:f>
                              <m:r>
                                <a:rPr lang="zh-CN" altLang="en-US" sz="1200" i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</m:e>
                          </m:nary>
                          <m:r>
                            <a:rPr lang="zh-CN" altLang="en-US" sz="1200" i="1">
                              <a:latin typeface="Cambria Math" panose="02040503050406030204" pitchFamily="18" charset="0"/>
                            </a:rPr>
                            <m:t>𝑁</m:t>
                          </m:r>
                        </m:den>
                      </m:f>
                      <m:r>
                        <a:rPr lang="zh-CN" altLang="en-US" sz="1200" i="0">
                          <a:latin typeface="Cambria Math" panose="02040503050406030204" pitchFamily="18" charset="0"/>
                        </a:rPr>
                        <m:t>≈</m:t>
                      </m:r>
                      <m:f>
                        <m:fPr>
                          <m:ctrlPr>
                            <a:rPr lang="zh-CN" altLang="en-US" sz="1200" i="1">
                              <a:latin typeface="Cambria Math"/>
                            </a:rPr>
                          </m:ctrlPr>
                        </m:fPr>
                        <m:num>
                          <m:f>
                            <m:fPr>
                              <m:ctrlPr>
                                <a:rPr lang="zh-CN" altLang="en-US" sz="1200" i="1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zh-CN" altLang="en-US" sz="1200" i="1">
                                  <a:latin typeface="Cambria Math" panose="02040503050406030204" pitchFamily="18" charset="0"/>
                                </a:rPr>
                                <m:t>𝑐𝑃</m:t>
                              </m:r>
                            </m:num>
                            <m:den>
                              <m:sSup>
                                <m:sSupPr>
                                  <m:ctrlPr>
                                    <a:rPr lang="zh-CN" altLang="en-US" sz="1200" i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zh-CN" altLang="en-US" sz="1200" i="1">
                                      <a:latin typeface="Cambria Math" panose="02040503050406030204" pitchFamily="18" charset="0"/>
                                    </a:rPr>
                                    <m:t>𝑅</m:t>
                                  </m:r>
                                </m:e>
                                <m:sup>
                                  <m:r>
                                    <a:rPr lang="zh-CN" altLang="en-US" sz="1200" i="1">
                                      <a:latin typeface="Cambria Math" panose="02040503050406030204" pitchFamily="18" charset="0"/>
                                    </a:rPr>
                                    <m:t>𝛼</m:t>
                                  </m:r>
                                </m:sup>
                              </m:sSup>
                            </m:den>
                          </m:f>
                        </m:num>
                        <m:den>
                          <m:r>
                            <a:rPr lang="zh-CN" altLang="en-US" sz="1200" i="0">
                              <a:latin typeface="Cambria Math" panose="02040503050406030204" pitchFamily="18" charset="0"/>
                            </a:rPr>
                            <m:t>6</m:t>
                          </m:r>
                          <m:f>
                            <m:fPr>
                              <m:ctrlPr>
                                <a:rPr lang="zh-CN" altLang="en-US" sz="1200" i="1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zh-CN" altLang="en-US" sz="1200" i="1">
                                  <a:latin typeface="Cambria Math" panose="02040503050406030204" pitchFamily="18" charset="0"/>
                                </a:rPr>
                                <m:t>𝑐𝑃</m:t>
                              </m:r>
                            </m:num>
                            <m:den>
                              <m:sSup>
                                <m:sSupPr>
                                  <m:ctrlPr>
                                    <a:rPr lang="zh-CN" altLang="en-US" sz="1200" i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zh-CN" altLang="en-US" sz="1200" i="1"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zh-CN" altLang="en-US" sz="1200" i="1">
                                          <a:latin typeface="Cambria Math" panose="02040503050406030204" pitchFamily="18" charset="0"/>
                                        </a:rPr>
                                        <m:t>𝐷</m:t>
                                      </m:r>
                                      <m:r>
                                        <a:rPr lang="zh-CN" altLang="en-US" sz="1200" i="0">
                                          <a:latin typeface="Cambria Math" panose="02040503050406030204" pitchFamily="18" charset="0"/>
                                        </a:rPr>
                                        <m:t>−</m:t>
                                      </m:r>
                                      <m:r>
                                        <a:rPr lang="zh-CN" altLang="en-US" sz="1200" i="1">
                                          <a:latin typeface="Cambria Math" panose="02040503050406030204" pitchFamily="18" charset="0"/>
                                        </a:rPr>
                                        <m:t>𝑅</m:t>
                                      </m:r>
                                    </m:e>
                                  </m:d>
                                </m:e>
                                <m:sup>
                                  <m:r>
                                    <a:rPr lang="zh-CN" altLang="en-US" sz="1200" i="1">
                                      <a:latin typeface="Cambria Math" panose="02040503050406030204" pitchFamily="18" charset="0"/>
                                    </a:rPr>
                                    <m:t>𝛼</m:t>
                                  </m:r>
                                </m:sup>
                              </m:sSup>
                            </m:den>
                          </m:f>
                          <m:r>
                            <a:rPr lang="zh-CN" altLang="en-US" sz="1200" i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zh-CN" altLang="en-US" sz="1200" i="1">
                              <a:latin typeface="Cambria Math" panose="02040503050406030204" pitchFamily="18" charset="0"/>
                            </a:rPr>
                            <m:t>𝑁</m:t>
                          </m:r>
                        </m:den>
                      </m:f>
                      <m:r>
                        <a:rPr lang="zh-CN" altLang="en-US" sz="1200" i="0">
                          <a:latin typeface="Cambria Math" panose="02040503050406030204" pitchFamily="18" charset="0"/>
                        </a:rPr>
                        <m:t>≥</m:t>
                      </m:r>
                      <m:sSub>
                        <m:sSubPr>
                          <m:ctrlPr>
                            <a:rPr lang="zh-CN" altLang="en-US" sz="12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zh-CN" altLang="en-US" sz="1200" i="1">
                              <a:latin typeface="Cambria Math" panose="02040503050406030204" pitchFamily="18" charset="0"/>
                            </a:rPr>
                            <m:t>𝛾</m:t>
                          </m:r>
                        </m:e>
                        <m:sub>
                          <m:r>
                            <a:rPr lang="zh-CN" altLang="en-US" sz="1200" i="1"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  <m:r>
                        <a:rPr lang="zh-CN" altLang="en-US" sz="1200" i="0">
                          <a:latin typeface="Cambria Math" panose="02040503050406030204" pitchFamily="18" charset="0"/>
                        </a:rPr>
                        <m:t>↦</m:t>
                      </m:r>
                      <m:r>
                        <a:rPr lang="zh-CN" altLang="en-US" sz="1200" i="1">
                          <a:latin typeface="Cambria Math" panose="02040503050406030204" pitchFamily="18" charset="0"/>
                        </a:rPr>
                        <m:t>𝐾</m:t>
                      </m:r>
                      <m:r>
                        <a:rPr lang="zh-CN" altLang="en-US" sz="1200" i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⌈"/>
                          <m:endChr m:val="⌉"/>
                          <m:ctrlPr>
                            <a:rPr lang="zh-CN" altLang="en-US" sz="1200" i="1">
                              <a:latin typeface="Cambria Math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zh-CN" altLang="en-US" sz="1200" i="1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zh-CN" altLang="en-US" sz="1200" i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zh-CN" altLang="en-US" sz="1200" i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den>
                          </m:f>
                          <m:sSup>
                            <m:sSupPr>
                              <m:ctrlPr>
                                <a:rPr lang="zh-CN" altLang="en-US" sz="1200" i="1">
                                  <a:latin typeface="Cambria Math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zh-CN" altLang="en-US" sz="1200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zh-CN" altLang="en-US" sz="1200" i="0">
                                      <a:latin typeface="Cambria Math" panose="02040503050406030204" pitchFamily="18" charset="0"/>
                                    </a:rPr>
                                    <m:t>1+</m:t>
                                  </m:r>
                                  <m:sSup>
                                    <m:sSupPr>
                                      <m:ctrlPr>
                                        <a:rPr lang="zh-CN" altLang="en-US" sz="1200" i="1">
                                          <a:latin typeface="Cambria Math"/>
                                        </a:rPr>
                                      </m:ctrlPr>
                                    </m:sSupPr>
                                    <m:e>
                                      <m:d>
                                        <m:dPr>
                                          <m:begChr m:val="["/>
                                          <m:endChr m:val="]"/>
                                          <m:ctrlPr>
                                            <a:rPr lang="zh-CN" altLang="en-US" sz="1200" i="1">
                                              <a:latin typeface="Cambria Math"/>
                                            </a:rPr>
                                          </m:ctrlPr>
                                        </m:dPr>
                                        <m:e>
                                          <m:f>
                                            <m:fPr>
                                              <m:ctrlPr>
                                                <a:rPr lang="zh-CN" altLang="en-US" sz="1200" i="1">
                                                  <a:latin typeface="Cambria Math"/>
                                                </a:rPr>
                                              </m:ctrlPr>
                                            </m:fPr>
                                            <m:num>
                                              <m:r>
                                                <a:rPr lang="zh-CN" altLang="en-US" sz="1200" i="0">
                                                  <a:latin typeface="Cambria Math" panose="02040503050406030204" pitchFamily="18" charset="0"/>
                                                </a:rPr>
                                                <m:t>6</m:t>
                                              </m:r>
                                            </m:num>
                                            <m:den>
                                              <m:f>
                                                <m:fPr>
                                                  <m:ctrlPr>
                                                    <a:rPr lang="zh-CN" altLang="en-US" sz="1200" i="1">
                                                      <a:latin typeface="Cambria Math"/>
                                                    </a:rPr>
                                                  </m:ctrlPr>
                                                </m:fPr>
                                                <m:num>
                                                  <m:r>
                                                    <a:rPr lang="zh-CN" altLang="en-US" sz="1200" i="0">
                                                      <a:latin typeface="Cambria Math" panose="02040503050406030204" pitchFamily="18" charset="0"/>
                                                    </a:rPr>
                                                    <m:t>1</m:t>
                                                  </m:r>
                                                </m:num>
                                                <m:den>
                                                  <m:sSub>
                                                    <m:sSubPr>
                                                      <m:ctrlPr>
                                                        <a:rPr lang="zh-CN" altLang="en-US" sz="1200" i="1">
                                                          <a:latin typeface="Cambria Math"/>
                                                        </a:rPr>
                                                      </m:ctrlPr>
                                                    </m:sSubPr>
                                                    <m:e>
                                                      <m:r>
                                                        <a:rPr lang="zh-CN" altLang="en-US" sz="1200" i="1">
                                                          <a:latin typeface="Cambria Math" panose="02040503050406030204" pitchFamily="18" charset="0"/>
                                                        </a:rPr>
                                                        <m:t>𝛾</m:t>
                                                      </m:r>
                                                    </m:e>
                                                    <m:sub>
                                                      <m:r>
                                                        <a:rPr lang="zh-CN" altLang="en-US" sz="1200" i="1">
                                                          <a:latin typeface="Cambria Math" panose="02040503050406030204" pitchFamily="18" charset="0"/>
                                                        </a:rPr>
                                                        <m:t>𝑡</m:t>
                                                      </m:r>
                                                    </m:sub>
                                                  </m:sSub>
                                                </m:den>
                                              </m:f>
                                              <m:r>
                                                <a:rPr lang="zh-CN" altLang="en-US" sz="1200" i="0">
                                                  <a:latin typeface="Cambria Math" panose="02040503050406030204" pitchFamily="18" charset="0"/>
                                                </a:rPr>
                                                <m:t>−</m:t>
                                              </m:r>
                                              <m:f>
                                                <m:fPr>
                                                  <m:ctrlPr>
                                                    <a:rPr lang="zh-CN" altLang="en-US" sz="1200" i="1">
                                                      <a:latin typeface="Cambria Math"/>
                                                    </a:rPr>
                                                  </m:ctrlPr>
                                                </m:fPr>
                                                <m:num>
                                                  <m:r>
                                                    <a:rPr lang="zh-CN" altLang="en-US" sz="1200" i="0">
                                                      <a:latin typeface="Cambria Math" panose="02040503050406030204" pitchFamily="18" charset="0"/>
                                                    </a:rPr>
                                                    <m:t>1</m:t>
                                                  </m:r>
                                                </m:num>
                                                <m:den>
                                                  <m:sSub>
                                                    <m:sSubPr>
                                                      <m:ctrlPr>
                                                        <a:rPr lang="zh-CN" altLang="en-US" sz="1200" i="1">
                                                          <a:latin typeface="Cambria Math"/>
                                                        </a:rPr>
                                                      </m:ctrlPr>
                                                    </m:sSubPr>
                                                    <m:e>
                                                      <m:r>
                                                        <a:rPr lang="zh-CN" altLang="en-US" sz="1200" i="1">
                                                          <a:latin typeface="Cambria Math" panose="02040503050406030204" pitchFamily="18" charset="0"/>
                                                        </a:rPr>
                                                        <m:t>𝛾</m:t>
                                                      </m:r>
                                                    </m:e>
                                                    <m:sub>
                                                      <m:r>
                                                        <a:rPr lang="zh-CN" altLang="en-US" sz="1200" i="0">
                                                          <a:latin typeface="Cambria Math" panose="02040503050406030204" pitchFamily="18" charset="0"/>
                                                        </a:rPr>
                                                        <m:t>0</m:t>
                                                      </m:r>
                                                    </m:sub>
                                                  </m:sSub>
                                                </m:den>
                                              </m:f>
                                            </m:den>
                                          </m:f>
                                        </m:e>
                                      </m:d>
                                    </m:e>
                                    <m:sup>
                                      <m:f>
                                        <m:fPr>
                                          <m:type m:val="lin"/>
                                          <m:ctrlPr>
                                            <a:rPr lang="zh-CN" altLang="en-US" sz="1200" i="1">
                                              <a:latin typeface="Cambria Math"/>
                                            </a:rPr>
                                          </m:ctrlPr>
                                        </m:fPr>
                                        <m:num>
                                          <m:r>
                                            <a:rPr lang="zh-CN" altLang="en-US" sz="1200" i="0">
                                              <a:latin typeface="Cambria Math" panose="02040503050406030204" pitchFamily="18" charset="0"/>
                                            </a:rPr>
                                            <m:t>1</m:t>
                                          </m:r>
                                        </m:num>
                                        <m:den>
                                          <m:r>
                                            <a:rPr lang="zh-CN" altLang="en-US" sz="1200" i="1">
                                              <a:latin typeface="Cambria Math" panose="02040503050406030204" pitchFamily="18" charset="0"/>
                                            </a:rPr>
                                            <m:t>𝛼</m:t>
                                          </m:r>
                                        </m:den>
                                      </m:f>
                                    </m:sup>
                                  </m:sSup>
                                </m:e>
                              </m:d>
                            </m:e>
                            <m:sup>
                              <m:r>
                                <a:rPr lang="zh-CN" altLang="en-US" sz="1200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lang="zh-CN" altLang="en-US" sz="1200" dirty="0">
                  <a:latin typeface="Tahoma" pitchFamily="34" charset="0"/>
                </a:endParaRPr>
              </a:p>
            </p:txBody>
          </p:sp>
        </mc:Choice>
        <mc:Fallback xmlns="">
          <p:sp>
            <p:nvSpPr>
              <p:cNvPr id="6" name="矩形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0600" y="5181600"/>
                <a:ext cx="6022975" cy="951799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图片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001" y="2743200"/>
            <a:ext cx="2286000" cy="2438400"/>
          </a:xfrm>
          <a:prstGeom prst="rect">
            <a:avLst/>
          </a:prstGeom>
        </p:spPr>
      </p:pic>
      <p:sp>
        <p:nvSpPr>
          <p:cNvPr id="4" name="页脚占位符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2902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Capacity Calculations - </a:t>
            </a:r>
            <a:r>
              <a:rPr lang="en-US" altLang="zh-CN" dirty="0" err="1" smtClean="0"/>
              <a:t>Eample</a:t>
            </a:r>
            <a:endParaRPr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altLang="zh-CN" sz="1600" dirty="0" smtClean="0"/>
                  <a:t>Consider a wireless network with parameters</a:t>
                </a: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r>
                      <a:rPr lang="en-US" altLang="zh-CN" sz="1600" b="0" i="1" smtClean="0">
                        <a:latin typeface="Cambria Math" panose="02040503050406030204" pitchFamily="18" charset="0"/>
                      </a:rPr>
                      <m:t>𝐶</m:t>
                    </m:r>
                    <m:r>
                      <a:rPr lang="en-US" altLang="zh-CN" sz="1600" b="0" i="1" smtClean="0">
                        <a:latin typeface="Cambria Math" panose="02040503050406030204" pitchFamily="18" charset="0"/>
                      </a:rPr>
                      <m:t>=100,        </m:t>
                    </m:r>
                    <m:sSub>
                      <m:sSubPr>
                        <m:ctrlPr>
                          <a:rPr lang="en-US" altLang="zh-CN" sz="16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zh-CN" altLang="en-US" sz="1600" b="0" i="1" smtClean="0">
                            <a:latin typeface="Cambria Math" panose="02040503050406030204" pitchFamily="18" charset="0"/>
                          </a:rPr>
                          <m:t>𝛾</m:t>
                        </m:r>
                      </m:e>
                      <m:sub>
                        <m:r>
                          <a:rPr lang="en-US" altLang="zh-CN" sz="16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</m:sSub>
                    <m:r>
                      <a:rPr lang="en-US" altLang="zh-CN" sz="1600" b="0" i="1" smtClean="0">
                        <a:latin typeface="Cambria Math" panose="02040503050406030204" pitchFamily="18" charset="0"/>
                      </a:rPr>
                      <m:t>=20 </m:t>
                    </m:r>
                    <m:r>
                      <a:rPr lang="en-US" altLang="zh-CN" sz="1600" b="0" i="1" smtClean="0">
                        <a:latin typeface="Cambria Math" panose="02040503050406030204" pitchFamily="18" charset="0"/>
                      </a:rPr>
                      <m:t>𝑑𝐵</m:t>
                    </m:r>
                  </m:oMath>
                </a14:m>
                <a:r>
                  <a:rPr lang="en-US" altLang="zh-CN" sz="1600" dirty="0" smtClean="0"/>
                  <a:t>, and </a:t>
                </a:r>
                <a14:m>
                  <m:oMath xmlns:m="http://schemas.openxmlformats.org/officeDocument/2006/math">
                    <m:r>
                      <a:rPr lang="zh-CN" altLang="en-US" sz="1600" i="1" smtClean="0">
                        <a:latin typeface="Cambria Math" panose="02040503050406030204" pitchFamily="18" charset="0"/>
                      </a:rPr>
                      <m:t>𝛼</m:t>
                    </m:r>
                    <m:r>
                      <a:rPr lang="en-US" altLang="zh-CN" sz="1600" b="0" i="1" smtClean="0">
                        <a:latin typeface="Cambria Math" panose="02040503050406030204" pitchFamily="18" charset="0"/>
                      </a:rPr>
                      <m:t>=4</m:t>
                    </m:r>
                  </m:oMath>
                </a14:m>
                <a:endParaRPr lang="en-US" altLang="zh-CN" sz="1600" dirty="0" smtClean="0"/>
              </a:p>
              <a:p>
                <a:r>
                  <a:rPr lang="en-US" altLang="zh-CN" sz="1600" dirty="0" smtClean="0"/>
                  <a:t>Compute </a:t>
                </a:r>
                <a14:m>
                  <m:oMath xmlns:m="http://schemas.openxmlformats.org/officeDocument/2006/math">
                    <m:r>
                      <a:rPr lang="zh-CN" altLang="en-US" sz="1600" i="1" smtClean="0">
                        <a:latin typeface="Cambria Math" panose="02040503050406030204" pitchFamily="18" charset="0"/>
                      </a:rPr>
                      <m:t>𝜂</m:t>
                    </m:r>
                  </m:oMath>
                </a14:m>
                <a:r>
                  <a:rPr lang="en-US" altLang="zh-CN" sz="1600" dirty="0" smtClean="0"/>
                  <a:t> for different values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6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zh-CN" altLang="en-US" sz="1600" i="1" smtClean="0">
                            <a:latin typeface="Cambria Math" panose="02040503050406030204" pitchFamily="18" charset="0"/>
                          </a:rPr>
                          <m:t>𝛾</m:t>
                        </m:r>
                      </m:e>
                      <m:sub>
                        <m:r>
                          <a:rPr lang="en-US" altLang="zh-CN" sz="16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600" dirty="0" smtClean="0"/>
                  <a:t>! Consider worst case SINR!</a:t>
                </a:r>
              </a:p>
              <a:p>
                <a:endParaRPr lang="en-US" altLang="zh-CN" sz="1600" dirty="0"/>
              </a:p>
              <a:p>
                <a:endParaRPr lang="en-US" altLang="zh-CN" sz="1600" dirty="0" smtClean="0"/>
              </a:p>
              <a:p>
                <a:endParaRPr lang="en-US" altLang="zh-CN" sz="1600" dirty="0"/>
              </a:p>
              <a:p>
                <a:endParaRPr lang="en-US" altLang="zh-CN" sz="1600" dirty="0" smtClean="0"/>
              </a:p>
              <a:p>
                <a:endParaRPr lang="en-US" altLang="zh-CN" sz="1600" dirty="0" smtClean="0"/>
              </a:p>
              <a:p>
                <a:endParaRPr lang="en-US" altLang="zh-CN" sz="1600" dirty="0"/>
              </a:p>
              <a:p>
                <a:endParaRPr lang="en-US" altLang="zh-CN" sz="1600" dirty="0" smtClean="0"/>
              </a:p>
              <a:p>
                <a:pPr marL="0" indent="0">
                  <a:buNone/>
                </a:pPr>
                <a:endParaRPr lang="en-US" altLang="zh-CN" sz="1600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zh-CN" altLang="en-US" sz="1600" i="1" smtClean="0">
                          <a:latin typeface="Cambria Math" panose="02040503050406030204" pitchFamily="18" charset="0"/>
                        </a:rPr>
                        <m:t>𝜂</m:t>
                      </m:r>
                      <m:r>
                        <a:rPr lang="en-US" altLang="zh-CN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altLang="zh-CN" sz="16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altLang="zh-CN" sz="1600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en-US" altLang="zh-CN" sz="1600" b="0" i="0" smtClean="0">
                              <a:latin typeface="Cambria Math" panose="02040503050406030204" pitchFamily="18" charset="0"/>
                            </a:rPr>
                            <m:t>max</m:t>
                          </m:r>
                          <m:r>
                            <a:rPr lang="en-US" altLang="zh-CN" sz="1600" b="0" i="1" smtClean="0">
                              <a:latin typeface="Cambria Math" panose="02040503050406030204" pitchFamily="18" charset="0"/>
                            </a:rPr>
                            <m:t>⁡{</m:t>
                          </m:r>
                          <m:sSub>
                            <m:sSubPr>
                              <m:ctrlPr>
                                <a:rPr lang="en-US" altLang="zh-CN" sz="1600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altLang="zh-CN" sz="1600" b="0" i="1" smtClean="0">
                                  <a:latin typeface="Cambria Math" panose="02040503050406030204" pitchFamily="18" charset="0"/>
                                </a:rPr>
                                <m:t>𝐾</m:t>
                              </m:r>
                            </m:e>
                            <m:sub>
                              <m:r>
                                <a:rPr lang="en-US" altLang="zh-CN" sz="1600" b="0" i="1" smtClean="0">
                                  <a:latin typeface="Cambria Math" panose="02040503050406030204" pitchFamily="18" charset="0"/>
                                </a:rPr>
                                <m:t>𝑢𝑝𝑙𝑖𝑛𝑘</m:t>
                              </m:r>
                            </m:sub>
                          </m:sSub>
                          <m:r>
                            <a:rPr lang="en-US" altLang="zh-CN" sz="16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altLang="zh-CN" sz="1600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altLang="zh-CN" sz="1600" b="0" i="1" smtClean="0">
                                  <a:latin typeface="Cambria Math" panose="02040503050406030204" pitchFamily="18" charset="0"/>
                                </a:rPr>
                                <m:t>𝐾</m:t>
                              </m:r>
                            </m:e>
                            <m:sub>
                              <m:r>
                                <a:rPr lang="en-US" altLang="zh-CN" sz="1600" b="0" i="1" smtClean="0">
                                  <a:latin typeface="Cambria Math" panose="02040503050406030204" pitchFamily="18" charset="0"/>
                                </a:rPr>
                                <m:t>𝑑𝑜𝑤𝑛𝑙𝑖𝑛𝑘</m:t>
                              </m:r>
                            </m:sub>
                          </m:sSub>
                          <m:r>
                            <a:rPr lang="en-US" altLang="zh-CN" sz="1600" b="0" i="1" smtClean="0">
                              <a:latin typeface="Cambria Math" panose="02040503050406030204" pitchFamily="18" charset="0"/>
                            </a:rPr>
                            <m:t>}</m:t>
                          </m:r>
                        </m:den>
                      </m:f>
                      <m:r>
                        <a:rPr lang="en-US" altLang="zh-CN" sz="1600" b="0" i="1" smtClean="0">
                          <a:latin typeface="Cambria Math" panose="02040503050406030204" pitchFamily="18" charset="0"/>
                        </a:rPr>
                        <m:t>  (</m:t>
                      </m:r>
                      <m:r>
                        <a:rPr lang="en-US" altLang="zh-CN" sz="1600" b="0" i="1" smtClean="0">
                          <a:latin typeface="Cambria Math" panose="02040503050406030204" pitchFamily="18" charset="0"/>
                        </a:rPr>
                        <m:t>𝑐h𝑎𝑛𝑛𝑒𝑙𝑠</m:t>
                      </m:r>
                      <m:r>
                        <a:rPr lang="en-US" altLang="zh-CN" sz="1600" b="0" i="1" smtClean="0">
                          <a:latin typeface="Cambria Math" panose="02040503050406030204" pitchFamily="18" charset="0"/>
                        </a:rPr>
                        <m:t>/</m:t>
                      </m:r>
                      <m:r>
                        <a:rPr lang="en-US" altLang="zh-CN" sz="1600" b="0" i="1" smtClean="0">
                          <a:latin typeface="Cambria Math" panose="02040503050406030204" pitchFamily="18" charset="0"/>
                        </a:rPr>
                        <m:t>𝑐𝑒𝑙𝑙</m:t>
                      </m:r>
                      <m:r>
                        <a:rPr lang="en-US" altLang="zh-CN" sz="1600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zh-CN" altLang="en-US" sz="1600" dirty="0"/>
              </a:p>
            </p:txBody>
          </p:sp>
        </mc:Choice>
        <mc:Fallback xmlns="">
          <p:sp>
            <p:nvSpPr>
              <p:cNvPr id="3" name="内容占位符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224" t="-522" b="-695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图片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2300" y="3276600"/>
            <a:ext cx="2938508" cy="2349914"/>
          </a:xfrm>
          <a:prstGeom prst="rect">
            <a:avLst/>
          </a:prstGeom>
        </p:spPr>
      </p:pic>
      <p:sp>
        <p:nvSpPr>
          <p:cNvPr id="4" name="页脚占位符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6603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Capacity Calculations</a:t>
            </a:r>
            <a:endParaRPr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altLang="zh-CN" sz="1600" dirty="0" smtClean="0"/>
                  <a:t>The capacity can be written in the following form:</a:t>
                </a:r>
              </a:p>
              <a:p>
                <a:endParaRPr lang="en-US" altLang="zh-CN" sz="1600" dirty="0"/>
              </a:p>
              <a:p>
                <a:endParaRPr lang="en-US" altLang="zh-CN" sz="1600" dirty="0" smtClean="0"/>
              </a:p>
              <a:p>
                <a:endParaRPr lang="en-US" altLang="zh-CN" sz="1600" dirty="0" smtClean="0"/>
              </a:p>
              <a:p>
                <a:r>
                  <a:rPr lang="en-US" altLang="zh-CN" sz="1600" dirty="0" smtClean="0"/>
                  <a:t>The system capacity can be increased through the following possibilities:</a:t>
                </a:r>
              </a:p>
              <a:p>
                <a:pPr lvl="1"/>
                <a:r>
                  <a:rPr lang="en-US" altLang="zh-CN" sz="1400" dirty="0" smtClean="0"/>
                  <a:t>Increase the total bandwidth</a:t>
                </a:r>
                <a14:m>
                  <m:oMath xmlns:m="http://schemas.openxmlformats.org/officeDocument/2006/math">
                    <m:r>
                      <a:rPr lang="en-US" altLang="zh-CN" sz="1400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zh-CN" altLang="en-US" sz="1400" i="1">
                        <a:latin typeface="Cambria Math" panose="02040503050406030204" pitchFamily="18" charset="0"/>
                      </a:rPr>
                      <m:t>𝑊</m:t>
                    </m:r>
                  </m:oMath>
                </a14:m>
                <a:r>
                  <a:rPr lang="en-US" altLang="zh-CN" sz="1400" dirty="0" smtClean="0"/>
                  <a:t>!</a:t>
                </a:r>
              </a:p>
              <a:p>
                <a:pPr lvl="1"/>
                <a:r>
                  <a:rPr lang="en-US" altLang="zh-CN" sz="1400" dirty="0" smtClean="0"/>
                  <a:t>Decreasing the required threshold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en-US" sz="1400" i="1">
                            <a:latin typeface="Cambria Math"/>
                          </a:rPr>
                        </m:ctrlPr>
                      </m:sSubPr>
                      <m:e>
                        <m:r>
                          <a:rPr lang="zh-CN" altLang="en-US" sz="1400" i="1">
                            <a:latin typeface="Cambria Math" panose="02040503050406030204" pitchFamily="18" charset="0"/>
                          </a:rPr>
                          <m:t>𝛾</m:t>
                        </m:r>
                      </m:e>
                      <m:sub>
                        <m:r>
                          <a:rPr lang="zh-CN" altLang="en-US" sz="1400" i="1"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</m:sSub>
                  </m:oMath>
                </a14:m>
                <a:r>
                  <a:rPr lang="en-US" altLang="zh-CN" sz="1400" dirty="0" smtClean="0"/>
                  <a:t>!</a:t>
                </a:r>
              </a:p>
              <a:p>
                <a:pPr lvl="1"/>
                <a:r>
                  <a:rPr lang="en-US" altLang="zh-CN" sz="1400" dirty="0" smtClean="0"/>
                  <a:t>Decreasing the cell radius</a:t>
                </a:r>
                <a14:m>
                  <m:oMath xmlns:m="http://schemas.openxmlformats.org/officeDocument/2006/math">
                    <m:r>
                      <a:rPr lang="en-US" altLang="zh-CN" sz="1400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altLang="zh-CN" sz="1400" b="0" i="1" smtClean="0">
                        <a:latin typeface="Cambria Math" panose="02040503050406030204" pitchFamily="18" charset="0"/>
                      </a:rPr>
                      <m:t>𝑅</m:t>
                    </m:r>
                  </m:oMath>
                </a14:m>
                <a:r>
                  <a:rPr lang="en-US" altLang="zh-CN" sz="1400" dirty="0" smtClean="0"/>
                  <a:t>!</a:t>
                </a:r>
                <a:endParaRPr lang="zh-CN" altLang="en-US" sz="1400" dirty="0"/>
              </a:p>
            </p:txBody>
          </p:sp>
        </mc:Choice>
        <mc:Fallback xmlns="">
          <p:sp>
            <p:nvSpPr>
              <p:cNvPr id="3" name="内容占位符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224" t="-52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矩形 3"/>
              <p:cNvSpPr/>
              <p:nvPr/>
            </p:nvSpPr>
            <p:spPr>
              <a:xfrm>
                <a:off x="2133600" y="2689054"/>
                <a:ext cx="3828356" cy="73994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zh-CN" altLang="en-US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zh-CN" altLang="en-US" i="1">
                              <a:latin typeface="Cambria Math" panose="02040503050406030204" pitchFamily="18" charset="0"/>
                            </a:rPr>
                            <m:t>𝜂</m:t>
                          </m:r>
                        </m:e>
                        <m:sub>
                          <m:r>
                            <a:rPr lang="zh-CN" altLang="en-US" i="1">
                              <a:latin typeface="Cambria Math" panose="02040503050406030204" pitchFamily="18" charset="0"/>
                            </a:rPr>
                            <m:t>𝐴</m:t>
                          </m:r>
                        </m:sub>
                      </m:sSub>
                      <m:r>
                        <a:rPr lang="zh-CN" altLang="en-US" i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zh-CN" altLang="en-US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zh-CN" altLang="en-US" i="1">
                              <a:latin typeface="Cambria Math" panose="02040503050406030204" pitchFamily="18" charset="0"/>
                            </a:rPr>
                            <m:t>𝐶</m:t>
                          </m:r>
                        </m:num>
                        <m:den>
                          <m:r>
                            <a:rPr lang="zh-CN" altLang="en-US" i="1">
                              <a:latin typeface="Cambria Math" panose="02040503050406030204" pitchFamily="18" charset="0"/>
                            </a:rPr>
                            <m:t>𝐾</m:t>
                          </m:r>
                          <m:sSub>
                            <m:sSubPr>
                              <m:ctrlPr>
                                <a:rPr lang="zh-CN" altLang="en-US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zh-CN" altLang="en-US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zh-CN" altLang="en-US" i="1">
                                  <a:latin typeface="Cambria Math" panose="02040503050406030204" pitchFamily="18" charset="0"/>
                                </a:rPr>
                                <m:t>𝑐𝑒𝑙𝑙</m:t>
                              </m:r>
                            </m:sub>
                          </m:sSub>
                        </m:den>
                      </m:f>
                      <m:r>
                        <a:rPr lang="zh-CN" altLang="en-US" i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zh-CN" altLang="en-US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zh-CN" altLang="en-US" i="1">
                              <a:latin typeface="Cambria Math" panose="02040503050406030204" pitchFamily="18" charset="0"/>
                            </a:rPr>
                            <m:t>𝑊</m:t>
                          </m:r>
                        </m:num>
                        <m:den>
                          <m:r>
                            <a:rPr lang="zh-CN" altLang="en-US" i="1">
                              <a:latin typeface="Cambria Math" panose="02040503050406030204" pitchFamily="18" charset="0"/>
                            </a:rPr>
                            <m:t>𝐾</m:t>
                          </m:r>
                          <m:sSub>
                            <m:sSubPr>
                              <m:ctrlPr>
                                <a:rPr lang="zh-CN" altLang="en-US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zh-CN" altLang="en-US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zh-CN" altLang="en-US" i="1">
                                  <a:latin typeface="Cambria Math" panose="02040503050406030204" pitchFamily="18" charset="0"/>
                                </a:rPr>
                                <m:t>𝑐𝑒𝑙𝑙</m:t>
                              </m:r>
                            </m:sub>
                          </m:sSub>
                          <m:sSub>
                            <m:sSubPr>
                              <m:ctrlPr>
                                <a:rPr lang="zh-CN" altLang="en-US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zh-CN" altLang="en-US" i="1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zh-CN" altLang="en-US" i="1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</m:den>
                      </m:f>
                      <m:r>
                        <a:rPr lang="zh-CN" altLang="en-US" i="0">
                          <a:latin typeface="Cambria Math" panose="02040503050406030204" pitchFamily="18" charset="0"/>
                        </a:rPr>
                        <m:t>∝</m:t>
                      </m:r>
                      <m:f>
                        <m:fPr>
                          <m:ctrlPr>
                            <a:rPr lang="zh-CN" altLang="en-US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zh-CN" altLang="en-US" i="1">
                              <a:latin typeface="Cambria Math" panose="02040503050406030204" pitchFamily="18" charset="0"/>
                            </a:rPr>
                            <m:t>𝑊</m:t>
                          </m:r>
                        </m:num>
                        <m:den>
                          <m:sSubSup>
                            <m:sSubSupPr>
                              <m:ctrlPr>
                                <a:rPr lang="zh-CN" altLang="en-US" i="1">
                                  <a:latin typeface="Cambria Math"/>
                                </a:rPr>
                              </m:ctrlPr>
                            </m:sSubSupPr>
                            <m:e>
                              <m:r>
                                <a:rPr lang="zh-CN" altLang="en-US" i="1">
                                  <a:latin typeface="Cambria Math" panose="02040503050406030204" pitchFamily="18" charset="0"/>
                                </a:rPr>
                                <m:t>𝛾</m:t>
                              </m:r>
                            </m:e>
                            <m:sub>
                              <m:r>
                                <a:rPr lang="zh-CN" altLang="en-US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sub>
                            <m:sup>
                              <m:f>
                                <m:fPr>
                                  <m:type m:val="lin"/>
                                  <m:ctrlPr>
                                    <a:rPr lang="zh-CN" altLang="en-US" i="1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zh-CN" altLang="en-US" i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num>
                                <m:den>
                                  <m:r>
                                    <a:rPr lang="zh-CN" altLang="en-US" i="1">
                                      <a:latin typeface="Cambria Math" panose="02040503050406030204" pitchFamily="18" charset="0"/>
                                    </a:rPr>
                                    <m:t>𝛼</m:t>
                                  </m:r>
                                </m:den>
                              </m:f>
                            </m:sup>
                          </m:sSubSup>
                          <m:sSup>
                            <m:sSupPr>
                              <m:ctrlPr>
                                <a:rPr lang="zh-CN" altLang="en-US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zh-CN" altLang="en-US" i="1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p>
                              <m:r>
                                <a:rPr lang="zh-CN" altLang="en-US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b>
                            <m:sSubPr>
                              <m:ctrlPr>
                                <a:rPr lang="zh-CN" altLang="en-US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zh-CN" altLang="en-US" i="1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zh-CN" altLang="en-US" i="1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zh-CN" altLang="en-US" dirty="0">
                  <a:latin typeface="Tahoma" pitchFamily="34" charset="0"/>
                </a:endParaRPr>
              </a:p>
            </p:txBody>
          </p:sp>
        </mc:Choice>
        <mc:Fallback xmlns="">
          <p:sp>
            <p:nvSpPr>
              <p:cNvPr id="4" name="矩形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33600" y="2689054"/>
                <a:ext cx="3828356" cy="739946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页脚占位符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5052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Directional Antennas in Wireless Networks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z="1600" dirty="0" smtClean="0"/>
              <a:t>Directional antennas in wireless networks reduce the number of sites by allowing multiple BSs to share the same site.</a:t>
            </a:r>
            <a:endParaRPr lang="zh-CN" altLang="en-US" sz="1600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0348" y="2943252"/>
            <a:ext cx="4323303" cy="3000348"/>
          </a:xfrm>
          <a:prstGeom prst="rect">
            <a:avLst/>
          </a:prstGeom>
        </p:spPr>
      </p:pic>
      <p:sp>
        <p:nvSpPr>
          <p:cNvPr id="4" name="页脚占位符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9715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Directional Antennas</a:t>
            </a:r>
            <a:endParaRPr lang="zh-CN" altLang="en-US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9192" y="1543050"/>
            <a:ext cx="6105616" cy="4247132"/>
          </a:xfrm>
          <a:prstGeom prst="rect">
            <a:avLst/>
          </a:prstGeom>
        </p:spPr>
      </p:pic>
      <p:sp>
        <p:nvSpPr>
          <p:cNvPr id="3" name="页脚占位符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0410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Directional Antennas</a:t>
            </a:r>
            <a:endParaRPr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altLang="zh-CN" sz="1600" dirty="0" smtClean="0"/>
                  <a:t>The interference received at the mobile or the base station is dependent on the directivity of the antenna.</a:t>
                </a:r>
              </a:p>
              <a:p>
                <a:endParaRPr lang="en-US" altLang="zh-CN" sz="1600" dirty="0"/>
              </a:p>
              <a:p>
                <a:endParaRPr lang="en-US" altLang="zh-CN" sz="1600" dirty="0" smtClean="0"/>
              </a:p>
              <a:p>
                <a:endParaRPr lang="en-US" altLang="zh-CN" sz="1600" dirty="0"/>
              </a:p>
              <a:p>
                <a:pPr marL="0" indent="0">
                  <a:buNone/>
                </a:pPr>
                <a:r>
                  <a:rPr lang="en-US" altLang="zh-CN" sz="1600" dirty="0"/>
                  <a:t> </a:t>
                </a:r>
                <a:r>
                  <a:rPr lang="en-US" altLang="zh-CN" sz="1600" dirty="0" smtClean="0"/>
                  <a:t>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en-US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zh-CN" sz="1600" b="0" i="1" smtClean="0">
                            <a:latin typeface="Cambria Math" panose="02040503050406030204" pitchFamily="18" charset="0"/>
                          </a:rPr>
                          <m:t>  </m:t>
                        </m:r>
                        <m:r>
                          <a:rPr lang="zh-CN" altLang="en-US" sz="1600" i="1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zh-CN" altLang="en-US" sz="1600" i="1">
                            <a:latin typeface="Cambria Math" panose="02040503050406030204" pitchFamily="18" charset="0"/>
                          </a:rPr>
                          <m:t>𝑏</m:t>
                        </m:r>
                      </m:sub>
                    </m:sSub>
                    <m:r>
                      <a:rPr lang="zh-CN" altLang="en-US" sz="1600">
                        <a:latin typeface="Cambria Math" panose="02040503050406030204" pitchFamily="18" charset="0"/>
                      </a:rPr>
                      <m:t>(</m:t>
                    </m:r>
                    <m:r>
                      <m:rPr>
                        <m:sty m:val="p"/>
                      </m:rPr>
                      <a:rPr lang="el-GR" altLang="zh-CN" sz="16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ϕ</m:t>
                    </m:r>
                    <m:r>
                      <a:rPr lang="zh-CN" altLang="en-US" sz="160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altLang="zh-CN" sz="1600" dirty="0" smtClean="0"/>
                  <a:t>  is the base station antenna gain.</a:t>
                </a:r>
              </a:p>
              <a:p>
                <a:r>
                  <a:rPr lang="en-US" altLang="zh-CN" sz="1600" dirty="0" smtClean="0"/>
                  <a:t>More reduction in interference can be obtained through the use of narrower sector antennas.</a:t>
                </a:r>
                <a:endParaRPr lang="zh-CN" altLang="en-US" sz="1600" dirty="0"/>
              </a:p>
            </p:txBody>
          </p:sp>
        </mc:Choice>
        <mc:Fallback xmlns="">
          <p:sp>
            <p:nvSpPr>
              <p:cNvPr id="3" name="内容占位符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224" t="-52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矩形 3"/>
              <p:cNvSpPr/>
              <p:nvPr/>
            </p:nvSpPr>
            <p:spPr>
              <a:xfrm>
                <a:off x="3156837" y="2773789"/>
                <a:ext cx="2238946" cy="103964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zh-CN" altLang="en-US" sz="1400" i="1">
                          <a:latin typeface="Cambria Math" panose="02040503050406030204" pitchFamily="18" charset="0"/>
                        </a:rPr>
                        <m:t>𝛤</m:t>
                      </m:r>
                      <m:r>
                        <a:rPr lang="zh-CN" altLang="en-US" sz="1400" i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zh-CN" altLang="en-US" sz="1400" i="1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zh-CN" altLang="en-US" sz="14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zh-CN" altLang="en-US" sz="1400" i="1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zh-CN" altLang="en-US" sz="1400" i="1"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sub>
                          </m:sSub>
                          <m:r>
                            <a:rPr lang="zh-CN" altLang="en-US" sz="1400" i="0">
                              <a:latin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zh-CN" altLang="en-US" sz="14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zh-CN" altLang="en-US" sz="1400" i="1">
                                  <a:latin typeface="Cambria Math" panose="02040503050406030204" pitchFamily="18" charset="0"/>
                                </a:rPr>
                                <m:t>𝛷</m:t>
                              </m:r>
                            </m:e>
                            <m:sub>
                              <m:r>
                                <a:rPr lang="zh-CN" altLang="en-US" sz="1400" i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zh-CN" altLang="en-US" sz="1400" i="0">
                              <a:latin typeface="Cambria Math" panose="02040503050406030204" pitchFamily="18" charset="0"/>
                            </a:rPr>
                            <m:t>)</m:t>
                          </m:r>
                          <m:f>
                            <m:fPr>
                              <m:ctrlPr>
                                <a:rPr lang="zh-CN" altLang="en-US" sz="1400" i="1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zh-CN" altLang="en-US" sz="1400" i="1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  <m:sSub>
                                <m:sSubPr>
                                  <m:ctrlPr>
                                    <a:rPr lang="zh-CN" altLang="en-US" sz="14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zh-CN" altLang="en-US" sz="1400" i="1">
                                      <a:latin typeface="Cambria Math" panose="02040503050406030204" pitchFamily="18" charset="0"/>
                                    </a:rPr>
                                    <m:t>𝑃</m:t>
                                  </m:r>
                                </m:e>
                                <m:sub>
                                  <m:r>
                                    <a:rPr lang="zh-CN" altLang="en-US" sz="1400" i="1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sub>
                              </m:sSub>
                            </m:num>
                            <m:den>
                              <m:sSup>
                                <m:sSupPr>
                                  <m:ctrlPr>
                                    <a:rPr lang="zh-CN" altLang="en-US" sz="1400" i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zh-CN" altLang="en-US" sz="1400" i="1"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</m:e>
                                <m:sup>
                                  <m:r>
                                    <a:rPr lang="zh-CN" altLang="en-US" sz="1400" i="1">
                                      <a:latin typeface="Cambria Math" panose="02040503050406030204" pitchFamily="18" charset="0"/>
                                    </a:rPr>
                                    <m:t>𝛼</m:t>
                                  </m:r>
                                </m:sup>
                              </m:sSup>
                            </m:den>
                          </m:f>
                        </m:num>
                        <m:den>
                          <m:nary>
                            <m:naryPr>
                              <m:chr m:val="∑"/>
                              <m:limLoc m:val="subSup"/>
                              <m:grow m:val="on"/>
                              <m:supHide m:val="on"/>
                              <m:ctrlPr>
                                <a:rPr lang="zh-CN" altLang="en-US" sz="1400" i="1">
                                  <a:latin typeface="Cambria Math"/>
                                </a:rPr>
                              </m:ctrlPr>
                            </m:naryPr>
                            <m:sub>
                              <m:r>
                                <a:rPr lang="zh-CN" altLang="en-US" sz="1400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b>
                            <m:sup/>
                            <m:e>
                              <m:sSub>
                                <m:sSubPr>
                                  <m:ctrlPr>
                                    <a:rPr lang="zh-CN" altLang="en-US" sz="14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zh-CN" altLang="en-US" sz="1400" i="1">
                                      <a:latin typeface="Cambria Math" panose="02040503050406030204" pitchFamily="18" charset="0"/>
                                    </a:rPr>
                                    <m:t>𝑆</m:t>
                                  </m:r>
                                </m:e>
                                <m:sub>
                                  <m:r>
                                    <a:rPr lang="zh-CN" altLang="en-US" sz="1400" i="1">
                                      <a:latin typeface="Cambria Math" panose="02040503050406030204" pitchFamily="18" charset="0"/>
                                    </a:rPr>
                                    <m:t>𝑏</m:t>
                                  </m:r>
                                </m:sub>
                              </m:sSub>
                              <m:r>
                                <a:rPr lang="zh-CN" altLang="en-US" sz="1400" i="0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sSub>
                                <m:sSubPr>
                                  <m:ctrlPr>
                                    <a:rPr lang="zh-CN" altLang="en-US" sz="14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zh-CN" altLang="en-US" sz="1400" i="1">
                                      <a:latin typeface="Cambria Math" panose="02040503050406030204" pitchFamily="18" charset="0"/>
                                    </a:rPr>
                                    <m:t>𝛷</m:t>
                                  </m:r>
                                </m:e>
                                <m:sub>
                                  <m:r>
                                    <a:rPr lang="zh-CN" altLang="en-US" sz="1400" i="1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sub>
                              </m:sSub>
                              <m:r>
                                <a:rPr lang="zh-CN" altLang="en-US" sz="1400" i="0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  <m:f>
                                <m:fPr>
                                  <m:ctrlPr>
                                    <a:rPr lang="zh-CN" altLang="en-US" sz="1400" i="1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zh-CN" altLang="en-US" sz="1400" i="1">
                                      <a:latin typeface="Cambria Math" panose="02040503050406030204" pitchFamily="18" charset="0"/>
                                    </a:rPr>
                                    <m:t>𝑐</m:t>
                                  </m:r>
                                  <m:sSub>
                                    <m:sSubPr>
                                      <m:ctrlPr>
                                        <a:rPr lang="zh-CN" altLang="en-US" sz="1400" i="1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zh-CN" altLang="en-US" sz="1400" i="1">
                                          <a:latin typeface="Cambria Math" panose="02040503050406030204" pitchFamily="18" charset="0"/>
                                        </a:rPr>
                                        <m:t>𝑃</m:t>
                                      </m:r>
                                    </m:e>
                                    <m:sub>
                                      <m:r>
                                        <a:rPr lang="zh-CN" altLang="en-US" sz="1400" i="1">
                                          <a:latin typeface="Cambria Math" panose="02040503050406030204" pitchFamily="18" charset="0"/>
                                        </a:rPr>
                                        <m:t>𝑡</m:t>
                                      </m:r>
                                    </m:sub>
                                  </m:sSub>
                                </m:num>
                                <m:den>
                                  <m:sSubSup>
                                    <m:sSubSupPr>
                                      <m:ctrlPr>
                                        <a:rPr lang="zh-CN" altLang="en-US" sz="1400" i="1">
                                          <a:latin typeface="Cambria Math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zh-CN" altLang="en-US" sz="1400" i="1">
                                          <a:latin typeface="Cambria Math" panose="02040503050406030204" pitchFamily="18" charset="0"/>
                                        </a:rPr>
                                        <m:t>𝐷</m:t>
                                      </m:r>
                                    </m:e>
                                    <m:sub>
                                      <m:r>
                                        <a:rPr lang="zh-CN" altLang="en-US" sz="1400" i="1">
                                          <a:latin typeface="Cambria Math" panose="02040503050406030204" pitchFamily="18" charset="0"/>
                                        </a:rPr>
                                        <m:t>𝑘</m:t>
                                      </m:r>
                                    </m:sub>
                                    <m:sup>
                                      <m:r>
                                        <a:rPr lang="zh-CN" altLang="en-US" sz="1400" i="1">
                                          <a:latin typeface="Cambria Math" panose="02040503050406030204" pitchFamily="18" charset="0"/>
                                        </a:rPr>
                                        <m:t>𝛼</m:t>
                                      </m:r>
                                    </m:sup>
                                  </m:sSubSup>
                                </m:den>
                              </m:f>
                            </m:e>
                          </m:nary>
                          <m:r>
                            <a:rPr lang="zh-CN" altLang="en-US" sz="1400" i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zh-CN" altLang="en-US" sz="1400" i="1">
                              <a:latin typeface="Cambria Math" panose="02040503050406030204" pitchFamily="18" charset="0"/>
                            </a:rPr>
                            <m:t>𝑁</m:t>
                          </m:r>
                        </m:den>
                      </m:f>
                    </m:oMath>
                  </m:oMathPara>
                </a14:m>
                <a:endParaRPr lang="zh-CN" altLang="en-US" sz="1400" dirty="0">
                  <a:latin typeface="Tahoma" pitchFamily="34" charset="0"/>
                </a:endParaRPr>
              </a:p>
            </p:txBody>
          </p:sp>
        </mc:Choice>
        <mc:Fallback xmlns="">
          <p:sp>
            <p:nvSpPr>
              <p:cNvPr id="4" name="矩形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56837" y="2773789"/>
                <a:ext cx="2238946" cy="1039644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页脚占位符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1931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Wireless Networks</a:t>
            </a:r>
            <a:endParaRPr lang="en-US" dirty="0"/>
          </a:p>
        </p:txBody>
      </p:sp>
      <p:sp>
        <p:nvSpPr>
          <p:cNvPr id="4" name="内容占位符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Introduction to wireless networks.</a:t>
            </a:r>
          </a:p>
          <a:p>
            <a:r>
              <a:rPr lang="en-US" sz="2000" dirty="0" smtClean="0"/>
              <a:t>Coverage planning in cellular networks</a:t>
            </a:r>
          </a:p>
          <a:p>
            <a:r>
              <a:rPr lang="en-US" altLang="zh-CN" sz="2000" dirty="0" smtClean="0"/>
              <a:t>Capacity </a:t>
            </a:r>
            <a:r>
              <a:rPr lang="en-US" altLang="zh-CN" sz="2000" dirty="0"/>
              <a:t>evaluation of cellular networks.</a:t>
            </a:r>
          </a:p>
          <a:p>
            <a:r>
              <a:rPr lang="en-US" altLang="zh-CN" sz="2000" dirty="0" smtClean="0"/>
              <a:t>Directional </a:t>
            </a:r>
            <a:r>
              <a:rPr lang="en-US" altLang="zh-CN" sz="2000" dirty="0"/>
              <a:t>antennas in wireless networks.</a:t>
            </a:r>
          </a:p>
          <a:p>
            <a:r>
              <a:rPr lang="sv-SE" altLang="zh-CN" sz="2000" dirty="0" smtClean="0"/>
              <a:t>Mobile </a:t>
            </a:r>
            <a:r>
              <a:rPr lang="sv-SE" altLang="zh-CN" sz="2000" dirty="0"/>
              <a:t>data wireless systems.</a:t>
            </a:r>
          </a:p>
          <a:p>
            <a:r>
              <a:rPr lang="sv-SE" altLang="zh-CN" sz="2000" dirty="0" smtClean="0"/>
              <a:t>Summary.</a:t>
            </a:r>
            <a:endParaRPr lang="en-US" sz="2000" dirty="0" smtClean="0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8482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Mobile data – Best Effort Data Service</a:t>
            </a:r>
            <a:endParaRPr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altLang="zh-CN" sz="1600" dirty="0" smtClean="0"/>
                  <a:t>Consider a cellular system with a total bandwidth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en-US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zh-CN" altLang="en-US" sz="1600" i="1">
                            <a:latin typeface="Cambria Math" panose="02040503050406030204" pitchFamily="18" charset="0"/>
                          </a:rPr>
                          <m:t>𝑊</m:t>
                        </m:r>
                      </m:e>
                      <m:sub>
                        <m:r>
                          <a:rPr lang="zh-CN" altLang="en-US" sz="1600" i="1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</m:oMath>
                </a14:m>
                <a:r>
                  <a:rPr lang="en-US" altLang="zh-CN" sz="1600" dirty="0" smtClean="0"/>
                  <a:t>, and a cluster size</a:t>
                </a:r>
                <a14:m>
                  <m:oMath xmlns:m="http://schemas.openxmlformats.org/officeDocument/2006/math">
                    <m:r>
                      <a:rPr lang="en-US" altLang="zh-CN" sz="1600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zh-CN" altLang="en-US" sz="1600" i="1">
                        <a:latin typeface="Cambria Math" panose="02040503050406030204" pitchFamily="18" charset="0"/>
                      </a:rPr>
                      <m:t>𝐾</m:t>
                    </m:r>
                  </m:oMath>
                </a14:m>
                <a:endParaRPr lang="en-US" altLang="zh-CN" sz="1600" dirty="0" smtClean="0"/>
              </a:p>
              <a:p>
                <a:r>
                  <a:rPr lang="en-US" altLang="zh-CN" sz="1600" dirty="0" smtClean="0"/>
                  <a:t>The bandwidth of each channel is</a:t>
                </a:r>
                <a:endParaRPr lang="en-US" altLang="zh-CN" sz="1600" dirty="0"/>
              </a:p>
              <a:p>
                <a:endParaRPr lang="en-US" altLang="zh-CN" sz="1600" dirty="0" smtClean="0"/>
              </a:p>
              <a:p>
                <a:r>
                  <a:rPr lang="en-US" altLang="zh-CN" sz="1600" dirty="0" smtClean="0"/>
                  <a:t>Assume ideal link adaptation according to the Shannon rate with a peak data rate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en-US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zh-CN" altLang="en-US" sz="1600" i="1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zh-CN" altLang="en-US" sz="1600">
                            <a:latin typeface="Cambria Math" panose="02040503050406030204" pitchFamily="18" charset="0"/>
                          </a:rPr>
                          <m:t>max</m:t>
                        </m:r>
                      </m:sub>
                    </m:sSub>
                  </m:oMath>
                </a14:m>
                <a:r>
                  <a:rPr lang="en-US" altLang="zh-CN" sz="1600" dirty="0" smtClean="0"/>
                  <a:t> </a:t>
                </a:r>
              </a:p>
              <a:p>
                <a:r>
                  <a:rPr lang="en-US" altLang="zh-CN" sz="1600" dirty="0" smtClean="0"/>
                  <a:t>The instantaneous data of a given user within the cell at a distance</a:t>
                </a:r>
                <a14:m>
                  <m:oMath xmlns:m="http://schemas.openxmlformats.org/officeDocument/2006/math">
                    <m:r>
                      <a:rPr lang="en-US" altLang="zh-CN" sz="1600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zh-CN" altLang="en-US" sz="1600" i="1">
                        <a:latin typeface="Cambria Math" panose="02040503050406030204" pitchFamily="18" charset="0"/>
                      </a:rPr>
                      <m:t>𝑑</m:t>
                    </m:r>
                    <m:sSub>
                      <m:sSubPr>
                        <m:ctrlPr>
                          <a:rPr lang="zh-CN" altLang="en-US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zh-CN" altLang="en-US" sz="1600" i="1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zh-CN" altLang="en-US" sz="160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600" dirty="0" smtClean="0"/>
                  <a:t> from the base station can be written as </a:t>
                </a:r>
              </a:p>
              <a:p>
                <a:endParaRPr lang="en-US" altLang="zh-CN" sz="1600" dirty="0" smtClean="0"/>
              </a:p>
              <a:p>
                <a:pPr marL="0" indent="0">
                  <a:buNone/>
                </a:pPr>
                <a:r>
                  <a:rPr lang="en-US" altLang="zh-CN" sz="1600" dirty="0"/>
                  <a:t> </a:t>
                </a:r>
                <a:r>
                  <a:rPr lang="en-US" altLang="zh-CN" sz="1600" dirty="0" smtClean="0"/>
                  <a:t>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en-US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zh-CN" altLang="en-US" sz="1600" i="1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zh-CN" altLang="en-US" sz="160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600" dirty="0" smtClean="0"/>
                  <a:t> is the radius of the cell.</a:t>
                </a:r>
                <a:endParaRPr lang="en-US" altLang="zh-CN" sz="1600" dirty="0"/>
              </a:p>
              <a:p>
                <a:endParaRPr lang="en-US" altLang="zh-CN" sz="1600" dirty="0" smtClean="0"/>
              </a:p>
              <a:p>
                <a:endParaRPr lang="en-US" altLang="zh-CN" sz="1600" dirty="0"/>
              </a:p>
              <a:p>
                <a14:m>
                  <m:oMath xmlns:m="http://schemas.openxmlformats.org/officeDocument/2006/math">
                    <m:r>
                      <a:rPr lang="zh-CN" altLang="en-US" sz="1600" i="1">
                        <a:latin typeface="Cambria Math" panose="02040503050406030204" pitchFamily="18" charset="0"/>
                      </a:rPr>
                      <m:t>𝛤</m:t>
                    </m:r>
                    <m:r>
                      <a:rPr lang="zh-CN" altLang="en-US" sz="1600"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zh-CN" altLang="en-US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zh-CN" altLang="en-US" sz="1600" i="1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zh-CN" altLang="en-US" sz="160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600" dirty="0" smtClean="0"/>
                  <a:t>) is the SINR at the border of the cell.</a:t>
                </a:r>
                <a:endParaRPr lang="zh-CN" altLang="en-US" sz="1600" dirty="0"/>
              </a:p>
            </p:txBody>
          </p:sp>
        </mc:Choice>
        <mc:Fallback xmlns="">
          <p:sp>
            <p:nvSpPr>
              <p:cNvPr id="3" name="内容占位符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224" t="-522" b="-87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矩形 3"/>
              <p:cNvSpPr/>
              <p:nvPr/>
            </p:nvSpPr>
            <p:spPr>
              <a:xfrm>
                <a:off x="4050190" y="2724846"/>
                <a:ext cx="949106" cy="5517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zh-CN" altLang="en-US" sz="1600" i="1">
                          <a:latin typeface="Cambria Math" panose="02040503050406030204" pitchFamily="18" charset="0"/>
                        </a:rPr>
                        <m:t>𝑊</m:t>
                      </m:r>
                      <m:r>
                        <a:rPr lang="zh-CN" altLang="en-US" sz="1600" i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zh-CN" altLang="en-US" sz="1600" i="1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zh-CN" altLang="en-US" sz="16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zh-CN" altLang="en-US" sz="1600" i="1">
                                  <a:latin typeface="Cambria Math" panose="02040503050406030204" pitchFamily="18" charset="0"/>
                                </a:rPr>
                                <m:t>𝑊</m:t>
                              </m:r>
                            </m:e>
                            <m:sub>
                              <m:r>
                                <a:rPr lang="zh-CN" altLang="en-US" sz="1600" i="1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</m:num>
                        <m:den>
                          <m:r>
                            <a:rPr lang="zh-CN" altLang="en-US" sz="1600" i="1">
                              <a:latin typeface="Cambria Math" panose="02040503050406030204" pitchFamily="18" charset="0"/>
                            </a:rPr>
                            <m:t>𝐾</m:t>
                          </m:r>
                        </m:den>
                      </m:f>
                    </m:oMath>
                  </m:oMathPara>
                </a14:m>
                <a:endParaRPr lang="zh-CN" altLang="en-US" sz="1600" dirty="0">
                  <a:latin typeface="Tahoma" pitchFamily="34" charset="0"/>
                </a:endParaRPr>
              </a:p>
            </p:txBody>
          </p:sp>
        </mc:Choice>
        <mc:Fallback xmlns="">
          <p:sp>
            <p:nvSpPr>
              <p:cNvPr id="4" name="矩形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50190" y="2724846"/>
                <a:ext cx="949106" cy="551754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矩形 4"/>
              <p:cNvSpPr/>
              <p:nvPr/>
            </p:nvSpPr>
            <p:spPr>
              <a:xfrm>
                <a:off x="384175" y="4114800"/>
                <a:ext cx="7848600" cy="57637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zh-CN" altLang="en-US" sz="1400" i="1">
                          <a:latin typeface="Cambria Math" panose="02040503050406030204" pitchFamily="18" charset="0"/>
                        </a:rPr>
                        <m:t>𝑅</m:t>
                      </m:r>
                      <m:r>
                        <a:rPr lang="zh-CN" altLang="en-US" sz="1400" i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zh-CN" altLang="en-US" sz="1400" i="1">
                          <a:latin typeface="Cambria Math" panose="02040503050406030204" pitchFamily="18" charset="0"/>
                        </a:rPr>
                        <m:t>𝑑</m:t>
                      </m:r>
                      <m:r>
                        <a:rPr lang="zh-CN" altLang="en-US" sz="1400" i="0">
                          <a:latin typeface="Cambria Math" panose="02040503050406030204" pitchFamily="18" charset="0"/>
                        </a:rPr>
                        <m:t>)=</m:t>
                      </m:r>
                      <m:r>
                        <a:rPr lang="zh-CN" altLang="en-US" sz="1400" i="1">
                          <a:latin typeface="Cambria Math" panose="02040503050406030204" pitchFamily="18" charset="0"/>
                        </a:rPr>
                        <m:t>𝑚𝑖𝑛</m:t>
                      </m:r>
                      <m:r>
                        <a:rPr lang="zh-CN" altLang="en-US" sz="1400" i="0">
                          <a:latin typeface="Cambria Math" panose="02040503050406030204" pitchFamily="18" charset="0"/>
                        </a:rPr>
                        <m:t>{</m:t>
                      </m:r>
                      <m:sSub>
                        <m:sSubPr>
                          <m:ctrlPr>
                            <a:rPr lang="zh-CN" altLang="en-US" sz="14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zh-CN" altLang="en-US" sz="1400" i="1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zh-CN" altLang="en-US" sz="1400" i="0">
                              <a:latin typeface="Cambria Math" panose="02040503050406030204" pitchFamily="18" charset="0"/>
                            </a:rPr>
                            <m:t>max</m:t>
                          </m:r>
                        </m:sub>
                      </m:sSub>
                      <m:r>
                        <a:rPr lang="zh-CN" altLang="en-US" sz="1400" i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zh-CN" altLang="en-US" sz="1400" i="1">
                          <a:latin typeface="Cambria Math" panose="02040503050406030204" pitchFamily="18" charset="0"/>
                        </a:rPr>
                        <m:t>𝑐𝑊𝑙𝑜</m:t>
                      </m:r>
                      <m:sSub>
                        <m:sSubPr>
                          <m:ctrlPr>
                            <a:rPr lang="zh-CN" altLang="en-US" sz="14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zh-CN" altLang="en-US" sz="1400" i="1">
                              <a:latin typeface="Cambria Math" panose="02040503050406030204" pitchFamily="18" charset="0"/>
                            </a:rPr>
                            <m:t>𝑔</m:t>
                          </m:r>
                        </m:e>
                        <m:sub>
                          <m:r>
                            <a:rPr lang="zh-CN" altLang="en-US" sz="1400" i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zh-CN" altLang="en-US" sz="1400" i="0">
                          <a:latin typeface="Cambria Math" panose="02040503050406030204" pitchFamily="18" charset="0"/>
                        </a:rPr>
                        <m:t>(1+</m:t>
                      </m:r>
                      <m:r>
                        <a:rPr lang="zh-CN" altLang="en-US" sz="1400" i="1">
                          <a:latin typeface="Cambria Math" panose="02040503050406030204" pitchFamily="18" charset="0"/>
                        </a:rPr>
                        <m:t>𝛤</m:t>
                      </m:r>
                      <m:r>
                        <a:rPr lang="zh-CN" altLang="en-US" sz="1400" i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zh-CN" altLang="en-US" sz="1400" i="1">
                          <a:latin typeface="Cambria Math" panose="02040503050406030204" pitchFamily="18" charset="0"/>
                        </a:rPr>
                        <m:t>𝑑</m:t>
                      </m:r>
                      <m:r>
                        <a:rPr lang="zh-CN" altLang="en-US" sz="1400" i="0">
                          <a:latin typeface="Cambria Math" panose="02040503050406030204" pitchFamily="18" charset="0"/>
                        </a:rPr>
                        <m:t>))}=</m:t>
                      </m:r>
                      <m:r>
                        <a:rPr lang="zh-CN" altLang="en-US" sz="1400" i="1">
                          <a:latin typeface="Cambria Math" panose="02040503050406030204" pitchFamily="18" charset="0"/>
                        </a:rPr>
                        <m:t>𝑚𝑖𝑛</m:t>
                      </m:r>
                      <m:d>
                        <m:dPr>
                          <m:begChr m:val="{"/>
                          <m:endChr m:val="}"/>
                          <m:ctrlPr>
                            <a:rPr lang="zh-CN" altLang="en-US" sz="1400" i="1">
                              <a:latin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zh-CN" altLang="en-US" sz="14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zh-CN" altLang="en-US" sz="1400" i="1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zh-CN" altLang="en-US" sz="1400" i="0">
                                  <a:latin typeface="Cambria Math" panose="02040503050406030204" pitchFamily="18" charset="0"/>
                                </a:rPr>
                                <m:t>max</m:t>
                              </m:r>
                            </m:sub>
                          </m:sSub>
                          <m:r>
                            <a:rPr lang="zh-CN" altLang="en-US" sz="1400" i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zh-CN" altLang="en-US" sz="1400" i="1">
                              <a:latin typeface="Cambria Math" panose="02040503050406030204" pitchFamily="18" charset="0"/>
                            </a:rPr>
                            <m:t>𝑐𝑊𝑙𝑜</m:t>
                          </m:r>
                          <m:sSub>
                            <m:sSubPr>
                              <m:ctrlPr>
                                <a:rPr lang="zh-CN" altLang="en-US" sz="14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zh-CN" altLang="en-US" sz="1400" i="1">
                                  <a:latin typeface="Cambria Math" panose="02040503050406030204" pitchFamily="18" charset="0"/>
                                </a:rPr>
                                <m:t>𝑔</m:t>
                              </m:r>
                            </m:e>
                            <m:sub>
                              <m:r>
                                <a:rPr lang="zh-CN" altLang="en-US" sz="1400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d>
                            <m:dPr>
                              <m:ctrlPr>
                                <a:rPr lang="zh-CN" altLang="en-US" sz="14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zh-CN" altLang="en-US" sz="1400" i="0">
                                  <a:latin typeface="Cambria Math" panose="02040503050406030204" pitchFamily="18" charset="0"/>
                                </a:rPr>
                                <m:t>1+</m:t>
                              </m:r>
                              <m:f>
                                <m:fPr>
                                  <m:ctrlPr>
                                    <a:rPr lang="zh-CN" altLang="en-US" sz="1400" i="1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d>
                                    <m:dPr>
                                      <m:begChr m:val=""/>
                                      <m:ctrlPr>
                                        <a:rPr lang="zh-CN" altLang="en-US" sz="1400" i="1"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zh-CN" altLang="en-US" sz="1400" i="1">
                                          <a:latin typeface="Cambria Math" panose="02040503050406030204" pitchFamily="18" charset="0"/>
                                        </a:rPr>
                                        <m:t>𝛤</m:t>
                                      </m:r>
                                      <m:r>
                                        <a:rPr lang="zh-CN" altLang="en-US" sz="1400" i="0">
                                          <a:latin typeface="Cambria Math" panose="02040503050406030204" pitchFamily="18" charset="0"/>
                                        </a:rPr>
                                        <m:t>(</m:t>
                                      </m:r>
                                      <m:sSub>
                                        <m:sSubPr>
                                          <m:ctrlPr>
                                            <a:rPr lang="zh-CN" altLang="en-US" sz="1400" i="1">
                                              <a:latin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zh-CN" altLang="en-US" sz="1400" i="1">
                                              <a:latin typeface="Cambria Math" panose="02040503050406030204" pitchFamily="18" charset="0"/>
                                            </a:rPr>
                                            <m:t>𝐷</m:t>
                                          </m:r>
                                        </m:e>
                                        <m:sub>
                                          <m:r>
                                            <a:rPr lang="zh-CN" altLang="en-US" sz="1400" i="0">
                                              <a:latin typeface="Cambria Math" panose="02040503050406030204" pitchFamily="18" charset="0"/>
                                            </a:rPr>
                                            <m:t>0</m:t>
                                          </m:r>
                                        </m:sub>
                                      </m:sSub>
                                    </m:e>
                                  </m:d>
                                </m:num>
                                <m:den>
                                  <m:sSup>
                                    <m:sSupPr>
                                      <m:ctrlPr>
                                        <a:rPr lang="zh-CN" altLang="en-US" sz="1400" i="1">
                                          <a:latin typeface="Cambria Math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zh-CN" altLang="en-US" sz="1400" i="1">
                                          <a:latin typeface="Cambria Math" panose="02040503050406030204" pitchFamily="18" charset="0"/>
                                        </a:rPr>
                                        <m:t>𝑑</m:t>
                                      </m:r>
                                    </m:e>
                                    <m:sup>
                                      <m:r>
                                        <a:rPr lang="zh-CN" altLang="en-US" sz="1400" i="1">
                                          <a:latin typeface="Cambria Math" panose="02040503050406030204" pitchFamily="18" charset="0"/>
                                        </a:rPr>
                                        <m:t>𝛼</m:t>
                                      </m:r>
                                    </m:sup>
                                  </m:sSup>
                                </m:den>
                              </m:f>
                            </m:e>
                          </m:d>
                        </m:e>
                      </m:d>
                    </m:oMath>
                  </m:oMathPara>
                </a14:m>
                <a:endParaRPr lang="zh-CN" altLang="en-US" sz="1400" dirty="0">
                  <a:latin typeface="Tahoma" pitchFamily="34" charset="0"/>
                </a:endParaRPr>
              </a:p>
            </p:txBody>
          </p:sp>
        </mc:Choice>
        <mc:Fallback xmlns="">
          <p:sp>
            <p:nvSpPr>
              <p:cNvPr id="5" name="矩形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4175" y="4114800"/>
                <a:ext cx="7848600" cy="576376"/>
              </a:xfrm>
              <a:prstGeom prst="rect">
                <a:avLst/>
              </a:prstGeom>
              <a:blipFill rotWithShape="1">
                <a:blip r:embed="rId4"/>
                <a:stretch>
                  <a:fillRect t="-53684" b="-389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矩形 5"/>
              <p:cNvSpPr/>
              <p:nvPr/>
            </p:nvSpPr>
            <p:spPr>
              <a:xfrm>
                <a:off x="3210344" y="4572000"/>
                <a:ext cx="1679691" cy="95244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zh-CN" altLang="en-US" sz="1200" i="1">
                          <a:latin typeface="Cambria Math" panose="02040503050406030204" pitchFamily="18" charset="0"/>
                        </a:rPr>
                        <m:t>𝛤</m:t>
                      </m:r>
                      <m:r>
                        <a:rPr lang="zh-CN" altLang="en-US" sz="1200" i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zh-CN" altLang="en-US" sz="1200" i="1">
                          <a:latin typeface="Cambria Math" panose="02040503050406030204" pitchFamily="18" charset="0"/>
                        </a:rPr>
                        <m:t>𝑑</m:t>
                      </m:r>
                      <m:r>
                        <a:rPr lang="zh-CN" altLang="en-US" sz="1200" i="0">
                          <a:latin typeface="Cambria Math" panose="02040503050406030204" pitchFamily="18" charset="0"/>
                        </a:rPr>
                        <m:t>)=</m:t>
                      </m:r>
                      <m:f>
                        <m:fPr>
                          <m:ctrlPr>
                            <a:rPr lang="zh-CN" altLang="en-US" sz="1200" i="1">
                              <a:latin typeface="Cambria Math"/>
                            </a:rPr>
                          </m:ctrlPr>
                        </m:fPr>
                        <m:num>
                          <m:f>
                            <m:fPr>
                              <m:ctrlPr>
                                <a:rPr lang="zh-CN" altLang="en-US" sz="1200" i="1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zh-CN" altLang="en-US" sz="1200" i="1">
                                  <a:latin typeface="Cambria Math" panose="02040503050406030204" pitchFamily="18" charset="0"/>
                                </a:rPr>
                                <m:t>𝑐𝑃</m:t>
                              </m:r>
                            </m:num>
                            <m:den>
                              <m:sSup>
                                <m:sSupPr>
                                  <m:ctrlPr>
                                    <a:rPr lang="zh-CN" altLang="en-US" sz="1200" i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zh-CN" altLang="en-US" sz="1200" i="1"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</m:e>
                                <m:sup>
                                  <m:r>
                                    <a:rPr lang="zh-CN" altLang="en-US" sz="1200" i="1">
                                      <a:latin typeface="Cambria Math" panose="02040503050406030204" pitchFamily="18" charset="0"/>
                                    </a:rPr>
                                    <m:t>𝛼</m:t>
                                  </m:r>
                                </m:sup>
                              </m:sSup>
                              <m:sSubSup>
                                <m:sSubSupPr>
                                  <m:ctrlPr>
                                    <a:rPr lang="zh-CN" altLang="en-US" sz="1200" i="1">
                                      <a:latin typeface="Cambria Math"/>
                                    </a:rPr>
                                  </m:ctrlPr>
                                </m:sSubSupPr>
                                <m:e>
                                  <m:r>
                                    <a:rPr lang="zh-CN" altLang="en-US" sz="1200" i="1">
                                      <a:latin typeface="Cambria Math" panose="02040503050406030204" pitchFamily="18" charset="0"/>
                                    </a:rPr>
                                    <m:t>𝐷</m:t>
                                  </m:r>
                                </m:e>
                                <m:sub>
                                  <m:r>
                                    <a:rPr lang="zh-CN" altLang="en-US" sz="1200" i="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  <m:sup>
                                  <m:r>
                                    <a:rPr lang="zh-CN" altLang="en-US" sz="1200" i="1">
                                      <a:latin typeface="Cambria Math" panose="02040503050406030204" pitchFamily="18" charset="0"/>
                                    </a:rPr>
                                    <m:t>𝛼</m:t>
                                  </m:r>
                                </m:sup>
                              </m:sSubSup>
                            </m:den>
                          </m:f>
                        </m:num>
                        <m:den>
                          <m:nary>
                            <m:naryPr>
                              <m:chr m:val="∑"/>
                              <m:limLoc m:val="subSup"/>
                              <m:grow m:val="on"/>
                              <m:supHide m:val="on"/>
                              <m:ctrlPr>
                                <a:rPr lang="zh-CN" altLang="en-US" sz="1200" i="1">
                                  <a:latin typeface="Cambria Math"/>
                                </a:rPr>
                              </m:ctrlPr>
                            </m:naryPr>
                            <m:sub>
                              <m:r>
                                <a:rPr lang="zh-CN" altLang="en-US" sz="1200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b>
                            <m:sup/>
                            <m:e>
                              <m:f>
                                <m:fPr>
                                  <m:ctrlPr>
                                    <a:rPr lang="zh-CN" altLang="en-US" sz="1200" i="1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zh-CN" altLang="en-US" sz="1200" i="1">
                                      <a:latin typeface="Cambria Math" panose="02040503050406030204" pitchFamily="18" charset="0"/>
                                    </a:rPr>
                                    <m:t>𝑐</m:t>
                                  </m:r>
                                  <m:sSub>
                                    <m:sSubPr>
                                      <m:ctrlPr>
                                        <a:rPr lang="zh-CN" altLang="en-US" sz="1200" i="1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zh-CN" altLang="en-US" sz="1200" i="1">
                                          <a:latin typeface="Cambria Math" panose="02040503050406030204" pitchFamily="18" charset="0"/>
                                        </a:rPr>
                                        <m:t>𝑃</m:t>
                                      </m:r>
                                    </m:e>
                                    <m:sub>
                                      <m:r>
                                        <a:rPr lang="zh-CN" altLang="en-US" sz="1200" i="1">
                                          <a:latin typeface="Cambria Math" panose="02040503050406030204" pitchFamily="18" charset="0"/>
                                        </a:rPr>
                                        <m:t>𝑡</m:t>
                                      </m:r>
                                    </m:sub>
                                  </m:sSub>
                                </m:num>
                                <m:den>
                                  <m:sSubSup>
                                    <m:sSubSupPr>
                                      <m:ctrlPr>
                                        <a:rPr lang="zh-CN" altLang="en-US" sz="1200" i="1">
                                          <a:latin typeface="Cambria Math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zh-CN" altLang="en-US" sz="1200" i="1">
                                          <a:latin typeface="Cambria Math" panose="02040503050406030204" pitchFamily="18" charset="0"/>
                                        </a:rPr>
                                        <m:t>𝐷</m:t>
                                      </m:r>
                                    </m:e>
                                    <m:sub>
                                      <m:r>
                                        <a:rPr lang="zh-CN" altLang="en-US" sz="1200" i="1">
                                          <a:latin typeface="Cambria Math" panose="02040503050406030204" pitchFamily="18" charset="0"/>
                                        </a:rPr>
                                        <m:t>𝑘</m:t>
                                      </m:r>
                                    </m:sub>
                                    <m:sup>
                                      <m:r>
                                        <a:rPr lang="zh-CN" altLang="en-US" sz="1200" i="1">
                                          <a:latin typeface="Cambria Math" panose="02040503050406030204" pitchFamily="18" charset="0"/>
                                        </a:rPr>
                                        <m:t>𝛼</m:t>
                                      </m:r>
                                    </m:sup>
                                  </m:sSubSup>
                                </m:den>
                              </m:f>
                            </m:e>
                          </m:nary>
                          <m:r>
                            <a:rPr lang="zh-CN" altLang="en-US" sz="1200" i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zh-CN" altLang="en-US" sz="1200" i="1">
                              <a:latin typeface="Cambria Math" panose="02040503050406030204" pitchFamily="18" charset="0"/>
                            </a:rPr>
                            <m:t>𝑁</m:t>
                          </m:r>
                        </m:den>
                      </m:f>
                    </m:oMath>
                  </m:oMathPara>
                </a14:m>
                <a:endParaRPr lang="zh-CN" altLang="en-US" dirty="0">
                  <a:latin typeface="Tahoma" pitchFamily="34" charset="0"/>
                </a:endParaRPr>
              </a:p>
            </p:txBody>
          </p:sp>
        </mc:Choice>
        <mc:Fallback xmlns="">
          <p:sp>
            <p:nvSpPr>
              <p:cNvPr id="6" name="矩形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0344" y="4572000"/>
                <a:ext cx="1679691" cy="952440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页脚占位符 6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2562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Mobile data – Best Effort Data Service</a:t>
            </a:r>
            <a:endParaRPr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>
              <a:xfrm>
                <a:off x="384175" y="2286000"/>
                <a:ext cx="4187825" cy="3505200"/>
              </a:xfrm>
            </p:spPr>
            <p:txBody>
              <a:bodyPr/>
              <a:lstStyle/>
              <a:p>
                <a:r>
                  <a:rPr lang="en-US" altLang="zh-CN" sz="1600" dirty="0" smtClean="0"/>
                  <a:t>The data rate at the center of the cell is limited by peak rate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en-US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zh-CN" altLang="en-US" sz="1600" i="1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zh-CN" altLang="en-US" sz="1600">
                            <a:latin typeface="Cambria Math" panose="02040503050406030204" pitchFamily="18" charset="0"/>
                          </a:rPr>
                          <m:t>max</m:t>
                        </m:r>
                      </m:sub>
                    </m:sSub>
                  </m:oMath>
                </a14:m>
                <a:r>
                  <a:rPr lang="en-US" altLang="zh-CN" sz="1600" dirty="0" smtClean="0"/>
                  <a:t>.</a:t>
                </a:r>
              </a:p>
              <a:p>
                <a:r>
                  <a:rPr lang="en-US" altLang="zh-CN" sz="1600" dirty="0" smtClean="0"/>
                  <a:t>The data rate drops as we approach the border of the cell with a minimum at the cell edge.</a:t>
                </a:r>
                <a:endParaRPr lang="zh-CN" altLang="en-US" sz="1600" dirty="0"/>
              </a:p>
            </p:txBody>
          </p:sp>
        </mc:Choice>
        <mc:Fallback xmlns="">
          <p:sp>
            <p:nvSpPr>
              <p:cNvPr id="3" name="内容占位符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84175" y="2286000"/>
                <a:ext cx="4187825" cy="3505200"/>
              </a:xfrm>
              <a:blipFill rotWithShape="0">
                <a:blip r:embed="rId2"/>
                <a:stretch>
                  <a:fillRect l="-437" t="-522" r="-87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矩形 3"/>
              <p:cNvSpPr/>
              <p:nvPr/>
            </p:nvSpPr>
            <p:spPr>
              <a:xfrm>
                <a:off x="381000" y="3697609"/>
                <a:ext cx="4191000" cy="61651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zh-CN" altLang="en-US" sz="160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zh-CN" altLang="en-US" sz="1600" i="1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zh-CN" altLang="en-US" sz="1600">
                              <a:latin typeface="Cambria Math" panose="02040503050406030204" pitchFamily="18" charset="0"/>
                            </a:rPr>
                            <m:t>min</m:t>
                          </m:r>
                        </m:sub>
                      </m:sSub>
                      <m:r>
                        <a:rPr lang="zh-CN" altLang="en-US" sz="160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zh-CN" altLang="en-US" sz="1600" i="1">
                          <a:latin typeface="Cambria Math" panose="02040503050406030204" pitchFamily="18" charset="0"/>
                        </a:rPr>
                        <m:t>𝑚𝑖𝑛</m:t>
                      </m:r>
                      <m:d>
                        <m:dPr>
                          <m:begChr m:val="{"/>
                          <m:endChr m:val="}"/>
                          <m:ctrlPr>
                            <a:rPr lang="zh-CN" altLang="en-US" sz="1600" i="1">
                              <a:latin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zh-CN" altLang="en-US" sz="16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zh-CN" altLang="en-US" sz="1600" i="1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zh-CN" altLang="en-US" sz="1600">
                                  <a:latin typeface="Cambria Math" panose="02040503050406030204" pitchFamily="18" charset="0"/>
                                </a:rPr>
                                <m:t>max</m:t>
                              </m:r>
                            </m:sub>
                          </m:sSub>
                          <m:r>
                            <a:rPr lang="zh-CN" altLang="en-US" sz="160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zh-CN" altLang="en-US" sz="1600" i="1">
                              <a:latin typeface="Cambria Math" panose="02040503050406030204" pitchFamily="18" charset="0"/>
                            </a:rPr>
                            <m:t>𝑐𝑊𝑙𝑜</m:t>
                          </m:r>
                          <m:sSub>
                            <m:sSubPr>
                              <m:ctrlPr>
                                <a:rPr lang="zh-CN" altLang="en-US" sz="16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zh-CN" altLang="en-US" sz="1600" i="1">
                                  <a:latin typeface="Cambria Math" panose="02040503050406030204" pitchFamily="18" charset="0"/>
                                </a:rPr>
                                <m:t>𝑔</m:t>
                              </m:r>
                            </m:e>
                            <m:sub>
                              <m:r>
                                <a:rPr lang="zh-CN" altLang="en-US" sz="160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d>
                            <m:dPr>
                              <m:ctrlPr>
                                <a:rPr lang="zh-CN" altLang="en-US" sz="16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zh-CN" altLang="en-US" sz="1600">
                                  <a:latin typeface="Cambria Math" panose="02040503050406030204" pitchFamily="18" charset="0"/>
                                </a:rPr>
                                <m:t>1+</m:t>
                              </m:r>
                              <m:r>
                                <a:rPr lang="zh-CN" altLang="en-US" sz="1600" i="1">
                                  <a:latin typeface="Cambria Math" panose="02040503050406030204" pitchFamily="18" charset="0"/>
                                </a:rPr>
                                <m:t>𝛤</m:t>
                              </m:r>
                              <m:d>
                                <m:dPr>
                                  <m:ctrlPr>
                                    <a:rPr lang="zh-CN" altLang="en-US" sz="1600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zh-CN" altLang="en-US" sz="1600" i="1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zh-CN" altLang="en-US" sz="1600" i="1">
                                          <a:latin typeface="Cambria Math" panose="02040503050406030204" pitchFamily="18" charset="0"/>
                                        </a:rPr>
                                        <m:t>𝐷</m:t>
                                      </m:r>
                                    </m:e>
                                    <m:sub>
                                      <m:r>
                                        <a:rPr lang="zh-CN" altLang="en-US" sz="1600">
                                          <a:latin typeface="Cambria Math" panose="02040503050406030204" pitchFamily="18" charset="0"/>
                                        </a:rPr>
                                        <m:t>0</m:t>
                                      </m:r>
                                    </m:sub>
                                  </m:sSub>
                                </m:e>
                              </m:d>
                            </m:e>
                          </m:d>
                        </m:e>
                      </m:d>
                    </m:oMath>
                  </m:oMathPara>
                </a14:m>
                <a:endParaRPr lang="en-US" altLang="zh-CN" sz="1600" dirty="0" smtClean="0">
                  <a:latin typeface="Cambria Math" panose="02040503050406030204" pitchFamily="18" charset="0"/>
                </a:endParaRPr>
              </a:p>
              <a:p>
                <a:r>
                  <a:rPr lang="en-US" altLang="zh-CN" sz="1600" dirty="0" smtClean="0">
                    <a:latin typeface="Tahoma" pitchFamily="34" charset="0"/>
                  </a:rPr>
                  <a:t>             </a:t>
                </a:r>
                <a14:m>
                  <m:oMath xmlns:m="http://schemas.openxmlformats.org/officeDocument/2006/math">
                    <m:r>
                      <a:rPr lang="zh-CN" altLang="en-US" sz="1600">
                        <a:latin typeface="Cambria Math" panose="02040503050406030204" pitchFamily="18" charset="0"/>
                      </a:rPr>
                      <m:t>=</m:t>
                    </m:r>
                    <m:r>
                      <a:rPr lang="zh-CN" altLang="en-US" sz="1600" i="1">
                        <a:latin typeface="Cambria Math" panose="02040503050406030204" pitchFamily="18" charset="0"/>
                      </a:rPr>
                      <m:t>𝑐𝑊𝑙𝑜</m:t>
                    </m:r>
                    <m:sSub>
                      <m:sSubPr>
                        <m:ctrlPr>
                          <a:rPr lang="zh-CN" altLang="en-US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zh-CN" altLang="en-US" sz="1600" i="1"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  <m:sub>
                        <m:r>
                          <a:rPr lang="zh-CN" altLang="en-US" sz="160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zh-CN" altLang="en-US" sz="1600">
                        <a:latin typeface="Cambria Math" panose="02040503050406030204" pitchFamily="18" charset="0"/>
                      </a:rPr>
                      <m:t>(1+</m:t>
                    </m:r>
                    <m:r>
                      <a:rPr lang="zh-CN" altLang="en-US" sz="1600" i="1">
                        <a:latin typeface="Cambria Math" panose="02040503050406030204" pitchFamily="18" charset="0"/>
                      </a:rPr>
                      <m:t>𝛤</m:t>
                    </m:r>
                    <m:r>
                      <a:rPr lang="zh-CN" altLang="en-US" sz="1600"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zh-CN" altLang="en-US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zh-CN" altLang="en-US" sz="1600" i="1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zh-CN" altLang="en-US" sz="160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zh-CN" altLang="en-US" sz="1600" dirty="0" smtClean="0">
                    <a:latin typeface="Tahoma" pitchFamily="34" charset="0"/>
                  </a:rPr>
                  <a:t>））</a:t>
                </a:r>
                <a:endParaRPr lang="zh-CN" altLang="en-US" sz="1600" dirty="0">
                  <a:latin typeface="Tahoma" pitchFamily="34" charset="0"/>
                </a:endParaRPr>
              </a:p>
            </p:txBody>
          </p:sp>
        </mc:Choice>
        <mc:Fallback xmlns="">
          <p:sp>
            <p:nvSpPr>
              <p:cNvPr id="4" name="矩形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1000" y="3697609"/>
                <a:ext cx="4191000" cy="616515"/>
              </a:xfrm>
              <a:prstGeom prst="rect">
                <a:avLst/>
              </a:prstGeom>
              <a:blipFill rotWithShape="1">
                <a:blip r:embed="rId3"/>
                <a:stretch>
                  <a:fillRect b="-108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图片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2286000"/>
            <a:ext cx="4309530" cy="3184552"/>
          </a:xfrm>
          <a:prstGeom prst="rect">
            <a:avLst/>
          </a:prstGeom>
        </p:spPr>
      </p:pic>
      <p:sp>
        <p:nvSpPr>
          <p:cNvPr id="5" name="页脚占位符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4193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Mobile data – Best Effort Data Service</a:t>
            </a:r>
            <a:endParaRPr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altLang="zh-CN" sz="1600" dirty="0" smtClean="0"/>
                  <a:t>The instantaneous data rate can be expressed as a function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en-US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zh-CN" altLang="en-US" sz="1600" i="1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zh-CN" altLang="en-US" sz="1600">
                            <a:latin typeface="Cambria Math" panose="02040503050406030204" pitchFamily="18" charset="0"/>
                          </a:rPr>
                          <m:t>min</m:t>
                        </m:r>
                      </m:sub>
                    </m:sSub>
                  </m:oMath>
                </a14:m>
                <a:r>
                  <a:rPr lang="en-US" altLang="zh-CN" sz="1600" dirty="0" smtClean="0"/>
                  <a:t> as </a:t>
                </a:r>
              </a:p>
              <a:p>
                <a:endParaRPr lang="en-US" altLang="zh-CN" sz="1600" dirty="0"/>
              </a:p>
              <a:p>
                <a:pPr marL="0" indent="0">
                  <a:buNone/>
                </a:pPr>
                <a:endParaRPr lang="en-US" altLang="zh-CN" sz="1600" dirty="0" smtClean="0"/>
              </a:p>
              <a:p>
                <a:r>
                  <a:rPr lang="en-US" altLang="zh-CN" sz="1600" dirty="0" smtClean="0"/>
                  <a:t>The expected data rate is obtained as</a:t>
                </a:r>
              </a:p>
              <a:p>
                <a:endParaRPr lang="en-US" altLang="zh-CN" sz="1600" dirty="0"/>
              </a:p>
              <a:p>
                <a:pPr marL="0" indent="0">
                  <a:buNone/>
                </a:pPr>
                <a:endParaRPr lang="en-US" altLang="zh-CN" sz="1600" dirty="0" smtClean="0"/>
              </a:p>
              <a:p>
                <a:pPr lvl="1"/>
                <a:r>
                  <a:rPr lang="en-US" altLang="zh-CN" sz="1600" dirty="0" smtClean="0"/>
                  <a:t>This is the average data rate experienced by the user if every user would be given an equal amount of resources (</a:t>
                </a:r>
                <a:r>
                  <a:rPr lang="en-US" altLang="zh-CN" sz="1600" dirty="0" err="1" smtClean="0"/>
                  <a:t>e.g</a:t>
                </a:r>
                <a:r>
                  <a:rPr lang="en-US" altLang="zh-CN" sz="1600" dirty="0" smtClean="0"/>
                  <a:t> time slots in “round-robin” scheduler</a:t>
                </a:r>
              </a:p>
              <a:p>
                <a:pPr lvl="1"/>
                <a14:m>
                  <m:oMath xmlns:m="http://schemas.openxmlformats.org/officeDocument/2006/math">
                    <m:limUpp>
                      <m:limUppPr>
                        <m:ctrlPr>
                          <a:rPr lang="zh-CN" altLang="en-US" sz="1600" i="1">
                            <a:latin typeface="Cambria Math"/>
                          </a:rPr>
                        </m:ctrlPr>
                      </m:limUppPr>
                      <m:e>
                        <m:r>
                          <a:rPr lang="zh-CN" altLang="en-US" sz="1600" i="1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lim>
                        <m:r>
                          <m:rPr>
                            <m:lit/>
                          </m:rPr>
                          <a:rPr lang="zh-CN" altLang="en-US" sz="1600">
                            <a:latin typeface="Cambria Math" panose="02040503050406030204" pitchFamily="18" charset="0"/>
                          </a:rPr>
                          <m:t>_</m:t>
                        </m:r>
                      </m:lim>
                    </m:limUpp>
                    <m:r>
                      <a:rPr lang="zh-CN" altLang="en-US" sz="1600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altLang="zh-CN" sz="1600" dirty="0" smtClean="0"/>
                  <a:t>can be seen as the cell capacity.</a:t>
                </a:r>
                <a:endParaRPr lang="zh-CN" altLang="en-US" sz="1600" dirty="0"/>
              </a:p>
            </p:txBody>
          </p:sp>
        </mc:Choice>
        <mc:Fallback xmlns="">
          <p:sp>
            <p:nvSpPr>
              <p:cNvPr id="3" name="内容占位符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224" t="-52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矩形 4"/>
              <p:cNvSpPr/>
              <p:nvPr/>
            </p:nvSpPr>
            <p:spPr>
              <a:xfrm>
                <a:off x="1905000" y="2590800"/>
                <a:ext cx="4953000" cy="59471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zh-CN" altLang="en-US" sz="1400" i="1">
                          <a:latin typeface="Cambria Math" panose="02040503050406030204" pitchFamily="18" charset="0"/>
                        </a:rPr>
                        <m:t>𝑅</m:t>
                      </m:r>
                      <m:r>
                        <a:rPr lang="zh-CN" altLang="en-US" sz="1400" i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zh-CN" altLang="en-US" sz="1400" i="1">
                          <a:latin typeface="Cambria Math" panose="02040503050406030204" pitchFamily="18" charset="0"/>
                        </a:rPr>
                        <m:t>𝑑</m:t>
                      </m:r>
                      <m:r>
                        <a:rPr lang="zh-CN" altLang="en-US" sz="1400" i="0">
                          <a:latin typeface="Cambria Math" panose="02040503050406030204" pitchFamily="18" charset="0"/>
                        </a:rPr>
                        <m:t>)=</m:t>
                      </m:r>
                      <m:r>
                        <a:rPr lang="zh-CN" altLang="en-US" sz="1400" i="1">
                          <a:latin typeface="Cambria Math" panose="02040503050406030204" pitchFamily="18" charset="0"/>
                        </a:rPr>
                        <m:t>𝑚𝑖𝑛</m:t>
                      </m:r>
                      <m:d>
                        <m:dPr>
                          <m:begChr m:val="{"/>
                          <m:endChr m:val="}"/>
                          <m:ctrlPr>
                            <a:rPr lang="zh-CN" altLang="en-US" sz="1400" i="1">
                              <a:latin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zh-CN" altLang="en-US" sz="14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zh-CN" altLang="en-US" sz="1400" i="1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zh-CN" altLang="en-US" sz="1400" i="0">
                                  <a:latin typeface="Cambria Math" panose="02040503050406030204" pitchFamily="18" charset="0"/>
                                </a:rPr>
                                <m:t>max</m:t>
                              </m:r>
                            </m:sub>
                          </m:sSub>
                          <m:r>
                            <a:rPr lang="zh-CN" altLang="en-US" sz="1400" i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zh-CN" altLang="en-US" sz="1400" i="1">
                              <a:latin typeface="Cambria Math" panose="02040503050406030204" pitchFamily="18" charset="0"/>
                            </a:rPr>
                            <m:t>𝑐𝑊𝑙𝑜</m:t>
                          </m:r>
                          <m:sSub>
                            <m:sSubPr>
                              <m:ctrlPr>
                                <a:rPr lang="zh-CN" altLang="en-US" sz="14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zh-CN" altLang="en-US" sz="1400" i="1">
                                  <a:latin typeface="Cambria Math" panose="02040503050406030204" pitchFamily="18" charset="0"/>
                                </a:rPr>
                                <m:t>𝑔</m:t>
                              </m:r>
                            </m:e>
                            <m:sub>
                              <m:r>
                                <a:rPr lang="zh-CN" altLang="en-US" sz="1400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d>
                            <m:dPr>
                              <m:ctrlPr>
                                <a:rPr lang="zh-CN" altLang="en-US" sz="14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zh-CN" altLang="en-US" sz="1400" i="0">
                                  <a:latin typeface="Cambria Math" panose="02040503050406030204" pitchFamily="18" charset="0"/>
                                </a:rPr>
                                <m:t>1+</m:t>
                              </m:r>
                              <m:f>
                                <m:fPr>
                                  <m:ctrlPr>
                                    <a:rPr lang="zh-CN" altLang="en-US" sz="1400" i="1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sSup>
                                    <m:sSupPr>
                                      <m:ctrlPr>
                                        <a:rPr lang="zh-CN" altLang="en-US" sz="1400" i="1">
                                          <a:latin typeface="Cambria Math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zh-CN" altLang="en-US" sz="1400" i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e>
                                    <m:sup>
                                      <m:f>
                                        <m:fPr>
                                          <m:type m:val="lin"/>
                                          <m:ctrlPr>
                                            <a:rPr lang="zh-CN" altLang="en-US" sz="1400" i="1">
                                              <a:latin typeface="Cambria Math"/>
                                            </a:rPr>
                                          </m:ctrlPr>
                                        </m:fPr>
                                        <m:num>
                                          <m:sSub>
                                            <m:sSubPr>
                                              <m:ctrlPr>
                                                <a:rPr lang="zh-CN" altLang="en-US" sz="1400" i="1">
                                                  <a:latin typeface="Cambria Math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zh-CN" altLang="en-US" sz="1400" i="1">
                                                  <a:latin typeface="Cambria Math" panose="02040503050406030204" pitchFamily="18" charset="0"/>
                                                </a:rPr>
                                                <m:t>𝑅</m:t>
                                              </m:r>
                                            </m:e>
                                            <m:sub>
                                              <m:r>
                                                <m:rPr>
                                                  <m:sty m:val="p"/>
                                                </m:rPr>
                                                <a:rPr lang="zh-CN" altLang="en-US" sz="1400" i="0">
                                                  <a:latin typeface="Cambria Math" panose="02040503050406030204" pitchFamily="18" charset="0"/>
                                                </a:rPr>
                                                <m:t>min</m:t>
                                              </m:r>
                                            </m:sub>
                                          </m:sSub>
                                        </m:num>
                                        <m:den>
                                          <m:r>
                                            <a:rPr lang="zh-CN" altLang="en-US" sz="1400" i="1">
                                              <a:latin typeface="Cambria Math" panose="02040503050406030204" pitchFamily="18" charset="0"/>
                                            </a:rPr>
                                            <m:t>𝑐</m:t>
                                          </m:r>
                                        </m:den>
                                      </m:f>
                                      <m:r>
                                        <a:rPr lang="zh-CN" altLang="en-US" sz="1400" i="1">
                                          <a:latin typeface="Cambria Math" panose="02040503050406030204" pitchFamily="18" charset="0"/>
                                        </a:rPr>
                                        <m:t>𝑊</m:t>
                                      </m:r>
                                    </m:sup>
                                  </m:sSup>
                                  <m:r>
                                    <a:rPr lang="zh-CN" altLang="en-US" sz="1400" i="0">
                                      <a:latin typeface="Cambria Math" panose="02040503050406030204" pitchFamily="18" charset="0"/>
                                    </a:rPr>
                                    <m:t>−1</m:t>
                                  </m:r>
                                </m:num>
                                <m:den>
                                  <m:sSup>
                                    <m:sSupPr>
                                      <m:ctrlPr>
                                        <a:rPr lang="zh-CN" altLang="en-US" sz="1400" i="1">
                                          <a:latin typeface="Cambria Math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zh-CN" altLang="en-US" sz="1400" i="1">
                                          <a:latin typeface="Cambria Math" panose="02040503050406030204" pitchFamily="18" charset="0"/>
                                        </a:rPr>
                                        <m:t>𝑑</m:t>
                                      </m:r>
                                    </m:e>
                                    <m:sup>
                                      <m:r>
                                        <a:rPr lang="zh-CN" altLang="en-US" sz="1400" i="1">
                                          <a:latin typeface="Cambria Math" panose="02040503050406030204" pitchFamily="18" charset="0"/>
                                        </a:rPr>
                                        <m:t>𝛼</m:t>
                                      </m:r>
                                    </m:sup>
                                  </m:sSup>
                                </m:den>
                              </m:f>
                            </m:e>
                          </m:d>
                        </m:e>
                      </m:d>
                    </m:oMath>
                  </m:oMathPara>
                </a14:m>
                <a:endParaRPr lang="zh-CN" altLang="en-US" sz="1400" dirty="0">
                  <a:latin typeface="Tahoma" pitchFamily="34" charset="0"/>
                </a:endParaRPr>
              </a:p>
            </p:txBody>
          </p:sp>
        </mc:Choice>
        <mc:Fallback xmlns="">
          <p:sp>
            <p:nvSpPr>
              <p:cNvPr id="5" name="矩形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05000" y="2590800"/>
                <a:ext cx="4953000" cy="594715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矩形 5"/>
              <p:cNvSpPr/>
              <p:nvPr/>
            </p:nvSpPr>
            <p:spPr>
              <a:xfrm>
                <a:off x="525780" y="3429000"/>
                <a:ext cx="8001000" cy="76424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limUpp>
                        <m:limUppPr>
                          <m:ctrlPr>
                            <a:rPr lang="zh-CN" altLang="en-US" sz="1400" i="1" smtClean="0">
                              <a:latin typeface="Cambria Math"/>
                            </a:rPr>
                          </m:ctrlPr>
                        </m:limUppPr>
                        <m:e>
                          <m:r>
                            <a:rPr lang="zh-CN" altLang="en-US" sz="1400" i="1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lim>
                          <m:r>
                            <m:rPr>
                              <m:lit/>
                            </m:rPr>
                            <a:rPr lang="zh-CN" altLang="en-US" sz="1400" i="0">
                              <a:latin typeface="Cambria Math" panose="02040503050406030204" pitchFamily="18" charset="0"/>
                            </a:rPr>
                            <m:t>_</m:t>
                          </m:r>
                        </m:lim>
                      </m:limUpp>
                      <m:r>
                        <a:rPr lang="zh-CN" altLang="en-US" sz="1400" i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zh-CN" altLang="en-US" sz="1400" i="1">
                          <a:latin typeface="Cambria Math" panose="02040503050406030204" pitchFamily="18" charset="0"/>
                        </a:rPr>
                        <m:t>𝐸</m:t>
                      </m:r>
                      <m:d>
                        <m:dPr>
                          <m:begChr m:val="["/>
                          <m:endChr m:val="]"/>
                          <m:ctrlPr>
                            <a:rPr lang="zh-CN" altLang="en-US" sz="14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zh-CN" altLang="en-US" sz="1400" i="1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</m:d>
                      <m:r>
                        <a:rPr lang="zh-CN" altLang="en-US" sz="1400" i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limLoc m:val="undOvr"/>
                          <m:ctrlPr>
                            <a:rPr lang="zh-CN" altLang="en-US" sz="1400" i="1" smtClean="0">
                              <a:latin typeface="Cambria Math"/>
                            </a:rPr>
                          </m:ctrlPr>
                        </m:naryPr>
                        <m:sub>
                          <m:r>
                            <m:rPr>
                              <m:brk m:alnAt="24"/>
                            </m:rPr>
                            <a:rPr lang="en-US" altLang="zh-CN" sz="14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r>
                            <a:rPr lang="en-US" altLang="zh-CN" sz="1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p>
                        <m:e>
                          <m:r>
                            <a:rPr lang="zh-CN" altLang="en-US" sz="1400" i="1">
                              <a:latin typeface="Cambria Math" panose="02040503050406030204" pitchFamily="18" charset="0"/>
                            </a:rPr>
                            <m:t>𝑅</m:t>
                          </m:r>
                          <m:d>
                            <m:dPr>
                              <m:ctrlPr>
                                <a:rPr lang="en-US" altLang="zh-CN" sz="14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zh-CN" altLang="en-US" sz="14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d>
                          <m:r>
                            <a:rPr lang="en-US" altLang="zh-CN" sz="1400" i="1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zh-CN" altLang="en-US" sz="1400" i="1">
                              <a:latin typeface="Cambria Math" panose="02040503050406030204" pitchFamily="18" charset="0"/>
                            </a:rPr>
                            <m:t>𝑥𝑑𝑥</m:t>
                          </m:r>
                        </m:e>
                      </m:nary>
                      <m:r>
                        <a:rPr lang="en-US" altLang="zh-CN" sz="1400" b="0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limLoc m:val="undOvr"/>
                          <m:ctrlPr>
                            <a:rPr lang="en-US" altLang="zh-CN" sz="1400" b="0" i="1" smtClean="0">
                              <a:latin typeface="Cambria Math"/>
                            </a:rPr>
                          </m:ctrlPr>
                        </m:naryPr>
                        <m:sub>
                          <m:r>
                            <m:rPr>
                              <m:brk m:alnAt="24"/>
                            </m:rPr>
                            <a:rPr lang="en-US" altLang="zh-CN" sz="14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r>
                            <a:rPr lang="en-US" altLang="zh-CN" sz="1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p>
                        <m:e>
                          <m:r>
                            <a:rPr lang="en-US" altLang="zh-CN" sz="1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altLang="zh-CN" sz="1400" b="0" i="1" smtClean="0">
                              <a:latin typeface="Cambria Math" panose="02040503050406030204" pitchFamily="18" charset="0"/>
                            </a:rPr>
                            <m:t>𝑥𝑚𝑖𝑛</m:t>
                          </m:r>
                          <m:d>
                            <m:dPr>
                              <m:begChr m:val="{"/>
                              <m:endChr m:val="}"/>
                              <m:ctrlPr>
                                <a:rPr lang="zh-CN" altLang="en-US" sz="1400" i="1">
                                  <a:latin typeface="Cambria Math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zh-CN" altLang="en-US" sz="14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zh-CN" altLang="en-US" sz="1400" i="1">
                                      <a:latin typeface="Cambria Math" panose="02040503050406030204" pitchFamily="18" charset="0"/>
                                    </a:rPr>
                                    <m:t>𝑅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zh-CN" altLang="en-US" sz="1400">
                                      <a:latin typeface="Cambria Math" panose="02040503050406030204" pitchFamily="18" charset="0"/>
                                    </a:rPr>
                                    <m:t>max</m:t>
                                  </m:r>
                                </m:sub>
                              </m:sSub>
                              <m:r>
                                <a:rPr lang="zh-CN" altLang="en-US" sz="140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zh-CN" altLang="en-US" sz="1400" i="1">
                                  <a:latin typeface="Cambria Math" panose="02040503050406030204" pitchFamily="18" charset="0"/>
                                </a:rPr>
                                <m:t>𝑐𝑊𝑙𝑜</m:t>
                              </m:r>
                              <m:sSub>
                                <m:sSubPr>
                                  <m:ctrlPr>
                                    <a:rPr lang="zh-CN" altLang="en-US" sz="14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zh-CN" altLang="en-US" sz="1400" i="1">
                                      <a:latin typeface="Cambria Math" panose="02040503050406030204" pitchFamily="18" charset="0"/>
                                    </a:rPr>
                                    <m:t>𝑔</m:t>
                                  </m:r>
                                </m:e>
                                <m:sub>
                                  <m:r>
                                    <a:rPr lang="zh-CN" altLang="en-US" sz="140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zh-CN" altLang="en-US" sz="1400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zh-CN" altLang="en-US" sz="1400">
                                      <a:latin typeface="Cambria Math" panose="02040503050406030204" pitchFamily="18" charset="0"/>
                                    </a:rPr>
                                    <m:t>1+</m:t>
                                  </m:r>
                                  <m:f>
                                    <m:fPr>
                                      <m:ctrlPr>
                                        <a:rPr lang="zh-CN" altLang="en-US" sz="1400" i="1">
                                          <a:latin typeface="Cambria Math"/>
                                        </a:rPr>
                                      </m:ctrlPr>
                                    </m:fPr>
                                    <m:num>
                                      <m:sSup>
                                        <m:sSupPr>
                                          <m:ctrlPr>
                                            <a:rPr lang="zh-CN" altLang="en-US" sz="1400" i="1">
                                              <a:latin typeface="Cambria Math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zh-CN" altLang="en-US" sz="1400"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e>
                                        <m:sup>
                                          <m:f>
                                            <m:fPr>
                                              <m:type m:val="lin"/>
                                              <m:ctrlPr>
                                                <a:rPr lang="zh-CN" altLang="en-US" sz="1400" i="1">
                                                  <a:latin typeface="Cambria Math"/>
                                                </a:rPr>
                                              </m:ctrlPr>
                                            </m:fPr>
                                            <m:num>
                                              <m:sSub>
                                                <m:sSubPr>
                                                  <m:ctrlPr>
                                                    <a:rPr lang="zh-CN" altLang="en-US" sz="1400" i="1">
                                                      <a:latin typeface="Cambria Math"/>
                                                    </a:rPr>
                                                  </m:ctrlPr>
                                                </m:sSubPr>
                                                <m:e>
                                                  <m:r>
                                                    <a:rPr lang="zh-CN" altLang="en-US" sz="1400" i="1">
                                                      <a:latin typeface="Cambria Math" panose="02040503050406030204" pitchFamily="18" charset="0"/>
                                                    </a:rPr>
                                                    <m:t>𝑅</m:t>
                                                  </m:r>
                                                </m:e>
                                                <m:sub>
                                                  <m:r>
                                                    <m:rPr>
                                                      <m:sty m:val="p"/>
                                                    </m:rPr>
                                                    <a:rPr lang="zh-CN" altLang="en-US" sz="1400">
                                                      <a:latin typeface="Cambria Math" panose="02040503050406030204" pitchFamily="18" charset="0"/>
                                                    </a:rPr>
                                                    <m:t>min</m:t>
                                                  </m:r>
                                                </m:sub>
                                              </m:sSub>
                                            </m:num>
                                            <m:den>
                                              <m:r>
                                                <a:rPr lang="zh-CN" altLang="en-US" sz="1400" i="1">
                                                  <a:latin typeface="Cambria Math" panose="02040503050406030204" pitchFamily="18" charset="0"/>
                                                </a:rPr>
                                                <m:t>𝑐</m:t>
                                              </m:r>
                                            </m:den>
                                          </m:f>
                                          <m:r>
                                            <a:rPr lang="zh-CN" altLang="en-US" sz="1400" i="1">
                                              <a:latin typeface="Cambria Math" panose="02040503050406030204" pitchFamily="18" charset="0"/>
                                            </a:rPr>
                                            <m:t>𝑊</m:t>
                                          </m:r>
                                        </m:sup>
                                      </m:sSup>
                                      <m:r>
                                        <a:rPr lang="zh-CN" altLang="en-US" sz="1400">
                                          <a:latin typeface="Cambria Math" panose="02040503050406030204" pitchFamily="18" charset="0"/>
                                        </a:rPr>
                                        <m:t>−1</m:t>
                                      </m:r>
                                    </m:num>
                                    <m:den>
                                      <m:sSup>
                                        <m:sSupPr>
                                          <m:ctrlPr>
                                            <a:rPr lang="zh-CN" altLang="en-US" sz="1400" i="1">
                                              <a:latin typeface="Cambria Math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zh-CN" altLang="en-US" sz="1400" i="1">
                                              <a:latin typeface="Cambria Math" panose="02040503050406030204" pitchFamily="18" charset="0"/>
                                            </a:rPr>
                                            <m:t>𝑑</m:t>
                                          </m:r>
                                        </m:e>
                                        <m:sup>
                                          <m:r>
                                            <a:rPr lang="zh-CN" altLang="en-US" sz="1400" i="1">
                                              <a:latin typeface="Cambria Math" panose="02040503050406030204" pitchFamily="18" charset="0"/>
                                            </a:rPr>
                                            <m:t>𝛼</m:t>
                                          </m:r>
                                        </m:sup>
                                      </m:sSup>
                                    </m:den>
                                  </m:f>
                                </m:e>
                              </m:d>
                            </m:e>
                          </m:d>
                          <m:r>
                            <a:rPr lang="zh-CN" altLang="en-US" sz="1400" i="1">
                              <a:latin typeface="Cambria Math" panose="02040503050406030204" pitchFamily="18" charset="0"/>
                            </a:rPr>
                            <m:t>𝑑𝑥</m:t>
                          </m:r>
                          <m:r>
                            <m:rPr>
                              <m:nor/>
                            </m:rPr>
                            <a:rPr lang="zh-CN" altLang="en-US" sz="1400" dirty="0">
                              <a:latin typeface="Tahoma" pitchFamily="34" charset="0"/>
                            </a:rPr>
                            <m:t> </m:t>
                          </m:r>
                        </m:e>
                      </m:nary>
                    </m:oMath>
                  </m:oMathPara>
                </a14:m>
                <a:endParaRPr lang="zh-CN" altLang="en-US" sz="1400" dirty="0">
                  <a:latin typeface="Tahoma" pitchFamily="34" charset="0"/>
                </a:endParaRPr>
              </a:p>
            </p:txBody>
          </p:sp>
        </mc:Choice>
        <mc:Fallback xmlns="">
          <p:sp>
            <p:nvSpPr>
              <p:cNvPr id="6" name="矩形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5780" y="3429000"/>
                <a:ext cx="8001000" cy="764248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页脚占位符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0953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Mobile data – Best Effort Data Service</a:t>
            </a:r>
            <a:endParaRPr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>
              <a:xfrm>
                <a:off x="384175" y="2286000"/>
                <a:ext cx="4187825" cy="3505200"/>
              </a:xfrm>
            </p:spPr>
            <p:txBody>
              <a:bodyPr/>
              <a:lstStyle/>
              <a:p>
                <a:r>
                  <a:rPr lang="en-US" altLang="zh-CN" sz="1600" dirty="0" smtClean="0"/>
                  <a:t>A mobile data system with </a:t>
                </a:r>
                <a14:m>
                  <m:oMath xmlns:m="http://schemas.openxmlformats.org/officeDocument/2006/math">
                    <m:r>
                      <a:rPr lang="en-US" altLang="zh-CN" sz="1600" b="0" i="1" smtClean="0">
                        <a:latin typeface="Cambria Math" panose="02040503050406030204" pitchFamily="18" charset="0"/>
                      </a:rPr>
                      <m:t>𝐾</m:t>
                    </m:r>
                    <m:r>
                      <a:rPr lang="en-US" altLang="zh-CN" sz="1600" b="0" i="1" smtClean="0">
                        <a:latin typeface="Cambria Math" panose="02040503050406030204" pitchFamily="18" charset="0"/>
                      </a:rPr>
                      <m:t>=3, </m:t>
                    </m:r>
                    <m:sSub>
                      <m:sSubPr>
                        <m:ctrlPr>
                          <a:rPr lang="en-US" altLang="zh-CN" sz="16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zh-CN" sz="1600" b="0" i="1" smtClean="0">
                            <a:latin typeface="Cambria Math" panose="02040503050406030204" pitchFamily="18" charset="0"/>
                          </a:rPr>
                          <m:t>𝑊</m:t>
                        </m:r>
                      </m:e>
                      <m:sub>
                        <m:r>
                          <a:rPr lang="en-US" altLang="zh-CN" sz="1600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en-US" altLang="zh-CN" sz="1600" b="0" i="1" smtClean="0">
                        <a:latin typeface="Cambria Math" panose="02040503050406030204" pitchFamily="18" charset="0"/>
                      </a:rPr>
                      <m:t>=15 </m:t>
                    </m:r>
                    <m:r>
                      <a:rPr lang="en-US" altLang="zh-CN" sz="1600" b="0" i="1" smtClean="0">
                        <a:latin typeface="Cambria Math" panose="02040503050406030204" pitchFamily="18" charset="0"/>
                      </a:rPr>
                      <m:t>𝑀𝐻𝑧</m:t>
                    </m:r>
                    <m:r>
                      <a:rPr lang="en-US" altLang="zh-CN" sz="1600" b="0" i="1" smtClean="0">
                        <a:latin typeface="Cambria Math" panose="02040503050406030204" pitchFamily="18" charset="0"/>
                      </a:rPr>
                      <m:t>, </m:t>
                    </m:r>
                  </m:oMath>
                </a14:m>
                <a:r>
                  <a:rPr lang="en-US" altLang="zh-CN" sz="1600" dirty="0" smtClean="0"/>
                  <a:t>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zh-CN" altLang="en-US" sz="1600" i="1">
                            <a:latin typeface="Cambria Math" panose="02040503050406030204" pitchFamily="18" charset="0"/>
                          </a:rPr>
                          <m:t>𝛾</m:t>
                        </m:r>
                      </m:e>
                      <m:sub>
                        <m:r>
                          <a:rPr lang="en-US" altLang="zh-CN" sz="1600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altLang="zh-CN" sz="1600" i="1">
                        <a:latin typeface="Cambria Math" panose="02040503050406030204" pitchFamily="18" charset="0"/>
                      </a:rPr>
                      <m:t>=6 </m:t>
                    </m:r>
                    <m:r>
                      <a:rPr lang="en-US" altLang="zh-CN" sz="1600" i="1">
                        <a:latin typeface="Cambria Math" panose="02040503050406030204" pitchFamily="18" charset="0"/>
                      </a:rPr>
                      <m:t>𝑑𝐵</m:t>
                    </m:r>
                    <m:r>
                      <a:rPr lang="en-US" altLang="zh-CN" sz="1600" b="0" i="1" smtClean="0">
                        <a:latin typeface="Cambria Math" panose="02040503050406030204" pitchFamily="18" charset="0"/>
                      </a:rPr>
                      <m:t>.</m:t>
                    </m:r>
                  </m:oMath>
                </a14:m>
                <a:endParaRPr lang="en-US" altLang="zh-CN" sz="1600" dirty="0" smtClean="0"/>
              </a:p>
              <a:p>
                <a:r>
                  <a:rPr lang="en-US" altLang="zh-CN" sz="1600" dirty="0" smtClean="0"/>
                  <a:t>Adaptive modulation with </a:t>
                </a:r>
                <a14:m>
                  <m:oMath xmlns:m="http://schemas.openxmlformats.org/officeDocument/2006/math">
                    <m:r>
                      <a:rPr lang="en-US" altLang="zh-CN" sz="1600" i="1">
                        <a:latin typeface="Cambria Math" panose="02040503050406030204" pitchFamily="18" charset="0"/>
                      </a:rPr>
                      <m:t>𝑐</m:t>
                    </m:r>
                    <m:r>
                      <a:rPr lang="en-US" altLang="zh-CN" sz="1600" i="1">
                        <a:latin typeface="Cambria Math" panose="02040503050406030204" pitchFamily="18" charset="0"/>
                      </a:rPr>
                      <m:t>=0.5 </m:t>
                    </m:r>
                  </m:oMath>
                </a14:m>
                <a:r>
                  <a:rPr lang="en-US" altLang="zh-CN" sz="1600" dirty="0" smtClean="0"/>
                  <a:t>with discrete data rates with rates</a:t>
                </a:r>
                <a:r>
                  <a:rPr lang="en-US" altLang="zh-CN" sz="1600" dirty="0"/>
                  <a:t> </a:t>
                </a:r>
                <a14:m>
                  <m:oMath xmlns:m="http://schemas.openxmlformats.org/officeDocument/2006/math">
                    <m:r>
                      <a:rPr lang="en-US" altLang="zh-CN" sz="1600" i="1">
                        <a:latin typeface="Cambria Math" panose="02040503050406030204" pitchFamily="18" charset="0"/>
                      </a:rPr>
                      <m:t>𝑅</m:t>
                    </m:r>
                    <m:r>
                      <a:rPr lang="en-US" altLang="zh-CN" sz="1600" i="1">
                        <a:latin typeface="Cambria Math" panose="02040503050406030204" pitchFamily="18" charset="0"/>
                      </a:rPr>
                      <m:t>=1, 2, 4, 8</m:t>
                    </m:r>
                  </m:oMath>
                </a14:m>
                <a:r>
                  <a:rPr lang="en-US" altLang="zh-CN" sz="1600" dirty="0" smtClean="0"/>
                  <a:t> and </a:t>
                </a:r>
                <a14:m>
                  <m:oMath xmlns:m="http://schemas.openxmlformats.org/officeDocument/2006/math">
                    <m:r>
                      <a:rPr lang="en-US" altLang="zh-CN" sz="1600" i="1">
                        <a:latin typeface="Cambria Math" panose="02040503050406030204" pitchFamily="18" charset="0"/>
                      </a:rPr>
                      <m:t>16 </m:t>
                    </m:r>
                    <m:r>
                      <a:rPr lang="en-US" altLang="zh-CN" sz="1600" i="1">
                        <a:latin typeface="Cambria Math" panose="02040503050406030204" pitchFamily="18" charset="0"/>
                      </a:rPr>
                      <m:t>𝑀𝑏𝑖𝑡</m:t>
                    </m:r>
                    <m:r>
                      <a:rPr lang="en-US" altLang="zh-CN" sz="1600" i="1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altLang="zh-CN" sz="1600" i="1">
                        <a:latin typeface="Cambria Math" panose="02040503050406030204" pitchFamily="18" charset="0"/>
                      </a:rPr>
                      <m:t>𝑠</m:t>
                    </m:r>
                  </m:oMath>
                </a14:m>
                <a:r>
                  <a:rPr lang="en-US" altLang="zh-CN" sz="1600" dirty="0" smtClean="0"/>
                  <a:t>.</a:t>
                </a:r>
                <a:endParaRPr lang="zh-CN" altLang="en-US" sz="1600" dirty="0"/>
              </a:p>
            </p:txBody>
          </p:sp>
        </mc:Choice>
        <mc:Fallback xmlns="">
          <p:sp>
            <p:nvSpPr>
              <p:cNvPr id="3" name="内容占位符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84175" y="2286000"/>
                <a:ext cx="4187825" cy="3505200"/>
              </a:xfrm>
              <a:blipFill rotWithShape="0">
                <a:blip r:embed="rId2"/>
                <a:stretch>
                  <a:fillRect l="-437" t="-52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图片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2133600"/>
            <a:ext cx="4572000" cy="3103275"/>
          </a:xfrm>
          <a:prstGeom prst="rect">
            <a:avLst/>
          </a:prstGeom>
        </p:spPr>
      </p:pic>
      <p:sp>
        <p:nvSpPr>
          <p:cNvPr id="4" name="页脚占位符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0521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Mobile data – Best Effort Data Service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z="1800" dirty="0" smtClean="0"/>
              <a:t>Rural deployment with very large cells</a:t>
            </a:r>
          </a:p>
          <a:p>
            <a:pPr lvl="1"/>
            <a:r>
              <a:rPr lang="en-US" altLang="zh-CN" sz="1400" dirty="0" smtClean="0"/>
              <a:t>Poor cell capacity as compared to the peak data rate.</a:t>
            </a:r>
            <a:endParaRPr lang="zh-CN" altLang="en-US" sz="1400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8012" y="2935320"/>
            <a:ext cx="5462587" cy="3008280"/>
          </a:xfrm>
          <a:prstGeom prst="rect">
            <a:avLst/>
          </a:prstGeom>
        </p:spPr>
      </p:pic>
      <p:sp>
        <p:nvSpPr>
          <p:cNvPr id="4" name="页脚占位符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4164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Mobile data – Best Effort Data Service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z="1800" dirty="0" smtClean="0"/>
              <a:t>Very dense deployment with small cell sizes</a:t>
            </a:r>
          </a:p>
          <a:p>
            <a:pPr lvl="1"/>
            <a:r>
              <a:rPr lang="en-US" altLang="zh-CN" sz="1400" dirty="0" smtClean="0"/>
              <a:t>Better cell capacity in comparison with the peak data rate.</a:t>
            </a:r>
            <a:endParaRPr lang="zh-CN" altLang="en-US" sz="1400" dirty="0"/>
          </a:p>
        </p:txBody>
      </p:sp>
      <p:sp>
        <p:nvSpPr>
          <p:cNvPr id="4" name="文本框 3"/>
          <p:cNvSpPr txBox="1"/>
          <p:nvPr/>
        </p:nvSpPr>
        <p:spPr>
          <a:xfrm>
            <a:off x="3466306" y="4114800"/>
            <a:ext cx="1143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rgbClr val="FF0000"/>
                </a:solidFill>
                <a:latin typeface="Tahoma" pitchFamily="34" charset="0"/>
              </a:rPr>
              <a:t>A graph is missed here!</a:t>
            </a:r>
            <a:endParaRPr lang="zh-CN" altLang="en-US" dirty="0">
              <a:solidFill>
                <a:srgbClr val="FF0000"/>
              </a:solidFill>
              <a:latin typeface="Tahoma" pitchFamily="34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0" y="2956179"/>
            <a:ext cx="5000244" cy="3063621"/>
          </a:xfrm>
          <a:prstGeom prst="rect">
            <a:avLst/>
          </a:prstGeom>
        </p:spPr>
      </p:pic>
      <p:sp>
        <p:nvSpPr>
          <p:cNvPr id="6" name="页脚占位符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8371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Summary</a:t>
            </a:r>
            <a:endParaRPr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altLang="zh-CN" sz="1800" dirty="0" smtClean="0"/>
                  <a:t>Wireless networks are based on efficient spectrum reuse.</a:t>
                </a:r>
              </a:p>
              <a:p>
                <a:r>
                  <a:rPr lang="en-US" altLang="zh-CN" sz="1800" dirty="0" smtClean="0"/>
                  <a:t>Orthogonal multiple access avoids interference between users within the same cluster.</a:t>
                </a:r>
              </a:p>
              <a:p>
                <a:pPr lvl="1"/>
                <a:r>
                  <a:rPr lang="en-US" altLang="zh-CN" sz="1400" dirty="0" smtClean="0"/>
                  <a:t>Frequency planning is required.</a:t>
                </a:r>
              </a:p>
              <a:p>
                <a:r>
                  <a:rPr lang="en-US" altLang="zh-CN" sz="1800" dirty="0" smtClean="0"/>
                  <a:t>Random multiple access schemes allow controlled interference between users.</a:t>
                </a:r>
              </a:p>
              <a:p>
                <a:pPr lvl="1"/>
                <a:r>
                  <a:rPr lang="en-US" altLang="zh-CN" sz="1400" dirty="0" smtClean="0"/>
                  <a:t>A universal reuse (cluster size </a:t>
                </a:r>
                <a14:m>
                  <m:oMath xmlns:m="http://schemas.openxmlformats.org/officeDocument/2006/math">
                    <m:r>
                      <a:rPr lang="en-US" altLang="zh-CN" sz="1400" i="1">
                        <a:latin typeface="Cambria Math" panose="02040503050406030204" pitchFamily="18" charset="0"/>
                      </a:rPr>
                      <m:t>𝐾</m:t>
                    </m:r>
                    <m:r>
                      <a:rPr lang="en-US" altLang="zh-CN" sz="1400" i="1">
                        <a:latin typeface="Cambria Math" panose="02040503050406030204" pitchFamily="18" charset="0"/>
                      </a:rPr>
                      <m:t>=1</m:t>
                    </m:r>
                  </m:oMath>
                </a14:m>
                <a:r>
                  <a:rPr lang="en-US" altLang="zh-CN" sz="1400" dirty="0" smtClean="0"/>
                  <a:t>) can be used.</a:t>
                </a:r>
              </a:p>
              <a:p>
                <a:pPr lvl="1"/>
                <a:r>
                  <a:rPr lang="en-US" altLang="zh-CN" sz="1400" dirty="0" smtClean="0"/>
                  <a:t>No frequency planning is required.</a:t>
                </a:r>
              </a:p>
              <a:p>
                <a:r>
                  <a:rPr lang="en-US" altLang="zh-CN" sz="1800" dirty="0" smtClean="0"/>
                  <a:t>Directional antennas reduce interference and improve coverage in wireless networks.</a:t>
                </a:r>
              </a:p>
              <a:p>
                <a:r>
                  <a:rPr lang="en-US" altLang="zh-CN" sz="1800" dirty="0" smtClean="0"/>
                  <a:t>Cell capacity in mobile data services depends on the cell size</a:t>
                </a:r>
              </a:p>
              <a:p>
                <a:pPr lvl="1"/>
                <a:r>
                  <a:rPr lang="en-US" altLang="zh-CN" sz="1400" dirty="0" smtClean="0"/>
                  <a:t>Better capacity is obtained for every dense deployment with small cells.</a:t>
                </a:r>
              </a:p>
              <a:p>
                <a:endParaRPr lang="zh-CN" altLang="en-US" sz="1800" dirty="0"/>
              </a:p>
            </p:txBody>
          </p:sp>
        </mc:Choice>
        <mc:Fallback xmlns="">
          <p:sp>
            <p:nvSpPr>
              <p:cNvPr id="3" name="内容占位符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449" t="-870" r="-748" b="-243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页脚占位符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1529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Wireless Networks - Challenges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z="2000" dirty="0"/>
              <a:t>Infrastructure</a:t>
            </a:r>
          </a:p>
          <a:p>
            <a:pPr lvl="1"/>
            <a:r>
              <a:rPr lang="en-US" altLang="zh-CN" sz="1600" dirty="0"/>
              <a:t>Base Station (BS)</a:t>
            </a:r>
          </a:p>
          <a:p>
            <a:pPr lvl="1"/>
            <a:r>
              <a:rPr lang="en-US" altLang="zh-CN" sz="1600" dirty="0"/>
              <a:t>Fixed </a:t>
            </a:r>
            <a:r>
              <a:rPr lang="en-US" altLang="zh-CN" sz="1600" dirty="0" smtClean="0"/>
              <a:t>network</a:t>
            </a:r>
          </a:p>
          <a:p>
            <a:r>
              <a:rPr lang="en-US" altLang="zh-CN" sz="2000" dirty="0" smtClean="0"/>
              <a:t>Terminals</a:t>
            </a:r>
          </a:p>
          <a:p>
            <a:r>
              <a:rPr lang="en-US" altLang="zh-CN" sz="2000" dirty="0" smtClean="0"/>
              <a:t>Coverage requirements</a:t>
            </a:r>
          </a:p>
          <a:p>
            <a:r>
              <a:rPr lang="en-US" altLang="zh-CN" sz="2000" dirty="0" smtClean="0"/>
              <a:t>Service requirements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1000" y="1783556"/>
            <a:ext cx="4180978" cy="3290887"/>
          </a:xfrm>
          <a:prstGeom prst="rect">
            <a:avLst/>
          </a:prstGeom>
        </p:spPr>
      </p:pic>
      <p:sp>
        <p:nvSpPr>
          <p:cNvPr id="5" name="页脚占位符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7962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Wireless Networks Modeling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4175" y="2286000"/>
            <a:ext cx="4264025" cy="3505200"/>
          </a:xfrm>
        </p:spPr>
        <p:txBody>
          <a:bodyPr/>
          <a:lstStyle/>
          <a:p>
            <a:r>
              <a:rPr lang="en-US" altLang="zh-CN" sz="1800" dirty="0" smtClean="0"/>
              <a:t>The most common model used for wireless networks is uniform hexagonal shape areas, called cells.</a:t>
            </a:r>
          </a:p>
          <a:p>
            <a:r>
              <a:rPr lang="en-US" altLang="zh-CN" sz="1800" dirty="0" smtClean="0"/>
              <a:t>Uniform cells with radius R.</a:t>
            </a:r>
          </a:p>
          <a:p>
            <a:r>
              <a:rPr lang="en-US" altLang="zh-CN" sz="1800" dirty="0" smtClean="0"/>
              <a:t>Base station with </a:t>
            </a:r>
            <a:r>
              <a:rPr lang="en-US" altLang="zh-CN" sz="1800" dirty="0" err="1" smtClean="0"/>
              <a:t>omni</a:t>
            </a:r>
            <a:r>
              <a:rPr lang="en-US" altLang="zh-CN" sz="1800" dirty="0" smtClean="0"/>
              <a:t> antenna is positioned in the middle of each cell</a:t>
            </a:r>
          </a:p>
          <a:p>
            <a:pPr marL="0" indent="0">
              <a:buNone/>
            </a:pPr>
            <a:endParaRPr lang="zh-CN" altLang="en-US" sz="1800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2133600"/>
            <a:ext cx="3886200" cy="3095787"/>
          </a:xfrm>
          <a:prstGeom prst="rect">
            <a:avLst/>
          </a:prstGeom>
        </p:spPr>
      </p:pic>
      <p:sp>
        <p:nvSpPr>
          <p:cNvPr id="4" name="页脚占位符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4208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Area Coverage Planning	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4175" y="2286000"/>
            <a:ext cx="5254625" cy="3505200"/>
          </a:xfrm>
        </p:spPr>
        <p:txBody>
          <a:bodyPr/>
          <a:lstStyle/>
          <a:p>
            <a:r>
              <a:rPr lang="en-US" altLang="zh-CN" sz="1600" dirty="0" smtClean="0"/>
              <a:t>The received SNR can be written as follows:</a:t>
            </a:r>
          </a:p>
          <a:p>
            <a:pPr marL="0" indent="0">
              <a:buNone/>
            </a:pPr>
            <a:endParaRPr lang="en-US" altLang="zh-CN" sz="1600" dirty="0"/>
          </a:p>
          <a:p>
            <a:pPr marL="0" indent="0">
              <a:buNone/>
            </a:pPr>
            <a:endParaRPr lang="en-US" altLang="zh-CN" sz="1600" dirty="0" smtClean="0"/>
          </a:p>
          <a:p>
            <a:r>
              <a:rPr lang="en-US" altLang="zh-CN" sz="1600" dirty="0" smtClean="0"/>
              <a:t>The minimum received SNR within the cell is given by</a:t>
            </a:r>
          </a:p>
          <a:p>
            <a:pPr marL="0" indent="0">
              <a:buNone/>
            </a:pPr>
            <a:endParaRPr lang="en-US" altLang="zh-CN" sz="1600" dirty="0"/>
          </a:p>
          <a:p>
            <a:pPr marL="0" indent="0">
              <a:buNone/>
            </a:pPr>
            <a:endParaRPr lang="en-US" altLang="zh-CN" sz="1600" dirty="0" smtClean="0"/>
          </a:p>
          <a:p>
            <a:r>
              <a:rPr lang="en-US" altLang="zh-CN" sz="1600" dirty="0" smtClean="0"/>
              <a:t>The radius of the coverage area (maximum range) is obtained as </a:t>
            </a:r>
            <a:endParaRPr lang="zh-CN" altLang="en-US" sz="1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矩形 4"/>
              <p:cNvSpPr/>
              <p:nvPr/>
            </p:nvSpPr>
            <p:spPr>
              <a:xfrm>
                <a:off x="2152520" y="2705420"/>
                <a:ext cx="1666034" cy="55707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zh-CN" altLang="en-US" sz="1400" i="1">
                          <a:latin typeface="Cambria Math" panose="02040503050406030204" pitchFamily="18" charset="0"/>
                        </a:rPr>
                        <m:t>𝛤</m:t>
                      </m:r>
                      <m:r>
                        <a:rPr lang="zh-CN" altLang="en-US" sz="1400" i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zh-CN" altLang="en-US" sz="1400" i="1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zh-CN" altLang="en-US" sz="14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zh-CN" altLang="en-US" sz="1400" i="1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zh-CN" altLang="en-US" sz="1400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sub>
                          </m:sSub>
                          <m:sSub>
                            <m:sSubPr>
                              <m:ctrlPr>
                                <a:rPr lang="zh-CN" altLang="en-US" sz="14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zh-CN" altLang="en-US" sz="1400" i="1">
                                  <a:latin typeface="Cambria Math" panose="02040503050406030204" pitchFamily="18" charset="0"/>
                                </a:rPr>
                                <m:t>𝐺</m:t>
                              </m:r>
                            </m:e>
                            <m:sub>
                              <m:r>
                                <a:rPr lang="zh-CN" altLang="en-US" sz="1400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sub>
                          </m:sSub>
                          <m:sSub>
                            <m:sSubPr>
                              <m:ctrlPr>
                                <a:rPr lang="zh-CN" altLang="en-US" sz="14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zh-CN" altLang="en-US" sz="1400" i="1">
                                  <a:latin typeface="Cambria Math" panose="02040503050406030204" pitchFamily="18" charset="0"/>
                                </a:rPr>
                                <m:t>𝐺</m:t>
                              </m:r>
                            </m:e>
                            <m:sub>
                              <m:r>
                                <a:rPr lang="zh-CN" altLang="en-US" sz="1400" i="1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zh-CN" altLang="en-US" sz="14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zh-CN" altLang="en-US" sz="1400" i="1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e>
                            <m:sub>
                              <m:r>
                                <a:rPr lang="zh-CN" altLang="en-US" sz="1400" i="1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sub>
                          </m:sSub>
                          <m:r>
                            <a:rPr lang="zh-CN" altLang="en-US" sz="1400" i="1">
                              <a:latin typeface="Cambria Math" panose="02040503050406030204" pitchFamily="18" charset="0"/>
                            </a:rPr>
                            <m:t>𝑁</m:t>
                          </m:r>
                        </m:den>
                      </m:f>
                      <m:r>
                        <a:rPr lang="zh-CN" altLang="en-US" sz="1400" i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zh-CN" altLang="en-US" sz="1400" i="1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zh-CN" altLang="en-US" sz="14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zh-CN" altLang="en-US" sz="1400" i="1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b>
                              <m:r>
                                <a:rPr lang="zh-CN" altLang="en-US" sz="1400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sub>
                          </m:sSub>
                          <m:sSub>
                            <m:sSubPr>
                              <m:ctrlPr>
                                <a:rPr lang="zh-CN" altLang="en-US" sz="14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zh-CN" altLang="en-US" sz="1400" i="1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zh-CN" altLang="en-US" sz="1400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sub>
                          </m:sSub>
                        </m:num>
                        <m:den>
                          <m:sSup>
                            <m:sSupPr>
                              <m:ctrlPr>
                                <a:rPr lang="zh-CN" altLang="en-US" sz="14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zh-CN" altLang="en-US" sz="1400" i="1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  <m:sup>
                              <m:r>
                                <a:rPr lang="zh-CN" altLang="en-US" sz="1400" i="1">
                                  <a:latin typeface="Cambria Math" panose="02040503050406030204" pitchFamily="18" charset="0"/>
                                </a:rPr>
                                <m:t>𝛼</m:t>
                              </m:r>
                            </m:sup>
                          </m:sSup>
                          <m:r>
                            <a:rPr lang="zh-CN" altLang="en-US" sz="1400" i="1">
                              <a:latin typeface="Cambria Math" panose="02040503050406030204" pitchFamily="18" charset="0"/>
                            </a:rPr>
                            <m:t>𝑁</m:t>
                          </m:r>
                        </m:den>
                      </m:f>
                    </m:oMath>
                  </m:oMathPara>
                </a14:m>
                <a:endParaRPr lang="zh-CN" altLang="en-US" sz="1400" dirty="0">
                  <a:latin typeface="Tahoma" pitchFamily="34" charset="0"/>
                </a:endParaRPr>
              </a:p>
            </p:txBody>
          </p:sp>
        </mc:Choice>
        <mc:Fallback xmlns="">
          <p:sp>
            <p:nvSpPr>
              <p:cNvPr id="5" name="矩形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52520" y="2705420"/>
                <a:ext cx="1666034" cy="557076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矩形 9"/>
              <p:cNvSpPr/>
              <p:nvPr/>
            </p:nvSpPr>
            <p:spPr>
              <a:xfrm>
                <a:off x="1600200" y="3657600"/>
                <a:ext cx="993029" cy="49423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zh-CN" altLang="en-US" sz="14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zh-CN" altLang="en-US" sz="1400" i="1">
                              <a:latin typeface="Cambria Math" panose="02040503050406030204" pitchFamily="18" charset="0"/>
                            </a:rPr>
                            <m:t>𝛾</m:t>
                          </m:r>
                        </m:e>
                        <m:sub>
                          <m:r>
                            <a:rPr lang="zh-CN" altLang="en-US" sz="1400" i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zh-CN" altLang="en-US" sz="1400" i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zh-CN" altLang="en-US" sz="1400" i="1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zh-CN" altLang="en-US" sz="14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zh-CN" altLang="en-US" sz="1400" i="1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b>
                              <m:r>
                                <a:rPr lang="zh-CN" altLang="en-US" sz="1400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sub>
                          </m:sSub>
                          <m:sSub>
                            <m:sSubPr>
                              <m:ctrlPr>
                                <a:rPr lang="zh-CN" altLang="en-US" sz="14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zh-CN" altLang="en-US" sz="1400" i="1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zh-CN" altLang="en-US" sz="1400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sub>
                          </m:sSub>
                        </m:num>
                        <m:den>
                          <m:sSup>
                            <m:sSupPr>
                              <m:ctrlPr>
                                <a:rPr lang="zh-CN" altLang="en-US" sz="14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zh-CN" altLang="en-US" sz="1400" i="1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p>
                              <m:r>
                                <a:rPr lang="zh-CN" altLang="en-US" sz="1400" i="1">
                                  <a:latin typeface="Cambria Math" panose="02040503050406030204" pitchFamily="18" charset="0"/>
                                </a:rPr>
                                <m:t>𝛼</m:t>
                              </m:r>
                            </m:sup>
                          </m:sSup>
                          <m:r>
                            <a:rPr lang="zh-CN" altLang="en-US" sz="1400" i="1">
                              <a:latin typeface="Cambria Math" panose="02040503050406030204" pitchFamily="18" charset="0"/>
                            </a:rPr>
                            <m:t>𝑁</m:t>
                          </m:r>
                        </m:den>
                      </m:f>
                    </m:oMath>
                  </m:oMathPara>
                </a14:m>
                <a:endParaRPr lang="zh-CN" altLang="en-US" sz="1400" dirty="0">
                  <a:latin typeface="Tahoma" pitchFamily="34" charset="0"/>
                </a:endParaRPr>
              </a:p>
            </p:txBody>
          </p:sp>
        </mc:Choice>
        <mc:Fallback xmlns="">
          <p:sp>
            <p:nvSpPr>
              <p:cNvPr id="10" name="矩形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00200" y="3657600"/>
                <a:ext cx="993029" cy="494238"/>
              </a:xfrm>
              <a:prstGeom prst="rect">
                <a:avLst/>
              </a:prstGeom>
              <a:blipFill rotWithShape="1">
                <a:blip r:embed="rId3"/>
                <a:stretch>
                  <a:fillRect b="-123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文本框 10"/>
          <p:cNvSpPr txBox="1"/>
          <p:nvPr/>
        </p:nvSpPr>
        <p:spPr>
          <a:xfrm>
            <a:off x="2514600" y="3733800"/>
            <a:ext cx="2819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latin typeface="Tahoma" pitchFamily="34" charset="0"/>
              </a:rPr>
              <a:t>i</a:t>
            </a:r>
            <a:r>
              <a:rPr lang="en-US" altLang="zh-CN" sz="1600" dirty="0" smtClean="0">
                <a:latin typeface="Tahoma" pitchFamily="34" charset="0"/>
              </a:rPr>
              <a:t>s the SNR at the cell border.</a:t>
            </a:r>
            <a:endParaRPr lang="zh-CN" altLang="en-US" sz="1600" dirty="0">
              <a:latin typeface="Tahoma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矩形 12"/>
              <p:cNvSpPr/>
              <p:nvPr/>
            </p:nvSpPr>
            <p:spPr>
              <a:xfrm>
                <a:off x="2903018" y="4777270"/>
                <a:ext cx="1347356" cy="63293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zh-CN" altLang="en-US" sz="1400" i="1">
                          <a:latin typeface="Cambria Math" panose="02040503050406030204" pitchFamily="18" charset="0"/>
                        </a:rPr>
                        <m:t>𝑅</m:t>
                      </m:r>
                      <m:r>
                        <a:rPr lang="zh-CN" altLang="en-US" sz="1400" i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zh-CN" altLang="en-US" sz="1400" i="1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zh-CN" altLang="en-US" sz="1400" i="1">
                                  <a:latin typeface="Cambria Math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zh-CN" altLang="en-US" sz="1400" i="1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zh-CN" altLang="en-US" sz="1400" i="1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zh-CN" altLang="en-US" sz="1400" i="1">
                                          <a:latin typeface="Cambria Math" panose="02040503050406030204" pitchFamily="18" charset="0"/>
                                        </a:rPr>
                                        <m:t>𝑐</m:t>
                                      </m:r>
                                    </m:e>
                                    <m:sub>
                                      <m:r>
                                        <a:rPr lang="zh-CN" altLang="en-US" sz="1400" i="1">
                                          <a:latin typeface="Cambria Math" panose="02040503050406030204" pitchFamily="18" charset="0"/>
                                        </a:rPr>
                                        <m:t>𝑡</m:t>
                                      </m:r>
                                    </m:sub>
                                  </m:sSub>
                                  <m:sSub>
                                    <m:sSubPr>
                                      <m:ctrlPr>
                                        <a:rPr lang="zh-CN" altLang="en-US" sz="1400" i="1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zh-CN" altLang="en-US" sz="1400" i="1">
                                          <a:latin typeface="Cambria Math" panose="02040503050406030204" pitchFamily="18" charset="0"/>
                                        </a:rPr>
                                        <m:t>𝑃</m:t>
                                      </m:r>
                                    </m:e>
                                    <m:sub>
                                      <m:r>
                                        <a:rPr lang="zh-CN" altLang="en-US" sz="1400" i="1">
                                          <a:latin typeface="Cambria Math" panose="02040503050406030204" pitchFamily="18" charset="0"/>
                                        </a:rPr>
                                        <m:t>𝑡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zh-CN" altLang="en-US" sz="1400" i="1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zh-CN" altLang="en-US" sz="1400" i="1">
                                          <a:latin typeface="Cambria Math" panose="02040503050406030204" pitchFamily="18" charset="0"/>
                                        </a:rPr>
                                        <m:t>𝛾</m:t>
                                      </m:r>
                                    </m:e>
                                    <m:sub>
                                      <m:r>
                                        <a:rPr lang="zh-CN" altLang="en-US" sz="1400" i="0">
                                          <a:latin typeface="Cambria Math" panose="02040503050406030204" pitchFamily="18" charset="0"/>
                                        </a:rPr>
                                        <m:t>0</m:t>
                                      </m:r>
                                    </m:sub>
                                  </m:sSub>
                                  <m:r>
                                    <a:rPr lang="zh-CN" altLang="en-US" sz="1400" i="1">
                                      <a:latin typeface="Cambria Math" panose="02040503050406030204" pitchFamily="18" charset="0"/>
                                    </a:rPr>
                                    <m:t>𝑁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f>
                            <m:fPr>
                              <m:type m:val="lin"/>
                              <m:ctrlPr>
                                <a:rPr lang="zh-CN" altLang="en-US" sz="1400" i="1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zh-CN" altLang="en-US" sz="1400" i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zh-CN" altLang="en-US" sz="1400" i="1">
                                  <a:latin typeface="Cambria Math" panose="02040503050406030204" pitchFamily="18" charset="0"/>
                                </a:rPr>
                                <m:t>𝛼</m:t>
                              </m:r>
                            </m:den>
                          </m:f>
                        </m:sup>
                      </m:sSup>
                    </m:oMath>
                  </m:oMathPara>
                </a14:m>
                <a:endParaRPr lang="zh-CN" altLang="en-US" sz="1400" dirty="0">
                  <a:latin typeface="Tahoma" pitchFamily="34" charset="0"/>
                </a:endParaRPr>
              </a:p>
            </p:txBody>
          </p:sp>
        </mc:Choice>
        <mc:Fallback xmlns="">
          <p:sp>
            <p:nvSpPr>
              <p:cNvPr id="13" name="矩形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03018" y="4777270"/>
                <a:ext cx="1347356" cy="632930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图片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6899" y="2643324"/>
            <a:ext cx="3480901" cy="2041113"/>
          </a:xfrm>
          <a:prstGeom prst="rect">
            <a:avLst/>
          </a:prstGeom>
        </p:spPr>
      </p:pic>
      <p:sp>
        <p:nvSpPr>
          <p:cNvPr id="4" name="页脚占位符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930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Area Coverage Planning – Effect of Shadowing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5600" y="2286000"/>
            <a:ext cx="8150225" cy="3505200"/>
          </a:xfrm>
        </p:spPr>
        <p:txBody>
          <a:bodyPr/>
          <a:lstStyle/>
          <a:p>
            <a:r>
              <a:rPr lang="en-US" altLang="zh-CN" sz="1600" dirty="0" smtClean="0"/>
              <a:t>With shadow fading, the received SNR becomes random.</a:t>
            </a:r>
          </a:p>
          <a:p>
            <a:r>
              <a:rPr lang="en-US" altLang="zh-CN" sz="1600" dirty="0" smtClean="0"/>
              <a:t>For a time availability of                        , we have </a:t>
            </a:r>
          </a:p>
          <a:p>
            <a:endParaRPr lang="en-US" altLang="zh-CN" sz="1600" dirty="0"/>
          </a:p>
          <a:p>
            <a:pPr marL="0" indent="0">
              <a:buNone/>
            </a:pPr>
            <a:r>
              <a:rPr lang="en-US" altLang="zh-CN" sz="1600" dirty="0" smtClean="0"/>
              <a:t> 	</a:t>
            </a:r>
          </a:p>
          <a:p>
            <a:r>
              <a:rPr lang="en-US" altLang="zh-CN" sz="1600" dirty="0"/>
              <a:t> </a:t>
            </a:r>
            <a:r>
              <a:rPr lang="en-US" altLang="zh-CN" sz="1600" dirty="0" smtClean="0"/>
              <a:t>  is lognormal distributed with standard deviation    </a:t>
            </a:r>
            <a:r>
              <a:rPr lang="en-US" altLang="zh-CN" sz="1600" dirty="0" err="1" smtClean="0"/>
              <a:t>dB.</a:t>
            </a:r>
            <a:endParaRPr lang="en-US" altLang="zh-CN" sz="1600" dirty="0" smtClean="0"/>
          </a:p>
          <a:p>
            <a:r>
              <a:rPr lang="en-US" altLang="zh-CN" sz="1600" dirty="0" smtClean="0"/>
              <a:t>To preserve the same cell area, an extra fade margin at the transmitter is needed.</a:t>
            </a:r>
          </a:p>
          <a:p>
            <a:endParaRPr lang="en-US" altLang="zh-CN" sz="1600" dirty="0"/>
          </a:p>
          <a:p>
            <a:endParaRPr lang="en-US" altLang="zh-CN" sz="1600" dirty="0" smtClean="0"/>
          </a:p>
          <a:p>
            <a:r>
              <a:rPr lang="en-US" altLang="zh-CN" sz="1600" dirty="0" smtClean="0"/>
              <a:t>The fade margin is then obtained as</a:t>
            </a:r>
          </a:p>
          <a:p>
            <a:endParaRPr lang="en-US" altLang="zh-CN" sz="1600" dirty="0" smtClean="0"/>
          </a:p>
          <a:p>
            <a:r>
              <a:rPr lang="en-US" altLang="zh-CN" sz="1600" dirty="0" smtClean="0"/>
              <a:t>Once the radius is known, the number of cells required to cover the service area can be calculated</a:t>
            </a:r>
            <a:endParaRPr lang="zh-CN" altLang="en-US" sz="1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矩形 4"/>
              <p:cNvSpPr/>
              <p:nvPr/>
            </p:nvSpPr>
            <p:spPr>
              <a:xfrm>
                <a:off x="2900787" y="2557046"/>
                <a:ext cx="1518813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zh-CN" altLang="en-US" sz="16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zh-CN" altLang="en-US" sz="1600" i="1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zh-CN" altLang="en-US" sz="1600" i="1">
                              <a:latin typeface="Cambria Math" panose="02040503050406030204" pitchFamily="18" charset="0"/>
                            </a:rPr>
                            <m:t>𝑡𝑎</m:t>
                          </m:r>
                        </m:sub>
                      </m:sSub>
                      <m:r>
                        <a:rPr lang="zh-CN" altLang="en-US" sz="1600" i="0">
                          <a:latin typeface="Cambria Math" panose="02040503050406030204" pitchFamily="18" charset="0"/>
                        </a:rPr>
                        <m:t>=1−</m:t>
                      </m:r>
                      <m:sSub>
                        <m:sSubPr>
                          <m:ctrlPr>
                            <a:rPr lang="zh-CN" altLang="en-US" sz="16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zh-CN" altLang="en-US" sz="1600" i="1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zh-CN" altLang="en-US" sz="1600" i="1">
                              <a:latin typeface="Cambria Math" panose="02040503050406030204" pitchFamily="18" charset="0"/>
                            </a:rPr>
                            <m:t>𝑜𝑢𝑡</m:t>
                          </m:r>
                        </m:sub>
                      </m:sSub>
                    </m:oMath>
                  </m:oMathPara>
                </a14:m>
                <a:endParaRPr lang="zh-CN" altLang="en-US" sz="1600" dirty="0">
                  <a:latin typeface="Tahoma" pitchFamily="34" charset="0"/>
                </a:endParaRPr>
              </a:p>
            </p:txBody>
          </p:sp>
        </mc:Choice>
        <mc:Fallback xmlns="">
          <p:sp>
            <p:nvSpPr>
              <p:cNvPr id="5" name="矩形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00787" y="2557046"/>
                <a:ext cx="1518813" cy="338554"/>
              </a:xfrm>
              <a:prstGeom prst="rect">
                <a:avLst/>
              </a:prstGeom>
              <a:blipFill rotWithShape="1">
                <a:blip r:embed="rId2"/>
                <a:stretch>
                  <a:fillRect b="-535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矩形 5"/>
              <p:cNvSpPr/>
              <p:nvPr/>
            </p:nvSpPr>
            <p:spPr>
              <a:xfrm>
                <a:off x="2209800" y="2928824"/>
                <a:ext cx="2996013" cy="57637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zh-CN" altLang="en-US" sz="1400" i="1">
                          <a:latin typeface="Cambria Math" panose="02040503050406030204" pitchFamily="18" charset="0"/>
                        </a:rPr>
                        <m:t>𝑃</m:t>
                      </m:r>
                      <m:r>
                        <a:rPr lang="zh-CN" altLang="en-US" sz="1400" i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zh-CN" altLang="en-US" sz="1400" i="1">
                          <a:latin typeface="Cambria Math" panose="02040503050406030204" pitchFamily="18" charset="0"/>
                        </a:rPr>
                        <m:t>𝛤</m:t>
                      </m:r>
                      <m:r>
                        <a:rPr lang="zh-CN" altLang="en-US" sz="1400" i="0">
                          <a:latin typeface="Cambria Math" panose="02040503050406030204" pitchFamily="18" charset="0"/>
                        </a:rPr>
                        <m:t>≤</m:t>
                      </m:r>
                      <m:sSub>
                        <m:sSubPr>
                          <m:ctrlPr>
                            <a:rPr lang="zh-CN" altLang="en-US" sz="14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zh-CN" altLang="en-US" sz="1400" i="1">
                              <a:latin typeface="Cambria Math" panose="02040503050406030204" pitchFamily="18" charset="0"/>
                            </a:rPr>
                            <m:t>𝛾</m:t>
                          </m:r>
                        </m:e>
                        <m:sub>
                          <m:r>
                            <a:rPr lang="zh-CN" altLang="en-US" sz="1400" i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zh-CN" altLang="en-US" sz="1400" i="0">
                          <a:latin typeface="Cambria Math" panose="02040503050406030204" pitchFamily="18" charset="0"/>
                        </a:rPr>
                        <m:t>)=</m:t>
                      </m:r>
                      <m:r>
                        <a:rPr lang="zh-CN" altLang="en-US" sz="1400" i="1">
                          <a:latin typeface="Cambria Math" panose="02040503050406030204" pitchFamily="18" charset="0"/>
                        </a:rPr>
                        <m:t>𝑃</m:t>
                      </m:r>
                      <m:d>
                        <m:dPr>
                          <m:ctrlPr>
                            <a:rPr lang="zh-CN" altLang="en-US" sz="1400" i="1">
                              <a:latin typeface="Cambria Math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zh-CN" altLang="en-US" sz="1400" i="1">
                                  <a:latin typeface="Cambria Math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zh-CN" altLang="en-US" sz="14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zh-CN" altLang="en-US" sz="1400" i="1">
                                      <a:latin typeface="Cambria Math" panose="02040503050406030204" pitchFamily="18" charset="0"/>
                                    </a:rPr>
                                    <m:t>𝑐</m:t>
                                  </m:r>
                                </m:e>
                                <m:sub>
                                  <m:r>
                                    <a:rPr lang="zh-CN" altLang="en-US" sz="1400" i="1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sub>
                              </m:sSub>
                              <m:r>
                                <a:rPr lang="zh-CN" altLang="en-US" sz="1400" i="1">
                                  <a:latin typeface="Cambria Math" panose="02040503050406030204" pitchFamily="18" charset="0"/>
                                </a:rPr>
                                <m:t>𝐺</m:t>
                              </m:r>
                              <m:sSub>
                                <m:sSubPr>
                                  <m:ctrlPr>
                                    <a:rPr lang="zh-CN" altLang="en-US" sz="14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zh-CN" altLang="en-US" sz="1400" i="1">
                                      <a:latin typeface="Cambria Math" panose="02040503050406030204" pitchFamily="18" charset="0"/>
                                    </a:rPr>
                                    <m:t>𝑃</m:t>
                                  </m:r>
                                </m:e>
                                <m:sub>
                                  <m:r>
                                    <a:rPr lang="zh-CN" altLang="en-US" sz="1400" i="1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sub>
                              </m:sSub>
                            </m:num>
                            <m:den>
                              <m:sSup>
                                <m:sSupPr>
                                  <m:ctrlPr>
                                    <a:rPr lang="zh-CN" altLang="en-US" sz="1400" i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zh-CN" altLang="en-US" sz="1400" i="1"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</m:e>
                                <m:sup>
                                  <m:r>
                                    <a:rPr lang="zh-CN" altLang="en-US" sz="1400" i="1">
                                      <a:latin typeface="Cambria Math" panose="02040503050406030204" pitchFamily="18" charset="0"/>
                                    </a:rPr>
                                    <m:t>𝛼</m:t>
                                  </m:r>
                                </m:sup>
                              </m:sSup>
                              <m:r>
                                <a:rPr lang="zh-CN" altLang="en-US" sz="1400" i="1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den>
                          </m:f>
                          <m:r>
                            <a:rPr lang="zh-CN" altLang="en-US" sz="1400" i="0">
                              <a:latin typeface="Cambria Math" panose="02040503050406030204" pitchFamily="18" charset="0"/>
                            </a:rPr>
                            <m:t>≤</m:t>
                          </m:r>
                          <m:sSub>
                            <m:sSubPr>
                              <m:ctrlPr>
                                <a:rPr lang="zh-CN" altLang="en-US" sz="14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zh-CN" altLang="en-US" sz="1400" i="1">
                                  <a:latin typeface="Cambria Math" panose="02040503050406030204" pitchFamily="18" charset="0"/>
                                </a:rPr>
                                <m:t>𝛾</m:t>
                              </m:r>
                            </m:e>
                            <m:sub>
                              <m:r>
                                <a:rPr lang="zh-CN" altLang="en-US" sz="1400" i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e>
                      </m:d>
                      <m:r>
                        <a:rPr lang="zh-CN" altLang="en-US" sz="1400" i="0">
                          <a:latin typeface="Cambria Math" panose="02040503050406030204" pitchFamily="18" charset="0"/>
                        </a:rPr>
                        <m:t>≤</m:t>
                      </m:r>
                      <m:sSub>
                        <m:sSubPr>
                          <m:ctrlPr>
                            <a:rPr lang="zh-CN" altLang="en-US" sz="14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zh-CN" altLang="en-US" sz="1400" i="1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zh-CN" altLang="en-US" sz="1400" i="1">
                              <a:latin typeface="Cambria Math" panose="02040503050406030204" pitchFamily="18" charset="0"/>
                            </a:rPr>
                            <m:t>𝑜𝑢𝑡</m:t>
                          </m:r>
                        </m:sub>
                      </m:sSub>
                    </m:oMath>
                  </m:oMathPara>
                </a14:m>
                <a:endParaRPr lang="zh-CN" altLang="en-US" sz="1400" dirty="0">
                  <a:latin typeface="Tahoma" pitchFamily="34" charset="0"/>
                </a:endParaRPr>
              </a:p>
            </p:txBody>
          </p:sp>
        </mc:Choice>
        <mc:Fallback xmlns="">
          <p:sp>
            <p:nvSpPr>
              <p:cNvPr id="6" name="矩形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09800" y="2928824"/>
                <a:ext cx="2996013" cy="576376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矩形 6"/>
              <p:cNvSpPr/>
              <p:nvPr/>
            </p:nvSpPr>
            <p:spPr>
              <a:xfrm>
                <a:off x="662010" y="3440668"/>
                <a:ext cx="387670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zh-CN" altLang="en-US" sz="1600" i="1">
                          <a:latin typeface="Cambria Math" panose="02040503050406030204" pitchFamily="18" charset="0"/>
                        </a:rPr>
                        <m:t>𝐺</m:t>
                      </m:r>
                    </m:oMath>
                  </m:oMathPara>
                </a14:m>
                <a:endParaRPr lang="zh-CN" altLang="en-US" sz="1600" dirty="0">
                  <a:latin typeface="Tahoma" pitchFamily="34" charset="0"/>
                </a:endParaRPr>
              </a:p>
            </p:txBody>
          </p:sp>
        </mc:Choice>
        <mc:Fallback xmlns="">
          <p:sp>
            <p:nvSpPr>
              <p:cNvPr id="7" name="矩形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2010" y="3440668"/>
                <a:ext cx="387670" cy="338554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矩形 7"/>
              <p:cNvSpPr/>
              <p:nvPr/>
            </p:nvSpPr>
            <p:spPr>
              <a:xfrm>
                <a:off x="5105400" y="3440668"/>
                <a:ext cx="374012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zh-CN" altLang="en-US" sz="1600" i="1">
                          <a:latin typeface="Cambria Math" panose="02040503050406030204" pitchFamily="18" charset="0"/>
                        </a:rPr>
                        <m:t>𝜎</m:t>
                      </m:r>
                    </m:oMath>
                  </m:oMathPara>
                </a14:m>
                <a:endParaRPr lang="zh-CN" altLang="en-US" sz="1600" dirty="0">
                  <a:latin typeface="Tahoma" pitchFamily="34" charset="0"/>
                </a:endParaRPr>
              </a:p>
            </p:txBody>
          </p:sp>
        </mc:Choice>
        <mc:Fallback xmlns="">
          <p:sp>
            <p:nvSpPr>
              <p:cNvPr id="8" name="矩形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05400" y="3440668"/>
                <a:ext cx="374012" cy="338554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矩形 8"/>
              <p:cNvSpPr/>
              <p:nvPr/>
            </p:nvSpPr>
            <p:spPr>
              <a:xfrm>
                <a:off x="2313157" y="4057650"/>
                <a:ext cx="2135713" cy="57637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zh-CN" altLang="en-US" sz="1400" i="1">
                          <a:latin typeface="Cambria Math" panose="02040503050406030204" pitchFamily="18" charset="0"/>
                        </a:rPr>
                        <m:t>𝑃</m:t>
                      </m:r>
                      <m:d>
                        <m:dPr>
                          <m:ctrlPr>
                            <a:rPr lang="zh-CN" altLang="en-US" sz="1400" i="1">
                              <a:latin typeface="Cambria Math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zh-CN" altLang="en-US" sz="1400" i="1">
                                  <a:latin typeface="Cambria Math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zh-CN" altLang="en-US" sz="14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zh-CN" altLang="en-US" sz="1400" i="1">
                                      <a:latin typeface="Cambria Math" panose="02040503050406030204" pitchFamily="18" charset="0"/>
                                    </a:rPr>
                                    <m:t>𝑐</m:t>
                                  </m:r>
                                </m:e>
                                <m:sub>
                                  <m:r>
                                    <a:rPr lang="zh-CN" altLang="en-US" sz="1400" i="1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sub>
                              </m:sSub>
                              <m:r>
                                <a:rPr lang="zh-CN" altLang="en-US" sz="1400" i="1">
                                  <a:latin typeface="Cambria Math" panose="02040503050406030204" pitchFamily="18" charset="0"/>
                                </a:rPr>
                                <m:t>𝐺</m:t>
                              </m:r>
                              <m:sSub>
                                <m:sSubPr>
                                  <m:ctrlPr>
                                    <a:rPr lang="zh-CN" altLang="en-US" sz="14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zh-CN" altLang="en-US" sz="1400" i="1">
                                      <a:latin typeface="Cambria Math" panose="02040503050406030204" pitchFamily="18" charset="0"/>
                                    </a:rPr>
                                    <m:t>𝑃</m:t>
                                  </m:r>
                                </m:e>
                                <m:sub>
                                  <m:r>
                                    <a:rPr lang="zh-CN" altLang="en-US" sz="1400" i="1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sub>
                              </m:sSub>
                              <m:r>
                                <a:rPr lang="zh-CN" altLang="en-US" sz="1400" i="1">
                                  <a:latin typeface="Cambria Math" panose="02040503050406030204" pitchFamily="18" charset="0"/>
                                </a:rPr>
                                <m:t>𝑀</m:t>
                              </m:r>
                            </m:num>
                            <m:den>
                              <m:sSup>
                                <m:sSupPr>
                                  <m:ctrlPr>
                                    <a:rPr lang="zh-CN" altLang="en-US" sz="1400" i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zh-CN" altLang="en-US" sz="1400" i="1"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</m:e>
                                <m:sup>
                                  <m:r>
                                    <a:rPr lang="zh-CN" altLang="en-US" sz="1400" i="1">
                                      <a:latin typeface="Cambria Math" panose="02040503050406030204" pitchFamily="18" charset="0"/>
                                    </a:rPr>
                                    <m:t>𝛼</m:t>
                                  </m:r>
                                </m:sup>
                              </m:sSup>
                              <m:r>
                                <a:rPr lang="zh-CN" altLang="en-US" sz="1400" i="1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den>
                          </m:f>
                          <m:r>
                            <a:rPr lang="zh-CN" altLang="en-US" sz="1400" i="0">
                              <a:latin typeface="Cambria Math" panose="02040503050406030204" pitchFamily="18" charset="0"/>
                            </a:rPr>
                            <m:t>≤</m:t>
                          </m:r>
                          <m:sSub>
                            <m:sSubPr>
                              <m:ctrlPr>
                                <a:rPr lang="zh-CN" altLang="en-US" sz="14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zh-CN" altLang="en-US" sz="1400" i="1">
                                  <a:latin typeface="Cambria Math" panose="02040503050406030204" pitchFamily="18" charset="0"/>
                                </a:rPr>
                                <m:t>𝛾</m:t>
                              </m:r>
                            </m:e>
                            <m:sub>
                              <m:r>
                                <a:rPr lang="zh-CN" altLang="en-US" sz="1400" i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e>
                      </m:d>
                      <m:r>
                        <a:rPr lang="zh-CN" altLang="en-US" sz="1400" i="0">
                          <a:latin typeface="Cambria Math" panose="02040503050406030204" pitchFamily="18" charset="0"/>
                        </a:rPr>
                        <m:t>≤</m:t>
                      </m:r>
                      <m:sSub>
                        <m:sSubPr>
                          <m:ctrlPr>
                            <a:rPr lang="zh-CN" altLang="en-US" sz="14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zh-CN" altLang="en-US" sz="1400" i="1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zh-CN" altLang="en-US" sz="1400" i="1">
                              <a:latin typeface="Cambria Math" panose="02040503050406030204" pitchFamily="18" charset="0"/>
                            </a:rPr>
                            <m:t>𝑜𝑢𝑡</m:t>
                          </m:r>
                        </m:sub>
                      </m:sSub>
                    </m:oMath>
                  </m:oMathPara>
                </a14:m>
                <a:endParaRPr lang="zh-CN" altLang="en-US" sz="1400" dirty="0">
                  <a:latin typeface="Tahoma" pitchFamily="34" charset="0"/>
                </a:endParaRPr>
              </a:p>
            </p:txBody>
          </p:sp>
        </mc:Choice>
        <mc:Fallback xmlns="">
          <p:sp>
            <p:nvSpPr>
              <p:cNvPr id="9" name="矩形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13157" y="4057650"/>
                <a:ext cx="2135713" cy="576376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矩形 9"/>
              <p:cNvSpPr/>
              <p:nvPr/>
            </p:nvSpPr>
            <p:spPr>
              <a:xfrm>
                <a:off x="2667000" y="4859278"/>
                <a:ext cx="1757532" cy="31021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"/>
                          <m:ctrlPr>
                            <a:rPr lang="zh-CN" altLang="en-US" sz="14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zh-CN" altLang="en-US" sz="1400" i="1">
                              <a:latin typeface="Cambria Math" panose="02040503050406030204" pitchFamily="18" charset="0"/>
                            </a:rPr>
                            <m:t>𝑀</m:t>
                          </m:r>
                          <m:r>
                            <a:rPr lang="zh-CN" altLang="en-US" sz="1400" i="0">
                              <a:latin typeface="Cambria Math" panose="02040503050406030204" pitchFamily="18" charset="0"/>
                            </a:rPr>
                            <m:t>|</m:t>
                          </m:r>
                          <m:sPre>
                            <m:sPrePr>
                              <m:ctrlPr>
                                <a:rPr lang="zh-CN" altLang="en-US" sz="1400" i="1">
                                  <a:latin typeface="Cambria Math"/>
                                </a:rPr>
                              </m:ctrlPr>
                            </m:sPrePr>
                            <m:sub>
                              <m:r>
                                <a:rPr lang="zh-CN" altLang="en-US" sz="1400" i="1">
                                  <a:latin typeface="Cambria Math" panose="02040503050406030204" pitchFamily="18" charset="0"/>
                                </a:rPr>
                                <m:t>𝑑𝐵</m:t>
                              </m:r>
                            </m:sub>
                            <m:sup/>
                            <m:e>
                              <m:r>
                                <a:rPr lang="zh-CN" altLang="en-US" sz="1400" i="0">
                                  <a:latin typeface="Cambria Math" panose="02040503050406030204" pitchFamily="18" charset="0"/>
                                </a:rPr>
                                <m:t>=</m:t>
                              </m:r>
                            </m:e>
                          </m:sPre>
                          <m:r>
                            <a:rPr lang="zh-CN" altLang="en-US" sz="1400" i="1">
                              <a:latin typeface="Cambria Math" panose="02040503050406030204" pitchFamily="18" charset="0"/>
                            </a:rPr>
                            <m:t>𝜎</m:t>
                          </m:r>
                          <m:sSup>
                            <m:sSupPr>
                              <m:ctrlPr>
                                <a:rPr lang="zh-CN" altLang="en-US" sz="14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zh-CN" altLang="en-US" sz="1400" i="1"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  <m:sup>
                              <m:r>
                                <a:rPr lang="zh-CN" altLang="en-US" sz="1400" i="0"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sup>
                          </m:sSup>
                          <m:r>
                            <a:rPr lang="zh-CN" altLang="en-US" sz="1400" i="0">
                              <a:latin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zh-CN" altLang="en-US" sz="14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zh-CN" altLang="en-US" sz="1400" i="1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zh-CN" altLang="en-US" sz="1400" i="1">
                                  <a:latin typeface="Cambria Math" panose="02040503050406030204" pitchFamily="18" charset="0"/>
                                </a:rPr>
                                <m:t>𝑜𝑢𝑡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zh-CN" altLang="en-US" sz="1400" dirty="0">
                  <a:latin typeface="Tahoma" pitchFamily="34" charset="0"/>
                </a:endParaRPr>
              </a:p>
            </p:txBody>
          </p:sp>
        </mc:Choice>
        <mc:Fallback xmlns="">
          <p:sp>
            <p:nvSpPr>
              <p:cNvPr id="10" name="矩形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67000" y="4859278"/>
                <a:ext cx="1757532" cy="310213"/>
              </a:xfrm>
              <a:prstGeom prst="rect">
                <a:avLst/>
              </a:prstGeom>
              <a:blipFill rotWithShape="1">
                <a:blip r:embed="rId7"/>
                <a:stretch>
                  <a:fillRect t="-100000" r="-20486" b="-15882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矩形 10"/>
              <p:cNvSpPr/>
              <p:nvPr/>
            </p:nvSpPr>
            <p:spPr>
              <a:xfrm>
                <a:off x="2490100" y="5459967"/>
                <a:ext cx="2561150" cy="50135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zh-CN" altLang="en-US" sz="1400">
                          <a:latin typeface="Cambria Math" panose="02040503050406030204" pitchFamily="18" charset="0"/>
                        </a:rPr>
                        <m:t>N</m:t>
                      </m:r>
                      <m:r>
                        <m:rPr>
                          <m:sty m:val="p"/>
                        </m:rPr>
                        <a:rPr lang="zh-CN" altLang="en-US" sz="1400" i="0">
                          <a:latin typeface="Cambria Math" panose="02040503050406030204" pitchFamily="18" charset="0"/>
                        </a:rPr>
                        <m:t>umber</m:t>
                      </m:r>
                      <m:r>
                        <a:rPr lang="zh-CN" altLang="en-US" sz="1400" i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zh-CN" altLang="en-US" sz="1400" i="0">
                          <a:latin typeface="Cambria Math" panose="02040503050406030204" pitchFamily="18" charset="0"/>
                        </a:rPr>
                        <m:t>of</m:t>
                      </m:r>
                      <m:r>
                        <a:rPr lang="zh-CN" altLang="en-US" sz="1400" i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zh-CN" altLang="en-US" sz="1400" i="0">
                          <a:latin typeface="Cambria Math" panose="02040503050406030204" pitchFamily="18" charset="0"/>
                        </a:rPr>
                        <m:t>cells</m:t>
                      </m:r>
                      <m:r>
                        <a:rPr lang="zh-CN" altLang="en-US" sz="1400" i="0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zh-CN" altLang="en-US" sz="14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zh-CN" altLang="en-US" sz="1400" i="1">
                              <a:latin typeface="Cambria Math" panose="02040503050406030204" pitchFamily="18" charset="0"/>
                            </a:rPr>
                            <m:t>𝑇𝑜𝑡𝑎𝑙</m:t>
                          </m:r>
                          <m:r>
                            <a:rPr lang="zh-CN" altLang="en-US" sz="1400" i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zh-CN" altLang="en-US" sz="1400" i="1">
                              <a:latin typeface="Cambria Math" panose="02040503050406030204" pitchFamily="18" charset="0"/>
                            </a:rPr>
                            <m:t>𝑎𝑟𝑒𝑎</m:t>
                          </m:r>
                        </m:num>
                        <m:den>
                          <m:r>
                            <a:rPr lang="zh-CN" altLang="en-US" sz="1400" i="1">
                              <a:latin typeface="Cambria Math" panose="02040503050406030204" pitchFamily="18" charset="0"/>
                            </a:rPr>
                            <m:t>𝐶𝑒𝑙𝑙</m:t>
                          </m:r>
                          <m:r>
                            <a:rPr lang="zh-CN" altLang="en-US" sz="1400" i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zh-CN" altLang="en-US" sz="1400" i="1">
                              <a:latin typeface="Cambria Math" panose="02040503050406030204" pitchFamily="18" charset="0"/>
                            </a:rPr>
                            <m:t>𝑎𝑟𝑒𝑎</m:t>
                          </m:r>
                        </m:den>
                      </m:f>
                    </m:oMath>
                  </m:oMathPara>
                </a14:m>
                <a:endParaRPr lang="zh-CN" altLang="en-US" sz="1400" dirty="0">
                  <a:latin typeface="Tahoma" pitchFamily="34" charset="0"/>
                </a:endParaRPr>
              </a:p>
            </p:txBody>
          </p:sp>
        </mc:Choice>
        <mc:Fallback xmlns="">
          <p:sp>
            <p:nvSpPr>
              <p:cNvPr id="11" name="矩形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90100" y="5459967"/>
                <a:ext cx="2561150" cy="501356"/>
              </a:xfrm>
              <a:prstGeom prst="rect">
                <a:avLst/>
              </a:prstGeom>
              <a:blipFill rotWithShape="1">
                <a:blip r:embed="rId8"/>
                <a:stretch>
                  <a:fillRect b="-243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页脚占位符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1367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3200" dirty="0" smtClean="0"/>
              <a:t>Frequency Planning – Frequency Reuse</a:t>
            </a:r>
            <a:endParaRPr lang="zh-CN" altLang="en-US" sz="3200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z="1600" dirty="0" smtClean="0"/>
              <a:t>An efficient way of managing the radio spectrum is to reuse the same frequency, within the service area, as often as possible.</a:t>
            </a:r>
          </a:p>
          <a:p>
            <a:r>
              <a:rPr lang="en-US" altLang="zh-CN" sz="1600" dirty="0" smtClean="0"/>
              <a:t>This frequency reuse is possible thanks to the propagation properties of radio waves.</a:t>
            </a:r>
          </a:p>
          <a:p>
            <a:endParaRPr lang="en-US" altLang="zh-CN" sz="1600" dirty="0" smtClean="0"/>
          </a:p>
          <a:p>
            <a:endParaRPr lang="en-US" altLang="zh-CN" sz="1600" dirty="0" smtClean="0"/>
          </a:p>
          <a:p>
            <a:endParaRPr lang="en-US" altLang="zh-CN" sz="1600" dirty="0"/>
          </a:p>
          <a:p>
            <a:endParaRPr lang="en-US" altLang="zh-CN" sz="1600" dirty="0" smtClean="0"/>
          </a:p>
          <a:p>
            <a:endParaRPr lang="en-US" altLang="zh-CN" sz="1600" dirty="0"/>
          </a:p>
          <a:p>
            <a:endParaRPr lang="en-US" altLang="zh-CN" sz="1600" dirty="0" smtClean="0"/>
          </a:p>
          <a:p>
            <a:endParaRPr lang="en-US" altLang="zh-CN" sz="1600" dirty="0" smtClean="0"/>
          </a:p>
          <a:p>
            <a:r>
              <a:rPr lang="en-US" altLang="zh-CN" sz="1600" dirty="0" smtClean="0"/>
              <a:t>By properly setting the distance </a:t>
            </a:r>
            <a:r>
              <a:rPr lang="en-US" altLang="zh-CN" sz="1600" i="1" dirty="0" smtClean="0"/>
              <a:t>D</a:t>
            </a:r>
            <a:r>
              <a:rPr lang="en-US" altLang="zh-CN" sz="1600" dirty="0" smtClean="0"/>
              <a:t>, the same frequency can be used at two cells simultaneously. </a:t>
            </a:r>
          </a:p>
          <a:p>
            <a:r>
              <a:rPr lang="en-US" altLang="zh-CN" sz="1600" i="1" dirty="0" smtClean="0"/>
              <a:t>D</a:t>
            </a:r>
            <a:r>
              <a:rPr lang="en-US" altLang="zh-CN" sz="1600" dirty="0" smtClean="0"/>
              <a:t> is called the reuse distance</a:t>
            </a:r>
            <a:endParaRPr lang="zh-CN" altLang="en-US" sz="1600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9917" y="3200400"/>
            <a:ext cx="3924165" cy="2045482"/>
          </a:xfrm>
          <a:prstGeom prst="rect">
            <a:avLst/>
          </a:prstGeom>
        </p:spPr>
      </p:pic>
      <p:sp>
        <p:nvSpPr>
          <p:cNvPr id="5" name="页脚占位符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650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Frequency Planning – Frequency Reuse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z="1600" dirty="0" smtClean="0"/>
              <a:t>The worst SNR at the mobile unit can be written as follows:</a:t>
            </a:r>
          </a:p>
          <a:p>
            <a:endParaRPr lang="en-US" altLang="zh-CN" sz="1600" dirty="0"/>
          </a:p>
          <a:p>
            <a:endParaRPr lang="en-US" altLang="zh-CN" sz="1600" dirty="0" smtClean="0"/>
          </a:p>
          <a:p>
            <a:r>
              <a:rPr lang="en-US" altLang="zh-CN" sz="1600" dirty="0" smtClean="0"/>
              <a:t>With a required SNR threshold of     , we have </a:t>
            </a:r>
          </a:p>
          <a:p>
            <a:endParaRPr lang="en-US" altLang="zh-CN" sz="1600" dirty="0"/>
          </a:p>
          <a:p>
            <a:endParaRPr lang="en-US" altLang="zh-CN" sz="1600" dirty="0" smtClean="0"/>
          </a:p>
          <a:p>
            <a:pPr marL="0" indent="0">
              <a:buNone/>
            </a:pPr>
            <a:r>
              <a:rPr lang="en-US" altLang="zh-CN" sz="1600" dirty="0" smtClean="0"/>
              <a:t>           should always selected larger than the required threshold!</a:t>
            </a:r>
          </a:p>
          <a:p>
            <a:r>
              <a:rPr lang="en-US" altLang="zh-CN" sz="1600" dirty="0" smtClean="0"/>
              <a:t>The same frequency can be used at many different cells.</a:t>
            </a:r>
          </a:p>
          <a:p>
            <a:r>
              <a:rPr lang="en-US" altLang="zh-CN" sz="1600" dirty="0" smtClean="0"/>
              <a:t>The SINR at a given receiver can be written as :</a:t>
            </a:r>
          </a:p>
          <a:p>
            <a:endParaRPr lang="en-US" altLang="zh-CN" sz="1600" dirty="0"/>
          </a:p>
          <a:p>
            <a:endParaRPr lang="en-US" altLang="zh-CN" sz="1600" dirty="0" smtClean="0"/>
          </a:p>
          <a:p>
            <a:r>
              <a:rPr lang="en-US" altLang="zh-CN" sz="1600" dirty="0" smtClean="0"/>
              <a:t>With a proper choice of </a:t>
            </a:r>
            <a:r>
              <a:rPr lang="en-US" altLang="zh-CN" sz="1600" i="1" dirty="0" smtClean="0"/>
              <a:t>D</a:t>
            </a:r>
            <a:r>
              <a:rPr lang="en-US" altLang="zh-CN" sz="1600" dirty="0" smtClean="0"/>
              <a:t>, good link quality can be achieved in all the links.</a:t>
            </a:r>
            <a:endParaRPr lang="zh-CN" altLang="en-US" sz="1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矩形 3"/>
              <p:cNvSpPr/>
              <p:nvPr/>
            </p:nvSpPr>
            <p:spPr>
              <a:xfrm>
                <a:off x="3810000" y="3124200"/>
                <a:ext cx="427681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zh-CN" altLang="en-US" sz="16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zh-CN" altLang="en-US" sz="1600" i="1">
                              <a:latin typeface="Cambria Math" panose="02040503050406030204" pitchFamily="18" charset="0"/>
                            </a:rPr>
                            <m:t>𝛾</m:t>
                          </m:r>
                        </m:e>
                        <m:sub>
                          <m:r>
                            <a:rPr lang="zh-CN" altLang="en-US" sz="1600" i="1"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</m:oMath>
                  </m:oMathPara>
                </a14:m>
                <a:endParaRPr lang="zh-CN" altLang="en-US" sz="1600" dirty="0">
                  <a:latin typeface="Tahoma" pitchFamily="34" charset="0"/>
                </a:endParaRPr>
              </a:p>
            </p:txBody>
          </p:sp>
        </mc:Choice>
        <mc:Fallback xmlns="">
          <p:sp>
            <p:nvSpPr>
              <p:cNvPr id="4" name="矩形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10000" y="3124200"/>
                <a:ext cx="427681" cy="338554"/>
              </a:xfrm>
              <a:prstGeom prst="rect">
                <a:avLst/>
              </a:prstGeom>
              <a:blipFill rotWithShape="1">
                <a:blip r:embed="rId2"/>
                <a:stretch>
                  <a:fillRect b="-36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矩形 6"/>
              <p:cNvSpPr/>
              <p:nvPr/>
            </p:nvSpPr>
            <p:spPr>
              <a:xfrm>
                <a:off x="1371600" y="2523662"/>
                <a:ext cx="5638800" cy="82913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zh-CN" altLang="en-US" sz="11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zh-CN" altLang="en-US" sz="1100" i="1">
                              <a:latin typeface="Cambria Math" panose="02040503050406030204" pitchFamily="18" charset="0"/>
                            </a:rPr>
                            <m:t>𝛤</m:t>
                          </m:r>
                        </m:e>
                        <m:sub>
                          <m:r>
                            <a:rPr lang="zh-CN" altLang="en-US" sz="1100" i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zh-CN" altLang="en-US" sz="1100" i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zh-CN" altLang="en-US" sz="1100" i="1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zh-CN" altLang="en-US" sz="11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zh-CN" altLang="en-US" sz="1100" i="1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zh-CN" altLang="en-US" sz="1100" i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zh-CN" altLang="en-US" sz="11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zh-CN" altLang="en-US" sz="1100" i="1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zh-CN" altLang="en-US" sz="1100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r>
                            <a:rPr lang="zh-CN" altLang="en-US" sz="1100" i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zh-CN" altLang="en-US" sz="1100" i="1">
                              <a:latin typeface="Cambria Math" panose="02040503050406030204" pitchFamily="18" charset="0"/>
                            </a:rPr>
                            <m:t>𝑁</m:t>
                          </m:r>
                        </m:den>
                      </m:f>
                      <m:r>
                        <a:rPr lang="zh-CN" altLang="en-US" sz="1100" i="0">
                          <a:latin typeface="Cambria Math" panose="02040503050406030204" pitchFamily="18" charset="0"/>
                        </a:rPr>
                        <m:t>≥</m:t>
                      </m:r>
                      <m:f>
                        <m:fPr>
                          <m:ctrlPr>
                            <a:rPr lang="zh-CN" altLang="en-US" sz="1100" i="1">
                              <a:latin typeface="Cambria Math"/>
                            </a:rPr>
                          </m:ctrlPr>
                        </m:fPr>
                        <m:num>
                          <m:f>
                            <m:fPr>
                              <m:ctrlPr>
                                <a:rPr lang="zh-CN" altLang="en-US" sz="1100" i="1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zh-CN" altLang="en-US" sz="1100" i="1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  <m:sSub>
                                <m:sSubPr>
                                  <m:ctrlPr>
                                    <a:rPr lang="zh-CN" altLang="en-US" sz="11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zh-CN" altLang="en-US" sz="1100" i="1">
                                      <a:latin typeface="Cambria Math" panose="02040503050406030204" pitchFamily="18" charset="0"/>
                                    </a:rPr>
                                    <m:t>𝑃</m:t>
                                  </m:r>
                                </m:e>
                                <m:sub>
                                  <m:r>
                                    <a:rPr lang="zh-CN" altLang="en-US" sz="1100" i="1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sub>
                              </m:sSub>
                            </m:num>
                            <m:den>
                              <m:sSup>
                                <m:sSupPr>
                                  <m:ctrlPr>
                                    <a:rPr lang="zh-CN" altLang="en-US" sz="1100" i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zh-CN" altLang="en-US" sz="1100" i="1">
                                      <a:latin typeface="Cambria Math" panose="02040503050406030204" pitchFamily="18" charset="0"/>
                                    </a:rPr>
                                    <m:t>𝑅</m:t>
                                  </m:r>
                                </m:e>
                                <m:sup>
                                  <m:r>
                                    <a:rPr lang="zh-CN" altLang="en-US" sz="1100" i="1">
                                      <a:latin typeface="Cambria Math" panose="02040503050406030204" pitchFamily="18" charset="0"/>
                                    </a:rPr>
                                    <m:t>𝛼</m:t>
                                  </m:r>
                                </m:sup>
                              </m:sSup>
                            </m:den>
                          </m:f>
                        </m:num>
                        <m:den>
                          <m:f>
                            <m:fPr>
                              <m:ctrlPr>
                                <a:rPr lang="zh-CN" altLang="en-US" sz="1100" i="1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zh-CN" altLang="en-US" sz="1100" i="1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  <m:sSub>
                                <m:sSubPr>
                                  <m:ctrlPr>
                                    <a:rPr lang="zh-CN" altLang="en-US" sz="11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zh-CN" altLang="en-US" sz="1100" i="1">
                                      <a:latin typeface="Cambria Math" panose="02040503050406030204" pitchFamily="18" charset="0"/>
                                    </a:rPr>
                                    <m:t>𝑃</m:t>
                                  </m:r>
                                </m:e>
                                <m:sub>
                                  <m:r>
                                    <a:rPr lang="zh-CN" altLang="en-US" sz="1100" i="1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sub>
                              </m:sSub>
                            </m:num>
                            <m:den>
                              <m:sSup>
                                <m:sSupPr>
                                  <m:ctrlPr>
                                    <a:rPr lang="zh-CN" altLang="en-US" sz="1100" i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zh-CN" altLang="en-US" sz="1100" i="1"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zh-CN" altLang="en-US" sz="1100" i="1">
                                          <a:latin typeface="Cambria Math" panose="02040503050406030204" pitchFamily="18" charset="0"/>
                                        </a:rPr>
                                        <m:t>𝐷</m:t>
                                      </m:r>
                                      <m:r>
                                        <a:rPr lang="zh-CN" altLang="en-US" sz="1100" i="0">
                                          <a:latin typeface="Cambria Math" panose="02040503050406030204" pitchFamily="18" charset="0"/>
                                        </a:rPr>
                                        <m:t>−</m:t>
                                      </m:r>
                                      <m:r>
                                        <a:rPr lang="zh-CN" altLang="en-US" sz="1100" i="1">
                                          <a:latin typeface="Cambria Math" panose="02040503050406030204" pitchFamily="18" charset="0"/>
                                        </a:rPr>
                                        <m:t>𝑅</m:t>
                                      </m:r>
                                    </m:e>
                                  </m:d>
                                </m:e>
                                <m:sup>
                                  <m:r>
                                    <a:rPr lang="zh-CN" altLang="en-US" sz="1100" i="1">
                                      <a:latin typeface="Cambria Math" panose="02040503050406030204" pitchFamily="18" charset="0"/>
                                    </a:rPr>
                                    <m:t>𝛼</m:t>
                                  </m:r>
                                </m:sup>
                              </m:sSup>
                            </m:den>
                          </m:f>
                          <m:r>
                            <a:rPr lang="zh-CN" altLang="en-US" sz="1100" i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zh-CN" altLang="en-US" sz="1100" i="1">
                              <a:latin typeface="Cambria Math" panose="02040503050406030204" pitchFamily="18" charset="0"/>
                            </a:rPr>
                            <m:t>𝑁</m:t>
                          </m:r>
                        </m:den>
                      </m:f>
                      <m:r>
                        <a:rPr lang="zh-CN" altLang="en-US" sz="1100" i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zh-CN" altLang="en-US" sz="1100" i="1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zh-CN" altLang="en-US" sz="11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zh-CN" altLang="en-US" sz="1100" i="1">
                                  <a:latin typeface="Cambria Math" panose="02040503050406030204" pitchFamily="18" charset="0"/>
                                </a:rPr>
                                <m:t>𝛾</m:t>
                              </m:r>
                            </m:e>
                            <m:sub>
                              <m:r>
                                <a:rPr lang="zh-CN" altLang="en-US" sz="1100" i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num>
                        <m:den>
                          <m:r>
                            <a:rPr lang="zh-CN" altLang="en-US" sz="1100" i="0">
                              <a:latin typeface="Cambria Math" panose="02040503050406030204" pitchFamily="18" charset="0"/>
                            </a:rPr>
                            <m:t>1+</m:t>
                          </m:r>
                          <m:f>
                            <m:fPr>
                              <m:ctrlPr>
                                <a:rPr lang="zh-CN" altLang="en-US" sz="1100" i="1">
                                  <a:latin typeface="Cambria Math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zh-CN" altLang="en-US" sz="11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zh-CN" altLang="en-US" sz="1100" i="1">
                                      <a:latin typeface="Cambria Math" panose="02040503050406030204" pitchFamily="18" charset="0"/>
                                    </a:rPr>
                                    <m:t>𝛾</m:t>
                                  </m:r>
                                </m:e>
                                <m:sub>
                                  <m:r>
                                    <a:rPr lang="zh-CN" altLang="en-US" sz="1100" i="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</m:num>
                            <m:den>
                              <m:sSup>
                                <m:sSupPr>
                                  <m:ctrlPr>
                                    <a:rPr lang="zh-CN" altLang="en-US" sz="1100" i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zh-CN" altLang="en-US" sz="1100" i="1"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f>
                                        <m:fPr>
                                          <m:ctrlPr>
                                            <a:rPr lang="zh-CN" altLang="en-US" sz="1100" i="1">
                                              <a:latin typeface="Cambria Math"/>
                                            </a:rPr>
                                          </m:ctrlPr>
                                        </m:fPr>
                                        <m:num>
                                          <m:r>
                                            <a:rPr lang="zh-CN" altLang="en-US" sz="1100" i="1">
                                              <a:latin typeface="Cambria Math" panose="02040503050406030204" pitchFamily="18" charset="0"/>
                                            </a:rPr>
                                            <m:t>𝐷</m:t>
                                          </m:r>
                                        </m:num>
                                        <m:den>
                                          <m:r>
                                            <a:rPr lang="zh-CN" altLang="en-US" sz="1100" i="1">
                                              <a:latin typeface="Cambria Math" panose="02040503050406030204" pitchFamily="18" charset="0"/>
                                            </a:rPr>
                                            <m:t>𝑅</m:t>
                                          </m:r>
                                        </m:den>
                                      </m:f>
                                      <m:r>
                                        <a:rPr lang="zh-CN" altLang="en-US" sz="1100" i="0">
                                          <a:latin typeface="Cambria Math" panose="02040503050406030204" pitchFamily="18" charset="0"/>
                                        </a:rPr>
                                        <m:t>−1</m:t>
                                      </m:r>
                                    </m:e>
                                  </m:d>
                                </m:e>
                                <m:sup>
                                  <m:r>
                                    <a:rPr lang="zh-CN" altLang="en-US" sz="1100" i="1">
                                      <a:latin typeface="Cambria Math" panose="02040503050406030204" pitchFamily="18" charset="0"/>
                                    </a:rPr>
                                    <m:t>𝛼</m:t>
                                  </m:r>
                                </m:sup>
                              </m:sSup>
                            </m:den>
                          </m:f>
                        </m:den>
                      </m:f>
                    </m:oMath>
                  </m:oMathPara>
                </a14:m>
                <a:endParaRPr lang="zh-CN" altLang="en-US" sz="1100" dirty="0">
                  <a:latin typeface="Tahoma" pitchFamily="34" charset="0"/>
                </a:endParaRPr>
              </a:p>
            </p:txBody>
          </p:sp>
        </mc:Choice>
        <mc:Fallback xmlns="">
          <p:sp>
            <p:nvSpPr>
              <p:cNvPr id="7" name="矩形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71600" y="2523662"/>
                <a:ext cx="5638800" cy="829138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矩形 7"/>
              <p:cNvSpPr/>
              <p:nvPr/>
            </p:nvSpPr>
            <p:spPr>
              <a:xfrm>
                <a:off x="2668370" y="3429000"/>
                <a:ext cx="2998065" cy="67024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zh-CN" altLang="en-US" sz="14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zh-CN" altLang="en-US" sz="1400" i="1">
                              <a:latin typeface="Cambria Math" panose="02040503050406030204" pitchFamily="18" charset="0"/>
                            </a:rPr>
                            <m:t>𝛤</m:t>
                          </m:r>
                        </m:e>
                        <m:sub>
                          <m:r>
                            <a:rPr lang="zh-CN" altLang="en-US" sz="1400" i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zh-CN" altLang="en-US" sz="1400" i="0">
                          <a:latin typeface="Cambria Math" panose="02040503050406030204" pitchFamily="18" charset="0"/>
                        </a:rPr>
                        <m:t>≥</m:t>
                      </m:r>
                      <m:sSub>
                        <m:sSubPr>
                          <m:ctrlPr>
                            <a:rPr lang="zh-CN" altLang="en-US" sz="14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zh-CN" altLang="en-US" sz="1400" i="1">
                              <a:latin typeface="Cambria Math" panose="02040503050406030204" pitchFamily="18" charset="0"/>
                            </a:rPr>
                            <m:t>𝛾</m:t>
                          </m:r>
                        </m:e>
                        <m:sub>
                          <m:r>
                            <a:rPr lang="zh-CN" altLang="en-US" sz="1400" i="1"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  <m:r>
                        <a:rPr lang="zh-CN" altLang="en-US" sz="1400" i="0">
                          <a:latin typeface="Cambria Math" panose="02040503050406030204" pitchFamily="18" charset="0"/>
                        </a:rPr>
                        <m:t>↦</m:t>
                      </m:r>
                      <m:r>
                        <a:rPr lang="zh-CN" altLang="en-US" sz="1400" i="1">
                          <a:latin typeface="Cambria Math" panose="02040503050406030204" pitchFamily="18" charset="0"/>
                        </a:rPr>
                        <m:t>𝐷</m:t>
                      </m:r>
                      <m:r>
                        <a:rPr lang="zh-CN" altLang="en-US" sz="1400" i="0">
                          <a:latin typeface="Cambria Math" panose="02040503050406030204" pitchFamily="18" charset="0"/>
                        </a:rPr>
                        <m:t>≥</m:t>
                      </m:r>
                      <m:r>
                        <a:rPr lang="zh-CN" altLang="en-US" sz="1400" i="1">
                          <a:latin typeface="Cambria Math" panose="02040503050406030204" pitchFamily="18" charset="0"/>
                        </a:rPr>
                        <m:t>𝑅</m:t>
                      </m:r>
                      <m:d>
                        <m:dPr>
                          <m:begChr m:val="["/>
                          <m:endChr m:val="]"/>
                          <m:ctrlPr>
                            <a:rPr lang="zh-CN" altLang="en-US" sz="14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zh-CN" altLang="en-US" sz="1400" i="0">
                              <a:latin typeface="Cambria Math" panose="02040503050406030204" pitchFamily="18" charset="0"/>
                            </a:rPr>
                            <m:t>1+</m:t>
                          </m:r>
                          <m:sSup>
                            <m:sSupPr>
                              <m:ctrlPr>
                                <a:rPr lang="zh-CN" altLang="en-US" sz="1400" i="1">
                                  <a:latin typeface="Cambria Math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zh-CN" altLang="en-US" sz="1400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zh-CN" altLang="en-US" sz="1400" i="1">
                                          <a:latin typeface="Cambria Math"/>
                                        </a:rPr>
                                      </m:ctrlPr>
                                    </m:fPr>
                                    <m:num>
                                      <m:sSub>
                                        <m:sSubPr>
                                          <m:ctrlPr>
                                            <a:rPr lang="zh-CN" altLang="en-US" sz="1400" i="1">
                                              <a:latin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zh-CN" altLang="en-US" sz="1400" i="1">
                                              <a:latin typeface="Cambria Math" panose="02040503050406030204" pitchFamily="18" charset="0"/>
                                            </a:rPr>
                                            <m:t>𝛾</m:t>
                                          </m:r>
                                        </m:e>
                                        <m:sub>
                                          <m:r>
                                            <a:rPr lang="zh-CN" altLang="en-US" sz="1400" i="0">
                                              <a:latin typeface="Cambria Math" panose="02040503050406030204" pitchFamily="18" charset="0"/>
                                            </a:rPr>
                                            <m:t>0</m:t>
                                          </m:r>
                                        </m:sub>
                                      </m:sSub>
                                      <m:sSub>
                                        <m:sSubPr>
                                          <m:ctrlPr>
                                            <a:rPr lang="zh-CN" altLang="en-US" sz="1400" i="1">
                                              <a:latin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zh-CN" altLang="en-US" sz="1400" i="1">
                                              <a:latin typeface="Cambria Math" panose="02040503050406030204" pitchFamily="18" charset="0"/>
                                            </a:rPr>
                                            <m:t>𝛾</m:t>
                                          </m:r>
                                        </m:e>
                                        <m:sub>
                                          <m:r>
                                            <a:rPr lang="zh-CN" altLang="en-US" sz="1400" i="1">
                                              <a:latin typeface="Cambria Math" panose="02040503050406030204" pitchFamily="18" charset="0"/>
                                            </a:rPr>
                                            <m:t>𝑡</m:t>
                                          </m:r>
                                        </m:sub>
                                      </m:sSub>
                                    </m:num>
                                    <m:den>
                                      <m:sSub>
                                        <m:sSubPr>
                                          <m:ctrlPr>
                                            <a:rPr lang="zh-CN" altLang="en-US" sz="1400" i="1">
                                              <a:latin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zh-CN" altLang="en-US" sz="1400" i="1">
                                              <a:latin typeface="Cambria Math" panose="02040503050406030204" pitchFamily="18" charset="0"/>
                                            </a:rPr>
                                            <m:t>𝛾</m:t>
                                          </m:r>
                                        </m:e>
                                        <m:sub>
                                          <m:r>
                                            <a:rPr lang="zh-CN" altLang="en-US" sz="1400" i="0">
                                              <a:latin typeface="Cambria Math" panose="02040503050406030204" pitchFamily="18" charset="0"/>
                                            </a:rPr>
                                            <m:t>0</m:t>
                                          </m:r>
                                        </m:sub>
                                      </m:sSub>
                                      <m:r>
                                        <a:rPr lang="zh-CN" altLang="en-US" sz="1400" i="0">
                                          <a:latin typeface="Cambria Math" panose="02040503050406030204" pitchFamily="18" charset="0"/>
                                        </a:rPr>
                                        <m:t>−</m:t>
                                      </m:r>
                                      <m:sSub>
                                        <m:sSubPr>
                                          <m:ctrlPr>
                                            <a:rPr lang="zh-CN" altLang="en-US" sz="1400" i="1">
                                              <a:latin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zh-CN" altLang="en-US" sz="1400" i="1">
                                              <a:latin typeface="Cambria Math" panose="02040503050406030204" pitchFamily="18" charset="0"/>
                                            </a:rPr>
                                            <m:t>𝛾</m:t>
                                          </m:r>
                                        </m:e>
                                        <m:sub>
                                          <m:r>
                                            <a:rPr lang="zh-CN" altLang="en-US" sz="1400" i="1">
                                              <a:latin typeface="Cambria Math" panose="02040503050406030204" pitchFamily="18" charset="0"/>
                                            </a:rPr>
                                            <m:t>𝑡</m:t>
                                          </m:r>
                                        </m:sub>
                                      </m:sSub>
                                    </m:den>
                                  </m:f>
                                </m:e>
                              </m:d>
                            </m:e>
                            <m:sup>
                              <m:f>
                                <m:fPr>
                                  <m:type m:val="lin"/>
                                  <m:ctrlPr>
                                    <a:rPr lang="zh-CN" altLang="en-US" sz="1400" i="1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zh-CN" altLang="en-US" sz="1400" i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zh-CN" altLang="en-US" sz="1400" i="1">
                                      <a:latin typeface="Cambria Math" panose="02040503050406030204" pitchFamily="18" charset="0"/>
                                    </a:rPr>
                                    <m:t>𝛼</m:t>
                                  </m:r>
                                </m:den>
                              </m:f>
                            </m:sup>
                          </m:sSup>
                        </m:e>
                      </m:d>
                    </m:oMath>
                  </m:oMathPara>
                </a14:m>
                <a:endParaRPr lang="zh-CN" altLang="en-US" sz="1400" dirty="0">
                  <a:latin typeface="Tahoma" pitchFamily="34" charset="0"/>
                </a:endParaRPr>
              </a:p>
            </p:txBody>
          </p:sp>
        </mc:Choice>
        <mc:Fallback xmlns="">
          <p:sp>
            <p:nvSpPr>
              <p:cNvPr id="8" name="矩形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68370" y="3429000"/>
                <a:ext cx="2998065" cy="670248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矩形 9"/>
              <p:cNvSpPr/>
              <p:nvPr/>
            </p:nvSpPr>
            <p:spPr>
              <a:xfrm>
                <a:off x="3063959" y="4843902"/>
                <a:ext cx="2073645" cy="79489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zh-CN" altLang="en-US" sz="1200" i="1">
                          <a:latin typeface="Cambria Math" panose="02040503050406030204" pitchFamily="18" charset="0"/>
                        </a:rPr>
                        <m:t>𝛤</m:t>
                      </m:r>
                      <m:r>
                        <a:rPr lang="zh-CN" altLang="en-US" sz="1200" i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zh-CN" altLang="en-US" sz="12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zh-CN" altLang="en-US" sz="1200" i="1">
                              <a:latin typeface="Cambria Math" panose="02040503050406030204" pitchFamily="18" charset="0"/>
                            </a:rPr>
                            <m:t>𝑆</m:t>
                          </m:r>
                        </m:num>
                        <m:den>
                          <m:r>
                            <a:rPr lang="zh-CN" altLang="en-US" sz="1200" i="1">
                              <a:latin typeface="Cambria Math" panose="02040503050406030204" pitchFamily="18" charset="0"/>
                            </a:rPr>
                            <m:t>𝑁</m:t>
                          </m:r>
                        </m:den>
                      </m:f>
                      <m:r>
                        <a:rPr lang="zh-CN" altLang="en-US" sz="1200" i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zh-CN" altLang="en-US" sz="12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zh-CN" altLang="en-US" sz="1200" i="1">
                              <a:latin typeface="Cambria Math" panose="02040503050406030204" pitchFamily="18" charset="0"/>
                            </a:rPr>
                            <m:t>𝑐</m:t>
                          </m:r>
                          <m:f>
                            <m:fPr>
                              <m:type m:val="lin"/>
                              <m:ctrlPr>
                                <a:rPr lang="zh-CN" altLang="en-US" sz="1200" i="1">
                                  <a:latin typeface="Cambria Math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zh-CN" altLang="en-US" sz="12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zh-CN" altLang="en-US" sz="1200" i="1">
                                      <a:latin typeface="Cambria Math" panose="02040503050406030204" pitchFamily="18" charset="0"/>
                                    </a:rPr>
                                    <m:t>𝑃</m:t>
                                  </m:r>
                                </m:e>
                                <m:sub>
                                  <m:r>
                                    <a:rPr lang="zh-CN" altLang="en-US" sz="1200" i="1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sub>
                              </m:sSub>
                            </m:num>
                            <m:den>
                              <m:sSup>
                                <m:sSupPr>
                                  <m:ctrlPr>
                                    <a:rPr lang="zh-CN" altLang="en-US" sz="1200" i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zh-CN" altLang="en-US" sz="1200" i="1"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</m:e>
                                <m:sup>
                                  <m:r>
                                    <a:rPr lang="zh-CN" altLang="en-US" sz="1200" i="1">
                                      <a:latin typeface="Cambria Math" panose="02040503050406030204" pitchFamily="18" charset="0"/>
                                    </a:rPr>
                                    <m:t>𝛼</m:t>
                                  </m:r>
                                </m:sup>
                              </m:sSup>
                            </m:den>
                          </m:f>
                        </m:num>
                        <m:den>
                          <m:nary>
                            <m:naryPr>
                              <m:chr m:val="∑"/>
                              <m:limLoc m:val="subSup"/>
                              <m:grow m:val="on"/>
                              <m:supHide m:val="on"/>
                              <m:ctrlPr>
                                <a:rPr lang="zh-CN" altLang="en-US" sz="1200" i="1">
                                  <a:latin typeface="Cambria Math"/>
                                </a:rPr>
                              </m:ctrlPr>
                            </m:naryPr>
                            <m:sub>
                              <m:r>
                                <a:rPr lang="zh-CN" altLang="en-US" sz="1200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  <m:sup/>
                            <m:e>
                              <m:f>
                                <m:fPr>
                                  <m:ctrlPr>
                                    <a:rPr lang="zh-CN" altLang="en-US" sz="1200" i="1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zh-CN" altLang="en-US" sz="1200" i="1">
                                      <a:latin typeface="Cambria Math" panose="02040503050406030204" pitchFamily="18" charset="0"/>
                                    </a:rPr>
                                    <m:t>𝑐</m:t>
                                  </m:r>
                                  <m:sSub>
                                    <m:sSubPr>
                                      <m:ctrlPr>
                                        <a:rPr lang="zh-CN" altLang="en-US" sz="1200" i="1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zh-CN" altLang="en-US" sz="1200" i="1">
                                          <a:latin typeface="Cambria Math" panose="02040503050406030204" pitchFamily="18" charset="0"/>
                                        </a:rPr>
                                        <m:t>𝑃</m:t>
                                      </m:r>
                                    </m:e>
                                    <m:sub>
                                      <m:r>
                                        <a:rPr lang="zh-CN" altLang="en-US" sz="1200" i="1">
                                          <a:latin typeface="Cambria Math" panose="02040503050406030204" pitchFamily="18" charset="0"/>
                                        </a:rPr>
                                        <m:t>𝑡</m:t>
                                      </m:r>
                                    </m:sub>
                                  </m:sSub>
                                </m:num>
                                <m:den>
                                  <m:sSubSup>
                                    <m:sSubSupPr>
                                      <m:ctrlPr>
                                        <a:rPr lang="zh-CN" altLang="en-US" sz="1200" i="1">
                                          <a:latin typeface="Cambria Math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zh-CN" altLang="en-US" sz="1200" i="1">
                                          <a:latin typeface="Cambria Math" panose="02040503050406030204" pitchFamily="18" charset="0"/>
                                        </a:rPr>
                                        <m:t>𝑑</m:t>
                                      </m:r>
                                    </m:e>
                                    <m:sub>
                                      <m:r>
                                        <a:rPr lang="zh-CN" altLang="en-US" sz="1200" i="1">
                                          <a:latin typeface="Cambria Math" panose="02040503050406030204" pitchFamily="18" charset="0"/>
                                        </a:rPr>
                                        <m:t>𝑖</m:t>
                                      </m:r>
                                    </m:sub>
                                    <m:sup>
                                      <m:r>
                                        <a:rPr lang="zh-CN" altLang="en-US" sz="1200" i="1">
                                          <a:latin typeface="Cambria Math" panose="02040503050406030204" pitchFamily="18" charset="0"/>
                                        </a:rPr>
                                        <m:t>𝛼</m:t>
                                      </m:r>
                                    </m:sup>
                                  </m:sSubSup>
                                </m:den>
                              </m:f>
                              <m:r>
                                <a:rPr lang="zh-CN" altLang="en-US" sz="1200" i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</m:e>
                          </m:nary>
                          <m:r>
                            <a:rPr lang="zh-CN" altLang="en-US" sz="1200" i="1">
                              <a:latin typeface="Cambria Math" panose="02040503050406030204" pitchFamily="18" charset="0"/>
                            </a:rPr>
                            <m:t>𝑁</m:t>
                          </m:r>
                        </m:den>
                      </m:f>
                      <m:r>
                        <a:rPr lang="zh-CN" altLang="en-US" sz="1200" i="0">
                          <a:latin typeface="Cambria Math" panose="02040503050406030204" pitchFamily="18" charset="0"/>
                        </a:rPr>
                        <m:t>≥</m:t>
                      </m:r>
                      <m:sSub>
                        <m:sSubPr>
                          <m:ctrlPr>
                            <a:rPr lang="zh-CN" altLang="en-US" sz="12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zh-CN" altLang="en-US" sz="1200" i="1">
                              <a:latin typeface="Cambria Math" panose="02040503050406030204" pitchFamily="18" charset="0"/>
                            </a:rPr>
                            <m:t>𝛾</m:t>
                          </m:r>
                        </m:e>
                        <m:sub>
                          <m:r>
                            <a:rPr lang="zh-CN" altLang="en-US" sz="1200" i="1"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</m:oMath>
                  </m:oMathPara>
                </a14:m>
                <a:endParaRPr lang="zh-CN" altLang="en-US" sz="1200" dirty="0">
                  <a:latin typeface="Tahoma" pitchFamily="34" charset="0"/>
                </a:endParaRPr>
              </a:p>
            </p:txBody>
          </p:sp>
        </mc:Choice>
        <mc:Fallback xmlns="">
          <p:sp>
            <p:nvSpPr>
              <p:cNvPr id="10" name="矩形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63959" y="4843902"/>
                <a:ext cx="2073645" cy="794898"/>
              </a:xfrm>
              <a:prstGeom prst="rect">
                <a:avLst/>
              </a:prstGeom>
              <a:blipFill rotWithShape="1">
                <a:blip r:embed="rId5"/>
                <a:stretch>
                  <a:fillRect l="-7353" t="-103846" r="-34118" b="-1846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矩形 10"/>
              <p:cNvSpPr/>
              <p:nvPr/>
            </p:nvSpPr>
            <p:spPr>
              <a:xfrm>
                <a:off x="684213" y="3962400"/>
                <a:ext cx="478271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zh-CN" altLang="en-US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zh-CN" altLang="en-US" i="1">
                              <a:latin typeface="Cambria Math" panose="02040503050406030204" pitchFamily="18" charset="0"/>
                            </a:rPr>
                            <m:t>𝛾</m:t>
                          </m:r>
                        </m:e>
                        <m:sub>
                          <m:r>
                            <a:rPr lang="zh-CN" altLang="en-US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zh-CN" altLang="en-US" dirty="0">
                  <a:latin typeface="Tahoma" pitchFamily="34" charset="0"/>
                </a:endParaRPr>
              </a:p>
            </p:txBody>
          </p:sp>
        </mc:Choice>
        <mc:Fallback xmlns="">
          <p:sp>
            <p:nvSpPr>
              <p:cNvPr id="11" name="矩形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4213" y="3962400"/>
                <a:ext cx="478271" cy="369332"/>
              </a:xfrm>
              <a:prstGeom prst="rect">
                <a:avLst/>
              </a:prstGeom>
              <a:blipFill rotWithShape="1">
                <a:blip r:embed="rId6"/>
                <a:stretch>
                  <a:fillRect b="-655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页脚占位符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4159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Design of Wireless Networks – Fixed Channel Allocation</a:t>
            </a:r>
            <a:endParaRPr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altLang="zh-CN" sz="1600" dirty="0" smtClean="0"/>
                  <a:t>For a hexagonal cell structure, cells are grouped in clusters of K cells each with </a:t>
                </a:r>
              </a:p>
              <a:p>
                <a:endParaRPr lang="en-US" altLang="zh-CN" sz="1600" dirty="0" smtClean="0"/>
              </a:p>
              <a:p>
                <a:endParaRPr lang="en-US" altLang="zh-CN" sz="1600" dirty="0" smtClean="0"/>
              </a:p>
              <a:p>
                <a:r>
                  <a:rPr lang="en-US" altLang="zh-CN" sz="1600" dirty="0" smtClean="0"/>
                  <a:t>Let</a:t>
                </a:r>
                <a14:m>
                  <m:oMath xmlns:m="http://schemas.openxmlformats.org/officeDocument/2006/math">
                    <m:r>
                      <a:rPr lang="en-US" altLang="zh-CN" sz="1600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zh-CN" altLang="en-US" sz="1600" i="1">
                        <a:latin typeface="Cambria Math" panose="02040503050406030204" pitchFamily="18" charset="0"/>
                      </a:rPr>
                      <m:t>𝐶</m:t>
                    </m:r>
                  </m:oMath>
                </a14:m>
                <a:r>
                  <a:rPr lang="en-US" altLang="zh-CN" sz="1600" dirty="0" smtClean="0"/>
                  <a:t> be the total number of orthogonal signals available.</a:t>
                </a:r>
              </a:p>
              <a:p>
                <a:endParaRPr lang="en-US" altLang="zh-CN" sz="1600" dirty="0" smtClean="0"/>
              </a:p>
              <a:p>
                <a:r>
                  <a:rPr lang="en-US" altLang="zh-CN" sz="1600" dirty="0" smtClean="0"/>
                  <a:t>Divide</a:t>
                </a:r>
                <a14:m>
                  <m:oMath xmlns:m="http://schemas.openxmlformats.org/officeDocument/2006/math">
                    <m:r>
                      <a:rPr lang="en-US" altLang="zh-CN" sz="1600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zh-CN" altLang="en-US" sz="1600" i="1">
                        <a:latin typeface="Cambria Math" panose="02040503050406030204" pitchFamily="18" charset="0"/>
                      </a:rPr>
                      <m:t>𝐶</m:t>
                    </m:r>
                  </m:oMath>
                </a14:m>
                <a:r>
                  <a:rPr lang="en-US" altLang="zh-CN" sz="1600" dirty="0" smtClean="0"/>
                  <a:t> into</a:t>
                </a:r>
                <a14:m>
                  <m:oMath xmlns:m="http://schemas.openxmlformats.org/officeDocument/2006/math">
                    <m:r>
                      <a:rPr lang="en-US" altLang="zh-CN" sz="1600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zh-CN" altLang="en-US" sz="1600" i="1">
                        <a:latin typeface="Cambria Math" panose="02040503050406030204" pitchFamily="18" charset="0"/>
                      </a:rPr>
                      <m:t>𝐾</m:t>
                    </m:r>
                  </m:oMath>
                </a14:m>
                <a:r>
                  <a:rPr lang="en-US" altLang="zh-CN" sz="1600" dirty="0" smtClean="0"/>
                  <a:t> disjoint groups </a:t>
                </a:r>
              </a:p>
              <a:p>
                <a:r>
                  <a:rPr lang="en-US" altLang="zh-CN" sz="1600" dirty="0" smtClean="0"/>
                  <a:t>Assign each group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en-US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zh-CN" altLang="en-US" sz="1600" i="1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600" b="0" i="0" smtClean="0">
                            <a:latin typeface="Cambria Math" panose="02040503050406030204" pitchFamily="18" charset="0"/>
                          </a:rPr>
                          <m:t>i</m:t>
                        </m:r>
                      </m:sub>
                    </m:sSub>
                  </m:oMath>
                </a14:m>
                <a:r>
                  <a:rPr lang="en-US" altLang="zh-CN" sz="1600" dirty="0" smtClean="0"/>
                  <a:t> to a different cell of the cluster.</a:t>
                </a:r>
              </a:p>
              <a:p>
                <a:r>
                  <a:rPr lang="en-US" altLang="zh-CN" sz="1600" dirty="0" smtClean="0"/>
                  <a:t>Repeat the same distribution of channels in the other clusters.</a:t>
                </a:r>
                <a:endParaRPr lang="zh-CN" altLang="en-US" sz="1600" dirty="0"/>
              </a:p>
            </p:txBody>
          </p:sp>
        </mc:Choice>
        <mc:Fallback xmlns="">
          <p:sp>
            <p:nvSpPr>
              <p:cNvPr id="3" name="内容占位符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224" t="-52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矩形 3"/>
              <p:cNvSpPr/>
              <p:nvPr/>
            </p:nvSpPr>
            <p:spPr>
              <a:xfrm>
                <a:off x="1295400" y="2582436"/>
                <a:ext cx="6303457" cy="6071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zh-CN" altLang="en-US" sz="1600" i="1" smtClean="0">
                          <a:latin typeface="Cambria Math" panose="02040503050406030204" pitchFamily="18" charset="0"/>
                        </a:rPr>
                        <m:t>𝐾</m:t>
                      </m:r>
                      <m:r>
                        <a:rPr lang="zh-CN" altLang="en-US" sz="1600" i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zh-CN" altLang="en-US" sz="16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zh-CN" altLang="en-US" sz="1600" i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zh-CN" altLang="en-US" sz="1600" i="0">
                              <a:latin typeface="Cambria Math" panose="02040503050406030204" pitchFamily="18" charset="0"/>
                            </a:rPr>
                            <m:t>3</m:t>
                          </m:r>
                        </m:den>
                      </m:f>
                      <m:sSup>
                        <m:sSupPr>
                          <m:ctrlPr>
                            <a:rPr lang="zh-CN" altLang="en-US" sz="1600" i="1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zh-CN" altLang="en-US" sz="1600" i="1">
                                  <a:latin typeface="Cambria Math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zh-CN" altLang="en-US" sz="1600" i="1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zh-CN" altLang="en-US" sz="1600" i="1">
                                      <a:latin typeface="Cambria Math" panose="02040503050406030204" pitchFamily="18" charset="0"/>
                                    </a:rPr>
                                    <m:t>𝐷</m:t>
                                  </m:r>
                                </m:num>
                                <m:den>
                                  <m:r>
                                    <a:rPr lang="zh-CN" altLang="en-US" sz="1600" i="1">
                                      <a:latin typeface="Cambria Math" panose="02040503050406030204" pitchFamily="18" charset="0"/>
                                    </a:rPr>
                                    <m:t>𝑅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zh-CN" altLang="en-US" sz="1600" i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altLang="zh-CN" sz="1600" b="0" i="1" smtClean="0">
                          <a:latin typeface="Cambria Math" panose="02040503050406030204" pitchFamily="18" charset="0"/>
                        </a:rPr>
                        <m:t>, </m:t>
                      </m:r>
                      <m:r>
                        <a:rPr lang="en-US" altLang="zh-CN" sz="1600" b="0" i="1" smtClean="0">
                          <a:latin typeface="Cambria Math" panose="02040503050406030204" pitchFamily="18" charset="0"/>
                        </a:rPr>
                        <m:t>𝑜𝑟</m:t>
                      </m:r>
                      <m:r>
                        <a:rPr lang="en-US" altLang="zh-CN" sz="16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zh-CN" altLang="en-US" sz="1600" i="1">
                          <a:latin typeface="Cambria Math" panose="02040503050406030204" pitchFamily="18" charset="0"/>
                        </a:rPr>
                        <m:t>𝐷</m:t>
                      </m:r>
                      <m:r>
                        <a:rPr lang="zh-CN" altLang="en-US" sz="160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zh-CN" altLang="en-US" sz="1600" i="1">
                          <a:latin typeface="Cambria Math" panose="02040503050406030204" pitchFamily="18" charset="0"/>
                        </a:rPr>
                        <m:t>𝑅</m:t>
                      </m:r>
                      <m:rad>
                        <m:radPr>
                          <m:degHide m:val="on"/>
                          <m:ctrlPr>
                            <a:rPr lang="zh-CN" altLang="en-US" sz="1600" i="1"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zh-CN" altLang="en-US" sz="1600">
                              <a:latin typeface="Cambria Math" panose="02040503050406030204" pitchFamily="18" charset="0"/>
                            </a:rPr>
                            <m:t>3</m:t>
                          </m:r>
                          <m:r>
                            <a:rPr lang="zh-CN" altLang="en-US" sz="1600" i="1">
                              <a:latin typeface="Cambria Math" panose="02040503050406030204" pitchFamily="18" charset="0"/>
                            </a:rPr>
                            <m:t>𝐾</m:t>
                          </m:r>
                        </m:e>
                      </m:rad>
                      <m:r>
                        <a:rPr lang="en-US" altLang="zh-CN" sz="1600" i="1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n-US" altLang="zh-CN" sz="1600" b="0" i="1" smtClean="0">
                          <a:latin typeface="Cambria Math" panose="02040503050406030204" pitchFamily="18" charset="0"/>
                        </a:rPr>
                        <m:t>   </m:t>
                      </m:r>
                      <m:r>
                        <a:rPr lang="zh-CN" altLang="en-US" sz="1600" i="1">
                          <a:latin typeface="Cambria Math" panose="02040503050406030204" pitchFamily="18" charset="0"/>
                        </a:rPr>
                        <m:t>𝐾</m:t>
                      </m:r>
                      <m:r>
                        <a:rPr lang="zh-CN" altLang="en-US" sz="160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zh-CN" altLang="en-US" sz="1600" i="1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zh-CN" altLang="en-US" sz="16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zh-CN" altLang="en-US" sz="1600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  <m:r>
                                <a:rPr lang="zh-CN" altLang="en-US" sz="160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zh-CN" altLang="en-US" sz="1600" i="1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e>
                          </m:d>
                        </m:e>
                        <m:sup>
                          <m:r>
                            <a:rPr lang="zh-CN" altLang="en-US" sz="160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zh-CN" altLang="en-US" sz="160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zh-CN" altLang="en-US" sz="1600" i="1">
                          <a:latin typeface="Cambria Math" panose="02040503050406030204" pitchFamily="18" charset="0"/>
                        </a:rPr>
                        <m:t>𝑖𝑗</m:t>
                      </m:r>
                      <m:r>
                        <a:rPr lang="zh-CN" altLang="en-US" sz="160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n-US" altLang="zh-CN" sz="1600" i="1">
                          <a:latin typeface="Cambria Math" panose="02040503050406030204" pitchFamily="18" charset="0"/>
                        </a:rPr>
                        <m:t>   </m:t>
                      </m:r>
                      <m:r>
                        <a:rPr lang="zh-CN" altLang="en-US" sz="1600" i="1">
                          <a:latin typeface="Cambria Math" panose="02040503050406030204" pitchFamily="18" charset="0"/>
                        </a:rPr>
                        <m:t>𝑖</m:t>
                      </m:r>
                      <m:r>
                        <a:rPr lang="zh-CN" altLang="en-US" sz="160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zh-CN" altLang="en-US" sz="1600" i="1">
                          <a:latin typeface="Cambria Math" panose="02040503050406030204" pitchFamily="18" charset="0"/>
                        </a:rPr>
                        <m:t>𝑗</m:t>
                      </m:r>
                      <m:r>
                        <a:rPr lang="zh-CN" altLang="en-US" sz="1600">
                          <a:latin typeface="Cambria Math" panose="02040503050406030204" pitchFamily="18" charset="0"/>
                        </a:rPr>
                        <m:t>=0,1,2,3...</m:t>
                      </m:r>
                    </m:oMath>
                  </m:oMathPara>
                </a14:m>
                <a:endParaRPr lang="zh-CN" altLang="en-US" sz="1600" dirty="0">
                  <a:latin typeface="Tahoma" pitchFamily="34" charset="0"/>
                </a:endParaRPr>
              </a:p>
            </p:txBody>
          </p:sp>
        </mc:Choice>
        <mc:Fallback xmlns="">
          <p:sp>
            <p:nvSpPr>
              <p:cNvPr id="4" name="矩形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95400" y="2582436"/>
                <a:ext cx="6303457" cy="607154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矩形 8"/>
              <p:cNvSpPr/>
              <p:nvPr/>
            </p:nvSpPr>
            <p:spPr>
              <a:xfrm>
                <a:off x="3122532" y="3471446"/>
                <a:ext cx="2586477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"/>
                          <m:endChr m:val="}"/>
                          <m:ctrlPr>
                            <a:rPr lang="zh-CN" altLang="en-US" sz="16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zh-CN" altLang="en-US" sz="1600" i="1">
                              <a:latin typeface="Cambria Math" panose="02040503050406030204" pitchFamily="18" charset="0"/>
                            </a:rPr>
                            <m:t>𝐶</m:t>
                          </m:r>
                          <m:r>
                            <a:rPr lang="zh-CN" altLang="en-US" sz="1600" i="0">
                              <a:latin typeface="Cambria Math" panose="02040503050406030204" pitchFamily="18" charset="0"/>
                            </a:rPr>
                            <m:t>={</m:t>
                          </m:r>
                          <m:sSub>
                            <m:sSubPr>
                              <m:ctrlPr>
                                <a:rPr lang="zh-CN" altLang="en-US" sz="16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zh-CN" altLang="en-US" sz="1600" i="1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e>
                            <m:sub>
                              <m:r>
                                <a:rPr lang="zh-CN" altLang="en-US" sz="1600" i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zh-CN" altLang="en-US" sz="1600" i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zh-CN" altLang="en-US" sz="1600" i="1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zh-CN" altLang="en-US" sz="1600" i="0">
                              <a:latin typeface="Cambria Math" panose="02040503050406030204" pitchFamily="18" charset="0"/>
                            </a:rPr>
                            <m:t>),</m:t>
                          </m:r>
                          <m:sSub>
                            <m:sSubPr>
                              <m:ctrlPr>
                                <a:rPr lang="zh-CN" altLang="en-US" sz="16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zh-CN" altLang="en-US" sz="1600" i="1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e>
                            <m:sub>
                              <m:r>
                                <a:rPr lang="zh-CN" altLang="en-US" sz="1600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r>
                            <a:rPr lang="zh-CN" altLang="en-US" sz="1600" i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zh-CN" altLang="en-US" sz="1600" i="1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zh-CN" altLang="en-US" sz="1600" i="0">
                              <a:latin typeface="Cambria Math" panose="02040503050406030204" pitchFamily="18" charset="0"/>
                            </a:rPr>
                            <m:t>),...,</m:t>
                          </m:r>
                          <m:sSub>
                            <m:sSubPr>
                              <m:ctrlPr>
                                <a:rPr lang="zh-CN" altLang="en-US" sz="16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zh-CN" altLang="en-US" sz="1600" i="1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e>
                            <m:sub>
                              <m:r>
                                <a:rPr lang="zh-CN" altLang="en-US" sz="1600" i="1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sub>
                          </m:sSub>
                          <m:r>
                            <a:rPr lang="zh-CN" altLang="en-US" sz="1600" i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zh-CN" altLang="en-US" sz="1600" i="1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zh-CN" altLang="en-US" sz="1600" i="0"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</m:d>
                    </m:oMath>
                  </m:oMathPara>
                </a14:m>
                <a:endParaRPr lang="zh-CN" altLang="en-US" sz="1600" dirty="0">
                  <a:latin typeface="Tahoma" pitchFamily="34" charset="0"/>
                </a:endParaRPr>
              </a:p>
            </p:txBody>
          </p:sp>
        </mc:Choice>
        <mc:Fallback xmlns="">
          <p:sp>
            <p:nvSpPr>
              <p:cNvPr id="9" name="矩形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22532" y="3471446"/>
                <a:ext cx="2586477" cy="338554"/>
              </a:xfrm>
              <a:prstGeom prst="rect">
                <a:avLst/>
              </a:prstGeom>
              <a:blipFill rotWithShape="1">
                <a:blip r:embed="rId4"/>
                <a:stretch>
                  <a:fillRect t="-105357" r="-16471" b="-1714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矩形 9"/>
              <p:cNvSpPr/>
              <p:nvPr/>
            </p:nvSpPr>
            <p:spPr>
              <a:xfrm>
                <a:off x="3460835" y="3745468"/>
                <a:ext cx="1415965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}"/>
                          <m:ctrlPr>
                            <a:rPr lang="zh-CN" altLang="en-US" sz="1600" i="1">
                              <a:latin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zh-CN" altLang="en-US" sz="16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zh-CN" altLang="en-US" sz="1600" i="1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zh-CN" altLang="en-US" sz="1600" i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zh-CN" altLang="en-US" sz="1600" i="0"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zh-CN" altLang="en-US" sz="16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zh-CN" altLang="en-US" sz="1600" i="1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zh-CN" altLang="en-US" sz="1600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r>
                            <a:rPr lang="zh-CN" altLang="en-US" sz="1600" i="0">
                              <a:latin typeface="Cambria Math" panose="02040503050406030204" pitchFamily="18" charset="0"/>
                            </a:rPr>
                            <m:t>,...</m:t>
                          </m:r>
                          <m:sSub>
                            <m:sSubPr>
                              <m:ctrlPr>
                                <a:rPr lang="zh-CN" altLang="en-US" sz="16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zh-CN" altLang="en-US" sz="1600" i="1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zh-CN" altLang="en-US" sz="1600" i="1">
                                  <a:latin typeface="Cambria Math" panose="02040503050406030204" pitchFamily="18" charset="0"/>
                                </a:rPr>
                                <m:t>𝐾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zh-CN" altLang="en-US" sz="1600" dirty="0">
                  <a:latin typeface="Tahoma" pitchFamily="34" charset="0"/>
                </a:endParaRPr>
              </a:p>
            </p:txBody>
          </p:sp>
        </mc:Choice>
        <mc:Fallback xmlns="">
          <p:sp>
            <p:nvSpPr>
              <p:cNvPr id="10" name="矩形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60835" y="3745468"/>
                <a:ext cx="1415965" cy="338554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图片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3313" y="4608314"/>
            <a:ext cx="3877373" cy="1368207"/>
          </a:xfrm>
          <a:prstGeom prst="rect">
            <a:avLst/>
          </a:prstGeom>
        </p:spPr>
      </p:pic>
      <p:sp>
        <p:nvSpPr>
          <p:cNvPr id="5" name="页脚占位符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6705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erm">
  <a:themeElements>
    <a:clrScheme name="">
      <a:dk1>
        <a:srgbClr val="000000"/>
      </a:dk1>
      <a:lt1>
        <a:srgbClr val="FFFFFF"/>
      </a:lt1>
      <a:dk2>
        <a:srgbClr val="818180"/>
      </a:dk2>
      <a:lt2>
        <a:srgbClr val="808080"/>
      </a:lt2>
      <a:accent1>
        <a:srgbClr val="E6E6E6"/>
      </a:accent1>
      <a:accent2>
        <a:srgbClr val="333399"/>
      </a:accent2>
      <a:accent3>
        <a:srgbClr val="FFFFFF"/>
      </a:accent3>
      <a:accent4>
        <a:srgbClr val="000000"/>
      </a:accent4>
      <a:accent5>
        <a:srgbClr val="F0F0F0"/>
      </a:accent5>
      <a:accent6>
        <a:srgbClr val="2D2D8A"/>
      </a:accent6>
      <a:hlink>
        <a:srgbClr val="009999"/>
      </a:hlink>
      <a:folHlink>
        <a:srgbClr val="99CC00"/>
      </a:folHlink>
    </a:clrScheme>
    <a:fontScheme name="berm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0" tIns="0" rIns="0" bIns="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Pct val="100000"/>
          <a:buFont typeface="Times" charset="0"/>
          <a:buNone/>
          <a:tabLst/>
          <a:defRPr kumimoji="0" lang="en-US" sz="28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Frutiger LT Std 45 Light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0" tIns="0" rIns="0" bIns="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Pct val="100000"/>
          <a:buFont typeface="Times" charset="0"/>
          <a:buNone/>
          <a:tabLst/>
          <a:defRPr kumimoji="0" lang="en-US" sz="28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Frutiger LT Std 45 Light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berm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rm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rm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rm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rm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rm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rm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rm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rm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rm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rm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rm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CambridgeUP</Template>
  <TotalTime>2503</TotalTime>
  <Words>2189</Words>
  <Application>Microsoft Office PowerPoint</Application>
  <PresentationFormat>全屏显示(4:3)</PresentationFormat>
  <Paragraphs>208</Paragraphs>
  <Slides>26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26</vt:i4>
      </vt:variant>
    </vt:vector>
  </HeadingPairs>
  <TitlesOfParts>
    <vt:vector size="27" baseType="lpstr">
      <vt:lpstr>berm</vt:lpstr>
      <vt:lpstr>Chapter 5 Principals of Cellular Systems I</vt:lpstr>
      <vt:lpstr>Wireless Networks</vt:lpstr>
      <vt:lpstr>Wireless Networks - Challenges</vt:lpstr>
      <vt:lpstr>Wireless Networks Modeling</vt:lpstr>
      <vt:lpstr>Area Coverage Planning </vt:lpstr>
      <vt:lpstr>Area Coverage Planning – Effect of Shadowing</vt:lpstr>
      <vt:lpstr>Frequency Planning – Frequency Reuse</vt:lpstr>
      <vt:lpstr>Frequency Planning – Frequency Reuse</vt:lpstr>
      <vt:lpstr>Design of Wireless Networks – Fixed Channel Allocation</vt:lpstr>
      <vt:lpstr>Fixed Channel Allocation – Example with K=7</vt:lpstr>
      <vt:lpstr>Capacity of Wireless Networks</vt:lpstr>
      <vt:lpstr>Downlink Capacity Calculations</vt:lpstr>
      <vt:lpstr>Downlink Capacity Calculations</vt:lpstr>
      <vt:lpstr>Uplink Capacity Calculations</vt:lpstr>
      <vt:lpstr>Capacity Calculations - Eample</vt:lpstr>
      <vt:lpstr>Capacity Calculations</vt:lpstr>
      <vt:lpstr>Directional Antennas in Wireless Networks</vt:lpstr>
      <vt:lpstr>Directional Antennas</vt:lpstr>
      <vt:lpstr>Directional Antennas</vt:lpstr>
      <vt:lpstr>Mobile data – Best Effort Data Service</vt:lpstr>
      <vt:lpstr>Mobile data – Best Effort Data Service</vt:lpstr>
      <vt:lpstr>Mobile data – Best Effort Data Service</vt:lpstr>
      <vt:lpstr>Mobile data – Best Effort Data Service</vt:lpstr>
      <vt:lpstr>Mobile data – Best Effort Data Service</vt:lpstr>
      <vt:lpstr>Mobile data – Best Effort Data Service</vt:lpstr>
      <vt:lpstr>Summary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/>
  <cp:lastModifiedBy>miao</cp:lastModifiedBy>
  <cp:revision>942</cp:revision>
  <dcterms:created xsi:type="dcterms:W3CDTF">2006-08-16T00:00:00Z</dcterms:created>
  <dcterms:modified xsi:type="dcterms:W3CDTF">2016-11-07T14:30:04Z</dcterms:modified>
</cp:coreProperties>
</file>