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9"/>
  </p:notesMasterIdLst>
  <p:sldIdLst>
    <p:sldId id="256" r:id="rId2"/>
    <p:sldId id="262" r:id="rId3"/>
    <p:sldId id="263" r:id="rId4"/>
    <p:sldId id="264" r:id="rId5"/>
    <p:sldId id="265" r:id="rId6"/>
    <p:sldId id="289" r:id="rId7"/>
    <p:sldId id="266" r:id="rId8"/>
    <p:sldId id="267" r:id="rId9"/>
    <p:sldId id="268" r:id="rId10"/>
    <p:sldId id="276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80" r:id="rId19"/>
    <p:sldId id="278" r:id="rId20"/>
    <p:sldId id="279" r:id="rId21"/>
    <p:sldId id="281" r:id="rId22"/>
    <p:sldId id="283" r:id="rId23"/>
    <p:sldId id="284" r:id="rId24"/>
    <p:sldId id="282" r:id="rId25"/>
    <p:sldId id="285" r:id="rId26"/>
    <p:sldId id="287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9632" autoAdjust="0"/>
  </p:normalViewPr>
  <p:slideViewPr>
    <p:cSldViewPr>
      <p:cViewPr varScale="1">
        <p:scale>
          <a:sx n="130" d="100"/>
          <a:sy n="130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17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46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7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82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57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Chap 1-3 uploaded to the download area</a:t>
            </a:r>
          </a:p>
          <a:p>
            <a:pPr marL="228600" indent="-228600">
              <a:buAutoNum type="arabicPeriod"/>
            </a:pPr>
            <a:r>
              <a:rPr lang="en-US" dirty="0" smtClean="0"/>
              <a:t>First</a:t>
            </a:r>
            <a:r>
              <a:rPr lang="en-US" baseline="0" dirty="0" smtClean="0"/>
              <a:t> exercise session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68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1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bldLvl="5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11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47800"/>
            <a:ext cx="87630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2 Wireless </a:t>
            </a:r>
            <a:r>
              <a:rPr lang="en-US" sz="3200" dirty="0"/>
              <a:t>Network </a:t>
            </a:r>
            <a:r>
              <a:rPr lang="en-US" sz="3200" dirty="0" smtClean="0"/>
              <a:t>Models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990600" y="54864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service quality</a:t>
            </a:r>
            <a:endParaRPr 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5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Quality of Service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581400" y="1828800"/>
            <a:ext cx="52578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/>
              <a:t>Technical </a:t>
            </a:r>
            <a:r>
              <a:rPr lang="en-US" sz="3000" dirty="0" smtClean="0"/>
              <a:t>measures</a:t>
            </a:r>
            <a:endParaRPr lang="en-US" sz="3000" dirty="0"/>
          </a:p>
          <a:p>
            <a:pPr lvl="1"/>
            <a:r>
              <a:rPr lang="en-US" sz="2400" dirty="0"/>
              <a:t>Capacity</a:t>
            </a:r>
            <a:r>
              <a:rPr lang="en-US" sz="2600" dirty="0"/>
              <a:t> </a:t>
            </a:r>
            <a:endParaRPr lang="en-US" sz="3000" dirty="0" smtClean="0"/>
          </a:p>
          <a:p>
            <a:pPr lvl="2"/>
            <a:r>
              <a:rPr lang="en-US" dirty="0" smtClean="0"/>
              <a:t>Number </a:t>
            </a:r>
            <a:r>
              <a:rPr lang="en-US" dirty="0"/>
              <a:t>of subscribers served </a:t>
            </a:r>
          </a:p>
          <a:p>
            <a:pPr lvl="2"/>
            <a:r>
              <a:rPr lang="en-US" dirty="0"/>
              <a:t>Bitrate/Bandwidth provided </a:t>
            </a:r>
            <a:endParaRPr lang="en-US" sz="2800" dirty="0"/>
          </a:p>
          <a:p>
            <a:pPr lvl="1"/>
            <a:r>
              <a:rPr lang="en-US" sz="2400" dirty="0"/>
              <a:t>Quality </a:t>
            </a:r>
            <a:endParaRPr lang="en-US" sz="2400" dirty="0" smtClean="0"/>
          </a:p>
          <a:p>
            <a:pPr lvl="2"/>
            <a:r>
              <a:rPr lang="en-US" sz="1800" dirty="0" smtClean="0"/>
              <a:t>BER </a:t>
            </a:r>
            <a:endParaRPr lang="en-US" sz="1800" dirty="0"/>
          </a:p>
          <a:p>
            <a:pPr lvl="2"/>
            <a:r>
              <a:rPr lang="en-US" dirty="0"/>
              <a:t>Delay </a:t>
            </a:r>
          </a:p>
          <a:p>
            <a:pPr lvl="2"/>
            <a:r>
              <a:rPr lang="en-US" dirty="0"/>
              <a:t>User data rate </a:t>
            </a:r>
            <a:endParaRPr lang="en-US" sz="2800" dirty="0"/>
          </a:p>
          <a:p>
            <a:r>
              <a:rPr lang="en-US" sz="3000" dirty="0" smtClean="0"/>
              <a:t>Service </a:t>
            </a:r>
            <a:r>
              <a:rPr lang="en-US" sz="3000" dirty="0"/>
              <a:t>probability </a:t>
            </a:r>
            <a:endParaRPr lang="en-US" sz="3000" dirty="0" smtClean="0"/>
          </a:p>
          <a:p>
            <a:pPr lvl="1"/>
            <a:r>
              <a:rPr lang="en-US" sz="2400" dirty="0"/>
              <a:t>Coverage </a:t>
            </a:r>
          </a:p>
          <a:p>
            <a:pPr lvl="1"/>
            <a:r>
              <a:rPr lang="en-US" sz="2400" dirty="0"/>
              <a:t>Outage probability </a:t>
            </a:r>
          </a:p>
          <a:p>
            <a:pPr lvl="1"/>
            <a:r>
              <a:rPr lang="en-US" sz="2400" dirty="0"/>
              <a:t>Blocking/Service denial </a:t>
            </a:r>
          </a:p>
          <a:p>
            <a:endParaRPr lang="en-US" sz="2800" dirty="0"/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54" y="2514600"/>
            <a:ext cx="2906646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905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ahoma" pitchFamily="34" charset="0"/>
              </a:rPr>
              <a:t>Perception 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Service Types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</a:t>
            </a:r>
            <a:r>
              <a:rPr lang="en-US" dirty="0"/>
              <a:t>Effort (Non-real time) traffic </a:t>
            </a:r>
            <a:endParaRPr lang="en-US" dirty="0" smtClean="0"/>
          </a:p>
          <a:p>
            <a:pPr lvl="1"/>
            <a:r>
              <a:rPr lang="en-US" dirty="0" smtClean="0"/>
              <a:t>Guarantee </a:t>
            </a:r>
            <a:r>
              <a:rPr lang="en-US" dirty="0"/>
              <a:t>minimum throughput (average data rate) </a:t>
            </a:r>
          </a:p>
          <a:p>
            <a:pPr lvl="1"/>
            <a:r>
              <a:rPr lang="en-US" dirty="0"/>
              <a:t>Utilize all available throughput at any time (best effort) </a:t>
            </a:r>
          </a:p>
          <a:p>
            <a:endParaRPr lang="en-US" dirty="0"/>
          </a:p>
          <a:p>
            <a:r>
              <a:rPr lang="en-US" dirty="0" smtClean="0"/>
              <a:t>Guaranteed </a:t>
            </a:r>
            <a:r>
              <a:rPr lang="en-US" dirty="0"/>
              <a:t>service (RT/Voice/Video) </a:t>
            </a:r>
            <a:r>
              <a:rPr lang="en-US" dirty="0" smtClean="0"/>
              <a:t>traffic</a:t>
            </a:r>
          </a:p>
          <a:p>
            <a:pPr lvl="1"/>
            <a:r>
              <a:rPr lang="en-US" dirty="0" smtClean="0"/>
              <a:t>Guaranteed </a:t>
            </a:r>
            <a:r>
              <a:rPr lang="en-US" dirty="0"/>
              <a:t>constant data rate &amp; delay</a:t>
            </a:r>
          </a:p>
          <a:p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Perceived </a:t>
            </a:r>
            <a:r>
              <a:rPr lang="en-US" dirty="0" err="1" smtClean="0"/>
              <a:t>QoS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825583"/>
            <a:ext cx="5753100" cy="410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 Service Classes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6934200" cy="405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Resource Management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RRM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2286000"/>
            <a:ext cx="7772400" cy="4572000"/>
          </a:xfrm>
        </p:spPr>
        <p:txBody>
          <a:bodyPr/>
          <a:lstStyle/>
          <a:p>
            <a:r>
              <a:rPr lang="en-US" dirty="0"/>
              <a:t>Network/Infrastructure Deployment </a:t>
            </a:r>
          </a:p>
          <a:p>
            <a:pPr lvl="1"/>
            <a:r>
              <a:rPr lang="en-US" u="sng" dirty="0"/>
              <a:t>How many &amp; Where to place the base stations </a:t>
            </a:r>
          </a:p>
          <a:p>
            <a:pPr lvl="1"/>
            <a:r>
              <a:rPr lang="en-US" u="sng" dirty="0"/>
              <a:t>What fixed infrastructure to deploy </a:t>
            </a:r>
          </a:p>
          <a:p>
            <a:pPr lvl="1"/>
            <a:r>
              <a:rPr lang="en-US" u="sng" dirty="0"/>
              <a:t>How much spectrum to allocate ? </a:t>
            </a:r>
          </a:p>
          <a:p>
            <a:endParaRPr lang="en-US" sz="2400" u="sng" dirty="0"/>
          </a:p>
          <a:p>
            <a:r>
              <a:rPr lang="en-US" dirty="0"/>
              <a:t>Radio Resource Allocation </a:t>
            </a:r>
          </a:p>
          <a:p>
            <a:pPr lvl="1"/>
            <a:r>
              <a:rPr lang="en-US" u="sng" dirty="0"/>
              <a:t>How to manage the given assets Base stations </a:t>
            </a:r>
          </a:p>
          <a:p>
            <a:pPr lvl="1"/>
            <a:r>
              <a:rPr lang="en-US" u="sng" dirty="0"/>
              <a:t>Spectrum </a:t>
            </a:r>
          </a:p>
          <a:p>
            <a:pPr lvl="1"/>
            <a:r>
              <a:rPr lang="en-US" u="sng" dirty="0"/>
              <a:t>Power/Energy </a:t>
            </a:r>
          </a:p>
          <a:p>
            <a:pPr lvl="1"/>
            <a:endParaRPr lang="en-US" sz="1800" u="sng" dirty="0"/>
          </a:p>
          <a:p>
            <a:endParaRPr 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90799"/>
            <a:ext cx="20574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Scenarios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85800" y="2362200"/>
            <a:ext cx="4042633" cy="4572000"/>
          </a:xfrm>
        </p:spPr>
        <p:txBody>
          <a:bodyPr/>
          <a:lstStyle/>
          <a:p>
            <a:r>
              <a:rPr lang="en-US" sz="2200" dirty="0"/>
              <a:t>To each active terminal assign (For given infrastructure) </a:t>
            </a:r>
            <a:endParaRPr lang="en-US" sz="2200" dirty="0" smtClean="0"/>
          </a:p>
          <a:p>
            <a:r>
              <a:rPr lang="en-US" sz="2200" dirty="0" smtClean="0"/>
              <a:t>Base </a:t>
            </a:r>
            <a:r>
              <a:rPr lang="en-US" sz="2200" dirty="0"/>
              <a:t>station </a:t>
            </a:r>
            <a:endParaRPr lang="en-US" sz="2200" dirty="0" smtClean="0"/>
          </a:p>
          <a:p>
            <a:r>
              <a:rPr lang="en-US" sz="2200" dirty="0" smtClean="0"/>
              <a:t>Waveform </a:t>
            </a:r>
            <a:r>
              <a:rPr lang="en-US" sz="2200" dirty="0"/>
              <a:t>(“Channel”) </a:t>
            </a:r>
            <a:endParaRPr lang="en-US" sz="2200" dirty="0" smtClean="0"/>
          </a:p>
          <a:p>
            <a:r>
              <a:rPr lang="en-US" sz="2200" dirty="0" smtClean="0"/>
              <a:t>Transmitter </a:t>
            </a:r>
            <a:r>
              <a:rPr lang="en-US" sz="2200" dirty="0"/>
              <a:t>power 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such </a:t>
            </a:r>
            <a:r>
              <a:rPr lang="en-US" sz="2200" dirty="0"/>
              <a:t>that Link Quality &amp; power constraints are satisfied for as many terminals as possible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33" y="2329276"/>
            <a:ext cx="4415567" cy="323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3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Models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09600" y="2362200"/>
            <a:ext cx="5181600" cy="4572000"/>
          </a:xfrm>
        </p:spPr>
        <p:txBody>
          <a:bodyPr/>
          <a:lstStyle/>
          <a:p>
            <a:r>
              <a:rPr lang="en-US" sz="2400" dirty="0" smtClean="0"/>
              <a:t>Arbitrary </a:t>
            </a:r>
            <a:r>
              <a:rPr lang="en-US" sz="2400" dirty="0"/>
              <a:t>collection of wireless links </a:t>
            </a:r>
          </a:p>
          <a:p>
            <a:r>
              <a:rPr lang="en-US" sz="2400" dirty="0"/>
              <a:t>Propagation conditions on link (</a:t>
            </a:r>
            <a:r>
              <a:rPr lang="en-US" sz="2400" dirty="0" err="1"/>
              <a:t>i,j</a:t>
            </a:r>
            <a:r>
              <a:rPr lang="en-US" sz="2400" dirty="0"/>
              <a:t>) characterized by </a:t>
            </a:r>
            <a:r>
              <a:rPr lang="en-US" sz="2400" i="1" dirty="0" err="1" smtClean="0"/>
              <a:t>G</a:t>
            </a:r>
            <a:r>
              <a:rPr lang="en-US" sz="2400" i="1" baseline="-25000" dirty="0" err="1" smtClean="0"/>
              <a:t>ij</a:t>
            </a:r>
            <a:r>
              <a:rPr lang="en-US" sz="2400" dirty="0" smtClean="0"/>
              <a:t>, the </a:t>
            </a:r>
            <a:r>
              <a:rPr lang="en-US" sz="2400" dirty="0"/>
              <a:t>instantaneous link gain </a:t>
            </a:r>
          </a:p>
          <a:p>
            <a:pPr lvl="1"/>
            <a:r>
              <a:rPr lang="en-US" sz="2400" dirty="0" err="1" smtClean="0"/>
              <a:t>P</a:t>
            </a:r>
            <a:r>
              <a:rPr lang="en-US" sz="2400" baseline="-25000" dirty="0" err="1" smtClean="0"/>
              <a:t>rx</a:t>
            </a:r>
            <a:r>
              <a:rPr lang="en-US" sz="2400" baseline="-25000" dirty="0" smtClean="0"/>
              <a:t>, j</a:t>
            </a:r>
            <a:r>
              <a:rPr lang="en-US" sz="2400" dirty="0" smtClean="0"/>
              <a:t>=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tx</a:t>
            </a:r>
            <a:r>
              <a:rPr lang="en-US" sz="2400" baseline="-25000" dirty="0" smtClean="0"/>
              <a:t>, 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G</a:t>
            </a:r>
            <a:r>
              <a:rPr lang="en-US" sz="2400" baseline="-25000" dirty="0" err="1" smtClean="0"/>
              <a:t>ij</a:t>
            </a:r>
            <a:endParaRPr lang="en-US" sz="2400" dirty="0" smtClean="0"/>
          </a:p>
          <a:p>
            <a:r>
              <a:rPr lang="en-US" sz="2400" dirty="0" smtClean="0"/>
              <a:t>Link gain matrix (NXN)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7800"/>
            <a:ext cx="2776753" cy="189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84666"/>
            <a:ext cx="3429000" cy="223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6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Interference and Quality Model</a:t>
            </a:r>
            <a:endParaRPr lang="en-US" sz="3200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SINR of uplink and downlink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2400" dirty="0" smtClean="0"/>
              <a:t>Orthogonal channel allocation</a:t>
            </a:r>
            <a:endParaRPr lang="en-US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030" y="2743200"/>
            <a:ext cx="2009620" cy="139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H="1">
            <a:off x="3352800" y="3098636"/>
            <a:ext cx="2098432" cy="711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5562600" y="2842033"/>
            <a:ext cx="2743200" cy="7620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C000"/>
                </a:solidFill>
                <a:latin typeface="Tahoma" pitchFamily="34" charset="0"/>
              </a:rPr>
              <a:t>Normalized cross-correlation</a:t>
            </a:r>
            <a:endParaRPr lang="en-US" sz="1600" dirty="0">
              <a:solidFill>
                <a:srgbClr val="FFC000"/>
              </a:solidFill>
              <a:latin typeface="Tahoma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330" y="4419600"/>
            <a:ext cx="1636439" cy="152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4572000"/>
            <a:ext cx="2543433" cy="137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77000" y="4375523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Tahoma" pitchFamily="34" charset="0"/>
              </a:rPr>
              <a:t>Per-channel analysis</a:t>
            </a:r>
          </a:p>
          <a:p>
            <a:pPr algn="just"/>
            <a:r>
              <a:rPr lang="en-US" sz="1600" dirty="0" smtClean="0">
                <a:latin typeface="Tahoma" pitchFamily="34" charset="0"/>
              </a:rPr>
              <a:t>At most one mobile per cell active</a:t>
            </a:r>
          </a:p>
          <a:p>
            <a:pPr algn="just"/>
            <a:r>
              <a:rPr lang="en-US" sz="1600" dirty="0" smtClean="0">
                <a:latin typeface="Tahoma" pitchFamily="34" charset="0"/>
              </a:rPr>
              <a:t>Simplify indices: link</a:t>
            </a:r>
          </a:p>
          <a:p>
            <a:pPr algn="just"/>
            <a:r>
              <a:rPr lang="en-US" sz="1600" dirty="0" smtClean="0">
                <a:latin typeface="Tahoma" pitchFamily="34" charset="0"/>
              </a:rPr>
              <a:t>Separate uplink/downlink analysis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are the technical issues ?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562600" y="1600200"/>
            <a:ext cx="31242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Wireless system</a:t>
            </a:r>
          </a:p>
          <a:p>
            <a:pPr lvl="1"/>
            <a:r>
              <a:rPr lang="en-US" dirty="0" smtClean="0"/>
              <a:t>Infrastructure</a:t>
            </a:r>
            <a:endParaRPr lang="en-US" sz="2400" dirty="0" smtClean="0"/>
          </a:p>
          <a:p>
            <a:pPr lvl="2"/>
            <a:r>
              <a:rPr lang="en-US" sz="1600" dirty="0" smtClean="0"/>
              <a:t>Base </a:t>
            </a:r>
            <a:r>
              <a:rPr lang="en-US" sz="1600" dirty="0"/>
              <a:t>stations </a:t>
            </a:r>
            <a:r>
              <a:rPr lang="en-US" sz="1600" dirty="0" smtClean="0"/>
              <a:t>(</a:t>
            </a:r>
            <a:r>
              <a:rPr lang="en-US" altLang="zh-CN" sz="1600" dirty="0" smtClean="0"/>
              <a:t>APs</a:t>
            </a:r>
            <a:r>
              <a:rPr lang="en-US" sz="1600" dirty="0" smtClean="0"/>
              <a:t>) </a:t>
            </a:r>
            <a:endParaRPr lang="en-US" sz="1600" dirty="0"/>
          </a:p>
          <a:p>
            <a:pPr lvl="2"/>
            <a:r>
              <a:rPr lang="en-US" sz="1600" dirty="0"/>
              <a:t>Fixed network </a:t>
            </a:r>
          </a:p>
          <a:p>
            <a:pPr lvl="1"/>
            <a:r>
              <a:rPr lang="en-US" dirty="0" smtClean="0"/>
              <a:t>Terminals</a:t>
            </a:r>
            <a:r>
              <a:rPr lang="en-US" sz="1800" dirty="0" smtClean="0"/>
              <a:t> </a:t>
            </a:r>
            <a:endParaRPr lang="en-US" sz="2400" dirty="0"/>
          </a:p>
          <a:p>
            <a:r>
              <a:rPr lang="en-US" dirty="0" smtClean="0"/>
              <a:t>Coverage requirements </a:t>
            </a:r>
            <a:endParaRPr lang="en-US" dirty="0"/>
          </a:p>
          <a:p>
            <a:r>
              <a:rPr lang="en-US" dirty="0" smtClean="0"/>
              <a:t>Service </a:t>
            </a:r>
            <a:r>
              <a:rPr lang="en-US" dirty="0"/>
              <a:t>requirements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38300"/>
            <a:ext cx="54864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Service Quality for the Two Common Types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Guaranteed service quality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3124200"/>
            <a:ext cx="3593123" cy="214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Modeling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48200" y="1828800"/>
            <a:ext cx="4038600" cy="4572000"/>
          </a:xfrm>
        </p:spPr>
        <p:txBody>
          <a:bodyPr/>
          <a:lstStyle/>
          <a:p>
            <a:r>
              <a:rPr lang="en-US" sz="2400" dirty="0" smtClean="0"/>
              <a:t>M </a:t>
            </a:r>
            <a:r>
              <a:rPr lang="en-US" sz="2400" dirty="0"/>
              <a:t>terminals uniformly distributed </a:t>
            </a:r>
          </a:p>
          <a:p>
            <a:r>
              <a:rPr lang="el-GR" sz="2400" dirty="0"/>
              <a:t>ω </a:t>
            </a:r>
            <a:r>
              <a:rPr lang="en-US" sz="2400" dirty="0"/>
              <a:t>terminals per area unit </a:t>
            </a:r>
          </a:p>
          <a:p>
            <a:r>
              <a:rPr lang="en-US" sz="2400" dirty="0" smtClean="0"/>
              <a:t>Given </a:t>
            </a:r>
            <a:r>
              <a:rPr lang="en-US" sz="2400" dirty="0"/>
              <a:t>one terminal at (</a:t>
            </a:r>
            <a:r>
              <a:rPr lang="en-US" sz="2400" dirty="0" err="1"/>
              <a:t>x,y</a:t>
            </a:r>
            <a:r>
              <a:rPr lang="en-US" sz="2400" dirty="0"/>
              <a:t>) in area A 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28194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820843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Capacity definition: Guaranteed Quality Services </a:t>
            </a:r>
            <a:r>
              <a:rPr lang="en-US" dirty="0" smtClean="0"/>
              <a:t>-blocking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191000" y="2133600"/>
            <a:ext cx="4495800" cy="4572000"/>
          </a:xfrm>
        </p:spPr>
        <p:txBody>
          <a:bodyPr>
            <a:noAutofit/>
          </a:bodyPr>
          <a:lstStyle/>
          <a:p>
            <a:r>
              <a:rPr lang="en-US" sz="1800" dirty="0" smtClean="0"/>
              <a:t>M </a:t>
            </a:r>
            <a:r>
              <a:rPr lang="en-US" sz="1800" dirty="0"/>
              <a:t>terminals active </a:t>
            </a:r>
          </a:p>
          <a:p>
            <a:r>
              <a:rPr lang="en-US" sz="1800" dirty="0"/>
              <a:t>Y terminals served </a:t>
            </a:r>
          </a:p>
          <a:p>
            <a:r>
              <a:rPr lang="en-US" sz="1800" dirty="0"/>
              <a:t>Z=M-Y assignment failures (“blocking) </a:t>
            </a:r>
          </a:p>
          <a:p>
            <a:r>
              <a:rPr lang="en-US" sz="1800" dirty="0"/>
              <a:t>Assignment failure rate </a:t>
            </a:r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Capacity: </a:t>
            </a:r>
            <a:r>
              <a:rPr lang="en-US" sz="1800" dirty="0"/>
              <a:t>the maximum allowed traffic load in order to keep the assignment failure rate below some threshold level </a:t>
            </a:r>
            <a:r>
              <a:rPr lang="en-US" sz="1800" dirty="0" err="1"/>
              <a:t>ν</a:t>
            </a:r>
            <a:r>
              <a:rPr lang="en-US" sz="1800" baseline="-25000" dirty="0" err="1"/>
              <a:t>o</a:t>
            </a:r>
            <a:r>
              <a:rPr lang="en-US" sz="1800" dirty="0"/>
              <a:t> </a:t>
            </a:r>
            <a:endParaRPr lang="en-US" sz="18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31365"/>
            <a:ext cx="2438400" cy="361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71566"/>
            <a:ext cx="1445654" cy="51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54" y="5373922"/>
            <a:ext cx="1600200" cy="54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Best </a:t>
            </a:r>
            <a:r>
              <a:rPr lang="en-US" i="1" dirty="0"/>
              <a:t>effort </a:t>
            </a:r>
            <a:r>
              <a:rPr lang="en-US" i="1" dirty="0" smtClean="0"/>
              <a:t>– </a:t>
            </a:r>
            <a:r>
              <a:rPr lang="en-US" dirty="0" smtClean="0"/>
              <a:t>non-blocking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Performance metric: data rate of each user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Capacity defined as the total rate that can be delivered by the system in the service area</a:t>
            </a:r>
            <a:endParaRPr lang="en-US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487" y="2838450"/>
            <a:ext cx="1562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37" y="4724400"/>
            <a:ext cx="32670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Best effort – </a:t>
            </a:r>
            <a:r>
              <a:rPr lang="en-US" dirty="0"/>
              <a:t>non-blocking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60" y="2404296"/>
            <a:ext cx="4691430" cy="304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429250"/>
            <a:ext cx="41433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5744" y="1639531"/>
            <a:ext cx="7710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Link quality function of a mobile terminal around a BS at (50, 50)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246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x, y axis: distance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92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RRM Strategies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762000" y="4495800"/>
            <a:ext cx="7772400" cy="1752600"/>
          </a:xfrm>
        </p:spPr>
        <p:txBody>
          <a:bodyPr/>
          <a:lstStyle/>
          <a:p>
            <a:r>
              <a:rPr lang="en-US" sz="2400" dirty="0" smtClean="0"/>
              <a:t>Input </a:t>
            </a:r>
            <a:r>
              <a:rPr lang="en-US" sz="2400" dirty="0"/>
              <a:t>data </a:t>
            </a:r>
            <a:endParaRPr lang="en-US" sz="2400" dirty="0" smtClean="0"/>
          </a:p>
          <a:p>
            <a:pPr lvl="1"/>
            <a:r>
              <a:rPr lang="en-US" dirty="0" smtClean="0"/>
              <a:t>User </a:t>
            </a:r>
            <a:r>
              <a:rPr lang="en-US" dirty="0" err="1" smtClean="0"/>
              <a:t>QoS</a:t>
            </a:r>
            <a:r>
              <a:rPr lang="en-US" dirty="0" smtClean="0"/>
              <a:t> requirements </a:t>
            </a:r>
            <a:r>
              <a:rPr lang="en-US" dirty="0"/>
              <a:t>(Traffic conditions) </a:t>
            </a:r>
          </a:p>
          <a:p>
            <a:pPr lvl="1"/>
            <a:r>
              <a:rPr lang="en-US" dirty="0"/>
              <a:t>Environmental conditions (Propagation, location, ..)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1619"/>
            <a:ext cx="8458200" cy="259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Management Strategies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Static assignment</a:t>
            </a:r>
          </a:p>
          <a:p>
            <a:r>
              <a:rPr lang="en-US" sz="2400" dirty="0" smtClean="0"/>
              <a:t>Dynamic </a:t>
            </a:r>
            <a:r>
              <a:rPr lang="en-US" sz="2400" dirty="0"/>
              <a:t>Channel </a:t>
            </a:r>
            <a:r>
              <a:rPr lang="en-US" sz="2400" dirty="0" smtClean="0"/>
              <a:t>assignment</a:t>
            </a:r>
          </a:p>
          <a:p>
            <a:pPr lvl="1"/>
            <a:r>
              <a:rPr lang="en-US" sz="1600" dirty="0" smtClean="0"/>
              <a:t>Traffic </a:t>
            </a:r>
            <a:r>
              <a:rPr lang="en-US" sz="1600" dirty="0"/>
              <a:t>adaptive assignment</a:t>
            </a:r>
          </a:p>
          <a:p>
            <a:pPr lvl="1"/>
            <a:r>
              <a:rPr lang="en-US" sz="1600" dirty="0" smtClean="0"/>
              <a:t>Signal </a:t>
            </a:r>
            <a:r>
              <a:rPr lang="en-US" sz="1600" dirty="0"/>
              <a:t>Strength adaptation (Reuse Partitioning)</a:t>
            </a:r>
          </a:p>
          <a:p>
            <a:pPr lvl="1"/>
            <a:r>
              <a:rPr lang="en-US" sz="1600" dirty="0" smtClean="0"/>
              <a:t>Interference </a:t>
            </a:r>
            <a:r>
              <a:rPr lang="en-US" sz="1600" dirty="0"/>
              <a:t>adaptive </a:t>
            </a:r>
            <a:r>
              <a:rPr lang="en-US" sz="1600" dirty="0" smtClean="0"/>
              <a:t>assignment</a:t>
            </a:r>
            <a:endParaRPr lang="en-US" sz="2400" dirty="0" smtClean="0"/>
          </a:p>
          <a:p>
            <a:r>
              <a:rPr lang="en-US" sz="2400" dirty="0" smtClean="0"/>
              <a:t>Random </a:t>
            </a:r>
            <a:r>
              <a:rPr lang="en-US" sz="2400" dirty="0"/>
              <a:t>assignment</a:t>
            </a:r>
          </a:p>
          <a:p>
            <a:pPr lvl="1"/>
            <a:r>
              <a:rPr lang="en-US" sz="1600" dirty="0" smtClean="0"/>
              <a:t>DS-CDMA</a:t>
            </a:r>
          </a:p>
          <a:p>
            <a:pPr lvl="1"/>
            <a:r>
              <a:rPr lang="en-US" sz="1600" dirty="0" smtClean="0"/>
              <a:t>ALOHA</a:t>
            </a:r>
          </a:p>
          <a:p>
            <a:pPr lvl="1"/>
            <a:r>
              <a:rPr lang="en-US" sz="1600" dirty="0" smtClean="0"/>
              <a:t>Etc.</a:t>
            </a:r>
            <a:endParaRPr lang="en-US" sz="16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in this course?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Principles of wireless resource management</a:t>
            </a:r>
          </a:p>
          <a:p>
            <a:pPr lvl="1"/>
            <a:r>
              <a:rPr lang="en-US" sz="1800" dirty="0" smtClean="0"/>
              <a:t>Design principles for wireless &amp; cellular systems</a:t>
            </a:r>
          </a:p>
          <a:p>
            <a:pPr lvl="1"/>
            <a:r>
              <a:rPr lang="en-US" sz="1800" dirty="0" smtClean="0"/>
              <a:t>Performance – Energy - Cost relationships</a:t>
            </a:r>
          </a:p>
          <a:p>
            <a:pPr lvl="1"/>
            <a:r>
              <a:rPr lang="en-US" sz="1800" dirty="0" smtClean="0"/>
              <a:t>Analysis tools &amp; methods</a:t>
            </a:r>
            <a:endParaRPr lang="en-US" sz="2400" dirty="0" smtClean="0"/>
          </a:p>
          <a:p>
            <a:r>
              <a:rPr lang="en-US" sz="2400" dirty="0" smtClean="0"/>
              <a:t>How some real systems work (GSM, WCDMA, LTE…)</a:t>
            </a:r>
          </a:p>
          <a:p>
            <a:r>
              <a:rPr lang="en-US" sz="2400" dirty="0" smtClean="0"/>
              <a:t>Introduction to multi –rate/-access/-operator RRM</a:t>
            </a:r>
          </a:p>
          <a:p>
            <a:r>
              <a:rPr lang="en-US" sz="2400" dirty="0" smtClean="0"/>
              <a:t>Introduction to wireless infrastructure economics</a:t>
            </a: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1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Resources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r>
              <a:rPr lang="en-US" dirty="0"/>
              <a:t>to be managed/conserved </a:t>
            </a:r>
            <a:endParaRPr lang="en-US" dirty="0" smtClean="0"/>
          </a:p>
          <a:p>
            <a:pPr lvl="1"/>
            <a:r>
              <a:rPr lang="en-US" dirty="0" smtClean="0"/>
              <a:t>Radio </a:t>
            </a:r>
            <a:r>
              <a:rPr lang="en-US" dirty="0"/>
              <a:t>frequency spectrum </a:t>
            </a:r>
          </a:p>
          <a:p>
            <a:pPr lvl="1"/>
            <a:r>
              <a:rPr lang="en-US" dirty="0"/>
              <a:t>Power consumption </a:t>
            </a:r>
          </a:p>
          <a:p>
            <a:pPr lvl="1"/>
            <a:r>
              <a:rPr lang="en-US" dirty="0"/>
              <a:t>Infrastructure cost </a:t>
            </a:r>
          </a:p>
          <a:p>
            <a:pPr lvl="1"/>
            <a:r>
              <a:rPr lang="en-US" dirty="0"/>
              <a:t>Terminal </a:t>
            </a:r>
            <a:r>
              <a:rPr lang="en-US" dirty="0" smtClean="0"/>
              <a:t>cost</a:t>
            </a:r>
            <a:endParaRPr lang="en-US" dirty="0"/>
          </a:p>
          <a:p>
            <a:r>
              <a:rPr lang="en-US" dirty="0" smtClean="0"/>
              <a:t>Why consuming radio resources?</a:t>
            </a:r>
          </a:p>
          <a:p>
            <a:pPr lvl="1"/>
            <a:r>
              <a:rPr lang="en-US" dirty="0" smtClean="0"/>
              <a:t>Mobile services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4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 Management problem formulations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</a:t>
            </a:r>
            <a:r>
              <a:rPr lang="en-US" dirty="0"/>
              <a:t>Operator: </a:t>
            </a:r>
            <a:endParaRPr lang="en-US" dirty="0" smtClean="0"/>
          </a:p>
          <a:p>
            <a:pPr lvl="1"/>
            <a:r>
              <a:rPr lang="en-US" dirty="0" smtClean="0"/>
              <a:t>Maximize </a:t>
            </a:r>
            <a:r>
              <a:rPr lang="en-US" dirty="0"/>
              <a:t>profit (Revenue – Cost) </a:t>
            </a:r>
          </a:p>
          <a:p>
            <a:pPr lvl="1"/>
            <a:r>
              <a:rPr lang="en-US" dirty="0"/>
              <a:t>User performance as constraint </a:t>
            </a:r>
            <a:endParaRPr lang="en-US" sz="2400" dirty="0"/>
          </a:p>
          <a:p>
            <a:r>
              <a:rPr lang="en-US" dirty="0" smtClean="0"/>
              <a:t>Alternative </a:t>
            </a:r>
            <a:r>
              <a:rPr lang="en-US" dirty="0"/>
              <a:t>(?) </a:t>
            </a:r>
            <a:endParaRPr lang="en-US" dirty="0" smtClean="0"/>
          </a:p>
          <a:p>
            <a:pPr lvl="1"/>
            <a:r>
              <a:rPr lang="en-US" dirty="0" smtClean="0"/>
              <a:t>Maximize </a:t>
            </a:r>
            <a:r>
              <a:rPr lang="en-US" dirty="0"/>
              <a:t>user performance </a:t>
            </a:r>
          </a:p>
          <a:p>
            <a:pPr lvl="1"/>
            <a:r>
              <a:rPr lang="en-US" dirty="0"/>
              <a:t>Constraint: No of users, Cost </a:t>
            </a:r>
            <a:endParaRPr lang="en-US" sz="2400" dirty="0"/>
          </a:p>
          <a:p>
            <a:r>
              <a:rPr lang="en-US" dirty="0" smtClean="0"/>
              <a:t>….. </a:t>
            </a:r>
            <a:endParaRPr lang="en-US" dirty="0"/>
          </a:p>
          <a:p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operator costs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569" y="1752600"/>
            <a:ext cx="682302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1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 Models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300" dirty="0"/>
              <a:t>Classical communication </a:t>
            </a:r>
            <a:r>
              <a:rPr lang="en-US" sz="3300" dirty="0" smtClean="0"/>
              <a:t>theory</a:t>
            </a:r>
          </a:p>
          <a:p>
            <a:pPr lvl="1"/>
            <a:r>
              <a:rPr lang="en-US" dirty="0" smtClean="0"/>
              <a:t>Point-to-point </a:t>
            </a:r>
            <a:r>
              <a:rPr lang="en-US" dirty="0"/>
              <a:t>links </a:t>
            </a:r>
            <a:endParaRPr lang="en-US" dirty="0" smtClean="0"/>
          </a:p>
          <a:p>
            <a:pPr lvl="1"/>
            <a:r>
              <a:rPr lang="en-US" dirty="0" smtClean="0"/>
              <a:t>Disturbed </a:t>
            </a:r>
            <a:r>
              <a:rPr lang="en-US" dirty="0"/>
              <a:t>by </a:t>
            </a:r>
            <a:r>
              <a:rPr lang="en-US" dirty="0" smtClean="0"/>
              <a:t>thermal (Gaussian</a:t>
            </a:r>
            <a:r>
              <a:rPr lang="en-US" dirty="0"/>
              <a:t>) </a:t>
            </a:r>
            <a:r>
              <a:rPr lang="en-US" dirty="0" smtClean="0"/>
              <a:t>noise</a:t>
            </a:r>
          </a:p>
          <a:p>
            <a:pPr lvl="1"/>
            <a:r>
              <a:rPr lang="en-US" dirty="0" smtClean="0"/>
              <a:t>Adverse </a:t>
            </a:r>
            <a:r>
              <a:rPr lang="en-US" dirty="0"/>
              <a:t>propagation </a:t>
            </a:r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channel </a:t>
            </a:r>
            <a:r>
              <a:rPr lang="en-US" dirty="0" smtClean="0"/>
              <a:t>variations</a:t>
            </a:r>
            <a:endParaRPr lang="en-US" dirty="0"/>
          </a:p>
          <a:p>
            <a:r>
              <a:rPr lang="en-US" sz="3300" dirty="0" smtClean="0"/>
              <a:t>Wireless networks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radio link or system is alone in </a:t>
            </a:r>
            <a:r>
              <a:rPr lang="en-US" dirty="0" smtClean="0"/>
              <a:t>its allocated </a:t>
            </a:r>
            <a:r>
              <a:rPr lang="en-US" dirty="0"/>
              <a:t>frequency band. </a:t>
            </a:r>
            <a:endParaRPr lang="en-US" dirty="0" smtClean="0"/>
          </a:p>
          <a:p>
            <a:pPr lvl="1"/>
            <a:r>
              <a:rPr lang="en-US" altLang="zh-CN" dirty="0" smtClean="0"/>
              <a:t>O</a:t>
            </a:r>
            <a:r>
              <a:rPr lang="en-US" dirty="0" smtClean="0"/>
              <a:t>ther </a:t>
            </a:r>
            <a:r>
              <a:rPr lang="en-US" dirty="0"/>
              <a:t>radio transmitters, near and far, constantly cause interference.</a:t>
            </a:r>
          </a:p>
          <a:p>
            <a:pPr lvl="1"/>
            <a:r>
              <a:rPr lang="en-US" altLang="zh-CN" dirty="0" smtClean="0"/>
              <a:t>I</a:t>
            </a:r>
            <a:r>
              <a:rPr lang="en-US" dirty="0" smtClean="0"/>
              <a:t>nterference </a:t>
            </a:r>
            <a:r>
              <a:rPr lang="en-US" dirty="0"/>
              <a:t>is in many cases the limiting factor to the performance of the system.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 Analysis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84175" y="2286000"/>
            <a:ext cx="5635625" cy="3505200"/>
          </a:xfrm>
        </p:spPr>
        <p:txBody>
          <a:bodyPr/>
          <a:lstStyle/>
          <a:p>
            <a:r>
              <a:rPr lang="en-US" dirty="0"/>
              <a:t>Multiple transmitters - Multiple receivers </a:t>
            </a:r>
          </a:p>
          <a:p>
            <a:r>
              <a:rPr lang="en-US" dirty="0"/>
              <a:t>Complex propagation pattern </a:t>
            </a:r>
          </a:p>
          <a:p>
            <a:r>
              <a:rPr lang="en-US" dirty="0"/>
              <a:t>Two step Analysis: </a:t>
            </a:r>
          </a:p>
          <a:p>
            <a:pPr lvl="1"/>
            <a:r>
              <a:rPr lang="en-US" sz="1800" dirty="0"/>
              <a:t>What is the current interference situation ? </a:t>
            </a:r>
          </a:p>
          <a:p>
            <a:pPr lvl="1"/>
            <a:r>
              <a:rPr lang="en-US" sz="1800" dirty="0"/>
              <a:t>What is the received quality for a given interference situation?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0"/>
            <a:ext cx="34037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2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Analysis Strategy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52400" y="1752600"/>
            <a:ext cx="4648200" cy="25908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Abstraction necessary to simplify network analysis</a:t>
            </a:r>
            <a:endParaRPr lang="en-US" sz="2600" dirty="0"/>
          </a:p>
          <a:p>
            <a:r>
              <a:rPr lang="it-IT" sz="2600" dirty="0"/>
              <a:t>Compute </a:t>
            </a:r>
            <a:r>
              <a:rPr lang="it-IT" sz="2600" dirty="0" smtClean="0"/>
              <a:t>SINR </a:t>
            </a:r>
            <a:r>
              <a:rPr lang="it-IT" sz="2600" dirty="0"/>
              <a:t>in individual links </a:t>
            </a:r>
          </a:p>
          <a:p>
            <a:r>
              <a:rPr lang="en-US" sz="2600" dirty="0"/>
              <a:t>Map </a:t>
            </a:r>
            <a:r>
              <a:rPr lang="en-US" sz="2600" dirty="0" smtClean="0"/>
              <a:t>SINR </a:t>
            </a:r>
            <a:r>
              <a:rPr lang="en-US" sz="2600" dirty="0"/>
              <a:t>-&gt; Quality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43074"/>
            <a:ext cx="3474249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24" y="3886200"/>
            <a:ext cx="3169776" cy="198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8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Access Network Models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84175" y="1905000"/>
            <a:ext cx="8150225" cy="3505200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A </a:t>
            </a:r>
            <a:r>
              <a:rPr lang="en-US" sz="3300" i="1" dirty="0"/>
              <a:t>provider </a:t>
            </a:r>
            <a:r>
              <a:rPr lang="en-US" sz="3300" dirty="0"/>
              <a:t>perspective and a </a:t>
            </a:r>
            <a:r>
              <a:rPr lang="en-US" sz="3300" i="1" dirty="0"/>
              <a:t>consumer </a:t>
            </a:r>
            <a:r>
              <a:rPr lang="en-US" sz="3300" dirty="0"/>
              <a:t>perspective </a:t>
            </a:r>
            <a:endParaRPr lang="en-US" sz="3300" dirty="0" smtClean="0"/>
          </a:p>
          <a:p>
            <a:pPr lvl="1"/>
            <a:r>
              <a:rPr lang="en-US" sz="2100" dirty="0" smtClean="0"/>
              <a:t>Operator: </a:t>
            </a:r>
            <a:r>
              <a:rPr lang="en-US" sz="2100" dirty="0"/>
              <a:t>profitable business </a:t>
            </a:r>
            <a:endParaRPr lang="en-US" sz="2100" dirty="0" smtClean="0"/>
          </a:p>
          <a:p>
            <a:pPr lvl="1"/>
            <a:r>
              <a:rPr lang="en-US" sz="2100" dirty="0" smtClean="0"/>
              <a:t>User: </a:t>
            </a:r>
            <a:r>
              <a:rPr lang="en-US" sz="2100" dirty="0"/>
              <a:t>pay for the quality services he appreciates </a:t>
            </a:r>
          </a:p>
          <a:p>
            <a:r>
              <a:rPr lang="en-US" sz="3300" dirty="0" smtClean="0"/>
              <a:t>Network design problems</a:t>
            </a:r>
          </a:p>
          <a:p>
            <a:pPr lvl="1"/>
            <a:r>
              <a:rPr lang="en-US" sz="2100" dirty="0" smtClean="0"/>
              <a:t>Deployment</a:t>
            </a:r>
          </a:p>
          <a:p>
            <a:pPr lvl="2"/>
            <a:r>
              <a:rPr lang="en-US" sz="1900" dirty="0" smtClean="0"/>
              <a:t>AP density, location, cell capacity, spectrum in each cell, etc.</a:t>
            </a:r>
          </a:p>
          <a:p>
            <a:pPr lvl="2"/>
            <a:r>
              <a:rPr lang="en-US" sz="1900" dirty="0" smtClean="0"/>
              <a:t>Long-term design</a:t>
            </a:r>
            <a:endParaRPr lang="en-US" sz="1900" dirty="0"/>
          </a:p>
          <a:p>
            <a:pPr lvl="1"/>
            <a:r>
              <a:rPr lang="en-US" sz="2100" dirty="0" smtClean="0"/>
              <a:t>Resource management</a:t>
            </a:r>
          </a:p>
          <a:p>
            <a:pPr lvl="2"/>
            <a:r>
              <a:rPr lang="en-US" sz="1900" dirty="0" smtClean="0"/>
              <a:t>how </a:t>
            </a:r>
            <a:r>
              <a:rPr lang="en-US" sz="1900" dirty="0"/>
              <a:t>should the wireless resources be allocated to maximize capacity </a:t>
            </a:r>
            <a:r>
              <a:rPr lang="en-US" sz="1900" dirty="0" smtClean="0"/>
              <a:t>while best meeting </a:t>
            </a:r>
            <a:r>
              <a:rPr lang="en-US" sz="1900" dirty="0"/>
              <a:t>the instantaneous demand of the users/mobile terminals moving around in the network </a:t>
            </a:r>
          </a:p>
          <a:p>
            <a:pPr lvl="2"/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1986</TotalTime>
  <Words>742</Words>
  <Application>Microsoft Office PowerPoint</Application>
  <PresentationFormat>全屏显示(4:3)</PresentationFormat>
  <Paragraphs>169</Paragraphs>
  <Slides>27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berm</vt:lpstr>
      <vt:lpstr>Chapter 2 Wireless Network Models</vt:lpstr>
      <vt:lpstr>What are the technical issues ? </vt:lpstr>
      <vt:lpstr>Radio Resources</vt:lpstr>
      <vt:lpstr>Resource Management problem formulations </vt:lpstr>
      <vt:lpstr>Wireless operator costs</vt:lpstr>
      <vt:lpstr>Wireless Network Models</vt:lpstr>
      <vt:lpstr>Wireless Network Analysis</vt:lpstr>
      <vt:lpstr>Network Analysis Strategy</vt:lpstr>
      <vt:lpstr>Wireless Access Network Models</vt:lpstr>
      <vt:lpstr>Services and service quality</vt:lpstr>
      <vt:lpstr>Services and Quality of Service </vt:lpstr>
      <vt:lpstr>Common Service Types</vt:lpstr>
      <vt:lpstr>Perceived QoS </vt:lpstr>
      <vt:lpstr>3G Service Classes </vt:lpstr>
      <vt:lpstr>Radio Resource Management</vt:lpstr>
      <vt:lpstr>RRM</vt:lpstr>
      <vt:lpstr>Mobile Scenarios</vt:lpstr>
      <vt:lpstr>Interference Models</vt:lpstr>
      <vt:lpstr>Interference and Quality Model</vt:lpstr>
      <vt:lpstr>Service Quality for the Two Common Types</vt:lpstr>
      <vt:lpstr>Traffic Modeling</vt:lpstr>
      <vt:lpstr>Capacity definition: Guaranteed Quality Services -blocking</vt:lpstr>
      <vt:lpstr>Best effort – non-blocking</vt:lpstr>
      <vt:lpstr>Best effort – non-blocking</vt:lpstr>
      <vt:lpstr>RRM Strategies</vt:lpstr>
      <vt:lpstr>Resource Management Strategies </vt:lpstr>
      <vt:lpstr>What will you learn in this course?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1005</cp:revision>
  <dcterms:created xsi:type="dcterms:W3CDTF">2006-08-16T00:00:00Z</dcterms:created>
  <dcterms:modified xsi:type="dcterms:W3CDTF">2018-09-26T15:36:11Z</dcterms:modified>
</cp:coreProperties>
</file>