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12"/>
  </p:notesMasterIdLst>
  <p:sldIdLst>
    <p:sldId id="27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SzPct val="100000"/>
      <a:buFont typeface="Times" panose="02020603050405020304" pitchFamily="18" charset="0"/>
      <a:defRPr sz="2800" kern="1200">
        <a:solidFill>
          <a:schemeClr val="bg1"/>
        </a:solidFill>
        <a:latin typeface="Frutiger LT Std 45 Light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SzPct val="100000"/>
      <a:buFont typeface="Times" panose="02020603050405020304" pitchFamily="18" charset="0"/>
      <a:defRPr sz="2800" kern="1200">
        <a:solidFill>
          <a:schemeClr val="bg1"/>
        </a:solidFill>
        <a:latin typeface="Frutiger LT Std 45 Light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SzPct val="100000"/>
      <a:buFont typeface="Times" panose="02020603050405020304" pitchFamily="18" charset="0"/>
      <a:defRPr sz="2800" kern="1200">
        <a:solidFill>
          <a:schemeClr val="bg1"/>
        </a:solidFill>
        <a:latin typeface="Frutiger LT Std 45 Light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SzPct val="100000"/>
      <a:buFont typeface="Times" panose="02020603050405020304" pitchFamily="18" charset="0"/>
      <a:defRPr sz="2800" kern="1200">
        <a:solidFill>
          <a:schemeClr val="bg1"/>
        </a:solidFill>
        <a:latin typeface="Frutiger LT Std 45 Light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SzPct val="100000"/>
      <a:buFont typeface="Times" panose="02020603050405020304" pitchFamily="18" charset="0"/>
      <a:defRPr sz="2800" kern="1200">
        <a:solidFill>
          <a:schemeClr val="bg1"/>
        </a:solidFill>
        <a:latin typeface="Frutiger LT Std 45 Light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Frutiger LT Std 45 Light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Frutiger LT Std 45 Light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Frutiger LT Std 45 Light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Frutiger LT Std 45 Light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18" autoAdjust="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xmlns="" id="{9EC531C6-5937-4B2A-9190-92B3C43187D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xmlns="" id="{424F91A7-EF29-47FB-BA61-BECB78A03E5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SzTx/>
              <a:buFontTx/>
              <a:buNone/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xmlns="" id="{B9067718-9862-454F-BF98-00DCA6F4157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xmlns="" id="{D86E98B6-D1A4-497B-AE3B-74F915FF5B8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xmlns="" id="{B8A66CA4-3461-4270-B005-69838B44BE4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>
            <a:extLst>
              <a:ext uri="{FF2B5EF4-FFF2-40B4-BE49-F238E27FC236}">
                <a16:creationId xmlns:a16="http://schemas.microsoft.com/office/drawing/2014/main" xmlns="" id="{58476070-0937-4096-B63B-A197F95622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SzTx/>
              <a:buFontTx/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fld id="{B34F82A0-A655-453C-A4BA-EF64C5015F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7358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>
            <a:extLst>
              <a:ext uri="{FF2B5EF4-FFF2-40B4-BE49-F238E27FC236}">
                <a16:creationId xmlns:a16="http://schemas.microsoft.com/office/drawing/2014/main" xmlns="" id="{C967AA5B-95A9-435A-B5A3-71E89B5E40C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备注占位符 2">
            <a:extLst>
              <a:ext uri="{FF2B5EF4-FFF2-40B4-BE49-F238E27FC236}">
                <a16:creationId xmlns:a16="http://schemas.microsoft.com/office/drawing/2014/main" xmlns="" id="{0A7AC238-C642-4DFB-95BC-E70B355F4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4340" name="灯片编号占位符 3">
            <a:extLst>
              <a:ext uri="{FF2B5EF4-FFF2-40B4-BE49-F238E27FC236}">
                <a16:creationId xmlns:a16="http://schemas.microsoft.com/office/drawing/2014/main" xmlns="" id="{E898E10C-658E-4C36-AF57-B113FBDE2F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9pPr>
          </a:lstStyle>
          <a:p>
            <a:fld id="{3C48CA4D-89C4-4C63-AF5F-2734D33E28A8}" type="slidenum">
              <a:rPr lang="en-US" altLang="en-US" sz="1200">
                <a:solidFill>
                  <a:schemeClr val="tx1"/>
                </a:solidFill>
                <a:latin typeface="Tahoma" panose="020B0604030504040204" pitchFamily="34" charset="0"/>
              </a:rPr>
              <a:pPr/>
              <a:t>1</a:t>
            </a:fld>
            <a:endParaRPr lang="en-US" altLang="en-US" sz="120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F82A0-A655-453C-A4BA-EF64C5015F4E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818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>
            <a:extLst>
              <a:ext uri="{FF2B5EF4-FFF2-40B4-BE49-F238E27FC236}">
                <a16:creationId xmlns:a16="http://schemas.microsoft.com/office/drawing/2014/main" xmlns="" id="{DF1B6C8F-9A9E-436D-845F-A916A7B6EF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xmlns="" id="{45F3FBBA-91D5-4AF2-97AA-81F0E2ECB7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5364" name="灯片编号占位符 3">
            <a:extLst>
              <a:ext uri="{FF2B5EF4-FFF2-40B4-BE49-F238E27FC236}">
                <a16:creationId xmlns:a16="http://schemas.microsoft.com/office/drawing/2014/main" xmlns="" id="{7C76A53F-9DD7-4AB2-83D7-3D133D2DBD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9pPr>
          </a:lstStyle>
          <a:p>
            <a:fld id="{76CE89C7-0AE4-418C-AFDA-F81C734900D6}" type="slidenum">
              <a:rPr lang="en-US" altLang="en-US" sz="1200">
                <a:solidFill>
                  <a:schemeClr val="tx1"/>
                </a:solidFill>
                <a:latin typeface="Tahoma" panose="020B0604030504040204" pitchFamily="34" charset="0"/>
              </a:rPr>
              <a:pPr/>
              <a:t>7</a:t>
            </a:fld>
            <a:endParaRPr lang="en-US" altLang="en-US" sz="120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>
            <a:extLst>
              <a:ext uri="{FF2B5EF4-FFF2-40B4-BE49-F238E27FC236}">
                <a16:creationId xmlns:a16="http://schemas.microsoft.com/office/drawing/2014/main" xmlns="" id="{4CC63605-86FF-4188-A345-6AA27A47EBD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xmlns="" id="{8F9D1083-31A5-4C7B-814B-0B1DD3FF0B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6388" name="灯片编号占位符 3">
            <a:extLst>
              <a:ext uri="{FF2B5EF4-FFF2-40B4-BE49-F238E27FC236}">
                <a16:creationId xmlns:a16="http://schemas.microsoft.com/office/drawing/2014/main" xmlns="" id="{075BC745-4D63-4948-9ED3-FA424373D0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9pPr>
          </a:lstStyle>
          <a:p>
            <a:fld id="{8B249E91-A28C-4E25-9268-39A6F65632B8}" type="slidenum">
              <a:rPr lang="en-US" altLang="en-US" sz="1200">
                <a:solidFill>
                  <a:schemeClr val="tx1"/>
                </a:solidFill>
                <a:latin typeface="Tahoma" panose="020B0604030504040204" pitchFamily="34" charset="0"/>
              </a:rPr>
              <a:pPr/>
              <a:t>8</a:t>
            </a:fld>
            <a:endParaRPr lang="en-US" altLang="en-US" sz="120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>
            <a:extLst>
              <a:ext uri="{FF2B5EF4-FFF2-40B4-BE49-F238E27FC236}">
                <a16:creationId xmlns:a16="http://schemas.microsoft.com/office/drawing/2014/main" xmlns="" id="{62CF2720-246D-4702-82B6-6657E98545E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xmlns="" id="{F0305B46-E1BD-4569-9105-F48478BE64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7412" name="灯片编号占位符 3">
            <a:extLst>
              <a:ext uri="{FF2B5EF4-FFF2-40B4-BE49-F238E27FC236}">
                <a16:creationId xmlns:a16="http://schemas.microsoft.com/office/drawing/2014/main" xmlns="" id="{86C9F11D-E065-4EC2-8B19-01D84E2B5D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9pPr>
          </a:lstStyle>
          <a:p>
            <a:fld id="{2E35486E-5680-4E96-BCC4-A6D7F4FA4E1C}" type="slidenum">
              <a:rPr lang="en-US" altLang="en-US" sz="1200">
                <a:solidFill>
                  <a:schemeClr val="tx1"/>
                </a:solidFill>
                <a:latin typeface="Tahoma" panose="020B0604030504040204" pitchFamily="34" charset="0"/>
              </a:rPr>
              <a:pPr/>
              <a:t>9</a:t>
            </a:fld>
            <a:endParaRPr lang="en-US" altLang="en-US" sz="120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870D0215-2B27-4E20-8615-5A92C531D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xmlns="" id="{E2771630-73DB-4B7B-BC2C-0DDC82848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71838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241FCACB-D8F8-490C-ABE2-54B4F69939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46595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7638" y="990600"/>
            <a:ext cx="2036762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990600"/>
            <a:ext cx="5961063" cy="4800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798A7AEE-DDA3-4E2F-80D6-2C93AC745B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33966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4866E6AB-BFFE-4B50-94A1-06AE499F62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88361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43D7DF42-225D-49AC-9453-0F7D6B5E15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2951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2286000"/>
            <a:ext cx="3998913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2286000"/>
            <a:ext cx="3998912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0FCC1B5-36ED-4AA5-856B-A1B82D07091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79442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xmlns="" id="{95249A42-0751-49A3-AD72-95FE051A01F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0810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309AAE96-6BEA-4521-9ADD-53D126D62D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26185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xmlns="" id="{95A46571-6E73-47D5-B7CE-6D7C9B87B3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56536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C8ECBBBC-40EB-45C4-8DCB-3AABEE3DD5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69134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43B6E43-8C32-4F5E-9A3F-7E441A76E4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7710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16D780BE-EDB8-45AE-BC39-AC21259BE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>
            <a:extLst>
              <a:ext uri="{FF2B5EF4-FFF2-40B4-BE49-F238E27FC236}">
                <a16:creationId xmlns:a16="http://schemas.microsoft.com/office/drawing/2014/main" xmlns="" id="{7C4F23EF-1181-4689-A705-907CBE83D2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90600"/>
            <a:ext cx="7850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2468" name="Rectangle 4">
            <a:extLst>
              <a:ext uri="{FF2B5EF4-FFF2-40B4-BE49-F238E27FC236}">
                <a16:creationId xmlns:a16="http://schemas.microsoft.com/office/drawing/2014/main" xmlns="" id="{100CD40C-56DF-4AE2-8B25-7B4B1188C9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2286000"/>
            <a:ext cx="8150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2469" name="Rectangle 5">
            <a:extLst>
              <a:ext uri="{FF2B5EF4-FFF2-40B4-BE49-F238E27FC236}">
                <a16:creationId xmlns:a16="http://schemas.microsoft.com/office/drawing/2014/main" xmlns="" id="{7007C266-F834-411B-B139-42EBD8A555C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100" b="1">
                <a:latin typeface="Tahoma" pitchFamily="34" charset="0"/>
                <a:sym typeface="Symbol" pitchFamily="18" charset="2"/>
              </a:defRPr>
            </a:lvl1pPr>
          </a:lstStyle>
          <a:p>
            <a:pPr>
              <a:defRPr/>
            </a:pPr>
            <a:endParaRPr lang="en-GB" alt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39923B92-9057-4A44-A27C-5AC0FB714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build="p" bldLvl="5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+mj-ea"/>
          <a:cs typeface="ＭＳ Ｐゴシック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ＭＳ Ｐゴシック" charset="0"/>
          <a:cs typeface="ＭＳ Ｐゴシック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Times" panose="02020603050405020304" pitchFamily="18" charset="0"/>
        <a:buChar char="•"/>
        <a:defRPr sz="2800">
          <a:solidFill>
            <a:schemeClr val="tx1"/>
          </a:solidFill>
          <a:latin typeface="Tahoma" pitchFamily="34" charset="0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Tahoma" pitchFamily="34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roups.google.com/forum/#!forum/mobile-mia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1CB96E-7FD7-4502-993C-862408B44C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Introduction of Wireless Networks </a:t>
            </a:r>
          </a:p>
        </p:txBody>
      </p:sp>
      <p:sp>
        <p:nvSpPr>
          <p:cNvPr id="3075" name="TextBox 2">
            <a:extLst>
              <a:ext uri="{FF2B5EF4-FFF2-40B4-BE49-F238E27FC236}">
                <a16:creationId xmlns:a16="http://schemas.microsoft.com/office/drawing/2014/main" xmlns="" id="{AF28EED3-597C-4256-B57C-1893C88CF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738" y="5486400"/>
            <a:ext cx="7848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Email list:  </a:t>
            </a:r>
            <a:r>
              <a:rPr lang="en-US" altLang="en-US" sz="1800">
                <a:hlinkClick r:id="rId3"/>
              </a:rPr>
              <a:t>https://groups.google.com/forum/#!forum/mobile-miao</a:t>
            </a:r>
            <a:endParaRPr lang="en-US" altLang="en-US" sz="1800"/>
          </a:p>
          <a:p>
            <a:pPr eaLnBrk="1" hangingPunct="1"/>
            <a:endParaRPr lang="en-US" altLang="en-US"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D5B0D2E-F527-4521-9493-D944634D2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What will we learn in this course 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165FF0B-AAEF-40FB-BEB2-B3B89B8C5F8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6477000" cy="4114800"/>
          </a:xfrm>
        </p:spPr>
        <p:txBody>
          <a:bodyPr>
            <a:normAutofit fontScale="92500" lnSpcReduction="20000"/>
          </a:bodyPr>
          <a:lstStyle/>
          <a:p>
            <a:pPr>
              <a:buFont typeface="Times" pitchFamily="-84" charset="0"/>
              <a:buChar char="•"/>
              <a:defRPr/>
            </a:pPr>
            <a:r>
              <a:rPr lang="en-US" dirty="0"/>
              <a:t>How to efficiently manage resources</a:t>
            </a:r>
          </a:p>
          <a:p>
            <a:pPr lvl="1">
              <a:defRPr/>
            </a:pPr>
            <a:r>
              <a:rPr lang="en-US" dirty="0"/>
              <a:t>Spectrum</a:t>
            </a:r>
          </a:p>
          <a:p>
            <a:pPr lvl="1">
              <a:defRPr/>
            </a:pPr>
            <a:r>
              <a:rPr lang="en-US" dirty="0"/>
              <a:t>Infrastructure</a:t>
            </a:r>
          </a:p>
          <a:p>
            <a:pPr lvl="1">
              <a:defRPr/>
            </a:pPr>
            <a:r>
              <a:rPr lang="en-US" dirty="0"/>
              <a:t>Power/Energy</a:t>
            </a:r>
          </a:p>
          <a:p>
            <a:pPr>
              <a:buFont typeface="Times" pitchFamily="-84" charset="0"/>
              <a:buChar char="•"/>
              <a:defRPr/>
            </a:pPr>
            <a:endParaRPr lang="en-US" dirty="0"/>
          </a:p>
          <a:p>
            <a:pPr>
              <a:buFont typeface="Times" pitchFamily="-84" charset="0"/>
              <a:buChar char="•"/>
              <a:defRPr/>
            </a:pPr>
            <a:endParaRPr lang="en-US" dirty="0"/>
          </a:p>
          <a:p>
            <a:pPr>
              <a:buFont typeface="Times" pitchFamily="-84" charset="0"/>
              <a:buChar char="•"/>
              <a:defRPr/>
            </a:pPr>
            <a:endParaRPr lang="en-US" dirty="0"/>
          </a:p>
          <a:p>
            <a:pPr>
              <a:buFont typeface="Times" pitchFamily="-84" charset="0"/>
              <a:buChar char="•"/>
              <a:defRPr/>
            </a:pPr>
            <a:endParaRPr lang="en-US" dirty="0"/>
          </a:p>
          <a:p>
            <a:pPr>
              <a:buFont typeface="Times" pitchFamily="-84" charset="0"/>
              <a:buChar char="•"/>
              <a:defRPr/>
            </a:pPr>
            <a:r>
              <a:rPr lang="en-US" dirty="0"/>
              <a:t>How to deploy networks</a:t>
            </a:r>
          </a:p>
          <a:p>
            <a:pPr lvl="1">
              <a:defRPr/>
            </a:pPr>
            <a:r>
              <a:rPr lang="en-US" dirty="0"/>
              <a:t>Cost effective</a:t>
            </a:r>
          </a:p>
          <a:p>
            <a:pPr lvl="1">
              <a:defRPr/>
            </a:pPr>
            <a:r>
              <a:rPr lang="en-US" dirty="0"/>
              <a:t>Energy Effective</a:t>
            </a:r>
          </a:p>
          <a:p>
            <a:pPr>
              <a:buFont typeface="Times" pitchFamily="-84" charset="0"/>
              <a:buChar char="•"/>
              <a:defRPr/>
            </a:pPr>
            <a:endParaRPr lang="en-US" dirty="0"/>
          </a:p>
        </p:txBody>
      </p:sp>
      <p:pic>
        <p:nvPicPr>
          <p:cNvPr id="12292" name="Picture 2">
            <a:extLst>
              <a:ext uri="{FF2B5EF4-FFF2-40B4-BE49-F238E27FC236}">
                <a16:creationId xmlns:a16="http://schemas.microsoft.com/office/drawing/2014/main" xmlns="" id="{9744D66C-A2B8-426E-83CE-8661EB783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133600"/>
            <a:ext cx="4171950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3FEC7F5-C6C7-4A0F-9619-1A23474693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9321263-7BF1-4EB6-9AA3-6E1661DEC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Communications: A fundamental need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F49DCC8-5E76-42C2-A4CA-9441E1E0264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Times" pitchFamily="-84" charset="0"/>
              <a:buChar char="•"/>
              <a:defRPr/>
            </a:pPr>
            <a:endParaRPr lang="en-US" dirty="0"/>
          </a:p>
        </p:txBody>
      </p:sp>
      <p:pic>
        <p:nvPicPr>
          <p:cNvPr id="4100" name="Picture 3">
            <a:extLst>
              <a:ext uri="{FF2B5EF4-FFF2-40B4-BE49-F238E27FC236}">
                <a16:creationId xmlns:a16="http://schemas.microsoft.com/office/drawing/2014/main" xmlns="" id="{667991AE-348A-420F-BAEA-6349AA033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52800"/>
            <a:ext cx="21336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4">
            <a:extLst>
              <a:ext uri="{FF2B5EF4-FFF2-40B4-BE49-F238E27FC236}">
                <a16:creationId xmlns:a16="http://schemas.microsoft.com/office/drawing/2014/main" xmlns="" id="{B6DCA125-BC3E-49FA-990C-CCF41D8B2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8" r="21738"/>
          <a:stretch>
            <a:fillRect/>
          </a:stretch>
        </p:blipFill>
        <p:spPr bwMode="auto">
          <a:xfrm>
            <a:off x="6753225" y="3968750"/>
            <a:ext cx="1403350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>
            <a:extLst>
              <a:ext uri="{FF2B5EF4-FFF2-40B4-BE49-F238E27FC236}">
                <a16:creationId xmlns:a16="http://schemas.microsoft.com/office/drawing/2014/main" xmlns="" id="{FE539741-8BBD-43AC-A575-BA643F4B1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362200"/>
            <a:ext cx="327660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A116BAB-5AB9-4363-96F5-F582FF1C6B6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7D20A8-43B4-4CE1-8C17-D3FFCC21A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History</a:t>
            </a:r>
            <a:endParaRPr 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72972E2-DA8A-4DBB-920C-E8DBCADB542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150225" cy="3505200"/>
          </a:xfrm>
        </p:spPr>
        <p:txBody>
          <a:bodyPr/>
          <a:lstStyle/>
          <a:p>
            <a:pPr>
              <a:buFont typeface="Times" pitchFamily="-84" charset="0"/>
              <a:buChar char="•"/>
              <a:defRPr/>
            </a:pPr>
            <a:r>
              <a:rPr lang="en-US" dirty="0"/>
              <a:t>J.C. Maxwell predicted in the 1850's</a:t>
            </a:r>
          </a:p>
          <a:p>
            <a:pPr>
              <a:buFont typeface="Times" pitchFamily="-84" charset="0"/>
              <a:buChar char="•"/>
              <a:defRPr/>
            </a:pPr>
            <a:r>
              <a:rPr lang="en-US" dirty="0"/>
              <a:t>Heinrich Hertz in 1888 demonstrated</a:t>
            </a:r>
          </a:p>
          <a:p>
            <a:pPr lvl="1">
              <a:defRPr/>
            </a:pPr>
            <a:r>
              <a:rPr lang="en-US" dirty="0"/>
              <a:t>600 MHz transmitter can produce a spark in his simple "receiver" a few meters away in his laboratory.</a:t>
            </a:r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r>
              <a:rPr lang="en-US" dirty="0"/>
              <a:t>Italian engineer: Guillermo Marconi </a:t>
            </a:r>
          </a:p>
          <a:p>
            <a:pPr lvl="2">
              <a:defRPr/>
            </a:pPr>
            <a:r>
              <a:rPr lang="en-US" dirty="0"/>
              <a:t>first made practical and commercial use of the "</a:t>
            </a:r>
            <a:r>
              <a:rPr lang="en-US" dirty="0" err="1"/>
              <a:t>Hertzian</a:t>
            </a:r>
            <a:r>
              <a:rPr lang="en-US" dirty="0"/>
              <a:t> wave" phenomenon in the field of communication.</a:t>
            </a:r>
          </a:p>
          <a:p>
            <a:pPr lvl="2">
              <a:defRPr/>
            </a:pPr>
            <a:r>
              <a:rPr lang="en-US" dirty="0"/>
              <a:t> first experiments on his father's estate in 1895 </a:t>
            </a:r>
          </a:p>
          <a:p>
            <a:pPr lvl="2">
              <a:defRPr/>
            </a:pPr>
            <a:r>
              <a:rPr lang="en-US" dirty="0"/>
              <a:t>First millionaire in wireless business (not the last!) </a:t>
            </a: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D8AD5113-165A-493C-A0E8-598EDBCB30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97370FC-11AE-4642-8020-AB119D604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History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906CD195-49DB-404E-BA84-C1253D635E9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191000"/>
          </a:xfrm>
        </p:spPr>
        <p:txBody>
          <a:bodyPr>
            <a:noAutofit/>
          </a:bodyPr>
          <a:lstStyle/>
          <a:p>
            <a:pPr>
              <a:buFont typeface="Times" pitchFamily="-84" charset="0"/>
              <a:buChar char="•"/>
              <a:defRPr/>
            </a:pPr>
            <a:r>
              <a:rPr lang="en-US" sz="1800" dirty="0"/>
              <a:t>First generation (early 80s)</a:t>
            </a:r>
          </a:p>
          <a:p>
            <a:pPr lvl="1">
              <a:defRPr/>
            </a:pPr>
            <a:r>
              <a:rPr lang="en-US" sz="1400" dirty="0"/>
              <a:t>Analog designs</a:t>
            </a:r>
          </a:p>
          <a:p>
            <a:pPr lvl="1">
              <a:defRPr/>
            </a:pPr>
            <a:r>
              <a:rPr lang="en-US" sz="1400" dirty="0"/>
              <a:t>NMT system (Scandinavia 1981), AMPS (USA, 1984-), TACS(UK 1984 -) and other systems.</a:t>
            </a:r>
          </a:p>
          <a:p>
            <a:pPr lvl="1">
              <a:defRPr/>
            </a:pPr>
            <a:r>
              <a:rPr lang="en-US" sz="1400" dirty="0"/>
              <a:t>Limited markets and expensive terminals</a:t>
            </a:r>
          </a:p>
          <a:p>
            <a:pPr>
              <a:buFont typeface="Times" pitchFamily="-84" charset="0"/>
              <a:buChar char="•"/>
              <a:defRPr/>
            </a:pPr>
            <a:r>
              <a:rPr lang="en-US" sz="1800" dirty="0"/>
              <a:t>2</a:t>
            </a:r>
            <a:r>
              <a:rPr lang="en-US" sz="1800" baseline="30000" dirty="0"/>
              <a:t>nd</a:t>
            </a:r>
            <a:r>
              <a:rPr lang="en-US" sz="1800" dirty="0"/>
              <a:t> generation (early 90s)</a:t>
            </a:r>
          </a:p>
          <a:p>
            <a:pPr lvl="1">
              <a:defRPr/>
            </a:pPr>
            <a:r>
              <a:rPr lang="en-US" sz="1400" dirty="0"/>
              <a:t>Digital designs </a:t>
            </a:r>
          </a:p>
          <a:p>
            <a:pPr lvl="1">
              <a:defRPr/>
            </a:pPr>
            <a:r>
              <a:rPr lang="en-US" sz="1400" dirty="0"/>
              <a:t>Same service as before</a:t>
            </a:r>
          </a:p>
          <a:p>
            <a:pPr lvl="1">
              <a:defRPr/>
            </a:pPr>
            <a:r>
              <a:rPr lang="en-US" sz="1400" dirty="0"/>
              <a:t>Much lower cost and good market penetration </a:t>
            </a:r>
          </a:p>
          <a:p>
            <a:pPr>
              <a:buFont typeface="Times" pitchFamily="-84" charset="0"/>
              <a:buChar char="•"/>
              <a:defRPr/>
            </a:pPr>
            <a:r>
              <a:rPr lang="en-US" sz="1800" dirty="0"/>
              <a:t>3</a:t>
            </a:r>
            <a:r>
              <a:rPr lang="en-US" sz="1800" baseline="30000" dirty="0"/>
              <a:t>rd</a:t>
            </a:r>
            <a:r>
              <a:rPr lang="en-US" sz="1800" dirty="0"/>
              <a:t> generation (early 00s):</a:t>
            </a:r>
          </a:p>
          <a:p>
            <a:pPr lvl="1">
              <a:defRPr/>
            </a:pPr>
            <a:r>
              <a:rPr lang="en-US" sz="1400" dirty="0"/>
              <a:t>data and various multimedia</a:t>
            </a:r>
          </a:p>
          <a:p>
            <a:pPr lvl="1">
              <a:defRPr/>
            </a:pPr>
            <a:r>
              <a:rPr lang="en-US" sz="1400" dirty="0"/>
              <a:t>combination of packet and circuit switched</a:t>
            </a:r>
          </a:p>
          <a:p>
            <a:pPr>
              <a:buFont typeface="Times" pitchFamily="-84" charset="0"/>
              <a:buChar char="•"/>
              <a:defRPr/>
            </a:pPr>
            <a:r>
              <a:rPr lang="en-US" sz="1800" dirty="0"/>
              <a:t>4</a:t>
            </a:r>
            <a:r>
              <a:rPr lang="en-US" sz="1800" baseline="30000" dirty="0"/>
              <a:t>th</a:t>
            </a:r>
            <a:r>
              <a:rPr lang="en-US" sz="1800" dirty="0"/>
              <a:t> generation (around 10s)</a:t>
            </a:r>
          </a:p>
          <a:p>
            <a:pPr lvl="1">
              <a:defRPr/>
            </a:pPr>
            <a:r>
              <a:rPr lang="en-US" sz="1400" dirty="0"/>
              <a:t>Data only</a:t>
            </a:r>
          </a:p>
          <a:p>
            <a:pPr lvl="1">
              <a:defRPr/>
            </a:pPr>
            <a:r>
              <a:rPr lang="en-US" sz="1400" dirty="0"/>
              <a:t>Much higher data rate</a:t>
            </a: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26D793B5-7184-486F-A836-551B6448E1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48E910A-CFA7-40F7-9F4F-68385C5B3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Mobile Data avalanche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6199767-12AE-4049-924C-BE62B3BCCDC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Times" pitchFamily="-84" charset="0"/>
              <a:buChar char="•"/>
              <a:defRPr/>
            </a:pPr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9FCF1CD-758E-438C-A115-FC2C603E1BF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97" y="1676400"/>
            <a:ext cx="7305675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764F398-0013-4FB1-8651-5C13FEA95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How to keep up?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B7FFD27-EE6E-4FEE-A04D-5697232D1AA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8150225" cy="3505200"/>
          </a:xfrm>
        </p:spPr>
        <p:txBody>
          <a:bodyPr>
            <a:normAutofit/>
          </a:bodyPr>
          <a:lstStyle/>
          <a:p>
            <a:pPr>
              <a:buFont typeface="Times" pitchFamily="-84" charset="0"/>
              <a:buChar char="•"/>
              <a:defRPr/>
            </a:pPr>
            <a:r>
              <a:rPr lang="en-US" dirty="0"/>
              <a:t>New technologies</a:t>
            </a:r>
          </a:p>
          <a:p>
            <a:pPr lvl="1">
              <a:defRPr/>
            </a:pPr>
            <a:r>
              <a:rPr lang="en-US" dirty="0"/>
              <a:t>Migration to </a:t>
            </a:r>
            <a:r>
              <a:rPr lang="en-US" dirty="0" smtClean="0"/>
              <a:t>4G+ and </a:t>
            </a:r>
            <a:r>
              <a:rPr lang="en-US" dirty="0"/>
              <a:t>beyond</a:t>
            </a:r>
          </a:p>
          <a:p>
            <a:pPr lvl="1">
              <a:defRPr/>
            </a:pPr>
            <a:r>
              <a:rPr lang="en-US" dirty="0"/>
              <a:t>Better interference management</a:t>
            </a:r>
          </a:p>
          <a:p>
            <a:pPr lvl="1">
              <a:defRPr/>
            </a:pPr>
            <a:r>
              <a:rPr lang="en-US" dirty="0"/>
              <a:t>Other technologies</a:t>
            </a:r>
          </a:p>
          <a:p>
            <a:pPr>
              <a:buFont typeface="Times" pitchFamily="-84" charset="0"/>
              <a:buChar char="•"/>
              <a:defRPr/>
            </a:pPr>
            <a:r>
              <a:rPr lang="en-US" dirty="0"/>
              <a:t>More efficient deployment</a:t>
            </a:r>
          </a:p>
          <a:p>
            <a:pPr lvl="1">
              <a:defRPr/>
            </a:pPr>
            <a:r>
              <a:rPr lang="en-US" dirty="0"/>
              <a:t>Cellular design from coverage to capacity</a:t>
            </a:r>
          </a:p>
          <a:p>
            <a:pPr lvl="1">
              <a:defRPr/>
            </a:pPr>
            <a:r>
              <a:rPr lang="en-US" dirty="0"/>
              <a:t>Smart antennas (tilt, </a:t>
            </a:r>
            <a:r>
              <a:rPr lang="en-US" dirty="0" err="1"/>
              <a:t>sectorization</a:t>
            </a:r>
            <a:r>
              <a:rPr lang="en-US" dirty="0"/>
              <a:t>,..)</a:t>
            </a:r>
          </a:p>
          <a:p>
            <a:pPr>
              <a:buFont typeface="Times" pitchFamily="-84" charset="0"/>
              <a:buChar char="•"/>
              <a:defRPr/>
            </a:pPr>
            <a:r>
              <a:rPr lang="en-US" dirty="0"/>
              <a:t>More Radio Spectrum ?</a:t>
            </a: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8BA1C2F-2285-4815-BB6B-550632E921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93A7E4F-C2F9-4EB3-B6BF-7E6A9DFC7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Cooper’s Law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FF952F3-CCA3-4FEA-BA5E-27BA137C1A0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14400" y="4343400"/>
            <a:ext cx="7772400" cy="1371600"/>
          </a:xfrm>
        </p:spPr>
        <p:txBody>
          <a:bodyPr>
            <a:noAutofit/>
          </a:bodyPr>
          <a:lstStyle/>
          <a:p>
            <a:pPr marL="0" indent="0">
              <a:buFont typeface="Times" pitchFamily="-84" charset="0"/>
              <a:buNone/>
              <a:defRPr/>
            </a:pPr>
            <a:r>
              <a:rPr lang="en-US" sz="1800" b="1" dirty="0">
                <a:solidFill>
                  <a:srgbClr val="FF0000"/>
                </a:solidFill>
              </a:rPr>
              <a:t>1.000.000 times more capacity over last 45 year </a:t>
            </a:r>
          </a:p>
          <a:p>
            <a:pPr>
              <a:buFont typeface="Times" pitchFamily="-84" charset="0"/>
              <a:buChar char="•"/>
              <a:defRPr/>
            </a:pPr>
            <a:r>
              <a:rPr lang="en-US" sz="1800" dirty="0"/>
              <a:t>25x more spectrum </a:t>
            </a:r>
          </a:p>
          <a:p>
            <a:pPr>
              <a:buFont typeface="Times" pitchFamily="-84" charset="0"/>
              <a:buChar char="•"/>
              <a:defRPr/>
            </a:pPr>
            <a:r>
              <a:rPr lang="en-US" sz="1800" dirty="0"/>
              <a:t>25x better modulation/signal processing </a:t>
            </a:r>
          </a:p>
          <a:p>
            <a:pPr>
              <a:buFont typeface="Times" pitchFamily="-84" charset="0"/>
              <a:buChar char="•"/>
              <a:defRPr/>
            </a:pPr>
            <a:r>
              <a:rPr lang="en-US" sz="1800" dirty="0"/>
              <a:t>1600x densification (more base stations) </a:t>
            </a:r>
          </a:p>
          <a:p>
            <a:pPr>
              <a:buFont typeface="Times" pitchFamily="-84" charset="0"/>
              <a:buChar char="•"/>
              <a:defRPr/>
            </a:pPr>
            <a:endParaRPr lang="en-US" sz="1800" dirty="0"/>
          </a:p>
          <a:p>
            <a:pPr>
              <a:buFont typeface="Times" pitchFamily="-84" charset="0"/>
              <a:buChar char="•"/>
              <a:defRPr/>
            </a:pPr>
            <a:endParaRPr lang="en-US" sz="1800" dirty="0"/>
          </a:p>
        </p:txBody>
      </p:sp>
      <p:pic>
        <p:nvPicPr>
          <p:cNvPr id="9220" name="Picture 2">
            <a:extLst>
              <a:ext uri="{FF2B5EF4-FFF2-40B4-BE49-F238E27FC236}">
                <a16:creationId xmlns:a16="http://schemas.microsoft.com/office/drawing/2014/main" xmlns="" id="{5F562479-20EE-4685-8D37-52BB92402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0"/>
            <a:ext cx="497522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2662597-940A-4AF5-8B7E-A91CB7A7A20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72DFF86-D8F0-48C5-8318-3F3E9451D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Densification: Technology shift </a:t>
            </a:r>
          </a:p>
        </p:txBody>
      </p:sp>
      <p:pic>
        <p:nvPicPr>
          <p:cNvPr id="10243" name="Picture 2">
            <a:extLst>
              <a:ext uri="{FF2B5EF4-FFF2-40B4-BE49-F238E27FC236}">
                <a16:creationId xmlns:a16="http://schemas.microsoft.com/office/drawing/2014/main" xmlns="" id="{DFF1E122-4BE0-4D86-B118-20272FDD4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16764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4">
            <a:extLst>
              <a:ext uri="{FF2B5EF4-FFF2-40B4-BE49-F238E27FC236}">
                <a16:creationId xmlns:a16="http://schemas.microsoft.com/office/drawing/2014/main" xmlns="" id="{825E8C13-392B-4F0A-9499-65EBB4A3A3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114800"/>
            <a:ext cx="2286000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</a:rPr>
              <a:t>Industry grade eq </a:t>
            </a:r>
          </a:p>
          <a:p>
            <a:pPr eaLnBrk="1" hangingPunct="1"/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</a:rPr>
              <a:t>High power </a:t>
            </a:r>
          </a:p>
          <a:p>
            <a:pPr eaLnBrk="1" hangingPunct="1"/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</a:rPr>
              <a:t>24-7 availability </a:t>
            </a:r>
          </a:p>
          <a:p>
            <a:pPr eaLnBrk="1" hangingPunct="1"/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</a:rPr>
              <a:t>High </a:t>
            </a:r>
            <a:r>
              <a:rPr lang="en-US" altLang="en-US" sz="1400" b="1">
                <a:solidFill>
                  <a:schemeClr val="tx1"/>
                </a:solidFill>
                <a:latin typeface="Tahoma" panose="020B0604030504040204" pitchFamily="34" charset="0"/>
              </a:rPr>
              <a:t>system </a:t>
            </a:r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</a:rPr>
              <a:t>complexity </a:t>
            </a:r>
          </a:p>
          <a:p>
            <a:pPr eaLnBrk="1" hangingPunct="1"/>
            <a:r>
              <a:rPr lang="en-US" altLang="en-US" sz="1400" b="1">
                <a:solidFill>
                  <a:schemeClr val="tx1"/>
                </a:solidFill>
                <a:latin typeface="Tahoma" panose="020B0604030504040204" pitchFamily="34" charset="0"/>
              </a:rPr>
              <a:t>COST = equipment, site, spectrum, energy </a:t>
            </a:r>
            <a:endParaRPr lang="en-US" altLang="en-US" sz="140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pic>
        <p:nvPicPr>
          <p:cNvPr id="10245" name="Picture 3">
            <a:extLst>
              <a:ext uri="{FF2B5EF4-FFF2-40B4-BE49-F238E27FC236}">
                <a16:creationId xmlns:a16="http://schemas.microsoft.com/office/drawing/2014/main" xmlns="" id="{0272A8B8-A7E1-4D29-B89C-1271889DA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171950"/>
            <a:ext cx="2511425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5">
            <a:extLst>
              <a:ext uri="{FF2B5EF4-FFF2-40B4-BE49-F238E27FC236}">
                <a16:creationId xmlns:a16="http://schemas.microsoft.com/office/drawing/2014/main" xmlns="" id="{A62962D9-3CD7-40DE-BBFA-87E6439FD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1524000"/>
            <a:ext cx="396240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anose="02020603050405020304" pitchFamily="18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</a:rPr>
              <a:t>Consumer grade eq </a:t>
            </a:r>
          </a:p>
          <a:p>
            <a:pPr eaLnBrk="1" hangingPunct="1"/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</a:rPr>
              <a:t>Low power/Short range </a:t>
            </a:r>
          </a:p>
          <a:p>
            <a:pPr eaLnBrk="1" hangingPunct="1"/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</a:rPr>
              <a:t>Low </a:t>
            </a:r>
            <a:r>
              <a:rPr lang="en-US" altLang="en-US" sz="1400" b="1">
                <a:solidFill>
                  <a:schemeClr val="tx1"/>
                </a:solidFill>
                <a:latin typeface="Tahoma" panose="020B0604030504040204" pitchFamily="34" charset="0"/>
              </a:rPr>
              <a:t>system </a:t>
            </a:r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</a:rPr>
              <a:t>complexity (P&amp;P, SON) </a:t>
            </a:r>
          </a:p>
          <a:p>
            <a:pPr eaLnBrk="1" hangingPunct="1"/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</a:rPr>
              <a:t>Massive deployment – mainly indoor </a:t>
            </a:r>
          </a:p>
          <a:p>
            <a:pPr eaLnBrk="1" hangingPunct="1"/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</a:rPr>
              <a:t>Reliability through redundancy </a:t>
            </a:r>
          </a:p>
          <a:p>
            <a:pPr eaLnBrk="1" hangingPunct="1"/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</a:rPr>
              <a:t>Deploy where backhaul available </a:t>
            </a:r>
          </a:p>
          <a:p>
            <a:pPr eaLnBrk="1" hangingPunct="1"/>
            <a:r>
              <a:rPr lang="en-US" altLang="en-US" sz="1400" b="1">
                <a:solidFill>
                  <a:schemeClr val="tx1"/>
                </a:solidFill>
                <a:latin typeface="Tahoma" panose="020B0604030504040204" pitchFamily="34" charset="0"/>
              </a:rPr>
              <a:t>COST = Deployment</a:t>
            </a:r>
            <a:endParaRPr lang="en-US" altLang="en-US" sz="1400">
              <a:solidFill>
                <a:schemeClr val="tx1"/>
              </a:solidFill>
              <a:latin typeface="Tahoma" panose="020B0604030504040204" pitchFamily="34" charset="0"/>
            </a:endParaRPr>
          </a:p>
          <a:p>
            <a:pPr eaLnBrk="1" hangingPunct="1"/>
            <a:endParaRPr lang="en-US" altLang="en-US" sz="140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7" name="下箭头 6">
            <a:extLst>
              <a:ext uri="{FF2B5EF4-FFF2-40B4-BE49-F238E27FC236}">
                <a16:creationId xmlns:a16="http://schemas.microsoft.com/office/drawing/2014/main" xmlns="" id="{A7483D08-3B97-4500-88BA-6BF7EB05E697}"/>
              </a:ext>
            </a:extLst>
          </p:cNvPr>
          <p:cNvSpPr/>
          <p:nvPr/>
        </p:nvSpPr>
        <p:spPr>
          <a:xfrm rot="18710802">
            <a:off x="3276600" y="2819400"/>
            <a:ext cx="1600200" cy="2057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" pitchFamily="-84" charset="0"/>
              <a:buNone/>
              <a:defRPr/>
            </a:pPr>
            <a:endParaRPr lang="en-US" dirty="0">
              <a:latin typeface="Tahoma" pitchFamily="34" charset="0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2D198DF-1CE3-466A-969A-EF3607877C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E09EBD4-8E4A-4484-BAD2-5424B0C3B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Key Problems in Wireless Systems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E6C188A-E414-4534-A040-4F645BA2CCF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81000" y="1828800"/>
            <a:ext cx="8150225" cy="3505200"/>
          </a:xfrm>
        </p:spPr>
        <p:txBody>
          <a:bodyPr/>
          <a:lstStyle/>
          <a:p>
            <a:pPr>
              <a:buFont typeface="Times" pitchFamily="-84" charset="0"/>
              <a:buChar char="•"/>
              <a:defRPr/>
            </a:pPr>
            <a:r>
              <a:rPr lang="en-US" dirty="0"/>
              <a:t>Path loss - the early days</a:t>
            </a:r>
          </a:p>
          <a:p>
            <a:pPr>
              <a:buFont typeface="Times" pitchFamily="-84" charset="0"/>
              <a:buChar char="•"/>
              <a:defRPr/>
            </a:pPr>
            <a:endParaRPr lang="en-US" dirty="0"/>
          </a:p>
          <a:p>
            <a:pPr>
              <a:buFont typeface="Times" pitchFamily="-84" charset="0"/>
              <a:buChar char="•"/>
              <a:defRPr/>
            </a:pPr>
            <a:r>
              <a:rPr lang="en-US" dirty="0"/>
              <a:t>Thermal Noise</a:t>
            </a:r>
          </a:p>
          <a:p>
            <a:pPr>
              <a:buFont typeface="Times" pitchFamily="-84" charset="0"/>
              <a:buChar char="•"/>
              <a:defRPr/>
            </a:pPr>
            <a:endParaRPr lang="en-US" dirty="0"/>
          </a:p>
          <a:p>
            <a:pPr>
              <a:buFont typeface="Times" pitchFamily="-84" charset="0"/>
              <a:buChar char="•"/>
              <a:defRPr/>
            </a:pPr>
            <a:r>
              <a:rPr lang="en-US" dirty="0"/>
              <a:t>Spectrum/Interference</a:t>
            </a:r>
          </a:p>
          <a:p>
            <a:pPr>
              <a:buFont typeface="Times" pitchFamily="-84" charset="0"/>
              <a:buChar char="•"/>
              <a:defRPr/>
            </a:pPr>
            <a:endParaRPr lang="en-US" dirty="0"/>
          </a:p>
          <a:p>
            <a:pPr>
              <a:buFont typeface="Times" pitchFamily="-84" charset="0"/>
              <a:buChar char="•"/>
              <a:defRPr/>
            </a:pPr>
            <a:r>
              <a:rPr lang="en-US" dirty="0"/>
              <a:t>Infrastructure cost &amp; energy consumption </a:t>
            </a:r>
          </a:p>
          <a:p>
            <a:pPr>
              <a:buFont typeface="Times" pitchFamily="-84" charset="0"/>
              <a:buChar char="•"/>
              <a:defRPr/>
            </a:pPr>
            <a:endParaRPr 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B2EF59E-98D1-404B-8AE4-ED94295905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rm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erm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er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Bermudez</Template>
  <TotalTime>1033</TotalTime>
  <Words>338</Words>
  <Application>Microsoft Office PowerPoint</Application>
  <PresentationFormat>全屏显示(4:3)</PresentationFormat>
  <Paragraphs>80</Paragraphs>
  <Slides>10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berm</vt:lpstr>
      <vt:lpstr>Introduction of Wireless Networks </vt:lpstr>
      <vt:lpstr>Communications: A fundamental need</vt:lpstr>
      <vt:lpstr>History</vt:lpstr>
      <vt:lpstr>History</vt:lpstr>
      <vt:lpstr>Mobile Data avalanche</vt:lpstr>
      <vt:lpstr>How to keep up?</vt:lpstr>
      <vt:lpstr>Cooper’s Law</vt:lpstr>
      <vt:lpstr>Densification: Technology shift </vt:lpstr>
      <vt:lpstr>Key Problems in Wireless Systems</vt:lpstr>
      <vt:lpstr>What will we learn in this course 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template</dc:title>
  <dc:creator>Bethany Gaunt</dc:creator>
  <cp:lastModifiedBy>miao</cp:lastModifiedBy>
  <cp:revision>164</cp:revision>
  <dcterms:created xsi:type="dcterms:W3CDTF">2009-01-19T19:39:37Z</dcterms:created>
  <dcterms:modified xsi:type="dcterms:W3CDTF">2018-08-27T11:06:29Z</dcterms:modified>
</cp:coreProperties>
</file>