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7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84" r:id="rId11"/>
    <p:sldId id="285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6" r:id="rId22"/>
    <p:sldId id="288" r:id="rId23"/>
    <p:sldId id="290" r:id="rId24"/>
    <p:sldId id="292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23" autoAdjust="0"/>
    <p:restoredTop sz="92924" autoAdjust="0"/>
  </p:normalViewPr>
  <p:slideViewPr>
    <p:cSldViewPr>
      <p:cViewPr varScale="1">
        <p:scale>
          <a:sx n="121" d="100"/>
          <a:sy n="121" d="100"/>
        </p:scale>
        <p:origin x="-16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7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43D7E-2439-4268-89C3-8C797CA43D70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00C67-6439-4EE7-A621-F218E25D58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1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66800" y="2590800"/>
            <a:ext cx="7772400" cy="1143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GB" noProof="0" smtClean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14800"/>
            <a:ext cx="6400800" cy="1752600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3352280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83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7638" y="990600"/>
            <a:ext cx="2036762" cy="4800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990600"/>
            <a:ext cx="5961063" cy="4800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7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52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6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" y="2286000"/>
            <a:ext cx="3998913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488" y="2286000"/>
            <a:ext cx="3998912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06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26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59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2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8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9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90600"/>
            <a:ext cx="7850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  <a:endParaRPr lang="en-GB" dirty="0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2286000"/>
            <a:ext cx="81502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GB" dirty="0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308725"/>
            <a:ext cx="562451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100" b="1">
                <a:latin typeface="Tahoma" pitchFamily="34" charset="0"/>
                <a:sym typeface="Symbol" pitchFamily="18" charset="2"/>
              </a:defRPr>
            </a:lvl1pPr>
          </a:lstStyle>
          <a:p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Tahoma" pitchFamily="34" charset="0"/>
          <a:ea typeface="+mj-ea"/>
          <a:cs typeface="ＭＳ Ｐゴシック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buFont typeface="Times" pitchFamily="-84" charset="0"/>
        <a:buChar char="•"/>
        <a:defRPr sz="2800">
          <a:solidFill>
            <a:schemeClr val="tx1"/>
          </a:solidFill>
          <a:latin typeface="Tahoma" pitchFamily="34" charset="0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Tahoma" pitchFamily="34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ahoma" pitchFamily="34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ahoma" pitchFamily="34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roups.google.com/forum/#!forum/mobile-mia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4478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Chapter </a:t>
            </a:r>
            <a:r>
              <a:rPr lang="en-US" altLang="zh-CN" sz="3200" dirty="0" smtClean="0"/>
              <a:t>5</a:t>
            </a:r>
            <a:r>
              <a:rPr lang="en-US" sz="3200" dirty="0" smtClean="0"/>
              <a:t> </a:t>
            </a:r>
            <a:r>
              <a:rPr lang="en-US" altLang="zh-CN" sz="3200" dirty="0" smtClean="0"/>
              <a:t>Principals of Cellular Systems II</a:t>
            </a:r>
            <a:endParaRPr lang="en-US" sz="3200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矩形 2"/>
          <p:cNvSpPr/>
          <p:nvPr/>
        </p:nvSpPr>
        <p:spPr>
          <a:xfrm>
            <a:off x="1066800" y="525780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Email list:  </a:t>
            </a:r>
            <a:r>
              <a:rPr lang="en-US" u="sng" dirty="0">
                <a:hlinkClick r:id="rId2"/>
              </a:rPr>
              <a:t>https://groups.google.com/forum/#!</a:t>
            </a:r>
            <a:r>
              <a:rPr lang="en-US" u="sng" dirty="0" smtClean="0">
                <a:hlinkClick r:id="rId2"/>
              </a:rPr>
              <a:t>forum/mobile-miao</a:t>
            </a:r>
            <a:endParaRPr lang="en-US" u="sng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Capacity Evaluation in Fading Channels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Under fading conditions, the received power is a random process with sample</a:t>
                </a:r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pPr marL="0" indent="0">
                  <a:buNone/>
                </a:pPr>
                <a:r>
                  <a:rPr lang="en-US" altLang="zh-CN" sz="1600" dirty="0" smtClean="0"/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600" dirty="0" smtClean="0"/>
                  <a:t> is log-normally distributed with log-expectation and log standard deviation , i.e.,</a:t>
                </a:r>
              </a:p>
              <a:p>
                <a:endParaRPr lang="en-US" altLang="zh-CN" sz="1600" dirty="0"/>
              </a:p>
              <a:p>
                <a:r>
                  <a:rPr lang="en-US" altLang="zh-CN" sz="1600" dirty="0" smtClean="0"/>
                  <a:t>The SINR at a given position within the service area becomes</a:t>
                </a:r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endParaRPr lang="en-US" altLang="zh-CN" sz="1600" dirty="0" smtClean="0"/>
              </a:p>
              <a:p>
                <a:pPr marL="0" indent="0">
                  <a:buNone/>
                </a:pPr>
                <a:r>
                  <a:rPr lang="en-US" altLang="zh-CN" sz="1600" dirty="0" smtClean="0"/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600" dirty="0" smtClean="0"/>
                  <a:t> is the activity variable defined as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733800" y="2629962"/>
                <a:ext cx="1013739" cy="4942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𝑐𝑃</m:t>
                          </m:r>
                        </m:num>
                        <m:den>
                          <m:sSup>
                            <m:sSup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2629962"/>
                <a:ext cx="1013739" cy="4942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3200400" y="4049548"/>
                <a:ext cx="2514600" cy="9034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200" i="1">
                          <a:latin typeface="Cambria Math" panose="02040503050406030204" pitchFamily="18" charset="0"/>
                        </a:rPr>
                        <m:t>𝛤</m:t>
                      </m:r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2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f>
                            <m:fPr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𝑐𝑃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den>
                          </m:f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grow m:val="on"/>
                              <m:supHide m:val="on"/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≠0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𝑐𝑃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zh-CN" altLang="en-US" sz="1200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  <m:sup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zh-CN" altLang="en-US" sz="12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4049548"/>
                <a:ext cx="2514600" cy="9034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3429000" y="3502223"/>
                <a:ext cx="190340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zh-CN" altLang="en-US" sz="1400">
                              <a:latin typeface="Cambria Math" panose="02040503050406030204" pitchFamily="18" charset="0"/>
                            </a:rPr>
                            <m:t>10</m:t>
                          </m:r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𝑙𝑜𝑔</m:t>
                              </m:r>
                            </m:e>
                            <m: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  <m:d>
                            <m:d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𝑖𝑠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(0,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3502223"/>
                <a:ext cx="1903406" cy="307777"/>
              </a:xfrm>
              <a:prstGeom prst="rect">
                <a:avLst/>
              </a:prstGeom>
              <a:blipFill rotWithShape="1">
                <a:blip r:embed="rId5"/>
                <a:stretch>
                  <a:fillRect t="-100000" r="-19231" b="-16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2719474" y="5218286"/>
                <a:ext cx="3286797" cy="4787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&amp;1,     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𝑐h𝑎𝑛𝑛𝑒𝑙</m:t>
                              </m:r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𝑖𝑠</m:t>
                              </m:r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𝑢𝑠𝑒𝑑</m:t>
                              </m:r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𝑐𝑒𝑙𝑙</m:t>
                              </m:r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e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&amp;0,     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𝑜𝑡h𝑒𝑟𝑤𝑖𝑠𝑒</m:t>
                              </m:r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                          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9474" y="5218286"/>
                <a:ext cx="3286797" cy="478721"/>
              </a:xfrm>
              <a:prstGeom prst="rect">
                <a:avLst/>
              </a:prstGeom>
              <a:blipFill rotWithShape="1">
                <a:blip r:embed="rId6"/>
                <a:stretch>
                  <a:fillRect l="-4453" t="-168354" b="-2468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页脚占位符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972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Activity Factor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4175" y="2286000"/>
            <a:ext cx="4187825" cy="3505200"/>
          </a:xfrm>
        </p:spPr>
        <p:txBody>
          <a:bodyPr/>
          <a:lstStyle/>
          <a:p>
            <a:r>
              <a:rPr lang="en-US" altLang="zh-CN" sz="1600" dirty="0" smtClean="0"/>
              <a:t>The activity factor (probability) is defined as</a:t>
            </a:r>
            <a:endParaRPr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706040" y="2990757"/>
                <a:ext cx="3544094" cy="4398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sz="1400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zh-CN" altLang="en-US" sz="1400" i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zh-CN" altLang="en-US" sz="1400" i="0">
                        <a:latin typeface="Cambria Math" panose="02040503050406030204" pitchFamily="18" charset="0"/>
                      </a:rPr>
                      <m:t>Pr</m:t>
                    </m:r>
                    <m:r>
                      <a:rPr lang="zh-CN" altLang="en-US" sz="1400" i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zh-CN" alt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zh-CN" altLang="en-US" sz="1400" i="0">
                        <a:latin typeface="Cambria Math" panose="02040503050406030204" pitchFamily="18" charset="0"/>
                      </a:rPr>
                      <m:t>=1]=</m:t>
                    </m:r>
                    <m:f>
                      <m:fPr>
                        <m:ctrlPr>
                          <a:rPr lang="zh-CN" altLang="en-US" sz="1400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"/>
                            <m:endChr m:val="}"/>
                            <m:ctrlPr>
                              <a:rPr lang="zh-CN" altLang="en-US" sz="1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{</m:t>
                            </m:r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𝜂</m:t>
                            </m:r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num>
                      <m:den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𝜂</m:t>
                        </m:r>
                      </m:den>
                    </m:f>
                    <m:r>
                      <a:rPr lang="zh-CN" altLang="en-US" sz="1400" i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𝜛</m:t>
                        </m:r>
                      </m:e>
                      <m:sub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zh-CN" altLang="en-US" sz="1400" i="0">
                        <a:latin typeface="Cambria Math" panose="02040503050406030204" pitchFamily="18" charset="0"/>
                      </a:rPr>
                      <m:t>(1−</m:t>
                    </m:r>
                    <m:sSub>
                      <m:sSubPr>
                        <m:ctrlPr>
                          <a:rPr lang="zh-CN" alt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sz="1400" dirty="0" smtClean="0">
                    <a:latin typeface="Tahoma" pitchFamily="34" charset="0"/>
                  </a:rPr>
                  <a:t>)</a:t>
                </a:r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040" y="2990757"/>
                <a:ext cx="3544094" cy="439864"/>
              </a:xfrm>
              <a:prstGeom prst="rect">
                <a:avLst/>
              </a:prstGeom>
              <a:blipFill rotWithShape="1">
                <a:blip r:embed="rId2"/>
                <a:stretch>
                  <a:fillRect t="-54167" b="-4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306" y="2269787"/>
            <a:ext cx="4151600" cy="3276599"/>
          </a:xfrm>
          <a:prstGeom prst="rect">
            <a:avLst/>
          </a:prstGeom>
        </p:spPr>
      </p:pic>
      <p:sp>
        <p:nvSpPr>
          <p:cNvPr id="6" name="页脚占位符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539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Outage Probability Calculations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800" dirty="0" smtClean="0"/>
                  <a:t>The outage probability is obtained as</a:t>
                </a:r>
              </a:p>
              <a:p>
                <a:endParaRPr lang="en-US" altLang="zh-CN" sz="1800" dirty="0" smtClean="0"/>
              </a:p>
              <a:p>
                <a:pPr marL="0" indent="0">
                  <a:buNone/>
                </a:pPr>
                <a:r>
                  <a:rPr lang="en-US" altLang="zh-CN" sz="1800" dirty="0" smtClean="0"/>
                  <a:t>    which can be obtained by averaging over the pdfs of</a:t>
                </a:r>
              </a:p>
              <a:p>
                <a:pPr lvl="1"/>
                <a:r>
                  <a:rPr lang="en-US" altLang="zh-CN" sz="1400" dirty="0" smtClean="0"/>
                  <a:t>the random variables</a:t>
                </a:r>
                <a:r>
                  <a:rPr lang="zh-CN" altLang="en-US" sz="1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dirty="0" smtClean="0"/>
                  <a:t>, …</a:t>
                </a:r>
              </a:p>
              <a:p>
                <a:pPr lvl="1"/>
                <a:r>
                  <a:rPr lang="en-US" altLang="zh-CN" sz="1400" dirty="0"/>
                  <a:t>t</a:t>
                </a:r>
                <a:r>
                  <a:rPr lang="en-US" altLang="zh-CN" sz="1400" dirty="0" smtClean="0"/>
                  <a:t>he random variables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dirty="0" smtClean="0"/>
                  <a:t>, …</a:t>
                </a:r>
              </a:p>
              <a:p>
                <a:pPr lvl="1"/>
                <a:r>
                  <a:rPr lang="en-US" altLang="zh-CN" sz="1400" dirty="0" smtClean="0"/>
                  <a:t>and the random position of the mobile </a:t>
                </a:r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zh-CN" sz="1400" dirty="0" smtClean="0"/>
                  <a:t>.</a:t>
                </a:r>
              </a:p>
              <a:p>
                <a:r>
                  <a:rPr lang="en-US" altLang="zh-CN" sz="1800" dirty="0" smtClean="0"/>
                  <a:t>Some alternatives of computing the outage probability:</a:t>
                </a:r>
              </a:p>
              <a:p>
                <a:pPr lvl="1"/>
                <a:r>
                  <a:rPr lang="en-US" altLang="zh-CN" sz="1400" dirty="0" smtClean="0"/>
                  <a:t>Numerical integrations</a:t>
                </a:r>
              </a:p>
              <a:p>
                <a:pPr lvl="1"/>
                <a:r>
                  <a:rPr lang="en-US" altLang="zh-CN" sz="1400" dirty="0" smtClean="0"/>
                  <a:t>Some approximations</a:t>
                </a:r>
              </a:p>
              <a:p>
                <a:pPr lvl="1"/>
                <a:r>
                  <a:rPr lang="en-US" altLang="zh-CN" sz="1400" dirty="0" smtClean="0"/>
                  <a:t>Simulations.</a:t>
                </a:r>
                <a:endParaRPr lang="zh-CN" altLang="en-US" sz="14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449" t="-8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2997734" y="2633246"/>
                <a:ext cx="180286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zh-CN" altLang="en-US" sz="1600" i="0">
                              <a:latin typeface="Cambria Math" panose="02040503050406030204" pitchFamily="18" charset="0"/>
                            </a:rPr>
                            <m:t>Pr</m:t>
                          </m:r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𝛤</m:t>
                          </m:r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≤</m:t>
                          </m:r>
                          <m:sSub>
                            <m:sSubPr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sz="16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7734" y="2633246"/>
                <a:ext cx="1802866" cy="338554"/>
              </a:xfrm>
              <a:prstGeom prst="rect">
                <a:avLst/>
              </a:prstGeom>
              <a:blipFill rotWithShape="1">
                <a:blip r:embed="rId3"/>
                <a:stretch>
                  <a:fillRect t="-105357" r="-19932" b="-17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503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Outage Probability - Approximation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For a full load, the SINR is written as follows:</a:t>
                </a:r>
              </a:p>
              <a:p>
                <a:pPr marL="0" indent="0">
                  <a:buNone/>
                </a:pPr>
                <a:r>
                  <a:rPr lang="en-US" altLang="zh-CN" sz="1600" dirty="0" smtClean="0"/>
                  <a:t>     </a:t>
                </a:r>
              </a:p>
              <a:p>
                <a:pPr marL="0" indent="0">
                  <a:buNone/>
                </a:pPr>
                <a:endParaRPr lang="en-US" altLang="zh-CN" sz="1600" dirty="0" smtClean="0"/>
              </a:p>
              <a:p>
                <a:pPr marL="0" indent="0">
                  <a:buNone/>
                </a:pPr>
                <a:endParaRPr lang="en-US" altLang="zh-CN" sz="16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       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10</m:t>
                    </m:r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zh-CN" altLang="en-US" sz="1600">
                            <a:latin typeface="Cambria Math" panose="02040503050406030204" pitchFamily="18" charset="0"/>
                          </a:rPr>
                          <m:t>log</m:t>
                        </m:r>
                      </m:e>
                      <m:sub>
                        <m:r>
                          <a:rPr lang="zh-CN" altLang="en-US" sz="1600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  <m:r>
                      <a:rPr lang="zh-CN" altLang="en-US" sz="160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600" dirty="0" smtClean="0"/>
                  <a:t>) is zero-mean Gaussian with standard deviation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altLang="zh-CN" sz="1600" dirty="0" smtClean="0"/>
                  <a:t> </a:t>
                </a:r>
              </a:p>
              <a:p>
                <a:r>
                  <a:rPr lang="en-US" altLang="zh-CN" sz="1600" dirty="0" smtClean="0"/>
                  <a:t>For a given distance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 smtClean="0"/>
                  <a:t>, the outage probability can be approximated as:</a:t>
                </a:r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r>
                  <a:rPr lang="en-US" altLang="zh-CN" sz="1600" dirty="0" smtClean="0"/>
                  <a:t>The outage probability is then approximated as: 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2209800" y="2514600"/>
                <a:ext cx="5715000" cy="10384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𝛤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f>
                            <m:f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𝑐𝑃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den>
                          </m:f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grow m:val="on"/>
                              <m:supHide m:val="on"/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≠0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𝑐𝑃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  <m:sup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nary>
                        </m:den>
                      </m:f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grow m:val="on"/>
                              <m:supHide m:val="on"/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≠0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zh-CN" altLang="en-US" sz="1400" i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  <m:sSup>
                                <m:sSup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zh-CN" altLang="en-US" sz="14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zh-CN" altLang="en-US" sz="14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zh-CN" alt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</m:e>
                                            <m:sub>
                                              <m:r>
                                                <a:rPr lang="zh-CN" alt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2514600"/>
                <a:ext cx="5715000" cy="10384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4390572" y="3244334"/>
                <a:ext cx="3708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zh-CN" altLang="en-US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0572" y="3244334"/>
                <a:ext cx="370871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684213" y="3947169"/>
                <a:ext cx="6324599" cy="792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2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zh-CN" altLang="en-US" sz="1200" i="1">
                          <a:latin typeface="Cambria Math" panose="02040503050406030204" pitchFamily="18" charset="0"/>
                        </a:rPr>
                        <m:t>𝛤</m:t>
                      </m:r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zh-CN" altLang="en-US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zh-CN" altLang="en-US" sz="1200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]≈1−</m:t>
                      </m:r>
                      <m:sSup>
                        <m:sSupPr>
                          <m:ctrlPr>
                            <a:rPr lang="zh-CN" altLang="en-US" sz="1200" i="1">
                              <a:latin typeface="Cambria Math"/>
                            </a:rPr>
                          </m:ctrlPr>
                        </m:sSupPr>
                        <m:e>
                          <m:nary>
                            <m:naryPr>
                              <m:chr m:val="∏"/>
                              <m:limLoc m:val="undOvr"/>
                              <m:grow m:val="on"/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+∞</m:t>
                              </m:r>
                            </m:sup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zh-CN" altLang="en-US" sz="1200" i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  <m:d>
                                    <m:dPr>
                                      <m:ctrlPr>
                                        <a:rPr lang="zh-CN" altLang="en-US" sz="12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zh-CN" altLang="en-US" sz="12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d>
                                            <m:dPr>
                                              <m:begChr m:val=""/>
                                              <m:ctrlPr>
                                                <a:rPr lang="zh-CN" altLang="en-US" sz="1200" i="1">
                                                  <a:latin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10</m:t>
                                              </m:r>
                                              <m:r>
                                                <a:rPr lang="zh-CN" altLang="en-US" sz="1200" i="1"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zh-CN" altLang="en-US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zh-CN" altLang="en-US" sz="1200" i="0">
                                                      <a:latin typeface="Cambria Math" panose="02040503050406030204" pitchFamily="18" charset="0"/>
                                                    </a:rPr>
                                                    <m:t>log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zh-CN" altLang="en-US" sz="1200" i="0">
                                                      <a:latin typeface="Cambria Math" panose="02040503050406030204" pitchFamily="18" charset="0"/>
                                                    </a:rPr>
                                                    <m:t>10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(</m:t>
                                              </m:r>
                                              <m:r>
                                                <a:rPr lang="zh-CN" altLang="en-US" sz="1200" i="1"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  <m:rad>
                                                <m:radPr>
                                                  <m:degHide m:val="on"/>
                                                  <m:ctrlPr>
                                                    <a:rPr lang="zh-CN" altLang="en-US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radPr>
                                                <m:deg/>
                                                <m:e>
                                                  <m:r>
                                                    <a:rPr lang="zh-CN" altLang="en-US" sz="1200" i="0">
                                                      <a:latin typeface="Cambria Math" panose="02040503050406030204" pitchFamily="18" charset="0"/>
                                                    </a:rPr>
                                                    <m:t>3</m:t>
                                                  </m:r>
                                                  <m:r>
                                                    <a:rPr lang="zh-CN" altLang="en-US" sz="1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𝐾</m:t>
                                                  </m:r>
                                                </m:e>
                                              </m:rad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)−10</m:t>
                                              </m:r>
                                              <m:r>
                                                <a:rPr lang="zh-CN" altLang="en-US" sz="1200" i="1"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  <m:r>
                                                <a:rPr lang="zh-CN" altLang="en-US" sz="1200" i="1">
                                                  <a:latin typeface="Cambria Math" panose="02040503050406030204" pitchFamily="18" charset="0"/>
                                                </a:rPr>
                                                <m:t>𝑙𝑜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zh-CN" altLang="en-US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zh-CN" altLang="en-US" sz="1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zh-CN" altLang="en-US" sz="1200" i="0">
                                                      <a:latin typeface="Cambria Math" panose="02040503050406030204" pitchFamily="18" charset="0"/>
                                                    </a:rPr>
                                                    <m:t>10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(</m:t>
                                              </m:r>
                                              <m:f>
                                                <m:fPr>
                                                  <m:type m:val="lin"/>
                                                  <m:ctrlPr>
                                                    <a:rPr lang="zh-CN" altLang="en-US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zh-CN" altLang="en-US" sz="1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𝑟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zh-CN" altLang="en-US" sz="1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𝑅</m:t>
                                                  </m:r>
                                                </m:den>
                                              </m:f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)−10</m:t>
                                              </m:r>
                                              <m:r>
                                                <a:rPr lang="zh-CN" altLang="en-US" sz="1200" i="1">
                                                  <a:latin typeface="Cambria Math" panose="02040503050406030204" pitchFamily="18" charset="0"/>
                                                </a:rPr>
                                                <m:t>𝑙𝑜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zh-CN" altLang="en-US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zh-CN" altLang="en-US" sz="1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zh-CN" altLang="en-US" sz="1200" i="0">
                                                      <a:latin typeface="Cambria Math" panose="02040503050406030204" pitchFamily="18" charset="0"/>
                                                    </a:rPr>
                                                    <m:t>10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(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zh-CN" altLang="en-US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zh-CN" altLang="en-US" sz="1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𝛾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zh-CN" altLang="en-US" sz="1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𝑡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num>
                                        <m:den>
                                          <m:r>
                                            <a:rPr lang="zh-CN" altLang="en-US" sz="12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d>
                            </m:e>
                          </m:nary>
                        </m:e>
                        <m:sup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zh-CN" altLang="en-US" sz="12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213" y="3947169"/>
                <a:ext cx="6324599" cy="79246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1524000" y="4647364"/>
                <a:ext cx="4722812" cy="5438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20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1−</m:t>
                      </m:r>
                      <m:sSup>
                        <m:sSupPr>
                          <m:ctrlPr>
                            <a:rPr lang="zh-CN" altLang="en-US" sz="12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d>
                                <m:dPr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zh-CN" altLang="en-US" sz="12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begChr m:val=""/>
                                          <m:ctrlPr>
                                            <a:rPr lang="zh-CN" altLang="en-US" sz="12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zh-CN" altLang="en-US" sz="1200" i="0">
                                              <a:latin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  <m:r>
                                            <a:rPr lang="zh-CN" altLang="en-US" sz="1200" i="1"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zh-CN" altLang="en-US" sz="12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log</m:t>
                                              </m:r>
                                            </m:e>
                                            <m:sub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10</m:t>
                                              </m:r>
                                            </m:sub>
                                          </m:sSub>
                                          <m:r>
                                            <a:rPr lang="zh-CN" altLang="en-US" sz="1200" i="0">
                                              <a:latin typeface="Cambria Math" panose="02040503050406030204" pitchFamily="18" charset="0"/>
                                            </a:rPr>
                                            <m:t>(3</m:t>
                                          </m:r>
                                          <m:r>
                                            <a:rPr lang="zh-CN" altLang="en-US" sz="1200" i="1">
                                              <a:latin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  <m:r>
                                            <a:rPr lang="zh-CN" altLang="en-US" sz="1200" i="0">
                                              <a:latin typeface="Cambria Math" panose="02040503050406030204" pitchFamily="18" charset="0"/>
                                            </a:rPr>
                                            <m:t>)−10</m:t>
                                          </m:r>
                                          <m:r>
                                            <a:rPr lang="zh-CN" altLang="en-US" sz="1200" i="1"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r>
                                            <a:rPr lang="zh-CN" altLang="en-US" sz="1200" i="1">
                                              <a:latin typeface="Cambria Math" panose="02040503050406030204" pitchFamily="18" charset="0"/>
                                            </a:rPr>
                                            <m:t>𝑙𝑜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zh-CN" altLang="en-US" sz="12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zh-CN" altLang="en-US" sz="1200" i="1"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e>
                                            <m:sub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10</m:t>
                                              </m:r>
                                            </m:sub>
                                          </m:sSub>
                                          <m:r>
                                            <a:rPr lang="zh-CN" altLang="en-US" sz="1200" i="0"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f>
                                            <m:fPr>
                                              <m:type m:val="lin"/>
                                              <m:ctrlPr>
                                                <a:rPr lang="zh-CN" altLang="en-US" sz="1200" i="1"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zh-CN" altLang="en-US" sz="1200" i="1"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num>
                                            <m:den>
                                              <m:r>
                                                <a:rPr lang="zh-CN" altLang="en-US" sz="1200" i="1"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</m:den>
                                          </m:f>
                                          <m:r>
                                            <a:rPr lang="zh-CN" altLang="en-US" sz="1200" i="0">
                                              <a:latin typeface="Cambria Math" panose="02040503050406030204" pitchFamily="18" charset="0"/>
                                            </a:rPr>
                                            <m:t>)−10</m:t>
                                          </m:r>
                                          <m:r>
                                            <a:rPr lang="zh-CN" altLang="en-US" sz="1200" i="1">
                                              <a:latin typeface="Cambria Math" panose="02040503050406030204" pitchFamily="18" charset="0"/>
                                            </a:rPr>
                                            <m:t>𝑙𝑜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zh-CN" altLang="en-US" sz="12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zh-CN" altLang="en-US" sz="1200" i="1"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e>
                                            <m:sub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10</m:t>
                                              </m:r>
                                            </m:sub>
                                          </m:sSub>
                                          <m:r>
                                            <a:rPr lang="zh-CN" altLang="en-US" sz="1200" i="0"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zh-CN" altLang="en-US" sz="12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zh-CN" altLang="en-US" sz="1200" i="1">
                                                  <a:latin typeface="Cambria Math" panose="02040503050406030204" pitchFamily="18" charset="0"/>
                                                </a:rPr>
                                                <m:t>𝛾</m:t>
                                              </m:r>
                                            </m:e>
                                            <m:sub>
                                              <m:r>
                                                <a:rPr lang="zh-CN" altLang="en-US" sz="1200" i="1">
                                                  <a:latin typeface="Cambria Math" panose="02040503050406030204" pitchFamily="18" charset="0"/>
                                                </a:rPr>
                                                <m:t>𝑡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zh-CN" altLang="en-US" sz="12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4647364"/>
                <a:ext cx="4722812" cy="543803"/>
              </a:xfrm>
              <a:prstGeom prst="rect">
                <a:avLst/>
              </a:prstGeom>
              <a:blipFill rotWithShape="1">
                <a:blip r:embed="rId6"/>
                <a:stretch>
                  <a:fillRect t="-46667" b="-4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457200" y="5410200"/>
                <a:ext cx="6553200" cy="6707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2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zh-CN" altLang="en-US" sz="1200" i="1">
                          <a:latin typeface="Cambria Math" panose="02040503050406030204" pitchFamily="18" charset="0"/>
                        </a:rPr>
                        <m:t>𝛤</m:t>
                      </m:r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zh-CN" altLang="en-US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]≈1−</m:t>
                      </m:r>
                      <m:nary>
                        <m:naryPr>
                          <m:limLoc m:val="subSup"/>
                          <m:grow m:val="on"/>
                          <m:ctrlPr>
                            <a:rPr lang="zh-CN" altLang="en-US" sz="12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sSup>
                            <m:sSupPr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zh-CN" altLang="en-US" sz="1200" i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  <m:d>
                                    <m:dPr>
                                      <m:ctrlPr>
                                        <a:rPr lang="zh-CN" altLang="en-US" sz="12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zh-CN" altLang="en-US" sz="12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d>
                                            <m:dPr>
                                              <m:begChr m:val=""/>
                                              <m:ctrlPr>
                                                <a:rPr lang="zh-CN" altLang="en-US" sz="1200" i="1">
                                                  <a:latin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5</m:t>
                                              </m:r>
                                              <m:r>
                                                <a:rPr lang="zh-CN" altLang="en-US" sz="1200" i="1"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zh-CN" altLang="en-US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zh-CN" altLang="en-US" sz="1200" i="0">
                                                      <a:latin typeface="Cambria Math" panose="02040503050406030204" pitchFamily="18" charset="0"/>
                                                    </a:rPr>
                                                    <m:t>log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zh-CN" altLang="en-US" sz="1200" i="0">
                                                      <a:latin typeface="Cambria Math" panose="02040503050406030204" pitchFamily="18" charset="0"/>
                                                    </a:rPr>
                                                    <m:t>10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(3</m:t>
                                              </m:r>
                                              <m:r>
                                                <a:rPr lang="zh-CN" altLang="en-US" sz="1200" i="1">
                                                  <a:latin typeface="Cambria Math" panose="02040503050406030204" pitchFamily="18" charset="0"/>
                                                </a:rPr>
                                                <m:t>𝐾</m:t>
                                              </m:r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)−10</m:t>
                                              </m:r>
                                              <m:r>
                                                <a:rPr lang="zh-CN" altLang="en-US" sz="1200" i="1"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  <m:r>
                                                <a:rPr lang="zh-CN" altLang="en-US" sz="1200" i="1">
                                                  <a:latin typeface="Cambria Math" panose="02040503050406030204" pitchFamily="18" charset="0"/>
                                                </a:rPr>
                                                <m:t>𝑙𝑜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zh-CN" altLang="en-US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zh-CN" altLang="en-US" sz="1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zh-CN" altLang="en-US" sz="1200" i="0">
                                                      <a:latin typeface="Cambria Math" panose="02040503050406030204" pitchFamily="18" charset="0"/>
                                                    </a:rPr>
                                                    <m:t>10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(</m:t>
                                              </m:r>
                                              <m:f>
                                                <m:fPr>
                                                  <m:type m:val="lin"/>
                                                  <m:ctrlPr>
                                                    <a:rPr lang="zh-CN" altLang="en-US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zh-CN" altLang="en-US" sz="1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𝑟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zh-CN" altLang="en-US" sz="1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𝑅</m:t>
                                                  </m:r>
                                                </m:den>
                                              </m:f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)−10</m:t>
                                              </m:r>
                                              <m:r>
                                                <a:rPr lang="zh-CN" altLang="en-US" sz="1200" i="1">
                                                  <a:latin typeface="Cambria Math" panose="02040503050406030204" pitchFamily="18" charset="0"/>
                                                </a:rPr>
                                                <m:t>𝑙𝑜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zh-CN" altLang="en-US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zh-CN" altLang="en-US" sz="1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zh-CN" altLang="en-US" sz="1200" i="0">
                                                      <a:latin typeface="Cambria Math" panose="02040503050406030204" pitchFamily="18" charset="0"/>
                                                    </a:rPr>
                                                    <m:t>10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(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zh-CN" altLang="en-US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zh-CN" altLang="en-US" sz="1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𝛾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zh-CN" altLang="en-US" sz="1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𝑡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num>
                                        <m:den>
                                          <m:r>
                                            <a:rPr lang="zh-CN" altLang="en-US" sz="12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𝑥𝑑𝑥</m:t>
                          </m:r>
                        </m:e>
                      </m:nary>
                    </m:oMath>
                  </m:oMathPara>
                </a14:m>
                <a:endParaRPr lang="zh-CN" altLang="en-US" sz="12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410200"/>
                <a:ext cx="6553200" cy="67076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738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Outage Probability - Approximation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dirty="0" smtClean="0"/>
              <a:t>With an activity factor, the receiver will experience interference from interferers with probability</a:t>
            </a:r>
          </a:p>
          <a:p>
            <a:pPr marL="0" indent="0">
              <a:buNone/>
            </a:pPr>
            <a:endParaRPr lang="en-US" altLang="zh-CN" sz="1600" dirty="0" smtClean="0"/>
          </a:p>
          <a:p>
            <a:r>
              <a:rPr lang="en-US" altLang="zh-CN" sz="1600" dirty="0" smtClean="0"/>
              <a:t>The outage probability in this case can be written as:</a:t>
            </a:r>
            <a:endParaRPr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2514600" y="2667000"/>
                <a:ext cx="1881477" cy="4515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zh-CN" altLang="en-US" sz="1400" i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  <m:mr>
                              <m:e>
                                <m: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</m:mr>
                          </m:m>
                        </m:e>
                      </m:d>
                      <m:sSup>
                        <m:sSup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  <m:sSup>
                        <m:sSup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d>
                        </m:e>
                        <m:sup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6−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2667000"/>
                <a:ext cx="1881477" cy="451598"/>
              </a:xfrm>
              <a:prstGeom prst="rect">
                <a:avLst/>
              </a:prstGeom>
              <a:blipFill rotWithShape="1">
                <a:blip r:embed="rId2"/>
                <a:stretch>
                  <a:fillRect b="-1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509877" y="3499598"/>
                <a:ext cx="7772400" cy="1108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𝛤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]≈1−</m:t>
                      </m:r>
                      <m:nary>
                        <m:naryPr>
                          <m:chr m:val="∑"/>
                          <m:limLoc m:val="undOvr"/>
                          <m:grow m:val="on"/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  <m:e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nary>
                            <m:naryPr>
                              <m:limLoc m:val="subSup"/>
                              <m:grow m:val="on"/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zh-CN" altLang="en-US" sz="1400" i="0"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  <m:d>
                                        <m:dPr>
                                          <m:ctrlPr>
                                            <a:rPr lang="zh-CN" altLang="en-US" sz="14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zh-CN" altLang="en-US" sz="1400" i="1"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d>
                                                <m:dPr>
                                                  <m:begChr m:val=""/>
                                                  <m:ctrlPr>
                                                    <a:rPr lang="zh-CN" altLang="en-US" sz="1400" i="1">
                                                      <a:latin typeface="Cambria Math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zh-CN" altLang="en-US" sz="1400" i="0">
                                                      <a:latin typeface="Cambria Math" panose="02040503050406030204" pitchFamily="18" charset="0"/>
                                                    </a:rPr>
                                                    <m:t>5</m:t>
                                                  </m:r>
                                                  <m:r>
                                                    <a:rPr lang="zh-CN" alt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𝛼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zh-CN" altLang="en-US" sz="1400" i="1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m:rPr>
                                                          <m:sty m:val="p"/>
                                                        </m:rPr>
                                                        <a:rPr lang="zh-CN" altLang="en-US" sz="1400" i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log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zh-CN" altLang="en-US" sz="1400" i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10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zh-CN" altLang="en-US" sz="1400" i="0">
                                                      <a:latin typeface="Cambria Math" panose="02040503050406030204" pitchFamily="18" charset="0"/>
                                                    </a:rPr>
                                                    <m:t>(3</m:t>
                                                  </m:r>
                                                  <m:r>
                                                    <a:rPr lang="zh-CN" alt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𝐾</m:t>
                                                  </m:r>
                                                  <m:r>
                                                    <a:rPr lang="zh-CN" altLang="en-US" sz="1400" i="0">
                                                      <a:latin typeface="Cambria Math" panose="02040503050406030204" pitchFamily="18" charset="0"/>
                                                    </a:rPr>
                                                    <m:t>)−10</m:t>
                                                  </m:r>
                                                  <m:r>
                                                    <a:rPr lang="zh-CN" alt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𝛼</m:t>
                                                  </m:r>
                                                  <m:r>
                                                    <a:rPr lang="zh-CN" alt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𝑙𝑜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zh-CN" altLang="en-US" sz="1400" i="1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zh-CN" altLang="en-US" sz="1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𝑔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zh-CN" altLang="en-US" sz="1400" i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10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zh-CN" altLang="en-US" sz="1400" i="0">
                                                      <a:latin typeface="Cambria Math" panose="02040503050406030204" pitchFamily="18" charset="0"/>
                                                    </a:rPr>
                                                    <m:t>(</m:t>
                                                  </m:r>
                                                  <m:f>
                                                    <m:fPr>
                                                      <m:type m:val="lin"/>
                                                      <m:ctrlPr>
                                                        <a:rPr lang="zh-CN" altLang="en-US" sz="1400" i="1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lang="zh-CN" altLang="en-US" sz="1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𝑟</m:t>
                                                      </m:r>
                                                    </m:num>
                                                    <m:den>
                                                      <m:r>
                                                        <a:rPr lang="zh-CN" altLang="en-US" sz="1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𝑅</m:t>
                                                      </m:r>
                                                    </m:den>
                                                  </m:f>
                                                  <m:r>
                                                    <a:rPr lang="zh-CN" altLang="en-US" sz="1400" i="0">
                                                      <a:latin typeface="Cambria Math" panose="02040503050406030204" pitchFamily="18" charset="0"/>
                                                    </a:rPr>
                                                    <m:t>)−10</m:t>
                                                  </m:r>
                                                  <m:r>
                                                    <a:rPr lang="zh-CN" alt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𝑙𝑜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zh-CN" altLang="en-US" sz="1400" i="1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zh-CN" altLang="en-US" sz="1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𝑔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zh-CN" altLang="en-US" sz="1400" i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10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zh-CN" altLang="en-US" sz="1400" i="0">
                                                      <a:latin typeface="Cambria Math" panose="02040503050406030204" pitchFamily="18" charset="0"/>
                                                    </a:rPr>
                                                    <m:t>(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zh-CN" altLang="en-US" sz="1400" i="1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zh-CN" altLang="en-US" sz="1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𝛾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zh-CN" altLang="en-US" sz="1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𝑡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num>
                                            <m:den>
                                              <m:r>
                                                <a:rPr lang="zh-CN" alt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p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𝑥𝑑𝑥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877" y="3499598"/>
                <a:ext cx="7772400" cy="110838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页脚占位符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5995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 3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Consider the downlink of a wireless network with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=100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 smtClean="0"/>
                  <a:t>channels and required threshold for good quality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zh-CN" altLang="en-US" sz="1600">
                        <a:latin typeface="Cambria Math" panose="02040503050406030204" pitchFamily="18" charset="0"/>
                      </a:rPr>
                      <m:t>=20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endParaRPr lang="en-US" altLang="zh-CN" sz="1600" dirty="0" smtClean="0"/>
              </a:p>
              <a:p>
                <a:pPr marL="0" indent="0">
                  <a:buNone/>
                </a:pPr>
                <a:r>
                  <a:rPr lang="en-US" altLang="zh-CN" sz="1600" dirty="0"/>
                  <a:t> </a:t>
                </a:r>
                <a:r>
                  <a:rPr lang="en-US" altLang="zh-CN" sz="1600" dirty="0" smtClean="0"/>
                  <a:t>     The path loss is log-normally distributed (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=6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r>
                  <a:rPr lang="en-US" altLang="zh-CN" sz="1600" dirty="0" smtClean="0"/>
                  <a:t>) with log-average proportional to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ctrlPr>
                          <a:rPr lang="zh-CN" altLang="en-US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1600" b="0" i="0" smtClean="0">
                            <a:latin typeface="Cambria Math" panose="02040503050406030204" pitchFamily="18" charset="0"/>
                          </a:rPr>
                          <m:t>        </m:t>
                        </m:r>
                        <m:r>
                          <a:rPr lang="zh-CN" altLang="en-US" sz="1600">
                            <a:latin typeface="Cambria Math" panose="02040503050406030204" pitchFamily="18" charset="0"/>
                          </a:rPr>
                          <m:t>40</m:t>
                        </m:r>
                        <m:sSub>
                          <m:sSubPr>
                            <m:ctrlPr>
                              <a:rPr lang="zh-CN" alt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zh-CN" altLang="en-US" sz="160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zh-CN" altLang="en-US" sz="1600">
                                <a:latin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  <m:r>
                          <a:rPr lang="zh-CN" altLang="en-US" sz="16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endParaRPr lang="zh-CN" altLang="en-US" sz="1600" dirty="0"/>
              </a:p>
              <a:p>
                <a:pPr marL="0" indent="0">
                  <a:buNone/>
                </a:pPr>
                <a:r>
                  <a:rPr lang="en-US" altLang="zh-CN" sz="1600" dirty="0" smtClean="0"/>
                  <a:t> </a:t>
                </a:r>
              </a:p>
              <a:p>
                <a:pPr lvl="1"/>
                <a:r>
                  <a:rPr lang="en-US" altLang="zh-CN" sz="1400" dirty="0" smtClean="0"/>
                  <a:t>Determine the number of channel groups at high traffic loads if we neglect the effect of fading (deterministic path loss)!</a:t>
                </a:r>
              </a:p>
              <a:p>
                <a:pPr lvl="1"/>
                <a:r>
                  <a:rPr lang="en-US" altLang="zh-CN" sz="1400" dirty="0" smtClean="0"/>
                  <a:t>Determine the outage probability at high traffic loads for the </a:t>
                </a:r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400" dirty="0" smtClean="0"/>
                  <a:t>obtained above!</a:t>
                </a:r>
              </a:p>
              <a:p>
                <a:pPr lvl="1"/>
                <a:r>
                  <a:rPr lang="en-US" altLang="zh-CN" sz="1400" dirty="0" smtClean="0"/>
                  <a:t>Determine the number of channel groups required to achieve an outage probability of at most </a:t>
                </a:r>
                <a14:m>
                  <m:oMath xmlns:m="http://schemas.openxmlformats.org/officeDocument/2006/math">
                    <m:r>
                      <a:rPr lang="en-US" altLang="zh-CN" sz="1400" dirty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altLang="zh-CN" sz="1400" b="0" i="0" dirty="0" smtClean="0">
                        <a:latin typeface="Cambria Math" panose="02040503050406030204" pitchFamily="18" charset="0"/>
                      </a:rPr>
                      <m:t>%</m:t>
                    </m:r>
                    <m:r>
                      <a:rPr lang="en-US" altLang="zh-CN" sz="1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400" dirty="0" smtClean="0"/>
                  <a:t>for the high load case!</a:t>
                </a:r>
                <a:endParaRPr lang="zh-CN" altLang="en-US" sz="14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0094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 3 (suite)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84175" y="2286000"/>
                <a:ext cx="4187825" cy="3505200"/>
              </a:xfrm>
            </p:spPr>
            <p:txBody>
              <a:bodyPr/>
              <a:lstStyle/>
              <a:p>
                <a:r>
                  <a:rPr lang="en-US" altLang="zh-CN" sz="1600" dirty="0" smtClean="0"/>
                  <a:t>With no fading we have: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=9↦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𝜂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=11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 smtClean="0"/>
                  <a:t>channels/cell.</a:t>
                </a:r>
              </a:p>
              <a:p>
                <a:r>
                  <a:rPr lang="en-US" altLang="zh-CN" sz="1600" dirty="0" smtClean="0"/>
                  <a:t>From the figure we have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[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𝛤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zh-CN" altLang="en-US" sz="1600">
                        <a:latin typeface="Cambria Math" panose="02040503050406030204" pitchFamily="18" charset="0"/>
                      </a:rPr>
                      <m:t>]=25%</m:t>
                    </m:r>
                  </m:oMath>
                </a14:m>
                <a:endParaRPr lang="en-US" altLang="zh-CN" sz="1600" dirty="0" smtClean="0"/>
              </a:p>
              <a:p>
                <a:r>
                  <a:rPr lang="en-US" altLang="zh-CN" sz="1600" dirty="0" smtClean="0"/>
                  <a:t>For an interference rate of </a:t>
                </a:r>
                <a14:m>
                  <m:oMath xmlns:m="http://schemas.openxmlformats.org/officeDocument/2006/math">
                    <m:r>
                      <a:rPr lang="zh-CN" altLang="en-US" sz="1600">
                        <a:latin typeface="Cambria Math" panose="02040503050406030204" pitchFamily="18" charset="0"/>
                      </a:rPr>
                      <m:t>5%</m:t>
                    </m:r>
                  </m:oMath>
                </a14:m>
                <a:r>
                  <a:rPr lang="en-US" altLang="zh-CN" sz="1600" dirty="0" smtClean="0"/>
                  <a:t>, we have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21</m:t>
                    </m:r>
                  </m:oMath>
                </a14:m>
                <a:r>
                  <a:rPr lang="en-US" altLang="zh-CN" sz="1600" dirty="0" smtClean="0"/>
                  <a:t>. The capacity is then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=4</m:t>
                    </m:r>
                    <m:r>
                      <a:rPr lang="en-US" altLang="zh-CN" sz="16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 smtClean="0"/>
                  <a:t>channels/cell.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4175" y="2286000"/>
                <a:ext cx="4187825" cy="3505200"/>
              </a:xfrm>
              <a:blipFill rotWithShape="0">
                <a:blip r:embed="rId2"/>
                <a:stretch>
                  <a:fillRect l="-437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86000"/>
            <a:ext cx="4066837" cy="3309937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468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Traffic-Based Capacity Evaluation in Fading Channels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Consider a wireless network with a total of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altLang="zh-CN" sz="16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 smtClean="0"/>
                  <a:t>channels per cell.</a:t>
                </a:r>
              </a:p>
              <a:p>
                <a:r>
                  <a:rPr lang="en-US" altLang="zh-CN" sz="1600" dirty="0" smtClean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1600" dirty="0" smtClean="0"/>
                  <a:t> mobiles in a given cell, the number of assignment failures is given by</a:t>
                </a:r>
              </a:p>
              <a:p>
                <a:pPr marL="0" indent="0">
                  <a:buNone/>
                </a:pPr>
                <a:endParaRPr lang="en-US" altLang="zh-CN" sz="1600" dirty="0" smtClean="0"/>
              </a:p>
              <a:p>
                <a:pPr marL="0" indent="0">
                  <a:buNone/>
                </a:pPr>
                <a:r>
                  <a:rPr lang="zh-CN" altLang="en-US" sz="1600" dirty="0" smtClean="0"/>
                  <a:t>     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 smtClean="0"/>
                  <a:t>is the number of mobiles having a channel but a bad SINR.</a:t>
                </a:r>
              </a:p>
              <a:p>
                <a:r>
                  <a:rPr lang="en-US" altLang="zh-CN" sz="1600" dirty="0" smtClean="0"/>
                  <a:t>The total assignment failure rate is obtained as </a:t>
                </a:r>
              </a:p>
              <a:p>
                <a:endParaRPr lang="en-US" altLang="zh-CN" sz="1600" dirty="0" smtClean="0"/>
              </a:p>
              <a:p>
                <a:endParaRPr lang="en-US" altLang="zh-CN" sz="1600" dirty="0" smtClean="0"/>
              </a:p>
              <a:p>
                <a:pPr marL="0" indent="0">
                  <a:buNone/>
                </a:pPr>
                <a:r>
                  <a:rPr lang="en-US" altLang="zh-CN" sz="1600" dirty="0"/>
                  <a:t> </a:t>
                </a:r>
                <a:r>
                  <a:rPr lang="en-US" altLang="zh-CN" sz="1600" dirty="0" smtClean="0"/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zh-CN" altLang="en-US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 smtClean="0"/>
                  <a:t>is the assignment failure rate due to lack of channels.</a:t>
                </a:r>
              </a:p>
              <a:p>
                <a:pPr marL="0" indent="0">
                  <a:buNone/>
                </a:pPr>
                <a:endParaRPr lang="en-US" altLang="zh-CN" sz="1600" dirty="0"/>
              </a:p>
              <a:p>
                <a:pPr marL="0" indent="0">
                  <a:buNone/>
                </a:pPr>
                <a:endParaRPr lang="en-US" altLang="zh-CN" sz="1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     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𝜒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altLang="zh-CN" sz="1600" dirty="0" smtClean="0"/>
                  <a:t>is the assignment failure due to signal fading.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743200" y="2861846"/>
                <a:ext cx="239764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zh-CN" altLang="en-US" sz="16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𝑚𝑎𝑥</m:t>
                      </m:r>
                      <m:r>
                        <a:rPr lang="zh-CN" altLang="en-US" sz="1600" i="0">
                          <a:latin typeface="Cambria Math" panose="02040503050406030204" pitchFamily="18" charset="0"/>
                        </a:rPr>
                        <m:t>(0,</m:t>
                      </m:r>
                      <m:sSub>
                        <m:sSub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zh-CN" altLang="en-US" sz="160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zh-CN" altLang="en-US" sz="1600" i="0">
                          <a:latin typeface="Cambria Math" panose="02040503050406030204" pitchFamily="18" charset="0"/>
                        </a:rPr>
                        <m:t>)+</m:t>
                      </m:r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zh-CN" altLang="en-US" sz="16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861846"/>
                <a:ext cx="2397643" cy="338554"/>
              </a:xfrm>
              <a:prstGeom prst="rect">
                <a:avLst/>
              </a:prstGeom>
              <a:blipFill rotWithShape="1">
                <a:blip r:embed="rId3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2819400" y="3733800"/>
                <a:ext cx="1991123" cy="6150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zh-CN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a:rPr lang="zh-CN" altLang="en-US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endChr m:val="}"/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{</m:t>
                              </m:r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"/>
                              <m:endChr m:val="}"/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{</m:t>
                              </m:r>
                              <m:sSub>
                                <m:sSubPr>
                                  <m:ctrlPr>
                                    <a:rPr lang="zh-CN" alt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zh-CN" altLang="en-US" sz="16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zh-CN" altLang="en-US" sz="160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zh-CN" altLang="en-US" sz="16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3733800"/>
                <a:ext cx="1991123" cy="61504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2688463" y="4648200"/>
                <a:ext cx="2348143" cy="6122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zh-CN" altLang="en-US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endChr m:val="}"/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{</m:t>
                              </m:r>
                              <m:r>
                                <m:rPr>
                                  <m:sty m:val="p"/>
                                </m:rP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(0,</m:t>
                              </m:r>
                              <m:sSub>
                                <m:sSubPr>
                                  <m:ctrlPr>
                                    <a:rPr lang="zh-CN" alt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num>
                        <m:den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  <m:sSub>
                            <m:sSubPr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sz="16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8463" y="4648200"/>
                <a:ext cx="2348143" cy="61228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2895600" y="5559844"/>
                <a:ext cx="235891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𝜒</m:t>
                      </m:r>
                      <m:r>
                        <a:rPr lang="zh-CN" altLang="en-US" i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zh-CN" altLang="en-US" i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𝛤</m:t>
                      </m:r>
                      <m:r>
                        <a:rPr lang="zh-CN" altLang="en-US" i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zh-CN" alt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zh-CN" altLang="en-US" i="0">
                          <a:latin typeface="Cambria Math" panose="02040503050406030204" pitchFamily="18" charset="0"/>
                        </a:rPr>
                        <m:t>]=</m:t>
                      </m:r>
                      <m:sSub>
                        <m:sSubPr>
                          <m:ctrlPr>
                            <a:rPr lang="zh-CN" alt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zh-CN" altLang="en-US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600" y="5559844"/>
                <a:ext cx="2358914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80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3935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Traffic-Based Capacity Evaluation in Fading Channels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Taking into account signal fading, the system capacity can be defined as follows: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𝑐𝑎𝑝𝑎𝑐𝑖𝑡𝑦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zh-CN" altLang="en-US" sz="16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 sz="1600"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zh-CN" altLang="en-US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zh-CN" altLang="en-US" sz="1600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e>
                            <m:r>
                              <a:rPr lang="zh-CN" altLang="en-US" sz="160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  <m:r>
                              <a:rPr lang="zh-CN" altLang="en-US" sz="1600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zh-CN" alt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1600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zh-CN" altLang="en-US" sz="1600" i="1">
                                    <a:latin typeface="Cambria Math" panose="02040503050406030204" pitchFamily="18" charset="0"/>
                                  </a:rPr>
                                  <m:t>𝑜𝑢𝑡</m:t>
                                </m:r>
                              </m:sub>
                            </m:sSub>
                            <m:r>
                              <a:rPr lang="zh-CN" altLang="en-US" sz="160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zh-CN" alt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1600" i="1" smtClean="0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zh-CN" altLang="en-US" sz="16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r>
                              <a:rPr lang="zh-CN" altLang="en-US" sz="1600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b>
                              <m:sSubPr>
                                <m:ctrlPr>
                                  <a:rPr lang="zh-CN" alt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16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zh-CN" altLang="en-US" sz="160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zh-CN" altLang="en-US" sz="1600">
                        <a:latin typeface="Cambria Math" panose="02040503050406030204" pitchFamily="18" charset="0"/>
                      </a:rPr>
                      <m:t>,  (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𝑐𝑎𝑙𝑙𝑠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𝑝𝑒𝑟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𝑢𝑛𝑖𝑡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𝑎𝑟𝑒𝑎</m:t>
                    </m:r>
                  </m:oMath>
                </a14:m>
                <a:r>
                  <a:rPr lang="en-US" altLang="zh-CN" sz="1600" dirty="0" smtClean="0"/>
                  <a:t>)</a:t>
                </a:r>
              </a:p>
              <a:p>
                <a:r>
                  <a:rPr lang="en-US" altLang="zh-CN" sz="1600" dirty="0" smtClean="0"/>
                  <a:t>The system capacity can also be defined in terms of a combined blocking and signal outage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𝐺𝑜𝑆</m:t>
                      </m:r>
                      <m:r>
                        <a:rPr lang="zh-CN" altLang="en-US" sz="16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𝑏𝑙𝑜𝑐𝑘</m:t>
                          </m:r>
                        </m:sub>
                      </m:sSub>
                      <m:r>
                        <a:rPr lang="zh-CN" altLang="en-US" sz="16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altLang="zh-CN" sz="1600" dirty="0" smtClean="0"/>
              </a:p>
              <a:p>
                <a:r>
                  <a:rPr lang="en-US" altLang="zh-CN" sz="1600" dirty="0" smtClean="0"/>
                  <a:t>The capacity is obtained as follows: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𝑐𝑎𝑝𝑎𝑐𝑖𝑡𝑦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zh-CN" altLang="en-US" sz="16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 sz="1600"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zh-CN" altLang="en-US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zh-CN" altLang="en-US" sz="160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e>
                            <m:r>
                              <a:rPr lang="zh-CN" altLang="en-US" sz="1600" i="1">
                                <a:latin typeface="Cambria Math" panose="02040503050406030204" pitchFamily="18" charset="0"/>
                              </a:rPr>
                              <m:t>𝐺𝑜𝑆</m:t>
                            </m:r>
                            <m:r>
                              <a:rPr lang="zh-CN" altLang="en-US" sz="1600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zh-CN" alt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1600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zh-CN" altLang="en-US" sz="1600" i="1">
                                    <a:latin typeface="Cambria Math" panose="02040503050406030204" pitchFamily="18" charset="0"/>
                                  </a:rPr>
                                  <m:t>𝑏𝑙𝑜𝑐𝑘</m:t>
                                </m:r>
                              </m:sub>
                            </m:sSub>
                            <m:r>
                              <a:rPr lang="zh-CN" altLang="en-US" sz="160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zh-CN" alt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1600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zh-CN" altLang="en-US" sz="1600" i="1">
                                    <a:latin typeface="Cambria Math" panose="02040503050406030204" pitchFamily="18" charset="0"/>
                                  </a:rPr>
                                  <m:t>𝑜𝑢𝑡</m:t>
                                </m:r>
                              </m:sub>
                            </m:sSub>
                            <m:r>
                              <a:rPr lang="zh-CN" altLang="en-US" sz="1600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b>
                              <m:sSubPr>
                                <m:ctrlPr>
                                  <a:rPr lang="zh-CN" alt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16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zh-CN" altLang="en-US" sz="160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zh-CN" altLang="en-US" sz="1600">
                        <a:latin typeface="Cambria Math" panose="02040503050406030204" pitchFamily="18" charset="0"/>
                      </a:rPr>
                      <m:t>,  (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𝑐𝑎𝑙𝑙𝑠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𝑝𝑒𝑟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𝑢𝑛𝑖𝑡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𝑎𝑟𝑒𝑎</m:t>
                    </m:r>
                  </m:oMath>
                </a14:m>
                <a:r>
                  <a:rPr lang="en-US" altLang="zh-CN" sz="1600" dirty="0" smtClean="0"/>
                  <a:t>)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 r="-4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282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 4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Consider the downlink of a wireless network with</a:t>
                </a:r>
                <a14:m>
                  <m:oMath xmlns:m="http://schemas.openxmlformats.org/officeDocument/2006/math">
                    <m:r>
                      <a:rPr lang="en-US" altLang="zh-CN" sz="160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00</m:t>
                    </m:r>
                    <m:r>
                      <a:rPr lang="en-US" altLang="zh-CN" sz="16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/>
                  <a:t>channels and required threshold for good quality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zh-CN" altLang="en-US" sz="16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13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r>
                  <a:rPr lang="en-US" altLang="zh-CN" sz="1600" dirty="0" smtClean="0"/>
                  <a:t>.</a:t>
                </a:r>
                <a:endParaRPr lang="en-US" altLang="zh-CN" sz="1600" dirty="0"/>
              </a:p>
              <a:p>
                <a:pPr marL="0" indent="0">
                  <a:buNone/>
                </a:pPr>
                <a:r>
                  <a:rPr lang="en-US" altLang="zh-CN" sz="1600" dirty="0"/>
                  <a:t>      The path loss is log-normally distributed (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=6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r>
                  <a:rPr lang="en-US" altLang="zh-CN" sz="1600" dirty="0"/>
                  <a:t>) with log-average proportional to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ctrlPr>
                          <a:rPr lang="zh-CN" altLang="en-US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1600">
                            <a:latin typeface="Cambria Math" panose="02040503050406030204" pitchFamily="18" charset="0"/>
                          </a:rPr>
                          <m:t>        </m:t>
                        </m:r>
                        <m:r>
                          <a:rPr lang="zh-CN" altLang="en-US" sz="1600">
                            <a:latin typeface="Cambria Math" panose="02040503050406030204" pitchFamily="18" charset="0"/>
                          </a:rPr>
                          <m:t>40</m:t>
                        </m:r>
                        <m:sSub>
                          <m:sSubPr>
                            <m:ctrlPr>
                              <a:rPr lang="zh-CN" alt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zh-CN" altLang="en-US" sz="160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zh-CN" altLang="en-US" sz="1600">
                                <a:latin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  <m:r>
                          <a:rPr lang="zh-CN" altLang="en-US" sz="16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altLang="zh-CN" sz="1600" dirty="0" smtClean="0"/>
                  <a:t>.</a:t>
                </a:r>
              </a:p>
              <a:p>
                <a:pPr lvl="1"/>
                <a:r>
                  <a:rPr lang="en-US" altLang="zh-CN" sz="1400" dirty="0" smtClean="0"/>
                  <a:t>Determine the minimum number of channel groups and estimate the capacity (in calls/cell) if the total assignment failure rate should be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400" i="1">
                        <a:latin typeface="Cambria Math" panose="02040503050406030204" pitchFamily="18" charset="0"/>
                      </a:rPr>
                      <m:t>𝜈</m:t>
                    </m:r>
                    <m:r>
                      <a:rPr lang="zh-CN" altLang="en-US" sz="140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2%.</m:t>
                    </m:r>
                  </m:oMath>
                </a14:m>
                <a:endParaRPr lang="en-US" altLang="zh-CN" sz="1400" dirty="0"/>
              </a:p>
              <a:p>
                <a:pPr marL="0" indent="0">
                  <a:buNone/>
                </a:pPr>
                <a:endParaRPr lang="en-US" altLang="zh-CN" sz="1800" dirty="0" smtClean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 r="-6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974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Networks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Traffic modeling in cellular networks.</a:t>
            </a:r>
          </a:p>
          <a:p>
            <a:r>
              <a:rPr lang="en-US" sz="2000" dirty="0" smtClean="0"/>
              <a:t>Traffic-based capacity analysis.</a:t>
            </a:r>
          </a:p>
          <a:p>
            <a:r>
              <a:rPr lang="en-US" sz="2000" dirty="0" smtClean="0"/>
              <a:t>Capacity calculations in fading channels.</a:t>
            </a:r>
          </a:p>
          <a:p>
            <a:r>
              <a:rPr lang="en-US" sz="2000" dirty="0" smtClean="0"/>
              <a:t>Traffic-based capacity analysis in fading channels.</a:t>
            </a:r>
          </a:p>
          <a:p>
            <a:r>
              <a:rPr lang="en-US" sz="2000" dirty="0" smtClean="0"/>
              <a:t>Summary.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4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 4 (suite)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zh-CN" sz="1600" dirty="0" smtClean="0"/>
                  <a:t>1.   Assume</a:t>
                </a:r>
                <a:r>
                  <a:rPr lang="en-US" altLang="zh-CN" sz="1600" dirty="0"/>
                  <a:t>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zh-CN" sz="1600" dirty="0"/>
                  <a:t> </a:t>
                </a:r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pPr marL="0" indent="0">
                  <a:buNone/>
                </a:pPr>
                <a:endParaRPr lang="en-US" altLang="zh-CN" sz="1600" dirty="0" smtClean="0"/>
              </a:p>
              <a:p>
                <a:r>
                  <a:rPr lang="en-US" altLang="zh-CN" sz="1600" dirty="0" smtClean="0"/>
                  <a:t>We compute for different values of as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zh-CN" altLang="en-US" sz="1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</m:oMath>
                  </m:oMathPara>
                </a14:m>
                <a:endParaRPr lang="en-US" altLang="zh-CN" sz="1600" dirty="0" smtClean="0"/>
              </a:p>
              <a:p>
                <a:r>
                  <a:rPr lang="en-US" altLang="zh-CN" sz="1600" dirty="0" smtClean="0"/>
                  <a:t>Compute the outage probability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altLang="zh-CN" sz="1600" dirty="0" smtClean="0"/>
                  <a:t> for the different values of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zh-CN" sz="160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7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1541115"/>
                  </p:ext>
                </p:extLst>
              </p:nvPr>
            </p:nvGraphicFramePr>
            <p:xfrm>
              <a:off x="1371600" y="2743200"/>
              <a:ext cx="4800600" cy="13082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800100"/>
                    <a:gridCol w="800100"/>
                    <a:gridCol w="800100"/>
                    <a:gridCol w="800100"/>
                    <a:gridCol w="800100"/>
                  </a:tblGrid>
                  <a:tr h="2286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sSub>
                                  <m:sSubPr>
                                    <m:ctrlP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28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28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28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28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1541115"/>
                  </p:ext>
                </p:extLst>
              </p:nvPr>
            </p:nvGraphicFramePr>
            <p:xfrm>
              <a:off x="1371600" y="2743200"/>
              <a:ext cx="4800600" cy="13082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800100"/>
                    <a:gridCol w="800100"/>
                    <a:gridCol w="800100"/>
                    <a:gridCol w="800100"/>
                    <a:gridCol w="800100"/>
                  </a:tblGrid>
                  <a:tr h="27197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r="-501527" b="-3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99242" r="-397727" b="-3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00763" r="-300763" b="-3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00763" r="-200763" b="-3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97727" r="-99242" b="-3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501527" b="-393333"/>
                          </a:stretch>
                        </a:blipFill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2021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 4 (suite)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84175" y="2286000"/>
                <a:ext cx="4187825" cy="35052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zh-CN" sz="1600" dirty="0" smtClean="0"/>
                  <a:t>1.   Assume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zh-CN" sz="1600" dirty="0" smtClean="0"/>
                  <a:t> and compute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altLang="zh-CN" sz="1600" dirty="0" smtClean="0"/>
                  <a:t> for different values of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altLang="zh-CN" sz="1600" dirty="0" smtClean="0"/>
                  <a:t>.</a:t>
                </a:r>
                <a:endParaRPr lang="en-US" altLang="zh-CN" sz="1600" dirty="0"/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pPr marL="0" indent="0">
                  <a:buNone/>
                </a:pPr>
                <a:endParaRPr lang="en-US" altLang="zh-CN" sz="1600" dirty="0" smtClean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4175" y="2286000"/>
                <a:ext cx="4187825" cy="3505200"/>
              </a:xfrm>
              <a:blipFill rotWithShape="0">
                <a:blip r:embed="rId2"/>
                <a:stretch>
                  <a:fillRect l="-728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45248044"/>
                  </p:ext>
                </p:extLst>
              </p:nvPr>
            </p:nvGraphicFramePr>
            <p:xfrm>
              <a:off x="77787" y="3200400"/>
              <a:ext cx="4494216" cy="13082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49036"/>
                    <a:gridCol w="749036"/>
                    <a:gridCol w="749036"/>
                    <a:gridCol w="749036"/>
                    <a:gridCol w="749036"/>
                    <a:gridCol w="749036"/>
                  </a:tblGrid>
                  <a:tr h="243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sSub>
                                  <m:sSubPr>
                                    <m:ctrlP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2.0%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1.30%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0.47%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0.25%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45248044"/>
                  </p:ext>
                </p:extLst>
              </p:nvPr>
            </p:nvGraphicFramePr>
            <p:xfrm>
              <a:off x="77787" y="3200400"/>
              <a:ext cx="4494216" cy="13082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49036"/>
                    <a:gridCol w="749036"/>
                    <a:gridCol w="749036"/>
                    <a:gridCol w="749036"/>
                    <a:gridCol w="749036"/>
                    <a:gridCol w="749036"/>
                  </a:tblGrid>
                  <a:tr h="27197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813" r="-499187" b="-3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00813" r="-399187" b="-3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00813" r="-299187" b="-3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03279" r="-201639" b="-3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400000" r="-100000" b="-3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500000" b="-393333"/>
                          </a:stretch>
                        </a:blipFill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2.0%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1.30%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0.47%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0.25%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285999"/>
            <a:ext cx="4114800" cy="3348973"/>
          </a:xfrm>
          <a:prstGeom prst="rect">
            <a:avLst/>
          </a:prstGeom>
        </p:spPr>
      </p:pic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535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 4 (suite)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84175" y="2286000"/>
                <a:ext cx="4187825" cy="35052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zh-CN" sz="1600" dirty="0" smtClean="0"/>
                  <a:t>1. </a:t>
                </a:r>
                <a:r>
                  <a:rPr lang="en-US" altLang="zh-CN" sz="1600" dirty="0"/>
                  <a:t>Assume </a:t>
                </a: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zh-CN" sz="1600" dirty="0"/>
                  <a:t> and compute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altLang="zh-CN" sz="1600" dirty="0"/>
                  <a:t> for different values of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altLang="zh-CN" sz="1600" dirty="0"/>
                  <a:t>.</a:t>
                </a:r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pPr marL="0" indent="0">
                  <a:buNone/>
                </a:pPr>
                <a:endParaRPr lang="en-US" altLang="zh-CN" sz="1600" dirty="0" smtClean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4175" y="2286000"/>
                <a:ext cx="4187825" cy="3505200"/>
              </a:xfrm>
              <a:blipFill rotWithShape="0">
                <a:blip r:embed="rId2"/>
                <a:stretch>
                  <a:fillRect l="-728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41527970"/>
                  </p:ext>
                </p:extLst>
              </p:nvPr>
            </p:nvGraphicFramePr>
            <p:xfrm>
              <a:off x="76200" y="3146924"/>
              <a:ext cx="4495800" cy="13082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49300"/>
                    <a:gridCol w="749300"/>
                    <a:gridCol w="749300"/>
                    <a:gridCol w="749300"/>
                    <a:gridCol w="749300"/>
                    <a:gridCol w="749300"/>
                  </a:tblGrid>
                  <a:tr h="243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sSub>
                                  <m:sSubPr>
                                    <m:ctrlP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2.0%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1.30%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0.70%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0.47%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1.53%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0.25%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1.75%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41527970"/>
                  </p:ext>
                </p:extLst>
              </p:nvPr>
            </p:nvGraphicFramePr>
            <p:xfrm>
              <a:off x="76200" y="3146924"/>
              <a:ext cx="4495800" cy="13082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49300"/>
                    <a:gridCol w="749300"/>
                    <a:gridCol w="749300"/>
                    <a:gridCol w="749300"/>
                    <a:gridCol w="749300"/>
                    <a:gridCol w="749300"/>
                  </a:tblGrid>
                  <a:tr h="27197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813" r="-499187" b="-3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00813" r="-399187" b="-3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00813" r="-299187" b="-3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03279" r="-201639" b="-3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400000" r="-100000" b="-3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500000" b="-393333"/>
                          </a:stretch>
                        </a:blipFill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2.0%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1.30%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0.70%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0.47%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1.53%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0.25%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1.75%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91" y="2286000"/>
            <a:ext cx="4151601" cy="3276600"/>
          </a:xfrm>
          <a:prstGeom prst="rect">
            <a:avLst/>
          </a:prstGeom>
        </p:spPr>
      </p:pic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9311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 4 (suite)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zh-CN" sz="1600" dirty="0" smtClean="0"/>
                  <a:t>1. </a:t>
                </a:r>
                <a:r>
                  <a:rPr lang="en-US" altLang="zh-CN" sz="1600" dirty="0"/>
                  <a:t>Assume </a:t>
                </a: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zh-CN" sz="1600" dirty="0"/>
                  <a:t> and compute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altLang="zh-CN" sz="1600" dirty="0"/>
                  <a:t> for different values of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altLang="zh-CN" sz="1600" dirty="0"/>
                  <a:t>.</a:t>
                </a:r>
              </a:p>
              <a:p>
                <a:endParaRPr lang="en-US" altLang="zh-CN" sz="1600" dirty="0" smtClean="0"/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:r>
                  <a:rPr lang="en-US" altLang="zh-CN" sz="1600" dirty="0" smtClean="0"/>
                  <a:t>Compute the capacity as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𝜔</m:t>
                      </m:r>
                      <m:sSub>
                        <m:sSub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zh-CN" altLang="en-US" sz="16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𝜛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𝜂</m:t>
                          </m:r>
                        </m:sub>
                      </m:sSub>
                      <m:r>
                        <a:rPr lang="zh-CN" altLang="en-US" sz="160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𝜂</m:t>
                      </m:r>
                    </m:oMath>
                  </m:oMathPara>
                </a14:m>
                <a:endParaRPr lang="en-US" altLang="zh-CN" sz="1600" dirty="0"/>
              </a:p>
              <a:p>
                <a:pPr marL="0" indent="0">
                  <a:buNone/>
                </a:pPr>
                <a:r>
                  <a:rPr lang="en-US" altLang="zh-CN" sz="1600" dirty="0" smtClean="0"/>
                  <a:t>2.   Select the best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=19</m:t>
                    </m:r>
                  </m:oMath>
                </a14:m>
                <a:r>
                  <a:rPr lang="en-US" altLang="zh-CN" sz="1600" dirty="0" smtClean="0"/>
                  <a:t> and compute the activity factor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altLang="zh-CN" sz="1600" dirty="0" smtClean="0"/>
                  <a:t>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zh-CN" altLang="en-US" sz="16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𝜛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𝜂</m:t>
                          </m:r>
                        </m:sub>
                      </m:sSub>
                      <m:r>
                        <a:rPr lang="zh-CN" altLang="en-US" sz="1600">
                          <a:latin typeface="Cambria Math" panose="02040503050406030204" pitchFamily="18" charset="0"/>
                        </a:rPr>
                        <m:t>∗(1−</m:t>
                      </m:r>
                      <m:sSub>
                        <m:sSub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𝜐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zh-CN" altLang="en-US" sz="1600">
                          <a:latin typeface="Cambria Math" panose="02040503050406030204" pitchFamily="18" charset="0"/>
                        </a:rPr>
                        <m:t>)=0.71∗(1−0.7%)≈0.7</m:t>
                      </m:r>
                    </m:oMath>
                  </m:oMathPara>
                </a14:m>
                <a:endParaRPr lang="en-US" altLang="zh-CN" sz="1600" dirty="0"/>
              </a:p>
              <a:p>
                <a:pPr marL="0" indent="0">
                  <a:buNone/>
                </a:pPr>
                <a:r>
                  <a:rPr lang="en-US" altLang="zh-CN" sz="1600" dirty="0" smtClean="0"/>
                  <a:t>3.   Repeat the same calculations with the new activity factor </a:t>
                </a: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=0.7</m:t>
                    </m:r>
                  </m:oMath>
                </a14:m>
                <a:r>
                  <a:rPr lang="en-US" altLang="zh-CN" sz="1600" dirty="0" smtClean="0"/>
                  <a:t>.</a:t>
                </a:r>
                <a:endParaRPr lang="en-US" altLang="zh-CN" sz="1600" dirty="0"/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pPr marL="0" indent="0">
                  <a:buNone/>
                </a:pPr>
                <a:endParaRPr lang="en-US" altLang="zh-CN" sz="1600" dirty="0" smtClean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7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3074358"/>
                  </p:ext>
                </p:extLst>
              </p:nvPr>
            </p:nvGraphicFramePr>
            <p:xfrm>
              <a:off x="1371600" y="2667000"/>
              <a:ext cx="4800600" cy="13082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800100"/>
                    <a:gridCol w="800100"/>
                    <a:gridCol w="800100"/>
                    <a:gridCol w="800100"/>
                    <a:gridCol w="800100"/>
                  </a:tblGrid>
                  <a:tr h="243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sSub>
                                  <m:sSubPr>
                                    <m:ctrlP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2.0%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1.30%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0.70%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15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0.47%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1.53%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14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0.25%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1.75%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12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3074358"/>
                  </p:ext>
                </p:extLst>
              </p:nvPr>
            </p:nvGraphicFramePr>
            <p:xfrm>
              <a:off x="1371600" y="2667000"/>
              <a:ext cx="4800600" cy="13082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800100"/>
                    <a:gridCol w="800100"/>
                    <a:gridCol w="800100"/>
                    <a:gridCol w="800100"/>
                    <a:gridCol w="800100"/>
                  </a:tblGrid>
                  <a:tr h="27197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2273" r="-501527" b="-4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99242" t="-2273" r="-397727" b="-4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00763" t="-2273" r="-300763" b="-4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00763" t="-2273" r="-200763" b="-4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97727" t="-2273" r="-99242" b="-4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501527" t="-2273" b="-404545"/>
                          </a:stretch>
                        </a:blipFill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2.0%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1.30%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0.70%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15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0.47%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1.53%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14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0.25%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1.75%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12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89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 4 (suite)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zh-CN" sz="1600" dirty="0" smtClean="0"/>
                  <a:t>1. </a:t>
                </a:r>
                <a:r>
                  <a:rPr lang="en-US" altLang="zh-CN" sz="1600" dirty="0"/>
                  <a:t>Assume </a:t>
                </a: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=0.7</m:t>
                    </m:r>
                  </m:oMath>
                </a14:m>
                <a:r>
                  <a:rPr lang="en-US" altLang="zh-CN" sz="1600" dirty="0"/>
                  <a:t> and compute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altLang="zh-CN" sz="1600" dirty="0"/>
                  <a:t> for different values of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en-US" altLang="zh-CN" sz="1600" dirty="0" smtClean="0"/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:r>
                  <a:rPr lang="en-US" altLang="zh-CN" sz="1600" dirty="0" smtClean="0"/>
                  <a:t>We select the best cluster size: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=16</m:t>
                    </m:r>
                  </m:oMath>
                </a14:m>
                <a:endParaRPr lang="en-US" altLang="zh-CN" sz="1600" dirty="0" smtClean="0"/>
              </a:p>
              <a:p>
                <a:pPr lvl="1"/>
                <a:r>
                  <a:rPr lang="en-US" altLang="zh-CN" sz="1400" dirty="0" smtClean="0"/>
                  <a:t>The new activity factor is obtained as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zh-CN" altLang="en-US" sz="14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𝜛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𝜂</m:t>
                          </m:r>
                        </m:sub>
                      </m:sSub>
                      <m:r>
                        <a:rPr lang="zh-CN" altLang="en-US" sz="1400">
                          <a:latin typeface="Cambria Math" panose="02040503050406030204" pitchFamily="18" charset="0"/>
                        </a:rPr>
                        <m:t>(1−</m:t>
                      </m:r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𝜐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zh-CN" altLang="en-US" sz="140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zh-CN" altLang="en-US" sz="14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zh-CN" altLang="en-US" sz="1400">
                          <a:latin typeface="Cambria Math" panose="02040503050406030204" pitchFamily="18" charset="0"/>
                        </a:rPr>
                        <m:t>≈0.7</m:t>
                      </m:r>
                    </m:oMath>
                  </m:oMathPara>
                </a14:m>
                <a:endParaRPr lang="en-US" altLang="zh-CN" sz="1400" dirty="0"/>
              </a:p>
              <a:p>
                <a:pPr marL="457200" lvl="1" indent="0">
                  <a:buNone/>
                </a:pPr>
                <a:r>
                  <a:rPr lang="en-US" altLang="zh-CN" sz="1400" dirty="0" smtClean="0"/>
                  <a:t>which is the same as the previous activity factor.</a:t>
                </a:r>
              </a:p>
              <a:p>
                <a:pPr lvl="1"/>
                <a:r>
                  <a:rPr lang="en-US" altLang="zh-CN" sz="1400" dirty="0" smtClean="0"/>
                  <a:t>When </a:t>
                </a:r>
                <a14:m>
                  <m:oMath xmlns:m="http://schemas.openxmlformats.org/officeDocument/2006/math">
                    <m:r>
                      <a:rPr lang="zh-CN" altLang="en-US" sz="1400" i="1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altLang="zh-CN" sz="1400" dirty="0" smtClean="0"/>
                  <a:t> converges, we stop the iterations and we obtain and the capacity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4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zh-CN" sz="1400">
                        <a:latin typeface="Cambria Math" panose="02040503050406030204" pitchFamily="18" charset="0"/>
                      </a:rPr>
                      <m:t>=16</m:t>
                    </m:r>
                  </m:oMath>
                </a14:m>
                <a:r>
                  <a:rPr lang="en-US" altLang="zh-CN" sz="1400" dirty="0" smtClean="0"/>
                  <a:t> is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𝑐𝑎𝑝𝑎𝑐𝑖𝑡𝑦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=17 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𝑐𝑎𝑙𝑙𝑠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𝑝𝑒𝑟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𝑐𝑒𝑙𝑙</m:t>
                      </m:r>
                    </m:oMath>
                  </m:oMathPara>
                </a14:m>
                <a:endParaRPr lang="en-US" altLang="zh-CN" sz="2400" dirty="0" smtClean="0"/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pPr marL="0" indent="0">
                  <a:buNone/>
                </a:pPr>
                <a:endParaRPr lang="en-US" altLang="zh-CN" sz="1600" dirty="0" smtClean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7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8956182"/>
                  </p:ext>
                </p:extLst>
              </p:nvPr>
            </p:nvGraphicFramePr>
            <p:xfrm>
              <a:off x="1371600" y="2667000"/>
              <a:ext cx="4800600" cy="13082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800100"/>
                    <a:gridCol w="800100"/>
                    <a:gridCol w="800100"/>
                    <a:gridCol w="800100"/>
                    <a:gridCol w="800100"/>
                  </a:tblGrid>
                  <a:tr h="243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sSub>
                                  <m:sSubPr>
                                    <m:ctrlP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1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13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30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2.0%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?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0.75%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1.25%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17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0.44%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1.56%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0.32%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1.68%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14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8956182"/>
                  </p:ext>
                </p:extLst>
              </p:nvPr>
            </p:nvGraphicFramePr>
            <p:xfrm>
              <a:off x="1371600" y="2667000"/>
              <a:ext cx="4800600" cy="13082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800100"/>
                    <a:gridCol w="800100"/>
                    <a:gridCol w="800100"/>
                    <a:gridCol w="800100"/>
                    <a:gridCol w="800100"/>
                  </a:tblGrid>
                  <a:tr h="27197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2273" r="-501527" b="-4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99242" t="-2273" r="-397727" b="-4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00763" t="-2273" r="-300763" b="-4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00763" t="-2273" r="-200763" b="-4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97727" t="-2273" r="-99242" b="-4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501527" t="-2273" b="-404545"/>
                          </a:stretch>
                        </a:blipFill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13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30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2.0%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0.0%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?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16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25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0.75%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1.25%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  <a:latin typeface="Tahoma" pitchFamily="34" charset="0"/>
                            </a:rPr>
                            <a:t>17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0.44%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1.56%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15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21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19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0.32%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1.68%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2%</a:t>
                          </a:r>
                          <a:endParaRPr lang="zh-CN" altLang="en-US" sz="1100" dirty="0" smtClean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latin typeface="Tahoma" pitchFamily="34" charset="0"/>
                            </a:rPr>
                            <a:t>14</a:t>
                          </a:r>
                          <a:endParaRPr lang="zh-CN" altLang="en-US" sz="11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069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800" dirty="0" smtClean="0"/>
              <a:t>Ignoring the effect of signal fading and nature of the traffic give very optimistic values for the capacity of wireless networks.</a:t>
            </a:r>
          </a:p>
          <a:p>
            <a:r>
              <a:rPr lang="en-US" altLang="zh-CN" sz="1800" dirty="0" smtClean="0"/>
              <a:t>We can refine the capacity analysis of wireless networks by including the traffic variability of calls and signal fading.</a:t>
            </a:r>
          </a:p>
          <a:p>
            <a:r>
              <a:rPr lang="en-US" altLang="zh-CN" sz="1800" dirty="0" smtClean="0"/>
              <a:t>Fading reduces the capacity of wireless networks considerably.</a:t>
            </a:r>
            <a:endParaRPr lang="zh-CN" altLang="en-US" sz="18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447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Traffic Modeling in Cellular Networks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In cellular networks, calls are Poisson distributed with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altLang="zh-CN" sz="1600" dirty="0" smtClean="0"/>
                  <a:t> calls/s.</a:t>
                </a:r>
              </a:p>
              <a:p>
                <a:endParaRPr lang="en-US" altLang="zh-CN" sz="1600" dirty="0" smtClean="0"/>
              </a:p>
              <a:p>
                <a:endParaRPr lang="en-US" altLang="zh-CN" sz="1600" dirty="0" smtClean="0"/>
              </a:p>
              <a:p>
                <a:pPr marL="0" indent="0">
                  <a:buNone/>
                </a:pPr>
                <a:r>
                  <a:rPr lang="en-US" altLang="zh-CN" sz="1600" dirty="0"/>
                  <a:t> </a:t>
                </a:r>
                <a:r>
                  <a:rPr lang="en-US" altLang="zh-CN" sz="1600" dirty="0" smtClean="0"/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zh-CN" altLang="en-US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 smtClean="0"/>
                  <a:t>is the number of active mobiles in the networks.</a:t>
                </a:r>
              </a:p>
              <a:p>
                <a:r>
                  <a:rPr lang="en-US" altLang="zh-CN" sz="1600" dirty="0" smtClean="0"/>
                  <a:t>The call duration is exponentially distributed with average duration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zh-CN" altLang="en-US" sz="16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𝜇</m:t>
                        </m:r>
                      </m:den>
                    </m:f>
                  </m:oMath>
                </a14:m>
                <a:r>
                  <a:rPr lang="en-US" altLang="zh-CN" sz="1600" dirty="0" smtClean="0"/>
                  <a:t> seconds.</a:t>
                </a:r>
              </a:p>
              <a:p>
                <a:r>
                  <a:rPr lang="en-US" altLang="zh-CN" sz="1600" dirty="0" smtClean="0"/>
                  <a:t>The traffic load is defined as</a:t>
                </a:r>
              </a:p>
              <a:p>
                <a:pPr marL="0" indent="0">
                  <a:buNone/>
                </a:pPr>
                <a:r>
                  <a:rPr lang="en-US" altLang="zh-CN" sz="1600" dirty="0" smtClean="0"/>
                  <a:t> 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124200" y="2667000"/>
                <a:ext cx="2652265" cy="570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𝑃𝑟</m:t>
                      </m:r>
                      <m:r>
                        <a:rPr lang="zh-CN" altLang="en-US" sz="1600" i="0">
                          <a:latin typeface="Cambria Math" panose="02040503050406030204" pitchFamily="18" charset="0"/>
                        </a:rPr>
                        <m:t>{</m:t>
                      </m:r>
                      <m:sSub>
                        <m:sSub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zh-CN" altLang="en-US" sz="16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zh-CN" altLang="en-US" sz="1600" i="0">
                          <a:latin typeface="Cambria Math" panose="02040503050406030204" pitchFamily="18" charset="0"/>
                        </a:rPr>
                        <m:t>}=</m:t>
                      </m:r>
                      <m:f>
                        <m:f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zh-CN" altLang="en-US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  <m:t>𝜆𝛥</m:t>
                                  </m:r>
                                  <m: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𝜆𝛥</m:t>
                          </m:r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zh-CN" altLang="en-US" sz="16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200" y="2667000"/>
                <a:ext cx="2652265" cy="5702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3276600" y="4166209"/>
                <a:ext cx="2027350" cy="481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sz="160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zh-CN" altLang="en-US" sz="1600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𝜇</m:t>
                        </m:r>
                      </m:den>
                    </m:f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zh-CN" altLang="en-US" sz="1600" dirty="0" smtClean="0">
                    <a:latin typeface="Tahoma" pitchFamily="34" charset="0"/>
                  </a:rPr>
                  <a:t>       </a:t>
                </a:r>
                <a:r>
                  <a:rPr lang="en-US" altLang="zh-CN" sz="1600" dirty="0" smtClean="0">
                    <a:latin typeface="Tahoma" pitchFamily="34" charset="0"/>
                  </a:rPr>
                  <a:t>(</a:t>
                </a:r>
                <a:r>
                  <a:rPr lang="en-US" altLang="zh-CN" sz="1600" dirty="0" err="1" smtClean="0">
                    <a:latin typeface="Tahoma" pitchFamily="34" charset="0"/>
                  </a:rPr>
                  <a:t>Erlangs</a:t>
                </a:r>
                <a:r>
                  <a:rPr lang="en-US" altLang="zh-CN" sz="1600" dirty="0" smtClean="0">
                    <a:latin typeface="Tahoma" pitchFamily="34" charset="0"/>
                  </a:rPr>
                  <a:t>)</a:t>
                </a:r>
                <a:endParaRPr lang="zh-CN" altLang="en-US" sz="16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4166209"/>
                <a:ext cx="2027350" cy="48199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702996"/>
            <a:ext cx="4800600" cy="1240604"/>
          </a:xfrm>
          <a:prstGeom prst="rect">
            <a:avLst/>
          </a:prstGeom>
        </p:spPr>
      </p:pic>
      <p:sp>
        <p:nvSpPr>
          <p:cNvPr id="6" name="页脚占位符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80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Assignment Failure Rate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Consider a wireless network with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 smtClean="0"/>
                  <a:t>channels per cell.</a:t>
                </a:r>
              </a:p>
              <a:p>
                <a:r>
                  <a:rPr lang="en-US" altLang="zh-CN" sz="1600" dirty="0" smtClean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 smtClean="0"/>
                  <a:t>mobiles in a given cell, the number of assignment failure is given by </a:t>
                </a:r>
              </a:p>
              <a:p>
                <a:pPr marL="0" indent="0">
                  <a:buNone/>
                </a:pPr>
                <a:endParaRPr lang="en-US" altLang="zh-CN" sz="1600" dirty="0" smtClean="0"/>
              </a:p>
              <a:p>
                <a:r>
                  <a:rPr lang="en-US" altLang="zh-CN" sz="1600" dirty="0" smtClean="0"/>
                  <a:t>The assignment failure rate is obtained as</a:t>
                </a:r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endParaRPr lang="en-US" altLang="zh-CN" sz="1600" dirty="0" smtClean="0"/>
              </a:p>
              <a:p>
                <a:pPr marL="0" indent="0">
                  <a:buNone/>
                </a:pPr>
                <a:r>
                  <a:rPr lang="en-US" altLang="zh-CN" sz="1600" b="0" dirty="0" smtClean="0"/>
                  <a:t>   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altLang="zh-CN" sz="1600" dirty="0" smtClean="0"/>
                  <a:t> is the number of calls (mobiles) per unit area</a:t>
                </a:r>
              </a:p>
              <a:p>
                <a:pPr marL="0" indent="0">
                  <a:buNone/>
                </a:pPr>
                <a:r>
                  <a:rPr lang="en-US" altLang="zh-CN" sz="1600" dirty="0" smtClean="0"/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1600" dirty="0" smtClean="0"/>
                  <a:t> is the cell area. </a:t>
                </a:r>
              </a:p>
              <a:p>
                <a:pPr marL="0" indent="0">
                  <a:buNone/>
                </a:pPr>
                <a:endParaRPr lang="en-US" altLang="zh-CN" sz="1600" dirty="0" smtClean="0"/>
              </a:p>
              <a:p>
                <a:r>
                  <a:rPr lang="en-US" altLang="zh-CN" sz="1600" dirty="0" smtClean="0"/>
                  <a:t>The relative traffic load is defined as</a:t>
                </a:r>
                <a:r>
                  <a:rPr lang="zh-CN" altLang="en-US" sz="1600" dirty="0"/>
                  <a:t> </a:t>
                </a:r>
                <a:r>
                  <a:rPr lang="en-US" altLang="zh-CN" sz="1600" dirty="0" smtClean="0"/>
                  <a:t>follows: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2610064" y="2892623"/>
                <a:ext cx="174073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}"/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zh-CN" altLang="en-US" sz="1400" i="0"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{0,</m:t>
                          </m:r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0064" y="2892623"/>
                <a:ext cx="1740733" cy="307777"/>
              </a:xfrm>
              <a:prstGeom prst="rect">
                <a:avLst/>
              </a:prstGeom>
              <a:blipFill rotWithShape="1">
                <a:blip r:embed="rId3"/>
                <a:stretch>
                  <a:fillRect t="-104000" r="-22028" b="-17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2395386" y="3429000"/>
                <a:ext cx="3548214" cy="8927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endChr m:val="}"/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{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"/>
                              <m:endChr m:val="}"/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{</m:t>
                              </m:r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grow m:val="on"/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𝜂</m:t>
                          </m:r>
                        </m:sub>
                        <m:sup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+∞</m:t>
                          </m:r>
                        </m:sup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sz="140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lang="zh-CN" altLang="en-US" sz="1400">
                              <a:latin typeface="Cambria Math" panose="02040503050406030204" pitchFamily="18" charset="0"/>
                            </a:rPr>
                            <m:t>)</m:t>
                          </m:r>
                          <m:f>
                            <m:f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  <m:sSub>
                                        <m:sSubPr>
                                          <m:ctrlPr>
                                            <a:rPr lang="zh-CN" altLang="en-US" sz="1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zh-CN" altLang="en-US" sz="140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zh-CN" altLang="en-US" sz="1400"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sSup>
                            <m:sSup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zh-CN" altLang="en-US" sz="14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5386" y="3429000"/>
                <a:ext cx="3548214" cy="89274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2743200" y="4648200"/>
                <a:ext cx="3130922" cy="5441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   (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h𝑒𝑥𝑎𝑔𝑜𝑛𝑎𝑙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𝑐𝑒𝑙𝑙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4648200"/>
                <a:ext cx="3130922" cy="54412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3546277" y="5439443"/>
                <a:ext cx="1009892" cy="5335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𝜛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𝜂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𝜔</m:t>
                          </m:r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6277" y="5439443"/>
                <a:ext cx="1009892" cy="533544"/>
              </a:xfrm>
              <a:prstGeom prst="rect">
                <a:avLst/>
              </a:prstGeom>
              <a:blipFill rotWithShape="1">
                <a:blip r:embed="rId6"/>
                <a:stretch>
                  <a:fillRect b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620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 1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A cellular telephone system has a cluster size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US" altLang="zh-CN" sz="1600" dirty="0" smtClean="0"/>
                  <a:t> and a cell radius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𝑘𝑚</m:t>
                    </m:r>
                  </m:oMath>
                </a14:m>
                <a:r>
                  <a:rPr lang="en-US" altLang="zh-CN" sz="1600" dirty="0" smtClean="0"/>
                  <a:t>.</a:t>
                </a:r>
              </a:p>
              <a:p>
                <a:r>
                  <a:rPr lang="en-US" altLang="zh-CN" sz="1600" dirty="0" smtClean="0"/>
                  <a:t>What is the capacity of the system (calls/km) if we allow an assignment failure rate of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1%</m:t>
                    </m:r>
                  </m:oMath>
                </a14:m>
                <a:r>
                  <a:rPr lang="zh-CN" altLang="en-US" sz="1600" dirty="0" smtClean="0"/>
                  <a:t> </a:t>
                </a:r>
                <a:r>
                  <a:rPr lang="en-US" altLang="zh-CN" sz="1600" dirty="0" smtClean="0"/>
                  <a:t> when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=720,180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600" b="0" i="0" smtClean="0">
                        <a:latin typeface="Cambria Math" panose="02040503050406030204" pitchFamily="18" charset="0"/>
                      </a:rPr>
                      <m:t>or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45 </m:t>
                    </m:r>
                  </m:oMath>
                </a14:m>
                <a:r>
                  <a:rPr lang="en-US" altLang="zh-CN" sz="1600" dirty="0" smtClean="0"/>
                  <a:t>channels are available?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04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 1 (suite)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4175" y="2286000"/>
            <a:ext cx="4187825" cy="3505200"/>
          </a:xfrm>
        </p:spPr>
        <p:txBody>
          <a:bodyPr/>
          <a:lstStyle/>
          <a:p>
            <a:r>
              <a:rPr lang="en-US" altLang="zh-CN" sz="1600" dirty="0" smtClean="0"/>
              <a:t>The number of channels per cell is given by </a:t>
            </a:r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r>
              <a:rPr lang="en-US" altLang="zh-CN" sz="1600" dirty="0" smtClean="0"/>
              <a:t>The system capacity is obtained as </a:t>
            </a:r>
          </a:p>
          <a:p>
            <a:endParaRPr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260958" y="2983201"/>
                <a:ext cx="4343400" cy="7503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=80,20,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en-US" altLang="zh-CN" sz="14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𝑐h𝑎𝑛𝑛𝑒𝑙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zh-CN" sz="1400" i="1">
                          <a:latin typeface="Cambria Math" panose="02040503050406030204" pitchFamily="18" charset="0"/>
                        </a:rPr>
                        <m:t>per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𝑐𝑒𝑙𝑙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↦</m:t>
                      </m:r>
                    </m:oMath>
                  </m:oMathPara>
                </a14:m>
                <a:endParaRPr lang="en-US" altLang="zh-CN" sz="1400" i="0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𝜛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𝜂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=0.89,0.72,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0.39</m:t>
                      </m:r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958" y="2983201"/>
                <a:ext cx="4343400" cy="7503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731179" y="4185991"/>
                <a:ext cx="3570016" cy="5763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𝜛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𝜂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=27,5.5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0.75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𝑐𝑎𝑙𝑙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 /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  <m:sSup>
                        <m:sSup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179" y="4185991"/>
                <a:ext cx="3570016" cy="57637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86000"/>
            <a:ext cx="4318000" cy="3352800"/>
          </a:xfrm>
          <a:prstGeom prst="rect">
            <a:avLst/>
          </a:prstGeom>
        </p:spPr>
      </p:pic>
      <p:sp>
        <p:nvSpPr>
          <p:cNvPr id="6" name="页脚占位符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422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Queueing Modeling of </a:t>
            </a:r>
            <a:r>
              <a:rPr lang="en-US" altLang="zh-CN" dirty="0"/>
              <a:t>C</a:t>
            </a:r>
            <a:r>
              <a:rPr lang="en-US" altLang="zh-CN" dirty="0" smtClean="0"/>
              <a:t>ellular Networks 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A cellular network with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 smtClean="0"/>
                  <a:t>channels per cell can be modeled as a birth-death process with finite waiting room (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zh-CN" altLang="en-US" sz="1600" i="1">
                            <a:latin typeface="Cambria Math"/>
                          </a:rPr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zh-CN" altLang="en-US" sz="1600" i="1">
                                <a:latin typeface="Cambria Math"/>
                              </a:rPr>
                            </m:ctrlPr>
                          </m:fPr>
                          <m:num>
                            <m:f>
                              <m:fPr>
                                <m:type m:val="lin"/>
                                <m:ctrlPr>
                                  <a:rPr lang="zh-CN" altLang="en-US" sz="16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zh-CN" altLang="en-US" sz="1600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num>
                              <m:den>
                                <m:r>
                                  <a:rPr lang="zh-CN" altLang="en-US" sz="1600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den>
                            </m:f>
                          </m:num>
                          <m:den>
                            <m:r>
                              <a:rPr lang="zh-CN" altLang="en-US" sz="1600" i="1">
                                <a:latin typeface="Cambria Math" panose="02040503050406030204" pitchFamily="18" charset="0"/>
                              </a:rPr>
                              <m:t>𝜂</m:t>
                            </m:r>
                          </m:den>
                        </m:f>
                      </m:num>
                      <m:den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𝜂</m:t>
                        </m:r>
                      </m:den>
                    </m:f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 smtClean="0"/>
                  <a:t>queue)</a:t>
                </a:r>
              </a:p>
              <a:p>
                <a:r>
                  <a:rPr lang="en-US" altLang="zh-CN" sz="1600" dirty="0" smtClean="0"/>
                  <a:t>The blocking probability ( lack of available channels) is given by</a:t>
                </a:r>
              </a:p>
              <a:p>
                <a:endParaRPr lang="en-US" altLang="zh-CN" sz="1600" dirty="0" smtClean="0"/>
              </a:p>
              <a:p>
                <a:endParaRPr lang="en-US" altLang="zh-CN" sz="1600" dirty="0" smtClean="0"/>
              </a:p>
              <a:p>
                <a:r>
                  <a:rPr lang="en-US" altLang="zh-CN" sz="1600" dirty="0" smtClean="0"/>
                  <a:t>Similar to telephone channels, the capacity can also be defined as follows:</a:t>
                </a:r>
              </a:p>
              <a:p>
                <a:endParaRPr lang="en-US" altLang="zh-CN" sz="1600" dirty="0" smtClean="0"/>
              </a:p>
              <a:p>
                <a:r>
                  <a:rPr lang="en-US" altLang="zh-CN" sz="1600" dirty="0" smtClean="0"/>
                  <a:t>The area capacity is obtained as 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27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668931" y="3175767"/>
                <a:ext cx="1806135" cy="5858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𝑏𝑙𝑜𝑐𝑘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sup>
                          </m:sSup>
                          <m:r>
                            <a:rPr lang="en-US" altLang="zh-CN" sz="140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lang="zh-CN" altLang="en-US" sz="1400"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zh-CN" altLang="en-US" sz="140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grow m:val="on"/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sup>
                              </m:sSup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zh-CN" altLang="en-US" sz="1400"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  <m:r>
                                <a:rPr lang="zh-CN" altLang="en-US" sz="140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931" y="3175767"/>
                <a:ext cx="1806135" cy="585866"/>
              </a:xfrm>
              <a:prstGeom prst="rect">
                <a:avLst/>
              </a:prstGeom>
              <a:blipFill rotWithShape="1">
                <a:blip r:embed="rId3"/>
                <a:stretch>
                  <a:fillRect t="-8333" b="-82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3106534" y="4656740"/>
                <a:ext cx="2930931" cy="4397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2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,  (</m:t>
                      </m:r>
                      <m:r>
                        <a:rPr lang="zh-CN" altLang="en-US" sz="1200" i="1">
                          <a:latin typeface="Cambria Math" panose="02040503050406030204" pitchFamily="18" charset="0"/>
                        </a:rPr>
                        <m:t>𝐸𝑟𝑙𝑎𝑛𝑔𝑠</m:t>
                      </m:r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zh-CN" altLang="en-US" sz="1200" i="1">
                          <a:latin typeface="Cambria Math" panose="02040503050406030204" pitchFamily="18" charset="0"/>
                        </a:rPr>
                        <m:t>𝑝𝑒𝑟</m:t>
                      </m:r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zh-CN" altLang="en-US" sz="1200" i="1">
                          <a:latin typeface="Cambria Math" panose="02040503050406030204" pitchFamily="18" charset="0"/>
                        </a:rPr>
                        <m:t>𝑎𝑟𝑒𝑎</m:t>
                      </m:r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zh-CN" altLang="en-US" sz="1200" i="1"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en-US" altLang="zh-CN" sz="1200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12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6534" y="4656740"/>
                <a:ext cx="2930931" cy="4397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2090153" y="3982233"/>
                <a:ext cx="49183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𝑐𝑎𝑝𝑎𝑐𝑖𝑡𝑦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=</m:t>
                          </m:r>
                          <m:func>
                            <m:func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fName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e>
                                  <m:sSub>
                                    <m:sSub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𝑏𝑙𝑜𝑐𝑘</m:t>
                                      </m:r>
                                    </m:sub>
                                  </m:sSub>
                                  <m:r>
                                    <a:rPr lang="zh-CN" altLang="en-US" sz="1400" i="0">
                                      <a:latin typeface="Cambria Math" panose="02040503050406030204" pitchFamily="18" charset="0"/>
                                    </a:rPr>
                                    <m:t>&lt;</m:t>
                                  </m:r>
                                  <m:sSub>
                                    <m:sSub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zh-CN" altLang="en-US" sz="1400" i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,  (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𝐸𝑟𝑙𝑎𝑛𝑔𝑠</m:t>
                          </m:r>
                        </m:e>
                      </m:d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0153" y="3982233"/>
                <a:ext cx="4918364" cy="307777"/>
              </a:xfrm>
              <a:prstGeom prst="rect">
                <a:avLst/>
              </a:prstGeom>
              <a:blipFill rotWithShape="1">
                <a:blip r:embed="rId5"/>
                <a:stretch>
                  <a:fillRect t="-98039" b="-1607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519" y="5096476"/>
            <a:ext cx="4653681" cy="847124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51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 2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Given a cell plan: Cluster size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=12</m:t>
                    </m:r>
                  </m:oMath>
                </a14:m>
                <a:endParaRPr lang="en-US" altLang="zh-CN" sz="1600" dirty="0" smtClean="0"/>
              </a:p>
              <a:p>
                <a:r>
                  <a:rPr lang="en-US" altLang="zh-CN" sz="1600" dirty="0" smtClean="0"/>
                  <a:t>Blocking probability: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𝑏𝑙𝑜𝑐𝑘</m:t>
                        </m:r>
                      </m:sub>
                    </m:sSub>
                    <m:r>
                      <a:rPr lang="zh-CN" altLang="en-US" sz="1600">
                        <a:latin typeface="Cambria Math" panose="02040503050406030204" pitchFamily="18" charset="0"/>
                      </a:rPr>
                      <m:t>≤2%</m:t>
                    </m:r>
                  </m:oMath>
                </a14:m>
                <a:endParaRPr lang="en-US" altLang="zh-CN" sz="1600" dirty="0" smtClean="0"/>
              </a:p>
              <a:p>
                <a:r>
                  <a:rPr lang="en-US" altLang="zh-CN" sz="1600" dirty="0" smtClean="0"/>
                  <a:t>Cell radius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𝑘𝑚</m:t>
                    </m:r>
                  </m:oMath>
                </a14:m>
                <a:endParaRPr lang="en-US" altLang="zh-CN" sz="1600" dirty="0" smtClean="0"/>
              </a:p>
              <a:p>
                <a:r>
                  <a:rPr lang="en-US" altLang="zh-CN" sz="1600" dirty="0" smtClean="0"/>
                  <a:t>Determine the capacity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zh-CN" altLang="en-US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 smtClean="0"/>
                  <a:t>for</a:t>
                </a:r>
              </a:p>
              <a:p>
                <a:pPr lvl="1"/>
                <a:r>
                  <a:rPr lang="en-US" altLang="zh-CN" sz="1400" dirty="0" smtClean="0"/>
                  <a:t>C = 960</a:t>
                </a:r>
              </a:p>
              <a:p>
                <a:pPr lvl="1"/>
                <a:r>
                  <a:rPr lang="en-US" altLang="zh-CN" sz="1400" dirty="0" smtClean="0"/>
                  <a:t>C = 240</a:t>
                </a:r>
              </a:p>
              <a:p>
                <a:pPr lvl="1"/>
                <a:r>
                  <a:rPr lang="en-US" altLang="zh-CN" sz="1400" dirty="0" smtClean="0"/>
                  <a:t>C = 60 </a:t>
                </a:r>
              </a:p>
              <a:p>
                <a:pPr marL="457200" lvl="1" indent="0">
                  <a:buNone/>
                </a:pPr>
                <a:r>
                  <a:rPr lang="en-US" altLang="zh-CN" sz="1400" dirty="0"/>
                  <a:t>c</a:t>
                </a:r>
                <a:r>
                  <a:rPr lang="en-US" altLang="zh-CN" sz="1400" dirty="0" smtClean="0"/>
                  <a:t>hannels</a:t>
                </a:r>
                <a:r>
                  <a:rPr lang="en-US" altLang="zh-CN" sz="1200" dirty="0" smtClean="0"/>
                  <a:t>.</a:t>
                </a:r>
                <a:endParaRPr lang="zh-CN" altLang="en-US" sz="12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547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 2 (suite)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4175" y="2286000"/>
            <a:ext cx="4187825" cy="3505200"/>
          </a:xfrm>
        </p:spPr>
        <p:txBody>
          <a:bodyPr/>
          <a:lstStyle/>
          <a:p>
            <a:r>
              <a:rPr lang="en-US" altLang="zh-CN" sz="1600" dirty="0" smtClean="0"/>
              <a:t>Using the blocking probability graph, the capacity is obtained as</a:t>
            </a:r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r>
              <a:rPr lang="en-US" altLang="zh-CN" sz="1600" dirty="0" smtClean="0"/>
              <a:t>Increasing the bandwidth by a factor of 4 yields an increase in capacity by far more than that factor (“</a:t>
            </a:r>
            <a:r>
              <a:rPr lang="en-US" altLang="zh-CN" sz="1600" dirty="0" err="1" smtClean="0"/>
              <a:t>Trunking</a:t>
            </a:r>
            <a:r>
              <a:rPr lang="en-US" altLang="zh-CN" sz="1600" dirty="0" smtClean="0"/>
              <a:t> Gain”)</a:t>
            </a:r>
            <a:endParaRPr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684213" y="2936136"/>
                <a:ext cx="3810000" cy="4360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zh-CN" altLang="en-US" sz="1400" i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zh-CN" altLang="en-US" sz="1400" i="0">
                        <a:latin typeface="Cambria Math" panose="02040503050406030204" pitchFamily="18" charset="0"/>
                      </a:rPr>
                      <m:t>η</m:t>
                    </m:r>
                    <m:d>
                      <m:dPr>
                        <m:ctrlPr>
                          <a:rPr lang="zh-CN" altLang="en-US" sz="14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en-US" sz="1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num>
                          <m:den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𝜂</m:t>
                            </m:r>
                          </m:den>
                        </m:f>
                      </m:e>
                    </m:d>
                    <m:f>
                      <m:fPr>
                        <m:ctrlPr>
                          <a:rPr lang="zh-CN" altLang="en-US" sz="1400" i="1">
                            <a:latin typeface="Cambria Math"/>
                          </a:rPr>
                        </m:ctrlPr>
                      </m:fPr>
                      <m:num>
                        <m:r>
                          <a:rPr lang="zh-CN" altLang="en-US" sz="140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zh-CN" altLang="en-US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Α</m:t>
                            </m:r>
                          </m:e>
                          <m:sub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zh-CN" altLang="en-US" sz="1400" i="0">
                        <a:latin typeface="Cambria Math" panose="02040503050406030204" pitchFamily="18" charset="0"/>
                      </a:rPr>
                      <m:t>=27, 5, 0.75  (</m:t>
                    </m:r>
                    <m:r>
                      <a:rPr lang="zh-CN" altLang="en-US" sz="1400" i="1">
                        <a:latin typeface="Cambria Math" panose="02040503050406030204" pitchFamily="18" charset="0"/>
                      </a:rPr>
                      <m:t>𝐸𝑟𝑙𝑎𝑛𝑔𝑠</m:t>
                    </m:r>
                    <m:r>
                      <a:rPr lang="zh-CN" altLang="en-US" sz="1400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400" i="1">
                        <a:latin typeface="Cambria Math" panose="02040503050406030204" pitchFamily="18" charset="0"/>
                      </a:rPr>
                      <m:t>𝑝𝑒𝑟</m:t>
                    </m:r>
                    <m:r>
                      <a:rPr lang="zh-CN" altLang="en-US" sz="1400" i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zh-CN" altLang="en-US" sz="1400" i="1">
                            <a:latin typeface="Cambria Math"/>
                          </a:rPr>
                        </m:ctrlPr>
                      </m:sSupPr>
                      <m:e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𝑘𝑚</m:t>
                        </m:r>
                      </m:e>
                      <m:sup>
                        <m:r>
                          <a:rPr lang="zh-CN" altLang="en-US" sz="140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400" dirty="0" smtClean="0">
                    <a:latin typeface="Tahoma" pitchFamily="34" charset="0"/>
                  </a:rPr>
                  <a:t>)</a:t>
                </a:r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213" y="2936136"/>
                <a:ext cx="3810000" cy="43601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31180"/>
            <a:ext cx="4157089" cy="3305786"/>
          </a:xfrm>
          <a:prstGeom prst="rect">
            <a:avLst/>
          </a:prstGeom>
        </p:spPr>
      </p:pic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82032"/>
      </p:ext>
    </p:extLst>
  </p:cSld>
  <p:clrMapOvr>
    <a:masterClrMapping/>
  </p:clrMapOvr>
</p:sld>
</file>

<file path=ppt/theme/theme1.xml><?xml version="1.0" encoding="utf-8"?>
<a:theme xmlns:a="http://schemas.openxmlformats.org/drawingml/2006/main" name="berm">
  <a:themeElements>
    <a:clrScheme name="">
      <a:dk1>
        <a:srgbClr val="000000"/>
      </a:dk1>
      <a:lt1>
        <a:srgbClr val="FFFFFF"/>
      </a:lt1>
      <a:dk2>
        <a:srgbClr val="818180"/>
      </a:dk2>
      <a:lt2>
        <a:srgbClr val="808080"/>
      </a:lt2>
      <a:accent1>
        <a:srgbClr val="E6E6E6"/>
      </a:accent1>
      <a:accent2>
        <a:srgbClr val="333399"/>
      </a:accent2>
      <a:accent3>
        <a:srgbClr val="FFFFFF"/>
      </a:accent3>
      <a:accent4>
        <a:srgbClr val="000000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berm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er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CambridgeUP</Template>
  <TotalTime>3941</TotalTime>
  <Words>2527</Words>
  <Application>Microsoft Office PowerPoint</Application>
  <PresentationFormat>全屏显示(4:3)</PresentationFormat>
  <Paragraphs>344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berm</vt:lpstr>
      <vt:lpstr>Chapter 5 Principals of Cellular Systems II</vt:lpstr>
      <vt:lpstr>Wireless Networks</vt:lpstr>
      <vt:lpstr>Traffic Modeling in Cellular Networks</vt:lpstr>
      <vt:lpstr>Assignment Failure Rate</vt:lpstr>
      <vt:lpstr>Example 1</vt:lpstr>
      <vt:lpstr>Example 1 (suite)</vt:lpstr>
      <vt:lpstr>Queueing Modeling of Cellular Networks </vt:lpstr>
      <vt:lpstr>Example 2</vt:lpstr>
      <vt:lpstr>Example 2 (suite)</vt:lpstr>
      <vt:lpstr>Capacity Evaluation in Fading Channels</vt:lpstr>
      <vt:lpstr>Activity Factor</vt:lpstr>
      <vt:lpstr>Outage Probability Calculations</vt:lpstr>
      <vt:lpstr>Outage Probability - Approximation</vt:lpstr>
      <vt:lpstr>Outage Probability - Approximation</vt:lpstr>
      <vt:lpstr>Example 3</vt:lpstr>
      <vt:lpstr>Example 3 (suite)</vt:lpstr>
      <vt:lpstr>Traffic-Based Capacity Evaluation in Fading Channels</vt:lpstr>
      <vt:lpstr>Traffic-Based Capacity Evaluation in Fading Channels</vt:lpstr>
      <vt:lpstr>Example 4</vt:lpstr>
      <vt:lpstr>Example 4 (suite)</vt:lpstr>
      <vt:lpstr>Example 4 (suite)</vt:lpstr>
      <vt:lpstr>Example 4 (suite)</vt:lpstr>
      <vt:lpstr>Example 4 (suite)</vt:lpstr>
      <vt:lpstr>Example 4 (suite)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miao</cp:lastModifiedBy>
  <cp:revision>978</cp:revision>
  <dcterms:created xsi:type="dcterms:W3CDTF">2006-08-16T00:00:00Z</dcterms:created>
  <dcterms:modified xsi:type="dcterms:W3CDTF">2016-11-07T14:29:54Z</dcterms:modified>
</cp:coreProperties>
</file>