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1.xml" ContentType="application/vnd.openxmlformats-officedocument.presentationml.tags+xml"/>
  <Override PartName="/ppt/notesSlides/notesSlide2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59"/>
  </p:notesMasterIdLst>
  <p:handoutMasterIdLst>
    <p:handoutMasterId r:id="rId6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312" r:id="rId9"/>
    <p:sldId id="263" r:id="rId10"/>
    <p:sldId id="264" r:id="rId11"/>
    <p:sldId id="265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313" r:id="rId28"/>
    <p:sldId id="283" r:id="rId29"/>
    <p:sldId id="314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18" autoAdjust="0"/>
    <p:restoredTop sz="94182" autoAdjust="0"/>
  </p:normalViewPr>
  <p:slideViewPr>
    <p:cSldViewPr>
      <p:cViewPr>
        <p:scale>
          <a:sx n="75" d="100"/>
          <a:sy n="75" d="100"/>
        </p:scale>
        <p:origin x="-2898" y="-1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25" d="100"/>
          <a:sy n="125" d="100"/>
        </p:scale>
        <p:origin x="-1338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image" Target="../media/image52.emf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Tahoma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FB30F-8B87-459A-A840-E1F17F9E69B6}" type="datetimeFigureOut">
              <a:rPr lang="en-US" smtClean="0">
                <a:latin typeface="Tahoma" pitchFamily="34" charset="0"/>
              </a:rPr>
              <a:t>9/24/2018</a:t>
            </a:fld>
            <a:endParaRPr lang="en-US" dirty="0">
              <a:latin typeface="Tahoma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Tahoma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542748-E7B5-4FE5-854B-A66C9D7C2130}" type="slidenum">
              <a:rPr lang="en-US" smtClean="0">
                <a:latin typeface="Tahoma" pitchFamily="34" charset="0"/>
              </a:rPr>
              <a:t>‹#›</a:t>
            </a:fld>
            <a:endParaRPr 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715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</a:defRPr>
            </a:lvl1pPr>
          </a:lstStyle>
          <a:p>
            <a:fld id="{00C43D7E-2439-4268-89C3-8C797CA43D70}" type="datetimeFigureOut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</a:defRPr>
            </a:lvl1pPr>
          </a:lstStyle>
          <a:p>
            <a:fld id="{EFA00C67-6439-4EE7-A621-F218E25D58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31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094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14437"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 defTabSz="914437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 defTabSz="914437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 defTabSz="914437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 defTabSz="914437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CN" altLang="en-US" smtClean="0">
                <a:latin typeface="Times New Roman" pitchFamily="18" charset="0"/>
              </a:rPr>
              <a:t>June 2007</a:t>
            </a:r>
            <a:endParaRPr lang="en-US" altLang="zh-CN" smtClean="0">
              <a:latin typeface="Times New Roman" pitchFamily="18" charset="0"/>
            </a:endParaRPr>
          </a:p>
        </p:txBody>
      </p:sp>
      <p:sp>
        <p:nvSpPr>
          <p:cNvPr id="645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 defTabSz="914437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 defTabSz="914437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 defTabSz="914437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 defTabSz="914437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8EE861B-D9AF-4F9F-9CCF-E8DFD3D530BD}" type="slidenum">
              <a:rPr lang="zh-CN" altLang="en-US" smtClean="0">
                <a:latin typeface="Times New Roman" pitchFamily="18" charset="0"/>
              </a:rPr>
              <a:pPr/>
              <a:t>11</a:t>
            </a:fld>
            <a:endParaRPr lang="en-US" altLang="zh-CN" smtClean="0">
              <a:latin typeface="Times New Roman" pitchFamily="18" charset="0"/>
            </a:endParaRPr>
          </a:p>
        </p:txBody>
      </p:sp>
      <p:sp>
        <p:nvSpPr>
          <p:cNvPr id="6451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7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</p:spPr>
        <p:txBody>
          <a:bodyPr lIns="91435" tIns="45718" rIns="91435" bIns="45718"/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64518" name="Slide Number Placeholder 3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DCFE7354-7453-44DC-A312-88817036D405}" type="slidenum">
              <a:rPr lang="zh-CN" altLang="en-US" sz="1200">
                <a:latin typeface="Tahoma" pitchFamily="34" charset="0"/>
              </a:rPr>
              <a:pPr algn="r" eaLnBrk="1" hangingPunct="1"/>
              <a:t>11</a:t>
            </a:fld>
            <a:endParaRPr lang="en-US" altLang="zh-CN" sz="12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237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3797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14437"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 defTabSz="914437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 defTabSz="914437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 defTabSz="914437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 defTabSz="914437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CN" altLang="en-US" smtClean="0">
                <a:latin typeface="Times New Roman" pitchFamily="18" charset="0"/>
              </a:rPr>
              <a:t>June 2007</a:t>
            </a:r>
            <a:endParaRPr lang="en-US" altLang="zh-CN" smtClean="0">
              <a:latin typeface="Times New Roman" pitchFamily="18" charset="0"/>
            </a:endParaRPr>
          </a:p>
        </p:txBody>
      </p:sp>
      <p:sp>
        <p:nvSpPr>
          <p:cNvPr id="655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 defTabSz="914437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 defTabSz="914437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 defTabSz="914437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 defTabSz="914437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7AB41FA-C928-47FA-9B68-3D1956BE1D63}" type="slidenum">
              <a:rPr lang="zh-CN" altLang="en-US" smtClean="0">
                <a:latin typeface="Times New Roman" pitchFamily="18" charset="0"/>
              </a:rPr>
              <a:pPr/>
              <a:t>13</a:t>
            </a:fld>
            <a:endParaRPr lang="en-US" altLang="zh-CN" smtClean="0">
              <a:latin typeface="Times New Roman" pitchFamily="18" charset="0"/>
            </a:endParaRPr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7237038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177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5748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8283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9406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716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 defTabSz="914437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 defTabSz="914437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 defTabSz="914437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 defTabSz="914437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1B31064-D080-4051-8E67-BB264D8801E7}" type="slidenum">
              <a:rPr lang="zh-CN" altLang="en-US" smtClean="0">
                <a:latin typeface="Times New Roman" pitchFamily="18" charset="0"/>
              </a:rPr>
              <a:pPr/>
              <a:t>19</a:t>
            </a:fld>
            <a:endParaRPr lang="en-US" altLang="zh-CN" smtClean="0">
              <a:latin typeface="Times New Roman" pitchFamily="18" charset="0"/>
            </a:endParaRPr>
          </a:p>
        </p:txBody>
      </p:sp>
      <p:sp>
        <p:nvSpPr>
          <p:cNvPr id="66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11711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0982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098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4924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9150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3777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7666" indent="-279168" defTabSz="913777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245" indent="-224250" defTabSz="913777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69744" indent="-224250" defTabSz="913777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9767" indent="-225775" defTabSz="913777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59112" indent="-225775" defTabSz="9137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898456" indent="-225775" defTabSz="9137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37801" indent="-225775" defTabSz="9137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777147" indent="-225775" defTabSz="9137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596EDA8A-3905-4FD3-B1E4-10444CA5CF1F}" type="slidenum">
              <a:rPr lang="zh-CN" altLang="en-US">
                <a:latin typeface="Times New Roman" pitchFamily="18" charset="0"/>
              </a:rPr>
              <a:pPr/>
              <a:t>24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2232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738" y="4344866"/>
            <a:ext cx="5482525" cy="4114800"/>
          </a:xfrm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1438573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140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25 pp up to now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dirty="0" smtClean="0"/>
              <a:t>G. </a:t>
            </a:r>
            <a:r>
              <a:rPr lang="en-US" altLang="zh-CN" dirty="0" err="1" smtClean="0"/>
              <a:t>Miao@KTH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566868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0008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594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381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2487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0348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8369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77122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500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569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2460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6736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8178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53207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178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00007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88620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71090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79992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24323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31465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29661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45594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16991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1432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252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14437"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 defTabSz="914437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 defTabSz="914437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 defTabSz="914437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 defTabSz="914437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CN" altLang="en-US" smtClean="0">
                <a:latin typeface="Times New Roman" pitchFamily="18" charset="0"/>
              </a:rPr>
              <a:t>June 2007</a:t>
            </a:r>
            <a:endParaRPr lang="en-US" altLang="zh-CN" smtClean="0">
              <a:latin typeface="Times New Roman" pitchFamily="18" charset="0"/>
            </a:endParaRPr>
          </a:p>
        </p:txBody>
      </p:sp>
      <p:sp>
        <p:nvSpPr>
          <p:cNvPr id="634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 defTabSz="914437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 defTabSz="914437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 defTabSz="914437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 defTabSz="914437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D2F95D1-D7AC-494F-9FB2-BF06E6227044}" type="slidenum">
              <a:rPr lang="zh-CN" altLang="en-US" smtClean="0">
                <a:latin typeface="Times New Roman" pitchFamily="18" charset="0"/>
              </a:rPr>
              <a:pPr/>
              <a:t>5</a:t>
            </a:fld>
            <a:endParaRPr lang="en-US" altLang="zh-CN" smtClean="0">
              <a:latin typeface="Times New Roman" pitchFamily="18" charset="0"/>
            </a:endParaRPr>
          </a:p>
        </p:txBody>
      </p:sp>
      <p:sp>
        <p:nvSpPr>
          <p:cNvPr id="634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zh-CN" b="1" smtClean="0"/>
          </a:p>
        </p:txBody>
      </p:sp>
    </p:spTree>
    <p:extLst>
      <p:ext uri="{BB962C8B-B14F-4D97-AF65-F5344CB8AC3E}">
        <p14:creationId xmlns:p14="http://schemas.microsoft.com/office/powerpoint/2010/main" val="314013368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zh-CN" altLang="en-US"/>
              <a:t>June 2007</a:t>
            </a: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C7F97C-9F5D-4618-B5D7-BC09748C8374}" type="slidenum">
              <a:rPr lang="zh-CN" altLang="en-US"/>
              <a:pPr/>
              <a:t>50</a:t>
            </a:fld>
            <a:endParaRPr lang="en-US" altLang="zh-CN"/>
          </a:p>
        </p:txBody>
      </p:sp>
      <p:sp>
        <p:nvSpPr>
          <p:cNvPr id="904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904195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</p:spPr>
        <p:txBody>
          <a:bodyPr lIns="91435" tIns="45718" rIns="91435" bIns="45718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904196" name="Slide Number Placeholder 3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57238" indent="-292100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65225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30363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97088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542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114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686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9258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6A1B803A-BD5A-410F-876B-5E074D61D867}" type="slidenum">
              <a:rPr lang="zh-CN" altLang="en-US" sz="1200">
                <a:latin typeface="Tahoma" pitchFamily="34" charset="0"/>
              </a:rPr>
              <a:pPr algn="r" eaLnBrk="1" hangingPunct="1"/>
              <a:t>50</a:t>
            </a:fld>
            <a:endParaRPr lang="en-US" altLang="zh-CN" sz="12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60278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09060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zh-CN" altLang="en-US"/>
              <a:t>June 2007</a:t>
            </a: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D50343-9A0A-4691-B362-3F6D14E18980}" type="slidenum">
              <a:rPr lang="zh-CN" altLang="en-US"/>
              <a:pPr/>
              <a:t>52</a:t>
            </a:fld>
            <a:endParaRPr lang="en-US" altLang="zh-CN"/>
          </a:p>
        </p:txBody>
      </p:sp>
      <p:sp>
        <p:nvSpPr>
          <p:cNvPr id="909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909315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</p:spPr>
        <p:txBody>
          <a:bodyPr lIns="91435" tIns="45718" rIns="91435" bIns="45718"/>
          <a:lstStyle/>
          <a:p>
            <a:pPr>
              <a:spcBef>
                <a:spcPct val="0"/>
              </a:spcBef>
            </a:pPr>
            <a:endParaRPr lang="it-IT"/>
          </a:p>
        </p:txBody>
      </p:sp>
      <p:sp>
        <p:nvSpPr>
          <p:cNvPr id="909316" name="Slide Number Placeholder 3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57238" indent="-292100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65225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30363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97088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542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114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686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9258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0C47CF8A-057F-4DBF-BC70-AD8AA702623F}" type="slidenum">
              <a:rPr lang="it-IT" sz="1200">
                <a:latin typeface="Tahoma" pitchFamily="34" charset="0"/>
              </a:rPr>
              <a:pPr algn="r" eaLnBrk="1" hangingPunct="1"/>
              <a:t>52</a:t>
            </a:fld>
            <a:endParaRPr lang="it-IT" sz="12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9022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zh-CN" altLang="en-US"/>
              <a:t>June 2007</a:t>
            </a: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D483E8-359C-4C5F-A3FF-661A8FAFFB37}" type="slidenum">
              <a:rPr lang="zh-CN" altLang="en-US"/>
              <a:pPr/>
              <a:t>53</a:t>
            </a:fld>
            <a:endParaRPr lang="en-US" altLang="zh-CN"/>
          </a:p>
        </p:txBody>
      </p:sp>
      <p:sp>
        <p:nvSpPr>
          <p:cNvPr id="913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913411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</p:spPr>
        <p:txBody>
          <a:bodyPr lIns="91435" tIns="45718" rIns="91435" bIns="45718"/>
          <a:lstStyle/>
          <a:p>
            <a:pPr>
              <a:spcBef>
                <a:spcPct val="0"/>
              </a:spcBef>
            </a:pPr>
            <a:endParaRPr lang="it-IT"/>
          </a:p>
        </p:txBody>
      </p:sp>
      <p:sp>
        <p:nvSpPr>
          <p:cNvPr id="913412" name="Slide Number Placeholder 3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57238" indent="-292100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65225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30363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97088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542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114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686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9258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BC9222F0-653E-46BF-99C6-307B183E08C4}" type="slidenum">
              <a:rPr lang="it-IT" sz="1200">
                <a:latin typeface="Tahoma" pitchFamily="34" charset="0"/>
              </a:rPr>
              <a:pPr algn="r" eaLnBrk="1" hangingPunct="1"/>
              <a:t>53</a:t>
            </a:fld>
            <a:endParaRPr lang="it-IT" sz="12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34237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zh-CN" altLang="en-US"/>
              <a:t>June 2007</a:t>
            </a: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170802-8B82-4607-921C-3EC7CCFE16F1}" type="slidenum">
              <a:rPr lang="zh-CN" altLang="en-US"/>
              <a:pPr/>
              <a:t>54</a:t>
            </a:fld>
            <a:endParaRPr lang="en-US" altLang="zh-CN"/>
          </a:p>
        </p:txBody>
      </p:sp>
      <p:sp>
        <p:nvSpPr>
          <p:cNvPr id="91545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915459" name="Segnaposto note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</p:spPr>
        <p:txBody>
          <a:bodyPr lIns="91435" tIns="45718" rIns="91435" bIns="45718"/>
          <a:lstStyle/>
          <a:p>
            <a:pPr>
              <a:spcBef>
                <a:spcPct val="0"/>
              </a:spcBef>
            </a:pPr>
            <a:endParaRPr lang="it-IT"/>
          </a:p>
        </p:txBody>
      </p:sp>
      <p:sp>
        <p:nvSpPr>
          <p:cNvPr id="915460" name="Segnaposto numero diapositiva 3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57238" indent="-292100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65225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30363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97088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542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114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686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9258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00D93A8F-06EE-47E3-B20C-C93AB088291B}" type="slidenum">
              <a:rPr lang="it-IT" sz="1200">
                <a:latin typeface="Tahoma" pitchFamily="34" charset="0"/>
              </a:rPr>
              <a:pPr algn="r" eaLnBrk="1" hangingPunct="1"/>
              <a:t>54</a:t>
            </a:fld>
            <a:endParaRPr lang="it-IT" sz="12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92186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zh-CN" altLang="en-US"/>
              <a:t>June 2007</a:t>
            </a: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A50AF7-8216-408A-9E21-2CD67C2E101E}" type="slidenum">
              <a:rPr lang="zh-CN" altLang="en-US"/>
              <a:pPr/>
              <a:t>55</a:t>
            </a:fld>
            <a:endParaRPr lang="en-US" altLang="zh-CN"/>
          </a:p>
        </p:txBody>
      </p:sp>
      <p:sp>
        <p:nvSpPr>
          <p:cNvPr id="9175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917507" name="Segnaposto note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</p:spPr>
        <p:txBody>
          <a:bodyPr lIns="91435" tIns="45718" rIns="91435" bIns="45718"/>
          <a:lstStyle/>
          <a:p>
            <a:pPr>
              <a:spcBef>
                <a:spcPct val="0"/>
              </a:spcBef>
            </a:pPr>
            <a:endParaRPr lang="it-IT"/>
          </a:p>
        </p:txBody>
      </p:sp>
      <p:sp>
        <p:nvSpPr>
          <p:cNvPr id="917508" name="Segnaposto numero diapositiva 3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57238" indent="-292100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65225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30363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97088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542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114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686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9258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4AF1B424-1C1B-4DFF-8EFA-C9D07B3143B9}" type="slidenum">
              <a:rPr lang="it-IT" sz="1200">
                <a:latin typeface="Tahoma" pitchFamily="34" charset="0"/>
              </a:rPr>
              <a:pPr algn="r" eaLnBrk="1" hangingPunct="1"/>
              <a:t>55</a:t>
            </a:fld>
            <a:endParaRPr lang="it-IT" sz="12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75558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zh-CN" altLang="en-US"/>
              <a:t>June 2007</a:t>
            </a: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A50AF7-8216-408A-9E21-2CD67C2E101E}" type="slidenum">
              <a:rPr lang="zh-CN" altLang="en-US"/>
              <a:pPr/>
              <a:t>56</a:t>
            </a:fld>
            <a:endParaRPr lang="en-US" altLang="zh-CN"/>
          </a:p>
        </p:txBody>
      </p:sp>
      <p:sp>
        <p:nvSpPr>
          <p:cNvPr id="9175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917507" name="Segnaposto note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</p:spPr>
        <p:txBody>
          <a:bodyPr lIns="91435" tIns="45718" rIns="91435" bIns="45718"/>
          <a:lstStyle/>
          <a:p>
            <a:pPr>
              <a:spcBef>
                <a:spcPct val="0"/>
              </a:spcBef>
            </a:pPr>
            <a:endParaRPr lang="it-IT"/>
          </a:p>
        </p:txBody>
      </p:sp>
      <p:sp>
        <p:nvSpPr>
          <p:cNvPr id="917508" name="Segnaposto numero diapositiva 3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57238" indent="-292100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65225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30363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97088" indent="-233363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542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114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686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925888" indent="-233363" defTabSz="9318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4AF1B424-1C1B-4DFF-8EFA-C9D07B3143B9}" type="slidenum">
              <a:rPr lang="it-IT" sz="1200">
                <a:latin typeface="Tahoma" pitchFamily="34" charset="0"/>
              </a:rPr>
              <a:pPr algn="r" eaLnBrk="1" hangingPunct="1"/>
              <a:t>56</a:t>
            </a:fld>
            <a:endParaRPr lang="it-IT" sz="12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51363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627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807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594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9568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785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 lvl="0"/>
            <a:r>
              <a:rPr lang="zh-CN" altLang="en-US" noProof="0" dirty="0" smtClean="0"/>
              <a:t>单击此处编辑母版标题样式</a:t>
            </a:r>
            <a:endParaRPr lang="en-GB" noProof="0" dirty="0" smtClean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 lvl="0"/>
            <a:r>
              <a:rPr lang="zh-CN" altLang="en-US" noProof="0" dirty="0" smtClean="0"/>
              <a:t>单击此处编辑母版副标题样式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352280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Tahoma" pitchFamily="34" charset="0"/>
              </a:defRPr>
            </a:lvl1pPr>
            <a:lvl2pPr>
              <a:defRPr>
                <a:latin typeface="Tahoma" pitchFamily="34" charset="0"/>
              </a:defRPr>
            </a:lvl2pPr>
            <a:lvl3pPr>
              <a:defRPr>
                <a:latin typeface="Tahoma" pitchFamily="34" charset="0"/>
              </a:defRPr>
            </a:lvl3pPr>
            <a:lvl4pPr>
              <a:defRPr>
                <a:latin typeface="Tahoma" pitchFamily="34" charset="0"/>
              </a:defRPr>
            </a:lvl4pPr>
            <a:lvl5pPr>
              <a:defRPr>
                <a:latin typeface="Tahoma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583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7638" y="990600"/>
            <a:ext cx="2036762" cy="4800600"/>
          </a:xfrm>
        </p:spPr>
        <p:txBody>
          <a:bodyPr vert="eaVert"/>
          <a:lstStyle>
            <a:lvl1pPr>
              <a:defRPr>
                <a:latin typeface="Tahoma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990600"/>
            <a:ext cx="5961063" cy="4800600"/>
          </a:xfrm>
        </p:spPr>
        <p:txBody>
          <a:bodyPr vert="eaVert"/>
          <a:lstStyle>
            <a:lvl1pPr>
              <a:defRPr>
                <a:latin typeface="Tahoma" pitchFamily="34" charset="0"/>
              </a:defRPr>
            </a:lvl1pPr>
            <a:lvl2pPr>
              <a:defRPr>
                <a:latin typeface="Tahoma" pitchFamily="34" charset="0"/>
              </a:defRPr>
            </a:lvl2pPr>
            <a:lvl3pPr>
              <a:defRPr>
                <a:latin typeface="Tahoma" pitchFamily="34" charset="0"/>
              </a:defRPr>
            </a:lvl3pPr>
            <a:lvl4pPr>
              <a:defRPr>
                <a:latin typeface="Tahoma" pitchFamily="34" charset="0"/>
              </a:defRPr>
            </a:lvl4pPr>
            <a:lvl5pPr>
              <a:defRPr>
                <a:latin typeface="Tahoma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972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>
                <a:latin typeface="Tahoma" pitchFamily="34" charset="0"/>
              </a:defRPr>
            </a:lvl1pPr>
            <a:lvl2pPr>
              <a:defRPr>
                <a:latin typeface="Tahoma" pitchFamily="34" charset="0"/>
              </a:defRPr>
            </a:lvl2pPr>
            <a:lvl3pPr>
              <a:defRPr>
                <a:latin typeface="Tahoma" pitchFamily="34" charset="0"/>
              </a:defRPr>
            </a:lvl3pPr>
            <a:lvl4pPr>
              <a:defRPr>
                <a:latin typeface="Tahoma" pitchFamily="34" charset="0"/>
              </a:defRPr>
            </a:lvl4pPr>
            <a:lvl5pPr>
              <a:defRPr>
                <a:latin typeface="Tahoma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>
                <a:latin typeface="Tahoma" pitchFamily="34" charset="0"/>
              </a:defRPr>
            </a:lvl1pPr>
            <a:lvl2pPr>
              <a:defRPr>
                <a:latin typeface="Tahoma" pitchFamily="34" charset="0"/>
              </a:defRPr>
            </a:lvl2pPr>
            <a:lvl3pPr>
              <a:defRPr>
                <a:latin typeface="Tahoma" pitchFamily="34" charset="0"/>
              </a:defRPr>
            </a:lvl3pPr>
            <a:lvl4pPr>
              <a:defRPr>
                <a:latin typeface="Tahoma" pitchFamily="34" charset="0"/>
              </a:defRPr>
            </a:lvl4pPr>
            <a:lvl5pPr>
              <a:defRPr>
                <a:latin typeface="Tahoma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516C714E-E837-4A96-B1F5-26E97CE5FAA5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16622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>
                <a:latin typeface="Tahoma" pitchFamily="34" charset="0"/>
              </a:defRPr>
            </a:lvl1pPr>
            <a:lvl2pPr>
              <a:defRPr>
                <a:latin typeface="Tahoma" pitchFamily="34" charset="0"/>
              </a:defRPr>
            </a:lvl2pPr>
            <a:lvl3pPr>
              <a:defRPr>
                <a:latin typeface="Tahoma" pitchFamily="34" charset="0"/>
              </a:defRPr>
            </a:lvl3pPr>
            <a:lvl4pPr>
              <a:defRPr>
                <a:latin typeface="Tahoma" pitchFamily="34" charset="0"/>
              </a:defRPr>
            </a:lvl4pPr>
            <a:lvl5pPr>
              <a:defRPr>
                <a:latin typeface="Tahoma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>
            <a:lvl1pPr>
              <a:defRPr>
                <a:latin typeface="Tahoma" pitchFamily="34" charset="0"/>
              </a:defRPr>
            </a:lvl1pPr>
            <a:lvl2pPr>
              <a:defRPr>
                <a:latin typeface="Tahoma" pitchFamily="34" charset="0"/>
              </a:defRPr>
            </a:lvl2pPr>
            <a:lvl3pPr>
              <a:defRPr>
                <a:latin typeface="Tahoma" pitchFamily="34" charset="0"/>
              </a:defRPr>
            </a:lvl3pPr>
            <a:lvl4pPr>
              <a:defRPr>
                <a:latin typeface="Tahoma" pitchFamily="34" charset="0"/>
              </a:defRPr>
            </a:lvl4pPr>
            <a:lvl5pPr>
              <a:defRPr>
                <a:latin typeface="Tahoma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>
            <a:lvl1pPr>
              <a:defRPr>
                <a:latin typeface="Tahoma" pitchFamily="34" charset="0"/>
              </a:defRPr>
            </a:lvl1pPr>
            <a:lvl2pPr>
              <a:defRPr>
                <a:latin typeface="Tahoma" pitchFamily="34" charset="0"/>
              </a:defRPr>
            </a:lvl2pPr>
            <a:lvl3pPr>
              <a:defRPr>
                <a:latin typeface="Tahoma" pitchFamily="34" charset="0"/>
              </a:defRPr>
            </a:lvl3pPr>
            <a:lvl4pPr>
              <a:defRPr>
                <a:latin typeface="Tahoma" pitchFamily="34" charset="0"/>
              </a:defRPr>
            </a:lvl4pPr>
            <a:lvl5pPr>
              <a:defRPr>
                <a:latin typeface="Tahoma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8AB507FB-3CDE-46FA-B293-D1E847FDD25D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20927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 lIns="80165" tIns="40083" rIns="80165"/>
          <a:lstStyle>
            <a:lvl1pPr>
              <a:defRPr>
                <a:latin typeface="Tahoma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sv-SE" dirty="0"/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3"/>
          </p:nvPr>
        </p:nvSpPr>
        <p:spPr>
          <a:xfrm>
            <a:off x="1822012" y="1874601"/>
            <a:ext cx="6862738" cy="4059457"/>
          </a:xfrm>
        </p:spPr>
        <p:txBody>
          <a:bodyPr lIns="80165" tIns="40083" rIns="80165" bIns="40083"/>
          <a:lstStyle>
            <a:lvl1pPr>
              <a:defRPr>
                <a:latin typeface="Tahoma" pitchFamily="34" charset="0"/>
              </a:defRPr>
            </a:lvl1pPr>
            <a:lvl2pPr>
              <a:defRPr>
                <a:latin typeface="Tahoma" pitchFamily="34" charset="0"/>
              </a:defRPr>
            </a:lvl2pPr>
            <a:lvl3pPr>
              <a:defRPr>
                <a:latin typeface="Tahoma" pitchFamily="34" charset="0"/>
              </a:defRPr>
            </a:lvl3pPr>
            <a:lvl4pPr>
              <a:defRPr>
                <a:latin typeface="Tahoma" pitchFamily="34" charset="0"/>
              </a:defRPr>
            </a:lvl4pPr>
            <a:lvl5pPr>
              <a:defRPr>
                <a:latin typeface="Tahoma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sv-SE" dirty="0"/>
          </a:p>
        </p:txBody>
      </p:sp>
      <p:sp>
        <p:nvSpPr>
          <p:cNvPr id="4" name="Platshållare för datum 13"/>
          <p:cNvSpPr>
            <a:spLocks noGrp="1"/>
          </p:cNvSpPr>
          <p:nvPr>
            <p:ph type="dt" sz="half" idx="14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lIns="80165" tIns="40083" rIns="80165" bIns="40083"/>
          <a:lstStyle>
            <a:lvl1pPr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sv-SE" dirty="0"/>
          </a:p>
        </p:txBody>
      </p:sp>
      <p:sp>
        <p:nvSpPr>
          <p:cNvPr id="5" name="Platshållare för sidfot 14"/>
          <p:cNvSpPr>
            <a:spLocks noGrp="1"/>
          </p:cNvSpPr>
          <p:nvPr>
            <p:ph type="ftr" sz="quarter" idx="15"/>
          </p:nvPr>
        </p:nvSpPr>
        <p:spPr/>
        <p:txBody>
          <a:bodyPr lIns="80165" tIns="40083" rIns="80165" bIns="40083"/>
          <a:lstStyle>
            <a:lvl1pPr>
              <a:defRPr>
                <a:latin typeface="Tahom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Platshållare för bildnummer 15"/>
          <p:cNvSpPr>
            <a:spLocks noGrp="1"/>
          </p:cNvSpPr>
          <p:nvPr>
            <p:ph type="sldNum" sz="quarter" idx="16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fld id="{28CBB925-7B85-4799-A71C-0ECAB08595C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70044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itchFamily="34" charset="0"/>
              </a:defRPr>
            </a:lvl1pPr>
            <a:lvl2pPr>
              <a:defRPr>
                <a:latin typeface="Tahoma" pitchFamily="34" charset="0"/>
              </a:defRPr>
            </a:lvl2pPr>
            <a:lvl3pPr>
              <a:defRPr>
                <a:latin typeface="Tahoma" pitchFamily="34" charset="0"/>
              </a:defRPr>
            </a:lvl3pPr>
            <a:lvl4pPr>
              <a:defRPr>
                <a:latin typeface="Tahoma" pitchFamily="34" charset="0"/>
              </a:defRPr>
            </a:lvl4pPr>
            <a:lvl5pPr>
              <a:defRPr>
                <a:latin typeface="Tahoma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552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>
                <a:latin typeface="Tahoma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Tahoma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368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2286000"/>
            <a:ext cx="3998913" cy="3505200"/>
          </a:xfrm>
        </p:spPr>
        <p:txBody>
          <a:bodyPr/>
          <a:lstStyle>
            <a:lvl1pPr>
              <a:defRPr sz="2800">
                <a:latin typeface="Tahoma" pitchFamily="34" charset="0"/>
              </a:defRPr>
            </a:lvl1pPr>
            <a:lvl2pPr>
              <a:defRPr sz="2400">
                <a:latin typeface="Tahoma" pitchFamily="34" charset="0"/>
              </a:defRPr>
            </a:lvl2pPr>
            <a:lvl3pPr>
              <a:defRPr sz="2000">
                <a:latin typeface="Tahoma" pitchFamily="34" charset="0"/>
              </a:defRPr>
            </a:lvl3pPr>
            <a:lvl4pPr>
              <a:defRPr sz="1800">
                <a:latin typeface="Tahoma" pitchFamily="34" charset="0"/>
              </a:defRPr>
            </a:lvl4pPr>
            <a:lvl5pPr>
              <a:defRPr sz="1800">
                <a:latin typeface="Tahom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2286000"/>
            <a:ext cx="3998912" cy="3505200"/>
          </a:xfrm>
        </p:spPr>
        <p:txBody>
          <a:bodyPr/>
          <a:lstStyle>
            <a:lvl1pPr>
              <a:defRPr sz="2800">
                <a:latin typeface="Tahoma" pitchFamily="34" charset="0"/>
              </a:defRPr>
            </a:lvl1pPr>
            <a:lvl2pPr>
              <a:defRPr sz="2400">
                <a:latin typeface="Tahoma" pitchFamily="34" charset="0"/>
              </a:defRPr>
            </a:lvl2pPr>
            <a:lvl3pPr>
              <a:defRPr sz="2000">
                <a:latin typeface="Tahoma" pitchFamily="34" charset="0"/>
              </a:defRPr>
            </a:lvl3pPr>
            <a:lvl4pPr>
              <a:defRPr sz="1800">
                <a:latin typeface="Tahoma" pitchFamily="34" charset="0"/>
              </a:defRPr>
            </a:lvl4pPr>
            <a:lvl5pPr>
              <a:defRPr sz="1800">
                <a:latin typeface="Tahom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00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ahom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ahoma" pitchFamily="34" charset="0"/>
              </a:defRPr>
            </a:lvl1pPr>
            <a:lvl2pPr>
              <a:defRPr sz="2000">
                <a:latin typeface="Tahoma" pitchFamily="34" charset="0"/>
              </a:defRPr>
            </a:lvl2pPr>
            <a:lvl3pPr>
              <a:defRPr sz="1800">
                <a:latin typeface="Tahoma" pitchFamily="34" charset="0"/>
              </a:defRPr>
            </a:lvl3pPr>
            <a:lvl4pPr>
              <a:defRPr sz="1600">
                <a:latin typeface="Tahoma" pitchFamily="34" charset="0"/>
              </a:defRPr>
            </a:lvl4pPr>
            <a:lvl5pPr>
              <a:defRPr sz="1600">
                <a:latin typeface="Tahom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ahom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ahoma" pitchFamily="34" charset="0"/>
              </a:defRPr>
            </a:lvl1pPr>
            <a:lvl2pPr>
              <a:defRPr sz="2000">
                <a:latin typeface="Tahoma" pitchFamily="34" charset="0"/>
              </a:defRPr>
            </a:lvl2pPr>
            <a:lvl3pPr>
              <a:defRPr sz="1800">
                <a:latin typeface="Tahoma" pitchFamily="34" charset="0"/>
              </a:defRPr>
            </a:lvl3pPr>
            <a:lvl4pPr>
              <a:defRPr sz="1600">
                <a:latin typeface="Tahoma" pitchFamily="34" charset="0"/>
              </a:defRPr>
            </a:lvl4pPr>
            <a:lvl5pPr>
              <a:defRPr sz="1600">
                <a:latin typeface="Tahom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65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75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32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Tahoma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Tahoma" pitchFamily="34" charset="0"/>
              </a:defRPr>
            </a:lvl1pPr>
            <a:lvl2pPr>
              <a:defRPr sz="2800">
                <a:latin typeface="Tahoma" pitchFamily="34" charset="0"/>
              </a:defRPr>
            </a:lvl2pPr>
            <a:lvl3pPr>
              <a:defRPr sz="2400">
                <a:latin typeface="Tahoma" pitchFamily="34" charset="0"/>
              </a:defRPr>
            </a:lvl3pPr>
            <a:lvl4pPr>
              <a:defRPr sz="2000">
                <a:latin typeface="Tahoma" pitchFamily="34" charset="0"/>
              </a:defRPr>
            </a:lvl4pPr>
            <a:lvl5pPr>
              <a:defRPr sz="2000">
                <a:latin typeface="Tahom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08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Tahoma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Tahoma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dirty="0" smtClean="0"/>
              <a:t>单击图标添加图片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09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90600"/>
            <a:ext cx="7850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  <a:endParaRPr lang="en-GB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2286000"/>
            <a:ext cx="8150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GB" dirty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100" b="1">
                <a:latin typeface="Tahoma" pitchFamily="34" charset="0"/>
                <a:sym typeface="Symbol" pitchFamily="18" charset="2"/>
              </a:defRPr>
            </a:lvl1pPr>
          </a:lstStyle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+mj-ea"/>
          <a:cs typeface="ＭＳ Ｐゴシック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Times" pitchFamily="-84" charset="0"/>
        <a:buChar char="•"/>
        <a:defRPr sz="2800">
          <a:solidFill>
            <a:schemeClr val="tx1"/>
          </a:solidFill>
          <a:latin typeface="Tahoma" pitchFamily="34" charset="0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Tahoma" pitchFamily="34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roups.google.com/forum/#!forum/mobile-mia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5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jpeg"/><Relationship Id="rId5" Type="http://schemas.openxmlformats.org/officeDocument/2006/relationships/image" Target="../media/image13.e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wmf"/><Relationship Id="rId5" Type="http://schemas.openxmlformats.org/officeDocument/2006/relationships/image" Target="../media/image34.wmf"/><Relationship Id="rId4" Type="http://schemas.openxmlformats.org/officeDocument/2006/relationships/oleObject" Target="../embeddings/oleObject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tags" Target="../tags/tag3.xml"/><Relationship Id="rId7" Type="http://schemas.openxmlformats.org/officeDocument/2006/relationships/image" Target="../media/image38.png"/><Relationship Id="rId2" Type="http://schemas.openxmlformats.org/officeDocument/2006/relationships/tags" Target="../tags/tag2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26.xml"/><Relationship Id="rId11" Type="http://schemas.openxmlformats.org/officeDocument/2006/relationships/image" Target="../media/image37.emf"/><Relationship Id="rId5" Type="http://schemas.openxmlformats.org/officeDocument/2006/relationships/slideLayout" Target="../slideLayouts/slideLayout12.xml"/><Relationship Id="rId10" Type="http://schemas.openxmlformats.org/officeDocument/2006/relationships/oleObject" Target="../embeddings/oleObject6.bin"/><Relationship Id="rId4" Type="http://schemas.openxmlformats.org/officeDocument/2006/relationships/tags" Target="../tags/tag4.xml"/><Relationship Id="rId9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50.emf"/><Relationship Id="rId5" Type="http://schemas.openxmlformats.org/officeDocument/2006/relationships/image" Target="../media/image47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49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57.emf"/><Relationship Id="rId3" Type="http://schemas.openxmlformats.org/officeDocument/2006/relationships/notesSlide" Target="../notesSlides/notesSlide33.xml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54.emf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6.e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58.wmf"/><Relationship Id="rId11" Type="http://schemas.openxmlformats.org/officeDocument/2006/relationships/oleObject" Target="../embeddings/oleObject15.bin"/><Relationship Id="rId5" Type="http://schemas.openxmlformats.org/officeDocument/2006/relationships/image" Target="../media/image52.emf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53.emf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55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mbridge.org/se/academic/subjects/engineering/wireless-communications/energy-and-spectrum-efficient-wireless-network-design" TargetMode="Externa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4478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cs typeface="Tahoma" pitchFamily="34" charset="0"/>
              </a:rPr>
              <a:t>Chapter </a:t>
            </a:r>
            <a:r>
              <a:rPr lang="en-US" altLang="zh-CN" sz="3200" dirty="0" smtClean="0">
                <a:cs typeface="Tahoma" pitchFamily="34" charset="0"/>
              </a:rPr>
              <a:t>9 Energy-Efficient Design</a:t>
            </a:r>
            <a:endParaRPr lang="en-US" sz="3200" dirty="0">
              <a:cs typeface="Tahoma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矩形 2"/>
          <p:cNvSpPr/>
          <p:nvPr/>
        </p:nvSpPr>
        <p:spPr>
          <a:xfrm>
            <a:off x="1143000" y="5531882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Email list:  </a:t>
            </a:r>
            <a:r>
              <a:rPr lang="en-US" dirty="0">
                <a:hlinkClick r:id="rId3"/>
              </a:rPr>
              <a:t>https://groups.google.com/forum/#!</a:t>
            </a:r>
            <a:r>
              <a:rPr lang="en-US" dirty="0" smtClean="0">
                <a:hlinkClick r:id="rId3"/>
              </a:rPr>
              <a:t>forum/mobile-miao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Energy Efficiency of Communications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363" y="2312988"/>
            <a:ext cx="8504237" cy="4164012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Energy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Unit: Joule (J)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Unit for electricity energy:  kilowatt-hour (kWh) = 3.6×10</a:t>
            </a:r>
            <a:r>
              <a:rPr lang="en-US" altLang="zh-CN" sz="2000" baseline="30000" dirty="0" smtClean="0">
                <a:ea typeface="宋体" pitchFamily="2" charset="-122"/>
              </a:rPr>
              <a:t>6</a:t>
            </a:r>
            <a:r>
              <a:rPr lang="en-US" altLang="zh-CN" sz="2000" dirty="0" smtClean="0">
                <a:ea typeface="宋体" pitchFamily="2" charset="-122"/>
              </a:rPr>
              <a:t> J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Information moved in communications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Unit: bit</a:t>
            </a:r>
            <a:endParaRPr lang="en-US" altLang="zh-CN" sz="2400" dirty="0" smtClean="0">
              <a:ea typeface="宋体" pitchFamily="2" charset="-122"/>
            </a:endParaRP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Energy efficiency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Amount of information moved per Joule of energy</a:t>
            </a:r>
          </a:p>
          <a:p>
            <a:pPr lvl="2" eaLnBrk="1" hangingPunct="1"/>
            <a:r>
              <a:rPr lang="en-US" altLang="zh-CN" sz="1800" dirty="0" smtClean="0">
                <a:ea typeface="宋体" pitchFamily="2" charset="-122"/>
              </a:rPr>
              <a:t>Unit:  bits/Joule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64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3" name="Object 2"/>
          <p:cNvGraphicFramePr>
            <a:graphicFrameLocks noChangeAspect="1"/>
          </p:cNvGraphicFramePr>
          <p:nvPr/>
        </p:nvGraphicFramePr>
        <p:xfrm>
          <a:off x="5335588" y="3862388"/>
          <a:ext cx="3175000" cy="238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1" name="Visio" r:id="rId4" imgW="7362689" imgH="5534141" progId="Visio.Drawing.11">
                  <p:embed/>
                </p:oleObj>
              </mc:Choice>
              <mc:Fallback>
                <p:oleObj name="Visio" r:id="rId4" imgW="7362689" imgH="5534141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5588" y="3862388"/>
                        <a:ext cx="3175000" cy="2386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4" name="Title 1"/>
          <p:cNvSpPr>
            <a:spLocks noGrp="1"/>
          </p:cNvSpPr>
          <p:nvPr>
            <p:ph type="title" idx="4294967295"/>
          </p:nvPr>
        </p:nvSpPr>
        <p:spPr>
          <a:xfrm>
            <a:off x="673711" y="697181"/>
            <a:ext cx="7850187" cy="1143000"/>
          </a:xfrm>
        </p:spPr>
        <p:txBody>
          <a:bodyPr anchor="ctr"/>
          <a:lstStyle/>
          <a:p>
            <a:pPr eaLnBrk="1" hangingPunct="1"/>
            <a:r>
              <a:rPr lang="en-US" altLang="zh-CN" sz="2900" dirty="0" smtClean="0">
                <a:ea typeface="宋体" pitchFamily="2" charset="-122"/>
              </a:rPr>
              <a:t>Energy Efficiency in Ancient Communications</a:t>
            </a:r>
          </a:p>
        </p:txBody>
      </p:sp>
      <p:grpSp>
        <p:nvGrpSpPr>
          <p:cNvPr id="850948" name="Group 4"/>
          <p:cNvGrpSpPr>
            <a:grpSpLocks/>
          </p:cNvGrpSpPr>
          <p:nvPr/>
        </p:nvGrpSpPr>
        <p:grpSpPr bwMode="auto">
          <a:xfrm>
            <a:off x="4597400" y="1790700"/>
            <a:ext cx="3705225" cy="2163763"/>
            <a:chOff x="2688" y="864"/>
            <a:chExt cx="3024" cy="2016"/>
          </a:xfrm>
        </p:grpSpPr>
        <p:pic>
          <p:nvPicPr>
            <p:cNvPr id="10252" name="Picture 3" descr="长城烽火台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864"/>
              <a:ext cx="3024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3" name="Picture 2" descr="http://library.thinkquest.org/04oct/00451/smokesignalscampfire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4" y="1259"/>
              <a:ext cx="528" cy="1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46" name="Rectangle 10"/>
          <p:cNvSpPr>
            <a:spLocks noChangeArrowheads="1"/>
          </p:cNvSpPr>
          <p:nvPr/>
        </p:nvSpPr>
        <p:spPr bwMode="auto">
          <a:xfrm>
            <a:off x="119063" y="1760538"/>
            <a:ext cx="43878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Invasion or no invasion? (1/0)</a:t>
            </a:r>
          </a:p>
        </p:txBody>
      </p:sp>
      <p:grpSp>
        <p:nvGrpSpPr>
          <p:cNvPr id="850952" name="Group 8"/>
          <p:cNvGrpSpPr>
            <a:grpSpLocks/>
          </p:cNvGrpSpPr>
          <p:nvPr/>
        </p:nvGrpSpPr>
        <p:grpSpPr bwMode="auto">
          <a:xfrm>
            <a:off x="661988" y="2293938"/>
            <a:ext cx="3727450" cy="2903537"/>
            <a:chOff x="240" y="1680"/>
            <a:chExt cx="3251" cy="2443"/>
          </a:xfrm>
        </p:grpSpPr>
        <p:pic>
          <p:nvPicPr>
            <p:cNvPr id="10249" name="Picture 3" descr="北京怀柔慕田峪长城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1680"/>
              <a:ext cx="3251" cy="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2" descr="http://library.thinkquest.org/04oct/00451/smokesignalscampfire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9" y="2933"/>
              <a:ext cx="240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1" name="Picture 2" descr="http://library.thinkquest.org/04oct/00451/smokesignalscampfire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4" y="3051"/>
              <a:ext cx="167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50956" name="Rectangle 12"/>
          <p:cNvSpPr>
            <a:spLocks noChangeArrowheads="1"/>
          </p:cNvSpPr>
          <p:nvPr/>
        </p:nvSpPr>
        <p:spPr bwMode="auto">
          <a:xfrm>
            <a:off x="531813" y="5235575"/>
            <a:ext cx="4421187" cy="710663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altLang="zh-CN" dirty="0">
                <a:latin typeface="Tahoma" pitchFamily="34" charset="0"/>
                <a:ea typeface="宋体" pitchFamily="2" charset="-122"/>
              </a:rPr>
              <a:t>Energy of firewood:16.2 </a:t>
            </a:r>
            <a:r>
              <a:rPr lang="en-US" altLang="zh-CN" dirty="0" err="1">
                <a:latin typeface="Tahoma" pitchFamily="34" charset="0"/>
                <a:ea typeface="宋体" pitchFamily="2" charset="-122"/>
              </a:rPr>
              <a:t>megajoules</a:t>
            </a:r>
            <a:r>
              <a:rPr lang="en-US" altLang="zh-CN" dirty="0">
                <a:latin typeface="Tahoma" pitchFamily="34" charset="0"/>
                <a:ea typeface="宋体" pitchFamily="2" charset="-122"/>
              </a:rPr>
              <a:t>/kg</a:t>
            </a:r>
          </a:p>
          <a:p>
            <a:pPr algn="ctr"/>
            <a:r>
              <a:rPr lang="en-US" altLang="zh-CN" dirty="0" smtClean="0">
                <a:solidFill>
                  <a:srgbClr val="002060"/>
                </a:solidFill>
                <a:latin typeface="Tahoma" pitchFamily="34" charset="0"/>
                <a:ea typeface="宋体" pitchFamily="2" charset="-122"/>
              </a:rPr>
              <a:t>Extremely </a:t>
            </a:r>
            <a:r>
              <a:rPr lang="en-US" altLang="zh-CN" dirty="0">
                <a:solidFill>
                  <a:srgbClr val="002060"/>
                </a:solidFill>
                <a:latin typeface="Tahoma" pitchFamily="34" charset="0"/>
                <a:ea typeface="宋体" pitchFamily="2" charset="-122"/>
              </a:rPr>
              <a:t>energy inefficient, yet needed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42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50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0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0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50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95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994" name="Rectangle 2"/>
          <p:cNvSpPr>
            <a:spLocks noChangeArrowheads="1"/>
          </p:cNvSpPr>
          <p:nvPr/>
        </p:nvSpPr>
        <p:spPr bwMode="auto">
          <a:xfrm>
            <a:off x="374650" y="4040188"/>
            <a:ext cx="5645150" cy="1914525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/>
          <a:lstStyle/>
          <a:p>
            <a:r>
              <a:rPr lang="en-US" altLang="zh-CN" sz="2000" dirty="0">
                <a:solidFill>
                  <a:srgbClr val="002060"/>
                </a:solidFill>
                <a:latin typeface="Tahoma" pitchFamily="34" charset="0"/>
                <a:ea typeface="宋体" pitchFamily="2" charset="-122"/>
              </a:rPr>
              <a:t>Answer: </a:t>
            </a:r>
          </a:p>
          <a:p>
            <a:r>
              <a:rPr lang="en-US" altLang="zh-CN" sz="2000" dirty="0">
                <a:solidFill>
                  <a:srgbClr val="002060"/>
                </a:solidFill>
                <a:latin typeface="Tahoma" pitchFamily="34" charset="0"/>
                <a:ea typeface="宋体" pitchFamily="2" charset="-122"/>
              </a:rPr>
              <a:t>    Total energy available</a:t>
            </a:r>
          </a:p>
          <a:p>
            <a:r>
              <a:rPr lang="en-US" altLang="zh-CN" sz="2000" dirty="0">
                <a:latin typeface="Times New Roman" pitchFamily="18" charset="0"/>
                <a:ea typeface="宋体" pitchFamily="2" charset="-122"/>
              </a:rPr>
              <a:t>    1.5 v * 1000 </a:t>
            </a:r>
            <a:r>
              <a:rPr lang="en-US" altLang="zh-CN" sz="2000" dirty="0" err="1" smtClean="0">
                <a:latin typeface="Times New Roman" pitchFamily="18" charset="0"/>
                <a:ea typeface="宋体" pitchFamily="2" charset="-122"/>
              </a:rPr>
              <a:t>mAh</a:t>
            </a:r>
            <a:r>
              <a:rPr lang="en-US" altLang="zh-CN" sz="2000" dirty="0" smtClean="0">
                <a:latin typeface="Times New Roman" pitchFamily="18" charset="0"/>
                <a:ea typeface="宋体" pitchFamily="2" charset="-122"/>
              </a:rPr>
              <a:t>=1.5v*1Ah*3600s/h=5400J</a:t>
            </a:r>
          </a:p>
          <a:p>
            <a:endParaRPr lang="en-US" altLang="zh-CN" sz="2000" dirty="0">
              <a:latin typeface="Times New Roman" pitchFamily="18" charset="0"/>
              <a:ea typeface="宋体" pitchFamily="2" charset="-122"/>
            </a:endParaRPr>
          </a:p>
          <a:p>
            <a:r>
              <a:rPr lang="en-US" altLang="zh-CN" sz="2000" dirty="0">
                <a:solidFill>
                  <a:srgbClr val="990000"/>
                </a:solidFill>
                <a:latin typeface="Tahoma" pitchFamily="34" charset="0"/>
                <a:ea typeface="宋体" pitchFamily="2" charset="-122"/>
              </a:rPr>
              <a:t>    </a:t>
            </a:r>
            <a:r>
              <a:rPr lang="en-US" altLang="zh-CN" sz="2000" dirty="0">
                <a:solidFill>
                  <a:srgbClr val="002060"/>
                </a:solidFill>
                <a:latin typeface="Tahoma" pitchFamily="34" charset="0"/>
                <a:ea typeface="宋体" pitchFamily="2" charset="-122"/>
              </a:rPr>
              <a:t>Total bits that can be sent out</a:t>
            </a:r>
          </a:p>
          <a:p>
            <a:r>
              <a:rPr lang="en-US" altLang="zh-CN" sz="2000" dirty="0">
                <a:solidFill>
                  <a:srgbClr val="990000"/>
                </a:solidFill>
                <a:latin typeface="Tahoma" pitchFamily="34" charset="0"/>
                <a:ea typeface="宋体" pitchFamily="2" charset="-122"/>
              </a:rPr>
              <a:t>     </a:t>
            </a:r>
            <a:r>
              <a:rPr lang="en-US" altLang="zh-CN" sz="2000" dirty="0">
                <a:latin typeface="Times New Roman" pitchFamily="18" charset="0"/>
                <a:ea typeface="宋体" pitchFamily="2" charset="-122"/>
              </a:rPr>
              <a:t>5400 J * 60 </a:t>
            </a:r>
            <a:r>
              <a:rPr lang="en-US" altLang="zh-CN" sz="2000" dirty="0" err="1">
                <a:latin typeface="Times New Roman" pitchFamily="18" charset="0"/>
                <a:ea typeface="宋体" pitchFamily="2" charset="-122"/>
              </a:rPr>
              <a:t>kbits</a:t>
            </a:r>
            <a:r>
              <a:rPr lang="en-US" altLang="zh-CN" sz="2000" dirty="0">
                <a:latin typeface="Times New Roman" pitchFamily="18" charset="0"/>
                <a:ea typeface="宋体" pitchFamily="2" charset="-122"/>
              </a:rPr>
              <a:t>/J = 324 </a:t>
            </a:r>
            <a:r>
              <a:rPr lang="en-US" altLang="zh-CN" sz="2000" dirty="0" err="1">
                <a:latin typeface="Times New Roman" pitchFamily="18" charset="0"/>
                <a:ea typeface="宋体" pitchFamily="2" charset="-122"/>
              </a:rPr>
              <a:t>Mbits</a:t>
            </a:r>
            <a:r>
              <a:rPr lang="en-US" altLang="zh-CN" sz="2000" dirty="0" smtClean="0">
                <a:latin typeface="Times New Roman" pitchFamily="18" charset="0"/>
                <a:ea typeface="宋体" pitchFamily="2" charset="-122"/>
              </a:rPr>
              <a:t>= </a:t>
            </a:r>
            <a:r>
              <a:rPr lang="en-US" altLang="zh-CN" sz="2000" dirty="0" smtClean="0">
                <a:solidFill>
                  <a:srgbClr val="002060"/>
                </a:solidFill>
                <a:latin typeface="Times New Roman" pitchFamily="18" charset="0"/>
                <a:ea typeface="宋体" pitchFamily="2" charset="-122"/>
              </a:rPr>
              <a:t>40.5MB</a:t>
            </a:r>
            <a:endParaRPr lang="en-US" altLang="zh-CN" sz="2000" dirty="0">
              <a:solidFill>
                <a:srgbClr val="00206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>
          <a:xfrm>
            <a:off x="598488" y="990600"/>
            <a:ext cx="8774112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Energy Efficiency of Modern Communications</a:t>
            </a:r>
            <a:endParaRPr lang="zh-CN" altLang="en-US" dirty="0" smtClean="0">
              <a:ea typeface="宋体" pitchFamily="2" charset="-122"/>
            </a:endParaRPr>
          </a:p>
        </p:txBody>
      </p:sp>
      <p:graphicFrame>
        <p:nvGraphicFramePr>
          <p:cNvPr id="11269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1562100" y="3835400"/>
          <a:ext cx="21717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6" name="Equation" r:id="rId4" imgW="2171700" imgH="177800" progId="Equation.DSMT4">
                  <p:embed/>
                </p:oleObj>
              </mc:Choice>
              <mc:Fallback>
                <p:oleObj name="Equation" r:id="rId4" imgW="2171700" imgH="177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100" y="3835400"/>
                        <a:ext cx="21717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374650" y="2133600"/>
            <a:ext cx="8464550" cy="1830388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dist"/>
            <a:r>
              <a:rPr lang="en-US" altLang="zh-CN" sz="2000" b="1" u="sng" dirty="0">
                <a:latin typeface="Tahoma" pitchFamily="34" charset="0"/>
                <a:ea typeface="宋体" pitchFamily="2" charset="-122"/>
              </a:rPr>
              <a:t>Quiz</a:t>
            </a: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: A wireless transmitter is using a new AA battery. The </a:t>
            </a:r>
            <a:r>
              <a:rPr lang="en-US" altLang="zh-CN" sz="2000" dirty="0" smtClean="0">
                <a:latin typeface="Tahoma" pitchFamily="34" charset="0"/>
                <a:ea typeface="宋体" pitchFamily="2" charset="-122"/>
              </a:rPr>
              <a:t>battery </a:t>
            </a: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has a </a:t>
            </a:r>
            <a:endParaRPr lang="en-US" altLang="zh-CN" sz="2000" dirty="0" smtClean="0">
              <a:latin typeface="Tahoma" pitchFamily="34" charset="0"/>
              <a:ea typeface="宋体" pitchFamily="2" charset="-122"/>
            </a:endParaRPr>
          </a:p>
          <a:p>
            <a:pPr algn="dist"/>
            <a:r>
              <a:rPr lang="en-US" altLang="zh-CN" sz="2000" dirty="0" smtClean="0">
                <a:latin typeface="Tahoma" pitchFamily="34" charset="0"/>
                <a:ea typeface="宋体" pitchFamily="2" charset="-122"/>
              </a:rPr>
              <a:t>constant </a:t>
            </a: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output voltage of 1.5 V and a capacity </a:t>
            </a:r>
            <a:r>
              <a:rPr lang="en-US" altLang="zh-CN" sz="2000" dirty="0" smtClean="0">
                <a:latin typeface="Tahoma" pitchFamily="34" charset="0"/>
                <a:ea typeface="宋体" pitchFamily="2" charset="-122"/>
              </a:rPr>
              <a:t>of </a:t>
            </a: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1000 </a:t>
            </a:r>
            <a:r>
              <a:rPr lang="en-US" altLang="zh-CN" sz="2000" dirty="0" err="1">
                <a:latin typeface="Tahoma" pitchFamily="34" charset="0"/>
                <a:ea typeface="宋体" pitchFamily="2" charset="-122"/>
              </a:rPr>
              <a:t>mAh</a:t>
            </a: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. Assume the </a:t>
            </a:r>
            <a:endParaRPr lang="en-US" altLang="zh-CN" sz="2000" dirty="0" smtClean="0">
              <a:latin typeface="Tahoma" pitchFamily="34" charset="0"/>
              <a:ea typeface="宋体" pitchFamily="2" charset="-122"/>
            </a:endParaRPr>
          </a:p>
          <a:p>
            <a:pPr algn="dist"/>
            <a:r>
              <a:rPr lang="en-US" altLang="zh-CN" sz="2000" dirty="0" smtClean="0">
                <a:latin typeface="Tahoma" pitchFamily="34" charset="0"/>
                <a:ea typeface="宋体" pitchFamily="2" charset="-122"/>
              </a:rPr>
              <a:t>energy </a:t>
            </a: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efficiency of the wireless </a:t>
            </a:r>
            <a:r>
              <a:rPr lang="en-US" altLang="zh-CN" sz="2000" dirty="0" smtClean="0">
                <a:latin typeface="Tahoma" pitchFamily="34" charset="0"/>
                <a:ea typeface="宋体" pitchFamily="2" charset="-122"/>
              </a:rPr>
              <a:t>transmitter </a:t>
            </a: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is 60 </a:t>
            </a:r>
            <a:r>
              <a:rPr lang="en-US" altLang="zh-CN" sz="2000" dirty="0" err="1">
                <a:latin typeface="Tahoma" pitchFamily="34" charset="0"/>
                <a:ea typeface="宋体" pitchFamily="2" charset="-122"/>
              </a:rPr>
              <a:t>kbits</a:t>
            </a: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/Joule.  </a:t>
            </a:r>
            <a:r>
              <a:rPr lang="en-US" altLang="zh-CN" sz="1600" dirty="0">
                <a:latin typeface="Tahoma" pitchFamily="34" charset="0"/>
                <a:ea typeface="宋体" pitchFamily="2" charset="-122"/>
              </a:rPr>
              <a:t> </a:t>
            </a:r>
            <a:endParaRPr lang="en-US" altLang="zh-CN" sz="1600" dirty="0" smtClean="0">
              <a:latin typeface="Tahoma" pitchFamily="34" charset="0"/>
              <a:ea typeface="宋体" pitchFamily="2" charset="-122"/>
            </a:endParaRPr>
          </a:p>
          <a:p>
            <a:pPr algn="dist"/>
            <a:endParaRPr lang="en-US" altLang="zh-CN" sz="1600" dirty="0">
              <a:latin typeface="Tahoma" pitchFamily="34" charset="0"/>
              <a:ea typeface="宋体" pitchFamily="2" charset="-122"/>
            </a:endParaRPr>
          </a:p>
          <a:p>
            <a:pPr algn="dist"/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     </a:t>
            </a:r>
            <a:r>
              <a:rPr lang="en-US" altLang="zh-CN" sz="2000" b="1" dirty="0">
                <a:solidFill>
                  <a:srgbClr val="002060"/>
                </a:solidFill>
                <a:latin typeface="Tahoma" pitchFamily="34" charset="0"/>
                <a:ea typeface="宋体" pitchFamily="2" charset="-122"/>
              </a:rPr>
              <a:t>Question: How many bits can be sent by this transmitter? </a:t>
            </a:r>
          </a:p>
        </p:txBody>
      </p:sp>
      <p:graphicFrame>
        <p:nvGraphicFramePr>
          <p:cNvPr id="852998" name="Group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4040594"/>
              </p:ext>
            </p:extLst>
          </p:nvPr>
        </p:nvGraphicFramePr>
        <p:xfrm>
          <a:off x="6172201" y="4114800"/>
          <a:ext cx="2666998" cy="1790700"/>
        </p:xfrm>
        <a:graphic>
          <a:graphicData uri="http://schemas.openxmlformats.org/drawingml/2006/table">
            <a:tbl>
              <a:tblPr/>
              <a:tblGrid>
                <a:gridCol w="725140"/>
                <a:gridCol w="970929"/>
                <a:gridCol w="970929"/>
              </a:tblGrid>
              <a:tr h="66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Type</a:t>
                      </a:r>
                    </a:p>
                  </a:txBody>
                  <a:tcPr marT="45657" marB="4565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Size (MB)</a:t>
                      </a:r>
                    </a:p>
                  </a:txBody>
                  <a:tcPr marT="45657" marB="456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Batteries</a:t>
                      </a:r>
                    </a:p>
                  </a:txBody>
                  <a:tcPr marT="45657" marB="456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MP3</a:t>
                      </a:r>
                    </a:p>
                  </a:txBody>
                  <a:tcPr marT="45657" marB="4565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4</a:t>
                      </a:r>
                    </a:p>
                  </a:txBody>
                  <a:tcPr marT="45657" marB="456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0.1</a:t>
                      </a:r>
                    </a:p>
                  </a:txBody>
                  <a:tcPr marT="45657" marB="456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CD</a:t>
                      </a:r>
                    </a:p>
                  </a:txBody>
                  <a:tcPr marT="45657" marB="4565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650</a:t>
                      </a:r>
                    </a:p>
                  </a:txBody>
                  <a:tcPr marT="45657" marB="456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marT="45657" marB="456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DVD</a:t>
                      </a:r>
                    </a:p>
                  </a:txBody>
                  <a:tcPr marT="45657" marB="4565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4700</a:t>
                      </a:r>
                      <a:endParaRPr kumimoji="0" lang="zh-CN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657" marB="456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116</a:t>
                      </a:r>
                      <a:endParaRPr kumimoji="0" lang="zh-CN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657" marB="456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7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2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2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52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299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668337" y="1009528"/>
            <a:ext cx="8247063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Energy Saving            Energy Efficiency</a:t>
            </a:r>
          </a:p>
        </p:txBody>
      </p:sp>
      <p:graphicFrame>
        <p:nvGraphicFramePr>
          <p:cNvPr id="14340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051239"/>
              </p:ext>
            </p:extLst>
          </p:nvPr>
        </p:nvGraphicFramePr>
        <p:xfrm>
          <a:off x="4237037" y="884238"/>
          <a:ext cx="715963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3" name="Equation" r:id="rId4" imgW="139700" imgH="139700" progId="Equation.DSMT4">
                  <p:embed/>
                </p:oleObj>
              </mc:Choice>
              <mc:Fallback>
                <p:oleObj name="Equation" r:id="rId4" imgW="139700" imgH="139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7037" y="884238"/>
                        <a:ext cx="715963" cy="715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433388" y="1911350"/>
            <a:ext cx="8786812" cy="288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l"/>
            </a:pPr>
            <a:r>
              <a:rPr lang="en-US" altLang="zh-CN" sz="2400" dirty="0">
                <a:latin typeface="Tahoma" pitchFamily="34" charset="0"/>
                <a:ea typeface="宋体" pitchFamily="2" charset="-122"/>
              </a:rPr>
              <a:t>Complete Saving of Energy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Shut down network completely to save the most energy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Not desired!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endParaRPr lang="en-US" altLang="zh-CN" sz="2000" dirty="0">
              <a:latin typeface="Tahoma" pitchFamily="34" charset="0"/>
              <a:ea typeface="宋体" pitchFamily="2" charset="-122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l"/>
            </a:pPr>
            <a:r>
              <a:rPr lang="en-US" altLang="zh-CN" sz="2400" dirty="0">
                <a:latin typeface="Tahoma" pitchFamily="34" charset="0"/>
                <a:ea typeface="宋体" pitchFamily="2" charset="-122"/>
              </a:rPr>
              <a:t>Purpose of energy-efficient wireless network design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Not to save energy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Make the best/efficient use of energy!</a:t>
            </a:r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2179639" y="4692650"/>
            <a:ext cx="4678362" cy="1250950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altLang="zh-CN" sz="2800" b="1" dirty="0">
                <a:solidFill>
                  <a:srgbClr val="002060"/>
                </a:solidFill>
                <a:latin typeface="Tahoma" pitchFamily="34" charset="0"/>
                <a:ea typeface="宋体" pitchFamily="2" charset="-122"/>
              </a:rPr>
              <a:t>Energy saving </a:t>
            </a:r>
          </a:p>
          <a:p>
            <a:pPr algn="ctr"/>
            <a:r>
              <a:rPr lang="en-US" altLang="zh-CN" sz="2800" b="1" dirty="0">
                <a:solidFill>
                  <a:srgbClr val="002060"/>
                </a:solidFill>
                <a:latin typeface="Tahoma" pitchFamily="34" charset="0"/>
                <a:ea typeface="宋体" pitchFamily="2" charset="-122"/>
              </a:rPr>
              <a:t>w/o </a:t>
            </a:r>
          </a:p>
          <a:p>
            <a:pPr algn="ctr"/>
            <a:r>
              <a:rPr lang="en-US" altLang="zh-CN" sz="2800" b="1" dirty="0">
                <a:solidFill>
                  <a:srgbClr val="002060"/>
                </a:solidFill>
                <a:latin typeface="Tahoma" pitchFamily="34" charset="0"/>
                <a:ea typeface="宋体" pitchFamily="2" charset="-122"/>
              </a:rPr>
              <a:t>losing service quality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1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990600"/>
            <a:ext cx="7696200" cy="1143000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Joint Effort Across All Layers</a:t>
            </a:r>
          </a:p>
        </p:txBody>
      </p:sp>
      <p:sp>
        <p:nvSpPr>
          <p:cNvPr id="15364" name="Text Box 4"/>
          <p:cNvSpPr>
            <a:spLocks noGrp="1" noChangeArrowheads="1"/>
          </p:cNvSpPr>
          <p:nvPr>
            <p:ph type="body" sz="half" idx="1"/>
          </p:nvPr>
        </p:nvSpPr>
        <p:spPr>
          <a:xfrm>
            <a:off x="598488" y="2286000"/>
            <a:ext cx="7821612" cy="3824287"/>
          </a:xfrm>
          <a:noFill/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Energy consumption affected by all layers of system design</a:t>
            </a:r>
          </a:p>
          <a:p>
            <a:pPr eaLnBrk="1" hangingPunct="1"/>
            <a:endParaRPr lang="en-US" altLang="zh-CN" sz="2400" dirty="0" smtClean="0">
              <a:ea typeface="宋体" pitchFamily="2" charset="-122"/>
            </a:endParaRP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Efforts across all layers to tackle energy consumption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3400" y="4419600"/>
            <a:ext cx="8286750" cy="914400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Energy efficiency( spectrum, traffic, wireless channel, device circuits, etc.)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9099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696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Energy Consumption in Wireless Networks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762000" y="2286000"/>
            <a:ext cx="3771900" cy="4038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Communication</a:t>
            </a:r>
          </a:p>
          <a:p>
            <a:r>
              <a:rPr lang="en-US" sz="2000" dirty="0" smtClean="0"/>
              <a:t>Energy spent for reliable wireless communications</a:t>
            </a:r>
          </a:p>
          <a:p>
            <a:r>
              <a:rPr lang="en-US" sz="2000" dirty="0" smtClean="0"/>
              <a:t>Depend on communication </a:t>
            </a:r>
            <a:r>
              <a:rPr lang="en-US" sz="2000" dirty="0"/>
              <a:t>s</a:t>
            </a:r>
            <a:r>
              <a:rPr lang="en-US" sz="2000" dirty="0" smtClean="0"/>
              <a:t>tates, SNR, channel, cell radius, traffic load, etc. </a:t>
            </a:r>
            <a:endParaRPr lang="en-US" sz="2000" dirty="0"/>
          </a:p>
          <a:p>
            <a:r>
              <a:rPr lang="en-US" sz="2000" dirty="0" smtClean="0"/>
              <a:t>Named transmission energy</a:t>
            </a:r>
            <a:endParaRPr lang="en-US" sz="2000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2286000"/>
            <a:ext cx="3771900" cy="4038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Computation</a:t>
            </a:r>
          </a:p>
          <a:p>
            <a:r>
              <a:rPr lang="en-US" sz="2000" dirty="0" smtClean="0"/>
              <a:t>Energy spent by computation, e.g. signal processing, filtering, coding/decoding, and others to ensure the operation of the device, e.g. cooling.</a:t>
            </a:r>
          </a:p>
          <a:p>
            <a:r>
              <a:rPr lang="en-US" sz="2000" dirty="0" smtClean="0"/>
              <a:t>Named circuit energy</a:t>
            </a:r>
            <a:endParaRPr lang="en-US" sz="2000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5046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066800"/>
            <a:ext cx="7696200" cy="1143000"/>
          </a:xfrm>
        </p:spPr>
        <p:txBody>
          <a:bodyPr>
            <a:normAutofit/>
          </a:bodyPr>
          <a:lstStyle/>
          <a:p>
            <a:r>
              <a:rPr lang="en-US" dirty="0"/>
              <a:t>Energy Consumption in Wireless Networks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/>
              <p:cNvSpPr>
                <a:spLocks noGrp="1"/>
              </p:cNvSpPr>
              <p:nvPr>
                <p:ph type="body" sz="half" idx="1"/>
              </p:nvPr>
            </p:nvSpPr>
            <p:spPr>
              <a:xfrm>
                <a:off x="762000" y="2209800"/>
                <a:ext cx="3771900" cy="40386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400" dirty="0" smtClean="0"/>
                  <a:t>Transmission energy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sup>
                        </m:sSup>
                      </m:den>
                    </m:f>
                  </m:oMath>
                </a14:m>
                <a:endParaRPr lang="en-US" sz="2000" dirty="0" smtClean="0"/>
              </a:p>
              <a:p>
                <a:r>
                  <a:rPr lang="en-US" sz="2000" dirty="0" smtClean="0"/>
                  <a:t>Dominate in long distance communications</a:t>
                </a:r>
              </a:p>
              <a:p>
                <a:r>
                  <a:rPr lang="en-US" sz="2000" dirty="0" smtClean="0"/>
                  <a:t>Determined by channel and throughput requirement</a:t>
                </a:r>
              </a:p>
              <a:p>
                <a:r>
                  <a:rPr lang="en-US" sz="2000" dirty="0" smtClean="0"/>
                  <a:t>Grows as traffic demands grows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文本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762000" y="2209800"/>
                <a:ext cx="3771900" cy="4038600"/>
              </a:xfrm>
              <a:blipFill rotWithShape="1">
                <a:blip r:embed="rId3"/>
                <a:stretch>
                  <a:fillRect l="-2423" t="-10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2209800"/>
            <a:ext cx="3771900" cy="4038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Circuit energy</a:t>
            </a:r>
          </a:p>
          <a:p>
            <a:r>
              <a:rPr lang="en-US" sz="2000" dirty="0" smtClean="0"/>
              <a:t>May dominate in short-distance communications, e.g. </a:t>
            </a:r>
            <a:r>
              <a:rPr lang="en-US" sz="2000" dirty="0" err="1" smtClean="0"/>
              <a:t>femto</a:t>
            </a:r>
            <a:r>
              <a:rPr lang="en-US" sz="2000" dirty="0" smtClean="0"/>
              <a:t> cells or </a:t>
            </a:r>
            <a:r>
              <a:rPr lang="en-US" sz="2000" dirty="0" err="1" smtClean="0"/>
              <a:t>WiFi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Moore’s law: w/ the same amount of circuit energy, computing power doubles every two years</a:t>
            </a:r>
          </a:p>
          <a:p>
            <a:endParaRPr lang="en-US" dirty="0"/>
          </a:p>
        </p:txBody>
      </p:sp>
      <p:sp>
        <p:nvSpPr>
          <p:cNvPr id="6" name="圆角矩形 5"/>
          <p:cNvSpPr/>
          <p:nvPr/>
        </p:nvSpPr>
        <p:spPr>
          <a:xfrm>
            <a:off x="1143000" y="5181600"/>
            <a:ext cx="6934200" cy="7620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ahoma" pitchFamily="34" charset="0"/>
              </a:rPr>
              <a:t>Balance between transmission and circuit energy consumptions</a:t>
            </a:r>
            <a:endParaRPr lang="en-US" sz="2800" b="1" dirty="0">
              <a:latin typeface="Tahoma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5645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6831" y="990600"/>
            <a:ext cx="7696200" cy="1143000"/>
          </a:xfrm>
        </p:spPr>
        <p:txBody>
          <a:bodyPr/>
          <a:lstStyle/>
          <a:p>
            <a:r>
              <a:rPr lang="en-US" dirty="0" smtClean="0"/>
              <a:t>Energy-Efficient Transmission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8001000" cy="4038600"/>
          </a:xfrm>
        </p:spPr>
        <p:txBody>
          <a:bodyPr/>
          <a:lstStyle/>
          <a:p>
            <a:r>
              <a:rPr lang="en-US" sz="2400" dirty="0" smtClean="0"/>
              <a:t>Energy efficiency: the amount of information reliably delivered, Q, consuming a certain amount of energy, E 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Equivalently, the throughput reliably delivered per unit power consumption</a:t>
            </a:r>
            <a:endParaRPr lang="en-US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809735"/>
            <a:ext cx="838200" cy="74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794" y="4419600"/>
            <a:ext cx="771211" cy="816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3769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79704" y="1026586"/>
            <a:ext cx="77724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dirty="0"/>
              <a:t>Energy-Efficient Transmission w/ Ideal Devices</a:t>
            </a:r>
            <a:endParaRPr lang="zh-CN" altLang="en-US" dirty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0619"/>
            <a:ext cx="8948737" cy="4622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zh-CN" sz="2400" dirty="0"/>
              <a:t>Do not consider circuit energy consumption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66749" y="2743200"/>
            <a:ext cx="3143251" cy="3154995"/>
            <a:chOff x="381000" y="2270619"/>
            <a:chExt cx="3505200" cy="4153993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405" y="2270619"/>
              <a:ext cx="2505213" cy="658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675" y="3017311"/>
              <a:ext cx="2981325" cy="94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299" y="3962400"/>
              <a:ext cx="3476901" cy="847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4991100"/>
              <a:ext cx="3390900" cy="647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8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5491162"/>
              <a:ext cx="3248025" cy="933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12" y="2667000"/>
            <a:ext cx="4829176" cy="3314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938712"/>
            <a:ext cx="7429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箭头连接符 2"/>
          <p:cNvCxnSpPr/>
          <p:nvPr/>
        </p:nvCxnSpPr>
        <p:spPr>
          <a:xfrm>
            <a:off x="8382000" y="5410200"/>
            <a:ext cx="509588" cy="3762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51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428625" y="2079109"/>
            <a:ext cx="47164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>
              <a:latin typeface="Tahoma" pitchFamily="34" charset="0"/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023937"/>
            <a:ext cx="7408863" cy="1239838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dirty="0" smtClean="0"/>
              <a:t>Energy-Efficient Transmission in Practice</a:t>
            </a:r>
            <a:endParaRPr lang="en-US" altLang="zh-CN" dirty="0"/>
          </a:p>
        </p:txBody>
      </p:sp>
      <p:pic>
        <p:nvPicPr>
          <p:cNvPr id="21510" name="Picture 1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9800" y="2461380"/>
            <a:ext cx="4800600" cy="3570496"/>
          </a:xfrm>
          <a:noFill/>
          <a:extLst>
            <a:ext uri="{91240B29-F687-4F45-9708-019B960494DF}">
              <a14:hiddenLine xmlns:a14="http://schemas.microsoft.com/office/drawing/2010/main" w="19050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05000"/>
            <a:ext cx="4292727" cy="783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791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Analogy</a:t>
            </a:r>
            <a:endParaRPr lang="en-US" dirty="0"/>
          </a:p>
        </p:txBody>
      </p:sp>
      <p:pic>
        <p:nvPicPr>
          <p:cNvPr id="120838" name="Picture 6" descr="http://1.bp.blogspot.com/_PzFY0YG2rmc/SlJ3DwcR1AI/AAAAAAAAABw/-_sYaU7MB3w/s400/Holmes-HL1261H-Robot-Desk-Lam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891572"/>
            <a:ext cx="1070828" cy="107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" descr="data:image/jpeg;base64,/9j/4AAQSkZJRgABAQAAAQABAAD/2wCEAAkGBhQSERUUExQVFRQUGBcUFxUVFxQVFxccFRcXFxQXFxUXHCYeFxkjHBcUHy8gIycpLCwsFx4xNTAqNSYrLCkBCQoKDgwOGg8PGiwkHCQsLCwpLCwsLCwsLCwsLCwsLCwsLCwsLCksLCksKSwsLCwsLCwsLCwsLCwsLCwsLCwsLP/AABEIAP0AxwMBIgACEQEDEQH/xAAbAAACAwEBAQAAAAAAAAAAAAADBAECBQAGB//EAD0QAAEDAgMECAQEBgICAwAAAAEAAgMRIQQSMQVBUWETInGBkaHB8AYysdEUUpLhI0JicoLxM7JTwhVDov/EABoBAAIDAQEAAAAAAAAAAAAAAAMEAQIFAAb/xAAuEQACAgIBAwMCBQQDAAAAAAAAAQIRAyESBDFBEyJRcYEFobHB8BQyYeEjM5H/2gAMAwEAAhEDEQA/APmuIwwzO970rJBRbOJYMzlnyR+Sy4SZ6KSM1ze1B8U89iWcyibixScSIm31PiiNbelTrzVomb1Ib1lDeyYqkDcOZ8SrMbbU+JViFIauJXcrk5nxKjo+Z8UUNVuiqq2TxAiLmfEqGxGtKnxKOG3UiK5XcjuNgGR8z4lVLOZ8SmhGqOjUqWyriKUPE+JV2g8T4lEMamONWbKqJJaaanxKVlc78zvEp7KlZ2KsXstOGhcyu/M79RVTiH/nd+p33RBGhuajIWlDRX8U/wDO/wDU77qfxsn53/qd90N7VQBEpCz0w34+T/yP/U77rv8A5GX/AMkn63fdAIUFTxQN2hqPaUtf+WT9b/upS0IuFy7ivgi2e6xkVHFZ7gtraEfXPKiy8TH5rExStHpmhGWOyQeK23rRPA6pd8YBKdi6FZqwcLKBEpfx+iillalRVWb2QlqimWtFJYpCJRQ2ckDoitCvEwb0Zsao5BVAAY0VoVyxWEao5F1EA5iC8Jp7UGRitFlJRFyERkYVSNEeMKzeisY7KNagTNThaDyI3JaRiiL2WnHQs2NCkiTuSqqY7aIykAcLRmOjVCxPOjQ3R2RVMVljFC1DLUyWKj2IiYCUAUHzD3uUqYh1h73LlZsCkfSMe2pr3fVZM8ddNQt7Fx251WQ9tC7t9AvOYJHqZLRmStuCgPamZTfx+6BKN6fTFWgGiln7Fc81UwhE8A13LujVmKzW/wCleNqpyDcdnZERhUlq5gQ7CVRelVYxq7WJhjdyFKVBVGxVkaVxDFrYiCgWVNJuHirY5ctlMkUtAGx70WJqA9xCdwgzBFnaVg4VdEdFfyQ5Wp/o6Ib2ISnsO4WjPEKrIxNliHIyyKpbBOGjO7VUtTbouqTwQS2yMpWKyhQq9iC+NN5KoMraFGixacdCsbOsFyK0dYe9y5HsScdn0vFi3esPFfMPe5egxMfV7ysHFChXmunZ6ea0Zk4vVCeU1KLHil1pJ6FK2AcrsFCqkXurxi6u+xWK2MNauY1GYrgWsl3IcUAYXMjVy3ejwNCq5UjuNstHGnGRqkTUzG1K5JBoxKujqvHwPdRe7hAqvGYFvVR+ll7Zfb9wGeNzivr+wvK871p/D92v/u9AkpwtT4Yb/Def6vRNZZf8TYtGLWVDUrECRv2TswS0w0KTix/wKObUIDjT6H7pl5Ssrb9qYiCl2ICSoU++OgSrhS3giwYvlXyBijv5/wCkGZl6orm2qCexc8VCOnsUktCI+Ye9y5Tl6w97lyZM+Xc+oTHUdqwdoDyuvQ4kX8Vh46PVeX6Z7PT5OxlSlAe1NOCHKFqJidWJvFgedD6ePoiQtKG8UPamIleT0dBe4OxoVtFMcdVZ7aJa9jvHQSPRTHYqjXIzGqjOoZiCZYgw6JlrLJWTCIJEL6rx2zx1D2r2EYXkNm/Ie0pjp/7Zfb9wOTeSP0f7FJRb3zWt8M/8T/7/AECypxYrT+Gv+N395+gTWT/qYtVZV9zQmKUncmpGpWdt0tAasX3nuQnx38vHVFLad64MRk6OqwDhYJfo6kpqRlu1Aa1FiAydwBjpoiNhABtY3CNGBW6lxsR4IsZC8oGTOzrW92K5NGCp98FybUtGbkh7j6JizQ99PE0WLtMXK3p2ceNfNY20237V5Tp5e49HLaMKTXtt9kIj9k01tT2Kj2U9Fq8hehIt4o8UYUSNRYWK0paLQWwzIqhc4cVdlrFVe5LruNOisbU1GKdiXCPC46cV0ig/GxHalsO33uTEb9UrIsc91K9hXk9ns/h9q9FtKbLFIf6SB32HmVj4aGjQOQTOH2wf+WCrlk+i/UWnjTvw58j/AO//ANQofFdW2G2hlbvBa7/sD6I7leNr6FZQrLF/U0XtQ5WWTDmoT2pdMJx2Z8jLqwCddCB2qhi1ROdlqEJGWQHRrRdEl3RosZC80LCNDfqmaUHJCeEWL2Ca0JSvuPe5QumFx74rk5HsZmRe4+mSmpPJY2023W1IzX3vWXtSP0Xk8LqZuraMJrKVVHhMSsobb0ux1SQtVO9lHopkqF1KI2SgURxgqeReKCM0Q3hGMVkLIhphGc1iahjVGw2RohRVlI6huFtQpLKXXQuRctUvZFmTtU5i2MfzHMewfv8ARS3C8k1DhTmdK7QnK3sGtPCnitnZ+ynSMOVpLnPDAB2EuPYLIspPUYlYtQi5y8nnZsORS1KgFAw0OWeu54y/bzovSfEMFZ5A0VYw5AQLUY0N17ljvhNK7wa+CspU2vsFr1IqX3DllkCieIqAfzCvfv8ANKFlyqxZxR6lrFwRQ2yuyovJHZKysT7hxSr269qJCQOSEXpeRybmCRkG5Nw2Kz0KS/MO9cqYgdYe9xXJ6K0ZGWVSPrMuiytoCxWo4LMx4se/62XjsepG/DuYkjaoBbSvamCbqO7VaaZdxF8i6Nt0YcFZjFLkWiipCEGXTZYqCE7iqKQQ5jVd6Ixuvopcy6ryKsmAFaWCw9anhQD+42b6nsaUpENFvYDD9Sm+le9/2aKf5FBnOgU9IQ6cBzaAZGANaDwG88zcnmSmcPtnI+o3kniBYDTxWaSASCNCbfRDjbUiqsm17vIT0Yy7rQ9tOdj5i4AAENqG2FcorQaC9UB2Eoa7iqiK/etNkWZzW79D4kqJS8nP2JJdjGMeQ5dxu3t3jvQZtVr7Qgt2GizTHxV4yvZKdqxV7F2YinNS/UqrXVRji5OiDIxEcUHEPsrRKsSxKSITU1wlSnYdhSfczsQ7rBcqT/OPe5QtGK0YuV+5n1ym7t8kjtSKo81pOZfx80ri46heKTqRvxezzjzdCLL1/ZaMuHvVAEBqU/GaDirBVGDEZmGuiS4dc5pkoXIRhDUVV2xckWKMg0OlLHee1UsiUgDI1JjsnmxAhd+H3KjkVUgGGh9+S9Bs/SvFZojtbiFpYDQIE5W0VnuJn7UY0y0aKHVx0FNUKHDsJJqbcvBE2vH/ABD/AI+dvTzRNj7PdM9sbbV1PAbym4q6S7slOsdt0kEZCynVBLzYU3c1s7K2IY253DrEWruXp9nbBihAytBPE6qNpSWplNOKcydE8cOU39jGn1/qPhDt8s8FtHDUBPb4krExAoPfvgvU7TjLibUA5hee263LIQNP9aeaz8Zr4Z2qMmYqGtVXOVmvTngMiAa9yBKbIr3d1vslJX2RYoo2Lu07Ck5LJiZ9ylpynIITyMzZndby8lyh13Ae9Fy0FSRiztyZ9iDq3QsQ33771GFnzaaag9pUyFeKqmby7mfKN/cquYEUMrroqOsOxGQawRXFDnkVmmqtQWgzXABFypdp5o9bW10VaKSCRu8QaKHm6FWhPn4WVc+4qGisY2PMbW3H67loYPlv3LKa+hTLZt47x6oTVlZxdUNY3DZiDwsvUfC2FpmflaDZtQKV3mvksHCz5tfFez2W4dGKU/xWt+FRbncvBk9dOSx8RtzqCpWLj9sR3aHCvim9pbRjb1HPYHkVDS4AnsGq8nip21rWvM0p7Cc/EereNqC8ifSdOp7dnZQ95cflbcnSvIryG3NodNKXbtG9g0Pfc960tq7VLwWNszfuzce76rz0p3LJxuz0OLHXuf2B5VUmiIgk1TKDWDlfeqDMUUpaRyPEqwErfolZ9Cmn70tiDZNQE8i02Zerx3/RcquNHDv+hULQp0Ysmr2fQvgraWeN7CetE4t7qkt9R3LfxGhXg/hKQx417To/pB3sdUeRK95KKg+9F5Trcahmddns2sEuUVYm51kFxtfVFcLjmlp9UKA4AlO9EjcqOZVDYSOxFqwl6HQbK4kSrZbIsblSiAoOvNVUCRdVVZaIdr7Ikbku0ojH0VKIkL7f+IRCxzBIGvIaaV6wBNyO1YTPiyVreo91qWqab6A+at8VxSOlicyN76NpVgzGoLjQ8LFYz8PKau6Ca4/Lbq3Jr2OW102JPEmZuWaUmnX88l8btuWapLXHibkVA4+C9Fsj4g6VsTHOFmkm/Wca0YDyAv3LD2fijEMr4pGg1qS0n8zK0bfWN4/wKf2e7POXgtLGRiNmXNRt7NIc1pBoK96vngnB3Gq7Mpilc0uV2bEz9UhihWh4I8khrSiVdLp4lZ8I0aVkzuo2vYg568lDpKjuQzILphLRRdyxNahKN0PvcnGpUb0SLJkBkSeIKalSmI0TWPuLZOxlyHrD3xXKrvm98CuWmux5+b9zNnZe0A3FNJtSa55OzRn/ANV9LY6oXxzEWkk5ucP/ANVH0C+nbC2n0sLX76Ud2izvOq8/+JYf7Zr6Gv0k7TiNyNpTlZK4mxPO6emFfqs7FOt2LLh3NFbVgwUCR9taapefFUvwS0uKpTmnY42RyHYZ7eXom2PWF+KpU6g+W6yLDjeCmWFsupo2qIgKQGI8FZs1EBwLch9rlfOlmSozTVCcSbKY5tYngGhp1d991Rw3d68VB8QSkOo1lLl1Wtr1iSRQm4BJ8Fs/EtOkYMxAy6FwA1N6FwFfss/GSOiILJcrCAQOkiJrv+Vx81q9KlGFd73szepacrfj4K4bGTyEgZbsc80ZGLA5iTRwuCCRv6zuK3MHB0UYH+RtSpP0GgHIBYbJXyjKC0kilS8UuOIcAtLZ2HdG1sbiDRrjYA6kU64/ysSfNEzrlDwq8fJHTyUclbd/kMzT2JGqV6S3krTOQC/TvSsUaLRzna8ENzrFSH3oqubqjIpWwmfq0USbve5Q1VkkUpEsFIVn4lyafIkcU9NYlsUzv2mcT1x3/QrlWvXHvcVy1K0eel3Y3j4fmfwle0+JI+hXovhfaga8AnqTH9D9COxyxnPrHiWbxIXD9dCkMETurmrbmeHbos+eP1YOMv55HseThJSR9cY+gvu19Fmzm5CtsPaPTwgn5qUd20qD36oGIfrxXnVBxyOLNuLUo2jNxzTQga7uax/xFbVt7sVqzYqpIWRi4xmzcbH0JWvhWqYtOTIM1KBGa46g93NKSxmnZwSkeJLTxB9Ex6fJaBerxez0kWK4ozZlixYsHREExKWeIL6nwbf4uyJHjwwZnmjRvNfTVYUkuUtqRc2BLR26mncpMvRnWrt72uYwntc0h1rblT+nTOl1Ljpdx2fGiSXP/FbG1uWrGjM81rq4UaADvNb3SvxDA/EMaG9KS0jKJXQ6O+WgYA4k0tStaJcTtbUCgJJOYhjzpSmYkmnJeh2X8aMjic2VsZFW2ZhmGoaDVznB5uKAAUGta2oTxx8ZKUPHaxHLJyTUjN+FdoywwiplDK0syAivIyXTAxjDK9zau6QCrj0NQWk16sZrluKniEOP4qzFwjjjYH/zOa5tK36oY4NYbm5zcUhO1j7OcddQ/PUig3jSnconjuUuSq/gjDPhTj4NKYb9QdCLhLG6Wlxojyljs4aKEEgV3GgY4sJpvsUYPBAc0gg3r9R2hDeNxNPF1Cya8kt198FBehNkXBymg8WXz0QZZKj32IU0utONPGiq51giRj5BzkTIUjiHb0eWbwA/0kZZE1ijsQ6jIqAN+cd/0XKrPmHf6qU8zGfcZxB/jP4dI6v6iiYuAxnLW2bO08t3vmp2thC2Vzv5XPdfgQ9wI8k7EBNDkPztsPTzFO9JynVS8eRtR1T7mn8MbQDXlrrdKC5vJwqae+C0MXMS+h1NG23g6ELwkGKcxzTvYagHkbj6r2P49sjMwPV8wbeY9Eh1GDjPn8mh0uZONfAriYiDmANaA041170u/EAkG1CFq16QZhqK5m8K7x/SdQsuVjcxJbffSwNd4rbNy3qcbvv3JlIWDqGg04cP2UNwwcatUYjDUuL7x/oq8c1N3hr3hM+LQFPxIo2LKUdppqrF1RWn080Nl9/iqN2FikVxkOYto5o3Vc5rQDqOs6gFaEX5JV2yZaWYX8MrmPHdlJWpg8E2R7GyHLHnaXHk3rO8gVpbSczO2WMjKYd1DldR1qbjXjqrLI4qkK5YXJnkDsmdtzA/va4/RXw+JljBAY8AgggBwF+5amxo8RLUnpC2ly8uIrxFSrDAyZnnK6mV+40+U+aJLKrcZUwEMbrlFsx8BteRnUDyG8Du5X0/dExcvSfM4V4l49fRK4PEAGp+YEEVovQfEE/SRiWJ1jQOjytsSL0oLiqJOo5FS7+QSk3DuY8eEDRnMkTmgjMwSZZCDrSoN6b6FNYKchhoKNLnOaCakAm16CvbRBj2HJ+Hllkie0ANLHua5oJL2igrY2Ll0zwDQbrU7FOVWqDdHqTkMHEXRWz2WW6TepfPlCC8Vmj/AFFbGjID4jyQnSlLwTWurPerqFME83KNlJZ9yFnVZXX8lQuTcY0jNnkbZdh63vguQ4z1h3/RcrULuWz1eJbmhmtUsmfzsZKH6lZGDxWQtcL5SK86G4TOGxJGLkZmLWOmdmpwzlP/ABLs/M/poxSp/iNHEmmbvssy1CfCXZ7/ANGgm5RTRjfEOGDZczfkkGdp7fmHj9ULZ203RG1MrtWmtO5GxTC6NoOjTXsrrZJHCEUqCA6pa7c6ljQ70zBJw4y2CdwlaPV5G1a4EAOHVewka79xH+01JleAQ9rJRYtdUtcAadYc+O7yXnMHNIwUocob0ha4fykA5uIsQcw3X0TGMlbIADVr+e8cWnekpYWpdx5ZFJAscXNkykFoOlbt/wAXDUKTgJGio64/pJJ8N67CYprhkeeQJ0d9iiP2cWXjly8iajuKM5V7X+mmTDFyXLv9HtAW4wcSOSI2Wo9T+6WxOJJNJGNLvzNcK8tPVXwsRNctxwqKruKSslNt0n+THWh5a6gqw9WoHYbkaG9KpTE46OoHRAbiXRAA8wWkOSG1YKZXAOBpR9eIcaEcsuXvBSUWJeCMrnA7qEhGjhTV2Z+TPKEmv12epxeyImxh9QM7czAwSA6WJq+gGmoWOydrPmlkNK2BpWvMPNPC6SfiJAalzqnjWvmiwYuavVJ8B6hXhilFbd/UDLKpO0qImlYfla7vp+6Zi2extDJLlJ/lbu7T9gUuYpXPzZak8Q0g9xWhBsyU3dDHTiczf+pUzlGK7lUpSfYuyGWRvRQufIDStI7kA1FwM7hUA8LJTaTHRmkjcsl8zbgjtB0rr3rcY/DxjrxgHf1ZHV766LB29LG6Z5ipkOQCgLRUMaHGhJI61d6piksjqmXk5YhM4hcJb3QsqqmeCB+tIYa9WL0sCuLlPA71HQR7rqjiqrir0DsvEet74KVWLVcqs4f2m6mJlpqJZP8AuVuYfbAfHmI+UZJB+ZjrE9x8EhtXZVZpTm/+yQ6f1nml24UtNQ7y1qLg3Sk4RyJDmPJwdGhghH0ojleeidWkgtWgJZehymtATQ0vYrT2thoqxDonsYwdIxwpNFSSgaJHAEglzH7jd2h0XnGwnKW1tY6cK8+aebt/E569KQer8rWN/wCOmQ0aKVFB20FVyi1tMlyT0epwk+HjE03RYgtAMUskkTes4vb1iS4ljy46EAXaDoc3jI8Zlq2meOpADqB1K9Ugg60RsZi5JWUe+xdmNGgVLWhjK0pZrRQDQVdTUpE4Y8fL91ygvJyk09BHTNJoAXA8bOb2HeqmHPRrXVHB1iOQTeDwhe4dfKeIA4eaNtTAGMirg6o1y0PkVTklLihm042wX4F0emYdoBHgh9M6lTkG8OFfYRIZnAdV1LaajwJt3LosG2XUBprq2v3XLW5FHK9L/wA8GVicQ+9/MEFKVW3PsgN3+XrVLHZ44+VUzGca0J5Mcu7M8vrqSosmn4fmPBBMPPyRExcqH00JRxjjSxeDxDqeiCIOat0HNc0n3LWyzsZVpDgXO/M5ziQOFK0VGSgkVFlcQH83krtwdT83kotIlJl//j83yHuP3S82Ee35mke+K1ItjkCokI7v3TMWDJHzurx18kH1q82H9FP/AAebXLdZC0uDHsa6p+YDIfJdtP4cEbc4eaHcR619Fb1o3TBvDJK0YS5G/D81xw/NHAg49VKIyG+qhVJo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itchFamily="34" charset="0"/>
            </a:endParaRPr>
          </a:p>
        </p:txBody>
      </p:sp>
      <p:sp>
        <p:nvSpPr>
          <p:cNvPr id="7" name="AutoShape 12" descr="data:image/jpeg;base64,/9j/4AAQSkZJRgABAQAAAQABAAD/2wCEAAkGBhQSERUUExQVFRQUGBcUFxUVFxQVFxccFRcXFxQXFxUXHCYeFxkjHBcUHy8gIycpLCwsFx4xNTAqNSYrLCkBCQoKDgwOGg8PGiwkHCQsLCwpLCwsLCwsLCwsLCwsLCwsLCwsLCksLCksKSwsLCwsLCwsLCwsLCwsLCwsLCwsLP/AABEIAP0AxwMBIgACEQEDEQH/xAAbAAACAwEBAQAAAAAAAAAAAAADBAECBQAGB//EAD0QAAEDAgMECAQEBgICAwAAAAEAAgMRIQQSMQVBUWETInGBkaHB8AYysdEUUpLhI0JicoLxM7JTwhVDov/EABoBAAIDAQEAAAAAAAAAAAAAAAMEAQIFAAb/xAAuEQACAgIBAwMCBQQDAAAAAAAAAQIRAyESBDFBEyJRcYEFobHB8BQyYeEjM5H/2gAMAwEAAhEDEQA/APmuIwwzO970rJBRbOJYMzlnyR+Sy4SZ6KSM1ze1B8U89iWcyibixScSIm31PiiNbelTrzVomb1Ib1lDeyYqkDcOZ8SrMbbU+JViFIauJXcrk5nxKjo+Z8UUNVuiqq2TxAiLmfEqGxGtKnxKOG3UiK5XcjuNgGR8z4lVLOZ8SmhGqOjUqWyriKUPE+JV2g8T4lEMamONWbKqJJaaanxKVlc78zvEp7KlZ2KsXstOGhcyu/M79RVTiH/nd+p33RBGhuajIWlDRX8U/wDO/wDU77qfxsn53/qd90N7VQBEpCz0w34+T/yP/U77rv8A5GX/AMkn63fdAIUFTxQN2hqPaUtf+WT9b/upS0IuFy7ivgi2e6xkVHFZ7gtraEfXPKiy8TH5rExStHpmhGWOyQeK23rRPA6pd8YBKdi6FZqwcLKBEpfx+iillalRVWb2QlqimWtFJYpCJRQ2ckDoitCvEwb0Zsao5BVAAY0VoVyxWEao5F1EA5iC8Jp7UGRitFlJRFyERkYVSNEeMKzeisY7KNagTNThaDyI3JaRiiL2WnHQs2NCkiTuSqqY7aIykAcLRmOjVCxPOjQ3R2RVMVljFC1DLUyWKj2IiYCUAUHzD3uUqYh1h73LlZsCkfSMe2pr3fVZM8ddNQt7Fx251WQ9tC7t9AvOYJHqZLRmStuCgPamZTfx+6BKN6fTFWgGiln7Fc81UwhE8A13LujVmKzW/wCleNqpyDcdnZERhUlq5gQ7CVRelVYxq7WJhjdyFKVBVGxVkaVxDFrYiCgWVNJuHirY5ctlMkUtAGx70WJqA9xCdwgzBFnaVg4VdEdFfyQ5Wp/o6Ib2ISnsO4WjPEKrIxNliHIyyKpbBOGjO7VUtTbouqTwQS2yMpWKyhQq9iC+NN5KoMraFGixacdCsbOsFyK0dYe9y5HsScdn0vFi3esPFfMPe5egxMfV7ysHFChXmunZ6ea0Zk4vVCeU1KLHil1pJ6FK2AcrsFCqkXurxi6u+xWK2MNauY1GYrgWsl3IcUAYXMjVy3ejwNCq5UjuNstHGnGRqkTUzG1K5JBoxKujqvHwPdRe7hAqvGYFvVR+ll7Zfb9wGeNzivr+wvK871p/D92v/u9AkpwtT4Yb/Def6vRNZZf8TYtGLWVDUrECRv2TswS0w0KTix/wKObUIDjT6H7pl5Ssrb9qYiCl2ICSoU++OgSrhS3giwYvlXyBijv5/wCkGZl6orm2qCexc8VCOnsUktCI+Ye9y5Tl6w97lyZM+Xc+oTHUdqwdoDyuvQ4kX8Vh46PVeX6Z7PT5OxlSlAe1NOCHKFqJidWJvFgedD6ePoiQtKG8UPamIleT0dBe4OxoVtFMcdVZ7aJa9jvHQSPRTHYqjXIzGqjOoZiCZYgw6JlrLJWTCIJEL6rx2zx1D2r2EYXkNm/Ie0pjp/7Zfb9wOTeSP0f7FJRb3zWt8M/8T/7/AECypxYrT+Gv+N395+gTWT/qYtVZV9zQmKUncmpGpWdt0tAasX3nuQnx38vHVFLad64MRk6OqwDhYJfo6kpqRlu1Aa1FiAydwBjpoiNhABtY3CNGBW6lxsR4IsZC8oGTOzrW92K5NGCp98FybUtGbkh7j6JizQ99PE0WLtMXK3p2ceNfNY20237V5Tp5e49HLaMKTXtt9kIj9k01tT2Kj2U9Fq8hehIt4o8UYUSNRYWK0paLQWwzIqhc4cVdlrFVe5LruNOisbU1GKdiXCPC46cV0ig/GxHalsO33uTEb9UrIsc91K9hXk9ns/h9q9FtKbLFIf6SB32HmVj4aGjQOQTOH2wf+WCrlk+i/UWnjTvw58j/AO//ANQofFdW2G2hlbvBa7/sD6I7leNr6FZQrLF/U0XtQ5WWTDmoT2pdMJx2Z8jLqwCddCB2qhi1ROdlqEJGWQHRrRdEl3RosZC80LCNDfqmaUHJCeEWL2Ca0JSvuPe5QumFx74rk5HsZmRe4+mSmpPJY2023W1IzX3vWXtSP0Xk8LqZuraMJrKVVHhMSsobb0ux1SQtVO9lHopkqF1KI2SgURxgqeReKCM0Q3hGMVkLIhphGc1iahjVGw2RohRVlI6huFtQpLKXXQuRctUvZFmTtU5i2MfzHMewfv8ARS3C8k1DhTmdK7QnK3sGtPCnitnZ+ynSMOVpLnPDAB2EuPYLIspPUYlYtQi5y8nnZsORS1KgFAw0OWeu54y/bzovSfEMFZ5A0VYw5AQLUY0N17ljvhNK7wa+CspU2vsFr1IqX3DllkCieIqAfzCvfv8ANKFlyqxZxR6lrFwRQ2yuyovJHZKysT7hxSr269qJCQOSEXpeRybmCRkG5Nw2Kz0KS/MO9cqYgdYe9xXJ6K0ZGWVSPrMuiytoCxWo4LMx4se/62XjsepG/DuYkjaoBbSvamCbqO7VaaZdxF8i6Nt0YcFZjFLkWiipCEGXTZYqCE7iqKQQ5jVd6Ixuvopcy6ryKsmAFaWCw9anhQD+42b6nsaUpENFvYDD9Sm+le9/2aKf5FBnOgU9IQ6cBzaAZGANaDwG88zcnmSmcPtnI+o3kniBYDTxWaSASCNCbfRDjbUiqsm17vIT0Yy7rQ9tOdj5i4AAENqG2FcorQaC9UB2Eoa7iqiK/etNkWZzW79D4kqJS8nP2JJdjGMeQ5dxu3t3jvQZtVr7Qgt2GizTHxV4yvZKdqxV7F2YinNS/UqrXVRji5OiDIxEcUHEPsrRKsSxKSITU1wlSnYdhSfczsQ7rBcqT/OPe5QtGK0YuV+5n1ym7t8kjtSKo81pOZfx80ri46heKTqRvxezzjzdCLL1/ZaMuHvVAEBqU/GaDirBVGDEZmGuiS4dc5pkoXIRhDUVV2xckWKMg0OlLHee1UsiUgDI1JjsnmxAhd+H3KjkVUgGGh9+S9Bs/SvFZojtbiFpYDQIE5W0VnuJn7UY0y0aKHVx0FNUKHDsJJqbcvBE2vH/ABD/AI+dvTzRNj7PdM9sbbV1PAbym4q6S7slOsdt0kEZCynVBLzYU3c1s7K2IY253DrEWruXp9nbBihAytBPE6qNpSWplNOKcydE8cOU39jGn1/qPhDt8s8FtHDUBPb4krExAoPfvgvU7TjLibUA5hee263LIQNP9aeaz8Zr4Z2qMmYqGtVXOVmvTngMiAa9yBKbIr3d1vslJX2RYoo2Lu07Ck5LJiZ9ylpynIITyMzZndby8lyh13Ae9Fy0FSRiztyZ9iDq3QsQ33771GFnzaaag9pUyFeKqmby7mfKN/cquYEUMrroqOsOxGQawRXFDnkVmmqtQWgzXABFypdp5o9bW10VaKSCRu8QaKHm6FWhPn4WVc+4qGisY2PMbW3H67loYPlv3LKa+hTLZt47x6oTVlZxdUNY3DZiDwsvUfC2FpmflaDZtQKV3mvksHCz5tfFez2W4dGKU/xWt+FRbncvBk9dOSx8RtzqCpWLj9sR3aHCvim9pbRjb1HPYHkVDS4AnsGq8nip21rWvM0p7Cc/EereNqC8ifSdOp7dnZQ95cflbcnSvIryG3NodNKXbtG9g0Pfc960tq7VLwWNszfuzce76rz0p3LJxuz0OLHXuf2B5VUmiIgk1TKDWDlfeqDMUUpaRyPEqwErfolZ9Cmn70tiDZNQE8i02Zerx3/RcquNHDv+hULQp0Ysmr2fQvgraWeN7CetE4t7qkt9R3LfxGhXg/hKQx417To/pB3sdUeRK95KKg+9F5Trcahmddns2sEuUVYm51kFxtfVFcLjmlp9UKA4AlO9EjcqOZVDYSOxFqwl6HQbK4kSrZbIsblSiAoOvNVUCRdVVZaIdr7Ikbku0ojH0VKIkL7f+IRCxzBIGvIaaV6wBNyO1YTPiyVreo91qWqab6A+at8VxSOlicyN76NpVgzGoLjQ8LFYz8PKau6Ca4/Lbq3Jr2OW102JPEmZuWaUmnX88l8btuWapLXHibkVA4+C9Fsj4g6VsTHOFmkm/Wca0YDyAv3LD2fijEMr4pGg1qS0n8zK0bfWN4/wKf2e7POXgtLGRiNmXNRt7NIc1pBoK96vngnB3Gq7Mpilc0uV2bEz9UhihWh4I8khrSiVdLp4lZ8I0aVkzuo2vYg568lDpKjuQzILphLRRdyxNahKN0PvcnGpUb0SLJkBkSeIKalSmI0TWPuLZOxlyHrD3xXKrvm98CuWmux5+b9zNnZe0A3FNJtSa55OzRn/ANV9LY6oXxzEWkk5ucP/ANVH0C+nbC2n0sLX76Ud2izvOq8/+JYf7Zr6Gv0k7TiNyNpTlZK4mxPO6emFfqs7FOt2LLh3NFbVgwUCR9taapefFUvwS0uKpTmnY42RyHYZ7eXom2PWF+KpU6g+W6yLDjeCmWFsupo2qIgKQGI8FZs1EBwLch9rlfOlmSozTVCcSbKY5tYngGhp1d991Rw3d68VB8QSkOo1lLl1Wtr1iSRQm4BJ8Fs/EtOkYMxAy6FwA1N6FwFfss/GSOiILJcrCAQOkiJrv+Vx81q9KlGFd73szepacrfj4K4bGTyEgZbsc80ZGLA5iTRwuCCRv6zuK3MHB0UYH+RtSpP0GgHIBYbJXyjKC0kilS8UuOIcAtLZ2HdG1sbiDRrjYA6kU64/ysSfNEzrlDwq8fJHTyUclbd/kMzT2JGqV6S3krTOQC/TvSsUaLRzna8ENzrFSH3oqubqjIpWwmfq0USbve5Q1VkkUpEsFIVn4lyafIkcU9NYlsUzv2mcT1x3/QrlWvXHvcVy1K0eel3Y3j4fmfwle0+JI+hXovhfaga8AnqTH9D9COxyxnPrHiWbxIXD9dCkMETurmrbmeHbos+eP1YOMv55HseThJSR9cY+gvu19Fmzm5CtsPaPTwgn5qUd20qD36oGIfrxXnVBxyOLNuLUo2jNxzTQga7uax/xFbVt7sVqzYqpIWRi4xmzcbH0JWvhWqYtOTIM1KBGa46g93NKSxmnZwSkeJLTxB9Ex6fJaBerxez0kWK4ozZlixYsHREExKWeIL6nwbf4uyJHjwwZnmjRvNfTVYUkuUtqRc2BLR26mncpMvRnWrt72uYwntc0h1rblT+nTOl1Ljpdx2fGiSXP/FbG1uWrGjM81rq4UaADvNb3SvxDA/EMaG9KS0jKJXQ6O+WgYA4k0tStaJcTtbUCgJJOYhjzpSmYkmnJeh2X8aMjic2VsZFW2ZhmGoaDVznB5uKAAUGta2oTxx8ZKUPHaxHLJyTUjN+FdoywwiplDK0syAivIyXTAxjDK9zau6QCrj0NQWk16sZrluKniEOP4qzFwjjjYH/zOa5tK36oY4NYbm5zcUhO1j7OcddQ/PUig3jSnconjuUuSq/gjDPhTj4NKYb9QdCLhLG6Wlxojyljs4aKEEgV3GgY4sJpvsUYPBAc0gg3r9R2hDeNxNPF1Cya8kt198FBehNkXBymg8WXz0QZZKj32IU0utONPGiq51giRj5BzkTIUjiHb0eWbwA/0kZZE1ijsQ6jIqAN+cd/0XKrPmHf6qU8zGfcZxB/jP4dI6v6iiYuAxnLW2bO08t3vmp2thC2Vzv5XPdfgQ9wI8k7EBNDkPztsPTzFO9JynVS8eRtR1T7mn8MbQDXlrrdKC5vJwqae+C0MXMS+h1NG23g6ELwkGKcxzTvYagHkbj6r2P49sjMwPV8wbeY9Eh1GDjPn8mh0uZONfAriYiDmANaA041170u/EAkG1CFq16QZhqK5m8K7x/SdQsuVjcxJbffSwNd4rbNy3qcbvv3JlIWDqGg04cP2UNwwcatUYjDUuL7x/oq8c1N3hr3hM+LQFPxIo2LKUdppqrF1RWn080Nl9/iqN2FikVxkOYto5o3Vc5rQDqOs6gFaEX5JV2yZaWYX8MrmPHdlJWpg8E2R7GyHLHnaXHk3rO8gVpbSczO2WMjKYd1DldR1qbjXjqrLI4qkK5YXJnkDsmdtzA/va4/RXw+JljBAY8AgggBwF+5amxo8RLUnpC2ly8uIrxFSrDAyZnnK6mV+40+U+aJLKrcZUwEMbrlFsx8BteRnUDyG8Du5X0/dExcvSfM4V4l49fRK4PEAGp+YEEVovQfEE/SRiWJ1jQOjytsSL0oLiqJOo5FS7+QSk3DuY8eEDRnMkTmgjMwSZZCDrSoN6b6FNYKchhoKNLnOaCakAm16CvbRBj2HJ+Hllkie0ANLHua5oJL2igrY2Ll0zwDQbrU7FOVWqDdHqTkMHEXRWz2WW6TepfPlCC8Vmj/AFFbGjID4jyQnSlLwTWurPerqFME83KNlJZ9yFnVZXX8lQuTcY0jNnkbZdh63vguQ4z1h3/RcrULuWz1eJbmhmtUsmfzsZKH6lZGDxWQtcL5SK86G4TOGxJGLkZmLWOmdmpwzlP/ABLs/M/poxSp/iNHEmmbvssy1CfCXZ7/ANGgm5RTRjfEOGDZczfkkGdp7fmHj9ULZ203RG1MrtWmtO5GxTC6NoOjTXsrrZJHCEUqCA6pa7c6ljQ70zBJw4y2CdwlaPV5G1a4EAOHVewka79xH+01JleAQ9rJRYtdUtcAadYc+O7yXnMHNIwUocob0ha4fykA5uIsQcw3X0TGMlbIADVr+e8cWnekpYWpdx5ZFJAscXNkykFoOlbt/wAXDUKTgJGio64/pJJ8N67CYprhkeeQJ0d9iiP2cWXjly8iajuKM5V7X+mmTDFyXLv9HtAW4wcSOSI2Wo9T+6WxOJJNJGNLvzNcK8tPVXwsRNctxwqKruKSslNt0n+THWh5a6gqw9WoHYbkaG9KpTE46OoHRAbiXRAA8wWkOSG1YKZXAOBpR9eIcaEcsuXvBSUWJeCMrnA7qEhGjhTV2Z+TPKEmv12epxeyImxh9QM7czAwSA6WJq+gGmoWOydrPmlkNK2BpWvMPNPC6SfiJAalzqnjWvmiwYuavVJ8B6hXhilFbd/UDLKpO0qImlYfla7vp+6Zi2extDJLlJ/lbu7T9gUuYpXPzZak8Q0g9xWhBsyU3dDHTiczf+pUzlGK7lUpSfYuyGWRvRQufIDStI7kA1FwM7hUA8LJTaTHRmkjcsl8zbgjtB0rr3rcY/DxjrxgHf1ZHV766LB29LG6Z5ipkOQCgLRUMaHGhJI61d6piksjqmXk5YhM4hcJb3QsqqmeCB+tIYa9WL0sCuLlPA71HQR7rqjiqrir0DsvEet74KVWLVcqs4f2m6mJlpqJZP8AuVuYfbAfHmI+UZJB+ZjrE9x8EhtXZVZpTm/+yQ6f1nml24UtNQ7y1qLg3Sk4RyJDmPJwdGhghH0ojleeidWkgtWgJZehymtATQ0vYrT2thoqxDonsYwdIxwpNFSSgaJHAEglzH7jd2h0XnGwnKW1tY6cK8+aebt/E569KQer8rWN/wCOmQ0aKVFB20FVyi1tMlyT0epwk+HjE03RYgtAMUskkTes4vb1iS4ljy46EAXaDoc3jI8Zlq2meOpADqB1K9Ugg60RsZi5JWUe+xdmNGgVLWhjK0pZrRQDQVdTUpE4Y8fL91ygvJyk09BHTNJoAXA8bOb2HeqmHPRrXVHB1iOQTeDwhe4dfKeIA4eaNtTAGMirg6o1y0PkVTklLihm042wX4F0emYdoBHgh9M6lTkG8OFfYRIZnAdV1LaajwJt3LosG2XUBprq2v3XLW5FHK9L/wA8GVicQ+9/MEFKVW3PsgN3+XrVLHZ44+VUzGca0J5Mcu7M8vrqSosmn4fmPBBMPPyRExcqH00JRxjjSxeDxDqeiCIOat0HNc0n3LWyzsZVpDgXO/M5ziQOFK0VGSgkVFlcQH83krtwdT83kotIlJl//j83yHuP3S82Ee35mke+K1ItjkCokI7v3TMWDJHzurx18kH1q82H9FP/AAebXLdZC0uDHsa6p+YDIfJdtP4cEbc4eaHcR619Fb1o3TBvDJK0YS5G/D81xw/NHAg49VKIyG+qhVJo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itchFamily="34" charset="0"/>
            </a:endParaRPr>
          </a:p>
        </p:txBody>
      </p:sp>
      <p:pic>
        <p:nvPicPr>
          <p:cNvPr id="120846" name="Picture 14" descr="http://3.bp.blogspot.com/-AvLBIM1lzAY/TWBiTn2-IUI/AAAAAAAACfM/hfNFriW7Lks/s1600/Oil+Lam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24" y="2209800"/>
            <a:ext cx="1723476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848" name="Picture 16" descr="http://lh3.ggpht.com/_0Vh8ZSYQmaA/SjJiz59tWaI/AAAAAAAAAOI/FGTkI9dtx74/1813614165_b58c369c15_thumb.jpg?imgmax=8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162" y="1752600"/>
            <a:ext cx="1683946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9004" y="4419600"/>
            <a:ext cx="2064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 pitchFamily="34" charset="0"/>
              </a:rPr>
              <a:t>Oil lamp (</a:t>
            </a:r>
            <a:r>
              <a:rPr lang="en-US" sz="1600" dirty="0">
                <a:latin typeface="Tahoma" pitchFamily="34" charset="0"/>
              </a:rPr>
              <a:t> first </a:t>
            </a:r>
            <a:r>
              <a:rPr lang="en-US" sz="1600" dirty="0" smtClean="0">
                <a:latin typeface="Tahoma" pitchFamily="34" charset="0"/>
              </a:rPr>
              <a:t>mass produced)</a:t>
            </a:r>
          </a:p>
          <a:p>
            <a:endParaRPr lang="en-US" sz="1600" dirty="0">
              <a:latin typeface="Tahoma" pitchFamily="34" charset="0"/>
            </a:endParaRPr>
          </a:p>
          <a:p>
            <a:r>
              <a:rPr lang="en-US" sz="1600" dirty="0" smtClean="0">
                <a:latin typeface="Tahoma" pitchFamily="34" charset="0"/>
              </a:rPr>
              <a:t>(1G?)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42655" y="4015026"/>
            <a:ext cx="189614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 pitchFamily="34" charset="0"/>
              </a:rPr>
              <a:t>Gas lights</a:t>
            </a:r>
          </a:p>
          <a:p>
            <a:endParaRPr lang="en-US" sz="1600" dirty="0">
              <a:latin typeface="Tahoma" pitchFamily="34" charset="0"/>
            </a:endParaRPr>
          </a:p>
          <a:p>
            <a:r>
              <a:rPr lang="en-US" sz="1600" dirty="0" smtClean="0">
                <a:latin typeface="Tahoma" pitchFamily="34" charset="0"/>
              </a:rPr>
              <a:t>(2G?)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70609" y="3962400"/>
            <a:ext cx="239719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 pitchFamily="34" charset="0"/>
              </a:rPr>
              <a:t>Electrical lamps</a:t>
            </a:r>
          </a:p>
          <a:p>
            <a:endParaRPr lang="en-US" sz="1600" dirty="0">
              <a:latin typeface="Tahoma" pitchFamily="34" charset="0"/>
            </a:endParaRPr>
          </a:p>
          <a:p>
            <a:r>
              <a:rPr lang="en-US" sz="1600" dirty="0" smtClean="0">
                <a:latin typeface="Tahoma" pitchFamily="34" charset="0"/>
              </a:rPr>
              <a:t>(3G and beyond?)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9" name="右箭头 8"/>
          <p:cNvSpPr/>
          <p:nvPr/>
        </p:nvSpPr>
        <p:spPr bwMode="auto">
          <a:xfrm rot="21421929">
            <a:off x="1735350" y="4866256"/>
            <a:ext cx="5493488" cy="53483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pic>
        <p:nvPicPr>
          <p:cNvPr id="120849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371600"/>
            <a:ext cx="2185952" cy="145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42456" y="5257800"/>
            <a:ext cx="48965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ahoma" pitchFamily="34" charset="0"/>
              </a:rPr>
              <a:t>Brighter and brighter …</a:t>
            </a:r>
          </a:p>
          <a:p>
            <a:pPr algn="ctr"/>
            <a:r>
              <a:rPr lang="en-US" sz="1600" dirty="0" smtClean="0">
                <a:latin typeface="Tahoma" pitchFamily="34" charset="0"/>
              </a:rPr>
              <a:t>(Higher and higher lumen capacity)</a:t>
            </a:r>
          </a:p>
          <a:p>
            <a:pPr algn="ctr"/>
            <a:r>
              <a:rPr lang="en-US" sz="1600" dirty="0" smtClean="0">
                <a:latin typeface="Tahoma" pitchFamily="34" charset="0"/>
              </a:rPr>
              <a:t>And ……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92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Energy-Efficient Transmission in </a:t>
            </a:r>
            <a:r>
              <a:rPr lang="en-US" altLang="zh-CN" dirty="0" smtClean="0"/>
              <a:t>Practice:</a:t>
            </a:r>
            <a:br>
              <a:rPr lang="en-US" altLang="zh-CN" dirty="0" smtClean="0"/>
            </a:br>
            <a:r>
              <a:rPr lang="en-US" altLang="zh-CN" dirty="0" smtClean="0"/>
              <a:t>        ---- Miao’s Transmission Theorem 1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152400" y="2057400"/>
            <a:ext cx="83058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r>
              <a:rPr lang="en-US" sz="1800" dirty="0" smtClean="0"/>
              <a:t>Find using binary search</a:t>
            </a:r>
          </a:p>
          <a:p>
            <a:pPr marL="320040" lvl="1" indent="0">
              <a:buNone/>
            </a:pPr>
            <a:r>
              <a:rPr lang="en-US" sz="1800" dirty="0" smtClean="0">
                <a:cs typeface="ＭＳ Ｐゴシック" charset="0"/>
              </a:rPr>
              <a:t>	S1&lt;S</a:t>
            </a:r>
            <a:r>
              <a:rPr lang="en-US" sz="1800" dirty="0">
                <a:cs typeface="ＭＳ Ｐゴシック" charset="0"/>
              </a:rPr>
              <a:t>*&lt;S2</a:t>
            </a:r>
          </a:p>
          <a:p>
            <a:pPr marL="320040" lvl="1" indent="0">
              <a:buNone/>
            </a:pPr>
            <a:r>
              <a:rPr lang="en-US" sz="1800" dirty="0">
                <a:cs typeface="ＭＳ Ｐゴシック" charset="0"/>
              </a:rPr>
              <a:t>Or other more advanced numeric</a:t>
            </a:r>
          </a:p>
          <a:p>
            <a:pPr marL="320040" lvl="1" indent="0">
              <a:buNone/>
            </a:pPr>
            <a:r>
              <a:rPr lang="en-US" sz="1800" dirty="0">
                <a:cs typeface="ＭＳ Ｐゴシック" charset="0"/>
              </a:rPr>
              <a:t> algorithms.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971" y="3908479"/>
            <a:ext cx="2553629" cy="1713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0" y="5637417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 pitchFamily="34" charset="0"/>
              </a:rPr>
              <a:t>SE and </a:t>
            </a:r>
            <a:r>
              <a:rPr lang="en-US" sz="1600" dirty="0">
                <a:latin typeface="Tahoma" pitchFamily="34" charset="0"/>
              </a:rPr>
              <a:t>E</a:t>
            </a:r>
            <a:r>
              <a:rPr lang="en-US" sz="1600" dirty="0" smtClean="0">
                <a:latin typeface="Tahoma" pitchFamily="34" charset="0"/>
              </a:rPr>
              <a:t>E tradeoff curve</a:t>
            </a:r>
            <a:endParaRPr lang="sv-SE" sz="1600" dirty="0">
              <a:latin typeface="Tahoma" pitchFamily="34" charset="0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557561" y="2057400"/>
            <a:ext cx="7848600" cy="1600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just" fontAlgn="base">
              <a:spcBef>
                <a:spcPct val="20000"/>
              </a:spcBef>
              <a:spcAft>
                <a:spcPct val="0"/>
              </a:spcAft>
              <a:buSzPct val="100000"/>
            </a:pPr>
            <a:r>
              <a:rPr lang="en-US" b="1" dirty="0" smtClean="0">
                <a:solidFill>
                  <a:srgbClr val="00B050"/>
                </a:solidFill>
              </a:rPr>
              <a:t>Miao’s </a:t>
            </a:r>
            <a:r>
              <a:rPr lang="en-US" b="1" dirty="0">
                <a:solidFill>
                  <a:srgbClr val="00B050"/>
                </a:solidFill>
              </a:rPr>
              <a:t>Transmission Theorem 1: </a:t>
            </a:r>
            <a:r>
              <a:rPr lang="en-US" dirty="0">
                <a:solidFill>
                  <a:srgbClr val="00B050"/>
                </a:solidFill>
              </a:rPr>
              <a:t>There exists a unique globally optimal transmission data rate to maximize the energy efficiency and is given by </a:t>
            </a:r>
            <a:endParaRPr lang="en-US" dirty="0" smtClean="0">
              <a:solidFill>
                <a:srgbClr val="00B050"/>
              </a:solidFill>
            </a:endParaRPr>
          </a:p>
          <a:p>
            <a:pPr algn="just" fontAlgn="base">
              <a:spcBef>
                <a:spcPct val="20000"/>
              </a:spcBef>
              <a:spcAft>
                <a:spcPct val="0"/>
              </a:spcAft>
              <a:buSzPct val="100000"/>
            </a:pPr>
            <a:r>
              <a:rPr lang="en-US" dirty="0" smtClean="0">
                <a:solidFill>
                  <a:srgbClr val="00B050"/>
                </a:solidFill>
              </a:rPr>
              <a:t>[</a:t>
            </a:r>
            <a:r>
              <a:rPr lang="en-US" dirty="0">
                <a:solidFill>
                  <a:srgbClr val="00B050"/>
                </a:solidFill>
              </a:rPr>
              <a:t>G. W. Miao et al., 2008]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" charset="0"/>
              <a:buNone/>
              <a:tabLst/>
            </a:pPr>
            <a:endParaRPr kumimoji="0" lang="en-US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743200"/>
            <a:ext cx="2802834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2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Energy Efficiency Observations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828106"/>
            <a:ext cx="5029200" cy="4115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89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80137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Energy-Efficient </a:t>
            </a:r>
            <a:r>
              <a:rPr lang="en-US" altLang="zh-CN" dirty="0">
                <a:ea typeface="宋体" pitchFamily="2" charset="-122"/>
              </a:rPr>
              <a:t>Transmission</a:t>
            </a:r>
            <a:endParaRPr lang="zh-CN" altLang="en-US" dirty="0">
              <a:ea typeface="宋体" pitchFamily="2" charset="-122"/>
            </a:endParaRP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1699"/>
            <a:ext cx="8626475" cy="261510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zh-CN" sz="3200" dirty="0" smtClean="0">
                <a:ea typeface="宋体" pitchFamily="2" charset="-122"/>
              </a:rPr>
              <a:t>To improve energy efficiency, we should</a:t>
            </a:r>
          </a:p>
          <a:p>
            <a:pPr lvl="2" eaLnBrk="1" hangingPunct="1"/>
            <a:r>
              <a:rPr lang="en-US" altLang="zh-CN" sz="2800" dirty="0" smtClean="0">
                <a:ea typeface="宋体" pitchFamily="2" charset="-122"/>
              </a:rPr>
              <a:t>Increase channel gain</a:t>
            </a:r>
          </a:p>
          <a:p>
            <a:pPr lvl="2" eaLnBrk="1" hangingPunct="1"/>
            <a:r>
              <a:rPr lang="en-US" altLang="zh-CN" sz="2800" dirty="0" smtClean="0">
                <a:ea typeface="宋体" pitchFamily="2" charset="-122"/>
              </a:rPr>
              <a:t>Reduce circuit power</a:t>
            </a:r>
          </a:p>
          <a:p>
            <a:pPr lvl="2" eaLnBrk="1" hangingPunct="1"/>
            <a:r>
              <a:rPr lang="en-US" altLang="zh-CN" sz="2800" dirty="0" smtClean="0">
                <a:ea typeface="宋体" pitchFamily="2" charset="-122"/>
              </a:rPr>
              <a:t>Increase signal bandwidth</a:t>
            </a:r>
          </a:p>
          <a:p>
            <a:pPr lvl="2" eaLnBrk="1" hangingPunct="1"/>
            <a:endParaRPr lang="en-US" altLang="zh-CN" sz="3200" dirty="0" smtClean="0">
              <a:ea typeface="宋体" pitchFamily="2" charset="-122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18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343400"/>
            <a:ext cx="7772400" cy="1362075"/>
          </a:xfrm>
        </p:spPr>
        <p:txBody>
          <a:bodyPr/>
          <a:lstStyle/>
          <a:p>
            <a:r>
              <a:rPr lang="en-US" sz="3200" dirty="0"/>
              <a:t>Energy-Efficient Link Adaptation in Frequency Selective Channels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60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1143000"/>
            <a:ext cx="7696200" cy="1143000"/>
          </a:xfrm>
        </p:spPr>
        <p:txBody>
          <a:bodyPr/>
          <a:lstStyle/>
          <a:p>
            <a:pPr eaLnBrk="1" hangingPunct="1"/>
            <a:r>
              <a:rPr lang="en-US" altLang="zh-CN" sz="2900" dirty="0" smtClean="0">
                <a:ea typeface="宋体" pitchFamily="2" charset="-122"/>
              </a:rPr>
              <a:t>Energy Efficiency Metric for MIMO and OFDM Systems</a:t>
            </a:r>
          </a:p>
        </p:txBody>
      </p:sp>
      <p:graphicFrame>
        <p:nvGraphicFramePr>
          <p:cNvPr id="2560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3981585"/>
              </p:ext>
            </p:extLst>
          </p:nvPr>
        </p:nvGraphicFramePr>
        <p:xfrm>
          <a:off x="2586154" y="4637715"/>
          <a:ext cx="3581398" cy="848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6" name="Equation" r:id="rId4" imgW="1828800" imgH="431800" progId="Equation.DSMT4">
                  <p:embed/>
                </p:oleObj>
              </mc:Choice>
              <mc:Fallback>
                <p:oleObj name="Equation" r:id="rId4" imgW="18288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6154" y="4637715"/>
                        <a:ext cx="3581398" cy="848685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1" name="Line 11"/>
          <p:cNvSpPr>
            <a:spLocks noChangeShapeType="1"/>
          </p:cNvSpPr>
          <p:nvPr/>
        </p:nvSpPr>
        <p:spPr bwMode="auto">
          <a:xfrm flipH="1">
            <a:off x="5486399" y="4724399"/>
            <a:ext cx="1142999" cy="7620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dirty="0">
              <a:latin typeface="Tahoma" pitchFamily="34" charset="0"/>
            </a:endParaRPr>
          </a:p>
        </p:txBody>
      </p:sp>
      <p:sp>
        <p:nvSpPr>
          <p:cNvPr id="25612" name="Oval 12"/>
          <p:cNvSpPr>
            <a:spLocks noChangeArrowheads="1"/>
          </p:cNvSpPr>
          <p:nvPr/>
        </p:nvSpPr>
        <p:spPr bwMode="auto">
          <a:xfrm>
            <a:off x="6547513" y="4272168"/>
            <a:ext cx="2215487" cy="68083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zh-CN" sz="1400" dirty="0">
                <a:latin typeface="Tahoma" pitchFamily="34" charset="0"/>
                <a:ea typeface="宋体" pitchFamily="2" charset="-122"/>
              </a:rPr>
              <a:t>Overall data rate on all </a:t>
            </a:r>
            <a:endParaRPr lang="en-US" altLang="zh-CN" sz="1400" dirty="0" smtClean="0">
              <a:latin typeface="Tahoma" pitchFamily="34" charset="0"/>
              <a:ea typeface="宋体" pitchFamily="2" charset="-122"/>
            </a:endParaRPr>
          </a:p>
          <a:p>
            <a:pPr algn="ctr"/>
            <a:r>
              <a:rPr lang="en-US" altLang="zh-CN" sz="1400" dirty="0" err="1" smtClean="0">
                <a:latin typeface="Tahoma" pitchFamily="34" charset="0"/>
                <a:ea typeface="宋体" pitchFamily="2" charset="-122"/>
              </a:rPr>
              <a:t>subchannels</a:t>
            </a:r>
            <a:endParaRPr lang="en-US" altLang="zh-CN" sz="1400" dirty="0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 flipH="1" flipV="1">
            <a:off x="5888089" y="5294312"/>
            <a:ext cx="659424" cy="2787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dirty="0">
              <a:latin typeface="Tahoma" pitchFamily="34" charset="0"/>
            </a:endParaRPr>
          </a:p>
        </p:txBody>
      </p:sp>
      <p:sp>
        <p:nvSpPr>
          <p:cNvPr id="25614" name="Oval 14"/>
          <p:cNvSpPr>
            <a:spLocks noChangeArrowheads="1"/>
          </p:cNvSpPr>
          <p:nvPr/>
        </p:nvSpPr>
        <p:spPr bwMode="auto">
          <a:xfrm>
            <a:off x="6535791" y="5274649"/>
            <a:ext cx="2379610" cy="668951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zh-CN" sz="1600" dirty="0">
                <a:latin typeface="Tahoma" pitchFamily="34" charset="0"/>
                <a:ea typeface="宋体" pitchFamily="2" charset="-122"/>
              </a:rPr>
              <a:t>Vector, data rates on </a:t>
            </a:r>
            <a:endParaRPr lang="en-US" altLang="zh-CN" sz="1600" dirty="0" smtClean="0">
              <a:latin typeface="Tahoma" pitchFamily="34" charset="0"/>
              <a:ea typeface="宋体" pitchFamily="2" charset="-122"/>
            </a:endParaRPr>
          </a:p>
          <a:p>
            <a:pPr algn="ctr"/>
            <a:r>
              <a:rPr lang="en-US" altLang="zh-CN" sz="1600" dirty="0" smtClean="0">
                <a:latin typeface="Tahoma" pitchFamily="34" charset="0"/>
                <a:ea typeface="宋体" pitchFamily="2" charset="-122"/>
              </a:rPr>
              <a:t>all </a:t>
            </a:r>
            <a:r>
              <a:rPr lang="en-US" altLang="zh-CN" sz="1600" dirty="0" err="1">
                <a:latin typeface="Tahoma" pitchFamily="34" charset="0"/>
                <a:ea typeface="宋体" pitchFamily="2" charset="-122"/>
              </a:rPr>
              <a:t>subchannels</a:t>
            </a:r>
            <a:endParaRPr lang="en-US" altLang="zh-CN" sz="1600" dirty="0">
              <a:latin typeface="Tahoma" pitchFamily="34" charset="0"/>
              <a:ea typeface="宋体" pitchFamily="2" charset="-122"/>
            </a:endParaRPr>
          </a:p>
        </p:txBody>
      </p:sp>
      <p:pic>
        <p:nvPicPr>
          <p:cNvPr id="16" name="Picture 15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6154" y="1564794"/>
            <a:ext cx="4043245" cy="3007206"/>
          </a:xfrm>
          <a:noFill/>
          <a:extLst>
            <a:ext uri="{91240B29-F687-4F45-9708-019B960494DF}">
              <a14:hiddenLine xmlns:a14="http://schemas.microsoft.com/office/drawing/2010/main" w="19050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227447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56" y="762000"/>
            <a:ext cx="9529762" cy="1143000"/>
          </a:xfrm>
        </p:spPr>
        <p:txBody>
          <a:bodyPr/>
          <a:lstStyle/>
          <a:p>
            <a:r>
              <a:rPr lang="en-US" altLang="zh-CN" sz="2800" dirty="0" smtClean="0">
                <a:ea typeface="宋体" pitchFamily="2" charset="-122"/>
              </a:rPr>
              <a:t>Optimal Energy-Efficient Link Adaptation: </a:t>
            </a:r>
            <a:br>
              <a:rPr lang="en-US" altLang="zh-CN" sz="2800" dirty="0" smtClean="0">
                <a:ea typeface="宋体" pitchFamily="2" charset="-122"/>
              </a:rPr>
            </a:br>
            <a:r>
              <a:rPr lang="en-US" altLang="zh-CN" sz="2800" dirty="0">
                <a:ea typeface="宋体" pitchFamily="2" charset="-122"/>
              </a:rPr>
              <a:t>	</a:t>
            </a:r>
            <a:r>
              <a:rPr lang="en-US" altLang="zh-CN" sz="2800" dirty="0" smtClean="0">
                <a:ea typeface="宋体" pitchFamily="2" charset="-122"/>
              </a:rPr>
              <a:t>----</a:t>
            </a:r>
            <a:r>
              <a:rPr lang="en-US" altLang="zh-CN" sz="2800" dirty="0" smtClean="0"/>
              <a:t>Miao’s </a:t>
            </a:r>
            <a:r>
              <a:rPr lang="en-US" altLang="zh-CN" sz="2800" dirty="0"/>
              <a:t>Transmission Theorem </a:t>
            </a:r>
            <a:r>
              <a:rPr lang="en-US" altLang="zh-CN" sz="2800" dirty="0" smtClean="0"/>
              <a:t>2</a:t>
            </a:r>
            <a:endParaRPr lang="zh-CN" altLang="en-US" sz="2800" dirty="0" smtClean="0">
              <a:ea typeface="宋体" pitchFamily="2" charset="-122"/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828800"/>
            <a:ext cx="8604250" cy="852427"/>
          </a:xfrm>
        </p:spPr>
        <p:txBody>
          <a:bodyPr/>
          <a:lstStyle/>
          <a:p>
            <a:r>
              <a:rPr lang="en-US" altLang="zh-CN" sz="2400" dirty="0" smtClean="0">
                <a:ea typeface="宋体" pitchFamily="2" charset="-122"/>
              </a:rPr>
              <a:t>Energy efficiency</a:t>
            </a:r>
            <a:endParaRPr lang="en-US" altLang="zh-CN" sz="2400" dirty="0" smtClean="0">
              <a:solidFill>
                <a:srgbClr val="990000"/>
              </a:solidFill>
              <a:ea typeface="宋体" pitchFamily="2" charset="-122"/>
            </a:endParaRPr>
          </a:p>
          <a:p>
            <a:pPr lvl="1"/>
            <a:r>
              <a:rPr lang="en-US" altLang="zh-CN" dirty="0" smtClean="0">
                <a:ea typeface="宋体" pitchFamily="2" charset="-122"/>
              </a:rPr>
              <a:t>strictly quasi-concave</a:t>
            </a:r>
          </a:p>
        </p:txBody>
      </p:sp>
      <p:pic>
        <p:nvPicPr>
          <p:cNvPr id="14131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350" y="1752600"/>
            <a:ext cx="248285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圆角矩形 7"/>
          <p:cNvSpPr/>
          <p:nvPr/>
        </p:nvSpPr>
        <p:spPr bwMode="auto">
          <a:xfrm>
            <a:off x="146050" y="2743199"/>
            <a:ext cx="8693150" cy="2895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Miao’s Transmission Theorem 2: </a:t>
            </a:r>
            <a:r>
              <a:rPr lang="en-US" sz="2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If </a:t>
            </a:r>
            <a:r>
              <a:rPr lang="en-US" sz="2000" i="1" dirty="0">
                <a:solidFill>
                  <a:srgbClr val="00B050"/>
                </a:solidFill>
                <a:ea typeface="宋体" pitchFamily="2" charset="-122"/>
                <a:cs typeface="ＭＳ Ｐゴシック" charset="0"/>
              </a:rPr>
              <a:t>P(</a:t>
            </a:r>
            <a:r>
              <a:rPr lang="en-US" sz="2000" b="1" i="1" dirty="0">
                <a:solidFill>
                  <a:srgbClr val="00B050"/>
                </a:solidFill>
                <a:ea typeface="宋体" pitchFamily="2" charset="-122"/>
                <a:cs typeface="ＭＳ Ｐゴシック" charset="0"/>
              </a:rPr>
              <a:t>R</a:t>
            </a:r>
            <a:r>
              <a:rPr lang="en-US" sz="2000" i="1" dirty="0">
                <a:solidFill>
                  <a:srgbClr val="00B050"/>
                </a:solidFill>
                <a:ea typeface="宋体" pitchFamily="2" charset="-122"/>
                <a:cs typeface="ＭＳ Ｐゴシック" charset="0"/>
              </a:rPr>
              <a:t>)</a:t>
            </a:r>
            <a:r>
              <a:rPr lang="en-US" sz="2000" i="1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 </a:t>
            </a:r>
            <a:r>
              <a:rPr lang="en-US" sz="2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is strictly convex, there exists a unique globally optimal transmission data rate vector </a:t>
            </a:r>
            <a:r>
              <a:rPr lang="en-US" sz="2000" i="1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R</a:t>
            </a:r>
            <a:r>
              <a:rPr lang="en-US" sz="2000" i="1" baseline="30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∗</a:t>
            </a:r>
            <a:r>
              <a:rPr lang="en-US" sz="2000" i="1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 = [r</a:t>
            </a:r>
            <a:r>
              <a:rPr lang="en-US" sz="2000" i="1" baseline="30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∗</a:t>
            </a:r>
            <a:r>
              <a:rPr lang="en-US" sz="2000" i="1" baseline="-25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1</a:t>
            </a:r>
            <a:r>
              <a:rPr lang="en-US" sz="2000" i="1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, r</a:t>
            </a:r>
            <a:r>
              <a:rPr lang="en-US" sz="2000" i="1" baseline="30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∗</a:t>
            </a:r>
            <a:r>
              <a:rPr lang="en-US" sz="2000" i="1" baseline="-25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2</a:t>
            </a:r>
            <a:r>
              <a:rPr lang="en-US" sz="2000" i="1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, · · · , </a:t>
            </a:r>
            <a:r>
              <a:rPr lang="en-US" sz="2000" i="1" dirty="0" err="1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r</a:t>
            </a:r>
            <a:r>
              <a:rPr lang="en-US" sz="2000" i="1" baseline="30000" dirty="0" err="1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∗</a:t>
            </a:r>
            <a:r>
              <a:rPr lang="en-US" sz="2000" i="1" baseline="-25000" dirty="0" err="1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K</a:t>
            </a:r>
            <a:r>
              <a:rPr lang="en-US" sz="2000" i="1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]</a:t>
            </a:r>
            <a:r>
              <a:rPr lang="en-US" sz="2000" i="1" baseline="30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T</a:t>
            </a:r>
            <a:r>
              <a:rPr lang="en-US" sz="2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 for (9.24), where </a:t>
            </a:r>
            <a:r>
              <a:rPr lang="en-US" sz="2000" i="1" dirty="0" err="1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r</a:t>
            </a:r>
            <a:r>
              <a:rPr lang="en-US" sz="2000" i="1" baseline="30000" dirty="0" err="1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∗</a:t>
            </a:r>
            <a:r>
              <a:rPr lang="en-US" sz="2000" i="1" baseline="-25000" dirty="0" err="1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i</a:t>
            </a:r>
            <a:r>
              <a:rPr lang="en-US" sz="2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 is given by</a:t>
            </a:r>
          </a:p>
        </p:txBody>
      </p:sp>
      <p:pic>
        <p:nvPicPr>
          <p:cNvPr id="9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650" y="3907662"/>
            <a:ext cx="3557078" cy="165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704850" y="1011238"/>
            <a:ext cx="8597900" cy="1143000"/>
          </a:xfrm>
        </p:spPr>
        <p:txBody>
          <a:bodyPr>
            <a:normAutofit/>
          </a:bodyPr>
          <a:lstStyle/>
          <a:p>
            <a:r>
              <a:rPr lang="en-US" altLang="zh-CN" sz="3200" dirty="0" smtClean="0">
                <a:ea typeface="宋体" pitchFamily="2" charset="-122"/>
              </a:rPr>
              <a:t>Optimal Energy-Efficient Link Adaptation</a:t>
            </a:r>
            <a:endParaRPr lang="zh-CN" altLang="en-US" sz="3200" dirty="0" smtClean="0">
              <a:ea typeface="宋体" pitchFamily="2" charset="-122"/>
            </a:endParaRP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828800"/>
            <a:ext cx="7494588" cy="34718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zh-CN" sz="2000" dirty="0" smtClean="0">
                <a:ea typeface="宋体" pitchFamily="2" charset="-122"/>
              </a:rPr>
              <a:t>Example: Shannon capacity achieved on each </a:t>
            </a:r>
            <a:r>
              <a:rPr lang="en-US" altLang="zh-CN" sz="2000" dirty="0" err="1" smtClean="0">
                <a:ea typeface="宋体" pitchFamily="2" charset="-122"/>
              </a:rPr>
              <a:t>subchannel</a:t>
            </a:r>
            <a:r>
              <a:rPr lang="en-US" altLang="zh-CN" sz="2000" dirty="0" smtClean="0">
                <a:ea typeface="宋体" pitchFamily="2" charset="-122"/>
              </a:rPr>
              <a:t>:</a:t>
            </a:r>
          </a:p>
          <a:p>
            <a:pPr>
              <a:lnSpc>
                <a:spcPct val="90000"/>
              </a:lnSpc>
            </a:pPr>
            <a:endParaRPr lang="en-US" altLang="zh-CN" sz="2000" dirty="0" smtClean="0">
              <a:ea typeface="宋体" pitchFamily="2" charset="-122"/>
            </a:endParaRPr>
          </a:p>
          <a:p>
            <a:pPr>
              <a:lnSpc>
                <a:spcPct val="90000"/>
              </a:lnSpc>
            </a:pPr>
            <a:endParaRPr lang="en-US" altLang="zh-CN" sz="2000" dirty="0" smtClean="0">
              <a:ea typeface="宋体" pitchFamily="2" charset="-12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 dirty="0" smtClean="0">
                <a:solidFill>
                  <a:srgbClr val="990000"/>
                </a:solidFill>
                <a:ea typeface="宋体" pitchFamily="2" charset="-122"/>
              </a:rPr>
              <a:t>dynamic water-filling</a:t>
            </a:r>
          </a:p>
          <a:p>
            <a:pPr>
              <a:lnSpc>
                <a:spcPct val="90000"/>
              </a:lnSpc>
            </a:pPr>
            <a:r>
              <a:rPr lang="en-US" altLang="zh-CN" sz="2000" dirty="0" smtClean="0">
                <a:ea typeface="宋体" pitchFamily="2" charset="-122"/>
              </a:rPr>
              <a:t>Classical water-filling</a:t>
            </a:r>
          </a:p>
          <a:p>
            <a:pPr>
              <a:lnSpc>
                <a:spcPct val="90000"/>
              </a:lnSpc>
            </a:pPr>
            <a:endParaRPr lang="en-US" altLang="zh-CN" sz="2000" dirty="0" smtClean="0">
              <a:ea typeface="宋体" pitchFamily="2" charset="-122"/>
            </a:endParaRPr>
          </a:p>
          <a:p>
            <a:pPr>
              <a:lnSpc>
                <a:spcPct val="90000"/>
              </a:lnSpc>
            </a:pPr>
            <a:endParaRPr lang="en-US" altLang="zh-CN" sz="2000" dirty="0" smtClean="0">
              <a:ea typeface="宋体" pitchFamily="2" charset="-12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 dirty="0" smtClean="0">
                <a:ea typeface="宋体" pitchFamily="2" charset="-122"/>
              </a:rPr>
              <a:t>where      is determined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 dirty="0" smtClean="0">
                <a:ea typeface="宋体" pitchFamily="2" charset="-122"/>
              </a:rPr>
              <a:t>by the peak power limit</a:t>
            </a:r>
          </a:p>
        </p:txBody>
      </p:sp>
      <p:pic>
        <p:nvPicPr>
          <p:cNvPr id="28677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286000"/>
            <a:ext cx="204253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3625552"/>
            <a:ext cx="1822450" cy="565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6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267200"/>
            <a:ext cx="18097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8674" name="Object 7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2792194"/>
              </p:ext>
            </p:extLst>
          </p:nvPr>
        </p:nvGraphicFramePr>
        <p:xfrm>
          <a:off x="4083905" y="2286001"/>
          <a:ext cx="4526695" cy="27790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40" name="Visio" r:id="rId10" imgW="4326047" imgH="2656230" progId="Visio.Drawing.11">
                  <p:embed/>
                </p:oleObj>
              </mc:Choice>
              <mc:Fallback>
                <p:oleObj name="Visio" r:id="rId10" imgW="4326047" imgH="265623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3905" y="2286001"/>
                        <a:ext cx="4526695" cy="27790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704850" y="5181600"/>
            <a:ext cx="7764463" cy="64135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zh-CN" b="1" dirty="0">
                <a:latin typeface="Verdana" pitchFamily="34" charset="0"/>
                <a:ea typeface="黑体" pitchFamily="49" charset="-122"/>
              </a:rPr>
              <a:t>Optimally balance circuit energy consumption and transmit energy consumption on all </a:t>
            </a:r>
            <a:r>
              <a:rPr lang="en-US" altLang="zh-CN" b="1" dirty="0" err="1" smtClean="0">
                <a:latin typeface="Verdana" pitchFamily="34" charset="0"/>
                <a:ea typeface="黑体" pitchFamily="49" charset="-122"/>
              </a:rPr>
              <a:t>subchannels</a:t>
            </a:r>
            <a:r>
              <a:rPr lang="en-US" altLang="zh-CN" b="1" dirty="0">
                <a:solidFill>
                  <a:srgbClr val="FF3300"/>
                </a:solidFill>
                <a:latin typeface="Verdana" pitchFamily="34" charset="0"/>
                <a:ea typeface="黑体" pitchFamily="49" charset="-122"/>
              </a:rPr>
              <a:t>	</a:t>
            </a:r>
            <a:endParaRPr lang="zh-CN" altLang="en-US" b="1" dirty="0">
              <a:solidFill>
                <a:srgbClr val="FF3300"/>
              </a:solidFill>
              <a:latin typeface="Verdana" pitchFamily="34" charset="0"/>
              <a:ea typeface="黑体" pitchFamily="49" charset="-122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2498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696200" cy="990600"/>
          </a:xfrm>
        </p:spPr>
        <p:txBody>
          <a:bodyPr/>
          <a:lstStyle/>
          <a:p>
            <a:r>
              <a:rPr lang="en-US" dirty="0" smtClean="0"/>
              <a:t>Constrained EE Transmission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2209800"/>
            <a:ext cx="31623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2269509"/>
            <a:ext cx="3281362" cy="329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7" y="2269508"/>
            <a:ext cx="2545961" cy="344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80180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Performance Comparison</a:t>
            </a:r>
          </a:p>
        </p:txBody>
      </p:sp>
      <p:sp>
        <p:nvSpPr>
          <p:cNvPr id="144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5392737"/>
            <a:ext cx="7929563" cy="4746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zh-CN" sz="1400" dirty="0" smtClean="0">
                <a:ea typeface="宋体" pitchFamily="2" charset="-122"/>
              </a:rPr>
              <a:t>Energy-efficient link adaptation always achieves the highest energy efficiency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1400" dirty="0" smtClean="0">
                <a:ea typeface="宋体" pitchFamily="2" charset="-122"/>
              </a:rPr>
              <a:t>A tradeoff between energy efficiency and spectral efficiency exists</a:t>
            </a:r>
          </a:p>
        </p:txBody>
      </p:sp>
      <p:pic>
        <p:nvPicPr>
          <p:cNvPr id="14439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1863725"/>
            <a:ext cx="4379912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1828800"/>
            <a:ext cx="5099050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92" name="Line 7"/>
          <p:cNvSpPr>
            <a:spLocks noChangeShapeType="1"/>
          </p:cNvSpPr>
          <p:nvPr/>
        </p:nvSpPr>
        <p:spPr bwMode="auto">
          <a:xfrm>
            <a:off x="7385050" y="4572000"/>
            <a:ext cx="314325" cy="417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dirty="0">
              <a:latin typeface="Tahoma" pitchFamily="34" charset="0"/>
            </a:endParaRPr>
          </a:p>
        </p:txBody>
      </p:sp>
      <p:sp>
        <p:nvSpPr>
          <p:cNvPr id="144393" name="Rectangle 8"/>
          <p:cNvSpPr>
            <a:spLocks noChangeArrowheads="1"/>
          </p:cNvSpPr>
          <p:nvPr/>
        </p:nvSpPr>
        <p:spPr bwMode="auto">
          <a:xfrm>
            <a:off x="7385050" y="5040312"/>
            <a:ext cx="692150" cy="2651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zh-CN" sz="1400" dirty="0">
                <a:latin typeface="Tahoma" pitchFamily="34" charset="0"/>
                <a:ea typeface="宋体" pitchFamily="2" charset="-122"/>
              </a:rPr>
              <a:t>15dBm</a:t>
            </a:r>
            <a:endParaRPr lang="en-US" altLang="zh-CN" sz="1600" dirty="0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144394" name="Line 9"/>
          <p:cNvSpPr>
            <a:spLocks noChangeShapeType="1"/>
          </p:cNvSpPr>
          <p:nvPr/>
        </p:nvSpPr>
        <p:spPr bwMode="auto">
          <a:xfrm>
            <a:off x="7731125" y="4349750"/>
            <a:ext cx="314325" cy="417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dirty="0">
              <a:latin typeface="Tahoma" pitchFamily="34" charset="0"/>
            </a:endParaRPr>
          </a:p>
        </p:txBody>
      </p:sp>
      <p:sp>
        <p:nvSpPr>
          <p:cNvPr id="144395" name="Rectangle 10"/>
          <p:cNvSpPr>
            <a:spLocks noChangeArrowheads="1"/>
          </p:cNvSpPr>
          <p:nvPr/>
        </p:nvSpPr>
        <p:spPr bwMode="auto">
          <a:xfrm>
            <a:off x="8045450" y="4792662"/>
            <a:ext cx="692150" cy="2444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zh-CN" sz="1400" dirty="0">
                <a:latin typeface="Tahoma" pitchFamily="34" charset="0"/>
                <a:ea typeface="宋体" pitchFamily="2" charset="-122"/>
              </a:rPr>
              <a:t>20dBm</a:t>
            </a:r>
            <a:endParaRPr lang="en-US" altLang="zh-CN" dirty="0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144396" name="Line 11"/>
          <p:cNvSpPr>
            <a:spLocks noChangeShapeType="1"/>
          </p:cNvSpPr>
          <p:nvPr/>
        </p:nvSpPr>
        <p:spPr bwMode="auto">
          <a:xfrm flipV="1">
            <a:off x="7883525" y="3616325"/>
            <a:ext cx="169863" cy="327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dirty="0">
              <a:latin typeface="Tahoma" pitchFamily="34" charset="0"/>
            </a:endParaRPr>
          </a:p>
        </p:txBody>
      </p:sp>
      <p:sp>
        <p:nvSpPr>
          <p:cNvPr id="144397" name="Rectangle 12"/>
          <p:cNvSpPr>
            <a:spLocks noChangeArrowheads="1"/>
          </p:cNvSpPr>
          <p:nvPr/>
        </p:nvSpPr>
        <p:spPr bwMode="auto">
          <a:xfrm>
            <a:off x="7962900" y="3343275"/>
            <a:ext cx="728663" cy="2460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zh-CN" sz="1400" dirty="0">
                <a:latin typeface="Tahoma" pitchFamily="34" charset="0"/>
                <a:ea typeface="宋体" pitchFamily="2" charset="-122"/>
              </a:rPr>
              <a:t>25dBm</a:t>
            </a:r>
            <a:endParaRPr lang="en-US" altLang="zh-CN" dirty="0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45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Energy-efficient scheduling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550285"/>
            <a:ext cx="3727336" cy="2859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 bwMode="auto">
          <a:xfrm>
            <a:off x="228600" y="1752600"/>
            <a:ext cx="8693150" cy="762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Miao’s EE Scheduling</a:t>
            </a:r>
            <a:r>
              <a:rPr lang="en-US" sz="2000" dirty="0" smtClean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: Maximum energy </a:t>
            </a:r>
            <a:r>
              <a:rPr lang="en-US" sz="2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efficiency </a:t>
            </a:r>
            <a:r>
              <a:rPr lang="en-US" sz="2000" dirty="0" smtClean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increases </a:t>
            </a:r>
            <a:r>
              <a:rPr lang="en-US" sz="2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with signal </a:t>
            </a:r>
            <a:r>
              <a:rPr lang="en-US" sz="2000" dirty="0" smtClean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bandwidth or allocated </a:t>
            </a:r>
            <a:r>
              <a:rPr lang="en-US" sz="2000" dirty="0" err="1" smtClean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subchannels</a:t>
            </a:r>
            <a:r>
              <a:rPr lang="en-US" sz="2000" dirty="0" smtClean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 </a:t>
            </a:r>
            <a:r>
              <a:rPr lang="da-DK" sz="2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[G. W. Miao et al</a:t>
            </a:r>
            <a:r>
              <a:rPr lang="da-DK" sz="2000" dirty="0" smtClean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., 2010</a:t>
            </a:r>
            <a:r>
              <a:rPr lang="da-DK" sz="2000" dirty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]</a:t>
            </a:r>
            <a:r>
              <a:rPr lang="en-US" sz="2000" dirty="0" smtClean="0">
                <a:solidFill>
                  <a:srgbClr val="00B050"/>
                </a:solidFill>
                <a:latin typeface="Tahoma" pitchFamily="34" charset="0"/>
                <a:ea typeface="宋体" pitchFamily="2" charset="-122"/>
                <a:cs typeface="ＭＳ Ｐゴシック" charset="0"/>
              </a:rPr>
              <a:t>. </a:t>
            </a:r>
            <a:endParaRPr lang="en-US" sz="2000" dirty="0">
              <a:solidFill>
                <a:srgbClr val="00B050"/>
              </a:solidFill>
              <a:latin typeface="Tahoma" pitchFamily="34" charset="0"/>
              <a:ea typeface="宋体" pitchFamily="2" charset="-122"/>
              <a:cs typeface="ＭＳ Ｐゴシック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5421868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Multi-user scheduling is essential in determining overall network energy efficiency</a:t>
            </a:r>
            <a:r>
              <a:rPr lang="en-US" dirty="0" smtClean="0"/>
              <a:t>.</a:t>
            </a:r>
          </a:p>
          <a:p>
            <a:r>
              <a:rPr lang="en-US" dirty="0" smtClean="0"/>
              <a:t>Both EE and fairness should be considered.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0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Analogy</a:t>
            </a:r>
          </a:p>
        </p:txBody>
      </p:sp>
      <p:pic>
        <p:nvPicPr>
          <p:cNvPr id="1218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44004"/>
            <a:ext cx="2332325" cy="550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箭头连接符 5"/>
          <p:cNvCxnSpPr/>
          <p:nvPr/>
        </p:nvCxnSpPr>
        <p:spPr bwMode="auto">
          <a:xfrm flipH="1">
            <a:off x="2286000" y="516300"/>
            <a:ext cx="4158208" cy="14572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683568" y="176426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ahoma" pitchFamily="34" charset="0"/>
              </a:rPr>
              <a:t>1780, oil lamp</a:t>
            </a:r>
            <a:endParaRPr lang="en-US" dirty="0">
              <a:latin typeface="Tahoma" pitchFamily="34" charset="0"/>
            </a:endParaRPr>
          </a:p>
        </p:txBody>
      </p:sp>
      <p:cxnSp>
        <p:nvCxnSpPr>
          <p:cNvPr id="9" name="直接箭头连接符 8"/>
          <p:cNvCxnSpPr/>
          <p:nvPr/>
        </p:nvCxnSpPr>
        <p:spPr bwMode="auto">
          <a:xfrm flipH="1">
            <a:off x="2362200" y="838200"/>
            <a:ext cx="4082008" cy="15656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83568" y="222146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ahoma" pitchFamily="34" charset="0"/>
              </a:rPr>
              <a:t>1794, gas lamp</a:t>
            </a:r>
            <a:endParaRPr lang="en-US" dirty="0">
              <a:latin typeface="Tahoma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 bwMode="auto">
          <a:xfrm flipH="1" flipV="1">
            <a:off x="2699792" y="2907268"/>
            <a:ext cx="2880320" cy="5630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07504" y="267866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ahoma" pitchFamily="34" charset="0"/>
              </a:rPr>
              <a:t>From 1800, electric lamp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5" name="左大括号 14"/>
          <p:cNvSpPr/>
          <p:nvPr/>
        </p:nvSpPr>
        <p:spPr bwMode="auto">
          <a:xfrm>
            <a:off x="5580112" y="1124744"/>
            <a:ext cx="576064" cy="4666456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cxnSp>
        <p:nvCxnSpPr>
          <p:cNvPr id="19" name="直接箭头连接符 18"/>
          <p:cNvCxnSpPr/>
          <p:nvPr/>
        </p:nvCxnSpPr>
        <p:spPr bwMode="auto">
          <a:xfrm flipH="1" flipV="1">
            <a:off x="4365104" y="3706056"/>
            <a:ext cx="2079104" cy="26653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98128" y="3276600"/>
            <a:ext cx="5481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Tahoma" pitchFamily="34" charset="0"/>
              </a:rPr>
              <a:t>1926, fluorescent lamp</a:t>
            </a:r>
          </a:p>
          <a:p>
            <a:r>
              <a:rPr lang="en-US" b="1" dirty="0">
                <a:solidFill>
                  <a:srgbClr val="00B050"/>
                </a:solidFill>
                <a:latin typeface="Tahoma" pitchFamily="34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Tahoma" pitchFamily="34" charset="0"/>
              </a:rPr>
              <a:t>(1/5 energy consumption, 5 years life)</a:t>
            </a:r>
            <a:endParaRPr lang="en-US" b="1" dirty="0">
              <a:solidFill>
                <a:srgbClr val="00B050"/>
              </a:solidFill>
              <a:latin typeface="Tahoma" pitchFamily="34" charset="0"/>
            </a:endParaRPr>
          </a:p>
        </p:txBody>
      </p:sp>
      <p:cxnSp>
        <p:nvCxnSpPr>
          <p:cNvPr id="22" name="直接箭头连接符 21"/>
          <p:cNvCxnSpPr/>
          <p:nvPr/>
        </p:nvCxnSpPr>
        <p:spPr bwMode="auto">
          <a:xfrm flipH="1" flipV="1">
            <a:off x="4139952" y="4206918"/>
            <a:ext cx="2304256" cy="1834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107504" y="3962400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Tahoma" pitchFamily="34" charset="0"/>
              </a:rPr>
              <a:t>1962, LED lamp (40% further energy reduction, 32 years life)</a:t>
            </a:r>
            <a:endParaRPr lang="en-US" b="1" dirty="0">
              <a:solidFill>
                <a:srgbClr val="00B050"/>
              </a:solidFill>
              <a:latin typeface="Tahoma" pitchFamily="34" charset="0"/>
            </a:endParaRPr>
          </a:p>
        </p:txBody>
      </p:sp>
      <p:cxnSp>
        <p:nvCxnSpPr>
          <p:cNvPr id="29" name="直接箭头连接符 28"/>
          <p:cNvCxnSpPr/>
          <p:nvPr/>
        </p:nvCxnSpPr>
        <p:spPr bwMode="auto">
          <a:xfrm flipH="1">
            <a:off x="3822275" y="4644886"/>
            <a:ext cx="2621933" cy="1690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162921" y="4648200"/>
            <a:ext cx="4644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Tahoma" pitchFamily="34" charset="0"/>
              </a:rPr>
              <a:t>1973, compact fluorescent lamp</a:t>
            </a:r>
            <a:endParaRPr lang="en-US" b="1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21864" name="矩形 121863"/>
          <p:cNvSpPr/>
          <p:nvPr/>
        </p:nvSpPr>
        <p:spPr bwMode="auto">
          <a:xfrm>
            <a:off x="107504" y="5181600"/>
            <a:ext cx="5904656" cy="78541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"/>
              </a:rPr>
              <a:t>145 years capacity improvement …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"/>
              </a:rPr>
              <a:t>87 years of energy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"/>
              </a:rPr>
              <a:t>efficiency enhancement!</a:t>
            </a:r>
          </a:p>
        </p:txBody>
      </p:sp>
      <p:sp>
        <p:nvSpPr>
          <p:cNvPr id="121865" name="椭圆 121864"/>
          <p:cNvSpPr/>
          <p:nvPr/>
        </p:nvSpPr>
        <p:spPr bwMode="auto">
          <a:xfrm>
            <a:off x="6265313" y="5585445"/>
            <a:ext cx="2304256" cy="33265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2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EE and SE Tradeoff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86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SE-EE</a:t>
            </a:r>
          </a:p>
        </p:txBody>
      </p:sp>
      <p:sp>
        <p:nvSpPr>
          <p:cNvPr id="41991" name="Content Placeholder 2"/>
          <p:cNvSpPr>
            <a:spLocks noGrp="1"/>
          </p:cNvSpPr>
          <p:nvPr>
            <p:ph idx="1"/>
          </p:nvPr>
        </p:nvSpPr>
        <p:spPr>
          <a:xfrm>
            <a:off x="5864225" y="3852863"/>
            <a:ext cx="2633663" cy="1746250"/>
          </a:xfrm>
        </p:spPr>
        <p:txBody>
          <a:bodyPr/>
          <a:lstStyle/>
          <a:p>
            <a:endParaRPr lang="zh-CN" altLang="en-US" dirty="0" smtClean="0">
              <a:ea typeface="宋体" pitchFamily="2" charset="-122"/>
            </a:endParaRPr>
          </a:p>
        </p:txBody>
      </p:sp>
      <p:sp>
        <p:nvSpPr>
          <p:cNvPr id="41994" name="Rectangle 7"/>
          <p:cNvSpPr>
            <a:spLocks noChangeArrowheads="1"/>
          </p:cNvSpPr>
          <p:nvPr/>
        </p:nvSpPr>
        <p:spPr bwMode="auto">
          <a:xfrm>
            <a:off x="603504" y="2224087"/>
            <a:ext cx="8966200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l"/>
            </a:pPr>
            <a:r>
              <a:rPr lang="en-US" altLang="zh-CN" sz="2400" dirty="0">
                <a:latin typeface="Tahoma" pitchFamily="34" charset="0"/>
                <a:ea typeface="宋体" pitchFamily="2" charset="-122"/>
              </a:rPr>
              <a:t>In single-user scenario</a:t>
            </a:r>
          </a:p>
          <a:p>
            <a:pPr marL="800100" lvl="1" indent="-342900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SE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Arial" panose="020B0604020202020204" pitchFamily="34" charset="0"/>
              <a:buChar char="•"/>
            </a:pPr>
            <a:endParaRPr lang="en-US" altLang="zh-CN" sz="2400" dirty="0">
              <a:latin typeface="Tahoma" pitchFamily="34" charset="0"/>
              <a:ea typeface="宋体" pitchFamily="2" charset="-122"/>
            </a:endParaRPr>
          </a:p>
          <a:p>
            <a:pPr marL="800100" lvl="1" indent="-342900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EE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</a:pPr>
            <a:endParaRPr lang="en-US" altLang="zh-CN" sz="2000" dirty="0">
              <a:latin typeface="Tahoma" pitchFamily="34" charset="0"/>
              <a:ea typeface="宋体" pitchFamily="2" charset="-122"/>
            </a:endParaRPr>
          </a:p>
          <a:p>
            <a:pPr marL="800100" lvl="1" indent="-342900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SE-EE relationship</a:t>
            </a:r>
          </a:p>
        </p:txBody>
      </p:sp>
      <p:graphicFrame>
        <p:nvGraphicFramePr>
          <p:cNvPr id="4198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6347979"/>
              </p:ext>
            </p:extLst>
          </p:nvPr>
        </p:nvGraphicFramePr>
        <p:xfrm>
          <a:off x="2152650" y="2635800"/>
          <a:ext cx="2190750" cy="71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4" name="Equation" r:id="rId4" imgW="2057400" imgH="672840" progId="Equation.DSMT4">
                  <p:embed/>
                </p:oleObj>
              </mc:Choice>
              <mc:Fallback>
                <p:oleObj name="Equation" r:id="rId4" imgW="2057400" imgH="6728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650" y="2635800"/>
                        <a:ext cx="2190750" cy="71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9374847"/>
              </p:ext>
            </p:extLst>
          </p:nvPr>
        </p:nvGraphicFramePr>
        <p:xfrm>
          <a:off x="2057400" y="3358552"/>
          <a:ext cx="2238376" cy="908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5" name="Equation" r:id="rId6" imgW="2374560" imgH="965160" progId="Equation.DSMT4">
                  <p:embed/>
                </p:oleObj>
              </mc:Choice>
              <mc:Fallback>
                <p:oleObj name="Equation" r:id="rId6" imgW="2374560" imgH="965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358552"/>
                        <a:ext cx="2238376" cy="9086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6881866"/>
              </p:ext>
            </p:extLst>
          </p:nvPr>
        </p:nvGraphicFramePr>
        <p:xfrm>
          <a:off x="1989137" y="4648200"/>
          <a:ext cx="2354263" cy="876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6" name="Equation" r:id="rId8" imgW="1841400" imgH="685800" progId="Equation.DSMT4">
                  <p:embed/>
                </p:oleObj>
              </mc:Choice>
              <mc:Fallback>
                <p:oleObj name="Equation" r:id="rId8" imgW="184140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9137" y="4648200"/>
                        <a:ext cx="2354263" cy="8762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11"/>
          <p:cNvGraphicFramePr>
            <a:graphicFrameLocks noChangeAspect="1"/>
          </p:cNvGraphicFramePr>
          <p:nvPr/>
        </p:nvGraphicFramePr>
        <p:xfrm>
          <a:off x="4732338" y="2578100"/>
          <a:ext cx="4202112" cy="314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7" name="Visio" r:id="rId10" imgW="5037284" imgH="3769253" progId="Visio.Drawing.11">
                  <p:embed/>
                </p:oleObj>
              </mc:Choice>
              <mc:Fallback>
                <p:oleObj name="Visio" r:id="rId10" imgW="5037284" imgH="376925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2338" y="2578100"/>
                        <a:ext cx="4202112" cy="314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83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SE-EE In Practice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 smtClean="0">
              <a:ea typeface="宋体" pitchFamily="2" charset="-122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00200"/>
            <a:ext cx="5295900" cy="4153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21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049338"/>
            <a:ext cx="7696200" cy="514350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SE-EE: In Practice</a:t>
            </a:r>
          </a:p>
        </p:txBody>
      </p:sp>
      <p:sp>
        <p:nvSpPr>
          <p:cNvPr id="4302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85925"/>
            <a:ext cx="8077200" cy="7635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1800" i="1" dirty="0" smtClean="0">
                <a:solidFill>
                  <a:srgbClr val="990000"/>
                </a:solidFill>
                <a:ea typeface="宋体" pitchFamily="2" charset="-122"/>
              </a:rPr>
              <a:t>Reduced tradeoff between energy efficiency and spectral  efficiency w/ interference</a:t>
            </a:r>
          </a:p>
        </p:txBody>
      </p:sp>
      <p:sp>
        <p:nvSpPr>
          <p:cNvPr id="43022" name="AutoShape 7"/>
          <p:cNvSpPr>
            <a:spLocks noChangeArrowheads="1"/>
          </p:cNvSpPr>
          <p:nvPr/>
        </p:nvSpPr>
        <p:spPr bwMode="auto">
          <a:xfrm>
            <a:off x="456589" y="2521029"/>
            <a:ext cx="2730500" cy="374571"/>
          </a:xfrm>
          <a:prstGeom prst="roundRect">
            <a:avLst>
              <a:gd name="adj" fmla="val 16667"/>
            </a:avLst>
          </a:prstGeom>
          <a:solidFill>
            <a:srgbClr val="4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zh-CN" sz="1600" i="1" dirty="0">
                <a:latin typeface="Tahoma" pitchFamily="34" charset="0"/>
                <a:ea typeface="宋体" pitchFamily="2" charset="-122"/>
              </a:rPr>
              <a:t>Interference bounds SE</a:t>
            </a:r>
          </a:p>
        </p:txBody>
      </p:sp>
      <p:sp>
        <p:nvSpPr>
          <p:cNvPr id="43023" name="AutoShape 8"/>
          <p:cNvSpPr>
            <a:spLocks noChangeArrowheads="1"/>
          </p:cNvSpPr>
          <p:nvPr/>
        </p:nvSpPr>
        <p:spPr bwMode="auto">
          <a:xfrm>
            <a:off x="458787" y="3315414"/>
            <a:ext cx="2759075" cy="646986"/>
          </a:xfrm>
          <a:prstGeom prst="roundRect">
            <a:avLst>
              <a:gd name="adj" fmla="val 16667"/>
            </a:avLst>
          </a:prstGeom>
          <a:solidFill>
            <a:srgbClr val="4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zh-CN" sz="1600" i="1" dirty="0">
                <a:latin typeface="Tahoma" pitchFamily="34" charset="0"/>
                <a:ea typeface="宋体" pitchFamily="2" charset="-122"/>
              </a:rPr>
              <a:t>EE is sensitive to </a:t>
            </a:r>
            <a:r>
              <a:rPr lang="en-US" altLang="zh-CN" sz="1600" i="1" dirty="0" err="1">
                <a:latin typeface="Tahoma" pitchFamily="34" charset="0"/>
                <a:ea typeface="宋体" pitchFamily="2" charset="-122"/>
              </a:rPr>
              <a:t>pwr</a:t>
            </a:r>
            <a:r>
              <a:rPr lang="en-US" altLang="zh-CN" sz="1600" i="1" dirty="0">
                <a:latin typeface="Tahoma" pitchFamily="34" charset="0"/>
                <a:ea typeface="宋体" pitchFamily="2" charset="-122"/>
              </a:rPr>
              <a:t>, but SE is not .</a:t>
            </a:r>
          </a:p>
        </p:txBody>
      </p:sp>
      <p:grpSp>
        <p:nvGrpSpPr>
          <p:cNvPr id="43024" name="Group 18"/>
          <p:cNvGrpSpPr>
            <a:grpSpLocks/>
          </p:cNvGrpSpPr>
          <p:nvPr/>
        </p:nvGrpSpPr>
        <p:grpSpPr bwMode="auto">
          <a:xfrm>
            <a:off x="3733800" y="2074542"/>
            <a:ext cx="5105400" cy="3581612"/>
            <a:chOff x="1956" y="1460"/>
            <a:chExt cx="3792" cy="2721"/>
          </a:xfrm>
        </p:grpSpPr>
        <p:graphicFrame>
          <p:nvGraphicFramePr>
            <p:cNvPr id="43010" name="Object 4"/>
            <p:cNvGraphicFramePr>
              <a:graphicFrameLocks noChangeAspect="1"/>
            </p:cNvGraphicFramePr>
            <p:nvPr/>
          </p:nvGraphicFramePr>
          <p:xfrm>
            <a:off x="4236" y="1950"/>
            <a:ext cx="33" cy="6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50" name="Visio" r:id="rId4" imgW="56083" imgH="1199083" progId="Visio.Drawing.11">
                    <p:embed/>
                  </p:oleObj>
                </mc:Choice>
                <mc:Fallback>
                  <p:oleObj name="Visio" r:id="rId4" imgW="56083" imgH="1199083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36" y="1950"/>
                          <a:ext cx="33" cy="6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3027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6" y="1460"/>
              <a:ext cx="3792" cy="2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28" name="Line 9"/>
            <p:cNvSpPr>
              <a:spLocks noChangeShapeType="1"/>
            </p:cNvSpPr>
            <p:nvPr/>
          </p:nvSpPr>
          <p:spPr bwMode="auto">
            <a:xfrm flipV="1">
              <a:off x="3042" y="2178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graphicFrame>
          <p:nvGraphicFramePr>
            <p:cNvPr id="43011" name="Object 10"/>
            <p:cNvGraphicFramePr>
              <a:graphicFrameLocks noChangeAspect="1"/>
            </p:cNvGraphicFramePr>
            <p:nvPr/>
          </p:nvGraphicFramePr>
          <p:xfrm>
            <a:off x="3061" y="1899"/>
            <a:ext cx="33" cy="6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51" name="Visio" r:id="rId7" imgW="56083" imgH="1199083" progId="Visio.Drawing.11">
                    <p:embed/>
                  </p:oleObj>
                </mc:Choice>
                <mc:Fallback>
                  <p:oleObj name="Visio" r:id="rId7" imgW="56083" imgH="1199083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61" y="1899"/>
                          <a:ext cx="33" cy="6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12" name="Object 11"/>
            <p:cNvGraphicFramePr>
              <a:graphicFrameLocks noChangeAspect="1"/>
            </p:cNvGraphicFramePr>
            <p:nvPr/>
          </p:nvGraphicFramePr>
          <p:xfrm>
            <a:off x="3439" y="1506"/>
            <a:ext cx="35" cy="7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52" name="Visio" r:id="rId8" imgW="56083" imgH="1199083" progId="Visio.Drawing.11">
                    <p:embed/>
                  </p:oleObj>
                </mc:Choice>
                <mc:Fallback>
                  <p:oleObj name="Visio" r:id="rId8" imgW="56083" imgH="1199083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39" y="1506"/>
                          <a:ext cx="35" cy="7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8213339"/>
                </p:ext>
              </p:extLst>
            </p:nvPr>
          </p:nvGraphicFramePr>
          <p:xfrm>
            <a:off x="3229" y="1781"/>
            <a:ext cx="408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53" name="Visio" r:id="rId9" imgW="776021" imgH="776021" progId="Visio.Drawing.11">
                    <p:embed/>
                  </p:oleObj>
                </mc:Choice>
                <mc:Fallback>
                  <p:oleObj name="Visio" r:id="rId9" imgW="776021" imgH="776021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29" y="1781"/>
                          <a:ext cx="408" cy="4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09659720"/>
                </p:ext>
              </p:extLst>
            </p:nvPr>
          </p:nvGraphicFramePr>
          <p:xfrm>
            <a:off x="3642" y="1709"/>
            <a:ext cx="1248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54" name="Visio" r:id="rId11" imgW="1729638" imgH="300736" progId="Visio.Drawing.11">
                    <p:embed/>
                  </p:oleObj>
                </mc:Choice>
                <mc:Fallback>
                  <p:oleObj name="Visio" r:id="rId11" imgW="1729638" imgH="300736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2" y="1709"/>
                          <a:ext cx="1248" cy="192"/>
                        </a:xfrm>
                        <a:prstGeom prst="rect">
                          <a:avLst/>
                        </a:prstGeom>
                        <a:solidFill>
                          <a:srgbClr val="FF99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15" name="Object 14"/>
            <p:cNvGraphicFramePr>
              <a:graphicFrameLocks noChangeAspect="1"/>
            </p:cNvGraphicFramePr>
            <p:nvPr/>
          </p:nvGraphicFramePr>
          <p:xfrm>
            <a:off x="2946" y="1986"/>
            <a:ext cx="146" cy="1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55" name="Visio" r:id="rId13" imgW="231953" imgH="234391" progId="Visio.Drawing.11">
                    <p:embed/>
                  </p:oleObj>
                </mc:Choice>
                <mc:Fallback>
                  <p:oleObj name="Visio" r:id="rId13" imgW="231953" imgH="234391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46" y="1986"/>
                          <a:ext cx="146" cy="1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16" name="Object 15"/>
            <p:cNvGraphicFramePr>
              <a:graphicFrameLocks noChangeAspect="1"/>
            </p:cNvGraphicFramePr>
            <p:nvPr/>
          </p:nvGraphicFramePr>
          <p:xfrm>
            <a:off x="3376" y="2226"/>
            <a:ext cx="530" cy="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56" name="Visio" r:id="rId15" imgW="842162" imgH="417271" progId="Visio.Drawing.11">
                    <p:embed/>
                  </p:oleObj>
                </mc:Choice>
                <mc:Fallback>
                  <p:oleObj name="Visio" r:id="rId15" imgW="842162" imgH="417271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6" y="2226"/>
                          <a:ext cx="530" cy="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17" name="Object 16"/>
            <p:cNvGraphicFramePr>
              <a:graphicFrameLocks noChangeAspect="1"/>
            </p:cNvGraphicFramePr>
            <p:nvPr/>
          </p:nvGraphicFramePr>
          <p:xfrm>
            <a:off x="3465" y="1986"/>
            <a:ext cx="201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57" name="Visio" r:id="rId17" imgW="318821" imgH="433121" progId="Visio.Drawing.11">
                    <p:embed/>
                  </p:oleObj>
                </mc:Choice>
                <mc:Fallback>
                  <p:oleObj name="Visio" r:id="rId17" imgW="318821" imgH="433121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65" y="1986"/>
                          <a:ext cx="201" cy="2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3025" name="AutoShape 17"/>
          <p:cNvSpPr>
            <a:spLocks noChangeArrowheads="1"/>
          </p:cNvSpPr>
          <p:nvPr/>
        </p:nvSpPr>
        <p:spPr bwMode="auto">
          <a:xfrm>
            <a:off x="456589" y="4980236"/>
            <a:ext cx="3651250" cy="646986"/>
          </a:xfrm>
          <a:prstGeom prst="roundRect">
            <a:avLst>
              <a:gd name="adj" fmla="val 16667"/>
            </a:avLst>
          </a:prstGeom>
          <a:solidFill>
            <a:srgbClr val="4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zh-CN" sz="1600" i="1" dirty="0">
                <a:latin typeface="Tahoma" pitchFamily="34" charset="0"/>
                <a:ea typeface="宋体" pitchFamily="2" charset="-122"/>
              </a:rPr>
              <a:t>EE schemes are advantageous in interference-limited scenarios</a:t>
            </a:r>
          </a:p>
        </p:txBody>
      </p:sp>
      <p:sp>
        <p:nvSpPr>
          <p:cNvPr id="43026" name="AutoShape 19"/>
          <p:cNvSpPr>
            <a:spLocks noChangeArrowheads="1"/>
          </p:cNvSpPr>
          <p:nvPr/>
        </p:nvSpPr>
        <p:spPr bwMode="auto">
          <a:xfrm>
            <a:off x="456589" y="4273629"/>
            <a:ext cx="2759075" cy="374571"/>
          </a:xfrm>
          <a:prstGeom prst="roundRect">
            <a:avLst>
              <a:gd name="adj" fmla="val 16667"/>
            </a:avLst>
          </a:prstGeom>
          <a:solidFill>
            <a:srgbClr val="4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zh-CN" sz="1600" i="1" dirty="0">
                <a:latin typeface="Tahoma" pitchFamily="34" charset="0"/>
                <a:ea typeface="宋体" pitchFamily="2" charset="-122"/>
              </a:rPr>
              <a:t>Tradeoff decreases with </a:t>
            </a:r>
            <a:r>
              <a:rPr lang="en-US" altLang="zh-CN" sz="1600" i="1" dirty="0" err="1">
                <a:latin typeface="Tahoma" pitchFamily="34" charset="0"/>
                <a:ea typeface="宋体" pitchFamily="2" charset="-122"/>
              </a:rPr>
              <a:t>intf</a:t>
            </a:r>
            <a:r>
              <a:rPr lang="en-US" altLang="zh-CN" sz="1600" i="1" dirty="0">
                <a:latin typeface="Tahoma" pitchFamily="34" charset="0"/>
                <a:ea typeface="宋体" pitchFamily="2" charset="-122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76800" y="5656154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 9.10 of [G</a:t>
            </a:r>
            <a:r>
              <a:rPr lang="en-US" sz="1400" dirty="0"/>
              <a:t>. </a:t>
            </a:r>
            <a:r>
              <a:rPr lang="en-US" sz="1400" dirty="0" smtClean="0"/>
              <a:t>W. Miao </a:t>
            </a:r>
            <a:r>
              <a:rPr lang="en-US" sz="1400" dirty="0"/>
              <a:t>et al., 2011]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210711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Multi-Mode Energy-Efficient Designs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31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Device Modes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Operating modes of mobile devices</a:t>
            </a:r>
          </a:p>
          <a:p>
            <a:pPr lvl="1"/>
            <a:r>
              <a:rPr lang="en-US" sz="1800" dirty="0" smtClean="0"/>
              <a:t>Transmit mode</a:t>
            </a:r>
          </a:p>
          <a:p>
            <a:pPr lvl="1"/>
            <a:r>
              <a:rPr lang="en-US" sz="1800" dirty="0" smtClean="0"/>
              <a:t>Receive mode</a:t>
            </a:r>
          </a:p>
          <a:p>
            <a:pPr lvl="1"/>
            <a:r>
              <a:rPr lang="en-US" sz="1800" dirty="0" smtClean="0"/>
              <a:t>Idle mode</a:t>
            </a:r>
          </a:p>
          <a:p>
            <a:pPr lvl="1"/>
            <a:r>
              <a:rPr lang="en-US" sz="1800" dirty="0" smtClean="0"/>
              <a:t>Sleep mode</a:t>
            </a:r>
          </a:p>
          <a:p>
            <a:pPr lvl="1"/>
            <a:r>
              <a:rPr lang="en-US" sz="1800" dirty="0" smtClean="0"/>
              <a:t>Off</a:t>
            </a:r>
          </a:p>
          <a:p>
            <a:pPr lvl="1"/>
            <a:endParaRPr lang="en-US" sz="1800" dirty="0"/>
          </a:p>
          <a:p>
            <a:r>
              <a:rPr lang="en-US" sz="2400" dirty="0" smtClean="0"/>
              <a:t>Active modes: transmit mode, receive mode, and idle mode</a:t>
            </a:r>
          </a:p>
          <a:p>
            <a:pPr lvl="1"/>
            <a:r>
              <a:rPr lang="en-US" sz="1800" dirty="0" smtClean="0"/>
              <a:t>All circuit components are running and ready to work</a:t>
            </a:r>
            <a:endParaRPr lang="en-US" sz="18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95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Power Consumption in Different Modes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An example of power consumption in different modes of 802.11</a:t>
            </a:r>
            <a:endParaRPr lang="en-US" sz="24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76600"/>
            <a:ext cx="6934200" cy="2122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1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Energy Consumption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384175" y="1905000"/>
            <a:ext cx="8150225" cy="3505200"/>
          </a:xfrm>
        </p:spPr>
        <p:txBody>
          <a:bodyPr/>
          <a:lstStyle/>
          <a:p>
            <a:r>
              <a:rPr lang="en-US" sz="2300" dirty="0" smtClean="0"/>
              <a:t>Sporadic traffic arrivals</a:t>
            </a:r>
          </a:p>
          <a:p>
            <a:pPr lvl="1"/>
            <a:r>
              <a:rPr lang="en-US" sz="1800" dirty="0" smtClean="0"/>
              <a:t>Transceiver kept on for quick responses</a:t>
            </a:r>
          </a:p>
          <a:p>
            <a:pPr lvl="1"/>
            <a:r>
              <a:rPr lang="en-US" sz="1800" dirty="0" smtClean="0"/>
              <a:t>Should sleep as long as possible if no traffic</a:t>
            </a:r>
          </a:p>
          <a:p>
            <a:r>
              <a:rPr lang="en-US" sz="2300" dirty="0" smtClean="0"/>
              <a:t>Receivers have to be powered on to receive data</a:t>
            </a:r>
          </a:p>
          <a:p>
            <a:pPr lvl="1"/>
            <a:r>
              <a:rPr lang="en-US" sz="1800" dirty="0" smtClean="0"/>
              <a:t>Downlink: system messages.</a:t>
            </a:r>
          </a:p>
          <a:p>
            <a:pPr lvl="1"/>
            <a:r>
              <a:rPr lang="en-US" sz="1800" dirty="0" smtClean="0"/>
              <a:t>Uplink: potential connection requests.</a:t>
            </a:r>
          </a:p>
          <a:p>
            <a:r>
              <a:rPr lang="en-US" sz="2300" dirty="0" smtClean="0"/>
              <a:t>Collisions in random access based networks</a:t>
            </a:r>
          </a:p>
          <a:p>
            <a:r>
              <a:rPr lang="en-US" sz="2300" dirty="0" smtClean="0"/>
              <a:t>Mode switching takes time and therefore consumes energy</a:t>
            </a:r>
          </a:p>
          <a:p>
            <a:r>
              <a:rPr lang="en-US" sz="2300" dirty="0" smtClean="0"/>
              <a:t>And so on.</a:t>
            </a:r>
            <a:endParaRPr lang="en-US" sz="23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88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Energy-Efficient MAC Design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Main goal: </a:t>
            </a:r>
          </a:p>
          <a:p>
            <a:pPr lvl="1"/>
            <a:r>
              <a:rPr lang="en-US" dirty="0" smtClean="0"/>
              <a:t>Minimize all sources of energy consumption</a:t>
            </a:r>
          </a:p>
          <a:p>
            <a:pPr lvl="1"/>
            <a:r>
              <a:rPr lang="en-US" dirty="0" smtClean="0"/>
              <a:t>Stay </a:t>
            </a:r>
            <a:r>
              <a:rPr lang="en-US" dirty="0" smtClean="0"/>
              <a:t>in the least-power-consumption mode, usually the sleep mode, as long as possible</a:t>
            </a:r>
          </a:p>
          <a:p>
            <a:pPr lvl="2"/>
            <a:r>
              <a:rPr lang="en-US" dirty="0" smtClean="0"/>
              <a:t>Deactivate as many functional circuit units as possible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Problems with mode switching</a:t>
            </a:r>
          </a:p>
          <a:p>
            <a:pPr lvl="2"/>
            <a:r>
              <a:rPr lang="en-US" dirty="0" smtClean="0"/>
              <a:t>Restarting a component causes delay in responding to traffic</a:t>
            </a:r>
          </a:p>
          <a:p>
            <a:pPr lvl="2"/>
            <a:r>
              <a:rPr lang="en-US" dirty="0" smtClean="0"/>
              <a:t>May incur higher energy consumption because of higher restarting current</a:t>
            </a:r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95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Energy-Efficient MAC Design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Sleep</a:t>
            </a:r>
          </a:p>
          <a:p>
            <a:pPr lvl="1"/>
            <a:r>
              <a:rPr lang="en-US" dirty="0" smtClean="0"/>
              <a:t>No activity for a while, enter the sleep mode</a:t>
            </a:r>
          </a:p>
          <a:p>
            <a:pPr lvl="1"/>
            <a:r>
              <a:rPr lang="en-US" dirty="0" smtClean="0"/>
              <a:t>Use a timer, either statically or dynamically, to determine when</a:t>
            </a:r>
          </a:p>
          <a:p>
            <a:pPr lvl="1"/>
            <a:endParaRPr lang="en-US" dirty="0"/>
          </a:p>
          <a:p>
            <a:r>
              <a:rPr lang="en-US" dirty="0" smtClean="0"/>
              <a:t>Wake up</a:t>
            </a:r>
          </a:p>
          <a:p>
            <a:pPr lvl="1"/>
            <a:r>
              <a:rPr lang="en-US" dirty="0" smtClean="0"/>
              <a:t>Respond to network activities</a:t>
            </a:r>
          </a:p>
          <a:p>
            <a:pPr lvl="1"/>
            <a:r>
              <a:rPr lang="en-US" dirty="0" smtClean="0"/>
              <a:t>A small portion of circuits needs to remain on and monitor incoming requests</a:t>
            </a:r>
          </a:p>
          <a:p>
            <a:pPr lvl="1"/>
            <a:r>
              <a:rPr lang="en-US" dirty="0" smtClean="0"/>
              <a:t>Wake </a:t>
            </a:r>
            <a:r>
              <a:rPr lang="en-US" dirty="0" smtClean="0"/>
              <a:t>up in advance using </a:t>
            </a:r>
            <a:r>
              <a:rPr lang="en-US" dirty="0" smtClean="0"/>
              <a:t>prediction</a:t>
            </a:r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69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….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Where are we? 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90" y="2667000"/>
            <a:ext cx="604519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箭头连接符 5"/>
          <p:cNvCxnSpPr>
            <a:stCxn id="7" idx="0"/>
          </p:cNvCxnSpPr>
          <p:nvPr/>
        </p:nvCxnSpPr>
        <p:spPr>
          <a:xfrm flipH="1" flipV="1">
            <a:off x="684213" y="4953000"/>
            <a:ext cx="15206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1287" y="5257800"/>
            <a:ext cx="576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dirty="0">
                <a:latin typeface="Tahoma" pitchFamily="34" charset="0"/>
              </a:rPr>
              <a:t>1G</a:t>
            </a:r>
            <a:endParaRPr lang="zh-CN" altLang="en-US" dirty="0">
              <a:latin typeface="Tahoma" pitchFamily="34" charset="0"/>
            </a:endParaRPr>
          </a:p>
        </p:txBody>
      </p:sp>
      <p:cxnSp>
        <p:nvCxnSpPr>
          <p:cNvPr id="8" name="直接箭头连接符 7"/>
          <p:cNvCxnSpPr>
            <a:stCxn id="9" idx="0"/>
          </p:cNvCxnSpPr>
          <p:nvPr/>
        </p:nvCxnSpPr>
        <p:spPr>
          <a:xfrm flipH="1" flipV="1">
            <a:off x="2802731" y="5123324"/>
            <a:ext cx="1" cy="2106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2514600" y="5334000"/>
            <a:ext cx="576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dirty="0">
                <a:latin typeface="Tahoma" pitchFamily="34" charset="0"/>
              </a:rPr>
              <a:t>2G</a:t>
            </a:r>
            <a:endParaRPr lang="zh-CN" altLang="en-US" dirty="0">
              <a:latin typeface="Tahoma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5410200" y="5105400"/>
            <a:ext cx="793" cy="2228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5164262" y="5334000"/>
            <a:ext cx="576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dirty="0">
                <a:latin typeface="Tahoma" pitchFamily="34" charset="0"/>
              </a:rPr>
              <a:t>3G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6017915" y="5334000"/>
            <a:ext cx="576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dirty="0">
                <a:latin typeface="Tahoma" pitchFamily="34" charset="0"/>
              </a:rPr>
              <a:t>4G</a:t>
            </a:r>
            <a:endParaRPr lang="zh-CN" altLang="en-US" dirty="0">
              <a:latin typeface="Tahoma" pitchFamily="34" charset="0"/>
            </a:endParaRPr>
          </a:p>
        </p:txBody>
      </p:sp>
      <p:sp>
        <p:nvSpPr>
          <p:cNvPr id="15" name="TextBox 21"/>
          <p:cNvSpPr txBox="1">
            <a:spLocks noChangeArrowheads="1"/>
          </p:cNvSpPr>
          <p:nvPr/>
        </p:nvSpPr>
        <p:spPr bwMode="auto">
          <a:xfrm>
            <a:off x="3733800" y="5334000"/>
            <a:ext cx="792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dirty="0">
                <a:latin typeface="Tahoma" pitchFamily="34" charset="0"/>
              </a:rPr>
              <a:t>2.5G</a:t>
            </a:r>
            <a:endParaRPr lang="zh-CN" altLang="en-US" dirty="0">
              <a:latin typeface="Tahoma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 bwMode="auto">
          <a:xfrm flipV="1">
            <a:off x="6477000" y="3153544"/>
            <a:ext cx="576064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直接箭头连接符 18"/>
          <p:cNvCxnSpPr/>
          <p:nvPr/>
        </p:nvCxnSpPr>
        <p:spPr bwMode="auto">
          <a:xfrm>
            <a:off x="6477000" y="3733800"/>
            <a:ext cx="504056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椭圆 19"/>
          <p:cNvSpPr/>
          <p:nvPr/>
        </p:nvSpPr>
        <p:spPr bwMode="auto">
          <a:xfrm>
            <a:off x="7086600" y="2743200"/>
            <a:ext cx="1329586" cy="8640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"/>
              </a:rPr>
              <a:t>Faster?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rgbClr val="C00000"/>
                </a:solidFill>
                <a:latin typeface="Times"/>
              </a:rPr>
              <a:t>(how faster do we need)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"/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7010400" y="3962400"/>
            <a:ext cx="1691680" cy="8640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"/>
              </a:rPr>
              <a:t>Sustainable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"/>
              </a:rPr>
              <a:t> design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9740" y="5558135"/>
            <a:ext cx="91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ahoma" pitchFamily="34" charset="0"/>
              </a:rPr>
              <a:t>1980s, 28KBPS</a:t>
            </a:r>
            <a:endParaRPr lang="en-US" sz="1200" dirty="0">
              <a:latin typeface="Tahom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09540" y="5562600"/>
            <a:ext cx="91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ahoma" pitchFamily="34" charset="0"/>
              </a:rPr>
              <a:t>1990s, 100KBPS</a:t>
            </a:r>
            <a:endParaRPr lang="en-US" sz="1200" dirty="0">
              <a:latin typeface="Tahom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00340" y="5562600"/>
            <a:ext cx="91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ahoma" pitchFamily="34" charset="0"/>
              </a:rPr>
              <a:t>2000s, 2MBPS</a:t>
            </a:r>
            <a:endParaRPr lang="en-US" sz="1200" dirty="0">
              <a:latin typeface="Tahom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14740" y="5562600"/>
            <a:ext cx="91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ahoma" pitchFamily="34" charset="0"/>
              </a:rPr>
              <a:t>2010s, 100MBPS</a:t>
            </a:r>
            <a:endParaRPr lang="en-US" sz="1200" dirty="0">
              <a:latin typeface="Tahoma" pitchFamily="34" charset="0"/>
            </a:endParaRPr>
          </a:p>
        </p:txBody>
      </p:sp>
      <p:cxnSp>
        <p:nvCxnSpPr>
          <p:cNvPr id="43" name="直接箭头连接符 42"/>
          <p:cNvCxnSpPr/>
          <p:nvPr/>
        </p:nvCxnSpPr>
        <p:spPr>
          <a:xfrm flipH="1" flipV="1">
            <a:off x="4114800" y="5123324"/>
            <a:ext cx="1" cy="2106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/>
          <p:nvPr/>
        </p:nvCxnSpPr>
        <p:spPr>
          <a:xfrm flipV="1">
            <a:off x="6248400" y="3962400"/>
            <a:ext cx="0" cy="1371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61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Energy-Efficient MAC Design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example: Cellular networks</a:t>
            </a:r>
          </a:p>
          <a:p>
            <a:pPr lvl="1"/>
            <a:r>
              <a:rPr lang="en-US" dirty="0" smtClean="0"/>
              <a:t>Mobile devices sleep and wake up periodically to receive BS </a:t>
            </a:r>
            <a:r>
              <a:rPr lang="en-US" dirty="0" err="1" smtClean="0"/>
              <a:t>msgs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BS buffers data of devices and periodically broadcast </a:t>
            </a:r>
            <a:r>
              <a:rPr lang="en-US" dirty="0" err="1" smtClean="0"/>
              <a:t>msg</a:t>
            </a:r>
            <a:endParaRPr lang="en-US" dirty="0" smtClean="0"/>
          </a:p>
          <a:p>
            <a:pPr lvl="2"/>
            <a:r>
              <a:rPr lang="en-US" dirty="0" smtClean="0"/>
              <a:t>Indicating which device has </a:t>
            </a:r>
            <a:r>
              <a:rPr lang="en-US" dirty="0" err="1" smtClean="0"/>
              <a:t>msgs</a:t>
            </a:r>
            <a:endParaRPr lang="en-US" dirty="0" smtClean="0"/>
          </a:p>
          <a:p>
            <a:pPr lvl="1"/>
            <a:r>
              <a:rPr lang="en-US" dirty="0" smtClean="0"/>
              <a:t>Sync between the BS and mobile devices enables wakeup in time</a:t>
            </a:r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66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Energy-Efficient </a:t>
            </a:r>
            <a:r>
              <a:rPr lang="en-US" dirty="0" smtClean="0"/>
              <a:t>Cellular Networks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50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EE of Cellular Networks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684213" y="2286000"/>
            <a:ext cx="7116299" cy="4059457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holistic view of the power consumption of the entire </a:t>
            </a:r>
            <a:r>
              <a:rPr lang="en-US" dirty="0" smtClean="0"/>
              <a:t>system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Factors </a:t>
            </a:r>
            <a:r>
              <a:rPr lang="en-US" dirty="0"/>
              <a:t>affecting the energy </a:t>
            </a:r>
            <a:r>
              <a:rPr lang="en-US" dirty="0" smtClean="0"/>
              <a:t>efficiency</a:t>
            </a:r>
          </a:p>
          <a:p>
            <a:pPr lvl="1"/>
            <a:r>
              <a:rPr lang="en-US" dirty="0" smtClean="0"/>
              <a:t>Component </a:t>
            </a:r>
          </a:p>
          <a:p>
            <a:pPr lvl="1"/>
            <a:r>
              <a:rPr lang="en-US" dirty="0" smtClean="0"/>
              <a:t>Mobile devices</a:t>
            </a:r>
          </a:p>
          <a:p>
            <a:pPr lvl="1"/>
            <a:r>
              <a:rPr lang="en-US" dirty="0" smtClean="0"/>
              <a:t>Network</a:t>
            </a:r>
          </a:p>
          <a:p>
            <a:pPr lvl="1"/>
            <a:r>
              <a:rPr lang="en-US" dirty="0" smtClean="0"/>
              <a:t>Traffic</a:t>
            </a:r>
          </a:p>
          <a:p>
            <a:pPr lvl="1"/>
            <a:endParaRPr lang="en-US" dirty="0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89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EARTH Power Consumption Model</a:t>
            </a:r>
            <a:endParaRPr lang="en-US" u="sng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5150372" y="1700818"/>
            <a:ext cx="3918275" cy="4059457"/>
          </a:xfrm>
        </p:spPr>
        <p:txBody>
          <a:bodyPr>
            <a:noAutofit/>
          </a:bodyPr>
          <a:lstStyle/>
          <a:p>
            <a:r>
              <a:rPr lang="en-US" sz="1800" dirty="0"/>
              <a:t>AI: </a:t>
            </a:r>
            <a:r>
              <a:rPr lang="en-US" sz="1800" dirty="0" err="1"/>
              <a:t>Lossy</a:t>
            </a:r>
            <a:r>
              <a:rPr lang="en-US" sz="1800" dirty="0"/>
              <a:t> Antenna Interface</a:t>
            </a:r>
          </a:p>
          <a:p>
            <a:r>
              <a:rPr lang="en-US" sz="1800" dirty="0"/>
              <a:t>PA: Power Amplifier (PA)</a:t>
            </a:r>
          </a:p>
          <a:p>
            <a:r>
              <a:rPr lang="en-US" sz="1800" dirty="0"/>
              <a:t>RF: Radio Frequency small-signal transceiver section</a:t>
            </a:r>
          </a:p>
          <a:p>
            <a:r>
              <a:rPr lang="en-US" sz="1800" dirty="0" smtClean="0"/>
              <a:t>BB: Baseband </a:t>
            </a:r>
            <a:r>
              <a:rPr lang="en-US" sz="1800" dirty="0"/>
              <a:t>interface </a:t>
            </a:r>
            <a:r>
              <a:rPr lang="en-US" sz="1800" dirty="0" smtClean="0"/>
              <a:t>including </a:t>
            </a:r>
            <a:r>
              <a:rPr lang="en-US" sz="1800" dirty="0"/>
              <a:t>both a receiver (UL) and a transmitter (DL) </a:t>
            </a:r>
            <a:r>
              <a:rPr lang="en-US" sz="1800" dirty="0" smtClean="0"/>
              <a:t>section</a:t>
            </a:r>
          </a:p>
          <a:p>
            <a:r>
              <a:rPr lang="en-US" sz="1800" dirty="0" smtClean="0"/>
              <a:t>DC-DC power supply: </a:t>
            </a:r>
            <a:r>
              <a:rPr lang="en-US" sz="1800" dirty="0"/>
              <a:t>loss </a:t>
            </a:r>
            <a:r>
              <a:rPr lang="en-US" sz="1800" dirty="0" smtClean="0"/>
              <a:t>compared to </a:t>
            </a:r>
            <a:r>
              <a:rPr lang="en-US" sz="1800" dirty="0"/>
              <a:t>total power consumption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Cooling (macro only)</a:t>
            </a:r>
          </a:p>
          <a:p>
            <a:r>
              <a:rPr lang="en-US" sz="1800" dirty="0" smtClean="0"/>
              <a:t>AC-DC: connection </a:t>
            </a:r>
            <a:r>
              <a:rPr lang="en-US" sz="1800" dirty="0"/>
              <a:t>to </a:t>
            </a:r>
            <a:r>
              <a:rPr lang="en-US" sz="1800" dirty="0" smtClean="0"/>
              <a:t>the electrical </a:t>
            </a:r>
            <a:r>
              <a:rPr lang="en-US" sz="1800" dirty="0"/>
              <a:t>power grid.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1700818"/>
            <a:ext cx="4921773" cy="4103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53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LTE BS </a:t>
            </a:r>
            <a:r>
              <a:rPr lang="en-US" dirty="0" smtClean="0"/>
              <a:t>Transceiver Power Consumption (2010 Data, EARTH)</a:t>
            </a:r>
            <a:endParaRPr 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20917184"/>
              </p:ext>
            </p:extLst>
          </p:nvPr>
        </p:nvGraphicFramePr>
        <p:xfrm>
          <a:off x="545124" y="2133600"/>
          <a:ext cx="7991835" cy="3630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459"/>
                <a:gridCol w="1038487"/>
                <a:gridCol w="1331972"/>
                <a:gridCol w="1331972"/>
                <a:gridCol w="1141597"/>
                <a:gridCol w="1522348"/>
              </a:tblGrid>
              <a:tr h="76199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Tahoma" pitchFamily="34" charset="0"/>
                        </a:rPr>
                        <a:t>Pdc</a:t>
                      </a:r>
                      <a:r>
                        <a:rPr lang="en-US" sz="1600" dirty="0" smtClean="0">
                          <a:latin typeface="Tahoma" pitchFamily="34" charset="0"/>
                        </a:rPr>
                        <a:t>(W)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Macro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Remote Radio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Head (RRH)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Micro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Pico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err="1" smtClean="0">
                          <a:solidFill>
                            <a:schemeClr val="lt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Femto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/Home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>
                    <a:solidFill>
                      <a:srgbClr val="00B0F0"/>
                    </a:solidFill>
                  </a:tcPr>
                </a:tc>
              </a:tr>
              <a:tr h="3069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ahoma" pitchFamily="34" charset="0"/>
                        </a:rPr>
                        <a:t>PA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u="none" strike="noStrike" kern="1200" baseline="0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128.2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u="none" strike="noStrike" kern="1200" baseline="0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64.4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u="none" strike="noStrike" kern="1200" baseline="0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27.7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u="none" strike="noStrike" kern="1200" baseline="0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1.9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u="none" strike="noStrike" kern="1200" baseline="0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1.1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</a:tr>
              <a:tr h="3069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ahoma" pitchFamily="34" charset="0"/>
                        </a:rPr>
                        <a:t>TRX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13.0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13.0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6.5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1.0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0.6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</a:tr>
              <a:tr h="3069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ahoma" pitchFamily="34" charset="0"/>
                        </a:rPr>
                        <a:t>BB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29.5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29.5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27.3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3.0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2.5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</a:tr>
              <a:tr h="3069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ahoma" pitchFamily="34" charset="0"/>
                        </a:rPr>
                        <a:t>DC-DC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13.7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8.5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4.9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0.6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0.4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</a:tr>
              <a:tr h="3069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ahoma" pitchFamily="34" charset="0"/>
                        </a:rPr>
                        <a:t>Cooling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22.1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0.0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0.0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0.0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0.0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</a:tr>
              <a:tr h="52808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ahoma" pitchFamily="34" charset="0"/>
                        </a:rPr>
                        <a:t>Main supply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18.6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10.4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6.0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0.8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0.6</a:t>
                      </a:r>
                      <a:endParaRPr lang="en-US" sz="1600" dirty="0"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</a:tr>
              <a:tr h="30697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ahoma" pitchFamily="34" charset="0"/>
                        </a:rPr>
                        <a:t>Total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u="none" strike="noStrike" kern="1200" baseline="0" dirty="0" smtClean="0">
                          <a:solidFill>
                            <a:srgbClr val="FF0000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225.0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u="none" strike="noStrike" kern="1200" baseline="0" dirty="0" smtClean="0">
                          <a:solidFill>
                            <a:srgbClr val="FF0000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125.8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u="none" strike="noStrike" kern="1200" baseline="0" dirty="0" smtClean="0">
                          <a:solidFill>
                            <a:srgbClr val="FF0000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72.3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u="none" strike="noStrike" kern="1200" baseline="0" dirty="0" smtClean="0">
                          <a:solidFill>
                            <a:srgbClr val="FF0000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7.3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u="none" strike="noStrike" kern="1200" baseline="0" dirty="0" smtClean="0">
                          <a:solidFill>
                            <a:srgbClr val="FF0000"/>
                          </a:solidFill>
                          <a:latin typeface="Tahoma" pitchFamily="34" charset="0"/>
                          <a:ea typeface="+mn-ea"/>
                          <a:cs typeface="+mn-cs"/>
                        </a:rPr>
                        <a:t>5.2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</a:tr>
              <a:tr h="30697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ahoma" pitchFamily="34" charset="0"/>
                        </a:rPr>
                        <a:t>% of Tran.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  <a:latin typeface="Tahoma" pitchFamily="34" charset="0"/>
                        </a:rPr>
                        <a:t> </a:t>
                      </a:r>
                      <a:r>
                        <a:rPr lang="en-US" sz="1400" b="1" baseline="0" dirty="0" err="1" smtClean="0">
                          <a:solidFill>
                            <a:srgbClr val="FF0000"/>
                          </a:solidFill>
                          <a:latin typeface="Tahoma" pitchFamily="34" charset="0"/>
                        </a:rPr>
                        <a:t>Pwr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ahoma" pitchFamily="34" charset="0"/>
                        </a:rPr>
                        <a:t>57%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ahoma" pitchFamily="34" charset="0"/>
                        </a:rPr>
                        <a:t>51%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ahoma" pitchFamily="34" charset="0"/>
                        </a:rPr>
                        <a:t>38%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ahoma" pitchFamily="34" charset="0"/>
                        </a:rPr>
                        <a:t>26%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ahoma" pitchFamily="34" charset="0"/>
                        </a:rPr>
                        <a:t>21%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ahoma" pitchFamily="34" charset="0"/>
                      </a:endParaRPr>
                    </a:p>
                  </a:txBody>
                  <a:tcPr marL="78203" marR="78203" marT="41476" marB="41476" anchor="ctr"/>
                </a:tc>
              </a:tr>
            </a:tbl>
          </a:graphicData>
        </a:graphic>
      </p:graphicFrame>
      <p:cxnSp>
        <p:nvCxnSpPr>
          <p:cNvPr id="5" name="直接箭头连接符 4"/>
          <p:cNvCxnSpPr/>
          <p:nvPr/>
        </p:nvCxnSpPr>
        <p:spPr bwMode="auto">
          <a:xfrm flipV="1">
            <a:off x="838200" y="3071353"/>
            <a:ext cx="368611" cy="528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圆角矩形 6"/>
          <p:cNvSpPr/>
          <p:nvPr/>
        </p:nvSpPr>
        <p:spPr bwMode="auto">
          <a:xfrm>
            <a:off x="123210" y="3124200"/>
            <a:ext cx="791190" cy="835264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0165" tIns="40083" rIns="80165" bIns="40083" numCol="1" rtlCol="0" anchor="t" anchorCtr="0" compatLnSpc="1">
            <a:prstTxWarp prst="textNoShape">
              <a:avLst/>
            </a:prstTxWarp>
          </a:bodyPr>
          <a:lstStyle/>
          <a:p>
            <a:pPr defTabSz="80165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"/>
              </a:rPr>
              <a:t>Tran</a:t>
            </a:r>
            <a:r>
              <a:rPr lang="en-US" dirty="0" smtClean="0">
                <a:latin typeface="Times"/>
              </a:rPr>
              <a:t>. </a:t>
            </a:r>
            <a:r>
              <a:rPr lang="en-US" dirty="0" err="1" smtClean="0">
                <a:latin typeface="Times"/>
              </a:rPr>
              <a:t>pwr</a:t>
            </a:r>
            <a:endParaRPr lang="en-US" dirty="0">
              <a:latin typeface="Times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6019800" y="2133600"/>
            <a:ext cx="2514600" cy="762000"/>
          </a:xfrm>
          <a:prstGeom prst="ellipse">
            <a:avLst/>
          </a:prstGeom>
          <a:solidFill>
            <a:srgbClr val="92D050">
              <a:alpha val="2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0165" tIns="40083" rIns="80165" bIns="40083" numCol="1" rtlCol="0" anchor="t" anchorCtr="0" compatLnSpc="1">
            <a:prstTxWarp prst="textNoShape">
              <a:avLst/>
            </a:prstTxWarp>
          </a:bodyPr>
          <a:lstStyle/>
          <a:p>
            <a:pPr defTabSz="80165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latin typeface="Times"/>
            </a:endParaRPr>
          </a:p>
        </p:txBody>
      </p:sp>
      <p:cxnSp>
        <p:nvCxnSpPr>
          <p:cNvPr id="8" name="直接箭头连接符 7"/>
          <p:cNvCxnSpPr>
            <a:stCxn id="9" idx="2"/>
            <a:endCxn id="3" idx="0"/>
          </p:cNvCxnSpPr>
          <p:nvPr/>
        </p:nvCxnSpPr>
        <p:spPr bwMode="auto">
          <a:xfrm flipH="1">
            <a:off x="7277100" y="1981200"/>
            <a:ext cx="1368121" cy="1524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765442" y="1623252"/>
            <a:ext cx="1759558" cy="357948"/>
          </a:xfrm>
          <a:prstGeom prst="rect">
            <a:avLst/>
          </a:prstGeom>
          <a:noFill/>
        </p:spPr>
        <p:txBody>
          <a:bodyPr wrap="square" lIns="80165" tIns="40083" rIns="80165" bIns="40083" rtlCol="0">
            <a:spAutoFit/>
          </a:bodyPr>
          <a:lstStyle/>
          <a:p>
            <a:r>
              <a:rPr lang="en-US" dirty="0" smtClean="0">
                <a:latin typeface="Tahoma" pitchFamily="34" charset="0"/>
              </a:rPr>
              <a:t>Smaller cells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94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Deployment-An Analytical View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684213" y="2257442"/>
            <a:ext cx="8075150" cy="4410058"/>
          </a:xfrm>
        </p:spPr>
        <p:txBody>
          <a:bodyPr/>
          <a:lstStyle/>
          <a:p>
            <a:r>
              <a:rPr lang="en-US" dirty="0" smtClean="0"/>
              <a:t>How to deploy a cellular network?</a:t>
            </a:r>
            <a:endParaRPr 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2971800" y="2743200"/>
            <a:ext cx="3205163" cy="3160231"/>
            <a:chOff x="2586037" y="1981200"/>
            <a:chExt cx="4281487" cy="3922231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3800" y="1981200"/>
              <a:ext cx="1447800" cy="985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6037" y="2950385"/>
              <a:ext cx="1885950" cy="9112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9431" y="4052887"/>
              <a:ext cx="2776538" cy="9424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0" y="3183984"/>
              <a:ext cx="1533524" cy="5571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374" y="5181600"/>
              <a:ext cx="4038600" cy="721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79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Deployment-An Analytical View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603504" y="2133600"/>
            <a:ext cx="7770350" cy="441005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Overall network energy consumption</a:t>
            </a:r>
          </a:p>
          <a:p>
            <a:endParaRPr lang="en-US" dirty="0"/>
          </a:p>
          <a:p>
            <a:pPr lvl="1"/>
            <a:r>
              <a:rPr lang="en-US" dirty="0" smtClean="0"/>
              <a:t>Power minimization: network running for a fixed duration, regardless of packets sent or not</a:t>
            </a:r>
          </a:p>
          <a:p>
            <a:pPr lvl="1"/>
            <a:r>
              <a:rPr lang="en-US" dirty="0" smtClean="0"/>
              <a:t>Energy minimization (same as energy efficiency maximization):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404" y="1600200"/>
            <a:ext cx="1600200" cy="1011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00400"/>
            <a:ext cx="1524000" cy="42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680012"/>
            <a:ext cx="2590800" cy="6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498" y="5334000"/>
            <a:ext cx="1096013" cy="671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92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Deployment-An Analytical View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632812" y="1950785"/>
            <a:ext cx="6862738" cy="4059457"/>
          </a:xfrm>
        </p:spPr>
        <p:txBody>
          <a:bodyPr/>
          <a:lstStyle/>
          <a:p>
            <a:r>
              <a:rPr lang="en-US" dirty="0" smtClean="0"/>
              <a:t>Power minimization: 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62200"/>
            <a:ext cx="6400800" cy="65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595582"/>
            <a:ext cx="3012643" cy="2409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634" y="2843603"/>
            <a:ext cx="2118732" cy="669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143" y="3030277"/>
            <a:ext cx="1905000" cy="34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39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Deployment-An Analytical View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228600" y="1600201"/>
            <a:ext cx="8760950" cy="4267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Energy efficiency maximization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A strictly increasing function in </a:t>
            </a:r>
            <a:r>
              <a:rPr lang="en-US" sz="2000" i="1" dirty="0" smtClean="0"/>
              <a:t>N</a:t>
            </a:r>
            <a:r>
              <a:rPr lang="en-US" sz="2000" i="1" baseline="-25000" dirty="0" smtClean="0"/>
              <a:t>BS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A </a:t>
            </a:r>
            <a:r>
              <a:rPr lang="en-US" sz="2000" dirty="0"/>
              <a:t>high-density deployment strategy </a:t>
            </a:r>
            <a:r>
              <a:rPr lang="en-US" sz="2000" dirty="0" smtClean="0"/>
              <a:t>is always </a:t>
            </a:r>
            <a:r>
              <a:rPr lang="en-US" sz="2000" dirty="0"/>
              <a:t>desired for energy-efficient communications. While more BS’s will </a:t>
            </a:r>
            <a:r>
              <a:rPr lang="en-US" sz="2000" dirty="0" smtClean="0"/>
              <a:t>increase the </a:t>
            </a:r>
            <a:r>
              <a:rPr lang="en-US" sz="2000" dirty="0"/>
              <a:t>network power consumption, the additional capacity generated </a:t>
            </a:r>
            <a:r>
              <a:rPr lang="en-US" sz="2000" dirty="0" smtClean="0"/>
              <a:t>by using </a:t>
            </a:r>
            <a:r>
              <a:rPr lang="en-US" sz="2000" dirty="0"/>
              <a:t>the additional BS’s </a:t>
            </a:r>
            <a:r>
              <a:rPr lang="en-US" sz="2000" dirty="0" smtClean="0"/>
              <a:t>boost data rate and complete data transmission much sooner to offset </a:t>
            </a:r>
            <a:r>
              <a:rPr lang="en-US" sz="2000" dirty="0"/>
              <a:t>the energy cost and further increase </a:t>
            </a:r>
            <a:r>
              <a:rPr lang="en-US" sz="2000" dirty="0" smtClean="0"/>
              <a:t>the network </a:t>
            </a:r>
            <a:r>
              <a:rPr lang="en-US" sz="2000" dirty="0"/>
              <a:t>energy efficiency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Limitation: interference </a:t>
            </a:r>
            <a:r>
              <a:rPr lang="en-US" sz="2000" dirty="0" smtClean="0"/>
              <a:t>and user density</a:t>
            </a:r>
            <a:endParaRPr lang="en-US" sz="20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38" y="2057400"/>
            <a:ext cx="66389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12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Heterogeneous Network Deployment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684213" y="1905000"/>
            <a:ext cx="8303750" cy="4059457"/>
          </a:xfrm>
        </p:spPr>
        <p:txBody>
          <a:bodyPr/>
          <a:lstStyle/>
          <a:p>
            <a:r>
              <a:rPr lang="en-US" sz="2000" dirty="0" smtClean="0"/>
              <a:t>More small BS’s to save transmission energy</a:t>
            </a:r>
          </a:p>
          <a:p>
            <a:r>
              <a:rPr lang="en-US" sz="2000" dirty="0" smtClean="0"/>
              <a:t>Too many small BS’s would be expensive (cost efficiency!)</a:t>
            </a:r>
          </a:p>
          <a:p>
            <a:r>
              <a:rPr lang="en-US" sz="2000" dirty="0" smtClean="0"/>
              <a:t>Circuit power grows with more small BS’s</a:t>
            </a:r>
            <a:endParaRPr lang="en-US" sz="2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132156"/>
            <a:ext cx="4495800" cy="2831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6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03504" y="2286000"/>
            <a:ext cx="8753475" cy="4229100"/>
          </a:xfrm>
        </p:spPr>
        <p:txBody>
          <a:bodyPr/>
          <a:lstStyle/>
          <a:p>
            <a:pPr eaLnBrk="1" hangingPunct="1"/>
            <a:r>
              <a:rPr lang="en-US" altLang="zh-CN" sz="2000" dirty="0" smtClean="0">
                <a:ea typeface="宋体" pitchFamily="2" charset="-122"/>
              </a:rPr>
              <a:t>Spectrum is a scarce natural resource with limited availability</a:t>
            </a:r>
          </a:p>
          <a:p>
            <a:pPr eaLnBrk="1" hangingPunct="1"/>
            <a:r>
              <a:rPr lang="en-US" altLang="zh-CN" sz="2000" dirty="0" smtClean="0">
                <a:ea typeface="宋体" pitchFamily="2" charset="-122"/>
              </a:rPr>
              <a:t>Traditional objective of RRM</a:t>
            </a:r>
          </a:p>
          <a:p>
            <a:pPr lvl="1" eaLnBrk="1" hangingPunct="1"/>
            <a:r>
              <a:rPr lang="en-US" altLang="zh-CN" sz="1800" dirty="0" smtClean="0">
                <a:ea typeface="宋体" pitchFamily="2" charset="-122"/>
              </a:rPr>
              <a:t>Utilize the existing </a:t>
            </a:r>
          </a:p>
          <a:p>
            <a:pPr lvl="2" eaLnBrk="1" hangingPunct="1"/>
            <a:r>
              <a:rPr lang="en-US" altLang="zh-CN" sz="1600" dirty="0" smtClean="0">
                <a:ea typeface="宋体" pitchFamily="2" charset="-122"/>
              </a:rPr>
              <a:t>radio spectrum resources </a:t>
            </a:r>
          </a:p>
          <a:p>
            <a:pPr lvl="1" eaLnBrk="1" hangingPunct="1">
              <a:buFontTx/>
              <a:buNone/>
            </a:pPr>
            <a:r>
              <a:rPr lang="en-US" altLang="zh-CN" sz="1800" dirty="0" smtClean="0">
                <a:ea typeface="宋体" pitchFamily="2" charset="-122"/>
              </a:rPr>
              <a:t>	as efficiently as possible.</a:t>
            </a:r>
          </a:p>
          <a:p>
            <a:pPr eaLnBrk="1" hangingPunct="1"/>
            <a:endParaRPr lang="en-US" altLang="zh-CN" sz="2000" dirty="0" smtClean="0">
              <a:ea typeface="宋体" pitchFamily="2" charset="-122"/>
            </a:endParaRPr>
          </a:p>
          <a:p>
            <a:pPr eaLnBrk="1" hangingPunct="1"/>
            <a:r>
              <a:rPr lang="en-US" altLang="zh-CN" sz="2000" dirty="0" smtClean="0">
                <a:ea typeface="宋体" pitchFamily="2" charset="-122"/>
              </a:rPr>
              <a:t>We have missed something in the past</a:t>
            </a:r>
          </a:p>
          <a:p>
            <a:pPr lvl="1" eaLnBrk="1" hangingPunct="1"/>
            <a:r>
              <a:rPr lang="en-US" altLang="zh-CN" sz="1800" dirty="0" smtClean="0">
                <a:ea typeface="宋体" pitchFamily="2" charset="-122"/>
              </a:rPr>
              <a:t>In addition to spectrum, there is another fundamental enabler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title"/>
          </p:nvPr>
        </p:nvSpPr>
        <p:spPr>
          <a:xfrm>
            <a:off x="603504" y="790575"/>
            <a:ext cx="7696200" cy="1143000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Something missing?</a:t>
            </a: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5029200" y="2970212"/>
            <a:ext cx="1606550" cy="1068388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altLang="zh-CN" dirty="0">
                <a:latin typeface="Tahoma" pitchFamily="34" charset="0"/>
                <a:ea typeface="宋体" pitchFamily="2" charset="-122"/>
              </a:rPr>
              <a:t> </a:t>
            </a:r>
            <a:endParaRPr lang="zh-CN" altLang="en-US" dirty="0">
              <a:latin typeface="Tahoma" pitchFamily="34" charset="0"/>
              <a:ea typeface="宋体" pitchFamily="2" charset="-122"/>
            </a:endParaRPr>
          </a:p>
        </p:txBody>
      </p:sp>
      <p:graphicFrame>
        <p:nvGraphicFramePr>
          <p:cNvPr id="7174" name="Object 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885996"/>
              </p:ext>
            </p:extLst>
          </p:nvPr>
        </p:nvGraphicFramePr>
        <p:xfrm>
          <a:off x="5622925" y="3184525"/>
          <a:ext cx="481013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7" name="Equation" r:id="rId4" imgW="457200" imgH="583920" progId="Equation.DSMT4">
                  <p:embed/>
                </p:oleObj>
              </mc:Choice>
              <mc:Fallback>
                <p:oleObj name="Equation" r:id="rId4" imgW="457200" imgH="5839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2925" y="3184525"/>
                        <a:ext cx="481013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6854" name="WordArt 6"/>
          <p:cNvSpPr>
            <a:spLocks noChangeArrowheads="1" noChangeShapeType="1" noTextEdit="1"/>
          </p:cNvSpPr>
          <p:nvPr/>
        </p:nvSpPr>
        <p:spPr bwMode="auto">
          <a:xfrm>
            <a:off x="3516312" y="5105400"/>
            <a:ext cx="2198688" cy="8556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Latha"/>
                <a:cs typeface="Latha"/>
              </a:rPr>
              <a:t>ENERGY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1062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6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6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685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Title 1"/>
          <p:cNvSpPr>
            <a:spLocks noGrp="1"/>
          </p:cNvSpPr>
          <p:nvPr>
            <p:ph type="title" idx="4294967295"/>
          </p:nvPr>
        </p:nvSpPr>
        <p:spPr>
          <a:xfrm>
            <a:off x="684213" y="685800"/>
            <a:ext cx="7850187" cy="1143000"/>
          </a:xfrm>
        </p:spPr>
        <p:txBody>
          <a:bodyPr anchor="ctr"/>
          <a:lstStyle/>
          <a:p>
            <a:r>
              <a:rPr lang="en-US" altLang="zh-CN" dirty="0">
                <a:ea typeface="宋体" pitchFamily="2" charset="-122"/>
              </a:rPr>
              <a:t>Dynamic network planning</a:t>
            </a:r>
          </a:p>
        </p:txBody>
      </p:sp>
      <p:sp>
        <p:nvSpPr>
          <p:cNvPr id="903171" name="Content Placeholder 2"/>
          <p:cNvSpPr txBox="1">
            <a:spLocks/>
          </p:cNvSpPr>
          <p:nvPr/>
        </p:nvSpPr>
        <p:spPr bwMode="auto">
          <a:xfrm>
            <a:off x="244475" y="1824038"/>
            <a:ext cx="8747125" cy="2214562"/>
          </a:xfrm>
          <a:prstGeom prst="rect">
            <a:avLst/>
          </a:prstGeom>
          <a:extLst/>
        </p:spPr>
        <p:txBody>
          <a:bodyPr vert="horz">
            <a:normAutofit/>
          </a:bodyPr>
          <a:lstStyle>
            <a:lvl1pPr marL="274320" indent="-274320">
              <a:lnSpc>
                <a:spcPct val="90000"/>
              </a:lnSpc>
              <a:spcBef>
                <a:spcPts val="580"/>
              </a:spcBef>
              <a:buClr>
                <a:schemeClr val="accent1"/>
              </a:buClr>
              <a:buSzPct val="85000"/>
              <a:buFont typeface="Wingdings" pitchFamily="2" charset="2"/>
              <a:buNone/>
              <a:defRPr kumimoji="0" sz="2600">
                <a:ea typeface="宋体" pitchFamily="2" charset="-122"/>
              </a:defRPr>
            </a:lvl1pPr>
            <a:lvl2pPr marL="548640" indent="-228600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/>
            </a:lvl2pPr>
            <a:lvl3pPr marL="822960" indent="-228600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/>
            </a:lvl3pPr>
            <a:lvl4pPr marL="1097280" indent="-228600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/>
            </a:lvl4pPr>
            <a:lvl5pPr marL="1371600" indent="-228600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/>
            </a:lvl5pPr>
            <a:lvl6pPr marL="1645920" indent="-228600">
              <a:spcBef>
                <a:spcPts val="370"/>
              </a:spcBef>
              <a:buClr>
                <a:schemeClr val="accent3"/>
              </a:buClr>
              <a:buChar char="•"/>
              <a:defRPr kumimoji="0" baseline="0"/>
            </a:lvl6pPr>
            <a:lvl7pPr marL="1920240" indent="-228600">
              <a:spcBef>
                <a:spcPts val="370"/>
              </a:spcBef>
              <a:buClr>
                <a:schemeClr val="accent2"/>
              </a:buClr>
              <a:buChar char="•"/>
              <a:defRPr kumimoji="0"/>
            </a:lvl7pPr>
            <a:lvl8pPr marL="2194560" indent="-228600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/>
            </a:lvl8pPr>
            <a:lvl9pPr marL="2468880" indent="-228600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/>
            </a:lvl9pPr>
          </a:lstStyle>
          <a:p>
            <a:r>
              <a:rPr lang="en-GB" sz="2400" dirty="0">
                <a:latin typeface="Tahoma" pitchFamily="34" charset="0"/>
              </a:rPr>
              <a:t>Access networks planned based on the peak hour traffic</a:t>
            </a:r>
          </a:p>
          <a:p>
            <a:endParaRPr lang="en-GB" dirty="0">
              <a:latin typeface="Tahoma" pitchFamily="34" charset="0"/>
            </a:endParaRPr>
          </a:p>
        </p:txBody>
      </p:sp>
      <p:grpSp>
        <p:nvGrpSpPr>
          <p:cNvPr id="903174" name="Group 6"/>
          <p:cNvGrpSpPr>
            <a:grpSpLocks/>
          </p:cNvGrpSpPr>
          <p:nvPr/>
        </p:nvGrpSpPr>
        <p:grpSpPr bwMode="auto">
          <a:xfrm>
            <a:off x="713521" y="2446327"/>
            <a:ext cx="7316787" cy="3421073"/>
            <a:chOff x="145" y="1131"/>
            <a:chExt cx="5440" cy="2716"/>
          </a:xfrm>
        </p:grpSpPr>
        <p:pic>
          <p:nvPicPr>
            <p:cNvPr id="903175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" y="1131"/>
              <a:ext cx="5365" cy="2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03176" name="Text Box 8"/>
            <p:cNvSpPr txBox="1">
              <a:spLocks noChangeArrowheads="1"/>
            </p:cNvSpPr>
            <p:nvPr/>
          </p:nvSpPr>
          <p:spPr bwMode="auto">
            <a:xfrm>
              <a:off x="238" y="3628"/>
              <a:ext cx="5347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dirty="0" smtClean="0">
                  <a:latin typeface="Tahoma" pitchFamily="34" charset="0"/>
                  <a:ea typeface="宋体" pitchFamily="2" charset="-122"/>
                </a:rPr>
                <a:t>Andreas </a:t>
              </a:r>
              <a:r>
                <a:rPr lang="en-US" altLang="zh-CN" sz="1200" dirty="0" err="1">
                  <a:latin typeface="Tahoma" pitchFamily="34" charset="0"/>
                  <a:ea typeface="宋体" pitchFamily="2" charset="-122"/>
                </a:rPr>
                <a:t>Gladisch</a:t>
              </a:r>
              <a:r>
                <a:rPr lang="en-US" altLang="zh-CN" sz="1200" dirty="0">
                  <a:latin typeface="Tahoma" pitchFamily="34" charset="0"/>
                  <a:ea typeface="宋体" pitchFamily="2" charset="-122"/>
                </a:rPr>
                <a:t>, “Energy Efficient Next Generation Networks,” Deutsche Telekom AG, Laboratories.</a:t>
              </a:r>
              <a:endParaRPr lang="zh-CN" altLang="en-US" sz="1200" dirty="0">
                <a:latin typeface="Tahoma" pitchFamily="34" charset="0"/>
                <a:ea typeface="宋体" pitchFamily="2" charset="-122"/>
              </a:endParaRPr>
            </a:p>
          </p:txBody>
        </p:sp>
      </p:grp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55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58813" y="1028700"/>
            <a:ext cx="8890000" cy="1143000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ea typeface="宋体" pitchFamily="2" charset="-122"/>
              </a:rPr>
              <a:t>Energy-efficient cellular network operation</a:t>
            </a:r>
            <a:endParaRPr lang="en-US" altLang="zh-CN" dirty="0">
              <a:ea typeface="宋体" pitchFamily="2" charset="-122"/>
            </a:endParaRPr>
          </a:p>
        </p:txBody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8813" y="2133600"/>
            <a:ext cx="7675562" cy="1295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dirty="0">
                <a:ea typeface="宋体" pitchFamily="2" charset="-122"/>
              </a:rPr>
              <a:t>   Due to natural traffic variability (i.e., typical day/night traffic profile), a large portion of the network capacity is wasted</a:t>
            </a:r>
            <a:endParaRPr lang="zh-CN" altLang="en-US" sz="2400" dirty="0">
              <a:ea typeface="宋体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600200" y="4343400"/>
            <a:ext cx="5638800" cy="12192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Tahoma" pitchFamily="34" charset="0"/>
              </a:rPr>
              <a:t>Turn off some BSs in low traffic</a:t>
            </a:r>
            <a:endParaRPr lang="en-US" sz="3200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17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316" name="Title 50"/>
          <p:cNvSpPr>
            <a:spLocks noGrp="1"/>
          </p:cNvSpPr>
          <p:nvPr>
            <p:ph type="title" idx="4294967295"/>
          </p:nvPr>
        </p:nvSpPr>
        <p:spPr>
          <a:xfrm>
            <a:off x="684213" y="685800"/>
            <a:ext cx="7850187" cy="1143000"/>
          </a:xfrm>
        </p:spPr>
        <p:txBody>
          <a:bodyPr anchor="ctr"/>
          <a:lstStyle/>
          <a:p>
            <a:r>
              <a:rPr lang="en-US" altLang="zh-CN" dirty="0" smtClean="0">
                <a:ea typeface="宋体" pitchFamily="2" charset="-122"/>
              </a:rPr>
              <a:t>A network deployment</a:t>
            </a:r>
            <a:endParaRPr lang="en-US" altLang="zh-CN" dirty="0">
              <a:ea typeface="宋体" pitchFamily="2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62" y="2743200"/>
            <a:ext cx="7986738" cy="254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3504" y="1899766"/>
            <a:ext cx="6172200" cy="4624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>
              <a:lnSpc>
                <a:spcPct val="90000"/>
              </a:lnSpc>
              <a:spcBef>
                <a:spcPts val="580"/>
              </a:spcBef>
              <a:buClr>
                <a:schemeClr val="accent1"/>
              </a:buClr>
              <a:buSzPct val="85000"/>
              <a:buFont typeface="Wingdings" pitchFamily="2" charset="2"/>
              <a:buNone/>
              <a:defRPr kumimoji="0" sz="2600">
                <a:ea typeface="宋体" pitchFamily="2" charset="-122"/>
              </a:defRPr>
            </a:lvl1pPr>
            <a:lvl2pPr marL="548640" indent="-228600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/>
            </a:lvl2pPr>
            <a:lvl3pPr marL="822960" indent="-228600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/>
            </a:lvl3pPr>
            <a:lvl4pPr marL="1097280" indent="-228600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/>
            </a:lvl4pPr>
            <a:lvl5pPr marL="1371600" indent="-228600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/>
            </a:lvl5pPr>
            <a:lvl6pPr marL="1645920" indent="-228600">
              <a:spcBef>
                <a:spcPts val="370"/>
              </a:spcBef>
              <a:buClr>
                <a:schemeClr val="accent3"/>
              </a:buClr>
              <a:buChar char="•"/>
              <a:defRPr kumimoji="0" baseline="0"/>
            </a:lvl6pPr>
            <a:lvl7pPr marL="1920240" indent="-228600">
              <a:spcBef>
                <a:spcPts val="370"/>
              </a:spcBef>
              <a:buClr>
                <a:schemeClr val="accent2"/>
              </a:buClr>
              <a:buChar char="•"/>
              <a:defRPr kumimoji="0"/>
            </a:lvl7pPr>
            <a:lvl8pPr marL="2194560" indent="-228600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/>
            </a:lvl8pPr>
            <a:lvl9pPr marL="2468880" indent="-228600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/>
            </a:lvl9pPr>
          </a:lstStyle>
          <a:p>
            <a:r>
              <a:rPr lang="en-US" dirty="0">
                <a:latin typeface="Tahoma" pitchFamily="34" charset="0"/>
              </a:rPr>
              <a:t>Heavy network traffic: all cells are on</a:t>
            </a:r>
            <a:endParaRPr lang="sv-SE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39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416" name="Text Box 32"/>
          <p:cNvSpPr txBox="1">
            <a:spLocks noChangeArrowheads="1"/>
          </p:cNvSpPr>
          <p:nvPr/>
        </p:nvSpPr>
        <p:spPr bwMode="auto">
          <a:xfrm>
            <a:off x="760413" y="2009699"/>
            <a:ext cx="8764587" cy="1800301"/>
          </a:xfrm>
          <a:prstGeom prst="rect">
            <a:avLst/>
          </a:prstGeom>
          <a:extLst/>
        </p:spPr>
        <p:txBody>
          <a:bodyPr vert="horz">
            <a:noAutofit/>
          </a:bodyPr>
          <a:lstStyle>
            <a:defPPr>
              <a:defRPr lang="en-US"/>
            </a:defPPr>
            <a:lvl1pPr marL="274320" indent="-274320">
              <a:lnSpc>
                <a:spcPct val="90000"/>
              </a:lnSpc>
              <a:spcBef>
                <a:spcPts val="580"/>
              </a:spcBef>
              <a:buClr>
                <a:schemeClr val="accent1"/>
              </a:buClr>
              <a:buSzPct val="85000"/>
              <a:buFont typeface="Wingdings" pitchFamily="2" charset="2"/>
              <a:buNone/>
              <a:defRPr kumimoji="0" sz="2600">
                <a:ea typeface="宋体" pitchFamily="2" charset="-122"/>
              </a:defRPr>
            </a:lvl1pPr>
            <a:lvl2pPr marL="548640" indent="-228600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/>
            </a:lvl2pPr>
            <a:lvl3pPr marL="822960" indent="-228600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/>
            </a:lvl3pPr>
            <a:lvl4pPr marL="1097280" indent="-228600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/>
            </a:lvl4pPr>
            <a:lvl5pPr marL="1371600" indent="-228600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/>
            </a:lvl5pPr>
            <a:lvl6pPr marL="1645920" indent="-228600">
              <a:spcBef>
                <a:spcPts val="370"/>
              </a:spcBef>
              <a:buClr>
                <a:schemeClr val="accent3"/>
              </a:buClr>
              <a:buChar char="•"/>
              <a:defRPr kumimoji="0" baseline="0"/>
            </a:lvl6pPr>
            <a:lvl7pPr marL="1920240" indent="-228600">
              <a:spcBef>
                <a:spcPts val="370"/>
              </a:spcBef>
              <a:buClr>
                <a:schemeClr val="accent2"/>
              </a:buClr>
              <a:buChar char="•"/>
              <a:defRPr kumimoji="0"/>
            </a:lvl7pPr>
            <a:lvl8pPr marL="2194560" indent="-228600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/>
            </a:lvl8pPr>
            <a:lvl9pPr marL="2468880" indent="-228600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/>
            </a:lvl9pPr>
          </a:lstStyle>
          <a:p>
            <a:r>
              <a:rPr lang="en-GB" sz="2000" dirty="0">
                <a:latin typeface="Tahoma" pitchFamily="34" charset="0"/>
              </a:rPr>
              <a:t>Low traffic: turn </a:t>
            </a:r>
            <a:r>
              <a:rPr lang="en-GB" sz="2000" dirty="0" smtClean="0">
                <a:latin typeface="Tahoma" pitchFamily="34" charset="0"/>
              </a:rPr>
              <a:t>off </a:t>
            </a:r>
            <a:r>
              <a:rPr lang="en-GB" sz="2000" dirty="0">
                <a:latin typeface="Tahoma" pitchFamily="34" charset="0"/>
              </a:rPr>
              <a:t>some BS’s, e.g. half of the BS’s</a:t>
            </a:r>
          </a:p>
          <a:p>
            <a:r>
              <a:rPr lang="en-GB" sz="2000" dirty="0">
                <a:latin typeface="Tahoma" pitchFamily="34" charset="0"/>
              </a:rPr>
              <a:t>BS’s remaining on</a:t>
            </a:r>
          </a:p>
          <a:p>
            <a:r>
              <a:rPr lang="en-GB" sz="2000" dirty="0" smtClean="0">
                <a:latin typeface="Tahoma" pitchFamily="34" charset="0"/>
              </a:rPr>
              <a:t>	carry </a:t>
            </a:r>
            <a:r>
              <a:rPr lang="en-GB" sz="2000" dirty="0">
                <a:latin typeface="Tahoma" pitchFamily="34" charset="0"/>
              </a:rPr>
              <a:t>traffic of cells turned off</a:t>
            </a:r>
          </a:p>
          <a:p>
            <a:r>
              <a:rPr lang="en-GB" sz="2000" dirty="0" smtClean="0">
                <a:latin typeface="Tahoma" pitchFamily="34" charset="0"/>
              </a:rPr>
              <a:t>	Increase </a:t>
            </a:r>
            <a:r>
              <a:rPr lang="en-GB" sz="2000" dirty="0">
                <a:latin typeface="Tahoma" pitchFamily="34" charset="0"/>
              </a:rPr>
              <a:t>radio coverage (increase power, antenna tilt, </a:t>
            </a:r>
            <a:r>
              <a:rPr lang="en-GB" sz="2000" dirty="0" err="1">
                <a:latin typeface="Tahoma" pitchFamily="34" charset="0"/>
              </a:rPr>
              <a:t>CoMP</a:t>
            </a:r>
            <a:r>
              <a:rPr lang="en-GB" sz="2000" dirty="0">
                <a:latin typeface="Tahoma" pitchFamily="34" charset="0"/>
              </a:rPr>
              <a:t>)</a:t>
            </a:r>
            <a:endParaRPr lang="zh-CN" altLang="en-US" sz="2000" dirty="0">
              <a:latin typeface="Tahoma" pitchFamily="34" charset="0"/>
            </a:endParaRPr>
          </a:p>
        </p:txBody>
      </p:sp>
      <p:sp>
        <p:nvSpPr>
          <p:cNvPr id="912417" name="Title 1"/>
          <p:cNvSpPr>
            <a:spLocks/>
          </p:cNvSpPr>
          <p:nvPr/>
        </p:nvSpPr>
        <p:spPr bwMode="auto">
          <a:xfrm>
            <a:off x="723900" y="646185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altLang="zh-CN" sz="3300" dirty="0">
                <a:solidFill>
                  <a:srgbClr val="C00000"/>
                </a:solidFill>
                <a:latin typeface="Tahoma" pitchFamily="34" charset="0"/>
                <a:ea typeface="宋体" pitchFamily="2" charset="-122"/>
              </a:rPr>
              <a:t>Turn-off scheme</a:t>
            </a:r>
            <a:endParaRPr lang="en-US" altLang="zh-CN" sz="3300" dirty="0">
              <a:solidFill>
                <a:srgbClr val="9A7900"/>
              </a:solidFill>
              <a:latin typeface="Tahoma" pitchFamily="34" charset="0"/>
              <a:ea typeface="宋体" pitchFamily="2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81400"/>
            <a:ext cx="8229600" cy="2149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3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Content Placeholder 2"/>
          <p:cNvSpPr txBox="1">
            <a:spLocks/>
          </p:cNvSpPr>
          <p:nvPr/>
        </p:nvSpPr>
        <p:spPr bwMode="auto">
          <a:xfrm>
            <a:off x="499268" y="1524000"/>
            <a:ext cx="841057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 sz="2800" dirty="0">
                <a:solidFill>
                  <a:schemeClr val="bg1"/>
                </a:solidFill>
                <a:latin typeface="Tahoma" pitchFamily="34" charset="0"/>
              </a:rPr>
              <a:t>	</a:t>
            </a:r>
          </a:p>
          <a:p>
            <a:pPr eaLnBrk="1" hangingPunct="1">
              <a:spcBef>
                <a:spcPct val="20000"/>
              </a:spcBef>
              <a:buFont typeface="Arial" charset="0"/>
              <a:buAutoNum type="arabicPeriod" startAt="2"/>
            </a:pPr>
            <a:r>
              <a:rPr lang="en-GB" sz="2800" dirty="0">
                <a:solidFill>
                  <a:schemeClr val="bg1"/>
                </a:solidFill>
                <a:latin typeface="Tahoma" pitchFamily="34" charset="0"/>
              </a:rPr>
              <a:t>Find the low traffic threshold and compute the </a:t>
            </a:r>
            <a:r>
              <a:rPr lang="en-GB" sz="2800" i="1" dirty="0">
                <a:solidFill>
                  <a:schemeClr val="bg1"/>
                </a:solidFill>
                <a:latin typeface="Tahoma" pitchFamily="34" charset="0"/>
              </a:rPr>
              <a:t>night zone </a:t>
            </a:r>
            <a:r>
              <a:rPr lang="en-GB" sz="2800" dirty="0">
                <a:solidFill>
                  <a:schemeClr val="bg1"/>
                </a:solidFill>
                <a:latin typeface="Tahoma" pitchFamily="34" charset="0"/>
              </a:rPr>
              <a:t>(period in which the switch-off scheme can  be applied),  based on </a:t>
            </a:r>
          </a:p>
          <a:p>
            <a:pPr lvl="1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Tahoma" pitchFamily="34" charset="0"/>
              </a:rPr>
              <a:t>day/night traffic pattern </a:t>
            </a:r>
          </a:p>
          <a:p>
            <a:pPr lvl="1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GB" sz="2800" dirty="0" err="1">
                <a:solidFill>
                  <a:schemeClr val="bg1"/>
                </a:solidFill>
                <a:latin typeface="Tahoma" pitchFamily="34" charset="0"/>
              </a:rPr>
              <a:t>QoS</a:t>
            </a:r>
            <a:r>
              <a:rPr lang="en-GB" sz="2800" dirty="0">
                <a:solidFill>
                  <a:schemeClr val="bg1"/>
                </a:solidFill>
                <a:latin typeface="Tahoma" pitchFamily="34" charset="0"/>
              </a:rPr>
              <a:t> constraint (i.e., blocking probability &lt; 1%)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endParaRPr lang="en-GB" sz="2800" dirty="0">
              <a:solidFill>
                <a:schemeClr val="bg1"/>
              </a:solidFill>
              <a:latin typeface="Tahoma" pitchFamily="34" charset="0"/>
            </a:endParaRPr>
          </a:p>
          <a:p>
            <a:pPr lvl="1" eaLnBrk="1" hangingPunct="1">
              <a:spcBef>
                <a:spcPct val="20000"/>
              </a:spcBef>
              <a:buFont typeface="Arial" charset="0"/>
              <a:buChar char="•"/>
            </a:pPr>
            <a:endParaRPr lang="en-GB" sz="2800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3504" y="73122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zh-CN" sz="4400" dirty="0">
                <a:solidFill>
                  <a:srgbClr val="C00000"/>
                </a:solidFill>
                <a:latin typeface="Tahoma" pitchFamily="34" charset="0"/>
                <a:ea typeface="宋体" pitchFamily="2" charset="-122"/>
              </a:rPr>
              <a:t>When to Turn Off</a:t>
            </a:r>
          </a:p>
        </p:txBody>
      </p:sp>
      <p:sp>
        <p:nvSpPr>
          <p:cNvPr id="914436" name="Content Placeholder 2"/>
          <p:cNvSpPr txBox="1">
            <a:spLocks/>
          </p:cNvSpPr>
          <p:nvPr/>
        </p:nvSpPr>
        <p:spPr bwMode="auto">
          <a:xfrm>
            <a:off x="603504" y="2224454"/>
            <a:ext cx="8707437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 dirty="0">
                <a:latin typeface="Tahoma" pitchFamily="34" charset="0"/>
              </a:rPr>
              <a:t> A simple approach:	</a:t>
            </a:r>
          </a:p>
          <a:p>
            <a:pPr eaLnBrk="1" hangingPunct="1">
              <a:spcBef>
                <a:spcPct val="20000"/>
              </a:spcBef>
            </a:pPr>
            <a:r>
              <a:rPr lang="en-GB" dirty="0">
                <a:latin typeface="Tahoma" pitchFamily="34" charset="0"/>
              </a:rPr>
              <a:t>	Find a threshold </a:t>
            </a:r>
          </a:p>
          <a:p>
            <a:pPr eaLnBrk="1" hangingPunct="1">
              <a:spcBef>
                <a:spcPct val="20000"/>
              </a:spcBef>
            </a:pPr>
            <a:r>
              <a:rPr lang="en-GB" dirty="0">
                <a:latin typeface="Tahoma" pitchFamily="34" charset="0"/>
              </a:rPr>
              <a:t>		if </a:t>
            </a:r>
            <a:r>
              <a:rPr lang="en-GB" dirty="0" smtClean="0">
                <a:latin typeface="Tahoma" pitchFamily="34" charset="0"/>
              </a:rPr>
              <a:t>traffic load </a:t>
            </a:r>
            <a:r>
              <a:rPr lang="en-GB" dirty="0">
                <a:latin typeface="Tahoma" pitchFamily="34" charset="0"/>
              </a:rPr>
              <a:t>&lt; threshold, turn off some BSs</a:t>
            </a:r>
          </a:p>
          <a:p>
            <a:pPr eaLnBrk="1" hangingPunct="1">
              <a:spcBef>
                <a:spcPct val="20000"/>
              </a:spcBef>
            </a:pPr>
            <a:endParaRPr lang="en-GB" dirty="0">
              <a:latin typeface="Tahoma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GB" dirty="0">
                <a:latin typeface="Tahoma" pitchFamily="34" charset="0"/>
              </a:rPr>
              <a:t>	Threshold chosen based on </a:t>
            </a:r>
          </a:p>
          <a:p>
            <a:pPr lvl="1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GB" dirty="0">
                <a:latin typeface="Tahoma" pitchFamily="34" charset="0"/>
              </a:rPr>
              <a:t>traffic pattern </a:t>
            </a:r>
          </a:p>
          <a:p>
            <a:pPr lvl="1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GB" dirty="0" err="1">
                <a:latin typeface="Tahoma" pitchFamily="34" charset="0"/>
              </a:rPr>
              <a:t>QoS</a:t>
            </a:r>
            <a:r>
              <a:rPr lang="en-GB" dirty="0">
                <a:latin typeface="Tahoma" pitchFamily="34" charset="0"/>
              </a:rPr>
              <a:t> constraint </a:t>
            </a:r>
            <a:r>
              <a:rPr lang="en-GB" dirty="0" smtClean="0">
                <a:latin typeface="Tahoma" pitchFamily="34" charset="0"/>
              </a:rPr>
              <a:t>(</a:t>
            </a:r>
            <a:r>
              <a:rPr lang="en-GB" dirty="0" err="1" smtClean="0">
                <a:latin typeface="Tahoma" pitchFamily="34" charset="0"/>
              </a:rPr>
              <a:t>e.g</a:t>
            </a:r>
            <a:r>
              <a:rPr lang="en-GB" dirty="0" smtClean="0">
                <a:latin typeface="Tahoma" pitchFamily="34" charset="0"/>
              </a:rPr>
              <a:t>, </a:t>
            </a:r>
            <a:r>
              <a:rPr lang="en-GB" dirty="0">
                <a:latin typeface="Tahoma" pitchFamily="34" charset="0"/>
              </a:rPr>
              <a:t>blocking probability &lt; </a:t>
            </a:r>
            <a:r>
              <a:rPr lang="en-GB" dirty="0" smtClean="0">
                <a:latin typeface="Tahoma" pitchFamily="34" charset="0"/>
              </a:rPr>
              <a:t>2%, data rate)</a:t>
            </a:r>
            <a:endParaRPr lang="en-GB" dirty="0">
              <a:latin typeface="Tahoma" pitchFamily="34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632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457200" y="60960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zh-CN" sz="4400" dirty="0" smtClean="0">
                <a:solidFill>
                  <a:srgbClr val="C00000"/>
                </a:solidFill>
                <a:latin typeface="Tahoma" pitchFamily="34" charset="0"/>
                <a:ea typeface="宋体" pitchFamily="2" charset="-122"/>
              </a:rPr>
              <a:t>An Example</a:t>
            </a:r>
            <a:endParaRPr lang="en-US" altLang="zh-CN" sz="4400" dirty="0">
              <a:solidFill>
                <a:srgbClr val="C00000"/>
              </a:solidFill>
              <a:latin typeface="Tahoma" pitchFamily="34" charset="0"/>
              <a:ea typeface="宋体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71800" y="5467290"/>
            <a:ext cx="2332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ahoma" pitchFamily="34" charset="0"/>
              </a:rPr>
              <a:t>Low traffic time</a:t>
            </a:r>
            <a:endParaRPr lang="sv-SE" sz="2000" b="1" dirty="0">
              <a:latin typeface="Tahoma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6333" y="1762451"/>
            <a:ext cx="7863267" cy="3647749"/>
            <a:chOff x="-152400" y="1681163"/>
            <a:chExt cx="8610600" cy="4367982"/>
          </a:xfrm>
        </p:grpSpPr>
        <p:sp>
          <p:nvSpPr>
            <p:cNvPr id="916482" name="Rectangle 5"/>
            <p:cNvSpPr>
              <a:spLocks noChangeArrowheads="1"/>
            </p:cNvSpPr>
            <p:nvPr/>
          </p:nvSpPr>
          <p:spPr bwMode="auto">
            <a:xfrm>
              <a:off x="1944688" y="1744663"/>
              <a:ext cx="5065712" cy="37099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it-IT" dirty="0">
                <a:latin typeface="Tahoma" pitchFamily="34" charset="0"/>
              </a:endParaRPr>
            </a:p>
          </p:txBody>
        </p:sp>
        <p:sp>
          <p:nvSpPr>
            <p:cNvPr id="916483" name="Rectangle 6"/>
            <p:cNvSpPr>
              <a:spLocks noChangeArrowheads="1"/>
            </p:cNvSpPr>
            <p:nvPr/>
          </p:nvSpPr>
          <p:spPr bwMode="auto">
            <a:xfrm>
              <a:off x="1944688" y="1744663"/>
              <a:ext cx="5065712" cy="3709987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hangingPunct="1"/>
              <a:endParaRPr lang="it-IT" dirty="0">
                <a:latin typeface="Tahoma" pitchFamily="34" charset="0"/>
              </a:endParaRPr>
            </a:p>
          </p:txBody>
        </p:sp>
        <p:sp>
          <p:nvSpPr>
            <p:cNvPr id="916484" name="Freeform 7"/>
            <p:cNvSpPr>
              <a:spLocks/>
            </p:cNvSpPr>
            <p:nvPr/>
          </p:nvSpPr>
          <p:spPr bwMode="auto">
            <a:xfrm>
              <a:off x="1944688" y="1744663"/>
              <a:ext cx="1587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85" name="Freeform 8"/>
            <p:cNvSpPr>
              <a:spLocks/>
            </p:cNvSpPr>
            <p:nvPr/>
          </p:nvSpPr>
          <p:spPr bwMode="auto">
            <a:xfrm>
              <a:off x="2770188" y="1744663"/>
              <a:ext cx="1587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86" name="Freeform 9"/>
            <p:cNvSpPr>
              <a:spLocks/>
            </p:cNvSpPr>
            <p:nvPr/>
          </p:nvSpPr>
          <p:spPr bwMode="auto">
            <a:xfrm>
              <a:off x="3605213" y="1744663"/>
              <a:ext cx="1587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87" name="Freeform 10"/>
            <p:cNvSpPr>
              <a:spLocks/>
            </p:cNvSpPr>
            <p:nvPr/>
          </p:nvSpPr>
          <p:spPr bwMode="auto">
            <a:xfrm>
              <a:off x="4430713" y="1744663"/>
              <a:ext cx="1587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88" name="Freeform 11"/>
            <p:cNvSpPr>
              <a:spLocks/>
            </p:cNvSpPr>
            <p:nvPr/>
          </p:nvSpPr>
          <p:spPr bwMode="auto">
            <a:xfrm>
              <a:off x="5264150" y="1744663"/>
              <a:ext cx="1588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89" name="Freeform 12"/>
            <p:cNvSpPr>
              <a:spLocks/>
            </p:cNvSpPr>
            <p:nvPr/>
          </p:nvSpPr>
          <p:spPr bwMode="auto">
            <a:xfrm>
              <a:off x="6089650" y="1744663"/>
              <a:ext cx="1588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0" name="Freeform 13"/>
            <p:cNvSpPr>
              <a:spLocks/>
            </p:cNvSpPr>
            <p:nvPr/>
          </p:nvSpPr>
          <p:spPr bwMode="auto">
            <a:xfrm>
              <a:off x="6924675" y="1744663"/>
              <a:ext cx="1588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1" name="Freeform 14"/>
            <p:cNvSpPr>
              <a:spLocks/>
            </p:cNvSpPr>
            <p:nvPr/>
          </p:nvSpPr>
          <p:spPr bwMode="auto">
            <a:xfrm>
              <a:off x="1944688" y="5454650"/>
              <a:ext cx="5065712" cy="1588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2" name="Freeform 15"/>
            <p:cNvSpPr>
              <a:spLocks/>
            </p:cNvSpPr>
            <p:nvPr/>
          </p:nvSpPr>
          <p:spPr bwMode="auto">
            <a:xfrm>
              <a:off x="1944688" y="4916488"/>
              <a:ext cx="5065712" cy="1587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3" name="Freeform 16"/>
            <p:cNvSpPr>
              <a:spLocks/>
            </p:cNvSpPr>
            <p:nvPr/>
          </p:nvSpPr>
          <p:spPr bwMode="auto">
            <a:xfrm>
              <a:off x="1944688" y="4387850"/>
              <a:ext cx="5065712" cy="1588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4" name="Freeform 17"/>
            <p:cNvSpPr>
              <a:spLocks/>
            </p:cNvSpPr>
            <p:nvPr/>
          </p:nvSpPr>
          <p:spPr bwMode="auto">
            <a:xfrm>
              <a:off x="1944688" y="3859213"/>
              <a:ext cx="5065712" cy="1587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5" name="Freeform 18"/>
            <p:cNvSpPr>
              <a:spLocks/>
            </p:cNvSpPr>
            <p:nvPr/>
          </p:nvSpPr>
          <p:spPr bwMode="auto">
            <a:xfrm>
              <a:off x="1944688" y="3332163"/>
              <a:ext cx="5065712" cy="1587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6" name="Freeform 19"/>
            <p:cNvSpPr>
              <a:spLocks/>
            </p:cNvSpPr>
            <p:nvPr/>
          </p:nvSpPr>
          <p:spPr bwMode="auto">
            <a:xfrm>
              <a:off x="1944688" y="2801938"/>
              <a:ext cx="5065712" cy="1587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7" name="Freeform 20"/>
            <p:cNvSpPr>
              <a:spLocks/>
            </p:cNvSpPr>
            <p:nvPr/>
          </p:nvSpPr>
          <p:spPr bwMode="auto">
            <a:xfrm>
              <a:off x="1944688" y="2273300"/>
              <a:ext cx="5065712" cy="1588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8" name="Freeform 21"/>
            <p:cNvSpPr>
              <a:spLocks/>
            </p:cNvSpPr>
            <p:nvPr/>
          </p:nvSpPr>
          <p:spPr bwMode="auto">
            <a:xfrm>
              <a:off x="1944688" y="1744663"/>
              <a:ext cx="5065712" cy="1587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9" name="Line 22"/>
            <p:cNvSpPr>
              <a:spLocks noChangeShapeType="1"/>
            </p:cNvSpPr>
            <p:nvPr/>
          </p:nvSpPr>
          <p:spPr bwMode="auto">
            <a:xfrm>
              <a:off x="1944688" y="1744663"/>
              <a:ext cx="506571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0" name="Line 23"/>
            <p:cNvSpPr>
              <a:spLocks noChangeShapeType="1"/>
            </p:cNvSpPr>
            <p:nvPr/>
          </p:nvSpPr>
          <p:spPr bwMode="auto">
            <a:xfrm>
              <a:off x="1944688" y="5454650"/>
              <a:ext cx="506571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1" name="Line 24"/>
            <p:cNvSpPr>
              <a:spLocks noChangeShapeType="1"/>
            </p:cNvSpPr>
            <p:nvPr/>
          </p:nvSpPr>
          <p:spPr bwMode="auto">
            <a:xfrm flipV="1">
              <a:off x="7010400" y="1744663"/>
              <a:ext cx="1588" cy="37099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2" name="Line 25"/>
            <p:cNvSpPr>
              <a:spLocks noChangeShapeType="1"/>
            </p:cNvSpPr>
            <p:nvPr/>
          </p:nvSpPr>
          <p:spPr bwMode="auto">
            <a:xfrm flipV="1">
              <a:off x="1944688" y="1744663"/>
              <a:ext cx="1587" cy="37099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3" name="Line 26"/>
            <p:cNvSpPr>
              <a:spLocks noChangeShapeType="1"/>
            </p:cNvSpPr>
            <p:nvPr/>
          </p:nvSpPr>
          <p:spPr bwMode="auto">
            <a:xfrm>
              <a:off x="1944688" y="5454650"/>
              <a:ext cx="506571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4" name="Line 27"/>
            <p:cNvSpPr>
              <a:spLocks noChangeShapeType="1"/>
            </p:cNvSpPr>
            <p:nvPr/>
          </p:nvSpPr>
          <p:spPr bwMode="auto">
            <a:xfrm flipV="1">
              <a:off x="1944688" y="1744663"/>
              <a:ext cx="1587" cy="37099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5" name="Line 28"/>
            <p:cNvSpPr>
              <a:spLocks noChangeShapeType="1"/>
            </p:cNvSpPr>
            <p:nvPr/>
          </p:nvSpPr>
          <p:spPr bwMode="auto">
            <a:xfrm flipV="1">
              <a:off x="1944688" y="5407025"/>
              <a:ext cx="1587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6" name="Line 29"/>
            <p:cNvSpPr>
              <a:spLocks noChangeShapeType="1"/>
            </p:cNvSpPr>
            <p:nvPr/>
          </p:nvSpPr>
          <p:spPr bwMode="auto">
            <a:xfrm>
              <a:off x="1944688" y="1744663"/>
              <a:ext cx="1587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7" name="Rectangle 30"/>
            <p:cNvSpPr>
              <a:spLocks noChangeArrowheads="1"/>
            </p:cNvSpPr>
            <p:nvPr/>
          </p:nvSpPr>
          <p:spPr bwMode="auto">
            <a:xfrm>
              <a:off x="1843088" y="5476875"/>
              <a:ext cx="249260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 smtClean="0">
                  <a:solidFill>
                    <a:srgbClr val="000000"/>
                  </a:solidFill>
                  <a:latin typeface="Tahoma" pitchFamily="34" charset="0"/>
                </a:rPr>
                <a:t>9:00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08" name="Line 31"/>
            <p:cNvSpPr>
              <a:spLocks noChangeShapeType="1"/>
            </p:cNvSpPr>
            <p:nvPr/>
          </p:nvSpPr>
          <p:spPr bwMode="auto">
            <a:xfrm flipV="1">
              <a:off x="2770188" y="5407025"/>
              <a:ext cx="1587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9" name="Line 32"/>
            <p:cNvSpPr>
              <a:spLocks noChangeShapeType="1"/>
            </p:cNvSpPr>
            <p:nvPr/>
          </p:nvSpPr>
          <p:spPr bwMode="auto">
            <a:xfrm>
              <a:off x="2770188" y="1744663"/>
              <a:ext cx="1587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0" name="Rectangle 33"/>
            <p:cNvSpPr>
              <a:spLocks noChangeArrowheads="1"/>
            </p:cNvSpPr>
            <p:nvPr/>
          </p:nvSpPr>
          <p:spPr bwMode="auto">
            <a:xfrm>
              <a:off x="2635250" y="5476875"/>
              <a:ext cx="315964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 smtClean="0">
                  <a:solidFill>
                    <a:srgbClr val="000000"/>
                  </a:solidFill>
                  <a:latin typeface="Tahoma" pitchFamily="34" charset="0"/>
                </a:rPr>
                <a:t>15:00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11" name="Line 34"/>
            <p:cNvSpPr>
              <a:spLocks noChangeShapeType="1"/>
            </p:cNvSpPr>
            <p:nvPr/>
          </p:nvSpPr>
          <p:spPr bwMode="auto">
            <a:xfrm flipV="1">
              <a:off x="3605213" y="5407025"/>
              <a:ext cx="1587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2" name="Line 35"/>
            <p:cNvSpPr>
              <a:spLocks noChangeShapeType="1"/>
            </p:cNvSpPr>
            <p:nvPr/>
          </p:nvSpPr>
          <p:spPr bwMode="auto">
            <a:xfrm>
              <a:off x="3605213" y="1744663"/>
              <a:ext cx="1587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3" name="Rectangle 36"/>
            <p:cNvSpPr>
              <a:spLocks noChangeArrowheads="1"/>
            </p:cNvSpPr>
            <p:nvPr/>
          </p:nvSpPr>
          <p:spPr bwMode="auto">
            <a:xfrm>
              <a:off x="3468688" y="5476875"/>
              <a:ext cx="315964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 smtClean="0">
                  <a:solidFill>
                    <a:srgbClr val="000000"/>
                  </a:solidFill>
                  <a:latin typeface="Tahoma" pitchFamily="34" charset="0"/>
                </a:rPr>
                <a:t>21:00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14" name="Line 37"/>
            <p:cNvSpPr>
              <a:spLocks noChangeShapeType="1"/>
            </p:cNvSpPr>
            <p:nvPr/>
          </p:nvSpPr>
          <p:spPr bwMode="auto">
            <a:xfrm flipV="1">
              <a:off x="4430713" y="5407025"/>
              <a:ext cx="1587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5" name="Line 38"/>
            <p:cNvSpPr>
              <a:spLocks noChangeShapeType="1"/>
            </p:cNvSpPr>
            <p:nvPr/>
          </p:nvSpPr>
          <p:spPr bwMode="auto">
            <a:xfrm>
              <a:off x="4430713" y="1744663"/>
              <a:ext cx="1587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6" name="Rectangle 39"/>
            <p:cNvSpPr>
              <a:spLocks noChangeArrowheads="1"/>
            </p:cNvSpPr>
            <p:nvPr/>
          </p:nvSpPr>
          <p:spPr bwMode="auto">
            <a:xfrm>
              <a:off x="4329113" y="5476875"/>
              <a:ext cx="249260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 smtClean="0">
                  <a:solidFill>
                    <a:srgbClr val="000000"/>
                  </a:solidFill>
                  <a:latin typeface="Tahoma" pitchFamily="34" charset="0"/>
                </a:rPr>
                <a:t>5:00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17" name="Line 40"/>
            <p:cNvSpPr>
              <a:spLocks noChangeShapeType="1"/>
            </p:cNvSpPr>
            <p:nvPr/>
          </p:nvSpPr>
          <p:spPr bwMode="auto">
            <a:xfrm flipV="1">
              <a:off x="5264150" y="5407025"/>
              <a:ext cx="1588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8" name="Line 41"/>
            <p:cNvSpPr>
              <a:spLocks noChangeShapeType="1"/>
            </p:cNvSpPr>
            <p:nvPr/>
          </p:nvSpPr>
          <p:spPr bwMode="auto">
            <a:xfrm>
              <a:off x="5264150" y="1744663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9" name="Rectangle 42"/>
            <p:cNvSpPr>
              <a:spLocks noChangeArrowheads="1"/>
            </p:cNvSpPr>
            <p:nvPr/>
          </p:nvSpPr>
          <p:spPr bwMode="auto">
            <a:xfrm>
              <a:off x="5129213" y="5476875"/>
              <a:ext cx="315964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 smtClean="0">
                  <a:solidFill>
                    <a:srgbClr val="000000"/>
                  </a:solidFill>
                  <a:latin typeface="Tahoma" pitchFamily="34" charset="0"/>
                </a:rPr>
                <a:t>11:00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20" name="Line 43"/>
            <p:cNvSpPr>
              <a:spLocks noChangeShapeType="1"/>
            </p:cNvSpPr>
            <p:nvPr/>
          </p:nvSpPr>
          <p:spPr bwMode="auto">
            <a:xfrm flipV="1">
              <a:off x="6089650" y="5407025"/>
              <a:ext cx="1588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21" name="Line 44"/>
            <p:cNvSpPr>
              <a:spLocks noChangeShapeType="1"/>
            </p:cNvSpPr>
            <p:nvPr/>
          </p:nvSpPr>
          <p:spPr bwMode="auto">
            <a:xfrm>
              <a:off x="6089650" y="1744663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22" name="Rectangle 45"/>
            <p:cNvSpPr>
              <a:spLocks noChangeArrowheads="1"/>
            </p:cNvSpPr>
            <p:nvPr/>
          </p:nvSpPr>
          <p:spPr bwMode="auto">
            <a:xfrm>
              <a:off x="5954713" y="5476875"/>
              <a:ext cx="315964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 smtClean="0">
                  <a:solidFill>
                    <a:srgbClr val="000000"/>
                  </a:solidFill>
                  <a:latin typeface="Tahoma" pitchFamily="34" charset="0"/>
                </a:rPr>
                <a:t>17:00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23" name="Line 46"/>
            <p:cNvSpPr>
              <a:spLocks noChangeShapeType="1"/>
            </p:cNvSpPr>
            <p:nvPr/>
          </p:nvSpPr>
          <p:spPr bwMode="auto">
            <a:xfrm flipV="1">
              <a:off x="6924675" y="5407025"/>
              <a:ext cx="1588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24" name="Line 47"/>
            <p:cNvSpPr>
              <a:spLocks noChangeShapeType="1"/>
            </p:cNvSpPr>
            <p:nvPr/>
          </p:nvSpPr>
          <p:spPr bwMode="auto">
            <a:xfrm>
              <a:off x="6924675" y="1744663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26" name="Line 49"/>
            <p:cNvSpPr>
              <a:spLocks noChangeShapeType="1"/>
            </p:cNvSpPr>
            <p:nvPr/>
          </p:nvSpPr>
          <p:spPr bwMode="auto">
            <a:xfrm>
              <a:off x="1944688" y="5454650"/>
              <a:ext cx="428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27" name="Line 50"/>
            <p:cNvSpPr>
              <a:spLocks noChangeShapeType="1"/>
            </p:cNvSpPr>
            <p:nvPr/>
          </p:nvSpPr>
          <p:spPr bwMode="auto">
            <a:xfrm flipH="1">
              <a:off x="6958013" y="5454650"/>
              <a:ext cx="5238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28" name="Rectangle 51"/>
            <p:cNvSpPr>
              <a:spLocks noChangeArrowheads="1"/>
            </p:cNvSpPr>
            <p:nvPr/>
          </p:nvSpPr>
          <p:spPr bwMode="auto">
            <a:xfrm>
              <a:off x="1851025" y="5391150"/>
              <a:ext cx="70214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29" name="Line 52"/>
            <p:cNvSpPr>
              <a:spLocks noChangeShapeType="1"/>
            </p:cNvSpPr>
            <p:nvPr/>
          </p:nvSpPr>
          <p:spPr bwMode="auto">
            <a:xfrm>
              <a:off x="1944688" y="4916488"/>
              <a:ext cx="4286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0" name="Line 53"/>
            <p:cNvSpPr>
              <a:spLocks noChangeShapeType="1"/>
            </p:cNvSpPr>
            <p:nvPr/>
          </p:nvSpPr>
          <p:spPr bwMode="auto">
            <a:xfrm flipH="1">
              <a:off x="6958013" y="4916488"/>
              <a:ext cx="523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1" name="Rectangle 54"/>
            <p:cNvSpPr>
              <a:spLocks noChangeArrowheads="1"/>
            </p:cNvSpPr>
            <p:nvPr/>
          </p:nvSpPr>
          <p:spPr bwMode="auto">
            <a:xfrm>
              <a:off x="1698625" y="4854575"/>
              <a:ext cx="245749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0.01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32" name="Line 55"/>
            <p:cNvSpPr>
              <a:spLocks noChangeShapeType="1"/>
            </p:cNvSpPr>
            <p:nvPr/>
          </p:nvSpPr>
          <p:spPr bwMode="auto">
            <a:xfrm>
              <a:off x="1944688" y="4387850"/>
              <a:ext cx="428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3" name="Line 56"/>
            <p:cNvSpPr>
              <a:spLocks noChangeShapeType="1"/>
            </p:cNvSpPr>
            <p:nvPr/>
          </p:nvSpPr>
          <p:spPr bwMode="auto">
            <a:xfrm flipH="1">
              <a:off x="6958013" y="4387850"/>
              <a:ext cx="5238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4" name="Rectangle 57"/>
            <p:cNvSpPr>
              <a:spLocks noChangeArrowheads="1"/>
            </p:cNvSpPr>
            <p:nvPr/>
          </p:nvSpPr>
          <p:spPr bwMode="auto">
            <a:xfrm>
              <a:off x="1698625" y="4324350"/>
              <a:ext cx="245749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0.02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35" name="Line 58"/>
            <p:cNvSpPr>
              <a:spLocks noChangeShapeType="1"/>
            </p:cNvSpPr>
            <p:nvPr/>
          </p:nvSpPr>
          <p:spPr bwMode="auto">
            <a:xfrm>
              <a:off x="1944688" y="3859213"/>
              <a:ext cx="4286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6" name="Line 59"/>
            <p:cNvSpPr>
              <a:spLocks noChangeShapeType="1"/>
            </p:cNvSpPr>
            <p:nvPr/>
          </p:nvSpPr>
          <p:spPr bwMode="auto">
            <a:xfrm flipH="1">
              <a:off x="6958013" y="3859213"/>
              <a:ext cx="523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7" name="Rectangle 60"/>
            <p:cNvSpPr>
              <a:spLocks noChangeArrowheads="1"/>
            </p:cNvSpPr>
            <p:nvPr/>
          </p:nvSpPr>
          <p:spPr bwMode="auto">
            <a:xfrm>
              <a:off x="1698625" y="3797300"/>
              <a:ext cx="245749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0.03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38" name="Line 61"/>
            <p:cNvSpPr>
              <a:spLocks noChangeShapeType="1"/>
            </p:cNvSpPr>
            <p:nvPr/>
          </p:nvSpPr>
          <p:spPr bwMode="auto">
            <a:xfrm>
              <a:off x="1944688" y="3332163"/>
              <a:ext cx="4286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9" name="Line 62"/>
            <p:cNvSpPr>
              <a:spLocks noChangeShapeType="1"/>
            </p:cNvSpPr>
            <p:nvPr/>
          </p:nvSpPr>
          <p:spPr bwMode="auto">
            <a:xfrm flipH="1">
              <a:off x="6958013" y="3332163"/>
              <a:ext cx="523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0" name="Rectangle 63"/>
            <p:cNvSpPr>
              <a:spLocks noChangeArrowheads="1"/>
            </p:cNvSpPr>
            <p:nvPr/>
          </p:nvSpPr>
          <p:spPr bwMode="auto">
            <a:xfrm>
              <a:off x="1698625" y="3268663"/>
              <a:ext cx="245749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0.04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41" name="Line 64"/>
            <p:cNvSpPr>
              <a:spLocks noChangeShapeType="1"/>
            </p:cNvSpPr>
            <p:nvPr/>
          </p:nvSpPr>
          <p:spPr bwMode="auto">
            <a:xfrm>
              <a:off x="1944688" y="2801938"/>
              <a:ext cx="4286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2" name="Line 65"/>
            <p:cNvSpPr>
              <a:spLocks noChangeShapeType="1"/>
            </p:cNvSpPr>
            <p:nvPr/>
          </p:nvSpPr>
          <p:spPr bwMode="auto">
            <a:xfrm flipH="1">
              <a:off x="6958013" y="2801938"/>
              <a:ext cx="523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3" name="Rectangle 66"/>
            <p:cNvSpPr>
              <a:spLocks noChangeArrowheads="1"/>
            </p:cNvSpPr>
            <p:nvPr/>
          </p:nvSpPr>
          <p:spPr bwMode="auto">
            <a:xfrm>
              <a:off x="1698625" y="2738438"/>
              <a:ext cx="245749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0.05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44" name="Line 67"/>
            <p:cNvSpPr>
              <a:spLocks noChangeShapeType="1"/>
            </p:cNvSpPr>
            <p:nvPr/>
          </p:nvSpPr>
          <p:spPr bwMode="auto">
            <a:xfrm>
              <a:off x="1944688" y="2273300"/>
              <a:ext cx="428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5" name="Line 68"/>
            <p:cNvSpPr>
              <a:spLocks noChangeShapeType="1"/>
            </p:cNvSpPr>
            <p:nvPr/>
          </p:nvSpPr>
          <p:spPr bwMode="auto">
            <a:xfrm flipH="1">
              <a:off x="6958013" y="2273300"/>
              <a:ext cx="5238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6" name="Rectangle 69"/>
            <p:cNvSpPr>
              <a:spLocks noChangeArrowheads="1"/>
            </p:cNvSpPr>
            <p:nvPr/>
          </p:nvSpPr>
          <p:spPr bwMode="auto">
            <a:xfrm>
              <a:off x="1698625" y="2209799"/>
              <a:ext cx="245749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0.06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47" name="Line 70"/>
            <p:cNvSpPr>
              <a:spLocks noChangeShapeType="1"/>
            </p:cNvSpPr>
            <p:nvPr/>
          </p:nvSpPr>
          <p:spPr bwMode="auto">
            <a:xfrm>
              <a:off x="1944688" y="1744663"/>
              <a:ext cx="4286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8" name="Line 71"/>
            <p:cNvSpPr>
              <a:spLocks noChangeShapeType="1"/>
            </p:cNvSpPr>
            <p:nvPr/>
          </p:nvSpPr>
          <p:spPr bwMode="auto">
            <a:xfrm flipH="1">
              <a:off x="6958013" y="1744663"/>
              <a:ext cx="523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9" name="Rectangle 72"/>
            <p:cNvSpPr>
              <a:spLocks noChangeArrowheads="1"/>
            </p:cNvSpPr>
            <p:nvPr/>
          </p:nvSpPr>
          <p:spPr bwMode="auto">
            <a:xfrm>
              <a:off x="1698625" y="1681163"/>
              <a:ext cx="245749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0.07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50" name="Line 73"/>
            <p:cNvSpPr>
              <a:spLocks noChangeShapeType="1"/>
            </p:cNvSpPr>
            <p:nvPr/>
          </p:nvSpPr>
          <p:spPr bwMode="auto">
            <a:xfrm>
              <a:off x="1944688" y="1744663"/>
              <a:ext cx="506571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51" name="Line 74"/>
            <p:cNvSpPr>
              <a:spLocks noChangeShapeType="1"/>
            </p:cNvSpPr>
            <p:nvPr/>
          </p:nvSpPr>
          <p:spPr bwMode="auto">
            <a:xfrm>
              <a:off x="1944688" y="5454650"/>
              <a:ext cx="506571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52" name="Line 75"/>
            <p:cNvSpPr>
              <a:spLocks noChangeShapeType="1"/>
            </p:cNvSpPr>
            <p:nvPr/>
          </p:nvSpPr>
          <p:spPr bwMode="auto">
            <a:xfrm flipV="1">
              <a:off x="7010400" y="1744663"/>
              <a:ext cx="1588" cy="37099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53" name="Line 76"/>
            <p:cNvSpPr>
              <a:spLocks noChangeShapeType="1"/>
            </p:cNvSpPr>
            <p:nvPr/>
          </p:nvSpPr>
          <p:spPr bwMode="auto">
            <a:xfrm flipV="1">
              <a:off x="1944688" y="1744663"/>
              <a:ext cx="1587" cy="37099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grpSp>
          <p:nvGrpSpPr>
            <p:cNvPr id="916554" name="Group 98"/>
            <p:cNvGrpSpPr>
              <a:grpSpLocks/>
            </p:cNvGrpSpPr>
            <p:nvPr/>
          </p:nvGrpSpPr>
          <p:grpSpPr bwMode="auto">
            <a:xfrm>
              <a:off x="1951038" y="3619500"/>
              <a:ext cx="5073650" cy="1300163"/>
              <a:chOff x="2351066" y="2249354"/>
              <a:chExt cx="5073650" cy="2550746"/>
            </a:xfrm>
          </p:grpSpPr>
          <p:sp>
            <p:nvSpPr>
              <p:cNvPr id="916555" name="Freeform 77"/>
              <p:cNvSpPr>
                <a:spLocks/>
              </p:cNvSpPr>
              <p:nvPr/>
            </p:nvSpPr>
            <p:spPr bwMode="auto">
              <a:xfrm>
                <a:off x="2351066" y="2249354"/>
                <a:ext cx="1319213" cy="1351174"/>
              </a:xfrm>
              <a:custGeom>
                <a:avLst/>
                <a:gdLst>
                  <a:gd name="T0" fmla="*/ 2147483647 w 831"/>
                  <a:gd name="T1" fmla="*/ 2147483647 h 918"/>
                  <a:gd name="T2" fmla="*/ 2147483647 w 831"/>
                  <a:gd name="T3" fmla="*/ 2147483647 h 918"/>
                  <a:gd name="T4" fmla="*/ 2147483647 w 831"/>
                  <a:gd name="T5" fmla="*/ 2147483647 h 918"/>
                  <a:gd name="T6" fmla="*/ 2147483647 w 831"/>
                  <a:gd name="T7" fmla="*/ 2147483647 h 918"/>
                  <a:gd name="T8" fmla="*/ 2147483647 w 831"/>
                  <a:gd name="T9" fmla="*/ 2147483647 h 918"/>
                  <a:gd name="T10" fmla="*/ 2147483647 w 831"/>
                  <a:gd name="T11" fmla="*/ 2147483647 h 918"/>
                  <a:gd name="T12" fmla="*/ 2147483647 w 831"/>
                  <a:gd name="T13" fmla="*/ 2147483647 h 918"/>
                  <a:gd name="T14" fmla="*/ 2147483647 w 831"/>
                  <a:gd name="T15" fmla="*/ 2147483647 h 918"/>
                  <a:gd name="T16" fmla="*/ 2147483647 w 831"/>
                  <a:gd name="T17" fmla="*/ 2147483647 h 918"/>
                  <a:gd name="T18" fmla="*/ 2147483647 w 831"/>
                  <a:gd name="T19" fmla="*/ 2147483647 h 918"/>
                  <a:gd name="T20" fmla="*/ 2147483647 w 831"/>
                  <a:gd name="T21" fmla="*/ 2147483647 h 918"/>
                  <a:gd name="T22" fmla="*/ 2147483647 w 831"/>
                  <a:gd name="T23" fmla="*/ 2147483647 h 918"/>
                  <a:gd name="T24" fmla="*/ 2147483647 w 831"/>
                  <a:gd name="T25" fmla="*/ 2147483647 h 918"/>
                  <a:gd name="T26" fmla="*/ 2147483647 w 831"/>
                  <a:gd name="T27" fmla="*/ 2147483647 h 918"/>
                  <a:gd name="T28" fmla="*/ 2147483647 w 831"/>
                  <a:gd name="T29" fmla="*/ 2147483647 h 918"/>
                  <a:gd name="T30" fmla="*/ 2147483647 w 831"/>
                  <a:gd name="T31" fmla="*/ 2147483647 h 918"/>
                  <a:gd name="T32" fmla="*/ 2147483647 w 831"/>
                  <a:gd name="T33" fmla="*/ 2147483647 h 918"/>
                  <a:gd name="T34" fmla="*/ 2147483647 w 831"/>
                  <a:gd name="T35" fmla="*/ 2147483647 h 918"/>
                  <a:gd name="T36" fmla="*/ 2147483647 w 831"/>
                  <a:gd name="T37" fmla="*/ 2147483647 h 918"/>
                  <a:gd name="T38" fmla="*/ 2147483647 w 831"/>
                  <a:gd name="T39" fmla="*/ 2147483647 h 918"/>
                  <a:gd name="T40" fmla="*/ 2147483647 w 831"/>
                  <a:gd name="T41" fmla="*/ 0 h 918"/>
                  <a:gd name="T42" fmla="*/ 2147483647 w 831"/>
                  <a:gd name="T43" fmla="*/ 2147483647 h 918"/>
                  <a:gd name="T44" fmla="*/ 2147483647 w 831"/>
                  <a:gd name="T45" fmla="*/ 2147483647 h 918"/>
                  <a:gd name="T46" fmla="*/ 2147483647 w 831"/>
                  <a:gd name="T47" fmla="*/ 2147483647 h 918"/>
                  <a:gd name="T48" fmla="*/ 2147483647 w 831"/>
                  <a:gd name="T49" fmla="*/ 2147483647 h 918"/>
                  <a:gd name="T50" fmla="*/ 2147483647 w 831"/>
                  <a:gd name="T51" fmla="*/ 2147483647 h 918"/>
                  <a:gd name="T52" fmla="*/ 2147483647 w 831"/>
                  <a:gd name="T53" fmla="*/ 2147483647 h 918"/>
                  <a:gd name="T54" fmla="*/ 2147483647 w 831"/>
                  <a:gd name="T55" fmla="*/ 2147483647 h 918"/>
                  <a:gd name="T56" fmla="*/ 2147483647 w 831"/>
                  <a:gd name="T57" fmla="*/ 2147483647 h 918"/>
                  <a:gd name="T58" fmla="*/ 2147483647 w 831"/>
                  <a:gd name="T59" fmla="*/ 2147483647 h 918"/>
                  <a:gd name="T60" fmla="*/ 2147483647 w 831"/>
                  <a:gd name="T61" fmla="*/ 2147483647 h 918"/>
                  <a:gd name="T62" fmla="*/ 2147483647 w 831"/>
                  <a:gd name="T63" fmla="*/ 2147483647 h 918"/>
                  <a:gd name="T64" fmla="*/ 2147483647 w 831"/>
                  <a:gd name="T65" fmla="*/ 2147483647 h 918"/>
                  <a:gd name="T66" fmla="*/ 2147483647 w 831"/>
                  <a:gd name="T67" fmla="*/ 2147483647 h 918"/>
                  <a:gd name="T68" fmla="*/ 2147483647 w 831"/>
                  <a:gd name="T69" fmla="*/ 2147483647 h 918"/>
                  <a:gd name="T70" fmla="*/ 2147483647 w 831"/>
                  <a:gd name="T71" fmla="*/ 2147483647 h 918"/>
                  <a:gd name="T72" fmla="*/ 2147483647 w 831"/>
                  <a:gd name="T73" fmla="*/ 2147483647 h 918"/>
                  <a:gd name="T74" fmla="*/ 2147483647 w 831"/>
                  <a:gd name="T75" fmla="*/ 2147483647 h 918"/>
                  <a:gd name="T76" fmla="*/ 2147483647 w 831"/>
                  <a:gd name="T77" fmla="*/ 2147483647 h 918"/>
                  <a:gd name="T78" fmla="*/ 2147483647 w 831"/>
                  <a:gd name="T79" fmla="*/ 2147483647 h 918"/>
                  <a:gd name="T80" fmla="*/ 2147483647 w 831"/>
                  <a:gd name="T81" fmla="*/ 2147483647 h 918"/>
                  <a:gd name="T82" fmla="*/ 2147483647 w 831"/>
                  <a:gd name="T83" fmla="*/ 2147483647 h 91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31"/>
                  <a:gd name="T127" fmla="*/ 0 h 918"/>
                  <a:gd name="T128" fmla="*/ 831 w 831"/>
                  <a:gd name="T129" fmla="*/ 918 h 91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31" h="918">
                    <a:moveTo>
                      <a:pt x="0" y="869"/>
                    </a:moveTo>
                    <a:lnTo>
                      <a:pt x="6" y="848"/>
                    </a:lnTo>
                    <a:lnTo>
                      <a:pt x="11" y="821"/>
                    </a:lnTo>
                    <a:lnTo>
                      <a:pt x="16" y="800"/>
                    </a:lnTo>
                    <a:lnTo>
                      <a:pt x="22" y="778"/>
                    </a:lnTo>
                    <a:lnTo>
                      <a:pt x="32" y="757"/>
                    </a:lnTo>
                    <a:lnTo>
                      <a:pt x="38" y="735"/>
                    </a:lnTo>
                    <a:lnTo>
                      <a:pt x="43" y="714"/>
                    </a:lnTo>
                    <a:lnTo>
                      <a:pt x="48" y="692"/>
                    </a:lnTo>
                    <a:lnTo>
                      <a:pt x="59" y="671"/>
                    </a:lnTo>
                    <a:lnTo>
                      <a:pt x="65" y="649"/>
                    </a:lnTo>
                    <a:lnTo>
                      <a:pt x="70" y="628"/>
                    </a:lnTo>
                    <a:lnTo>
                      <a:pt x="75" y="612"/>
                    </a:lnTo>
                    <a:lnTo>
                      <a:pt x="81" y="590"/>
                    </a:lnTo>
                    <a:lnTo>
                      <a:pt x="91" y="569"/>
                    </a:lnTo>
                    <a:lnTo>
                      <a:pt x="97" y="547"/>
                    </a:lnTo>
                    <a:lnTo>
                      <a:pt x="102" y="526"/>
                    </a:lnTo>
                    <a:lnTo>
                      <a:pt x="107" y="510"/>
                    </a:lnTo>
                    <a:lnTo>
                      <a:pt x="118" y="488"/>
                    </a:lnTo>
                    <a:lnTo>
                      <a:pt x="124" y="467"/>
                    </a:lnTo>
                    <a:lnTo>
                      <a:pt x="129" y="451"/>
                    </a:lnTo>
                    <a:lnTo>
                      <a:pt x="134" y="429"/>
                    </a:lnTo>
                    <a:lnTo>
                      <a:pt x="145" y="413"/>
                    </a:lnTo>
                    <a:lnTo>
                      <a:pt x="150" y="392"/>
                    </a:lnTo>
                    <a:lnTo>
                      <a:pt x="156" y="376"/>
                    </a:lnTo>
                    <a:lnTo>
                      <a:pt x="161" y="360"/>
                    </a:lnTo>
                    <a:lnTo>
                      <a:pt x="166" y="338"/>
                    </a:lnTo>
                    <a:lnTo>
                      <a:pt x="177" y="322"/>
                    </a:lnTo>
                    <a:lnTo>
                      <a:pt x="183" y="306"/>
                    </a:lnTo>
                    <a:lnTo>
                      <a:pt x="188" y="290"/>
                    </a:lnTo>
                    <a:lnTo>
                      <a:pt x="193" y="274"/>
                    </a:lnTo>
                    <a:lnTo>
                      <a:pt x="204" y="258"/>
                    </a:lnTo>
                    <a:lnTo>
                      <a:pt x="209" y="242"/>
                    </a:lnTo>
                    <a:lnTo>
                      <a:pt x="215" y="226"/>
                    </a:lnTo>
                    <a:lnTo>
                      <a:pt x="220" y="215"/>
                    </a:lnTo>
                    <a:lnTo>
                      <a:pt x="225" y="199"/>
                    </a:lnTo>
                    <a:lnTo>
                      <a:pt x="236" y="183"/>
                    </a:lnTo>
                    <a:lnTo>
                      <a:pt x="241" y="172"/>
                    </a:lnTo>
                    <a:lnTo>
                      <a:pt x="247" y="161"/>
                    </a:lnTo>
                    <a:lnTo>
                      <a:pt x="252" y="145"/>
                    </a:lnTo>
                    <a:lnTo>
                      <a:pt x="263" y="135"/>
                    </a:lnTo>
                    <a:lnTo>
                      <a:pt x="268" y="124"/>
                    </a:lnTo>
                    <a:lnTo>
                      <a:pt x="274" y="113"/>
                    </a:lnTo>
                    <a:lnTo>
                      <a:pt x="279" y="102"/>
                    </a:lnTo>
                    <a:lnTo>
                      <a:pt x="290" y="92"/>
                    </a:lnTo>
                    <a:lnTo>
                      <a:pt x="295" y="81"/>
                    </a:lnTo>
                    <a:lnTo>
                      <a:pt x="300" y="76"/>
                    </a:lnTo>
                    <a:lnTo>
                      <a:pt x="306" y="65"/>
                    </a:lnTo>
                    <a:lnTo>
                      <a:pt x="311" y="59"/>
                    </a:lnTo>
                    <a:lnTo>
                      <a:pt x="322" y="49"/>
                    </a:lnTo>
                    <a:lnTo>
                      <a:pt x="327" y="43"/>
                    </a:lnTo>
                    <a:lnTo>
                      <a:pt x="333" y="38"/>
                    </a:lnTo>
                    <a:lnTo>
                      <a:pt x="338" y="33"/>
                    </a:lnTo>
                    <a:lnTo>
                      <a:pt x="349" y="27"/>
                    </a:lnTo>
                    <a:lnTo>
                      <a:pt x="354" y="22"/>
                    </a:lnTo>
                    <a:lnTo>
                      <a:pt x="359" y="17"/>
                    </a:lnTo>
                    <a:lnTo>
                      <a:pt x="365" y="11"/>
                    </a:lnTo>
                    <a:lnTo>
                      <a:pt x="376" y="11"/>
                    </a:lnTo>
                    <a:lnTo>
                      <a:pt x="381" y="6"/>
                    </a:lnTo>
                    <a:lnTo>
                      <a:pt x="386" y="6"/>
                    </a:lnTo>
                    <a:lnTo>
                      <a:pt x="392" y="0"/>
                    </a:lnTo>
                    <a:lnTo>
                      <a:pt x="397" y="0"/>
                    </a:lnTo>
                    <a:lnTo>
                      <a:pt x="408" y="0"/>
                    </a:lnTo>
                    <a:lnTo>
                      <a:pt x="413" y="0"/>
                    </a:lnTo>
                    <a:lnTo>
                      <a:pt x="418" y="0"/>
                    </a:lnTo>
                    <a:lnTo>
                      <a:pt x="424" y="6"/>
                    </a:lnTo>
                    <a:lnTo>
                      <a:pt x="435" y="6"/>
                    </a:lnTo>
                    <a:lnTo>
                      <a:pt x="440" y="6"/>
                    </a:lnTo>
                    <a:lnTo>
                      <a:pt x="445" y="11"/>
                    </a:lnTo>
                    <a:lnTo>
                      <a:pt x="451" y="11"/>
                    </a:lnTo>
                    <a:lnTo>
                      <a:pt x="456" y="17"/>
                    </a:lnTo>
                    <a:lnTo>
                      <a:pt x="467" y="22"/>
                    </a:lnTo>
                    <a:lnTo>
                      <a:pt x="472" y="27"/>
                    </a:lnTo>
                    <a:lnTo>
                      <a:pt x="477" y="33"/>
                    </a:lnTo>
                    <a:lnTo>
                      <a:pt x="483" y="38"/>
                    </a:lnTo>
                    <a:lnTo>
                      <a:pt x="493" y="43"/>
                    </a:lnTo>
                    <a:lnTo>
                      <a:pt x="499" y="54"/>
                    </a:lnTo>
                    <a:lnTo>
                      <a:pt x="504" y="59"/>
                    </a:lnTo>
                    <a:lnTo>
                      <a:pt x="510" y="70"/>
                    </a:lnTo>
                    <a:lnTo>
                      <a:pt x="520" y="76"/>
                    </a:lnTo>
                    <a:lnTo>
                      <a:pt x="526" y="86"/>
                    </a:lnTo>
                    <a:lnTo>
                      <a:pt x="531" y="97"/>
                    </a:lnTo>
                    <a:lnTo>
                      <a:pt x="536" y="102"/>
                    </a:lnTo>
                    <a:lnTo>
                      <a:pt x="542" y="113"/>
                    </a:lnTo>
                    <a:lnTo>
                      <a:pt x="552" y="129"/>
                    </a:lnTo>
                    <a:lnTo>
                      <a:pt x="558" y="140"/>
                    </a:lnTo>
                    <a:lnTo>
                      <a:pt x="563" y="151"/>
                    </a:lnTo>
                    <a:lnTo>
                      <a:pt x="569" y="161"/>
                    </a:lnTo>
                    <a:lnTo>
                      <a:pt x="579" y="177"/>
                    </a:lnTo>
                    <a:lnTo>
                      <a:pt x="585" y="188"/>
                    </a:lnTo>
                    <a:lnTo>
                      <a:pt x="590" y="204"/>
                    </a:lnTo>
                    <a:lnTo>
                      <a:pt x="595" y="215"/>
                    </a:lnTo>
                    <a:lnTo>
                      <a:pt x="601" y="231"/>
                    </a:lnTo>
                    <a:lnTo>
                      <a:pt x="611" y="247"/>
                    </a:lnTo>
                    <a:lnTo>
                      <a:pt x="617" y="263"/>
                    </a:lnTo>
                    <a:lnTo>
                      <a:pt x="622" y="279"/>
                    </a:lnTo>
                    <a:lnTo>
                      <a:pt x="628" y="295"/>
                    </a:lnTo>
                    <a:lnTo>
                      <a:pt x="638" y="312"/>
                    </a:lnTo>
                    <a:lnTo>
                      <a:pt x="644" y="328"/>
                    </a:lnTo>
                    <a:lnTo>
                      <a:pt x="649" y="344"/>
                    </a:lnTo>
                    <a:lnTo>
                      <a:pt x="654" y="360"/>
                    </a:lnTo>
                    <a:lnTo>
                      <a:pt x="665" y="381"/>
                    </a:lnTo>
                    <a:lnTo>
                      <a:pt x="670" y="397"/>
                    </a:lnTo>
                    <a:lnTo>
                      <a:pt x="676" y="419"/>
                    </a:lnTo>
                    <a:lnTo>
                      <a:pt x="681" y="435"/>
                    </a:lnTo>
                    <a:lnTo>
                      <a:pt x="687" y="456"/>
                    </a:lnTo>
                    <a:lnTo>
                      <a:pt x="697" y="472"/>
                    </a:lnTo>
                    <a:lnTo>
                      <a:pt x="703" y="494"/>
                    </a:lnTo>
                    <a:lnTo>
                      <a:pt x="708" y="510"/>
                    </a:lnTo>
                    <a:lnTo>
                      <a:pt x="713" y="531"/>
                    </a:lnTo>
                    <a:lnTo>
                      <a:pt x="724" y="553"/>
                    </a:lnTo>
                    <a:lnTo>
                      <a:pt x="729" y="574"/>
                    </a:lnTo>
                    <a:lnTo>
                      <a:pt x="735" y="596"/>
                    </a:lnTo>
                    <a:lnTo>
                      <a:pt x="740" y="617"/>
                    </a:lnTo>
                    <a:lnTo>
                      <a:pt x="751" y="633"/>
                    </a:lnTo>
                    <a:lnTo>
                      <a:pt x="756" y="655"/>
                    </a:lnTo>
                    <a:lnTo>
                      <a:pt x="762" y="676"/>
                    </a:lnTo>
                    <a:lnTo>
                      <a:pt x="767" y="698"/>
                    </a:lnTo>
                    <a:lnTo>
                      <a:pt x="772" y="719"/>
                    </a:lnTo>
                    <a:lnTo>
                      <a:pt x="783" y="741"/>
                    </a:lnTo>
                    <a:lnTo>
                      <a:pt x="788" y="762"/>
                    </a:lnTo>
                    <a:lnTo>
                      <a:pt x="794" y="783"/>
                    </a:lnTo>
                    <a:lnTo>
                      <a:pt x="799" y="805"/>
                    </a:lnTo>
                    <a:lnTo>
                      <a:pt x="810" y="826"/>
                    </a:lnTo>
                    <a:lnTo>
                      <a:pt x="815" y="853"/>
                    </a:lnTo>
                    <a:lnTo>
                      <a:pt x="821" y="875"/>
                    </a:lnTo>
                    <a:lnTo>
                      <a:pt x="826" y="896"/>
                    </a:lnTo>
                    <a:lnTo>
                      <a:pt x="831" y="918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  <p:sp>
            <p:nvSpPr>
              <p:cNvPr id="916556" name="Freeform 78"/>
              <p:cNvSpPr>
                <a:spLocks/>
              </p:cNvSpPr>
              <p:nvPr/>
            </p:nvSpPr>
            <p:spPr bwMode="auto">
              <a:xfrm>
                <a:off x="3670279" y="3378276"/>
                <a:ext cx="1328738" cy="1421824"/>
              </a:xfrm>
              <a:custGeom>
                <a:avLst/>
                <a:gdLst>
                  <a:gd name="T0" fmla="*/ 2147483647 w 837"/>
                  <a:gd name="T1" fmla="*/ 2147483647 h 966"/>
                  <a:gd name="T2" fmla="*/ 2147483647 w 837"/>
                  <a:gd name="T3" fmla="*/ 2147483647 h 966"/>
                  <a:gd name="T4" fmla="*/ 2147483647 w 837"/>
                  <a:gd name="T5" fmla="*/ 2147483647 h 966"/>
                  <a:gd name="T6" fmla="*/ 2147483647 w 837"/>
                  <a:gd name="T7" fmla="*/ 2147483647 h 966"/>
                  <a:gd name="T8" fmla="*/ 2147483647 w 837"/>
                  <a:gd name="T9" fmla="*/ 2147483647 h 966"/>
                  <a:gd name="T10" fmla="*/ 2147483647 w 837"/>
                  <a:gd name="T11" fmla="*/ 2147483647 h 966"/>
                  <a:gd name="T12" fmla="*/ 2147483647 w 837"/>
                  <a:gd name="T13" fmla="*/ 2147483647 h 966"/>
                  <a:gd name="T14" fmla="*/ 2147483647 w 837"/>
                  <a:gd name="T15" fmla="*/ 2147483647 h 966"/>
                  <a:gd name="T16" fmla="*/ 2147483647 w 837"/>
                  <a:gd name="T17" fmla="*/ 2147483647 h 966"/>
                  <a:gd name="T18" fmla="*/ 2147483647 w 837"/>
                  <a:gd name="T19" fmla="*/ 2147483647 h 966"/>
                  <a:gd name="T20" fmla="*/ 2147483647 w 837"/>
                  <a:gd name="T21" fmla="*/ 2147483647 h 966"/>
                  <a:gd name="T22" fmla="*/ 2147483647 w 837"/>
                  <a:gd name="T23" fmla="*/ 2147483647 h 966"/>
                  <a:gd name="T24" fmla="*/ 2147483647 w 837"/>
                  <a:gd name="T25" fmla="*/ 2147483647 h 966"/>
                  <a:gd name="T26" fmla="*/ 2147483647 w 837"/>
                  <a:gd name="T27" fmla="*/ 2147483647 h 966"/>
                  <a:gd name="T28" fmla="*/ 2147483647 w 837"/>
                  <a:gd name="T29" fmla="*/ 2147483647 h 966"/>
                  <a:gd name="T30" fmla="*/ 2147483647 w 837"/>
                  <a:gd name="T31" fmla="*/ 2147483647 h 966"/>
                  <a:gd name="T32" fmla="*/ 2147483647 w 837"/>
                  <a:gd name="T33" fmla="*/ 2147483647 h 966"/>
                  <a:gd name="T34" fmla="*/ 2147483647 w 837"/>
                  <a:gd name="T35" fmla="*/ 2147483647 h 966"/>
                  <a:gd name="T36" fmla="*/ 2147483647 w 837"/>
                  <a:gd name="T37" fmla="*/ 2147483647 h 966"/>
                  <a:gd name="T38" fmla="*/ 2147483647 w 837"/>
                  <a:gd name="T39" fmla="*/ 2147483647 h 966"/>
                  <a:gd name="T40" fmla="*/ 2147483647 w 837"/>
                  <a:gd name="T41" fmla="*/ 2147483647 h 966"/>
                  <a:gd name="T42" fmla="*/ 2147483647 w 837"/>
                  <a:gd name="T43" fmla="*/ 2147483647 h 966"/>
                  <a:gd name="T44" fmla="*/ 2147483647 w 837"/>
                  <a:gd name="T45" fmla="*/ 2147483647 h 966"/>
                  <a:gd name="T46" fmla="*/ 2147483647 w 837"/>
                  <a:gd name="T47" fmla="*/ 2147483647 h 966"/>
                  <a:gd name="T48" fmla="*/ 2147483647 w 837"/>
                  <a:gd name="T49" fmla="*/ 2147483647 h 966"/>
                  <a:gd name="T50" fmla="*/ 2147483647 w 837"/>
                  <a:gd name="T51" fmla="*/ 2147483647 h 966"/>
                  <a:gd name="T52" fmla="*/ 2147483647 w 837"/>
                  <a:gd name="T53" fmla="*/ 2147483647 h 966"/>
                  <a:gd name="T54" fmla="*/ 2147483647 w 837"/>
                  <a:gd name="T55" fmla="*/ 2147483647 h 966"/>
                  <a:gd name="T56" fmla="*/ 2147483647 w 837"/>
                  <a:gd name="T57" fmla="*/ 2147483647 h 966"/>
                  <a:gd name="T58" fmla="*/ 2147483647 w 837"/>
                  <a:gd name="T59" fmla="*/ 2147483647 h 966"/>
                  <a:gd name="T60" fmla="*/ 2147483647 w 837"/>
                  <a:gd name="T61" fmla="*/ 2147483647 h 966"/>
                  <a:gd name="T62" fmla="*/ 2147483647 w 837"/>
                  <a:gd name="T63" fmla="*/ 2147483647 h 966"/>
                  <a:gd name="T64" fmla="*/ 2147483647 w 837"/>
                  <a:gd name="T65" fmla="*/ 2147483647 h 966"/>
                  <a:gd name="T66" fmla="*/ 2147483647 w 837"/>
                  <a:gd name="T67" fmla="*/ 2147483647 h 966"/>
                  <a:gd name="T68" fmla="*/ 2147483647 w 837"/>
                  <a:gd name="T69" fmla="*/ 2147483647 h 966"/>
                  <a:gd name="T70" fmla="*/ 2147483647 w 837"/>
                  <a:gd name="T71" fmla="*/ 2147483647 h 966"/>
                  <a:gd name="T72" fmla="*/ 2147483647 w 837"/>
                  <a:gd name="T73" fmla="*/ 2147483647 h 966"/>
                  <a:gd name="T74" fmla="*/ 2147483647 w 837"/>
                  <a:gd name="T75" fmla="*/ 2147483647 h 966"/>
                  <a:gd name="T76" fmla="*/ 2147483647 w 837"/>
                  <a:gd name="T77" fmla="*/ 2147483647 h 966"/>
                  <a:gd name="T78" fmla="*/ 2147483647 w 837"/>
                  <a:gd name="T79" fmla="*/ 2147483647 h 966"/>
                  <a:gd name="T80" fmla="*/ 2147483647 w 837"/>
                  <a:gd name="T81" fmla="*/ 2147483647 h 966"/>
                  <a:gd name="T82" fmla="*/ 2147483647 w 837"/>
                  <a:gd name="T83" fmla="*/ 2147483647 h 96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37"/>
                  <a:gd name="T127" fmla="*/ 0 h 966"/>
                  <a:gd name="T128" fmla="*/ 837 w 837"/>
                  <a:gd name="T129" fmla="*/ 966 h 96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37" h="966">
                    <a:moveTo>
                      <a:pt x="0" y="151"/>
                    </a:moveTo>
                    <a:lnTo>
                      <a:pt x="11" y="172"/>
                    </a:lnTo>
                    <a:lnTo>
                      <a:pt x="16" y="193"/>
                    </a:lnTo>
                    <a:lnTo>
                      <a:pt x="22" y="215"/>
                    </a:lnTo>
                    <a:lnTo>
                      <a:pt x="27" y="236"/>
                    </a:lnTo>
                    <a:lnTo>
                      <a:pt x="38" y="258"/>
                    </a:lnTo>
                    <a:lnTo>
                      <a:pt x="43" y="279"/>
                    </a:lnTo>
                    <a:lnTo>
                      <a:pt x="49" y="301"/>
                    </a:lnTo>
                    <a:lnTo>
                      <a:pt x="54" y="322"/>
                    </a:lnTo>
                    <a:lnTo>
                      <a:pt x="65" y="344"/>
                    </a:lnTo>
                    <a:lnTo>
                      <a:pt x="70" y="365"/>
                    </a:lnTo>
                    <a:lnTo>
                      <a:pt x="75" y="381"/>
                    </a:lnTo>
                    <a:lnTo>
                      <a:pt x="81" y="403"/>
                    </a:lnTo>
                    <a:lnTo>
                      <a:pt x="86" y="424"/>
                    </a:lnTo>
                    <a:lnTo>
                      <a:pt x="97" y="445"/>
                    </a:lnTo>
                    <a:lnTo>
                      <a:pt x="102" y="467"/>
                    </a:lnTo>
                    <a:lnTo>
                      <a:pt x="108" y="483"/>
                    </a:lnTo>
                    <a:lnTo>
                      <a:pt x="113" y="504"/>
                    </a:lnTo>
                    <a:lnTo>
                      <a:pt x="124" y="521"/>
                    </a:lnTo>
                    <a:lnTo>
                      <a:pt x="129" y="542"/>
                    </a:lnTo>
                    <a:lnTo>
                      <a:pt x="134" y="558"/>
                    </a:lnTo>
                    <a:lnTo>
                      <a:pt x="140" y="580"/>
                    </a:lnTo>
                    <a:lnTo>
                      <a:pt x="150" y="596"/>
                    </a:lnTo>
                    <a:lnTo>
                      <a:pt x="156" y="612"/>
                    </a:lnTo>
                    <a:lnTo>
                      <a:pt x="161" y="633"/>
                    </a:lnTo>
                    <a:lnTo>
                      <a:pt x="167" y="649"/>
                    </a:lnTo>
                    <a:lnTo>
                      <a:pt x="172" y="665"/>
                    </a:lnTo>
                    <a:lnTo>
                      <a:pt x="183" y="681"/>
                    </a:lnTo>
                    <a:lnTo>
                      <a:pt x="188" y="698"/>
                    </a:lnTo>
                    <a:lnTo>
                      <a:pt x="193" y="714"/>
                    </a:lnTo>
                    <a:lnTo>
                      <a:pt x="199" y="730"/>
                    </a:lnTo>
                    <a:lnTo>
                      <a:pt x="209" y="740"/>
                    </a:lnTo>
                    <a:lnTo>
                      <a:pt x="215" y="757"/>
                    </a:lnTo>
                    <a:lnTo>
                      <a:pt x="220" y="773"/>
                    </a:lnTo>
                    <a:lnTo>
                      <a:pt x="226" y="783"/>
                    </a:lnTo>
                    <a:lnTo>
                      <a:pt x="231" y="799"/>
                    </a:lnTo>
                    <a:lnTo>
                      <a:pt x="242" y="810"/>
                    </a:lnTo>
                    <a:lnTo>
                      <a:pt x="247" y="821"/>
                    </a:lnTo>
                    <a:lnTo>
                      <a:pt x="252" y="837"/>
                    </a:lnTo>
                    <a:lnTo>
                      <a:pt x="258" y="848"/>
                    </a:lnTo>
                    <a:lnTo>
                      <a:pt x="268" y="858"/>
                    </a:lnTo>
                    <a:lnTo>
                      <a:pt x="274" y="869"/>
                    </a:lnTo>
                    <a:lnTo>
                      <a:pt x="279" y="875"/>
                    </a:lnTo>
                    <a:lnTo>
                      <a:pt x="284" y="885"/>
                    </a:lnTo>
                    <a:lnTo>
                      <a:pt x="295" y="896"/>
                    </a:lnTo>
                    <a:lnTo>
                      <a:pt x="301" y="901"/>
                    </a:lnTo>
                    <a:lnTo>
                      <a:pt x="306" y="912"/>
                    </a:lnTo>
                    <a:lnTo>
                      <a:pt x="311" y="917"/>
                    </a:lnTo>
                    <a:lnTo>
                      <a:pt x="317" y="928"/>
                    </a:lnTo>
                    <a:lnTo>
                      <a:pt x="327" y="933"/>
                    </a:lnTo>
                    <a:lnTo>
                      <a:pt x="333" y="939"/>
                    </a:lnTo>
                    <a:lnTo>
                      <a:pt x="338" y="944"/>
                    </a:lnTo>
                    <a:lnTo>
                      <a:pt x="343" y="950"/>
                    </a:lnTo>
                    <a:lnTo>
                      <a:pt x="354" y="950"/>
                    </a:lnTo>
                    <a:lnTo>
                      <a:pt x="360" y="955"/>
                    </a:lnTo>
                    <a:lnTo>
                      <a:pt x="365" y="960"/>
                    </a:lnTo>
                    <a:lnTo>
                      <a:pt x="370" y="960"/>
                    </a:lnTo>
                    <a:lnTo>
                      <a:pt x="376" y="960"/>
                    </a:lnTo>
                    <a:lnTo>
                      <a:pt x="386" y="966"/>
                    </a:lnTo>
                    <a:lnTo>
                      <a:pt x="392" y="966"/>
                    </a:lnTo>
                    <a:lnTo>
                      <a:pt x="397" y="966"/>
                    </a:lnTo>
                    <a:lnTo>
                      <a:pt x="402" y="966"/>
                    </a:lnTo>
                    <a:lnTo>
                      <a:pt x="413" y="966"/>
                    </a:lnTo>
                    <a:lnTo>
                      <a:pt x="419" y="966"/>
                    </a:lnTo>
                    <a:lnTo>
                      <a:pt x="424" y="960"/>
                    </a:lnTo>
                    <a:lnTo>
                      <a:pt x="429" y="960"/>
                    </a:lnTo>
                    <a:lnTo>
                      <a:pt x="440" y="955"/>
                    </a:lnTo>
                    <a:lnTo>
                      <a:pt x="445" y="955"/>
                    </a:lnTo>
                    <a:lnTo>
                      <a:pt x="451" y="950"/>
                    </a:lnTo>
                    <a:lnTo>
                      <a:pt x="456" y="944"/>
                    </a:lnTo>
                    <a:lnTo>
                      <a:pt x="461" y="939"/>
                    </a:lnTo>
                    <a:lnTo>
                      <a:pt x="472" y="933"/>
                    </a:lnTo>
                    <a:lnTo>
                      <a:pt x="478" y="928"/>
                    </a:lnTo>
                    <a:lnTo>
                      <a:pt x="483" y="923"/>
                    </a:lnTo>
                    <a:lnTo>
                      <a:pt x="488" y="912"/>
                    </a:lnTo>
                    <a:lnTo>
                      <a:pt x="499" y="907"/>
                    </a:lnTo>
                    <a:lnTo>
                      <a:pt x="504" y="896"/>
                    </a:lnTo>
                    <a:lnTo>
                      <a:pt x="510" y="891"/>
                    </a:lnTo>
                    <a:lnTo>
                      <a:pt x="515" y="880"/>
                    </a:lnTo>
                    <a:lnTo>
                      <a:pt x="526" y="869"/>
                    </a:lnTo>
                    <a:lnTo>
                      <a:pt x="531" y="858"/>
                    </a:lnTo>
                    <a:lnTo>
                      <a:pt x="537" y="848"/>
                    </a:lnTo>
                    <a:lnTo>
                      <a:pt x="542" y="837"/>
                    </a:lnTo>
                    <a:lnTo>
                      <a:pt x="547" y="826"/>
                    </a:lnTo>
                    <a:lnTo>
                      <a:pt x="558" y="816"/>
                    </a:lnTo>
                    <a:lnTo>
                      <a:pt x="563" y="799"/>
                    </a:lnTo>
                    <a:lnTo>
                      <a:pt x="569" y="789"/>
                    </a:lnTo>
                    <a:lnTo>
                      <a:pt x="574" y="773"/>
                    </a:lnTo>
                    <a:lnTo>
                      <a:pt x="585" y="762"/>
                    </a:lnTo>
                    <a:lnTo>
                      <a:pt x="590" y="746"/>
                    </a:lnTo>
                    <a:lnTo>
                      <a:pt x="595" y="730"/>
                    </a:lnTo>
                    <a:lnTo>
                      <a:pt x="601" y="719"/>
                    </a:lnTo>
                    <a:lnTo>
                      <a:pt x="606" y="703"/>
                    </a:lnTo>
                    <a:lnTo>
                      <a:pt x="617" y="687"/>
                    </a:lnTo>
                    <a:lnTo>
                      <a:pt x="622" y="671"/>
                    </a:lnTo>
                    <a:lnTo>
                      <a:pt x="628" y="655"/>
                    </a:lnTo>
                    <a:lnTo>
                      <a:pt x="633" y="633"/>
                    </a:lnTo>
                    <a:lnTo>
                      <a:pt x="644" y="617"/>
                    </a:lnTo>
                    <a:lnTo>
                      <a:pt x="649" y="601"/>
                    </a:lnTo>
                    <a:lnTo>
                      <a:pt x="654" y="585"/>
                    </a:lnTo>
                    <a:lnTo>
                      <a:pt x="660" y="563"/>
                    </a:lnTo>
                    <a:lnTo>
                      <a:pt x="671" y="547"/>
                    </a:lnTo>
                    <a:lnTo>
                      <a:pt x="676" y="526"/>
                    </a:lnTo>
                    <a:lnTo>
                      <a:pt x="681" y="510"/>
                    </a:lnTo>
                    <a:lnTo>
                      <a:pt x="687" y="488"/>
                    </a:lnTo>
                    <a:lnTo>
                      <a:pt x="692" y="467"/>
                    </a:lnTo>
                    <a:lnTo>
                      <a:pt x="703" y="451"/>
                    </a:lnTo>
                    <a:lnTo>
                      <a:pt x="708" y="429"/>
                    </a:lnTo>
                    <a:lnTo>
                      <a:pt x="713" y="408"/>
                    </a:lnTo>
                    <a:lnTo>
                      <a:pt x="719" y="386"/>
                    </a:lnTo>
                    <a:lnTo>
                      <a:pt x="730" y="370"/>
                    </a:lnTo>
                    <a:lnTo>
                      <a:pt x="735" y="349"/>
                    </a:lnTo>
                    <a:lnTo>
                      <a:pt x="740" y="327"/>
                    </a:lnTo>
                    <a:lnTo>
                      <a:pt x="746" y="306"/>
                    </a:lnTo>
                    <a:lnTo>
                      <a:pt x="751" y="285"/>
                    </a:lnTo>
                    <a:lnTo>
                      <a:pt x="762" y="263"/>
                    </a:lnTo>
                    <a:lnTo>
                      <a:pt x="767" y="242"/>
                    </a:lnTo>
                    <a:lnTo>
                      <a:pt x="772" y="220"/>
                    </a:lnTo>
                    <a:lnTo>
                      <a:pt x="778" y="199"/>
                    </a:lnTo>
                    <a:lnTo>
                      <a:pt x="789" y="177"/>
                    </a:lnTo>
                    <a:lnTo>
                      <a:pt x="794" y="156"/>
                    </a:lnTo>
                    <a:lnTo>
                      <a:pt x="799" y="134"/>
                    </a:lnTo>
                    <a:lnTo>
                      <a:pt x="805" y="113"/>
                    </a:lnTo>
                    <a:lnTo>
                      <a:pt x="815" y="92"/>
                    </a:lnTo>
                    <a:lnTo>
                      <a:pt x="821" y="65"/>
                    </a:lnTo>
                    <a:lnTo>
                      <a:pt x="826" y="43"/>
                    </a:lnTo>
                    <a:lnTo>
                      <a:pt x="831" y="22"/>
                    </a:lnTo>
                    <a:lnTo>
                      <a:pt x="837" y="0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  <p:sp>
            <p:nvSpPr>
              <p:cNvPr id="916557" name="Freeform 79"/>
              <p:cNvSpPr>
                <a:spLocks/>
              </p:cNvSpPr>
              <p:nvPr/>
            </p:nvSpPr>
            <p:spPr bwMode="auto">
              <a:xfrm>
                <a:off x="4999016" y="2249354"/>
                <a:ext cx="1327150" cy="1492473"/>
              </a:xfrm>
              <a:custGeom>
                <a:avLst/>
                <a:gdLst>
                  <a:gd name="T0" fmla="*/ 2147483647 w 836"/>
                  <a:gd name="T1" fmla="*/ 2147483647 h 1014"/>
                  <a:gd name="T2" fmla="*/ 2147483647 w 836"/>
                  <a:gd name="T3" fmla="*/ 2147483647 h 1014"/>
                  <a:gd name="T4" fmla="*/ 2147483647 w 836"/>
                  <a:gd name="T5" fmla="*/ 2147483647 h 1014"/>
                  <a:gd name="T6" fmla="*/ 2147483647 w 836"/>
                  <a:gd name="T7" fmla="*/ 2147483647 h 1014"/>
                  <a:gd name="T8" fmla="*/ 2147483647 w 836"/>
                  <a:gd name="T9" fmla="*/ 2147483647 h 1014"/>
                  <a:gd name="T10" fmla="*/ 2147483647 w 836"/>
                  <a:gd name="T11" fmla="*/ 2147483647 h 1014"/>
                  <a:gd name="T12" fmla="*/ 2147483647 w 836"/>
                  <a:gd name="T13" fmla="*/ 2147483647 h 1014"/>
                  <a:gd name="T14" fmla="*/ 2147483647 w 836"/>
                  <a:gd name="T15" fmla="*/ 2147483647 h 1014"/>
                  <a:gd name="T16" fmla="*/ 2147483647 w 836"/>
                  <a:gd name="T17" fmla="*/ 2147483647 h 1014"/>
                  <a:gd name="T18" fmla="*/ 2147483647 w 836"/>
                  <a:gd name="T19" fmla="*/ 2147483647 h 1014"/>
                  <a:gd name="T20" fmla="*/ 2147483647 w 836"/>
                  <a:gd name="T21" fmla="*/ 2147483647 h 1014"/>
                  <a:gd name="T22" fmla="*/ 2147483647 w 836"/>
                  <a:gd name="T23" fmla="*/ 2147483647 h 1014"/>
                  <a:gd name="T24" fmla="*/ 2147483647 w 836"/>
                  <a:gd name="T25" fmla="*/ 2147483647 h 1014"/>
                  <a:gd name="T26" fmla="*/ 2147483647 w 836"/>
                  <a:gd name="T27" fmla="*/ 2147483647 h 1014"/>
                  <a:gd name="T28" fmla="*/ 2147483647 w 836"/>
                  <a:gd name="T29" fmla="*/ 2147483647 h 1014"/>
                  <a:gd name="T30" fmla="*/ 2147483647 w 836"/>
                  <a:gd name="T31" fmla="*/ 2147483647 h 1014"/>
                  <a:gd name="T32" fmla="*/ 2147483647 w 836"/>
                  <a:gd name="T33" fmla="*/ 2147483647 h 1014"/>
                  <a:gd name="T34" fmla="*/ 2147483647 w 836"/>
                  <a:gd name="T35" fmla="*/ 2147483647 h 1014"/>
                  <a:gd name="T36" fmla="*/ 2147483647 w 836"/>
                  <a:gd name="T37" fmla="*/ 0 h 1014"/>
                  <a:gd name="T38" fmla="*/ 2147483647 w 836"/>
                  <a:gd name="T39" fmla="*/ 0 h 1014"/>
                  <a:gd name="T40" fmla="*/ 2147483647 w 836"/>
                  <a:gd name="T41" fmla="*/ 2147483647 h 1014"/>
                  <a:gd name="T42" fmla="*/ 2147483647 w 836"/>
                  <a:gd name="T43" fmla="*/ 2147483647 h 1014"/>
                  <a:gd name="T44" fmla="*/ 2147483647 w 836"/>
                  <a:gd name="T45" fmla="*/ 2147483647 h 1014"/>
                  <a:gd name="T46" fmla="*/ 2147483647 w 836"/>
                  <a:gd name="T47" fmla="*/ 2147483647 h 1014"/>
                  <a:gd name="T48" fmla="*/ 2147483647 w 836"/>
                  <a:gd name="T49" fmla="*/ 2147483647 h 1014"/>
                  <a:gd name="T50" fmla="*/ 2147483647 w 836"/>
                  <a:gd name="T51" fmla="*/ 2147483647 h 1014"/>
                  <a:gd name="T52" fmla="*/ 2147483647 w 836"/>
                  <a:gd name="T53" fmla="*/ 2147483647 h 1014"/>
                  <a:gd name="T54" fmla="*/ 2147483647 w 836"/>
                  <a:gd name="T55" fmla="*/ 2147483647 h 1014"/>
                  <a:gd name="T56" fmla="*/ 2147483647 w 836"/>
                  <a:gd name="T57" fmla="*/ 2147483647 h 1014"/>
                  <a:gd name="T58" fmla="*/ 2147483647 w 836"/>
                  <a:gd name="T59" fmla="*/ 2147483647 h 1014"/>
                  <a:gd name="T60" fmla="*/ 2147483647 w 836"/>
                  <a:gd name="T61" fmla="*/ 2147483647 h 1014"/>
                  <a:gd name="T62" fmla="*/ 2147483647 w 836"/>
                  <a:gd name="T63" fmla="*/ 2147483647 h 1014"/>
                  <a:gd name="T64" fmla="*/ 2147483647 w 836"/>
                  <a:gd name="T65" fmla="*/ 2147483647 h 1014"/>
                  <a:gd name="T66" fmla="*/ 2147483647 w 836"/>
                  <a:gd name="T67" fmla="*/ 2147483647 h 1014"/>
                  <a:gd name="T68" fmla="*/ 2147483647 w 836"/>
                  <a:gd name="T69" fmla="*/ 2147483647 h 1014"/>
                  <a:gd name="T70" fmla="*/ 2147483647 w 836"/>
                  <a:gd name="T71" fmla="*/ 2147483647 h 1014"/>
                  <a:gd name="T72" fmla="*/ 2147483647 w 836"/>
                  <a:gd name="T73" fmla="*/ 2147483647 h 1014"/>
                  <a:gd name="T74" fmla="*/ 2147483647 w 836"/>
                  <a:gd name="T75" fmla="*/ 2147483647 h 1014"/>
                  <a:gd name="T76" fmla="*/ 2147483647 w 836"/>
                  <a:gd name="T77" fmla="*/ 2147483647 h 1014"/>
                  <a:gd name="T78" fmla="*/ 2147483647 w 836"/>
                  <a:gd name="T79" fmla="*/ 2147483647 h 1014"/>
                  <a:gd name="T80" fmla="*/ 2147483647 w 836"/>
                  <a:gd name="T81" fmla="*/ 2147483647 h 1014"/>
                  <a:gd name="T82" fmla="*/ 2147483647 w 836"/>
                  <a:gd name="T83" fmla="*/ 2147483647 h 101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36"/>
                  <a:gd name="T127" fmla="*/ 0 h 1014"/>
                  <a:gd name="T128" fmla="*/ 836 w 836"/>
                  <a:gd name="T129" fmla="*/ 1014 h 101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36" h="1014">
                    <a:moveTo>
                      <a:pt x="0" y="767"/>
                    </a:moveTo>
                    <a:lnTo>
                      <a:pt x="10" y="746"/>
                    </a:lnTo>
                    <a:lnTo>
                      <a:pt x="16" y="724"/>
                    </a:lnTo>
                    <a:lnTo>
                      <a:pt x="21" y="703"/>
                    </a:lnTo>
                    <a:lnTo>
                      <a:pt x="27" y="682"/>
                    </a:lnTo>
                    <a:lnTo>
                      <a:pt x="37" y="660"/>
                    </a:lnTo>
                    <a:lnTo>
                      <a:pt x="43" y="639"/>
                    </a:lnTo>
                    <a:lnTo>
                      <a:pt x="48" y="617"/>
                    </a:lnTo>
                    <a:lnTo>
                      <a:pt x="53" y="601"/>
                    </a:lnTo>
                    <a:lnTo>
                      <a:pt x="64" y="580"/>
                    </a:lnTo>
                    <a:lnTo>
                      <a:pt x="69" y="558"/>
                    </a:lnTo>
                    <a:lnTo>
                      <a:pt x="75" y="537"/>
                    </a:lnTo>
                    <a:lnTo>
                      <a:pt x="80" y="515"/>
                    </a:lnTo>
                    <a:lnTo>
                      <a:pt x="86" y="499"/>
                    </a:lnTo>
                    <a:lnTo>
                      <a:pt x="96" y="478"/>
                    </a:lnTo>
                    <a:lnTo>
                      <a:pt x="102" y="456"/>
                    </a:lnTo>
                    <a:lnTo>
                      <a:pt x="107" y="440"/>
                    </a:lnTo>
                    <a:lnTo>
                      <a:pt x="112" y="419"/>
                    </a:lnTo>
                    <a:lnTo>
                      <a:pt x="123" y="403"/>
                    </a:lnTo>
                    <a:lnTo>
                      <a:pt x="128" y="387"/>
                    </a:lnTo>
                    <a:lnTo>
                      <a:pt x="134" y="365"/>
                    </a:lnTo>
                    <a:lnTo>
                      <a:pt x="139" y="349"/>
                    </a:lnTo>
                    <a:lnTo>
                      <a:pt x="145" y="333"/>
                    </a:lnTo>
                    <a:lnTo>
                      <a:pt x="155" y="317"/>
                    </a:lnTo>
                    <a:lnTo>
                      <a:pt x="161" y="295"/>
                    </a:lnTo>
                    <a:lnTo>
                      <a:pt x="166" y="279"/>
                    </a:lnTo>
                    <a:lnTo>
                      <a:pt x="171" y="263"/>
                    </a:lnTo>
                    <a:lnTo>
                      <a:pt x="182" y="253"/>
                    </a:lnTo>
                    <a:lnTo>
                      <a:pt x="187" y="236"/>
                    </a:lnTo>
                    <a:lnTo>
                      <a:pt x="193" y="220"/>
                    </a:lnTo>
                    <a:lnTo>
                      <a:pt x="198" y="204"/>
                    </a:lnTo>
                    <a:lnTo>
                      <a:pt x="209" y="194"/>
                    </a:lnTo>
                    <a:lnTo>
                      <a:pt x="214" y="177"/>
                    </a:lnTo>
                    <a:lnTo>
                      <a:pt x="220" y="167"/>
                    </a:lnTo>
                    <a:lnTo>
                      <a:pt x="225" y="151"/>
                    </a:lnTo>
                    <a:lnTo>
                      <a:pt x="230" y="140"/>
                    </a:lnTo>
                    <a:lnTo>
                      <a:pt x="241" y="129"/>
                    </a:lnTo>
                    <a:lnTo>
                      <a:pt x="246" y="118"/>
                    </a:lnTo>
                    <a:lnTo>
                      <a:pt x="252" y="108"/>
                    </a:lnTo>
                    <a:lnTo>
                      <a:pt x="257" y="97"/>
                    </a:lnTo>
                    <a:lnTo>
                      <a:pt x="268" y="86"/>
                    </a:lnTo>
                    <a:lnTo>
                      <a:pt x="273" y="81"/>
                    </a:lnTo>
                    <a:lnTo>
                      <a:pt x="279" y="70"/>
                    </a:lnTo>
                    <a:lnTo>
                      <a:pt x="284" y="59"/>
                    </a:lnTo>
                    <a:lnTo>
                      <a:pt x="295" y="54"/>
                    </a:lnTo>
                    <a:lnTo>
                      <a:pt x="300" y="49"/>
                    </a:lnTo>
                    <a:lnTo>
                      <a:pt x="305" y="38"/>
                    </a:lnTo>
                    <a:lnTo>
                      <a:pt x="311" y="33"/>
                    </a:lnTo>
                    <a:lnTo>
                      <a:pt x="316" y="27"/>
                    </a:lnTo>
                    <a:lnTo>
                      <a:pt x="327" y="22"/>
                    </a:lnTo>
                    <a:lnTo>
                      <a:pt x="332" y="17"/>
                    </a:lnTo>
                    <a:lnTo>
                      <a:pt x="338" y="17"/>
                    </a:lnTo>
                    <a:lnTo>
                      <a:pt x="343" y="11"/>
                    </a:lnTo>
                    <a:lnTo>
                      <a:pt x="354" y="6"/>
                    </a:lnTo>
                    <a:lnTo>
                      <a:pt x="359" y="6"/>
                    </a:lnTo>
                    <a:lnTo>
                      <a:pt x="364" y="6"/>
                    </a:lnTo>
                    <a:lnTo>
                      <a:pt x="370" y="0"/>
                    </a:lnTo>
                    <a:lnTo>
                      <a:pt x="375" y="0"/>
                    </a:lnTo>
                    <a:lnTo>
                      <a:pt x="386" y="0"/>
                    </a:lnTo>
                    <a:lnTo>
                      <a:pt x="391" y="0"/>
                    </a:lnTo>
                    <a:lnTo>
                      <a:pt x="397" y="0"/>
                    </a:lnTo>
                    <a:lnTo>
                      <a:pt x="402" y="6"/>
                    </a:lnTo>
                    <a:lnTo>
                      <a:pt x="413" y="6"/>
                    </a:lnTo>
                    <a:lnTo>
                      <a:pt x="418" y="11"/>
                    </a:lnTo>
                    <a:lnTo>
                      <a:pt x="423" y="11"/>
                    </a:lnTo>
                    <a:lnTo>
                      <a:pt x="429" y="17"/>
                    </a:lnTo>
                    <a:lnTo>
                      <a:pt x="439" y="22"/>
                    </a:lnTo>
                    <a:lnTo>
                      <a:pt x="445" y="22"/>
                    </a:lnTo>
                    <a:lnTo>
                      <a:pt x="450" y="27"/>
                    </a:lnTo>
                    <a:lnTo>
                      <a:pt x="456" y="33"/>
                    </a:lnTo>
                    <a:lnTo>
                      <a:pt x="461" y="43"/>
                    </a:lnTo>
                    <a:lnTo>
                      <a:pt x="472" y="49"/>
                    </a:lnTo>
                    <a:lnTo>
                      <a:pt x="477" y="54"/>
                    </a:lnTo>
                    <a:lnTo>
                      <a:pt x="482" y="65"/>
                    </a:lnTo>
                    <a:lnTo>
                      <a:pt x="488" y="70"/>
                    </a:lnTo>
                    <a:lnTo>
                      <a:pt x="498" y="81"/>
                    </a:lnTo>
                    <a:lnTo>
                      <a:pt x="504" y="92"/>
                    </a:lnTo>
                    <a:lnTo>
                      <a:pt x="509" y="102"/>
                    </a:lnTo>
                    <a:lnTo>
                      <a:pt x="515" y="108"/>
                    </a:lnTo>
                    <a:lnTo>
                      <a:pt x="520" y="118"/>
                    </a:lnTo>
                    <a:lnTo>
                      <a:pt x="531" y="135"/>
                    </a:lnTo>
                    <a:lnTo>
                      <a:pt x="536" y="145"/>
                    </a:lnTo>
                    <a:lnTo>
                      <a:pt x="541" y="156"/>
                    </a:lnTo>
                    <a:lnTo>
                      <a:pt x="547" y="167"/>
                    </a:lnTo>
                    <a:lnTo>
                      <a:pt x="557" y="183"/>
                    </a:lnTo>
                    <a:lnTo>
                      <a:pt x="563" y="194"/>
                    </a:lnTo>
                    <a:lnTo>
                      <a:pt x="568" y="210"/>
                    </a:lnTo>
                    <a:lnTo>
                      <a:pt x="574" y="226"/>
                    </a:lnTo>
                    <a:lnTo>
                      <a:pt x="584" y="236"/>
                    </a:lnTo>
                    <a:lnTo>
                      <a:pt x="590" y="253"/>
                    </a:lnTo>
                    <a:lnTo>
                      <a:pt x="595" y="269"/>
                    </a:lnTo>
                    <a:lnTo>
                      <a:pt x="600" y="285"/>
                    </a:lnTo>
                    <a:lnTo>
                      <a:pt x="606" y="301"/>
                    </a:lnTo>
                    <a:lnTo>
                      <a:pt x="616" y="317"/>
                    </a:lnTo>
                    <a:lnTo>
                      <a:pt x="622" y="333"/>
                    </a:lnTo>
                    <a:lnTo>
                      <a:pt x="627" y="354"/>
                    </a:lnTo>
                    <a:lnTo>
                      <a:pt x="632" y="371"/>
                    </a:lnTo>
                    <a:lnTo>
                      <a:pt x="643" y="387"/>
                    </a:lnTo>
                    <a:lnTo>
                      <a:pt x="649" y="408"/>
                    </a:lnTo>
                    <a:lnTo>
                      <a:pt x="654" y="424"/>
                    </a:lnTo>
                    <a:lnTo>
                      <a:pt x="659" y="446"/>
                    </a:lnTo>
                    <a:lnTo>
                      <a:pt x="670" y="462"/>
                    </a:lnTo>
                    <a:lnTo>
                      <a:pt x="675" y="483"/>
                    </a:lnTo>
                    <a:lnTo>
                      <a:pt x="681" y="505"/>
                    </a:lnTo>
                    <a:lnTo>
                      <a:pt x="686" y="521"/>
                    </a:lnTo>
                    <a:lnTo>
                      <a:pt x="691" y="542"/>
                    </a:lnTo>
                    <a:lnTo>
                      <a:pt x="702" y="564"/>
                    </a:lnTo>
                    <a:lnTo>
                      <a:pt x="708" y="585"/>
                    </a:lnTo>
                    <a:lnTo>
                      <a:pt x="713" y="606"/>
                    </a:lnTo>
                    <a:lnTo>
                      <a:pt x="718" y="623"/>
                    </a:lnTo>
                    <a:lnTo>
                      <a:pt x="729" y="644"/>
                    </a:lnTo>
                    <a:lnTo>
                      <a:pt x="734" y="665"/>
                    </a:lnTo>
                    <a:lnTo>
                      <a:pt x="740" y="687"/>
                    </a:lnTo>
                    <a:lnTo>
                      <a:pt x="745" y="708"/>
                    </a:lnTo>
                    <a:lnTo>
                      <a:pt x="750" y="730"/>
                    </a:lnTo>
                    <a:lnTo>
                      <a:pt x="761" y="751"/>
                    </a:lnTo>
                    <a:lnTo>
                      <a:pt x="767" y="773"/>
                    </a:lnTo>
                    <a:lnTo>
                      <a:pt x="772" y="794"/>
                    </a:lnTo>
                    <a:lnTo>
                      <a:pt x="777" y="816"/>
                    </a:lnTo>
                    <a:lnTo>
                      <a:pt x="788" y="837"/>
                    </a:lnTo>
                    <a:lnTo>
                      <a:pt x="793" y="864"/>
                    </a:lnTo>
                    <a:lnTo>
                      <a:pt x="799" y="885"/>
                    </a:lnTo>
                    <a:lnTo>
                      <a:pt x="804" y="907"/>
                    </a:lnTo>
                    <a:lnTo>
                      <a:pt x="815" y="928"/>
                    </a:lnTo>
                    <a:lnTo>
                      <a:pt x="820" y="950"/>
                    </a:lnTo>
                    <a:lnTo>
                      <a:pt x="826" y="971"/>
                    </a:lnTo>
                    <a:lnTo>
                      <a:pt x="831" y="993"/>
                    </a:lnTo>
                    <a:lnTo>
                      <a:pt x="836" y="1014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  <p:sp>
            <p:nvSpPr>
              <p:cNvPr id="916558" name="Freeform 80"/>
              <p:cNvSpPr>
                <a:spLocks/>
              </p:cNvSpPr>
              <p:nvPr/>
            </p:nvSpPr>
            <p:spPr bwMode="auto">
              <a:xfrm>
                <a:off x="6326166" y="3741827"/>
                <a:ext cx="1098550" cy="1058272"/>
              </a:xfrm>
              <a:custGeom>
                <a:avLst/>
                <a:gdLst>
                  <a:gd name="T0" fmla="*/ 2147483647 w 692"/>
                  <a:gd name="T1" fmla="*/ 2147483647 h 719"/>
                  <a:gd name="T2" fmla="*/ 2147483647 w 692"/>
                  <a:gd name="T3" fmla="*/ 2147483647 h 719"/>
                  <a:gd name="T4" fmla="*/ 2147483647 w 692"/>
                  <a:gd name="T5" fmla="*/ 2147483647 h 719"/>
                  <a:gd name="T6" fmla="*/ 2147483647 w 692"/>
                  <a:gd name="T7" fmla="*/ 2147483647 h 719"/>
                  <a:gd name="T8" fmla="*/ 2147483647 w 692"/>
                  <a:gd name="T9" fmla="*/ 2147483647 h 719"/>
                  <a:gd name="T10" fmla="*/ 2147483647 w 692"/>
                  <a:gd name="T11" fmla="*/ 2147483647 h 719"/>
                  <a:gd name="T12" fmla="*/ 2147483647 w 692"/>
                  <a:gd name="T13" fmla="*/ 2147483647 h 719"/>
                  <a:gd name="T14" fmla="*/ 2147483647 w 692"/>
                  <a:gd name="T15" fmla="*/ 2147483647 h 719"/>
                  <a:gd name="T16" fmla="*/ 2147483647 w 692"/>
                  <a:gd name="T17" fmla="*/ 2147483647 h 719"/>
                  <a:gd name="T18" fmla="*/ 2147483647 w 692"/>
                  <a:gd name="T19" fmla="*/ 2147483647 h 719"/>
                  <a:gd name="T20" fmla="*/ 2147483647 w 692"/>
                  <a:gd name="T21" fmla="*/ 2147483647 h 719"/>
                  <a:gd name="T22" fmla="*/ 2147483647 w 692"/>
                  <a:gd name="T23" fmla="*/ 2147483647 h 719"/>
                  <a:gd name="T24" fmla="*/ 2147483647 w 692"/>
                  <a:gd name="T25" fmla="*/ 2147483647 h 719"/>
                  <a:gd name="T26" fmla="*/ 2147483647 w 692"/>
                  <a:gd name="T27" fmla="*/ 2147483647 h 719"/>
                  <a:gd name="T28" fmla="*/ 2147483647 w 692"/>
                  <a:gd name="T29" fmla="*/ 2147483647 h 719"/>
                  <a:gd name="T30" fmla="*/ 2147483647 w 692"/>
                  <a:gd name="T31" fmla="*/ 2147483647 h 719"/>
                  <a:gd name="T32" fmla="*/ 2147483647 w 692"/>
                  <a:gd name="T33" fmla="*/ 2147483647 h 719"/>
                  <a:gd name="T34" fmla="*/ 2147483647 w 692"/>
                  <a:gd name="T35" fmla="*/ 2147483647 h 719"/>
                  <a:gd name="T36" fmla="*/ 2147483647 w 692"/>
                  <a:gd name="T37" fmla="*/ 2147483647 h 719"/>
                  <a:gd name="T38" fmla="*/ 2147483647 w 692"/>
                  <a:gd name="T39" fmla="*/ 2147483647 h 719"/>
                  <a:gd name="T40" fmla="*/ 2147483647 w 692"/>
                  <a:gd name="T41" fmla="*/ 2147483647 h 719"/>
                  <a:gd name="T42" fmla="*/ 2147483647 w 692"/>
                  <a:gd name="T43" fmla="*/ 2147483647 h 719"/>
                  <a:gd name="T44" fmla="*/ 2147483647 w 692"/>
                  <a:gd name="T45" fmla="*/ 2147483647 h 719"/>
                  <a:gd name="T46" fmla="*/ 2147483647 w 692"/>
                  <a:gd name="T47" fmla="*/ 2147483647 h 719"/>
                  <a:gd name="T48" fmla="*/ 2147483647 w 692"/>
                  <a:gd name="T49" fmla="*/ 2147483647 h 719"/>
                  <a:gd name="T50" fmla="*/ 2147483647 w 692"/>
                  <a:gd name="T51" fmla="*/ 2147483647 h 719"/>
                  <a:gd name="T52" fmla="*/ 2147483647 w 692"/>
                  <a:gd name="T53" fmla="*/ 2147483647 h 719"/>
                  <a:gd name="T54" fmla="*/ 2147483647 w 692"/>
                  <a:gd name="T55" fmla="*/ 2147483647 h 719"/>
                  <a:gd name="T56" fmla="*/ 2147483647 w 692"/>
                  <a:gd name="T57" fmla="*/ 2147483647 h 719"/>
                  <a:gd name="T58" fmla="*/ 2147483647 w 692"/>
                  <a:gd name="T59" fmla="*/ 2147483647 h 719"/>
                  <a:gd name="T60" fmla="*/ 2147483647 w 692"/>
                  <a:gd name="T61" fmla="*/ 2147483647 h 719"/>
                  <a:gd name="T62" fmla="*/ 2147483647 w 692"/>
                  <a:gd name="T63" fmla="*/ 2147483647 h 719"/>
                  <a:gd name="T64" fmla="*/ 2147483647 w 692"/>
                  <a:gd name="T65" fmla="*/ 2147483647 h 719"/>
                  <a:gd name="T66" fmla="*/ 2147483647 w 692"/>
                  <a:gd name="T67" fmla="*/ 2147483647 h 719"/>
                  <a:gd name="T68" fmla="*/ 2147483647 w 692"/>
                  <a:gd name="T69" fmla="*/ 2147483647 h 719"/>
                  <a:gd name="T70" fmla="*/ 2147483647 w 692"/>
                  <a:gd name="T71" fmla="*/ 2147483647 h 719"/>
                  <a:gd name="T72" fmla="*/ 2147483647 w 692"/>
                  <a:gd name="T73" fmla="*/ 2147483647 h 719"/>
                  <a:gd name="T74" fmla="*/ 2147483647 w 692"/>
                  <a:gd name="T75" fmla="*/ 2147483647 h 719"/>
                  <a:gd name="T76" fmla="*/ 2147483647 w 692"/>
                  <a:gd name="T77" fmla="*/ 2147483647 h 719"/>
                  <a:gd name="T78" fmla="*/ 2147483647 w 692"/>
                  <a:gd name="T79" fmla="*/ 2147483647 h 719"/>
                  <a:gd name="T80" fmla="*/ 2147483647 w 692"/>
                  <a:gd name="T81" fmla="*/ 2147483647 h 719"/>
                  <a:gd name="T82" fmla="*/ 2147483647 w 692"/>
                  <a:gd name="T83" fmla="*/ 2147483647 h 719"/>
                  <a:gd name="T84" fmla="*/ 2147483647 w 692"/>
                  <a:gd name="T85" fmla="*/ 2147483647 h 719"/>
                  <a:gd name="T86" fmla="*/ 2147483647 w 692"/>
                  <a:gd name="T87" fmla="*/ 2147483647 h 719"/>
                  <a:gd name="T88" fmla="*/ 2147483647 w 692"/>
                  <a:gd name="T89" fmla="*/ 2147483647 h 719"/>
                  <a:gd name="T90" fmla="*/ 2147483647 w 692"/>
                  <a:gd name="T91" fmla="*/ 2147483647 h 719"/>
                  <a:gd name="T92" fmla="*/ 2147483647 w 692"/>
                  <a:gd name="T93" fmla="*/ 2147483647 h 719"/>
                  <a:gd name="T94" fmla="*/ 2147483647 w 692"/>
                  <a:gd name="T95" fmla="*/ 2147483647 h 719"/>
                  <a:gd name="T96" fmla="*/ 2147483647 w 692"/>
                  <a:gd name="T97" fmla="*/ 2147483647 h 719"/>
                  <a:gd name="T98" fmla="*/ 2147483647 w 692"/>
                  <a:gd name="T99" fmla="*/ 2147483647 h 719"/>
                  <a:gd name="T100" fmla="*/ 2147483647 w 692"/>
                  <a:gd name="T101" fmla="*/ 2147483647 h 719"/>
                  <a:gd name="T102" fmla="*/ 2147483647 w 692"/>
                  <a:gd name="T103" fmla="*/ 2147483647 h 719"/>
                  <a:gd name="T104" fmla="*/ 2147483647 w 692"/>
                  <a:gd name="T105" fmla="*/ 2147483647 h 71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692"/>
                  <a:gd name="T160" fmla="*/ 0 h 719"/>
                  <a:gd name="T161" fmla="*/ 692 w 692"/>
                  <a:gd name="T162" fmla="*/ 719 h 719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692" h="719">
                    <a:moveTo>
                      <a:pt x="0" y="0"/>
                    </a:moveTo>
                    <a:lnTo>
                      <a:pt x="11" y="21"/>
                    </a:lnTo>
                    <a:lnTo>
                      <a:pt x="16" y="43"/>
                    </a:lnTo>
                    <a:lnTo>
                      <a:pt x="22" y="64"/>
                    </a:lnTo>
                    <a:lnTo>
                      <a:pt x="27" y="86"/>
                    </a:lnTo>
                    <a:lnTo>
                      <a:pt x="38" y="107"/>
                    </a:lnTo>
                    <a:lnTo>
                      <a:pt x="43" y="129"/>
                    </a:lnTo>
                    <a:lnTo>
                      <a:pt x="48" y="145"/>
                    </a:lnTo>
                    <a:lnTo>
                      <a:pt x="54" y="166"/>
                    </a:lnTo>
                    <a:lnTo>
                      <a:pt x="59" y="188"/>
                    </a:lnTo>
                    <a:lnTo>
                      <a:pt x="70" y="209"/>
                    </a:lnTo>
                    <a:lnTo>
                      <a:pt x="75" y="225"/>
                    </a:lnTo>
                    <a:lnTo>
                      <a:pt x="81" y="247"/>
                    </a:lnTo>
                    <a:lnTo>
                      <a:pt x="86" y="268"/>
                    </a:lnTo>
                    <a:lnTo>
                      <a:pt x="97" y="284"/>
                    </a:lnTo>
                    <a:lnTo>
                      <a:pt x="102" y="306"/>
                    </a:lnTo>
                    <a:lnTo>
                      <a:pt x="107" y="322"/>
                    </a:lnTo>
                    <a:lnTo>
                      <a:pt x="113" y="338"/>
                    </a:lnTo>
                    <a:lnTo>
                      <a:pt x="124" y="359"/>
                    </a:lnTo>
                    <a:lnTo>
                      <a:pt x="129" y="375"/>
                    </a:lnTo>
                    <a:lnTo>
                      <a:pt x="134" y="392"/>
                    </a:lnTo>
                    <a:lnTo>
                      <a:pt x="140" y="408"/>
                    </a:lnTo>
                    <a:lnTo>
                      <a:pt x="145" y="424"/>
                    </a:lnTo>
                    <a:lnTo>
                      <a:pt x="156" y="440"/>
                    </a:lnTo>
                    <a:lnTo>
                      <a:pt x="161" y="456"/>
                    </a:lnTo>
                    <a:lnTo>
                      <a:pt x="166" y="472"/>
                    </a:lnTo>
                    <a:lnTo>
                      <a:pt x="172" y="488"/>
                    </a:lnTo>
                    <a:lnTo>
                      <a:pt x="183" y="504"/>
                    </a:lnTo>
                    <a:lnTo>
                      <a:pt x="188" y="515"/>
                    </a:lnTo>
                    <a:lnTo>
                      <a:pt x="193" y="531"/>
                    </a:lnTo>
                    <a:lnTo>
                      <a:pt x="199" y="547"/>
                    </a:lnTo>
                    <a:lnTo>
                      <a:pt x="209" y="558"/>
                    </a:lnTo>
                    <a:lnTo>
                      <a:pt x="215" y="569"/>
                    </a:lnTo>
                    <a:lnTo>
                      <a:pt x="220" y="579"/>
                    </a:lnTo>
                    <a:lnTo>
                      <a:pt x="225" y="595"/>
                    </a:lnTo>
                    <a:lnTo>
                      <a:pt x="231" y="606"/>
                    </a:lnTo>
                    <a:lnTo>
                      <a:pt x="242" y="617"/>
                    </a:lnTo>
                    <a:lnTo>
                      <a:pt x="247" y="628"/>
                    </a:lnTo>
                    <a:lnTo>
                      <a:pt x="252" y="633"/>
                    </a:lnTo>
                    <a:lnTo>
                      <a:pt x="258" y="644"/>
                    </a:lnTo>
                    <a:lnTo>
                      <a:pt x="268" y="654"/>
                    </a:lnTo>
                    <a:lnTo>
                      <a:pt x="274" y="660"/>
                    </a:lnTo>
                    <a:lnTo>
                      <a:pt x="279" y="670"/>
                    </a:lnTo>
                    <a:lnTo>
                      <a:pt x="284" y="676"/>
                    </a:lnTo>
                    <a:lnTo>
                      <a:pt x="290" y="681"/>
                    </a:lnTo>
                    <a:lnTo>
                      <a:pt x="301" y="686"/>
                    </a:lnTo>
                    <a:lnTo>
                      <a:pt x="306" y="692"/>
                    </a:lnTo>
                    <a:lnTo>
                      <a:pt x="311" y="697"/>
                    </a:lnTo>
                    <a:lnTo>
                      <a:pt x="317" y="703"/>
                    </a:lnTo>
                    <a:lnTo>
                      <a:pt x="327" y="708"/>
                    </a:lnTo>
                    <a:lnTo>
                      <a:pt x="333" y="708"/>
                    </a:lnTo>
                    <a:lnTo>
                      <a:pt x="338" y="713"/>
                    </a:lnTo>
                    <a:lnTo>
                      <a:pt x="343" y="713"/>
                    </a:lnTo>
                    <a:lnTo>
                      <a:pt x="354" y="719"/>
                    </a:lnTo>
                    <a:lnTo>
                      <a:pt x="359" y="719"/>
                    </a:lnTo>
                    <a:lnTo>
                      <a:pt x="365" y="719"/>
                    </a:lnTo>
                    <a:lnTo>
                      <a:pt x="370" y="719"/>
                    </a:lnTo>
                    <a:lnTo>
                      <a:pt x="376" y="719"/>
                    </a:lnTo>
                    <a:lnTo>
                      <a:pt x="386" y="719"/>
                    </a:lnTo>
                    <a:lnTo>
                      <a:pt x="392" y="713"/>
                    </a:lnTo>
                    <a:lnTo>
                      <a:pt x="397" y="713"/>
                    </a:lnTo>
                    <a:lnTo>
                      <a:pt x="402" y="708"/>
                    </a:lnTo>
                    <a:lnTo>
                      <a:pt x="413" y="708"/>
                    </a:lnTo>
                    <a:lnTo>
                      <a:pt x="418" y="703"/>
                    </a:lnTo>
                    <a:lnTo>
                      <a:pt x="424" y="697"/>
                    </a:lnTo>
                    <a:lnTo>
                      <a:pt x="429" y="692"/>
                    </a:lnTo>
                    <a:lnTo>
                      <a:pt x="440" y="686"/>
                    </a:lnTo>
                    <a:lnTo>
                      <a:pt x="445" y="681"/>
                    </a:lnTo>
                    <a:lnTo>
                      <a:pt x="451" y="676"/>
                    </a:lnTo>
                    <a:lnTo>
                      <a:pt x="456" y="670"/>
                    </a:lnTo>
                    <a:lnTo>
                      <a:pt x="461" y="665"/>
                    </a:lnTo>
                    <a:lnTo>
                      <a:pt x="472" y="654"/>
                    </a:lnTo>
                    <a:lnTo>
                      <a:pt x="477" y="644"/>
                    </a:lnTo>
                    <a:lnTo>
                      <a:pt x="483" y="638"/>
                    </a:lnTo>
                    <a:lnTo>
                      <a:pt x="488" y="628"/>
                    </a:lnTo>
                    <a:lnTo>
                      <a:pt x="499" y="617"/>
                    </a:lnTo>
                    <a:lnTo>
                      <a:pt x="504" y="606"/>
                    </a:lnTo>
                    <a:lnTo>
                      <a:pt x="510" y="595"/>
                    </a:lnTo>
                    <a:lnTo>
                      <a:pt x="515" y="585"/>
                    </a:lnTo>
                    <a:lnTo>
                      <a:pt x="520" y="574"/>
                    </a:lnTo>
                    <a:lnTo>
                      <a:pt x="531" y="563"/>
                    </a:lnTo>
                    <a:lnTo>
                      <a:pt x="536" y="547"/>
                    </a:lnTo>
                    <a:lnTo>
                      <a:pt x="542" y="536"/>
                    </a:lnTo>
                    <a:lnTo>
                      <a:pt x="547" y="520"/>
                    </a:lnTo>
                    <a:lnTo>
                      <a:pt x="558" y="504"/>
                    </a:lnTo>
                    <a:lnTo>
                      <a:pt x="563" y="493"/>
                    </a:lnTo>
                    <a:lnTo>
                      <a:pt x="569" y="477"/>
                    </a:lnTo>
                    <a:lnTo>
                      <a:pt x="574" y="461"/>
                    </a:lnTo>
                    <a:lnTo>
                      <a:pt x="585" y="445"/>
                    </a:lnTo>
                    <a:lnTo>
                      <a:pt x="590" y="429"/>
                    </a:lnTo>
                    <a:lnTo>
                      <a:pt x="595" y="413"/>
                    </a:lnTo>
                    <a:lnTo>
                      <a:pt x="601" y="397"/>
                    </a:lnTo>
                    <a:lnTo>
                      <a:pt x="606" y="381"/>
                    </a:lnTo>
                    <a:lnTo>
                      <a:pt x="617" y="365"/>
                    </a:lnTo>
                    <a:lnTo>
                      <a:pt x="622" y="343"/>
                    </a:lnTo>
                    <a:lnTo>
                      <a:pt x="628" y="327"/>
                    </a:lnTo>
                    <a:lnTo>
                      <a:pt x="633" y="306"/>
                    </a:lnTo>
                    <a:lnTo>
                      <a:pt x="644" y="290"/>
                    </a:lnTo>
                    <a:lnTo>
                      <a:pt x="649" y="268"/>
                    </a:lnTo>
                    <a:lnTo>
                      <a:pt x="654" y="252"/>
                    </a:lnTo>
                    <a:lnTo>
                      <a:pt x="660" y="231"/>
                    </a:lnTo>
                    <a:lnTo>
                      <a:pt x="665" y="215"/>
                    </a:lnTo>
                    <a:lnTo>
                      <a:pt x="676" y="193"/>
                    </a:lnTo>
                    <a:lnTo>
                      <a:pt x="681" y="172"/>
                    </a:lnTo>
                    <a:lnTo>
                      <a:pt x="687" y="150"/>
                    </a:lnTo>
                    <a:lnTo>
                      <a:pt x="692" y="145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</p:grpSp>
        <p:sp>
          <p:nvSpPr>
            <p:cNvPr id="916559" name="Rectangle 89"/>
            <p:cNvSpPr>
              <a:spLocks noChangeArrowheads="1"/>
            </p:cNvSpPr>
            <p:nvPr/>
          </p:nvSpPr>
          <p:spPr bwMode="auto">
            <a:xfrm>
              <a:off x="4344988" y="5611813"/>
              <a:ext cx="1353799" cy="294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1600" dirty="0" smtClean="0">
                  <a:solidFill>
                    <a:srgbClr val="000000"/>
                  </a:solidFill>
                  <a:latin typeface="Tahoma" pitchFamily="34" charset="0"/>
                </a:rPr>
                <a:t>Time of a day</a:t>
              </a:r>
              <a:endParaRPr lang="it-IT" sz="1600" dirty="0">
                <a:latin typeface="Tahoma" pitchFamily="34" charset="0"/>
              </a:endParaRPr>
            </a:p>
          </p:txBody>
        </p:sp>
        <p:sp>
          <p:nvSpPr>
            <p:cNvPr id="916560" name="Rectangle 90"/>
            <p:cNvSpPr>
              <a:spLocks noChangeArrowheads="1"/>
            </p:cNvSpPr>
            <p:nvPr/>
          </p:nvSpPr>
          <p:spPr bwMode="auto">
            <a:xfrm rot="16200000">
              <a:off x="851378" y="3443413"/>
              <a:ext cx="1451610" cy="269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1600" dirty="0" smtClean="0">
                  <a:solidFill>
                    <a:srgbClr val="000000"/>
                  </a:solidFill>
                  <a:latin typeface="Tahoma" pitchFamily="34" charset="0"/>
                </a:rPr>
                <a:t>Trafic density</a:t>
              </a:r>
              <a:endParaRPr lang="it-IT" sz="1600" dirty="0">
                <a:latin typeface="Tahoma" pitchFamily="34" charset="0"/>
              </a:endParaRPr>
            </a:p>
          </p:txBody>
        </p:sp>
        <p:sp>
          <p:nvSpPr>
            <p:cNvPr id="916561" name="Rectangle 91"/>
            <p:cNvSpPr>
              <a:spLocks noChangeArrowheads="1"/>
            </p:cNvSpPr>
            <p:nvPr/>
          </p:nvSpPr>
          <p:spPr bwMode="auto">
            <a:xfrm>
              <a:off x="1927225" y="5399088"/>
              <a:ext cx="40374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 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62" name="Rectangle 92"/>
            <p:cNvSpPr>
              <a:spLocks noChangeArrowheads="1"/>
            </p:cNvSpPr>
            <p:nvPr/>
          </p:nvSpPr>
          <p:spPr bwMode="auto">
            <a:xfrm>
              <a:off x="7000874" y="1681163"/>
              <a:ext cx="40374" cy="165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 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63" name="Content Placeholder 2"/>
            <p:cNvSpPr txBox="1">
              <a:spLocks/>
            </p:cNvSpPr>
            <p:nvPr/>
          </p:nvSpPr>
          <p:spPr bwMode="auto">
            <a:xfrm>
              <a:off x="-152400" y="3886200"/>
              <a:ext cx="2443163" cy="1314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dirty="0">
                  <a:solidFill>
                    <a:schemeClr val="bg1"/>
                  </a:solidFill>
                  <a:latin typeface="Tahoma" pitchFamily="34" charset="0"/>
                </a:rPr>
                <a:t>day/night </a:t>
              </a:r>
              <a:br>
                <a:rPr lang="en-GB" dirty="0">
                  <a:solidFill>
                    <a:schemeClr val="bg1"/>
                  </a:solidFill>
                  <a:latin typeface="Tahoma" pitchFamily="34" charset="0"/>
                </a:rPr>
              </a:br>
              <a:r>
                <a:rPr lang="en-GB" dirty="0">
                  <a:solidFill>
                    <a:schemeClr val="bg1"/>
                  </a:solidFill>
                  <a:latin typeface="Tahoma" pitchFamily="34" charset="0"/>
                </a:rPr>
                <a:t>traffic pattern</a:t>
              </a:r>
              <a:br>
                <a:rPr lang="en-GB" dirty="0">
                  <a:solidFill>
                    <a:schemeClr val="bg1"/>
                  </a:solidFill>
                  <a:latin typeface="Tahoma" pitchFamily="34" charset="0"/>
                </a:rPr>
              </a:br>
              <a:r>
                <a:rPr lang="en-GB" dirty="0">
                  <a:solidFill>
                    <a:schemeClr val="bg1"/>
                  </a:solidFill>
                  <a:latin typeface="Tahoma" pitchFamily="34" charset="0"/>
                </a:rPr>
                <a:t>for one cell</a:t>
              </a:r>
              <a:endParaRPr lang="en-GB" sz="1600" dirty="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>
              <a:off x="1879600" y="4418012"/>
              <a:ext cx="5143500" cy="1588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Content Placeholder 2"/>
            <p:cNvSpPr txBox="1">
              <a:spLocks/>
            </p:cNvSpPr>
            <p:nvPr/>
          </p:nvSpPr>
          <p:spPr bwMode="auto">
            <a:xfrm>
              <a:off x="457200" y="2076450"/>
              <a:ext cx="224790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dirty="0">
                  <a:solidFill>
                    <a:schemeClr val="bg1"/>
                  </a:solidFill>
                  <a:latin typeface="Tahoma" pitchFamily="34" charset="0"/>
                </a:rPr>
                <a:t>Total traffic </a:t>
              </a:r>
              <a:br>
                <a:rPr lang="en-GB" dirty="0">
                  <a:solidFill>
                    <a:schemeClr val="bg1"/>
                  </a:solidFill>
                  <a:latin typeface="Tahoma" pitchFamily="34" charset="0"/>
                </a:rPr>
              </a:br>
              <a:r>
                <a:rPr lang="en-GB" dirty="0">
                  <a:solidFill>
                    <a:schemeClr val="bg1"/>
                  </a:solidFill>
                  <a:latin typeface="Tahoma" pitchFamily="34" charset="0"/>
                </a:rPr>
                <a:t>in x+1 cells </a:t>
              </a:r>
            </a:p>
          </p:txBody>
        </p:sp>
        <p:cxnSp>
          <p:nvCxnSpPr>
            <p:cNvPr id="120" name="Straight Connector 119"/>
            <p:cNvCxnSpPr/>
            <p:nvPr/>
          </p:nvCxnSpPr>
          <p:spPr>
            <a:xfrm rot="5400000">
              <a:off x="2455863" y="4543425"/>
              <a:ext cx="1847850" cy="0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5400000">
              <a:off x="3554412" y="4506913"/>
              <a:ext cx="1795463" cy="1588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Group 98"/>
            <p:cNvGrpSpPr>
              <a:grpSpLocks/>
            </p:cNvGrpSpPr>
            <p:nvPr/>
          </p:nvGrpSpPr>
          <p:grpSpPr bwMode="auto">
            <a:xfrm>
              <a:off x="2012950" y="2057400"/>
              <a:ext cx="5073650" cy="1950782"/>
              <a:chOff x="2351066" y="2249354"/>
              <a:chExt cx="5073650" cy="2550746"/>
            </a:xfrm>
          </p:grpSpPr>
          <p:sp>
            <p:nvSpPr>
              <p:cNvPr id="103" name="Freeform 77"/>
              <p:cNvSpPr>
                <a:spLocks/>
              </p:cNvSpPr>
              <p:nvPr/>
            </p:nvSpPr>
            <p:spPr bwMode="auto">
              <a:xfrm>
                <a:off x="2351066" y="2249354"/>
                <a:ext cx="1319213" cy="1351174"/>
              </a:xfrm>
              <a:custGeom>
                <a:avLst/>
                <a:gdLst>
                  <a:gd name="T0" fmla="*/ 2147483647 w 831"/>
                  <a:gd name="T1" fmla="*/ 2147483647 h 918"/>
                  <a:gd name="T2" fmla="*/ 2147483647 w 831"/>
                  <a:gd name="T3" fmla="*/ 2147483647 h 918"/>
                  <a:gd name="T4" fmla="*/ 2147483647 w 831"/>
                  <a:gd name="T5" fmla="*/ 2147483647 h 918"/>
                  <a:gd name="T6" fmla="*/ 2147483647 w 831"/>
                  <a:gd name="T7" fmla="*/ 2147483647 h 918"/>
                  <a:gd name="T8" fmla="*/ 2147483647 w 831"/>
                  <a:gd name="T9" fmla="*/ 2147483647 h 918"/>
                  <a:gd name="T10" fmla="*/ 2147483647 w 831"/>
                  <a:gd name="T11" fmla="*/ 2147483647 h 918"/>
                  <a:gd name="T12" fmla="*/ 2147483647 w 831"/>
                  <a:gd name="T13" fmla="*/ 2147483647 h 918"/>
                  <a:gd name="T14" fmla="*/ 2147483647 w 831"/>
                  <a:gd name="T15" fmla="*/ 2147483647 h 918"/>
                  <a:gd name="T16" fmla="*/ 2147483647 w 831"/>
                  <a:gd name="T17" fmla="*/ 2147483647 h 918"/>
                  <a:gd name="T18" fmla="*/ 2147483647 w 831"/>
                  <a:gd name="T19" fmla="*/ 2147483647 h 918"/>
                  <a:gd name="T20" fmla="*/ 2147483647 w 831"/>
                  <a:gd name="T21" fmla="*/ 2147483647 h 918"/>
                  <a:gd name="T22" fmla="*/ 2147483647 w 831"/>
                  <a:gd name="T23" fmla="*/ 2147483647 h 918"/>
                  <a:gd name="T24" fmla="*/ 2147483647 w 831"/>
                  <a:gd name="T25" fmla="*/ 2147483647 h 918"/>
                  <a:gd name="T26" fmla="*/ 2147483647 w 831"/>
                  <a:gd name="T27" fmla="*/ 2147483647 h 918"/>
                  <a:gd name="T28" fmla="*/ 2147483647 w 831"/>
                  <a:gd name="T29" fmla="*/ 2147483647 h 918"/>
                  <a:gd name="T30" fmla="*/ 2147483647 w 831"/>
                  <a:gd name="T31" fmla="*/ 2147483647 h 918"/>
                  <a:gd name="T32" fmla="*/ 2147483647 w 831"/>
                  <a:gd name="T33" fmla="*/ 2147483647 h 918"/>
                  <a:gd name="T34" fmla="*/ 2147483647 w 831"/>
                  <a:gd name="T35" fmla="*/ 2147483647 h 918"/>
                  <a:gd name="T36" fmla="*/ 2147483647 w 831"/>
                  <a:gd name="T37" fmla="*/ 2147483647 h 918"/>
                  <a:gd name="T38" fmla="*/ 2147483647 w 831"/>
                  <a:gd name="T39" fmla="*/ 2147483647 h 918"/>
                  <a:gd name="T40" fmla="*/ 2147483647 w 831"/>
                  <a:gd name="T41" fmla="*/ 0 h 918"/>
                  <a:gd name="T42" fmla="*/ 2147483647 w 831"/>
                  <a:gd name="T43" fmla="*/ 2147483647 h 918"/>
                  <a:gd name="T44" fmla="*/ 2147483647 w 831"/>
                  <a:gd name="T45" fmla="*/ 2147483647 h 918"/>
                  <a:gd name="T46" fmla="*/ 2147483647 w 831"/>
                  <a:gd name="T47" fmla="*/ 2147483647 h 918"/>
                  <a:gd name="T48" fmla="*/ 2147483647 w 831"/>
                  <a:gd name="T49" fmla="*/ 2147483647 h 918"/>
                  <a:gd name="T50" fmla="*/ 2147483647 w 831"/>
                  <a:gd name="T51" fmla="*/ 2147483647 h 918"/>
                  <a:gd name="T52" fmla="*/ 2147483647 w 831"/>
                  <a:gd name="T53" fmla="*/ 2147483647 h 918"/>
                  <a:gd name="T54" fmla="*/ 2147483647 w 831"/>
                  <a:gd name="T55" fmla="*/ 2147483647 h 918"/>
                  <a:gd name="T56" fmla="*/ 2147483647 w 831"/>
                  <a:gd name="T57" fmla="*/ 2147483647 h 918"/>
                  <a:gd name="T58" fmla="*/ 2147483647 w 831"/>
                  <a:gd name="T59" fmla="*/ 2147483647 h 918"/>
                  <a:gd name="T60" fmla="*/ 2147483647 w 831"/>
                  <a:gd name="T61" fmla="*/ 2147483647 h 918"/>
                  <a:gd name="T62" fmla="*/ 2147483647 w 831"/>
                  <a:gd name="T63" fmla="*/ 2147483647 h 918"/>
                  <a:gd name="T64" fmla="*/ 2147483647 w 831"/>
                  <a:gd name="T65" fmla="*/ 2147483647 h 918"/>
                  <a:gd name="T66" fmla="*/ 2147483647 w 831"/>
                  <a:gd name="T67" fmla="*/ 2147483647 h 918"/>
                  <a:gd name="T68" fmla="*/ 2147483647 w 831"/>
                  <a:gd name="T69" fmla="*/ 2147483647 h 918"/>
                  <a:gd name="T70" fmla="*/ 2147483647 w 831"/>
                  <a:gd name="T71" fmla="*/ 2147483647 h 918"/>
                  <a:gd name="T72" fmla="*/ 2147483647 w 831"/>
                  <a:gd name="T73" fmla="*/ 2147483647 h 918"/>
                  <a:gd name="T74" fmla="*/ 2147483647 w 831"/>
                  <a:gd name="T75" fmla="*/ 2147483647 h 918"/>
                  <a:gd name="T76" fmla="*/ 2147483647 w 831"/>
                  <a:gd name="T77" fmla="*/ 2147483647 h 918"/>
                  <a:gd name="T78" fmla="*/ 2147483647 w 831"/>
                  <a:gd name="T79" fmla="*/ 2147483647 h 918"/>
                  <a:gd name="T80" fmla="*/ 2147483647 w 831"/>
                  <a:gd name="T81" fmla="*/ 2147483647 h 918"/>
                  <a:gd name="T82" fmla="*/ 2147483647 w 831"/>
                  <a:gd name="T83" fmla="*/ 2147483647 h 91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31"/>
                  <a:gd name="T127" fmla="*/ 0 h 918"/>
                  <a:gd name="T128" fmla="*/ 831 w 831"/>
                  <a:gd name="T129" fmla="*/ 918 h 91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31" h="918">
                    <a:moveTo>
                      <a:pt x="0" y="869"/>
                    </a:moveTo>
                    <a:lnTo>
                      <a:pt x="6" y="848"/>
                    </a:lnTo>
                    <a:lnTo>
                      <a:pt x="11" y="821"/>
                    </a:lnTo>
                    <a:lnTo>
                      <a:pt x="16" y="800"/>
                    </a:lnTo>
                    <a:lnTo>
                      <a:pt x="22" y="778"/>
                    </a:lnTo>
                    <a:lnTo>
                      <a:pt x="32" y="757"/>
                    </a:lnTo>
                    <a:lnTo>
                      <a:pt x="38" y="735"/>
                    </a:lnTo>
                    <a:lnTo>
                      <a:pt x="43" y="714"/>
                    </a:lnTo>
                    <a:lnTo>
                      <a:pt x="48" y="692"/>
                    </a:lnTo>
                    <a:lnTo>
                      <a:pt x="59" y="671"/>
                    </a:lnTo>
                    <a:lnTo>
                      <a:pt x="65" y="649"/>
                    </a:lnTo>
                    <a:lnTo>
                      <a:pt x="70" y="628"/>
                    </a:lnTo>
                    <a:lnTo>
                      <a:pt x="75" y="612"/>
                    </a:lnTo>
                    <a:lnTo>
                      <a:pt x="81" y="590"/>
                    </a:lnTo>
                    <a:lnTo>
                      <a:pt x="91" y="569"/>
                    </a:lnTo>
                    <a:lnTo>
                      <a:pt x="97" y="547"/>
                    </a:lnTo>
                    <a:lnTo>
                      <a:pt x="102" y="526"/>
                    </a:lnTo>
                    <a:lnTo>
                      <a:pt x="107" y="510"/>
                    </a:lnTo>
                    <a:lnTo>
                      <a:pt x="118" y="488"/>
                    </a:lnTo>
                    <a:lnTo>
                      <a:pt x="124" y="467"/>
                    </a:lnTo>
                    <a:lnTo>
                      <a:pt x="129" y="451"/>
                    </a:lnTo>
                    <a:lnTo>
                      <a:pt x="134" y="429"/>
                    </a:lnTo>
                    <a:lnTo>
                      <a:pt x="145" y="413"/>
                    </a:lnTo>
                    <a:lnTo>
                      <a:pt x="150" y="392"/>
                    </a:lnTo>
                    <a:lnTo>
                      <a:pt x="156" y="376"/>
                    </a:lnTo>
                    <a:lnTo>
                      <a:pt x="161" y="360"/>
                    </a:lnTo>
                    <a:lnTo>
                      <a:pt x="166" y="338"/>
                    </a:lnTo>
                    <a:lnTo>
                      <a:pt x="177" y="322"/>
                    </a:lnTo>
                    <a:lnTo>
                      <a:pt x="183" y="306"/>
                    </a:lnTo>
                    <a:lnTo>
                      <a:pt x="188" y="290"/>
                    </a:lnTo>
                    <a:lnTo>
                      <a:pt x="193" y="274"/>
                    </a:lnTo>
                    <a:lnTo>
                      <a:pt x="204" y="258"/>
                    </a:lnTo>
                    <a:lnTo>
                      <a:pt x="209" y="242"/>
                    </a:lnTo>
                    <a:lnTo>
                      <a:pt x="215" y="226"/>
                    </a:lnTo>
                    <a:lnTo>
                      <a:pt x="220" y="215"/>
                    </a:lnTo>
                    <a:lnTo>
                      <a:pt x="225" y="199"/>
                    </a:lnTo>
                    <a:lnTo>
                      <a:pt x="236" y="183"/>
                    </a:lnTo>
                    <a:lnTo>
                      <a:pt x="241" y="172"/>
                    </a:lnTo>
                    <a:lnTo>
                      <a:pt x="247" y="161"/>
                    </a:lnTo>
                    <a:lnTo>
                      <a:pt x="252" y="145"/>
                    </a:lnTo>
                    <a:lnTo>
                      <a:pt x="263" y="135"/>
                    </a:lnTo>
                    <a:lnTo>
                      <a:pt x="268" y="124"/>
                    </a:lnTo>
                    <a:lnTo>
                      <a:pt x="274" y="113"/>
                    </a:lnTo>
                    <a:lnTo>
                      <a:pt x="279" y="102"/>
                    </a:lnTo>
                    <a:lnTo>
                      <a:pt x="290" y="92"/>
                    </a:lnTo>
                    <a:lnTo>
                      <a:pt x="295" y="81"/>
                    </a:lnTo>
                    <a:lnTo>
                      <a:pt x="300" y="76"/>
                    </a:lnTo>
                    <a:lnTo>
                      <a:pt x="306" y="65"/>
                    </a:lnTo>
                    <a:lnTo>
                      <a:pt x="311" y="59"/>
                    </a:lnTo>
                    <a:lnTo>
                      <a:pt x="322" y="49"/>
                    </a:lnTo>
                    <a:lnTo>
                      <a:pt x="327" y="43"/>
                    </a:lnTo>
                    <a:lnTo>
                      <a:pt x="333" y="38"/>
                    </a:lnTo>
                    <a:lnTo>
                      <a:pt x="338" y="33"/>
                    </a:lnTo>
                    <a:lnTo>
                      <a:pt x="349" y="27"/>
                    </a:lnTo>
                    <a:lnTo>
                      <a:pt x="354" y="22"/>
                    </a:lnTo>
                    <a:lnTo>
                      <a:pt x="359" y="17"/>
                    </a:lnTo>
                    <a:lnTo>
                      <a:pt x="365" y="11"/>
                    </a:lnTo>
                    <a:lnTo>
                      <a:pt x="376" y="11"/>
                    </a:lnTo>
                    <a:lnTo>
                      <a:pt x="381" y="6"/>
                    </a:lnTo>
                    <a:lnTo>
                      <a:pt x="386" y="6"/>
                    </a:lnTo>
                    <a:lnTo>
                      <a:pt x="392" y="0"/>
                    </a:lnTo>
                    <a:lnTo>
                      <a:pt x="397" y="0"/>
                    </a:lnTo>
                    <a:lnTo>
                      <a:pt x="408" y="0"/>
                    </a:lnTo>
                    <a:lnTo>
                      <a:pt x="413" y="0"/>
                    </a:lnTo>
                    <a:lnTo>
                      <a:pt x="418" y="0"/>
                    </a:lnTo>
                    <a:lnTo>
                      <a:pt x="424" y="6"/>
                    </a:lnTo>
                    <a:lnTo>
                      <a:pt x="435" y="6"/>
                    </a:lnTo>
                    <a:lnTo>
                      <a:pt x="440" y="6"/>
                    </a:lnTo>
                    <a:lnTo>
                      <a:pt x="445" y="11"/>
                    </a:lnTo>
                    <a:lnTo>
                      <a:pt x="451" y="11"/>
                    </a:lnTo>
                    <a:lnTo>
                      <a:pt x="456" y="17"/>
                    </a:lnTo>
                    <a:lnTo>
                      <a:pt x="467" y="22"/>
                    </a:lnTo>
                    <a:lnTo>
                      <a:pt x="472" y="27"/>
                    </a:lnTo>
                    <a:lnTo>
                      <a:pt x="477" y="33"/>
                    </a:lnTo>
                    <a:lnTo>
                      <a:pt x="483" y="38"/>
                    </a:lnTo>
                    <a:lnTo>
                      <a:pt x="493" y="43"/>
                    </a:lnTo>
                    <a:lnTo>
                      <a:pt x="499" y="54"/>
                    </a:lnTo>
                    <a:lnTo>
                      <a:pt x="504" y="59"/>
                    </a:lnTo>
                    <a:lnTo>
                      <a:pt x="510" y="70"/>
                    </a:lnTo>
                    <a:lnTo>
                      <a:pt x="520" y="76"/>
                    </a:lnTo>
                    <a:lnTo>
                      <a:pt x="526" y="86"/>
                    </a:lnTo>
                    <a:lnTo>
                      <a:pt x="531" y="97"/>
                    </a:lnTo>
                    <a:lnTo>
                      <a:pt x="536" y="102"/>
                    </a:lnTo>
                    <a:lnTo>
                      <a:pt x="542" y="113"/>
                    </a:lnTo>
                    <a:lnTo>
                      <a:pt x="552" y="129"/>
                    </a:lnTo>
                    <a:lnTo>
                      <a:pt x="558" y="140"/>
                    </a:lnTo>
                    <a:lnTo>
                      <a:pt x="563" y="151"/>
                    </a:lnTo>
                    <a:lnTo>
                      <a:pt x="569" y="161"/>
                    </a:lnTo>
                    <a:lnTo>
                      <a:pt x="579" y="177"/>
                    </a:lnTo>
                    <a:lnTo>
                      <a:pt x="585" y="188"/>
                    </a:lnTo>
                    <a:lnTo>
                      <a:pt x="590" y="204"/>
                    </a:lnTo>
                    <a:lnTo>
                      <a:pt x="595" y="215"/>
                    </a:lnTo>
                    <a:lnTo>
                      <a:pt x="601" y="231"/>
                    </a:lnTo>
                    <a:lnTo>
                      <a:pt x="611" y="247"/>
                    </a:lnTo>
                    <a:lnTo>
                      <a:pt x="617" y="263"/>
                    </a:lnTo>
                    <a:lnTo>
                      <a:pt x="622" y="279"/>
                    </a:lnTo>
                    <a:lnTo>
                      <a:pt x="628" y="295"/>
                    </a:lnTo>
                    <a:lnTo>
                      <a:pt x="638" y="312"/>
                    </a:lnTo>
                    <a:lnTo>
                      <a:pt x="644" y="328"/>
                    </a:lnTo>
                    <a:lnTo>
                      <a:pt x="649" y="344"/>
                    </a:lnTo>
                    <a:lnTo>
                      <a:pt x="654" y="360"/>
                    </a:lnTo>
                    <a:lnTo>
                      <a:pt x="665" y="381"/>
                    </a:lnTo>
                    <a:lnTo>
                      <a:pt x="670" y="397"/>
                    </a:lnTo>
                    <a:lnTo>
                      <a:pt x="676" y="419"/>
                    </a:lnTo>
                    <a:lnTo>
                      <a:pt x="681" y="435"/>
                    </a:lnTo>
                    <a:lnTo>
                      <a:pt x="687" y="456"/>
                    </a:lnTo>
                    <a:lnTo>
                      <a:pt x="697" y="472"/>
                    </a:lnTo>
                    <a:lnTo>
                      <a:pt x="703" y="494"/>
                    </a:lnTo>
                    <a:lnTo>
                      <a:pt x="708" y="510"/>
                    </a:lnTo>
                    <a:lnTo>
                      <a:pt x="713" y="531"/>
                    </a:lnTo>
                    <a:lnTo>
                      <a:pt x="724" y="553"/>
                    </a:lnTo>
                    <a:lnTo>
                      <a:pt x="729" y="574"/>
                    </a:lnTo>
                    <a:lnTo>
                      <a:pt x="735" y="596"/>
                    </a:lnTo>
                    <a:lnTo>
                      <a:pt x="740" y="617"/>
                    </a:lnTo>
                    <a:lnTo>
                      <a:pt x="751" y="633"/>
                    </a:lnTo>
                    <a:lnTo>
                      <a:pt x="756" y="655"/>
                    </a:lnTo>
                    <a:lnTo>
                      <a:pt x="762" y="676"/>
                    </a:lnTo>
                    <a:lnTo>
                      <a:pt x="767" y="698"/>
                    </a:lnTo>
                    <a:lnTo>
                      <a:pt x="772" y="719"/>
                    </a:lnTo>
                    <a:lnTo>
                      <a:pt x="783" y="741"/>
                    </a:lnTo>
                    <a:lnTo>
                      <a:pt x="788" y="762"/>
                    </a:lnTo>
                    <a:lnTo>
                      <a:pt x="794" y="783"/>
                    </a:lnTo>
                    <a:lnTo>
                      <a:pt x="799" y="805"/>
                    </a:lnTo>
                    <a:lnTo>
                      <a:pt x="810" y="826"/>
                    </a:lnTo>
                    <a:lnTo>
                      <a:pt x="815" y="853"/>
                    </a:lnTo>
                    <a:lnTo>
                      <a:pt x="821" y="875"/>
                    </a:lnTo>
                    <a:lnTo>
                      <a:pt x="826" y="896"/>
                    </a:lnTo>
                    <a:lnTo>
                      <a:pt x="831" y="918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  <p:sp>
            <p:nvSpPr>
              <p:cNvPr id="104" name="Freeform 78"/>
              <p:cNvSpPr>
                <a:spLocks/>
              </p:cNvSpPr>
              <p:nvPr/>
            </p:nvSpPr>
            <p:spPr bwMode="auto">
              <a:xfrm>
                <a:off x="3670279" y="3378276"/>
                <a:ext cx="1328738" cy="1421824"/>
              </a:xfrm>
              <a:custGeom>
                <a:avLst/>
                <a:gdLst>
                  <a:gd name="T0" fmla="*/ 2147483647 w 837"/>
                  <a:gd name="T1" fmla="*/ 2147483647 h 966"/>
                  <a:gd name="T2" fmla="*/ 2147483647 w 837"/>
                  <a:gd name="T3" fmla="*/ 2147483647 h 966"/>
                  <a:gd name="T4" fmla="*/ 2147483647 w 837"/>
                  <a:gd name="T5" fmla="*/ 2147483647 h 966"/>
                  <a:gd name="T6" fmla="*/ 2147483647 w 837"/>
                  <a:gd name="T7" fmla="*/ 2147483647 h 966"/>
                  <a:gd name="T8" fmla="*/ 2147483647 w 837"/>
                  <a:gd name="T9" fmla="*/ 2147483647 h 966"/>
                  <a:gd name="T10" fmla="*/ 2147483647 w 837"/>
                  <a:gd name="T11" fmla="*/ 2147483647 h 966"/>
                  <a:gd name="T12" fmla="*/ 2147483647 w 837"/>
                  <a:gd name="T13" fmla="*/ 2147483647 h 966"/>
                  <a:gd name="T14" fmla="*/ 2147483647 w 837"/>
                  <a:gd name="T15" fmla="*/ 2147483647 h 966"/>
                  <a:gd name="T16" fmla="*/ 2147483647 w 837"/>
                  <a:gd name="T17" fmla="*/ 2147483647 h 966"/>
                  <a:gd name="T18" fmla="*/ 2147483647 w 837"/>
                  <a:gd name="T19" fmla="*/ 2147483647 h 966"/>
                  <a:gd name="T20" fmla="*/ 2147483647 w 837"/>
                  <a:gd name="T21" fmla="*/ 2147483647 h 966"/>
                  <a:gd name="T22" fmla="*/ 2147483647 w 837"/>
                  <a:gd name="T23" fmla="*/ 2147483647 h 966"/>
                  <a:gd name="T24" fmla="*/ 2147483647 w 837"/>
                  <a:gd name="T25" fmla="*/ 2147483647 h 966"/>
                  <a:gd name="T26" fmla="*/ 2147483647 w 837"/>
                  <a:gd name="T27" fmla="*/ 2147483647 h 966"/>
                  <a:gd name="T28" fmla="*/ 2147483647 w 837"/>
                  <a:gd name="T29" fmla="*/ 2147483647 h 966"/>
                  <a:gd name="T30" fmla="*/ 2147483647 w 837"/>
                  <a:gd name="T31" fmla="*/ 2147483647 h 966"/>
                  <a:gd name="T32" fmla="*/ 2147483647 w 837"/>
                  <a:gd name="T33" fmla="*/ 2147483647 h 966"/>
                  <a:gd name="T34" fmla="*/ 2147483647 w 837"/>
                  <a:gd name="T35" fmla="*/ 2147483647 h 966"/>
                  <a:gd name="T36" fmla="*/ 2147483647 w 837"/>
                  <a:gd name="T37" fmla="*/ 2147483647 h 966"/>
                  <a:gd name="T38" fmla="*/ 2147483647 w 837"/>
                  <a:gd name="T39" fmla="*/ 2147483647 h 966"/>
                  <a:gd name="T40" fmla="*/ 2147483647 w 837"/>
                  <a:gd name="T41" fmla="*/ 2147483647 h 966"/>
                  <a:gd name="T42" fmla="*/ 2147483647 w 837"/>
                  <a:gd name="T43" fmla="*/ 2147483647 h 966"/>
                  <a:gd name="T44" fmla="*/ 2147483647 w 837"/>
                  <a:gd name="T45" fmla="*/ 2147483647 h 966"/>
                  <a:gd name="T46" fmla="*/ 2147483647 w 837"/>
                  <a:gd name="T47" fmla="*/ 2147483647 h 966"/>
                  <a:gd name="T48" fmla="*/ 2147483647 w 837"/>
                  <a:gd name="T49" fmla="*/ 2147483647 h 966"/>
                  <a:gd name="T50" fmla="*/ 2147483647 w 837"/>
                  <a:gd name="T51" fmla="*/ 2147483647 h 966"/>
                  <a:gd name="T52" fmla="*/ 2147483647 w 837"/>
                  <a:gd name="T53" fmla="*/ 2147483647 h 966"/>
                  <a:gd name="T54" fmla="*/ 2147483647 w 837"/>
                  <a:gd name="T55" fmla="*/ 2147483647 h 966"/>
                  <a:gd name="T56" fmla="*/ 2147483647 w 837"/>
                  <a:gd name="T57" fmla="*/ 2147483647 h 966"/>
                  <a:gd name="T58" fmla="*/ 2147483647 w 837"/>
                  <a:gd name="T59" fmla="*/ 2147483647 h 966"/>
                  <a:gd name="T60" fmla="*/ 2147483647 w 837"/>
                  <a:gd name="T61" fmla="*/ 2147483647 h 966"/>
                  <a:gd name="T62" fmla="*/ 2147483647 w 837"/>
                  <a:gd name="T63" fmla="*/ 2147483647 h 966"/>
                  <a:gd name="T64" fmla="*/ 2147483647 w 837"/>
                  <a:gd name="T65" fmla="*/ 2147483647 h 966"/>
                  <a:gd name="T66" fmla="*/ 2147483647 w 837"/>
                  <a:gd name="T67" fmla="*/ 2147483647 h 966"/>
                  <a:gd name="T68" fmla="*/ 2147483647 w 837"/>
                  <a:gd name="T69" fmla="*/ 2147483647 h 966"/>
                  <a:gd name="T70" fmla="*/ 2147483647 w 837"/>
                  <a:gd name="T71" fmla="*/ 2147483647 h 966"/>
                  <a:gd name="T72" fmla="*/ 2147483647 w 837"/>
                  <a:gd name="T73" fmla="*/ 2147483647 h 966"/>
                  <a:gd name="T74" fmla="*/ 2147483647 w 837"/>
                  <a:gd name="T75" fmla="*/ 2147483647 h 966"/>
                  <a:gd name="T76" fmla="*/ 2147483647 w 837"/>
                  <a:gd name="T77" fmla="*/ 2147483647 h 966"/>
                  <a:gd name="T78" fmla="*/ 2147483647 w 837"/>
                  <a:gd name="T79" fmla="*/ 2147483647 h 966"/>
                  <a:gd name="T80" fmla="*/ 2147483647 w 837"/>
                  <a:gd name="T81" fmla="*/ 2147483647 h 966"/>
                  <a:gd name="T82" fmla="*/ 2147483647 w 837"/>
                  <a:gd name="T83" fmla="*/ 2147483647 h 96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37"/>
                  <a:gd name="T127" fmla="*/ 0 h 966"/>
                  <a:gd name="T128" fmla="*/ 837 w 837"/>
                  <a:gd name="T129" fmla="*/ 966 h 96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37" h="966">
                    <a:moveTo>
                      <a:pt x="0" y="151"/>
                    </a:moveTo>
                    <a:lnTo>
                      <a:pt x="11" y="172"/>
                    </a:lnTo>
                    <a:lnTo>
                      <a:pt x="16" y="193"/>
                    </a:lnTo>
                    <a:lnTo>
                      <a:pt x="22" y="215"/>
                    </a:lnTo>
                    <a:lnTo>
                      <a:pt x="27" y="236"/>
                    </a:lnTo>
                    <a:lnTo>
                      <a:pt x="38" y="258"/>
                    </a:lnTo>
                    <a:lnTo>
                      <a:pt x="43" y="279"/>
                    </a:lnTo>
                    <a:lnTo>
                      <a:pt x="49" y="301"/>
                    </a:lnTo>
                    <a:lnTo>
                      <a:pt x="54" y="322"/>
                    </a:lnTo>
                    <a:lnTo>
                      <a:pt x="65" y="344"/>
                    </a:lnTo>
                    <a:lnTo>
                      <a:pt x="70" y="365"/>
                    </a:lnTo>
                    <a:lnTo>
                      <a:pt x="75" y="381"/>
                    </a:lnTo>
                    <a:lnTo>
                      <a:pt x="81" y="403"/>
                    </a:lnTo>
                    <a:lnTo>
                      <a:pt x="86" y="424"/>
                    </a:lnTo>
                    <a:lnTo>
                      <a:pt x="97" y="445"/>
                    </a:lnTo>
                    <a:lnTo>
                      <a:pt x="102" y="467"/>
                    </a:lnTo>
                    <a:lnTo>
                      <a:pt x="108" y="483"/>
                    </a:lnTo>
                    <a:lnTo>
                      <a:pt x="113" y="504"/>
                    </a:lnTo>
                    <a:lnTo>
                      <a:pt x="124" y="521"/>
                    </a:lnTo>
                    <a:lnTo>
                      <a:pt x="129" y="542"/>
                    </a:lnTo>
                    <a:lnTo>
                      <a:pt x="134" y="558"/>
                    </a:lnTo>
                    <a:lnTo>
                      <a:pt x="140" y="580"/>
                    </a:lnTo>
                    <a:lnTo>
                      <a:pt x="150" y="596"/>
                    </a:lnTo>
                    <a:lnTo>
                      <a:pt x="156" y="612"/>
                    </a:lnTo>
                    <a:lnTo>
                      <a:pt x="161" y="633"/>
                    </a:lnTo>
                    <a:lnTo>
                      <a:pt x="167" y="649"/>
                    </a:lnTo>
                    <a:lnTo>
                      <a:pt x="172" y="665"/>
                    </a:lnTo>
                    <a:lnTo>
                      <a:pt x="183" y="681"/>
                    </a:lnTo>
                    <a:lnTo>
                      <a:pt x="188" y="698"/>
                    </a:lnTo>
                    <a:lnTo>
                      <a:pt x="193" y="714"/>
                    </a:lnTo>
                    <a:lnTo>
                      <a:pt x="199" y="730"/>
                    </a:lnTo>
                    <a:lnTo>
                      <a:pt x="209" y="740"/>
                    </a:lnTo>
                    <a:lnTo>
                      <a:pt x="215" y="757"/>
                    </a:lnTo>
                    <a:lnTo>
                      <a:pt x="220" y="773"/>
                    </a:lnTo>
                    <a:lnTo>
                      <a:pt x="226" y="783"/>
                    </a:lnTo>
                    <a:lnTo>
                      <a:pt x="231" y="799"/>
                    </a:lnTo>
                    <a:lnTo>
                      <a:pt x="242" y="810"/>
                    </a:lnTo>
                    <a:lnTo>
                      <a:pt x="247" y="821"/>
                    </a:lnTo>
                    <a:lnTo>
                      <a:pt x="252" y="837"/>
                    </a:lnTo>
                    <a:lnTo>
                      <a:pt x="258" y="848"/>
                    </a:lnTo>
                    <a:lnTo>
                      <a:pt x="268" y="858"/>
                    </a:lnTo>
                    <a:lnTo>
                      <a:pt x="274" y="869"/>
                    </a:lnTo>
                    <a:lnTo>
                      <a:pt x="279" y="875"/>
                    </a:lnTo>
                    <a:lnTo>
                      <a:pt x="284" y="885"/>
                    </a:lnTo>
                    <a:lnTo>
                      <a:pt x="295" y="896"/>
                    </a:lnTo>
                    <a:lnTo>
                      <a:pt x="301" y="901"/>
                    </a:lnTo>
                    <a:lnTo>
                      <a:pt x="306" y="912"/>
                    </a:lnTo>
                    <a:lnTo>
                      <a:pt x="311" y="917"/>
                    </a:lnTo>
                    <a:lnTo>
                      <a:pt x="317" y="928"/>
                    </a:lnTo>
                    <a:lnTo>
                      <a:pt x="327" y="933"/>
                    </a:lnTo>
                    <a:lnTo>
                      <a:pt x="333" y="939"/>
                    </a:lnTo>
                    <a:lnTo>
                      <a:pt x="338" y="944"/>
                    </a:lnTo>
                    <a:lnTo>
                      <a:pt x="343" y="950"/>
                    </a:lnTo>
                    <a:lnTo>
                      <a:pt x="354" y="950"/>
                    </a:lnTo>
                    <a:lnTo>
                      <a:pt x="360" y="955"/>
                    </a:lnTo>
                    <a:lnTo>
                      <a:pt x="365" y="960"/>
                    </a:lnTo>
                    <a:lnTo>
                      <a:pt x="370" y="960"/>
                    </a:lnTo>
                    <a:lnTo>
                      <a:pt x="376" y="960"/>
                    </a:lnTo>
                    <a:lnTo>
                      <a:pt x="386" y="966"/>
                    </a:lnTo>
                    <a:lnTo>
                      <a:pt x="392" y="966"/>
                    </a:lnTo>
                    <a:lnTo>
                      <a:pt x="397" y="966"/>
                    </a:lnTo>
                    <a:lnTo>
                      <a:pt x="402" y="966"/>
                    </a:lnTo>
                    <a:lnTo>
                      <a:pt x="413" y="966"/>
                    </a:lnTo>
                    <a:lnTo>
                      <a:pt x="419" y="966"/>
                    </a:lnTo>
                    <a:lnTo>
                      <a:pt x="424" y="960"/>
                    </a:lnTo>
                    <a:lnTo>
                      <a:pt x="429" y="960"/>
                    </a:lnTo>
                    <a:lnTo>
                      <a:pt x="440" y="955"/>
                    </a:lnTo>
                    <a:lnTo>
                      <a:pt x="445" y="955"/>
                    </a:lnTo>
                    <a:lnTo>
                      <a:pt x="451" y="950"/>
                    </a:lnTo>
                    <a:lnTo>
                      <a:pt x="456" y="944"/>
                    </a:lnTo>
                    <a:lnTo>
                      <a:pt x="461" y="939"/>
                    </a:lnTo>
                    <a:lnTo>
                      <a:pt x="472" y="933"/>
                    </a:lnTo>
                    <a:lnTo>
                      <a:pt x="478" y="928"/>
                    </a:lnTo>
                    <a:lnTo>
                      <a:pt x="483" y="923"/>
                    </a:lnTo>
                    <a:lnTo>
                      <a:pt x="488" y="912"/>
                    </a:lnTo>
                    <a:lnTo>
                      <a:pt x="499" y="907"/>
                    </a:lnTo>
                    <a:lnTo>
                      <a:pt x="504" y="896"/>
                    </a:lnTo>
                    <a:lnTo>
                      <a:pt x="510" y="891"/>
                    </a:lnTo>
                    <a:lnTo>
                      <a:pt x="515" y="880"/>
                    </a:lnTo>
                    <a:lnTo>
                      <a:pt x="526" y="869"/>
                    </a:lnTo>
                    <a:lnTo>
                      <a:pt x="531" y="858"/>
                    </a:lnTo>
                    <a:lnTo>
                      <a:pt x="537" y="848"/>
                    </a:lnTo>
                    <a:lnTo>
                      <a:pt x="542" y="837"/>
                    </a:lnTo>
                    <a:lnTo>
                      <a:pt x="547" y="826"/>
                    </a:lnTo>
                    <a:lnTo>
                      <a:pt x="558" y="816"/>
                    </a:lnTo>
                    <a:lnTo>
                      <a:pt x="563" y="799"/>
                    </a:lnTo>
                    <a:lnTo>
                      <a:pt x="569" y="789"/>
                    </a:lnTo>
                    <a:lnTo>
                      <a:pt x="574" y="773"/>
                    </a:lnTo>
                    <a:lnTo>
                      <a:pt x="585" y="762"/>
                    </a:lnTo>
                    <a:lnTo>
                      <a:pt x="590" y="746"/>
                    </a:lnTo>
                    <a:lnTo>
                      <a:pt x="595" y="730"/>
                    </a:lnTo>
                    <a:lnTo>
                      <a:pt x="601" y="719"/>
                    </a:lnTo>
                    <a:lnTo>
                      <a:pt x="606" y="703"/>
                    </a:lnTo>
                    <a:lnTo>
                      <a:pt x="617" y="687"/>
                    </a:lnTo>
                    <a:lnTo>
                      <a:pt x="622" y="671"/>
                    </a:lnTo>
                    <a:lnTo>
                      <a:pt x="628" y="655"/>
                    </a:lnTo>
                    <a:lnTo>
                      <a:pt x="633" y="633"/>
                    </a:lnTo>
                    <a:lnTo>
                      <a:pt x="644" y="617"/>
                    </a:lnTo>
                    <a:lnTo>
                      <a:pt x="649" y="601"/>
                    </a:lnTo>
                    <a:lnTo>
                      <a:pt x="654" y="585"/>
                    </a:lnTo>
                    <a:lnTo>
                      <a:pt x="660" y="563"/>
                    </a:lnTo>
                    <a:lnTo>
                      <a:pt x="671" y="547"/>
                    </a:lnTo>
                    <a:lnTo>
                      <a:pt x="676" y="526"/>
                    </a:lnTo>
                    <a:lnTo>
                      <a:pt x="681" y="510"/>
                    </a:lnTo>
                    <a:lnTo>
                      <a:pt x="687" y="488"/>
                    </a:lnTo>
                    <a:lnTo>
                      <a:pt x="692" y="467"/>
                    </a:lnTo>
                    <a:lnTo>
                      <a:pt x="703" y="451"/>
                    </a:lnTo>
                    <a:lnTo>
                      <a:pt x="708" y="429"/>
                    </a:lnTo>
                    <a:lnTo>
                      <a:pt x="713" y="408"/>
                    </a:lnTo>
                    <a:lnTo>
                      <a:pt x="719" y="386"/>
                    </a:lnTo>
                    <a:lnTo>
                      <a:pt x="730" y="370"/>
                    </a:lnTo>
                    <a:lnTo>
                      <a:pt x="735" y="349"/>
                    </a:lnTo>
                    <a:lnTo>
                      <a:pt x="740" y="327"/>
                    </a:lnTo>
                    <a:lnTo>
                      <a:pt x="746" y="306"/>
                    </a:lnTo>
                    <a:lnTo>
                      <a:pt x="751" y="285"/>
                    </a:lnTo>
                    <a:lnTo>
                      <a:pt x="762" y="263"/>
                    </a:lnTo>
                    <a:lnTo>
                      <a:pt x="767" y="242"/>
                    </a:lnTo>
                    <a:lnTo>
                      <a:pt x="772" y="220"/>
                    </a:lnTo>
                    <a:lnTo>
                      <a:pt x="778" y="199"/>
                    </a:lnTo>
                    <a:lnTo>
                      <a:pt x="789" y="177"/>
                    </a:lnTo>
                    <a:lnTo>
                      <a:pt x="794" y="156"/>
                    </a:lnTo>
                    <a:lnTo>
                      <a:pt x="799" y="134"/>
                    </a:lnTo>
                    <a:lnTo>
                      <a:pt x="805" y="113"/>
                    </a:lnTo>
                    <a:lnTo>
                      <a:pt x="815" y="92"/>
                    </a:lnTo>
                    <a:lnTo>
                      <a:pt x="821" y="65"/>
                    </a:lnTo>
                    <a:lnTo>
                      <a:pt x="826" y="43"/>
                    </a:lnTo>
                    <a:lnTo>
                      <a:pt x="831" y="22"/>
                    </a:lnTo>
                    <a:lnTo>
                      <a:pt x="837" y="0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  <p:sp>
            <p:nvSpPr>
              <p:cNvPr id="105" name="Freeform 79"/>
              <p:cNvSpPr>
                <a:spLocks/>
              </p:cNvSpPr>
              <p:nvPr/>
            </p:nvSpPr>
            <p:spPr bwMode="auto">
              <a:xfrm>
                <a:off x="4999016" y="2249354"/>
                <a:ext cx="1327150" cy="1492473"/>
              </a:xfrm>
              <a:custGeom>
                <a:avLst/>
                <a:gdLst>
                  <a:gd name="T0" fmla="*/ 2147483647 w 836"/>
                  <a:gd name="T1" fmla="*/ 2147483647 h 1014"/>
                  <a:gd name="T2" fmla="*/ 2147483647 w 836"/>
                  <a:gd name="T3" fmla="*/ 2147483647 h 1014"/>
                  <a:gd name="T4" fmla="*/ 2147483647 w 836"/>
                  <a:gd name="T5" fmla="*/ 2147483647 h 1014"/>
                  <a:gd name="T6" fmla="*/ 2147483647 w 836"/>
                  <a:gd name="T7" fmla="*/ 2147483647 h 1014"/>
                  <a:gd name="T8" fmla="*/ 2147483647 w 836"/>
                  <a:gd name="T9" fmla="*/ 2147483647 h 1014"/>
                  <a:gd name="T10" fmla="*/ 2147483647 w 836"/>
                  <a:gd name="T11" fmla="*/ 2147483647 h 1014"/>
                  <a:gd name="T12" fmla="*/ 2147483647 w 836"/>
                  <a:gd name="T13" fmla="*/ 2147483647 h 1014"/>
                  <a:gd name="T14" fmla="*/ 2147483647 w 836"/>
                  <a:gd name="T15" fmla="*/ 2147483647 h 1014"/>
                  <a:gd name="T16" fmla="*/ 2147483647 w 836"/>
                  <a:gd name="T17" fmla="*/ 2147483647 h 1014"/>
                  <a:gd name="T18" fmla="*/ 2147483647 w 836"/>
                  <a:gd name="T19" fmla="*/ 2147483647 h 1014"/>
                  <a:gd name="T20" fmla="*/ 2147483647 w 836"/>
                  <a:gd name="T21" fmla="*/ 2147483647 h 1014"/>
                  <a:gd name="T22" fmla="*/ 2147483647 w 836"/>
                  <a:gd name="T23" fmla="*/ 2147483647 h 1014"/>
                  <a:gd name="T24" fmla="*/ 2147483647 w 836"/>
                  <a:gd name="T25" fmla="*/ 2147483647 h 1014"/>
                  <a:gd name="T26" fmla="*/ 2147483647 w 836"/>
                  <a:gd name="T27" fmla="*/ 2147483647 h 1014"/>
                  <a:gd name="T28" fmla="*/ 2147483647 w 836"/>
                  <a:gd name="T29" fmla="*/ 2147483647 h 1014"/>
                  <a:gd name="T30" fmla="*/ 2147483647 w 836"/>
                  <a:gd name="T31" fmla="*/ 2147483647 h 1014"/>
                  <a:gd name="T32" fmla="*/ 2147483647 w 836"/>
                  <a:gd name="T33" fmla="*/ 2147483647 h 1014"/>
                  <a:gd name="T34" fmla="*/ 2147483647 w 836"/>
                  <a:gd name="T35" fmla="*/ 2147483647 h 1014"/>
                  <a:gd name="T36" fmla="*/ 2147483647 w 836"/>
                  <a:gd name="T37" fmla="*/ 0 h 1014"/>
                  <a:gd name="T38" fmla="*/ 2147483647 w 836"/>
                  <a:gd name="T39" fmla="*/ 0 h 1014"/>
                  <a:gd name="T40" fmla="*/ 2147483647 w 836"/>
                  <a:gd name="T41" fmla="*/ 2147483647 h 1014"/>
                  <a:gd name="T42" fmla="*/ 2147483647 w 836"/>
                  <a:gd name="T43" fmla="*/ 2147483647 h 1014"/>
                  <a:gd name="T44" fmla="*/ 2147483647 w 836"/>
                  <a:gd name="T45" fmla="*/ 2147483647 h 1014"/>
                  <a:gd name="T46" fmla="*/ 2147483647 w 836"/>
                  <a:gd name="T47" fmla="*/ 2147483647 h 1014"/>
                  <a:gd name="T48" fmla="*/ 2147483647 w 836"/>
                  <a:gd name="T49" fmla="*/ 2147483647 h 1014"/>
                  <a:gd name="T50" fmla="*/ 2147483647 w 836"/>
                  <a:gd name="T51" fmla="*/ 2147483647 h 1014"/>
                  <a:gd name="T52" fmla="*/ 2147483647 w 836"/>
                  <a:gd name="T53" fmla="*/ 2147483647 h 1014"/>
                  <a:gd name="T54" fmla="*/ 2147483647 w 836"/>
                  <a:gd name="T55" fmla="*/ 2147483647 h 1014"/>
                  <a:gd name="T56" fmla="*/ 2147483647 w 836"/>
                  <a:gd name="T57" fmla="*/ 2147483647 h 1014"/>
                  <a:gd name="T58" fmla="*/ 2147483647 w 836"/>
                  <a:gd name="T59" fmla="*/ 2147483647 h 1014"/>
                  <a:gd name="T60" fmla="*/ 2147483647 w 836"/>
                  <a:gd name="T61" fmla="*/ 2147483647 h 1014"/>
                  <a:gd name="T62" fmla="*/ 2147483647 w 836"/>
                  <a:gd name="T63" fmla="*/ 2147483647 h 1014"/>
                  <a:gd name="T64" fmla="*/ 2147483647 w 836"/>
                  <a:gd name="T65" fmla="*/ 2147483647 h 1014"/>
                  <a:gd name="T66" fmla="*/ 2147483647 w 836"/>
                  <a:gd name="T67" fmla="*/ 2147483647 h 1014"/>
                  <a:gd name="T68" fmla="*/ 2147483647 w 836"/>
                  <a:gd name="T69" fmla="*/ 2147483647 h 1014"/>
                  <a:gd name="T70" fmla="*/ 2147483647 w 836"/>
                  <a:gd name="T71" fmla="*/ 2147483647 h 1014"/>
                  <a:gd name="T72" fmla="*/ 2147483647 w 836"/>
                  <a:gd name="T73" fmla="*/ 2147483647 h 1014"/>
                  <a:gd name="T74" fmla="*/ 2147483647 w 836"/>
                  <a:gd name="T75" fmla="*/ 2147483647 h 1014"/>
                  <a:gd name="T76" fmla="*/ 2147483647 w 836"/>
                  <a:gd name="T77" fmla="*/ 2147483647 h 1014"/>
                  <a:gd name="T78" fmla="*/ 2147483647 w 836"/>
                  <a:gd name="T79" fmla="*/ 2147483647 h 1014"/>
                  <a:gd name="T80" fmla="*/ 2147483647 w 836"/>
                  <a:gd name="T81" fmla="*/ 2147483647 h 1014"/>
                  <a:gd name="T82" fmla="*/ 2147483647 w 836"/>
                  <a:gd name="T83" fmla="*/ 2147483647 h 101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36"/>
                  <a:gd name="T127" fmla="*/ 0 h 1014"/>
                  <a:gd name="T128" fmla="*/ 836 w 836"/>
                  <a:gd name="T129" fmla="*/ 1014 h 101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36" h="1014">
                    <a:moveTo>
                      <a:pt x="0" y="767"/>
                    </a:moveTo>
                    <a:lnTo>
                      <a:pt x="10" y="746"/>
                    </a:lnTo>
                    <a:lnTo>
                      <a:pt x="16" y="724"/>
                    </a:lnTo>
                    <a:lnTo>
                      <a:pt x="21" y="703"/>
                    </a:lnTo>
                    <a:lnTo>
                      <a:pt x="27" y="682"/>
                    </a:lnTo>
                    <a:lnTo>
                      <a:pt x="37" y="660"/>
                    </a:lnTo>
                    <a:lnTo>
                      <a:pt x="43" y="639"/>
                    </a:lnTo>
                    <a:lnTo>
                      <a:pt x="48" y="617"/>
                    </a:lnTo>
                    <a:lnTo>
                      <a:pt x="53" y="601"/>
                    </a:lnTo>
                    <a:lnTo>
                      <a:pt x="64" y="580"/>
                    </a:lnTo>
                    <a:lnTo>
                      <a:pt x="69" y="558"/>
                    </a:lnTo>
                    <a:lnTo>
                      <a:pt x="75" y="537"/>
                    </a:lnTo>
                    <a:lnTo>
                      <a:pt x="80" y="515"/>
                    </a:lnTo>
                    <a:lnTo>
                      <a:pt x="86" y="499"/>
                    </a:lnTo>
                    <a:lnTo>
                      <a:pt x="96" y="478"/>
                    </a:lnTo>
                    <a:lnTo>
                      <a:pt x="102" y="456"/>
                    </a:lnTo>
                    <a:lnTo>
                      <a:pt x="107" y="440"/>
                    </a:lnTo>
                    <a:lnTo>
                      <a:pt x="112" y="419"/>
                    </a:lnTo>
                    <a:lnTo>
                      <a:pt x="123" y="403"/>
                    </a:lnTo>
                    <a:lnTo>
                      <a:pt x="128" y="387"/>
                    </a:lnTo>
                    <a:lnTo>
                      <a:pt x="134" y="365"/>
                    </a:lnTo>
                    <a:lnTo>
                      <a:pt x="139" y="349"/>
                    </a:lnTo>
                    <a:lnTo>
                      <a:pt x="145" y="333"/>
                    </a:lnTo>
                    <a:lnTo>
                      <a:pt x="155" y="317"/>
                    </a:lnTo>
                    <a:lnTo>
                      <a:pt x="161" y="295"/>
                    </a:lnTo>
                    <a:lnTo>
                      <a:pt x="166" y="279"/>
                    </a:lnTo>
                    <a:lnTo>
                      <a:pt x="171" y="263"/>
                    </a:lnTo>
                    <a:lnTo>
                      <a:pt x="182" y="253"/>
                    </a:lnTo>
                    <a:lnTo>
                      <a:pt x="187" y="236"/>
                    </a:lnTo>
                    <a:lnTo>
                      <a:pt x="193" y="220"/>
                    </a:lnTo>
                    <a:lnTo>
                      <a:pt x="198" y="204"/>
                    </a:lnTo>
                    <a:lnTo>
                      <a:pt x="209" y="194"/>
                    </a:lnTo>
                    <a:lnTo>
                      <a:pt x="214" y="177"/>
                    </a:lnTo>
                    <a:lnTo>
                      <a:pt x="220" y="167"/>
                    </a:lnTo>
                    <a:lnTo>
                      <a:pt x="225" y="151"/>
                    </a:lnTo>
                    <a:lnTo>
                      <a:pt x="230" y="140"/>
                    </a:lnTo>
                    <a:lnTo>
                      <a:pt x="241" y="129"/>
                    </a:lnTo>
                    <a:lnTo>
                      <a:pt x="246" y="118"/>
                    </a:lnTo>
                    <a:lnTo>
                      <a:pt x="252" y="108"/>
                    </a:lnTo>
                    <a:lnTo>
                      <a:pt x="257" y="97"/>
                    </a:lnTo>
                    <a:lnTo>
                      <a:pt x="268" y="86"/>
                    </a:lnTo>
                    <a:lnTo>
                      <a:pt x="273" y="81"/>
                    </a:lnTo>
                    <a:lnTo>
                      <a:pt x="279" y="70"/>
                    </a:lnTo>
                    <a:lnTo>
                      <a:pt x="284" y="59"/>
                    </a:lnTo>
                    <a:lnTo>
                      <a:pt x="295" y="54"/>
                    </a:lnTo>
                    <a:lnTo>
                      <a:pt x="300" y="49"/>
                    </a:lnTo>
                    <a:lnTo>
                      <a:pt x="305" y="38"/>
                    </a:lnTo>
                    <a:lnTo>
                      <a:pt x="311" y="33"/>
                    </a:lnTo>
                    <a:lnTo>
                      <a:pt x="316" y="27"/>
                    </a:lnTo>
                    <a:lnTo>
                      <a:pt x="327" y="22"/>
                    </a:lnTo>
                    <a:lnTo>
                      <a:pt x="332" y="17"/>
                    </a:lnTo>
                    <a:lnTo>
                      <a:pt x="338" y="17"/>
                    </a:lnTo>
                    <a:lnTo>
                      <a:pt x="343" y="11"/>
                    </a:lnTo>
                    <a:lnTo>
                      <a:pt x="354" y="6"/>
                    </a:lnTo>
                    <a:lnTo>
                      <a:pt x="359" y="6"/>
                    </a:lnTo>
                    <a:lnTo>
                      <a:pt x="364" y="6"/>
                    </a:lnTo>
                    <a:lnTo>
                      <a:pt x="370" y="0"/>
                    </a:lnTo>
                    <a:lnTo>
                      <a:pt x="375" y="0"/>
                    </a:lnTo>
                    <a:lnTo>
                      <a:pt x="386" y="0"/>
                    </a:lnTo>
                    <a:lnTo>
                      <a:pt x="391" y="0"/>
                    </a:lnTo>
                    <a:lnTo>
                      <a:pt x="397" y="0"/>
                    </a:lnTo>
                    <a:lnTo>
                      <a:pt x="402" y="6"/>
                    </a:lnTo>
                    <a:lnTo>
                      <a:pt x="413" y="6"/>
                    </a:lnTo>
                    <a:lnTo>
                      <a:pt x="418" y="11"/>
                    </a:lnTo>
                    <a:lnTo>
                      <a:pt x="423" y="11"/>
                    </a:lnTo>
                    <a:lnTo>
                      <a:pt x="429" y="17"/>
                    </a:lnTo>
                    <a:lnTo>
                      <a:pt x="439" y="22"/>
                    </a:lnTo>
                    <a:lnTo>
                      <a:pt x="445" y="22"/>
                    </a:lnTo>
                    <a:lnTo>
                      <a:pt x="450" y="27"/>
                    </a:lnTo>
                    <a:lnTo>
                      <a:pt x="456" y="33"/>
                    </a:lnTo>
                    <a:lnTo>
                      <a:pt x="461" y="43"/>
                    </a:lnTo>
                    <a:lnTo>
                      <a:pt x="472" y="49"/>
                    </a:lnTo>
                    <a:lnTo>
                      <a:pt x="477" y="54"/>
                    </a:lnTo>
                    <a:lnTo>
                      <a:pt x="482" y="65"/>
                    </a:lnTo>
                    <a:lnTo>
                      <a:pt x="488" y="70"/>
                    </a:lnTo>
                    <a:lnTo>
                      <a:pt x="498" y="81"/>
                    </a:lnTo>
                    <a:lnTo>
                      <a:pt x="504" y="92"/>
                    </a:lnTo>
                    <a:lnTo>
                      <a:pt x="509" y="102"/>
                    </a:lnTo>
                    <a:lnTo>
                      <a:pt x="515" y="108"/>
                    </a:lnTo>
                    <a:lnTo>
                      <a:pt x="520" y="118"/>
                    </a:lnTo>
                    <a:lnTo>
                      <a:pt x="531" y="135"/>
                    </a:lnTo>
                    <a:lnTo>
                      <a:pt x="536" y="145"/>
                    </a:lnTo>
                    <a:lnTo>
                      <a:pt x="541" y="156"/>
                    </a:lnTo>
                    <a:lnTo>
                      <a:pt x="547" y="167"/>
                    </a:lnTo>
                    <a:lnTo>
                      <a:pt x="557" y="183"/>
                    </a:lnTo>
                    <a:lnTo>
                      <a:pt x="563" y="194"/>
                    </a:lnTo>
                    <a:lnTo>
                      <a:pt x="568" y="210"/>
                    </a:lnTo>
                    <a:lnTo>
                      <a:pt x="574" y="226"/>
                    </a:lnTo>
                    <a:lnTo>
                      <a:pt x="584" y="236"/>
                    </a:lnTo>
                    <a:lnTo>
                      <a:pt x="590" y="253"/>
                    </a:lnTo>
                    <a:lnTo>
                      <a:pt x="595" y="269"/>
                    </a:lnTo>
                    <a:lnTo>
                      <a:pt x="600" y="285"/>
                    </a:lnTo>
                    <a:lnTo>
                      <a:pt x="606" y="301"/>
                    </a:lnTo>
                    <a:lnTo>
                      <a:pt x="616" y="317"/>
                    </a:lnTo>
                    <a:lnTo>
                      <a:pt x="622" y="333"/>
                    </a:lnTo>
                    <a:lnTo>
                      <a:pt x="627" y="354"/>
                    </a:lnTo>
                    <a:lnTo>
                      <a:pt x="632" y="371"/>
                    </a:lnTo>
                    <a:lnTo>
                      <a:pt x="643" y="387"/>
                    </a:lnTo>
                    <a:lnTo>
                      <a:pt x="649" y="408"/>
                    </a:lnTo>
                    <a:lnTo>
                      <a:pt x="654" y="424"/>
                    </a:lnTo>
                    <a:lnTo>
                      <a:pt x="659" y="446"/>
                    </a:lnTo>
                    <a:lnTo>
                      <a:pt x="670" y="462"/>
                    </a:lnTo>
                    <a:lnTo>
                      <a:pt x="675" y="483"/>
                    </a:lnTo>
                    <a:lnTo>
                      <a:pt x="681" y="505"/>
                    </a:lnTo>
                    <a:lnTo>
                      <a:pt x="686" y="521"/>
                    </a:lnTo>
                    <a:lnTo>
                      <a:pt x="691" y="542"/>
                    </a:lnTo>
                    <a:lnTo>
                      <a:pt x="702" y="564"/>
                    </a:lnTo>
                    <a:lnTo>
                      <a:pt x="708" y="585"/>
                    </a:lnTo>
                    <a:lnTo>
                      <a:pt x="713" y="606"/>
                    </a:lnTo>
                    <a:lnTo>
                      <a:pt x="718" y="623"/>
                    </a:lnTo>
                    <a:lnTo>
                      <a:pt x="729" y="644"/>
                    </a:lnTo>
                    <a:lnTo>
                      <a:pt x="734" y="665"/>
                    </a:lnTo>
                    <a:lnTo>
                      <a:pt x="740" y="687"/>
                    </a:lnTo>
                    <a:lnTo>
                      <a:pt x="745" y="708"/>
                    </a:lnTo>
                    <a:lnTo>
                      <a:pt x="750" y="730"/>
                    </a:lnTo>
                    <a:lnTo>
                      <a:pt x="761" y="751"/>
                    </a:lnTo>
                    <a:lnTo>
                      <a:pt x="767" y="773"/>
                    </a:lnTo>
                    <a:lnTo>
                      <a:pt x="772" y="794"/>
                    </a:lnTo>
                    <a:lnTo>
                      <a:pt x="777" y="816"/>
                    </a:lnTo>
                    <a:lnTo>
                      <a:pt x="788" y="837"/>
                    </a:lnTo>
                    <a:lnTo>
                      <a:pt x="793" y="864"/>
                    </a:lnTo>
                    <a:lnTo>
                      <a:pt x="799" y="885"/>
                    </a:lnTo>
                    <a:lnTo>
                      <a:pt x="804" y="907"/>
                    </a:lnTo>
                    <a:lnTo>
                      <a:pt x="815" y="928"/>
                    </a:lnTo>
                    <a:lnTo>
                      <a:pt x="820" y="950"/>
                    </a:lnTo>
                    <a:lnTo>
                      <a:pt x="826" y="971"/>
                    </a:lnTo>
                    <a:lnTo>
                      <a:pt x="831" y="993"/>
                    </a:lnTo>
                    <a:lnTo>
                      <a:pt x="836" y="1014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  <p:sp>
            <p:nvSpPr>
              <p:cNvPr id="106" name="Freeform 80"/>
              <p:cNvSpPr>
                <a:spLocks/>
              </p:cNvSpPr>
              <p:nvPr/>
            </p:nvSpPr>
            <p:spPr bwMode="auto">
              <a:xfrm>
                <a:off x="6326166" y="3741827"/>
                <a:ext cx="1098550" cy="1058272"/>
              </a:xfrm>
              <a:custGeom>
                <a:avLst/>
                <a:gdLst>
                  <a:gd name="T0" fmla="*/ 2147483647 w 692"/>
                  <a:gd name="T1" fmla="*/ 2147483647 h 719"/>
                  <a:gd name="T2" fmla="*/ 2147483647 w 692"/>
                  <a:gd name="T3" fmla="*/ 2147483647 h 719"/>
                  <a:gd name="T4" fmla="*/ 2147483647 w 692"/>
                  <a:gd name="T5" fmla="*/ 2147483647 h 719"/>
                  <a:gd name="T6" fmla="*/ 2147483647 w 692"/>
                  <a:gd name="T7" fmla="*/ 2147483647 h 719"/>
                  <a:gd name="T8" fmla="*/ 2147483647 w 692"/>
                  <a:gd name="T9" fmla="*/ 2147483647 h 719"/>
                  <a:gd name="T10" fmla="*/ 2147483647 w 692"/>
                  <a:gd name="T11" fmla="*/ 2147483647 h 719"/>
                  <a:gd name="T12" fmla="*/ 2147483647 w 692"/>
                  <a:gd name="T13" fmla="*/ 2147483647 h 719"/>
                  <a:gd name="T14" fmla="*/ 2147483647 w 692"/>
                  <a:gd name="T15" fmla="*/ 2147483647 h 719"/>
                  <a:gd name="T16" fmla="*/ 2147483647 w 692"/>
                  <a:gd name="T17" fmla="*/ 2147483647 h 719"/>
                  <a:gd name="T18" fmla="*/ 2147483647 w 692"/>
                  <a:gd name="T19" fmla="*/ 2147483647 h 719"/>
                  <a:gd name="T20" fmla="*/ 2147483647 w 692"/>
                  <a:gd name="T21" fmla="*/ 2147483647 h 719"/>
                  <a:gd name="T22" fmla="*/ 2147483647 w 692"/>
                  <a:gd name="T23" fmla="*/ 2147483647 h 719"/>
                  <a:gd name="T24" fmla="*/ 2147483647 w 692"/>
                  <a:gd name="T25" fmla="*/ 2147483647 h 719"/>
                  <a:gd name="T26" fmla="*/ 2147483647 w 692"/>
                  <a:gd name="T27" fmla="*/ 2147483647 h 719"/>
                  <a:gd name="T28" fmla="*/ 2147483647 w 692"/>
                  <a:gd name="T29" fmla="*/ 2147483647 h 719"/>
                  <a:gd name="T30" fmla="*/ 2147483647 w 692"/>
                  <a:gd name="T31" fmla="*/ 2147483647 h 719"/>
                  <a:gd name="T32" fmla="*/ 2147483647 w 692"/>
                  <a:gd name="T33" fmla="*/ 2147483647 h 719"/>
                  <a:gd name="T34" fmla="*/ 2147483647 w 692"/>
                  <a:gd name="T35" fmla="*/ 2147483647 h 719"/>
                  <a:gd name="T36" fmla="*/ 2147483647 w 692"/>
                  <a:gd name="T37" fmla="*/ 2147483647 h 719"/>
                  <a:gd name="T38" fmla="*/ 2147483647 w 692"/>
                  <a:gd name="T39" fmla="*/ 2147483647 h 719"/>
                  <a:gd name="T40" fmla="*/ 2147483647 w 692"/>
                  <a:gd name="T41" fmla="*/ 2147483647 h 719"/>
                  <a:gd name="T42" fmla="*/ 2147483647 w 692"/>
                  <a:gd name="T43" fmla="*/ 2147483647 h 719"/>
                  <a:gd name="T44" fmla="*/ 2147483647 w 692"/>
                  <a:gd name="T45" fmla="*/ 2147483647 h 719"/>
                  <a:gd name="T46" fmla="*/ 2147483647 w 692"/>
                  <a:gd name="T47" fmla="*/ 2147483647 h 719"/>
                  <a:gd name="T48" fmla="*/ 2147483647 w 692"/>
                  <a:gd name="T49" fmla="*/ 2147483647 h 719"/>
                  <a:gd name="T50" fmla="*/ 2147483647 w 692"/>
                  <a:gd name="T51" fmla="*/ 2147483647 h 719"/>
                  <a:gd name="T52" fmla="*/ 2147483647 w 692"/>
                  <a:gd name="T53" fmla="*/ 2147483647 h 719"/>
                  <a:gd name="T54" fmla="*/ 2147483647 w 692"/>
                  <a:gd name="T55" fmla="*/ 2147483647 h 719"/>
                  <a:gd name="T56" fmla="*/ 2147483647 w 692"/>
                  <a:gd name="T57" fmla="*/ 2147483647 h 719"/>
                  <a:gd name="T58" fmla="*/ 2147483647 w 692"/>
                  <a:gd name="T59" fmla="*/ 2147483647 h 719"/>
                  <a:gd name="T60" fmla="*/ 2147483647 w 692"/>
                  <a:gd name="T61" fmla="*/ 2147483647 h 719"/>
                  <a:gd name="T62" fmla="*/ 2147483647 w 692"/>
                  <a:gd name="T63" fmla="*/ 2147483647 h 719"/>
                  <a:gd name="T64" fmla="*/ 2147483647 w 692"/>
                  <a:gd name="T65" fmla="*/ 2147483647 h 719"/>
                  <a:gd name="T66" fmla="*/ 2147483647 w 692"/>
                  <a:gd name="T67" fmla="*/ 2147483647 h 719"/>
                  <a:gd name="T68" fmla="*/ 2147483647 w 692"/>
                  <a:gd name="T69" fmla="*/ 2147483647 h 719"/>
                  <a:gd name="T70" fmla="*/ 2147483647 w 692"/>
                  <a:gd name="T71" fmla="*/ 2147483647 h 719"/>
                  <a:gd name="T72" fmla="*/ 2147483647 w 692"/>
                  <a:gd name="T73" fmla="*/ 2147483647 h 719"/>
                  <a:gd name="T74" fmla="*/ 2147483647 w 692"/>
                  <a:gd name="T75" fmla="*/ 2147483647 h 719"/>
                  <a:gd name="T76" fmla="*/ 2147483647 w 692"/>
                  <a:gd name="T77" fmla="*/ 2147483647 h 719"/>
                  <a:gd name="T78" fmla="*/ 2147483647 w 692"/>
                  <a:gd name="T79" fmla="*/ 2147483647 h 719"/>
                  <a:gd name="T80" fmla="*/ 2147483647 w 692"/>
                  <a:gd name="T81" fmla="*/ 2147483647 h 719"/>
                  <a:gd name="T82" fmla="*/ 2147483647 w 692"/>
                  <a:gd name="T83" fmla="*/ 2147483647 h 719"/>
                  <a:gd name="T84" fmla="*/ 2147483647 w 692"/>
                  <a:gd name="T85" fmla="*/ 2147483647 h 719"/>
                  <a:gd name="T86" fmla="*/ 2147483647 w 692"/>
                  <a:gd name="T87" fmla="*/ 2147483647 h 719"/>
                  <a:gd name="T88" fmla="*/ 2147483647 w 692"/>
                  <a:gd name="T89" fmla="*/ 2147483647 h 719"/>
                  <a:gd name="T90" fmla="*/ 2147483647 w 692"/>
                  <a:gd name="T91" fmla="*/ 2147483647 h 719"/>
                  <a:gd name="T92" fmla="*/ 2147483647 w 692"/>
                  <a:gd name="T93" fmla="*/ 2147483647 h 719"/>
                  <a:gd name="T94" fmla="*/ 2147483647 w 692"/>
                  <a:gd name="T95" fmla="*/ 2147483647 h 719"/>
                  <a:gd name="T96" fmla="*/ 2147483647 w 692"/>
                  <a:gd name="T97" fmla="*/ 2147483647 h 719"/>
                  <a:gd name="T98" fmla="*/ 2147483647 w 692"/>
                  <a:gd name="T99" fmla="*/ 2147483647 h 719"/>
                  <a:gd name="T100" fmla="*/ 2147483647 w 692"/>
                  <a:gd name="T101" fmla="*/ 2147483647 h 719"/>
                  <a:gd name="T102" fmla="*/ 2147483647 w 692"/>
                  <a:gd name="T103" fmla="*/ 2147483647 h 719"/>
                  <a:gd name="T104" fmla="*/ 2147483647 w 692"/>
                  <a:gd name="T105" fmla="*/ 2147483647 h 71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692"/>
                  <a:gd name="T160" fmla="*/ 0 h 719"/>
                  <a:gd name="T161" fmla="*/ 692 w 692"/>
                  <a:gd name="T162" fmla="*/ 719 h 719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692" h="719">
                    <a:moveTo>
                      <a:pt x="0" y="0"/>
                    </a:moveTo>
                    <a:lnTo>
                      <a:pt x="11" y="21"/>
                    </a:lnTo>
                    <a:lnTo>
                      <a:pt x="16" y="43"/>
                    </a:lnTo>
                    <a:lnTo>
                      <a:pt x="22" y="64"/>
                    </a:lnTo>
                    <a:lnTo>
                      <a:pt x="27" y="86"/>
                    </a:lnTo>
                    <a:lnTo>
                      <a:pt x="38" y="107"/>
                    </a:lnTo>
                    <a:lnTo>
                      <a:pt x="43" y="129"/>
                    </a:lnTo>
                    <a:lnTo>
                      <a:pt x="48" y="145"/>
                    </a:lnTo>
                    <a:lnTo>
                      <a:pt x="54" y="166"/>
                    </a:lnTo>
                    <a:lnTo>
                      <a:pt x="59" y="188"/>
                    </a:lnTo>
                    <a:lnTo>
                      <a:pt x="70" y="209"/>
                    </a:lnTo>
                    <a:lnTo>
                      <a:pt x="75" y="225"/>
                    </a:lnTo>
                    <a:lnTo>
                      <a:pt x="81" y="247"/>
                    </a:lnTo>
                    <a:lnTo>
                      <a:pt x="86" y="268"/>
                    </a:lnTo>
                    <a:lnTo>
                      <a:pt x="97" y="284"/>
                    </a:lnTo>
                    <a:lnTo>
                      <a:pt x="102" y="306"/>
                    </a:lnTo>
                    <a:lnTo>
                      <a:pt x="107" y="322"/>
                    </a:lnTo>
                    <a:lnTo>
                      <a:pt x="113" y="338"/>
                    </a:lnTo>
                    <a:lnTo>
                      <a:pt x="124" y="359"/>
                    </a:lnTo>
                    <a:lnTo>
                      <a:pt x="129" y="375"/>
                    </a:lnTo>
                    <a:lnTo>
                      <a:pt x="134" y="392"/>
                    </a:lnTo>
                    <a:lnTo>
                      <a:pt x="140" y="408"/>
                    </a:lnTo>
                    <a:lnTo>
                      <a:pt x="145" y="424"/>
                    </a:lnTo>
                    <a:lnTo>
                      <a:pt x="156" y="440"/>
                    </a:lnTo>
                    <a:lnTo>
                      <a:pt x="161" y="456"/>
                    </a:lnTo>
                    <a:lnTo>
                      <a:pt x="166" y="472"/>
                    </a:lnTo>
                    <a:lnTo>
                      <a:pt x="172" y="488"/>
                    </a:lnTo>
                    <a:lnTo>
                      <a:pt x="183" y="504"/>
                    </a:lnTo>
                    <a:lnTo>
                      <a:pt x="188" y="515"/>
                    </a:lnTo>
                    <a:lnTo>
                      <a:pt x="193" y="531"/>
                    </a:lnTo>
                    <a:lnTo>
                      <a:pt x="199" y="547"/>
                    </a:lnTo>
                    <a:lnTo>
                      <a:pt x="209" y="558"/>
                    </a:lnTo>
                    <a:lnTo>
                      <a:pt x="215" y="569"/>
                    </a:lnTo>
                    <a:lnTo>
                      <a:pt x="220" y="579"/>
                    </a:lnTo>
                    <a:lnTo>
                      <a:pt x="225" y="595"/>
                    </a:lnTo>
                    <a:lnTo>
                      <a:pt x="231" y="606"/>
                    </a:lnTo>
                    <a:lnTo>
                      <a:pt x="242" y="617"/>
                    </a:lnTo>
                    <a:lnTo>
                      <a:pt x="247" y="628"/>
                    </a:lnTo>
                    <a:lnTo>
                      <a:pt x="252" y="633"/>
                    </a:lnTo>
                    <a:lnTo>
                      <a:pt x="258" y="644"/>
                    </a:lnTo>
                    <a:lnTo>
                      <a:pt x="268" y="654"/>
                    </a:lnTo>
                    <a:lnTo>
                      <a:pt x="274" y="660"/>
                    </a:lnTo>
                    <a:lnTo>
                      <a:pt x="279" y="670"/>
                    </a:lnTo>
                    <a:lnTo>
                      <a:pt x="284" y="676"/>
                    </a:lnTo>
                    <a:lnTo>
                      <a:pt x="290" y="681"/>
                    </a:lnTo>
                    <a:lnTo>
                      <a:pt x="301" y="686"/>
                    </a:lnTo>
                    <a:lnTo>
                      <a:pt x="306" y="692"/>
                    </a:lnTo>
                    <a:lnTo>
                      <a:pt x="311" y="697"/>
                    </a:lnTo>
                    <a:lnTo>
                      <a:pt x="317" y="703"/>
                    </a:lnTo>
                    <a:lnTo>
                      <a:pt x="327" y="708"/>
                    </a:lnTo>
                    <a:lnTo>
                      <a:pt x="333" y="708"/>
                    </a:lnTo>
                    <a:lnTo>
                      <a:pt x="338" y="713"/>
                    </a:lnTo>
                    <a:lnTo>
                      <a:pt x="343" y="713"/>
                    </a:lnTo>
                    <a:lnTo>
                      <a:pt x="354" y="719"/>
                    </a:lnTo>
                    <a:lnTo>
                      <a:pt x="359" y="719"/>
                    </a:lnTo>
                    <a:lnTo>
                      <a:pt x="365" y="719"/>
                    </a:lnTo>
                    <a:lnTo>
                      <a:pt x="370" y="719"/>
                    </a:lnTo>
                    <a:lnTo>
                      <a:pt x="376" y="719"/>
                    </a:lnTo>
                    <a:lnTo>
                      <a:pt x="386" y="719"/>
                    </a:lnTo>
                    <a:lnTo>
                      <a:pt x="392" y="713"/>
                    </a:lnTo>
                    <a:lnTo>
                      <a:pt x="397" y="713"/>
                    </a:lnTo>
                    <a:lnTo>
                      <a:pt x="402" y="708"/>
                    </a:lnTo>
                    <a:lnTo>
                      <a:pt x="413" y="708"/>
                    </a:lnTo>
                    <a:lnTo>
                      <a:pt x="418" y="703"/>
                    </a:lnTo>
                    <a:lnTo>
                      <a:pt x="424" y="697"/>
                    </a:lnTo>
                    <a:lnTo>
                      <a:pt x="429" y="692"/>
                    </a:lnTo>
                    <a:lnTo>
                      <a:pt x="440" y="686"/>
                    </a:lnTo>
                    <a:lnTo>
                      <a:pt x="445" y="681"/>
                    </a:lnTo>
                    <a:lnTo>
                      <a:pt x="451" y="676"/>
                    </a:lnTo>
                    <a:lnTo>
                      <a:pt x="456" y="670"/>
                    </a:lnTo>
                    <a:lnTo>
                      <a:pt x="461" y="665"/>
                    </a:lnTo>
                    <a:lnTo>
                      <a:pt x="472" y="654"/>
                    </a:lnTo>
                    <a:lnTo>
                      <a:pt x="477" y="644"/>
                    </a:lnTo>
                    <a:lnTo>
                      <a:pt x="483" y="638"/>
                    </a:lnTo>
                    <a:lnTo>
                      <a:pt x="488" y="628"/>
                    </a:lnTo>
                    <a:lnTo>
                      <a:pt x="499" y="617"/>
                    </a:lnTo>
                    <a:lnTo>
                      <a:pt x="504" y="606"/>
                    </a:lnTo>
                    <a:lnTo>
                      <a:pt x="510" y="595"/>
                    </a:lnTo>
                    <a:lnTo>
                      <a:pt x="515" y="585"/>
                    </a:lnTo>
                    <a:lnTo>
                      <a:pt x="520" y="574"/>
                    </a:lnTo>
                    <a:lnTo>
                      <a:pt x="531" y="563"/>
                    </a:lnTo>
                    <a:lnTo>
                      <a:pt x="536" y="547"/>
                    </a:lnTo>
                    <a:lnTo>
                      <a:pt x="542" y="536"/>
                    </a:lnTo>
                    <a:lnTo>
                      <a:pt x="547" y="520"/>
                    </a:lnTo>
                    <a:lnTo>
                      <a:pt x="558" y="504"/>
                    </a:lnTo>
                    <a:lnTo>
                      <a:pt x="563" y="493"/>
                    </a:lnTo>
                    <a:lnTo>
                      <a:pt x="569" y="477"/>
                    </a:lnTo>
                    <a:lnTo>
                      <a:pt x="574" y="461"/>
                    </a:lnTo>
                    <a:lnTo>
                      <a:pt x="585" y="445"/>
                    </a:lnTo>
                    <a:lnTo>
                      <a:pt x="590" y="429"/>
                    </a:lnTo>
                    <a:lnTo>
                      <a:pt x="595" y="413"/>
                    </a:lnTo>
                    <a:lnTo>
                      <a:pt x="601" y="397"/>
                    </a:lnTo>
                    <a:lnTo>
                      <a:pt x="606" y="381"/>
                    </a:lnTo>
                    <a:lnTo>
                      <a:pt x="617" y="365"/>
                    </a:lnTo>
                    <a:lnTo>
                      <a:pt x="622" y="343"/>
                    </a:lnTo>
                    <a:lnTo>
                      <a:pt x="628" y="327"/>
                    </a:lnTo>
                    <a:lnTo>
                      <a:pt x="633" y="306"/>
                    </a:lnTo>
                    <a:lnTo>
                      <a:pt x="644" y="290"/>
                    </a:lnTo>
                    <a:lnTo>
                      <a:pt x="649" y="268"/>
                    </a:lnTo>
                    <a:lnTo>
                      <a:pt x="654" y="252"/>
                    </a:lnTo>
                    <a:lnTo>
                      <a:pt x="660" y="231"/>
                    </a:lnTo>
                    <a:lnTo>
                      <a:pt x="665" y="215"/>
                    </a:lnTo>
                    <a:lnTo>
                      <a:pt x="676" y="193"/>
                    </a:lnTo>
                    <a:lnTo>
                      <a:pt x="681" y="172"/>
                    </a:lnTo>
                    <a:lnTo>
                      <a:pt x="687" y="150"/>
                    </a:lnTo>
                    <a:lnTo>
                      <a:pt x="692" y="145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7391400" y="2562225"/>
              <a:ext cx="1066800" cy="442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ahoma" pitchFamily="34" charset="0"/>
                </a:rPr>
                <a:t>Cell 1</a:t>
              </a:r>
              <a:endParaRPr lang="sv-SE" dirty="0">
                <a:latin typeface="Tahoma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7391400" y="4278869"/>
              <a:ext cx="1066800" cy="442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ahoma" pitchFamily="34" charset="0"/>
                </a:rPr>
                <a:t>Cell 2</a:t>
              </a:r>
              <a:endParaRPr lang="sv-SE" dirty="0">
                <a:latin typeface="Tahoma" pitchFamily="34" charset="0"/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3934621" y="5200650"/>
              <a:ext cx="0" cy="848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71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457200" y="60960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zh-CN" sz="4400" dirty="0" smtClean="0">
                <a:solidFill>
                  <a:srgbClr val="C00000"/>
                </a:solidFill>
                <a:latin typeface="Tahoma" pitchFamily="34" charset="0"/>
                <a:ea typeface="宋体" pitchFamily="2" charset="-122"/>
              </a:rPr>
              <a:t>An Example</a:t>
            </a:r>
            <a:endParaRPr lang="en-US" altLang="zh-CN" sz="4400" dirty="0">
              <a:solidFill>
                <a:srgbClr val="C00000"/>
              </a:solidFill>
              <a:latin typeface="Tahoma" pitchFamily="34" charset="0"/>
              <a:ea typeface="宋体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19600" y="5410200"/>
            <a:ext cx="2332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ahoma" pitchFamily="34" charset="0"/>
              </a:rPr>
              <a:t>Low traffic time</a:t>
            </a:r>
            <a:endParaRPr lang="sv-SE" sz="2000" b="1" dirty="0">
              <a:latin typeface="Tahoma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888202" y="1539895"/>
            <a:ext cx="5868050" cy="3762886"/>
            <a:chOff x="2817802" y="1681163"/>
            <a:chExt cx="6243250" cy="4205855"/>
          </a:xfrm>
        </p:grpSpPr>
        <p:sp>
          <p:nvSpPr>
            <p:cNvPr id="916482" name="Rectangle 5"/>
            <p:cNvSpPr>
              <a:spLocks noChangeArrowheads="1"/>
            </p:cNvSpPr>
            <p:nvPr/>
          </p:nvSpPr>
          <p:spPr bwMode="auto">
            <a:xfrm>
              <a:off x="3316288" y="1744663"/>
              <a:ext cx="5065712" cy="37099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it-IT" dirty="0">
                <a:latin typeface="Tahoma" pitchFamily="34" charset="0"/>
              </a:endParaRPr>
            </a:p>
          </p:txBody>
        </p:sp>
        <p:sp>
          <p:nvSpPr>
            <p:cNvPr id="916483" name="Rectangle 6"/>
            <p:cNvSpPr>
              <a:spLocks noChangeArrowheads="1"/>
            </p:cNvSpPr>
            <p:nvPr/>
          </p:nvSpPr>
          <p:spPr bwMode="auto">
            <a:xfrm>
              <a:off x="3316288" y="1744663"/>
              <a:ext cx="5065712" cy="3709987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hangingPunct="1"/>
              <a:endParaRPr lang="it-IT" dirty="0">
                <a:latin typeface="Tahoma" pitchFamily="34" charset="0"/>
              </a:endParaRPr>
            </a:p>
          </p:txBody>
        </p:sp>
        <p:sp>
          <p:nvSpPr>
            <p:cNvPr id="916484" name="Freeform 7"/>
            <p:cNvSpPr>
              <a:spLocks/>
            </p:cNvSpPr>
            <p:nvPr/>
          </p:nvSpPr>
          <p:spPr bwMode="auto">
            <a:xfrm>
              <a:off x="3316288" y="1744663"/>
              <a:ext cx="1587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85" name="Freeform 8"/>
            <p:cNvSpPr>
              <a:spLocks/>
            </p:cNvSpPr>
            <p:nvPr/>
          </p:nvSpPr>
          <p:spPr bwMode="auto">
            <a:xfrm>
              <a:off x="4141788" y="1744663"/>
              <a:ext cx="1587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86" name="Freeform 9"/>
            <p:cNvSpPr>
              <a:spLocks/>
            </p:cNvSpPr>
            <p:nvPr/>
          </p:nvSpPr>
          <p:spPr bwMode="auto">
            <a:xfrm>
              <a:off x="4976813" y="1744663"/>
              <a:ext cx="1587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87" name="Freeform 10"/>
            <p:cNvSpPr>
              <a:spLocks/>
            </p:cNvSpPr>
            <p:nvPr/>
          </p:nvSpPr>
          <p:spPr bwMode="auto">
            <a:xfrm>
              <a:off x="5802313" y="1744663"/>
              <a:ext cx="1587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88" name="Freeform 11"/>
            <p:cNvSpPr>
              <a:spLocks/>
            </p:cNvSpPr>
            <p:nvPr/>
          </p:nvSpPr>
          <p:spPr bwMode="auto">
            <a:xfrm>
              <a:off x="6635750" y="1744663"/>
              <a:ext cx="1588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89" name="Freeform 12"/>
            <p:cNvSpPr>
              <a:spLocks/>
            </p:cNvSpPr>
            <p:nvPr/>
          </p:nvSpPr>
          <p:spPr bwMode="auto">
            <a:xfrm>
              <a:off x="7461250" y="1744663"/>
              <a:ext cx="1588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0" name="Freeform 13"/>
            <p:cNvSpPr>
              <a:spLocks/>
            </p:cNvSpPr>
            <p:nvPr/>
          </p:nvSpPr>
          <p:spPr bwMode="auto">
            <a:xfrm>
              <a:off x="8296275" y="1744663"/>
              <a:ext cx="1588" cy="3709987"/>
            </a:xfrm>
            <a:custGeom>
              <a:avLst/>
              <a:gdLst>
                <a:gd name="T0" fmla="*/ 0 w 1588"/>
                <a:gd name="T1" fmla="*/ 2147483647 h 470"/>
                <a:gd name="T2" fmla="*/ 0 w 1588"/>
                <a:gd name="T3" fmla="*/ 0 h 470"/>
                <a:gd name="T4" fmla="*/ 0 w 1588"/>
                <a:gd name="T5" fmla="*/ 0 h 470"/>
                <a:gd name="T6" fmla="*/ 0 60000 65536"/>
                <a:gd name="T7" fmla="*/ 0 60000 65536"/>
                <a:gd name="T8" fmla="*/ 0 60000 65536"/>
                <a:gd name="T9" fmla="*/ 0 w 1588"/>
                <a:gd name="T10" fmla="*/ 0 h 470"/>
                <a:gd name="T11" fmla="*/ 1588 w 1588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70">
                  <a:moveTo>
                    <a:pt x="0" y="470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1" name="Freeform 14"/>
            <p:cNvSpPr>
              <a:spLocks/>
            </p:cNvSpPr>
            <p:nvPr/>
          </p:nvSpPr>
          <p:spPr bwMode="auto">
            <a:xfrm>
              <a:off x="3316288" y="5454650"/>
              <a:ext cx="5065712" cy="1588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2" name="Freeform 15"/>
            <p:cNvSpPr>
              <a:spLocks/>
            </p:cNvSpPr>
            <p:nvPr/>
          </p:nvSpPr>
          <p:spPr bwMode="auto">
            <a:xfrm>
              <a:off x="3316288" y="4916488"/>
              <a:ext cx="5065712" cy="1587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3" name="Freeform 16"/>
            <p:cNvSpPr>
              <a:spLocks/>
            </p:cNvSpPr>
            <p:nvPr/>
          </p:nvSpPr>
          <p:spPr bwMode="auto">
            <a:xfrm>
              <a:off x="3316288" y="4387850"/>
              <a:ext cx="5065712" cy="1588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4" name="Freeform 17"/>
            <p:cNvSpPr>
              <a:spLocks/>
            </p:cNvSpPr>
            <p:nvPr/>
          </p:nvSpPr>
          <p:spPr bwMode="auto">
            <a:xfrm>
              <a:off x="3316288" y="3859213"/>
              <a:ext cx="5065712" cy="1587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5" name="Freeform 18"/>
            <p:cNvSpPr>
              <a:spLocks/>
            </p:cNvSpPr>
            <p:nvPr/>
          </p:nvSpPr>
          <p:spPr bwMode="auto">
            <a:xfrm>
              <a:off x="3316288" y="3332163"/>
              <a:ext cx="5065712" cy="1587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6" name="Freeform 19"/>
            <p:cNvSpPr>
              <a:spLocks/>
            </p:cNvSpPr>
            <p:nvPr/>
          </p:nvSpPr>
          <p:spPr bwMode="auto">
            <a:xfrm>
              <a:off x="3316288" y="2801938"/>
              <a:ext cx="5065712" cy="1587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7" name="Freeform 20"/>
            <p:cNvSpPr>
              <a:spLocks/>
            </p:cNvSpPr>
            <p:nvPr/>
          </p:nvSpPr>
          <p:spPr bwMode="auto">
            <a:xfrm>
              <a:off x="3316288" y="2273300"/>
              <a:ext cx="5065712" cy="1588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8" name="Freeform 21"/>
            <p:cNvSpPr>
              <a:spLocks/>
            </p:cNvSpPr>
            <p:nvPr/>
          </p:nvSpPr>
          <p:spPr bwMode="auto">
            <a:xfrm>
              <a:off x="3316288" y="1744663"/>
              <a:ext cx="5065712" cy="1587"/>
            </a:xfrm>
            <a:custGeom>
              <a:avLst/>
              <a:gdLst>
                <a:gd name="T0" fmla="*/ 0 w 595"/>
                <a:gd name="T1" fmla="*/ 0 h 1471"/>
                <a:gd name="T2" fmla="*/ 2147483647 w 595"/>
                <a:gd name="T3" fmla="*/ 0 h 1471"/>
                <a:gd name="T4" fmla="*/ 2147483647 w 595"/>
                <a:gd name="T5" fmla="*/ 0 h 1471"/>
                <a:gd name="T6" fmla="*/ 0 60000 65536"/>
                <a:gd name="T7" fmla="*/ 0 60000 65536"/>
                <a:gd name="T8" fmla="*/ 0 60000 65536"/>
                <a:gd name="T9" fmla="*/ 0 w 595"/>
                <a:gd name="T10" fmla="*/ 0 h 1471"/>
                <a:gd name="T11" fmla="*/ 595 w 595"/>
                <a:gd name="T12" fmla="*/ 1471 h 1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1471">
                  <a:moveTo>
                    <a:pt x="0" y="0"/>
                  </a:move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499" name="Line 22"/>
            <p:cNvSpPr>
              <a:spLocks noChangeShapeType="1"/>
            </p:cNvSpPr>
            <p:nvPr/>
          </p:nvSpPr>
          <p:spPr bwMode="auto">
            <a:xfrm>
              <a:off x="3316288" y="1744663"/>
              <a:ext cx="506571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0" name="Line 23"/>
            <p:cNvSpPr>
              <a:spLocks noChangeShapeType="1"/>
            </p:cNvSpPr>
            <p:nvPr/>
          </p:nvSpPr>
          <p:spPr bwMode="auto">
            <a:xfrm>
              <a:off x="3316288" y="5454650"/>
              <a:ext cx="506571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1" name="Line 24"/>
            <p:cNvSpPr>
              <a:spLocks noChangeShapeType="1"/>
            </p:cNvSpPr>
            <p:nvPr/>
          </p:nvSpPr>
          <p:spPr bwMode="auto">
            <a:xfrm flipV="1">
              <a:off x="8382000" y="1744663"/>
              <a:ext cx="1588" cy="37099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2" name="Line 25"/>
            <p:cNvSpPr>
              <a:spLocks noChangeShapeType="1"/>
            </p:cNvSpPr>
            <p:nvPr/>
          </p:nvSpPr>
          <p:spPr bwMode="auto">
            <a:xfrm flipV="1">
              <a:off x="3316288" y="1744663"/>
              <a:ext cx="1587" cy="37099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3" name="Line 26"/>
            <p:cNvSpPr>
              <a:spLocks noChangeShapeType="1"/>
            </p:cNvSpPr>
            <p:nvPr/>
          </p:nvSpPr>
          <p:spPr bwMode="auto">
            <a:xfrm>
              <a:off x="3316288" y="5454650"/>
              <a:ext cx="506571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4" name="Line 27"/>
            <p:cNvSpPr>
              <a:spLocks noChangeShapeType="1"/>
            </p:cNvSpPr>
            <p:nvPr/>
          </p:nvSpPr>
          <p:spPr bwMode="auto">
            <a:xfrm flipV="1">
              <a:off x="3316288" y="1744663"/>
              <a:ext cx="1587" cy="37099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5" name="Line 28"/>
            <p:cNvSpPr>
              <a:spLocks noChangeShapeType="1"/>
            </p:cNvSpPr>
            <p:nvPr/>
          </p:nvSpPr>
          <p:spPr bwMode="auto">
            <a:xfrm flipV="1">
              <a:off x="3316288" y="5407025"/>
              <a:ext cx="1587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6" name="Line 29"/>
            <p:cNvSpPr>
              <a:spLocks noChangeShapeType="1"/>
            </p:cNvSpPr>
            <p:nvPr/>
          </p:nvSpPr>
          <p:spPr bwMode="auto">
            <a:xfrm>
              <a:off x="3316288" y="1744663"/>
              <a:ext cx="1587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7" name="Rectangle 30"/>
            <p:cNvSpPr>
              <a:spLocks noChangeArrowheads="1"/>
            </p:cNvSpPr>
            <p:nvPr/>
          </p:nvSpPr>
          <p:spPr bwMode="auto">
            <a:xfrm>
              <a:off x="3214688" y="5476875"/>
              <a:ext cx="242180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 smtClean="0">
                  <a:solidFill>
                    <a:srgbClr val="000000"/>
                  </a:solidFill>
                  <a:latin typeface="Tahoma" pitchFamily="34" charset="0"/>
                </a:rPr>
                <a:t>9:00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08" name="Line 31"/>
            <p:cNvSpPr>
              <a:spLocks noChangeShapeType="1"/>
            </p:cNvSpPr>
            <p:nvPr/>
          </p:nvSpPr>
          <p:spPr bwMode="auto">
            <a:xfrm flipV="1">
              <a:off x="4141788" y="5407025"/>
              <a:ext cx="1587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09" name="Line 32"/>
            <p:cNvSpPr>
              <a:spLocks noChangeShapeType="1"/>
            </p:cNvSpPr>
            <p:nvPr/>
          </p:nvSpPr>
          <p:spPr bwMode="auto">
            <a:xfrm>
              <a:off x="4141788" y="1744663"/>
              <a:ext cx="1587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0" name="Rectangle 33"/>
            <p:cNvSpPr>
              <a:spLocks noChangeArrowheads="1"/>
            </p:cNvSpPr>
            <p:nvPr/>
          </p:nvSpPr>
          <p:spPr bwMode="auto">
            <a:xfrm>
              <a:off x="4006850" y="5476875"/>
              <a:ext cx="306990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 smtClean="0">
                  <a:solidFill>
                    <a:srgbClr val="000000"/>
                  </a:solidFill>
                  <a:latin typeface="Tahoma" pitchFamily="34" charset="0"/>
                </a:rPr>
                <a:t>15:00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11" name="Line 34"/>
            <p:cNvSpPr>
              <a:spLocks noChangeShapeType="1"/>
            </p:cNvSpPr>
            <p:nvPr/>
          </p:nvSpPr>
          <p:spPr bwMode="auto">
            <a:xfrm flipV="1">
              <a:off x="4976813" y="5407025"/>
              <a:ext cx="1587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2" name="Line 35"/>
            <p:cNvSpPr>
              <a:spLocks noChangeShapeType="1"/>
            </p:cNvSpPr>
            <p:nvPr/>
          </p:nvSpPr>
          <p:spPr bwMode="auto">
            <a:xfrm>
              <a:off x="4976813" y="1744663"/>
              <a:ext cx="1587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3" name="Rectangle 36"/>
            <p:cNvSpPr>
              <a:spLocks noChangeArrowheads="1"/>
            </p:cNvSpPr>
            <p:nvPr/>
          </p:nvSpPr>
          <p:spPr bwMode="auto">
            <a:xfrm>
              <a:off x="4840288" y="5476875"/>
              <a:ext cx="306990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 smtClean="0">
                  <a:solidFill>
                    <a:srgbClr val="000000"/>
                  </a:solidFill>
                  <a:latin typeface="Tahoma" pitchFamily="34" charset="0"/>
                </a:rPr>
                <a:t>21:00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14" name="Line 37"/>
            <p:cNvSpPr>
              <a:spLocks noChangeShapeType="1"/>
            </p:cNvSpPr>
            <p:nvPr/>
          </p:nvSpPr>
          <p:spPr bwMode="auto">
            <a:xfrm flipV="1">
              <a:off x="5802313" y="5407025"/>
              <a:ext cx="1587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5" name="Line 38"/>
            <p:cNvSpPr>
              <a:spLocks noChangeShapeType="1"/>
            </p:cNvSpPr>
            <p:nvPr/>
          </p:nvSpPr>
          <p:spPr bwMode="auto">
            <a:xfrm>
              <a:off x="5802313" y="1744663"/>
              <a:ext cx="1587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6" name="Rectangle 39"/>
            <p:cNvSpPr>
              <a:spLocks noChangeArrowheads="1"/>
            </p:cNvSpPr>
            <p:nvPr/>
          </p:nvSpPr>
          <p:spPr bwMode="auto">
            <a:xfrm>
              <a:off x="5700713" y="5476875"/>
              <a:ext cx="242180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 smtClean="0">
                  <a:solidFill>
                    <a:srgbClr val="000000"/>
                  </a:solidFill>
                  <a:latin typeface="Tahoma" pitchFamily="34" charset="0"/>
                </a:rPr>
                <a:t>5:00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17" name="Line 40"/>
            <p:cNvSpPr>
              <a:spLocks noChangeShapeType="1"/>
            </p:cNvSpPr>
            <p:nvPr/>
          </p:nvSpPr>
          <p:spPr bwMode="auto">
            <a:xfrm flipV="1">
              <a:off x="6635750" y="5407025"/>
              <a:ext cx="1588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8" name="Line 41"/>
            <p:cNvSpPr>
              <a:spLocks noChangeShapeType="1"/>
            </p:cNvSpPr>
            <p:nvPr/>
          </p:nvSpPr>
          <p:spPr bwMode="auto">
            <a:xfrm>
              <a:off x="6635750" y="1744663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19" name="Rectangle 42"/>
            <p:cNvSpPr>
              <a:spLocks noChangeArrowheads="1"/>
            </p:cNvSpPr>
            <p:nvPr/>
          </p:nvSpPr>
          <p:spPr bwMode="auto">
            <a:xfrm>
              <a:off x="6500813" y="5476875"/>
              <a:ext cx="306990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 smtClean="0">
                  <a:solidFill>
                    <a:srgbClr val="000000"/>
                  </a:solidFill>
                  <a:latin typeface="Tahoma" pitchFamily="34" charset="0"/>
                </a:rPr>
                <a:t>11:00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20" name="Line 43"/>
            <p:cNvSpPr>
              <a:spLocks noChangeShapeType="1"/>
            </p:cNvSpPr>
            <p:nvPr/>
          </p:nvSpPr>
          <p:spPr bwMode="auto">
            <a:xfrm flipV="1">
              <a:off x="7461250" y="5407025"/>
              <a:ext cx="1588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21" name="Line 44"/>
            <p:cNvSpPr>
              <a:spLocks noChangeShapeType="1"/>
            </p:cNvSpPr>
            <p:nvPr/>
          </p:nvSpPr>
          <p:spPr bwMode="auto">
            <a:xfrm>
              <a:off x="7461250" y="1744663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22" name="Rectangle 45"/>
            <p:cNvSpPr>
              <a:spLocks noChangeArrowheads="1"/>
            </p:cNvSpPr>
            <p:nvPr/>
          </p:nvSpPr>
          <p:spPr bwMode="auto">
            <a:xfrm>
              <a:off x="7326313" y="5476875"/>
              <a:ext cx="306990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 smtClean="0">
                  <a:solidFill>
                    <a:srgbClr val="000000"/>
                  </a:solidFill>
                  <a:latin typeface="Tahoma" pitchFamily="34" charset="0"/>
                </a:rPr>
                <a:t>17:00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23" name="Line 46"/>
            <p:cNvSpPr>
              <a:spLocks noChangeShapeType="1"/>
            </p:cNvSpPr>
            <p:nvPr/>
          </p:nvSpPr>
          <p:spPr bwMode="auto">
            <a:xfrm flipV="1">
              <a:off x="8296275" y="5407025"/>
              <a:ext cx="1588" cy="476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24" name="Line 47"/>
            <p:cNvSpPr>
              <a:spLocks noChangeShapeType="1"/>
            </p:cNvSpPr>
            <p:nvPr/>
          </p:nvSpPr>
          <p:spPr bwMode="auto">
            <a:xfrm>
              <a:off x="8296275" y="1744663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26" name="Line 49"/>
            <p:cNvSpPr>
              <a:spLocks noChangeShapeType="1"/>
            </p:cNvSpPr>
            <p:nvPr/>
          </p:nvSpPr>
          <p:spPr bwMode="auto">
            <a:xfrm>
              <a:off x="3316288" y="5454650"/>
              <a:ext cx="428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27" name="Line 50"/>
            <p:cNvSpPr>
              <a:spLocks noChangeShapeType="1"/>
            </p:cNvSpPr>
            <p:nvPr/>
          </p:nvSpPr>
          <p:spPr bwMode="auto">
            <a:xfrm flipH="1">
              <a:off x="8329613" y="5454650"/>
              <a:ext cx="5238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28" name="Rectangle 51"/>
            <p:cNvSpPr>
              <a:spLocks noChangeArrowheads="1"/>
            </p:cNvSpPr>
            <p:nvPr/>
          </p:nvSpPr>
          <p:spPr bwMode="auto">
            <a:xfrm>
              <a:off x="3222625" y="5391150"/>
              <a:ext cx="68220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29" name="Line 52"/>
            <p:cNvSpPr>
              <a:spLocks noChangeShapeType="1"/>
            </p:cNvSpPr>
            <p:nvPr/>
          </p:nvSpPr>
          <p:spPr bwMode="auto">
            <a:xfrm>
              <a:off x="3316288" y="4916488"/>
              <a:ext cx="4286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0" name="Line 53"/>
            <p:cNvSpPr>
              <a:spLocks noChangeShapeType="1"/>
            </p:cNvSpPr>
            <p:nvPr/>
          </p:nvSpPr>
          <p:spPr bwMode="auto">
            <a:xfrm flipH="1">
              <a:off x="8329613" y="4916488"/>
              <a:ext cx="523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1" name="Rectangle 54"/>
            <p:cNvSpPr>
              <a:spLocks noChangeArrowheads="1"/>
            </p:cNvSpPr>
            <p:nvPr/>
          </p:nvSpPr>
          <p:spPr bwMode="auto">
            <a:xfrm>
              <a:off x="3070225" y="4854575"/>
              <a:ext cx="238769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0.01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32" name="Line 55"/>
            <p:cNvSpPr>
              <a:spLocks noChangeShapeType="1"/>
            </p:cNvSpPr>
            <p:nvPr/>
          </p:nvSpPr>
          <p:spPr bwMode="auto">
            <a:xfrm>
              <a:off x="3316288" y="4387850"/>
              <a:ext cx="428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3" name="Line 56"/>
            <p:cNvSpPr>
              <a:spLocks noChangeShapeType="1"/>
            </p:cNvSpPr>
            <p:nvPr/>
          </p:nvSpPr>
          <p:spPr bwMode="auto">
            <a:xfrm flipH="1">
              <a:off x="8329613" y="4387850"/>
              <a:ext cx="5238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4" name="Rectangle 57"/>
            <p:cNvSpPr>
              <a:spLocks noChangeArrowheads="1"/>
            </p:cNvSpPr>
            <p:nvPr/>
          </p:nvSpPr>
          <p:spPr bwMode="auto">
            <a:xfrm>
              <a:off x="3070225" y="4324351"/>
              <a:ext cx="238769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0.02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35" name="Line 58"/>
            <p:cNvSpPr>
              <a:spLocks noChangeShapeType="1"/>
            </p:cNvSpPr>
            <p:nvPr/>
          </p:nvSpPr>
          <p:spPr bwMode="auto">
            <a:xfrm>
              <a:off x="3316288" y="3859213"/>
              <a:ext cx="4286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6" name="Line 59"/>
            <p:cNvSpPr>
              <a:spLocks noChangeShapeType="1"/>
            </p:cNvSpPr>
            <p:nvPr/>
          </p:nvSpPr>
          <p:spPr bwMode="auto">
            <a:xfrm flipH="1">
              <a:off x="8329613" y="3859213"/>
              <a:ext cx="523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7" name="Rectangle 60"/>
            <p:cNvSpPr>
              <a:spLocks noChangeArrowheads="1"/>
            </p:cNvSpPr>
            <p:nvPr/>
          </p:nvSpPr>
          <p:spPr bwMode="auto">
            <a:xfrm>
              <a:off x="3070225" y="3797300"/>
              <a:ext cx="238769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0.03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38" name="Line 61"/>
            <p:cNvSpPr>
              <a:spLocks noChangeShapeType="1"/>
            </p:cNvSpPr>
            <p:nvPr/>
          </p:nvSpPr>
          <p:spPr bwMode="auto">
            <a:xfrm>
              <a:off x="3316288" y="3332163"/>
              <a:ext cx="4286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39" name="Line 62"/>
            <p:cNvSpPr>
              <a:spLocks noChangeShapeType="1"/>
            </p:cNvSpPr>
            <p:nvPr/>
          </p:nvSpPr>
          <p:spPr bwMode="auto">
            <a:xfrm flipH="1">
              <a:off x="8329613" y="3332163"/>
              <a:ext cx="523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0" name="Rectangle 63"/>
            <p:cNvSpPr>
              <a:spLocks noChangeArrowheads="1"/>
            </p:cNvSpPr>
            <p:nvPr/>
          </p:nvSpPr>
          <p:spPr bwMode="auto">
            <a:xfrm>
              <a:off x="3070225" y="3268662"/>
              <a:ext cx="238769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0.04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41" name="Line 64"/>
            <p:cNvSpPr>
              <a:spLocks noChangeShapeType="1"/>
            </p:cNvSpPr>
            <p:nvPr/>
          </p:nvSpPr>
          <p:spPr bwMode="auto">
            <a:xfrm>
              <a:off x="3316288" y="2801938"/>
              <a:ext cx="4286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2" name="Line 65"/>
            <p:cNvSpPr>
              <a:spLocks noChangeShapeType="1"/>
            </p:cNvSpPr>
            <p:nvPr/>
          </p:nvSpPr>
          <p:spPr bwMode="auto">
            <a:xfrm flipH="1">
              <a:off x="8329613" y="2801938"/>
              <a:ext cx="523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3" name="Rectangle 66"/>
            <p:cNvSpPr>
              <a:spLocks noChangeArrowheads="1"/>
            </p:cNvSpPr>
            <p:nvPr/>
          </p:nvSpPr>
          <p:spPr bwMode="auto">
            <a:xfrm>
              <a:off x="3070225" y="2738438"/>
              <a:ext cx="238769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0.05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44" name="Line 67"/>
            <p:cNvSpPr>
              <a:spLocks noChangeShapeType="1"/>
            </p:cNvSpPr>
            <p:nvPr/>
          </p:nvSpPr>
          <p:spPr bwMode="auto">
            <a:xfrm>
              <a:off x="3316288" y="2273300"/>
              <a:ext cx="428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5" name="Line 68"/>
            <p:cNvSpPr>
              <a:spLocks noChangeShapeType="1"/>
            </p:cNvSpPr>
            <p:nvPr/>
          </p:nvSpPr>
          <p:spPr bwMode="auto">
            <a:xfrm flipH="1">
              <a:off x="8329613" y="2273300"/>
              <a:ext cx="52387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6" name="Rectangle 69"/>
            <p:cNvSpPr>
              <a:spLocks noChangeArrowheads="1"/>
            </p:cNvSpPr>
            <p:nvPr/>
          </p:nvSpPr>
          <p:spPr bwMode="auto">
            <a:xfrm>
              <a:off x="3070225" y="2209800"/>
              <a:ext cx="238769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0.06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47" name="Line 70"/>
            <p:cNvSpPr>
              <a:spLocks noChangeShapeType="1"/>
            </p:cNvSpPr>
            <p:nvPr/>
          </p:nvSpPr>
          <p:spPr bwMode="auto">
            <a:xfrm>
              <a:off x="3316288" y="1744663"/>
              <a:ext cx="4286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8" name="Line 71"/>
            <p:cNvSpPr>
              <a:spLocks noChangeShapeType="1"/>
            </p:cNvSpPr>
            <p:nvPr/>
          </p:nvSpPr>
          <p:spPr bwMode="auto">
            <a:xfrm flipH="1">
              <a:off x="8329613" y="1744663"/>
              <a:ext cx="52387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49" name="Rectangle 72"/>
            <p:cNvSpPr>
              <a:spLocks noChangeArrowheads="1"/>
            </p:cNvSpPr>
            <p:nvPr/>
          </p:nvSpPr>
          <p:spPr bwMode="auto">
            <a:xfrm>
              <a:off x="3070225" y="1681163"/>
              <a:ext cx="238769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0.07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50" name="Line 73"/>
            <p:cNvSpPr>
              <a:spLocks noChangeShapeType="1"/>
            </p:cNvSpPr>
            <p:nvPr/>
          </p:nvSpPr>
          <p:spPr bwMode="auto">
            <a:xfrm>
              <a:off x="3316288" y="1744663"/>
              <a:ext cx="506571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51" name="Line 74"/>
            <p:cNvSpPr>
              <a:spLocks noChangeShapeType="1"/>
            </p:cNvSpPr>
            <p:nvPr/>
          </p:nvSpPr>
          <p:spPr bwMode="auto">
            <a:xfrm>
              <a:off x="3316288" y="5454650"/>
              <a:ext cx="506571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52" name="Line 75"/>
            <p:cNvSpPr>
              <a:spLocks noChangeShapeType="1"/>
            </p:cNvSpPr>
            <p:nvPr/>
          </p:nvSpPr>
          <p:spPr bwMode="auto">
            <a:xfrm flipV="1">
              <a:off x="8382000" y="1744663"/>
              <a:ext cx="1588" cy="37099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sp>
          <p:nvSpPr>
            <p:cNvPr id="916553" name="Line 76"/>
            <p:cNvSpPr>
              <a:spLocks noChangeShapeType="1"/>
            </p:cNvSpPr>
            <p:nvPr/>
          </p:nvSpPr>
          <p:spPr bwMode="auto">
            <a:xfrm flipV="1">
              <a:off x="3316288" y="1744663"/>
              <a:ext cx="1587" cy="37099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  <p:grpSp>
          <p:nvGrpSpPr>
            <p:cNvPr id="916554" name="Group 98"/>
            <p:cNvGrpSpPr>
              <a:grpSpLocks/>
            </p:cNvGrpSpPr>
            <p:nvPr/>
          </p:nvGrpSpPr>
          <p:grpSpPr bwMode="auto">
            <a:xfrm>
              <a:off x="3322638" y="3619500"/>
              <a:ext cx="5073650" cy="1300162"/>
              <a:chOff x="2351066" y="2249354"/>
              <a:chExt cx="5073650" cy="2550745"/>
            </a:xfrm>
          </p:grpSpPr>
          <p:sp>
            <p:nvSpPr>
              <p:cNvPr id="916555" name="Freeform 77"/>
              <p:cNvSpPr>
                <a:spLocks/>
              </p:cNvSpPr>
              <p:nvPr/>
            </p:nvSpPr>
            <p:spPr bwMode="auto">
              <a:xfrm>
                <a:off x="2351066" y="2249354"/>
                <a:ext cx="1319213" cy="1351174"/>
              </a:xfrm>
              <a:custGeom>
                <a:avLst/>
                <a:gdLst>
                  <a:gd name="T0" fmla="*/ 2147483647 w 831"/>
                  <a:gd name="T1" fmla="*/ 2147483647 h 918"/>
                  <a:gd name="T2" fmla="*/ 2147483647 w 831"/>
                  <a:gd name="T3" fmla="*/ 2147483647 h 918"/>
                  <a:gd name="T4" fmla="*/ 2147483647 w 831"/>
                  <a:gd name="T5" fmla="*/ 2147483647 h 918"/>
                  <a:gd name="T6" fmla="*/ 2147483647 w 831"/>
                  <a:gd name="T7" fmla="*/ 2147483647 h 918"/>
                  <a:gd name="T8" fmla="*/ 2147483647 w 831"/>
                  <a:gd name="T9" fmla="*/ 2147483647 h 918"/>
                  <a:gd name="T10" fmla="*/ 2147483647 w 831"/>
                  <a:gd name="T11" fmla="*/ 2147483647 h 918"/>
                  <a:gd name="T12" fmla="*/ 2147483647 w 831"/>
                  <a:gd name="T13" fmla="*/ 2147483647 h 918"/>
                  <a:gd name="T14" fmla="*/ 2147483647 w 831"/>
                  <a:gd name="T15" fmla="*/ 2147483647 h 918"/>
                  <a:gd name="T16" fmla="*/ 2147483647 w 831"/>
                  <a:gd name="T17" fmla="*/ 2147483647 h 918"/>
                  <a:gd name="T18" fmla="*/ 2147483647 w 831"/>
                  <a:gd name="T19" fmla="*/ 2147483647 h 918"/>
                  <a:gd name="T20" fmla="*/ 2147483647 w 831"/>
                  <a:gd name="T21" fmla="*/ 2147483647 h 918"/>
                  <a:gd name="T22" fmla="*/ 2147483647 w 831"/>
                  <a:gd name="T23" fmla="*/ 2147483647 h 918"/>
                  <a:gd name="T24" fmla="*/ 2147483647 w 831"/>
                  <a:gd name="T25" fmla="*/ 2147483647 h 918"/>
                  <a:gd name="T26" fmla="*/ 2147483647 w 831"/>
                  <a:gd name="T27" fmla="*/ 2147483647 h 918"/>
                  <a:gd name="T28" fmla="*/ 2147483647 w 831"/>
                  <a:gd name="T29" fmla="*/ 2147483647 h 918"/>
                  <a:gd name="T30" fmla="*/ 2147483647 w 831"/>
                  <a:gd name="T31" fmla="*/ 2147483647 h 918"/>
                  <a:gd name="T32" fmla="*/ 2147483647 w 831"/>
                  <a:gd name="T33" fmla="*/ 2147483647 h 918"/>
                  <a:gd name="T34" fmla="*/ 2147483647 w 831"/>
                  <a:gd name="T35" fmla="*/ 2147483647 h 918"/>
                  <a:gd name="T36" fmla="*/ 2147483647 w 831"/>
                  <a:gd name="T37" fmla="*/ 2147483647 h 918"/>
                  <a:gd name="T38" fmla="*/ 2147483647 w 831"/>
                  <a:gd name="T39" fmla="*/ 2147483647 h 918"/>
                  <a:gd name="T40" fmla="*/ 2147483647 w 831"/>
                  <a:gd name="T41" fmla="*/ 0 h 918"/>
                  <a:gd name="T42" fmla="*/ 2147483647 w 831"/>
                  <a:gd name="T43" fmla="*/ 2147483647 h 918"/>
                  <a:gd name="T44" fmla="*/ 2147483647 w 831"/>
                  <a:gd name="T45" fmla="*/ 2147483647 h 918"/>
                  <a:gd name="T46" fmla="*/ 2147483647 w 831"/>
                  <a:gd name="T47" fmla="*/ 2147483647 h 918"/>
                  <a:gd name="T48" fmla="*/ 2147483647 w 831"/>
                  <a:gd name="T49" fmla="*/ 2147483647 h 918"/>
                  <a:gd name="T50" fmla="*/ 2147483647 w 831"/>
                  <a:gd name="T51" fmla="*/ 2147483647 h 918"/>
                  <a:gd name="T52" fmla="*/ 2147483647 w 831"/>
                  <a:gd name="T53" fmla="*/ 2147483647 h 918"/>
                  <a:gd name="T54" fmla="*/ 2147483647 w 831"/>
                  <a:gd name="T55" fmla="*/ 2147483647 h 918"/>
                  <a:gd name="T56" fmla="*/ 2147483647 w 831"/>
                  <a:gd name="T57" fmla="*/ 2147483647 h 918"/>
                  <a:gd name="T58" fmla="*/ 2147483647 w 831"/>
                  <a:gd name="T59" fmla="*/ 2147483647 h 918"/>
                  <a:gd name="T60" fmla="*/ 2147483647 w 831"/>
                  <a:gd name="T61" fmla="*/ 2147483647 h 918"/>
                  <a:gd name="T62" fmla="*/ 2147483647 w 831"/>
                  <a:gd name="T63" fmla="*/ 2147483647 h 918"/>
                  <a:gd name="T64" fmla="*/ 2147483647 w 831"/>
                  <a:gd name="T65" fmla="*/ 2147483647 h 918"/>
                  <a:gd name="T66" fmla="*/ 2147483647 w 831"/>
                  <a:gd name="T67" fmla="*/ 2147483647 h 918"/>
                  <a:gd name="T68" fmla="*/ 2147483647 w 831"/>
                  <a:gd name="T69" fmla="*/ 2147483647 h 918"/>
                  <a:gd name="T70" fmla="*/ 2147483647 w 831"/>
                  <a:gd name="T71" fmla="*/ 2147483647 h 918"/>
                  <a:gd name="T72" fmla="*/ 2147483647 w 831"/>
                  <a:gd name="T73" fmla="*/ 2147483647 h 918"/>
                  <a:gd name="T74" fmla="*/ 2147483647 w 831"/>
                  <a:gd name="T75" fmla="*/ 2147483647 h 918"/>
                  <a:gd name="T76" fmla="*/ 2147483647 w 831"/>
                  <a:gd name="T77" fmla="*/ 2147483647 h 918"/>
                  <a:gd name="T78" fmla="*/ 2147483647 w 831"/>
                  <a:gd name="T79" fmla="*/ 2147483647 h 918"/>
                  <a:gd name="T80" fmla="*/ 2147483647 w 831"/>
                  <a:gd name="T81" fmla="*/ 2147483647 h 918"/>
                  <a:gd name="T82" fmla="*/ 2147483647 w 831"/>
                  <a:gd name="T83" fmla="*/ 2147483647 h 91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31"/>
                  <a:gd name="T127" fmla="*/ 0 h 918"/>
                  <a:gd name="T128" fmla="*/ 831 w 831"/>
                  <a:gd name="T129" fmla="*/ 918 h 91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31" h="918">
                    <a:moveTo>
                      <a:pt x="0" y="869"/>
                    </a:moveTo>
                    <a:lnTo>
                      <a:pt x="6" y="848"/>
                    </a:lnTo>
                    <a:lnTo>
                      <a:pt x="11" y="821"/>
                    </a:lnTo>
                    <a:lnTo>
                      <a:pt x="16" y="800"/>
                    </a:lnTo>
                    <a:lnTo>
                      <a:pt x="22" y="778"/>
                    </a:lnTo>
                    <a:lnTo>
                      <a:pt x="32" y="757"/>
                    </a:lnTo>
                    <a:lnTo>
                      <a:pt x="38" y="735"/>
                    </a:lnTo>
                    <a:lnTo>
                      <a:pt x="43" y="714"/>
                    </a:lnTo>
                    <a:lnTo>
                      <a:pt x="48" y="692"/>
                    </a:lnTo>
                    <a:lnTo>
                      <a:pt x="59" y="671"/>
                    </a:lnTo>
                    <a:lnTo>
                      <a:pt x="65" y="649"/>
                    </a:lnTo>
                    <a:lnTo>
                      <a:pt x="70" y="628"/>
                    </a:lnTo>
                    <a:lnTo>
                      <a:pt x="75" y="612"/>
                    </a:lnTo>
                    <a:lnTo>
                      <a:pt x="81" y="590"/>
                    </a:lnTo>
                    <a:lnTo>
                      <a:pt x="91" y="569"/>
                    </a:lnTo>
                    <a:lnTo>
                      <a:pt x="97" y="547"/>
                    </a:lnTo>
                    <a:lnTo>
                      <a:pt x="102" y="526"/>
                    </a:lnTo>
                    <a:lnTo>
                      <a:pt x="107" y="510"/>
                    </a:lnTo>
                    <a:lnTo>
                      <a:pt x="118" y="488"/>
                    </a:lnTo>
                    <a:lnTo>
                      <a:pt x="124" y="467"/>
                    </a:lnTo>
                    <a:lnTo>
                      <a:pt x="129" y="451"/>
                    </a:lnTo>
                    <a:lnTo>
                      <a:pt x="134" y="429"/>
                    </a:lnTo>
                    <a:lnTo>
                      <a:pt x="145" y="413"/>
                    </a:lnTo>
                    <a:lnTo>
                      <a:pt x="150" y="392"/>
                    </a:lnTo>
                    <a:lnTo>
                      <a:pt x="156" y="376"/>
                    </a:lnTo>
                    <a:lnTo>
                      <a:pt x="161" y="360"/>
                    </a:lnTo>
                    <a:lnTo>
                      <a:pt x="166" y="338"/>
                    </a:lnTo>
                    <a:lnTo>
                      <a:pt x="177" y="322"/>
                    </a:lnTo>
                    <a:lnTo>
                      <a:pt x="183" y="306"/>
                    </a:lnTo>
                    <a:lnTo>
                      <a:pt x="188" y="290"/>
                    </a:lnTo>
                    <a:lnTo>
                      <a:pt x="193" y="274"/>
                    </a:lnTo>
                    <a:lnTo>
                      <a:pt x="204" y="258"/>
                    </a:lnTo>
                    <a:lnTo>
                      <a:pt x="209" y="242"/>
                    </a:lnTo>
                    <a:lnTo>
                      <a:pt x="215" y="226"/>
                    </a:lnTo>
                    <a:lnTo>
                      <a:pt x="220" y="215"/>
                    </a:lnTo>
                    <a:lnTo>
                      <a:pt x="225" y="199"/>
                    </a:lnTo>
                    <a:lnTo>
                      <a:pt x="236" y="183"/>
                    </a:lnTo>
                    <a:lnTo>
                      <a:pt x="241" y="172"/>
                    </a:lnTo>
                    <a:lnTo>
                      <a:pt x="247" y="161"/>
                    </a:lnTo>
                    <a:lnTo>
                      <a:pt x="252" y="145"/>
                    </a:lnTo>
                    <a:lnTo>
                      <a:pt x="263" y="135"/>
                    </a:lnTo>
                    <a:lnTo>
                      <a:pt x="268" y="124"/>
                    </a:lnTo>
                    <a:lnTo>
                      <a:pt x="274" y="113"/>
                    </a:lnTo>
                    <a:lnTo>
                      <a:pt x="279" y="102"/>
                    </a:lnTo>
                    <a:lnTo>
                      <a:pt x="290" y="92"/>
                    </a:lnTo>
                    <a:lnTo>
                      <a:pt x="295" y="81"/>
                    </a:lnTo>
                    <a:lnTo>
                      <a:pt x="300" y="76"/>
                    </a:lnTo>
                    <a:lnTo>
                      <a:pt x="306" y="65"/>
                    </a:lnTo>
                    <a:lnTo>
                      <a:pt x="311" y="59"/>
                    </a:lnTo>
                    <a:lnTo>
                      <a:pt x="322" y="49"/>
                    </a:lnTo>
                    <a:lnTo>
                      <a:pt x="327" y="43"/>
                    </a:lnTo>
                    <a:lnTo>
                      <a:pt x="333" y="38"/>
                    </a:lnTo>
                    <a:lnTo>
                      <a:pt x="338" y="33"/>
                    </a:lnTo>
                    <a:lnTo>
                      <a:pt x="349" y="27"/>
                    </a:lnTo>
                    <a:lnTo>
                      <a:pt x="354" y="22"/>
                    </a:lnTo>
                    <a:lnTo>
                      <a:pt x="359" y="17"/>
                    </a:lnTo>
                    <a:lnTo>
                      <a:pt x="365" y="11"/>
                    </a:lnTo>
                    <a:lnTo>
                      <a:pt x="376" y="11"/>
                    </a:lnTo>
                    <a:lnTo>
                      <a:pt x="381" y="6"/>
                    </a:lnTo>
                    <a:lnTo>
                      <a:pt x="386" y="6"/>
                    </a:lnTo>
                    <a:lnTo>
                      <a:pt x="392" y="0"/>
                    </a:lnTo>
                    <a:lnTo>
                      <a:pt x="397" y="0"/>
                    </a:lnTo>
                    <a:lnTo>
                      <a:pt x="408" y="0"/>
                    </a:lnTo>
                    <a:lnTo>
                      <a:pt x="413" y="0"/>
                    </a:lnTo>
                    <a:lnTo>
                      <a:pt x="418" y="0"/>
                    </a:lnTo>
                    <a:lnTo>
                      <a:pt x="424" y="6"/>
                    </a:lnTo>
                    <a:lnTo>
                      <a:pt x="435" y="6"/>
                    </a:lnTo>
                    <a:lnTo>
                      <a:pt x="440" y="6"/>
                    </a:lnTo>
                    <a:lnTo>
                      <a:pt x="445" y="11"/>
                    </a:lnTo>
                    <a:lnTo>
                      <a:pt x="451" y="11"/>
                    </a:lnTo>
                    <a:lnTo>
                      <a:pt x="456" y="17"/>
                    </a:lnTo>
                    <a:lnTo>
                      <a:pt x="467" y="22"/>
                    </a:lnTo>
                    <a:lnTo>
                      <a:pt x="472" y="27"/>
                    </a:lnTo>
                    <a:lnTo>
                      <a:pt x="477" y="33"/>
                    </a:lnTo>
                    <a:lnTo>
                      <a:pt x="483" y="38"/>
                    </a:lnTo>
                    <a:lnTo>
                      <a:pt x="493" y="43"/>
                    </a:lnTo>
                    <a:lnTo>
                      <a:pt x="499" y="54"/>
                    </a:lnTo>
                    <a:lnTo>
                      <a:pt x="504" y="59"/>
                    </a:lnTo>
                    <a:lnTo>
                      <a:pt x="510" y="70"/>
                    </a:lnTo>
                    <a:lnTo>
                      <a:pt x="520" y="76"/>
                    </a:lnTo>
                    <a:lnTo>
                      <a:pt x="526" y="86"/>
                    </a:lnTo>
                    <a:lnTo>
                      <a:pt x="531" y="97"/>
                    </a:lnTo>
                    <a:lnTo>
                      <a:pt x="536" y="102"/>
                    </a:lnTo>
                    <a:lnTo>
                      <a:pt x="542" y="113"/>
                    </a:lnTo>
                    <a:lnTo>
                      <a:pt x="552" y="129"/>
                    </a:lnTo>
                    <a:lnTo>
                      <a:pt x="558" y="140"/>
                    </a:lnTo>
                    <a:lnTo>
                      <a:pt x="563" y="151"/>
                    </a:lnTo>
                    <a:lnTo>
                      <a:pt x="569" y="161"/>
                    </a:lnTo>
                    <a:lnTo>
                      <a:pt x="579" y="177"/>
                    </a:lnTo>
                    <a:lnTo>
                      <a:pt x="585" y="188"/>
                    </a:lnTo>
                    <a:lnTo>
                      <a:pt x="590" y="204"/>
                    </a:lnTo>
                    <a:lnTo>
                      <a:pt x="595" y="215"/>
                    </a:lnTo>
                    <a:lnTo>
                      <a:pt x="601" y="231"/>
                    </a:lnTo>
                    <a:lnTo>
                      <a:pt x="611" y="247"/>
                    </a:lnTo>
                    <a:lnTo>
                      <a:pt x="617" y="263"/>
                    </a:lnTo>
                    <a:lnTo>
                      <a:pt x="622" y="279"/>
                    </a:lnTo>
                    <a:lnTo>
                      <a:pt x="628" y="295"/>
                    </a:lnTo>
                    <a:lnTo>
                      <a:pt x="638" y="312"/>
                    </a:lnTo>
                    <a:lnTo>
                      <a:pt x="644" y="328"/>
                    </a:lnTo>
                    <a:lnTo>
                      <a:pt x="649" y="344"/>
                    </a:lnTo>
                    <a:lnTo>
                      <a:pt x="654" y="360"/>
                    </a:lnTo>
                    <a:lnTo>
                      <a:pt x="665" y="381"/>
                    </a:lnTo>
                    <a:lnTo>
                      <a:pt x="670" y="397"/>
                    </a:lnTo>
                    <a:lnTo>
                      <a:pt x="676" y="419"/>
                    </a:lnTo>
                    <a:lnTo>
                      <a:pt x="681" y="435"/>
                    </a:lnTo>
                    <a:lnTo>
                      <a:pt x="687" y="456"/>
                    </a:lnTo>
                    <a:lnTo>
                      <a:pt x="697" y="472"/>
                    </a:lnTo>
                    <a:lnTo>
                      <a:pt x="703" y="494"/>
                    </a:lnTo>
                    <a:lnTo>
                      <a:pt x="708" y="510"/>
                    </a:lnTo>
                    <a:lnTo>
                      <a:pt x="713" y="531"/>
                    </a:lnTo>
                    <a:lnTo>
                      <a:pt x="724" y="553"/>
                    </a:lnTo>
                    <a:lnTo>
                      <a:pt x="729" y="574"/>
                    </a:lnTo>
                    <a:lnTo>
                      <a:pt x="735" y="596"/>
                    </a:lnTo>
                    <a:lnTo>
                      <a:pt x="740" y="617"/>
                    </a:lnTo>
                    <a:lnTo>
                      <a:pt x="751" y="633"/>
                    </a:lnTo>
                    <a:lnTo>
                      <a:pt x="756" y="655"/>
                    </a:lnTo>
                    <a:lnTo>
                      <a:pt x="762" y="676"/>
                    </a:lnTo>
                    <a:lnTo>
                      <a:pt x="767" y="698"/>
                    </a:lnTo>
                    <a:lnTo>
                      <a:pt x="772" y="719"/>
                    </a:lnTo>
                    <a:lnTo>
                      <a:pt x="783" y="741"/>
                    </a:lnTo>
                    <a:lnTo>
                      <a:pt x="788" y="762"/>
                    </a:lnTo>
                    <a:lnTo>
                      <a:pt x="794" y="783"/>
                    </a:lnTo>
                    <a:lnTo>
                      <a:pt x="799" y="805"/>
                    </a:lnTo>
                    <a:lnTo>
                      <a:pt x="810" y="826"/>
                    </a:lnTo>
                    <a:lnTo>
                      <a:pt x="815" y="853"/>
                    </a:lnTo>
                    <a:lnTo>
                      <a:pt x="821" y="875"/>
                    </a:lnTo>
                    <a:lnTo>
                      <a:pt x="826" y="896"/>
                    </a:lnTo>
                    <a:lnTo>
                      <a:pt x="831" y="918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  <p:sp>
            <p:nvSpPr>
              <p:cNvPr id="916557" name="Freeform 79"/>
              <p:cNvSpPr>
                <a:spLocks/>
              </p:cNvSpPr>
              <p:nvPr/>
            </p:nvSpPr>
            <p:spPr bwMode="auto">
              <a:xfrm>
                <a:off x="4999016" y="2249354"/>
                <a:ext cx="1327150" cy="1492473"/>
              </a:xfrm>
              <a:custGeom>
                <a:avLst/>
                <a:gdLst>
                  <a:gd name="T0" fmla="*/ 2147483647 w 836"/>
                  <a:gd name="T1" fmla="*/ 2147483647 h 1014"/>
                  <a:gd name="T2" fmla="*/ 2147483647 w 836"/>
                  <a:gd name="T3" fmla="*/ 2147483647 h 1014"/>
                  <a:gd name="T4" fmla="*/ 2147483647 w 836"/>
                  <a:gd name="T5" fmla="*/ 2147483647 h 1014"/>
                  <a:gd name="T6" fmla="*/ 2147483647 w 836"/>
                  <a:gd name="T7" fmla="*/ 2147483647 h 1014"/>
                  <a:gd name="T8" fmla="*/ 2147483647 w 836"/>
                  <a:gd name="T9" fmla="*/ 2147483647 h 1014"/>
                  <a:gd name="T10" fmla="*/ 2147483647 w 836"/>
                  <a:gd name="T11" fmla="*/ 2147483647 h 1014"/>
                  <a:gd name="T12" fmla="*/ 2147483647 w 836"/>
                  <a:gd name="T13" fmla="*/ 2147483647 h 1014"/>
                  <a:gd name="T14" fmla="*/ 2147483647 w 836"/>
                  <a:gd name="T15" fmla="*/ 2147483647 h 1014"/>
                  <a:gd name="T16" fmla="*/ 2147483647 w 836"/>
                  <a:gd name="T17" fmla="*/ 2147483647 h 1014"/>
                  <a:gd name="T18" fmla="*/ 2147483647 w 836"/>
                  <a:gd name="T19" fmla="*/ 2147483647 h 1014"/>
                  <a:gd name="T20" fmla="*/ 2147483647 w 836"/>
                  <a:gd name="T21" fmla="*/ 2147483647 h 1014"/>
                  <a:gd name="T22" fmla="*/ 2147483647 w 836"/>
                  <a:gd name="T23" fmla="*/ 2147483647 h 1014"/>
                  <a:gd name="T24" fmla="*/ 2147483647 w 836"/>
                  <a:gd name="T25" fmla="*/ 2147483647 h 1014"/>
                  <a:gd name="T26" fmla="*/ 2147483647 w 836"/>
                  <a:gd name="T27" fmla="*/ 2147483647 h 1014"/>
                  <a:gd name="T28" fmla="*/ 2147483647 w 836"/>
                  <a:gd name="T29" fmla="*/ 2147483647 h 1014"/>
                  <a:gd name="T30" fmla="*/ 2147483647 w 836"/>
                  <a:gd name="T31" fmla="*/ 2147483647 h 1014"/>
                  <a:gd name="T32" fmla="*/ 2147483647 w 836"/>
                  <a:gd name="T33" fmla="*/ 2147483647 h 1014"/>
                  <a:gd name="T34" fmla="*/ 2147483647 w 836"/>
                  <a:gd name="T35" fmla="*/ 2147483647 h 1014"/>
                  <a:gd name="T36" fmla="*/ 2147483647 w 836"/>
                  <a:gd name="T37" fmla="*/ 0 h 1014"/>
                  <a:gd name="T38" fmla="*/ 2147483647 w 836"/>
                  <a:gd name="T39" fmla="*/ 0 h 1014"/>
                  <a:gd name="T40" fmla="*/ 2147483647 w 836"/>
                  <a:gd name="T41" fmla="*/ 2147483647 h 1014"/>
                  <a:gd name="T42" fmla="*/ 2147483647 w 836"/>
                  <a:gd name="T43" fmla="*/ 2147483647 h 1014"/>
                  <a:gd name="T44" fmla="*/ 2147483647 w 836"/>
                  <a:gd name="T45" fmla="*/ 2147483647 h 1014"/>
                  <a:gd name="T46" fmla="*/ 2147483647 w 836"/>
                  <a:gd name="T47" fmla="*/ 2147483647 h 1014"/>
                  <a:gd name="T48" fmla="*/ 2147483647 w 836"/>
                  <a:gd name="T49" fmla="*/ 2147483647 h 1014"/>
                  <a:gd name="T50" fmla="*/ 2147483647 w 836"/>
                  <a:gd name="T51" fmla="*/ 2147483647 h 1014"/>
                  <a:gd name="T52" fmla="*/ 2147483647 w 836"/>
                  <a:gd name="T53" fmla="*/ 2147483647 h 1014"/>
                  <a:gd name="T54" fmla="*/ 2147483647 w 836"/>
                  <a:gd name="T55" fmla="*/ 2147483647 h 1014"/>
                  <a:gd name="T56" fmla="*/ 2147483647 w 836"/>
                  <a:gd name="T57" fmla="*/ 2147483647 h 1014"/>
                  <a:gd name="T58" fmla="*/ 2147483647 w 836"/>
                  <a:gd name="T59" fmla="*/ 2147483647 h 1014"/>
                  <a:gd name="T60" fmla="*/ 2147483647 w 836"/>
                  <a:gd name="T61" fmla="*/ 2147483647 h 1014"/>
                  <a:gd name="T62" fmla="*/ 2147483647 w 836"/>
                  <a:gd name="T63" fmla="*/ 2147483647 h 1014"/>
                  <a:gd name="T64" fmla="*/ 2147483647 w 836"/>
                  <a:gd name="T65" fmla="*/ 2147483647 h 1014"/>
                  <a:gd name="T66" fmla="*/ 2147483647 w 836"/>
                  <a:gd name="T67" fmla="*/ 2147483647 h 1014"/>
                  <a:gd name="T68" fmla="*/ 2147483647 w 836"/>
                  <a:gd name="T69" fmla="*/ 2147483647 h 1014"/>
                  <a:gd name="T70" fmla="*/ 2147483647 w 836"/>
                  <a:gd name="T71" fmla="*/ 2147483647 h 1014"/>
                  <a:gd name="T72" fmla="*/ 2147483647 w 836"/>
                  <a:gd name="T73" fmla="*/ 2147483647 h 1014"/>
                  <a:gd name="T74" fmla="*/ 2147483647 w 836"/>
                  <a:gd name="T75" fmla="*/ 2147483647 h 1014"/>
                  <a:gd name="T76" fmla="*/ 2147483647 w 836"/>
                  <a:gd name="T77" fmla="*/ 2147483647 h 1014"/>
                  <a:gd name="T78" fmla="*/ 2147483647 w 836"/>
                  <a:gd name="T79" fmla="*/ 2147483647 h 1014"/>
                  <a:gd name="T80" fmla="*/ 2147483647 w 836"/>
                  <a:gd name="T81" fmla="*/ 2147483647 h 1014"/>
                  <a:gd name="T82" fmla="*/ 2147483647 w 836"/>
                  <a:gd name="T83" fmla="*/ 2147483647 h 101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36"/>
                  <a:gd name="T127" fmla="*/ 0 h 1014"/>
                  <a:gd name="T128" fmla="*/ 836 w 836"/>
                  <a:gd name="T129" fmla="*/ 1014 h 101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36" h="1014">
                    <a:moveTo>
                      <a:pt x="0" y="767"/>
                    </a:moveTo>
                    <a:lnTo>
                      <a:pt x="10" y="746"/>
                    </a:lnTo>
                    <a:lnTo>
                      <a:pt x="16" y="724"/>
                    </a:lnTo>
                    <a:lnTo>
                      <a:pt x="21" y="703"/>
                    </a:lnTo>
                    <a:lnTo>
                      <a:pt x="27" y="682"/>
                    </a:lnTo>
                    <a:lnTo>
                      <a:pt x="37" y="660"/>
                    </a:lnTo>
                    <a:lnTo>
                      <a:pt x="43" y="639"/>
                    </a:lnTo>
                    <a:lnTo>
                      <a:pt x="48" y="617"/>
                    </a:lnTo>
                    <a:lnTo>
                      <a:pt x="53" y="601"/>
                    </a:lnTo>
                    <a:lnTo>
                      <a:pt x="64" y="580"/>
                    </a:lnTo>
                    <a:lnTo>
                      <a:pt x="69" y="558"/>
                    </a:lnTo>
                    <a:lnTo>
                      <a:pt x="75" y="537"/>
                    </a:lnTo>
                    <a:lnTo>
                      <a:pt x="80" y="515"/>
                    </a:lnTo>
                    <a:lnTo>
                      <a:pt x="86" y="499"/>
                    </a:lnTo>
                    <a:lnTo>
                      <a:pt x="96" y="478"/>
                    </a:lnTo>
                    <a:lnTo>
                      <a:pt x="102" y="456"/>
                    </a:lnTo>
                    <a:lnTo>
                      <a:pt x="107" y="440"/>
                    </a:lnTo>
                    <a:lnTo>
                      <a:pt x="112" y="419"/>
                    </a:lnTo>
                    <a:lnTo>
                      <a:pt x="123" y="403"/>
                    </a:lnTo>
                    <a:lnTo>
                      <a:pt x="128" y="387"/>
                    </a:lnTo>
                    <a:lnTo>
                      <a:pt x="134" y="365"/>
                    </a:lnTo>
                    <a:lnTo>
                      <a:pt x="139" y="349"/>
                    </a:lnTo>
                    <a:lnTo>
                      <a:pt x="145" y="333"/>
                    </a:lnTo>
                    <a:lnTo>
                      <a:pt x="155" y="317"/>
                    </a:lnTo>
                    <a:lnTo>
                      <a:pt x="161" y="295"/>
                    </a:lnTo>
                    <a:lnTo>
                      <a:pt x="166" y="279"/>
                    </a:lnTo>
                    <a:lnTo>
                      <a:pt x="171" y="263"/>
                    </a:lnTo>
                    <a:lnTo>
                      <a:pt x="182" y="253"/>
                    </a:lnTo>
                    <a:lnTo>
                      <a:pt x="187" y="236"/>
                    </a:lnTo>
                    <a:lnTo>
                      <a:pt x="193" y="220"/>
                    </a:lnTo>
                    <a:lnTo>
                      <a:pt x="198" y="204"/>
                    </a:lnTo>
                    <a:lnTo>
                      <a:pt x="209" y="194"/>
                    </a:lnTo>
                    <a:lnTo>
                      <a:pt x="214" y="177"/>
                    </a:lnTo>
                    <a:lnTo>
                      <a:pt x="220" y="167"/>
                    </a:lnTo>
                    <a:lnTo>
                      <a:pt x="225" y="151"/>
                    </a:lnTo>
                    <a:lnTo>
                      <a:pt x="230" y="140"/>
                    </a:lnTo>
                    <a:lnTo>
                      <a:pt x="241" y="129"/>
                    </a:lnTo>
                    <a:lnTo>
                      <a:pt x="246" y="118"/>
                    </a:lnTo>
                    <a:lnTo>
                      <a:pt x="252" y="108"/>
                    </a:lnTo>
                    <a:lnTo>
                      <a:pt x="257" y="97"/>
                    </a:lnTo>
                    <a:lnTo>
                      <a:pt x="268" y="86"/>
                    </a:lnTo>
                    <a:lnTo>
                      <a:pt x="273" y="81"/>
                    </a:lnTo>
                    <a:lnTo>
                      <a:pt x="279" y="70"/>
                    </a:lnTo>
                    <a:lnTo>
                      <a:pt x="284" y="59"/>
                    </a:lnTo>
                    <a:lnTo>
                      <a:pt x="295" y="54"/>
                    </a:lnTo>
                    <a:lnTo>
                      <a:pt x="300" y="49"/>
                    </a:lnTo>
                    <a:lnTo>
                      <a:pt x="305" y="38"/>
                    </a:lnTo>
                    <a:lnTo>
                      <a:pt x="311" y="33"/>
                    </a:lnTo>
                    <a:lnTo>
                      <a:pt x="316" y="27"/>
                    </a:lnTo>
                    <a:lnTo>
                      <a:pt x="327" y="22"/>
                    </a:lnTo>
                    <a:lnTo>
                      <a:pt x="332" y="17"/>
                    </a:lnTo>
                    <a:lnTo>
                      <a:pt x="338" y="17"/>
                    </a:lnTo>
                    <a:lnTo>
                      <a:pt x="343" y="11"/>
                    </a:lnTo>
                    <a:lnTo>
                      <a:pt x="354" y="6"/>
                    </a:lnTo>
                    <a:lnTo>
                      <a:pt x="359" y="6"/>
                    </a:lnTo>
                    <a:lnTo>
                      <a:pt x="364" y="6"/>
                    </a:lnTo>
                    <a:lnTo>
                      <a:pt x="370" y="0"/>
                    </a:lnTo>
                    <a:lnTo>
                      <a:pt x="375" y="0"/>
                    </a:lnTo>
                    <a:lnTo>
                      <a:pt x="386" y="0"/>
                    </a:lnTo>
                    <a:lnTo>
                      <a:pt x="391" y="0"/>
                    </a:lnTo>
                    <a:lnTo>
                      <a:pt x="397" y="0"/>
                    </a:lnTo>
                    <a:lnTo>
                      <a:pt x="402" y="6"/>
                    </a:lnTo>
                    <a:lnTo>
                      <a:pt x="413" y="6"/>
                    </a:lnTo>
                    <a:lnTo>
                      <a:pt x="418" y="11"/>
                    </a:lnTo>
                    <a:lnTo>
                      <a:pt x="423" y="11"/>
                    </a:lnTo>
                    <a:lnTo>
                      <a:pt x="429" y="17"/>
                    </a:lnTo>
                    <a:lnTo>
                      <a:pt x="439" y="22"/>
                    </a:lnTo>
                    <a:lnTo>
                      <a:pt x="445" y="22"/>
                    </a:lnTo>
                    <a:lnTo>
                      <a:pt x="450" y="27"/>
                    </a:lnTo>
                    <a:lnTo>
                      <a:pt x="456" y="33"/>
                    </a:lnTo>
                    <a:lnTo>
                      <a:pt x="461" y="43"/>
                    </a:lnTo>
                    <a:lnTo>
                      <a:pt x="472" y="49"/>
                    </a:lnTo>
                    <a:lnTo>
                      <a:pt x="477" y="54"/>
                    </a:lnTo>
                    <a:lnTo>
                      <a:pt x="482" y="65"/>
                    </a:lnTo>
                    <a:lnTo>
                      <a:pt x="488" y="70"/>
                    </a:lnTo>
                    <a:lnTo>
                      <a:pt x="498" y="81"/>
                    </a:lnTo>
                    <a:lnTo>
                      <a:pt x="504" y="92"/>
                    </a:lnTo>
                    <a:lnTo>
                      <a:pt x="509" y="102"/>
                    </a:lnTo>
                    <a:lnTo>
                      <a:pt x="515" y="108"/>
                    </a:lnTo>
                    <a:lnTo>
                      <a:pt x="520" y="118"/>
                    </a:lnTo>
                    <a:lnTo>
                      <a:pt x="531" y="135"/>
                    </a:lnTo>
                    <a:lnTo>
                      <a:pt x="536" y="145"/>
                    </a:lnTo>
                    <a:lnTo>
                      <a:pt x="541" y="156"/>
                    </a:lnTo>
                    <a:lnTo>
                      <a:pt x="547" y="167"/>
                    </a:lnTo>
                    <a:lnTo>
                      <a:pt x="557" y="183"/>
                    </a:lnTo>
                    <a:lnTo>
                      <a:pt x="563" y="194"/>
                    </a:lnTo>
                    <a:lnTo>
                      <a:pt x="568" y="210"/>
                    </a:lnTo>
                    <a:lnTo>
                      <a:pt x="574" y="226"/>
                    </a:lnTo>
                    <a:lnTo>
                      <a:pt x="584" y="236"/>
                    </a:lnTo>
                    <a:lnTo>
                      <a:pt x="590" y="253"/>
                    </a:lnTo>
                    <a:lnTo>
                      <a:pt x="595" y="269"/>
                    </a:lnTo>
                    <a:lnTo>
                      <a:pt x="600" y="285"/>
                    </a:lnTo>
                    <a:lnTo>
                      <a:pt x="606" y="301"/>
                    </a:lnTo>
                    <a:lnTo>
                      <a:pt x="616" y="317"/>
                    </a:lnTo>
                    <a:lnTo>
                      <a:pt x="622" y="333"/>
                    </a:lnTo>
                    <a:lnTo>
                      <a:pt x="627" y="354"/>
                    </a:lnTo>
                    <a:lnTo>
                      <a:pt x="632" y="371"/>
                    </a:lnTo>
                    <a:lnTo>
                      <a:pt x="643" y="387"/>
                    </a:lnTo>
                    <a:lnTo>
                      <a:pt x="649" y="408"/>
                    </a:lnTo>
                    <a:lnTo>
                      <a:pt x="654" y="424"/>
                    </a:lnTo>
                    <a:lnTo>
                      <a:pt x="659" y="446"/>
                    </a:lnTo>
                    <a:lnTo>
                      <a:pt x="670" y="462"/>
                    </a:lnTo>
                    <a:lnTo>
                      <a:pt x="675" y="483"/>
                    </a:lnTo>
                    <a:lnTo>
                      <a:pt x="681" y="505"/>
                    </a:lnTo>
                    <a:lnTo>
                      <a:pt x="686" y="521"/>
                    </a:lnTo>
                    <a:lnTo>
                      <a:pt x="691" y="542"/>
                    </a:lnTo>
                    <a:lnTo>
                      <a:pt x="702" y="564"/>
                    </a:lnTo>
                    <a:lnTo>
                      <a:pt x="708" y="585"/>
                    </a:lnTo>
                    <a:lnTo>
                      <a:pt x="713" y="606"/>
                    </a:lnTo>
                    <a:lnTo>
                      <a:pt x="718" y="623"/>
                    </a:lnTo>
                    <a:lnTo>
                      <a:pt x="729" y="644"/>
                    </a:lnTo>
                    <a:lnTo>
                      <a:pt x="734" y="665"/>
                    </a:lnTo>
                    <a:lnTo>
                      <a:pt x="740" y="687"/>
                    </a:lnTo>
                    <a:lnTo>
                      <a:pt x="745" y="708"/>
                    </a:lnTo>
                    <a:lnTo>
                      <a:pt x="750" y="730"/>
                    </a:lnTo>
                    <a:lnTo>
                      <a:pt x="761" y="751"/>
                    </a:lnTo>
                    <a:lnTo>
                      <a:pt x="767" y="773"/>
                    </a:lnTo>
                    <a:lnTo>
                      <a:pt x="772" y="794"/>
                    </a:lnTo>
                    <a:lnTo>
                      <a:pt x="777" y="816"/>
                    </a:lnTo>
                    <a:lnTo>
                      <a:pt x="788" y="837"/>
                    </a:lnTo>
                    <a:lnTo>
                      <a:pt x="793" y="864"/>
                    </a:lnTo>
                    <a:lnTo>
                      <a:pt x="799" y="885"/>
                    </a:lnTo>
                    <a:lnTo>
                      <a:pt x="804" y="907"/>
                    </a:lnTo>
                    <a:lnTo>
                      <a:pt x="815" y="928"/>
                    </a:lnTo>
                    <a:lnTo>
                      <a:pt x="820" y="950"/>
                    </a:lnTo>
                    <a:lnTo>
                      <a:pt x="826" y="971"/>
                    </a:lnTo>
                    <a:lnTo>
                      <a:pt x="831" y="993"/>
                    </a:lnTo>
                    <a:lnTo>
                      <a:pt x="836" y="1014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  <p:sp>
            <p:nvSpPr>
              <p:cNvPr id="916558" name="Freeform 80"/>
              <p:cNvSpPr>
                <a:spLocks/>
              </p:cNvSpPr>
              <p:nvPr/>
            </p:nvSpPr>
            <p:spPr bwMode="auto">
              <a:xfrm>
                <a:off x="6326166" y="3741827"/>
                <a:ext cx="1098550" cy="1058272"/>
              </a:xfrm>
              <a:custGeom>
                <a:avLst/>
                <a:gdLst>
                  <a:gd name="T0" fmla="*/ 2147483647 w 692"/>
                  <a:gd name="T1" fmla="*/ 2147483647 h 719"/>
                  <a:gd name="T2" fmla="*/ 2147483647 w 692"/>
                  <a:gd name="T3" fmla="*/ 2147483647 h 719"/>
                  <a:gd name="T4" fmla="*/ 2147483647 w 692"/>
                  <a:gd name="T5" fmla="*/ 2147483647 h 719"/>
                  <a:gd name="T6" fmla="*/ 2147483647 w 692"/>
                  <a:gd name="T7" fmla="*/ 2147483647 h 719"/>
                  <a:gd name="T8" fmla="*/ 2147483647 w 692"/>
                  <a:gd name="T9" fmla="*/ 2147483647 h 719"/>
                  <a:gd name="T10" fmla="*/ 2147483647 w 692"/>
                  <a:gd name="T11" fmla="*/ 2147483647 h 719"/>
                  <a:gd name="T12" fmla="*/ 2147483647 w 692"/>
                  <a:gd name="T13" fmla="*/ 2147483647 h 719"/>
                  <a:gd name="T14" fmla="*/ 2147483647 w 692"/>
                  <a:gd name="T15" fmla="*/ 2147483647 h 719"/>
                  <a:gd name="T16" fmla="*/ 2147483647 w 692"/>
                  <a:gd name="T17" fmla="*/ 2147483647 h 719"/>
                  <a:gd name="T18" fmla="*/ 2147483647 w 692"/>
                  <a:gd name="T19" fmla="*/ 2147483647 h 719"/>
                  <a:gd name="T20" fmla="*/ 2147483647 w 692"/>
                  <a:gd name="T21" fmla="*/ 2147483647 h 719"/>
                  <a:gd name="T22" fmla="*/ 2147483647 w 692"/>
                  <a:gd name="T23" fmla="*/ 2147483647 h 719"/>
                  <a:gd name="T24" fmla="*/ 2147483647 w 692"/>
                  <a:gd name="T25" fmla="*/ 2147483647 h 719"/>
                  <a:gd name="T26" fmla="*/ 2147483647 w 692"/>
                  <a:gd name="T27" fmla="*/ 2147483647 h 719"/>
                  <a:gd name="T28" fmla="*/ 2147483647 w 692"/>
                  <a:gd name="T29" fmla="*/ 2147483647 h 719"/>
                  <a:gd name="T30" fmla="*/ 2147483647 w 692"/>
                  <a:gd name="T31" fmla="*/ 2147483647 h 719"/>
                  <a:gd name="T32" fmla="*/ 2147483647 w 692"/>
                  <a:gd name="T33" fmla="*/ 2147483647 h 719"/>
                  <a:gd name="T34" fmla="*/ 2147483647 w 692"/>
                  <a:gd name="T35" fmla="*/ 2147483647 h 719"/>
                  <a:gd name="T36" fmla="*/ 2147483647 w 692"/>
                  <a:gd name="T37" fmla="*/ 2147483647 h 719"/>
                  <a:gd name="T38" fmla="*/ 2147483647 w 692"/>
                  <a:gd name="T39" fmla="*/ 2147483647 h 719"/>
                  <a:gd name="T40" fmla="*/ 2147483647 w 692"/>
                  <a:gd name="T41" fmla="*/ 2147483647 h 719"/>
                  <a:gd name="T42" fmla="*/ 2147483647 w 692"/>
                  <a:gd name="T43" fmla="*/ 2147483647 h 719"/>
                  <a:gd name="T44" fmla="*/ 2147483647 w 692"/>
                  <a:gd name="T45" fmla="*/ 2147483647 h 719"/>
                  <a:gd name="T46" fmla="*/ 2147483647 w 692"/>
                  <a:gd name="T47" fmla="*/ 2147483647 h 719"/>
                  <a:gd name="T48" fmla="*/ 2147483647 w 692"/>
                  <a:gd name="T49" fmla="*/ 2147483647 h 719"/>
                  <a:gd name="T50" fmla="*/ 2147483647 w 692"/>
                  <a:gd name="T51" fmla="*/ 2147483647 h 719"/>
                  <a:gd name="T52" fmla="*/ 2147483647 w 692"/>
                  <a:gd name="T53" fmla="*/ 2147483647 h 719"/>
                  <a:gd name="T54" fmla="*/ 2147483647 w 692"/>
                  <a:gd name="T55" fmla="*/ 2147483647 h 719"/>
                  <a:gd name="T56" fmla="*/ 2147483647 w 692"/>
                  <a:gd name="T57" fmla="*/ 2147483647 h 719"/>
                  <a:gd name="T58" fmla="*/ 2147483647 w 692"/>
                  <a:gd name="T59" fmla="*/ 2147483647 h 719"/>
                  <a:gd name="T60" fmla="*/ 2147483647 w 692"/>
                  <a:gd name="T61" fmla="*/ 2147483647 h 719"/>
                  <a:gd name="T62" fmla="*/ 2147483647 w 692"/>
                  <a:gd name="T63" fmla="*/ 2147483647 h 719"/>
                  <a:gd name="T64" fmla="*/ 2147483647 w 692"/>
                  <a:gd name="T65" fmla="*/ 2147483647 h 719"/>
                  <a:gd name="T66" fmla="*/ 2147483647 w 692"/>
                  <a:gd name="T67" fmla="*/ 2147483647 h 719"/>
                  <a:gd name="T68" fmla="*/ 2147483647 w 692"/>
                  <a:gd name="T69" fmla="*/ 2147483647 h 719"/>
                  <a:gd name="T70" fmla="*/ 2147483647 w 692"/>
                  <a:gd name="T71" fmla="*/ 2147483647 h 719"/>
                  <a:gd name="T72" fmla="*/ 2147483647 w 692"/>
                  <a:gd name="T73" fmla="*/ 2147483647 h 719"/>
                  <a:gd name="T74" fmla="*/ 2147483647 w 692"/>
                  <a:gd name="T75" fmla="*/ 2147483647 h 719"/>
                  <a:gd name="T76" fmla="*/ 2147483647 w 692"/>
                  <a:gd name="T77" fmla="*/ 2147483647 h 719"/>
                  <a:gd name="T78" fmla="*/ 2147483647 w 692"/>
                  <a:gd name="T79" fmla="*/ 2147483647 h 719"/>
                  <a:gd name="T80" fmla="*/ 2147483647 w 692"/>
                  <a:gd name="T81" fmla="*/ 2147483647 h 719"/>
                  <a:gd name="T82" fmla="*/ 2147483647 w 692"/>
                  <a:gd name="T83" fmla="*/ 2147483647 h 719"/>
                  <a:gd name="T84" fmla="*/ 2147483647 w 692"/>
                  <a:gd name="T85" fmla="*/ 2147483647 h 719"/>
                  <a:gd name="T86" fmla="*/ 2147483647 w 692"/>
                  <a:gd name="T87" fmla="*/ 2147483647 h 719"/>
                  <a:gd name="T88" fmla="*/ 2147483647 w 692"/>
                  <a:gd name="T89" fmla="*/ 2147483647 h 719"/>
                  <a:gd name="T90" fmla="*/ 2147483647 w 692"/>
                  <a:gd name="T91" fmla="*/ 2147483647 h 719"/>
                  <a:gd name="T92" fmla="*/ 2147483647 w 692"/>
                  <a:gd name="T93" fmla="*/ 2147483647 h 719"/>
                  <a:gd name="T94" fmla="*/ 2147483647 w 692"/>
                  <a:gd name="T95" fmla="*/ 2147483647 h 719"/>
                  <a:gd name="T96" fmla="*/ 2147483647 w 692"/>
                  <a:gd name="T97" fmla="*/ 2147483647 h 719"/>
                  <a:gd name="T98" fmla="*/ 2147483647 w 692"/>
                  <a:gd name="T99" fmla="*/ 2147483647 h 719"/>
                  <a:gd name="T100" fmla="*/ 2147483647 w 692"/>
                  <a:gd name="T101" fmla="*/ 2147483647 h 719"/>
                  <a:gd name="T102" fmla="*/ 2147483647 w 692"/>
                  <a:gd name="T103" fmla="*/ 2147483647 h 719"/>
                  <a:gd name="T104" fmla="*/ 2147483647 w 692"/>
                  <a:gd name="T105" fmla="*/ 2147483647 h 71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692"/>
                  <a:gd name="T160" fmla="*/ 0 h 719"/>
                  <a:gd name="T161" fmla="*/ 692 w 692"/>
                  <a:gd name="T162" fmla="*/ 719 h 719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692" h="719">
                    <a:moveTo>
                      <a:pt x="0" y="0"/>
                    </a:moveTo>
                    <a:lnTo>
                      <a:pt x="11" y="21"/>
                    </a:lnTo>
                    <a:lnTo>
                      <a:pt x="16" y="43"/>
                    </a:lnTo>
                    <a:lnTo>
                      <a:pt x="22" y="64"/>
                    </a:lnTo>
                    <a:lnTo>
                      <a:pt x="27" y="86"/>
                    </a:lnTo>
                    <a:lnTo>
                      <a:pt x="38" y="107"/>
                    </a:lnTo>
                    <a:lnTo>
                      <a:pt x="43" y="129"/>
                    </a:lnTo>
                    <a:lnTo>
                      <a:pt x="48" y="145"/>
                    </a:lnTo>
                    <a:lnTo>
                      <a:pt x="54" y="166"/>
                    </a:lnTo>
                    <a:lnTo>
                      <a:pt x="59" y="188"/>
                    </a:lnTo>
                    <a:lnTo>
                      <a:pt x="70" y="209"/>
                    </a:lnTo>
                    <a:lnTo>
                      <a:pt x="75" y="225"/>
                    </a:lnTo>
                    <a:lnTo>
                      <a:pt x="81" y="247"/>
                    </a:lnTo>
                    <a:lnTo>
                      <a:pt x="86" y="268"/>
                    </a:lnTo>
                    <a:lnTo>
                      <a:pt x="97" y="284"/>
                    </a:lnTo>
                    <a:lnTo>
                      <a:pt x="102" y="306"/>
                    </a:lnTo>
                    <a:lnTo>
                      <a:pt x="107" y="322"/>
                    </a:lnTo>
                    <a:lnTo>
                      <a:pt x="113" y="338"/>
                    </a:lnTo>
                    <a:lnTo>
                      <a:pt x="124" y="359"/>
                    </a:lnTo>
                    <a:lnTo>
                      <a:pt x="129" y="375"/>
                    </a:lnTo>
                    <a:lnTo>
                      <a:pt x="134" y="392"/>
                    </a:lnTo>
                    <a:lnTo>
                      <a:pt x="140" y="408"/>
                    </a:lnTo>
                    <a:lnTo>
                      <a:pt x="145" y="424"/>
                    </a:lnTo>
                    <a:lnTo>
                      <a:pt x="156" y="440"/>
                    </a:lnTo>
                    <a:lnTo>
                      <a:pt x="161" y="456"/>
                    </a:lnTo>
                    <a:lnTo>
                      <a:pt x="166" y="472"/>
                    </a:lnTo>
                    <a:lnTo>
                      <a:pt x="172" y="488"/>
                    </a:lnTo>
                    <a:lnTo>
                      <a:pt x="183" y="504"/>
                    </a:lnTo>
                    <a:lnTo>
                      <a:pt x="188" y="515"/>
                    </a:lnTo>
                    <a:lnTo>
                      <a:pt x="193" y="531"/>
                    </a:lnTo>
                    <a:lnTo>
                      <a:pt x="199" y="547"/>
                    </a:lnTo>
                    <a:lnTo>
                      <a:pt x="209" y="558"/>
                    </a:lnTo>
                    <a:lnTo>
                      <a:pt x="215" y="569"/>
                    </a:lnTo>
                    <a:lnTo>
                      <a:pt x="220" y="579"/>
                    </a:lnTo>
                    <a:lnTo>
                      <a:pt x="225" y="595"/>
                    </a:lnTo>
                    <a:lnTo>
                      <a:pt x="231" y="606"/>
                    </a:lnTo>
                    <a:lnTo>
                      <a:pt x="242" y="617"/>
                    </a:lnTo>
                    <a:lnTo>
                      <a:pt x="247" y="628"/>
                    </a:lnTo>
                    <a:lnTo>
                      <a:pt x="252" y="633"/>
                    </a:lnTo>
                    <a:lnTo>
                      <a:pt x="258" y="644"/>
                    </a:lnTo>
                    <a:lnTo>
                      <a:pt x="268" y="654"/>
                    </a:lnTo>
                    <a:lnTo>
                      <a:pt x="274" y="660"/>
                    </a:lnTo>
                    <a:lnTo>
                      <a:pt x="279" y="670"/>
                    </a:lnTo>
                    <a:lnTo>
                      <a:pt x="284" y="676"/>
                    </a:lnTo>
                    <a:lnTo>
                      <a:pt x="290" y="681"/>
                    </a:lnTo>
                    <a:lnTo>
                      <a:pt x="301" y="686"/>
                    </a:lnTo>
                    <a:lnTo>
                      <a:pt x="306" y="692"/>
                    </a:lnTo>
                    <a:lnTo>
                      <a:pt x="311" y="697"/>
                    </a:lnTo>
                    <a:lnTo>
                      <a:pt x="317" y="703"/>
                    </a:lnTo>
                    <a:lnTo>
                      <a:pt x="327" y="708"/>
                    </a:lnTo>
                    <a:lnTo>
                      <a:pt x="333" y="708"/>
                    </a:lnTo>
                    <a:lnTo>
                      <a:pt x="338" y="713"/>
                    </a:lnTo>
                    <a:lnTo>
                      <a:pt x="343" y="713"/>
                    </a:lnTo>
                    <a:lnTo>
                      <a:pt x="354" y="719"/>
                    </a:lnTo>
                    <a:lnTo>
                      <a:pt x="359" y="719"/>
                    </a:lnTo>
                    <a:lnTo>
                      <a:pt x="365" y="719"/>
                    </a:lnTo>
                    <a:lnTo>
                      <a:pt x="370" y="719"/>
                    </a:lnTo>
                    <a:lnTo>
                      <a:pt x="376" y="719"/>
                    </a:lnTo>
                    <a:lnTo>
                      <a:pt x="386" y="719"/>
                    </a:lnTo>
                    <a:lnTo>
                      <a:pt x="392" y="713"/>
                    </a:lnTo>
                    <a:lnTo>
                      <a:pt x="397" y="713"/>
                    </a:lnTo>
                    <a:lnTo>
                      <a:pt x="402" y="708"/>
                    </a:lnTo>
                    <a:lnTo>
                      <a:pt x="413" y="708"/>
                    </a:lnTo>
                    <a:lnTo>
                      <a:pt x="418" y="703"/>
                    </a:lnTo>
                    <a:lnTo>
                      <a:pt x="424" y="697"/>
                    </a:lnTo>
                    <a:lnTo>
                      <a:pt x="429" y="692"/>
                    </a:lnTo>
                    <a:lnTo>
                      <a:pt x="440" y="686"/>
                    </a:lnTo>
                    <a:lnTo>
                      <a:pt x="445" y="681"/>
                    </a:lnTo>
                    <a:lnTo>
                      <a:pt x="451" y="676"/>
                    </a:lnTo>
                    <a:lnTo>
                      <a:pt x="456" y="670"/>
                    </a:lnTo>
                    <a:lnTo>
                      <a:pt x="461" y="665"/>
                    </a:lnTo>
                    <a:lnTo>
                      <a:pt x="472" y="654"/>
                    </a:lnTo>
                    <a:lnTo>
                      <a:pt x="477" y="644"/>
                    </a:lnTo>
                    <a:lnTo>
                      <a:pt x="483" y="638"/>
                    </a:lnTo>
                    <a:lnTo>
                      <a:pt x="488" y="628"/>
                    </a:lnTo>
                    <a:lnTo>
                      <a:pt x="499" y="617"/>
                    </a:lnTo>
                    <a:lnTo>
                      <a:pt x="504" y="606"/>
                    </a:lnTo>
                    <a:lnTo>
                      <a:pt x="510" y="595"/>
                    </a:lnTo>
                    <a:lnTo>
                      <a:pt x="515" y="585"/>
                    </a:lnTo>
                    <a:lnTo>
                      <a:pt x="520" y="574"/>
                    </a:lnTo>
                    <a:lnTo>
                      <a:pt x="531" y="563"/>
                    </a:lnTo>
                    <a:lnTo>
                      <a:pt x="536" y="547"/>
                    </a:lnTo>
                    <a:lnTo>
                      <a:pt x="542" y="536"/>
                    </a:lnTo>
                    <a:lnTo>
                      <a:pt x="547" y="520"/>
                    </a:lnTo>
                    <a:lnTo>
                      <a:pt x="558" y="504"/>
                    </a:lnTo>
                    <a:lnTo>
                      <a:pt x="563" y="493"/>
                    </a:lnTo>
                    <a:lnTo>
                      <a:pt x="569" y="477"/>
                    </a:lnTo>
                    <a:lnTo>
                      <a:pt x="574" y="461"/>
                    </a:lnTo>
                    <a:lnTo>
                      <a:pt x="585" y="445"/>
                    </a:lnTo>
                    <a:lnTo>
                      <a:pt x="590" y="429"/>
                    </a:lnTo>
                    <a:lnTo>
                      <a:pt x="595" y="413"/>
                    </a:lnTo>
                    <a:lnTo>
                      <a:pt x="601" y="397"/>
                    </a:lnTo>
                    <a:lnTo>
                      <a:pt x="606" y="381"/>
                    </a:lnTo>
                    <a:lnTo>
                      <a:pt x="617" y="365"/>
                    </a:lnTo>
                    <a:lnTo>
                      <a:pt x="622" y="343"/>
                    </a:lnTo>
                    <a:lnTo>
                      <a:pt x="628" y="327"/>
                    </a:lnTo>
                    <a:lnTo>
                      <a:pt x="633" y="306"/>
                    </a:lnTo>
                    <a:lnTo>
                      <a:pt x="644" y="290"/>
                    </a:lnTo>
                    <a:lnTo>
                      <a:pt x="649" y="268"/>
                    </a:lnTo>
                    <a:lnTo>
                      <a:pt x="654" y="252"/>
                    </a:lnTo>
                    <a:lnTo>
                      <a:pt x="660" y="231"/>
                    </a:lnTo>
                    <a:lnTo>
                      <a:pt x="665" y="215"/>
                    </a:lnTo>
                    <a:lnTo>
                      <a:pt x="676" y="193"/>
                    </a:lnTo>
                    <a:lnTo>
                      <a:pt x="681" y="172"/>
                    </a:lnTo>
                    <a:lnTo>
                      <a:pt x="687" y="150"/>
                    </a:lnTo>
                    <a:lnTo>
                      <a:pt x="692" y="145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</p:grpSp>
        <p:sp>
          <p:nvSpPr>
            <p:cNvPr id="916559" name="Rectangle 89"/>
            <p:cNvSpPr>
              <a:spLocks noChangeArrowheads="1"/>
            </p:cNvSpPr>
            <p:nvPr/>
          </p:nvSpPr>
          <p:spPr bwMode="auto">
            <a:xfrm>
              <a:off x="5716588" y="5611812"/>
              <a:ext cx="1315348" cy="275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1600" dirty="0" smtClean="0">
                  <a:solidFill>
                    <a:srgbClr val="000000"/>
                  </a:solidFill>
                  <a:latin typeface="Tahoma" pitchFamily="34" charset="0"/>
                </a:rPr>
                <a:t>Time of a day</a:t>
              </a:r>
              <a:endParaRPr lang="it-IT" sz="1600" dirty="0">
                <a:latin typeface="Tahoma" pitchFamily="34" charset="0"/>
              </a:endParaRPr>
            </a:p>
          </p:txBody>
        </p:sp>
        <p:sp>
          <p:nvSpPr>
            <p:cNvPr id="916560" name="Rectangle 90"/>
            <p:cNvSpPr>
              <a:spLocks noChangeArrowheads="1"/>
            </p:cNvSpPr>
            <p:nvPr/>
          </p:nvSpPr>
          <p:spPr bwMode="auto">
            <a:xfrm rot="16200000">
              <a:off x="2271303" y="3447243"/>
              <a:ext cx="1354962" cy="26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1600" dirty="0" smtClean="0">
                  <a:solidFill>
                    <a:srgbClr val="000000"/>
                  </a:solidFill>
                  <a:latin typeface="Tahoma" pitchFamily="34" charset="0"/>
                </a:rPr>
                <a:t>Trafic density</a:t>
              </a:r>
              <a:endParaRPr lang="it-IT" sz="1600" dirty="0">
                <a:latin typeface="Tahoma" pitchFamily="34" charset="0"/>
              </a:endParaRPr>
            </a:p>
          </p:txBody>
        </p:sp>
        <p:sp>
          <p:nvSpPr>
            <p:cNvPr id="916561" name="Rectangle 91"/>
            <p:cNvSpPr>
              <a:spLocks noChangeArrowheads="1"/>
            </p:cNvSpPr>
            <p:nvPr/>
          </p:nvSpPr>
          <p:spPr bwMode="auto">
            <a:xfrm>
              <a:off x="3298825" y="5399088"/>
              <a:ext cx="39227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 </a:t>
              </a:r>
              <a:endParaRPr lang="it-IT" dirty="0">
                <a:latin typeface="Tahoma" pitchFamily="34" charset="0"/>
              </a:endParaRPr>
            </a:p>
          </p:txBody>
        </p:sp>
        <p:sp>
          <p:nvSpPr>
            <p:cNvPr id="916562" name="Rectangle 92"/>
            <p:cNvSpPr>
              <a:spLocks noChangeArrowheads="1"/>
            </p:cNvSpPr>
            <p:nvPr/>
          </p:nvSpPr>
          <p:spPr bwMode="auto">
            <a:xfrm>
              <a:off x="8372475" y="1681163"/>
              <a:ext cx="39227" cy="15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it-IT" sz="900" dirty="0">
                  <a:solidFill>
                    <a:srgbClr val="000000"/>
                  </a:solidFill>
                  <a:latin typeface="Tahoma" pitchFamily="34" charset="0"/>
                </a:rPr>
                <a:t> </a:t>
              </a:r>
              <a:endParaRPr lang="it-IT" dirty="0">
                <a:latin typeface="Tahoma" pitchFamily="34" charset="0"/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>
              <a:off x="3251200" y="4265612"/>
              <a:ext cx="5143500" cy="1588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4648199" y="2352675"/>
              <a:ext cx="1" cy="3114675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H="1">
              <a:off x="5925133" y="2352675"/>
              <a:ext cx="31565" cy="3181350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Group 98"/>
            <p:cNvGrpSpPr>
              <a:grpSpLocks/>
            </p:cNvGrpSpPr>
            <p:nvPr/>
          </p:nvGrpSpPr>
          <p:grpSpPr bwMode="auto">
            <a:xfrm>
              <a:off x="3384550" y="2057400"/>
              <a:ext cx="5073650" cy="1950782"/>
              <a:chOff x="2351066" y="2249354"/>
              <a:chExt cx="5073650" cy="2550746"/>
            </a:xfrm>
          </p:grpSpPr>
          <p:sp>
            <p:nvSpPr>
              <p:cNvPr id="103" name="Freeform 77"/>
              <p:cNvSpPr>
                <a:spLocks/>
              </p:cNvSpPr>
              <p:nvPr/>
            </p:nvSpPr>
            <p:spPr bwMode="auto">
              <a:xfrm>
                <a:off x="2351066" y="2249354"/>
                <a:ext cx="1319213" cy="1351174"/>
              </a:xfrm>
              <a:custGeom>
                <a:avLst/>
                <a:gdLst>
                  <a:gd name="T0" fmla="*/ 2147483647 w 831"/>
                  <a:gd name="T1" fmla="*/ 2147483647 h 918"/>
                  <a:gd name="T2" fmla="*/ 2147483647 w 831"/>
                  <a:gd name="T3" fmla="*/ 2147483647 h 918"/>
                  <a:gd name="T4" fmla="*/ 2147483647 w 831"/>
                  <a:gd name="T5" fmla="*/ 2147483647 h 918"/>
                  <a:gd name="T6" fmla="*/ 2147483647 w 831"/>
                  <a:gd name="T7" fmla="*/ 2147483647 h 918"/>
                  <a:gd name="T8" fmla="*/ 2147483647 w 831"/>
                  <a:gd name="T9" fmla="*/ 2147483647 h 918"/>
                  <a:gd name="T10" fmla="*/ 2147483647 w 831"/>
                  <a:gd name="T11" fmla="*/ 2147483647 h 918"/>
                  <a:gd name="T12" fmla="*/ 2147483647 w 831"/>
                  <a:gd name="T13" fmla="*/ 2147483647 h 918"/>
                  <a:gd name="T14" fmla="*/ 2147483647 w 831"/>
                  <a:gd name="T15" fmla="*/ 2147483647 h 918"/>
                  <a:gd name="T16" fmla="*/ 2147483647 w 831"/>
                  <a:gd name="T17" fmla="*/ 2147483647 h 918"/>
                  <a:gd name="T18" fmla="*/ 2147483647 w 831"/>
                  <a:gd name="T19" fmla="*/ 2147483647 h 918"/>
                  <a:gd name="T20" fmla="*/ 2147483647 w 831"/>
                  <a:gd name="T21" fmla="*/ 2147483647 h 918"/>
                  <a:gd name="T22" fmla="*/ 2147483647 w 831"/>
                  <a:gd name="T23" fmla="*/ 2147483647 h 918"/>
                  <a:gd name="T24" fmla="*/ 2147483647 w 831"/>
                  <a:gd name="T25" fmla="*/ 2147483647 h 918"/>
                  <a:gd name="T26" fmla="*/ 2147483647 w 831"/>
                  <a:gd name="T27" fmla="*/ 2147483647 h 918"/>
                  <a:gd name="T28" fmla="*/ 2147483647 w 831"/>
                  <a:gd name="T29" fmla="*/ 2147483647 h 918"/>
                  <a:gd name="T30" fmla="*/ 2147483647 w 831"/>
                  <a:gd name="T31" fmla="*/ 2147483647 h 918"/>
                  <a:gd name="T32" fmla="*/ 2147483647 w 831"/>
                  <a:gd name="T33" fmla="*/ 2147483647 h 918"/>
                  <a:gd name="T34" fmla="*/ 2147483647 w 831"/>
                  <a:gd name="T35" fmla="*/ 2147483647 h 918"/>
                  <a:gd name="T36" fmla="*/ 2147483647 w 831"/>
                  <a:gd name="T37" fmla="*/ 2147483647 h 918"/>
                  <a:gd name="T38" fmla="*/ 2147483647 w 831"/>
                  <a:gd name="T39" fmla="*/ 2147483647 h 918"/>
                  <a:gd name="T40" fmla="*/ 2147483647 w 831"/>
                  <a:gd name="T41" fmla="*/ 0 h 918"/>
                  <a:gd name="T42" fmla="*/ 2147483647 w 831"/>
                  <a:gd name="T43" fmla="*/ 2147483647 h 918"/>
                  <a:gd name="T44" fmla="*/ 2147483647 w 831"/>
                  <a:gd name="T45" fmla="*/ 2147483647 h 918"/>
                  <a:gd name="T46" fmla="*/ 2147483647 w 831"/>
                  <a:gd name="T47" fmla="*/ 2147483647 h 918"/>
                  <a:gd name="T48" fmla="*/ 2147483647 w 831"/>
                  <a:gd name="T49" fmla="*/ 2147483647 h 918"/>
                  <a:gd name="T50" fmla="*/ 2147483647 w 831"/>
                  <a:gd name="T51" fmla="*/ 2147483647 h 918"/>
                  <a:gd name="T52" fmla="*/ 2147483647 w 831"/>
                  <a:gd name="T53" fmla="*/ 2147483647 h 918"/>
                  <a:gd name="T54" fmla="*/ 2147483647 w 831"/>
                  <a:gd name="T55" fmla="*/ 2147483647 h 918"/>
                  <a:gd name="T56" fmla="*/ 2147483647 w 831"/>
                  <a:gd name="T57" fmla="*/ 2147483647 h 918"/>
                  <a:gd name="T58" fmla="*/ 2147483647 w 831"/>
                  <a:gd name="T59" fmla="*/ 2147483647 h 918"/>
                  <a:gd name="T60" fmla="*/ 2147483647 w 831"/>
                  <a:gd name="T61" fmla="*/ 2147483647 h 918"/>
                  <a:gd name="T62" fmla="*/ 2147483647 w 831"/>
                  <a:gd name="T63" fmla="*/ 2147483647 h 918"/>
                  <a:gd name="T64" fmla="*/ 2147483647 w 831"/>
                  <a:gd name="T65" fmla="*/ 2147483647 h 918"/>
                  <a:gd name="T66" fmla="*/ 2147483647 w 831"/>
                  <a:gd name="T67" fmla="*/ 2147483647 h 918"/>
                  <a:gd name="T68" fmla="*/ 2147483647 w 831"/>
                  <a:gd name="T69" fmla="*/ 2147483647 h 918"/>
                  <a:gd name="T70" fmla="*/ 2147483647 w 831"/>
                  <a:gd name="T71" fmla="*/ 2147483647 h 918"/>
                  <a:gd name="T72" fmla="*/ 2147483647 w 831"/>
                  <a:gd name="T73" fmla="*/ 2147483647 h 918"/>
                  <a:gd name="T74" fmla="*/ 2147483647 w 831"/>
                  <a:gd name="T75" fmla="*/ 2147483647 h 918"/>
                  <a:gd name="T76" fmla="*/ 2147483647 w 831"/>
                  <a:gd name="T77" fmla="*/ 2147483647 h 918"/>
                  <a:gd name="T78" fmla="*/ 2147483647 w 831"/>
                  <a:gd name="T79" fmla="*/ 2147483647 h 918"/>
                  <a:gd name="T80" fmla="*/ 2147483647 w 831"/>
                  <a:gd name="T81" fmla="*/ 2147483647 h 918"/>
                  <a:gd name="T82" fmla="*/ 2147483647 w 831"/>
                  <a:gd name="T83" fmla="*/ 2147483647 h 91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31"/>
                  <a:gd name="T127" fmla="*/ 0 h 918"/>
                  <a:gd name="T128" fmla="*/ 831 w 831"/>
                  <a:gd name="T129" fmla="*/ 918 h 91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31" h="918">
                    <a:moveTo>
                      <a:pt x="0" y="869"/>
                    </a:moveTo>
                    <a:lnTo>
                      <a:pt x="6" y="848"/>
                    </a:lnTo>
                    <a:lnTo>
                      <a:pt x="11" y="821"/>
                    </a:lnTo>
                    <a:lnTo>
                      <a:pt x="16" y="800"/>
                    </a:lnTo>
                    <a:lnTo>
                      <a:pt x="22" y="778"/>
                    </a:lnTo>
                    <a:lnTo>
                      <a:pt x="32" y="757"/>
                    </a:lnTo>
                    <a:lnTo>
                      <a:pt x="38" y="735"/>
                    </a:lnTo>
                    <a:lnTo>
                      <a:pt x="43" y="714"/>
                    </a:lnTo>
                    <a:lnTo>
                      <a:pt x="48" y="692"/>
                    </a:lnTo>
                    <a:lnTo>
                      <a:pt x="59" y="671"/>
                    </a:lnTo>
                    <a:lnTo>
                      <a:pt x="65" y="649"/>
                    </a:lnTo>
                    <a:lnTo>
                      <a:pt x="70" y="628"/>
                    </a:lnTo>
                    <a:lnTo>
                      <a:pt x="75" y="612"/>
                    </a:lnTo>
                    <a:lnTo>
                      <a:pt x="81" y="590"/>
                    </a:lnTo>
                    <a:lnTo>
                      <a:pt x="91" y="569"/>
                    </a:lnTo>
                    <a:lnTo>
                      <a:pt x="97" y="547"/>
                    </a:lnTo>
                    <a:lnTo>
                      <a:pt x="102" y="526"/>
                    </a:lnTo>
                    <a:lnTo>
                      <a:pt x="107" y="510"/>
                    </a:lnTo>
                    <a:lnTo>
                      <a:pt x="118" y="488"/>
                    </a:lnTo>
                    <a:lnTo>
                      <a:pt x="124" y="467"/>
                    </a:lnTo>
                    <a:lnTo>
                      <a:pt x="129" y="451"/>
                    </a:lnTo>
                    <a:lnTo>
                      <a:pt x="134" y="429"/>
                    </a:lnTo>
                    <a:lnTo>
                      <a:pt x="145" y="413"/>
                    </a:lnTo>
                    <a:lnTo>
                      <a:pt x="150" y="392"/>
                    </a:lnTo>
                    <a:lnTo>
                      <a:pt x="156" y="376"/>
                    </a:lnTo>
                    <a:lnTo>
                      <a:pt x="161" y="360"/>
                    </a:lnTo>
                    <a:lnTo>
                      <a:pt x="166" y="338"/>
                    </a:lnTo>
                    <a:lnTo>
                      <a:pt x="177" y="322"/>
                    </a:lnTo>
                    <a:lnTo>
                      <a:pt x="183" y="306"/>
                    </a:lnTo>
                    <a:lnTo>
                      <a:pt x="188" y="290"/>
                    </a:lnTo>
                    <a:lnTo>
                      <a:pt x="193" y="274"/>
                    </a:lnTo>
                    <a:lnTo>
                      <a:pt x="204" y="258"/>
                    </a:lnTo>
                    <a:lnTo>
                      <a:pt x="209" y="242"/>
                    </a:lnTo>
                    <a:lnTo>
                      <a:pt x="215" y="226"/>
                    </a:lnTo>
                    <a:lnTo>
                      <a:pt x="220" y="215"/>
                    </a:lnTo>
                    <a:lnTo>
                      <a:pt x="225" y="199"/>
                    </a:lnTo>
                    <a:lnTo>
                      <a:pt x="236" y="183"/>
                    </a:lnTo>
                    <a:lnTo>
                      <a:pt x="241" y="172"/>
                    </a:lnTo>
                    <a:lnTo>
                      <a:pt x="247" y="161"/>
                    </a:lnTo>
                    <a:lnTo>
                      <a:pt x="252" y="145"/>
                    </a:lnTo>
                    <a:lnTo>
                      <a:pt x="263" y="135"/>
                    </a:lnTo>
                    <a:lnTo>
                      <a:pt x="268" y="124"/>
                    </a:lnTo>
                    <a:lnTo>
                      <a:pt x="274" y="113"/>
                    </a:lnTo>
                    <a:lnTo>
                      <a:pt x="279" y="102"/>
                    </a:lnTo>
                    <a:lnTo>
                      <a:pt x="290" y="92"/>
                    </a:lnTo>
                    <a:lnTo>
                      <a:pt x="295" y="81"/>
                    </a:lnTo>
                    <a:lnTo>
                      <a:pt x="300" y="76"/>
                    </a:lnTo>
                    <a:lnTo>
                      <a:pt x="306" y="65"/>
                    </a:lnTo>
                    <a:lnTo>
                      <a:pt x="311" y="59"/>
                    </a:lnTo>
                    <a:lnTo>
                      <a:pt x="322" y="49"/>
                    </a:lnTo>
                    <a:lnTo>
                      <a:pt x="327" y="43"/>
                    </a:lnTo>
                    <a:lnTo>
                      <a:pt x="333" y="38"/>
                    </a:lnTo>
                    <a:lnTo>
                      <a:pt x="338" y="33"/>
                    </a:lnTo>
                    <a:lnTo>
                      <a:pt x="349" y="27"/>
                    </a:lnTo>
                    <a:lnTo>
                      <a:pt x="354" y="22"/>
                    </a:lnTo>
                    <a:lnTo>
                      <a:pt x="359" y="17"/>
                    </a:lnTo>
                    <a:lnTo>
                      <a:pt x="365" y="11"/>
                    </a:lnTo>
                    <a:lnTo>
                      <a:pt x="376" y="11"/>
                    </a:lnTo>
                    <a:lnTo>
                      <a:pt x="381" y="6"/>
                    </a:lnTo>
                    <a:lnTo>
                      <a:pt x="386" y="6"/>
                    </a:lnTo>
                    <a:lnTo>
                      <a:pt x="392" y="0"/>
                    </a:lnTo>
                    <a:lnTo>
                      <a:pt x="397" y="0"/>
                    </a:lnTo>
                    <a:lnTo>
                      <a:pt x="408" y="0"/>
                    </a:lnTo>
                    <a:lnTo>
                      <a:pt x="413" y="0"/>
                    </a:lnTo>
                    <a:lnTo>
                      <a:pt x="418" y="0"/>
                    </a:lnTo>
                    <a:lnTo>
                      <a:pt x="424" y="6"/>
                    </a:lnTo>
                    <a:lnTo>
                      <a:pt x="435" y="6"/>
                    </a:lnTo>
                    <a:lnTo>
                      <a:pt x="440" y="6"/>
                    </a:lnTo>
                    <a:lnTo>
                      <a:pt x="445" y="11"/>
                    </a:lnTo>
                    <a:lnTo>
                      <a:pt x="451" y="11"/>
                    </a:lnTo>
                    <a:lnTo>
                      <a:pt x="456" y="17"/>
                    </a:lnTo>
                    <a:lnTo>
                      <a:pt x="467" y="22"/>
                    </a:lnTo>
                    <a:lnTo>
                      <a:pt x="472" y="27"/>
                    </a:lnTo>
                    <a:lnTo>
                      <a:pt x="477" y="33"/>
                    </a:lnTo>
                    <a:lnTo>
                      <a:pt x="483" y="38"/>
                    </a:lnTo>
                    <a:lnTo>
                      <a:pt x="493" y="43"/>
                    </a:lnTo>
                    <a:lnTo>
                      <a:pt x="499" y="54"/>
                    </a:lnTo>
                    <a:lnTo>
                      <a:pt x="504" y="59"/>
                    </a:lnTo>
                    <a:lnTo>
                      <a:pt x="510" y="70"/>
                    </a:lnTo>
                    <a:lnTo>
                      <a:pt x="520" y="76"/>
                    </a:lnTo>
                    <a:lnTo>
                      <a:pt x="526" y="86"/>
                    </a:lnTo>
                    <a:lnTo>
                      <a:pt x="531" y="97"/>
                    </a:lnTo>
                    <a:lnTo>
                      <a:pt x="536" y="102"/>
                    </a:lnTo>
                    <a:lnTo>
                      <a:pt x="542" y="113"/>
                    </a:lnTo>
                    <a:lnTo>
                      <a:pt x="552" y="129"/>
                    </a:lnTo>
                    <a:lnTo>
                      <a:pt x="558" y="140"/>
                    </a:lnTo>
                    <a:lnTo>
                      <a:pt x="563" y="151"/>
                    </a:lnTo>
                    <a:lnTo>
                      <a:pt x="569" y="161"/>
                    </a:lnTo>
                    <a:lnTo>
                      <a:pt x="579" y="177"/>
                    </a:lnTo>
                    <a:lnTo>
                      <a:pt x="585" y="188"/>
                    </a:lnTo>
                    <a:lnTo>
                      <a:pt x="590" y="204"/>
                    </a:lnTo>
                    <a:lnTo>
                      <a:pt x="595" y="215"/>
                    </a:lnTo>
                    <a:lnTo>
                      <a:pt x="601" y="231"/>
                    </a:lnTo>
                    <a:lnTo>
                      <a:pt x="611" y="247"/>
                    </a:lnTo>
                    <a:lnTo>
                      <a:pt x="617" y="263"/>
                    </a:lnTo>
                    <a:lnTo>
                      <a:pt x="622" y="279"/>
                    </a:lnTo>
                    <a:lnTo>
                      <a:pt x="628" y="295"/>
                    </a:lnTo>
                    <a:lnTo>
                      <a:pt x="638" y="312"/>
                    </a:lnTo>
                    <a:lnTo>
                      <a:pt x="644" y="328"/>
                    </a:lnTo>
                    <a:lnTo>
                      <a:pt x="649" y="344"/>
                    </a:lnTo>
                    <a:lnTo>
                      <a:pt x="654" y="360"/>
                    </a:lnTo>
                    <a:lnTo>
                      <a:pt x="665" y="381"/>
                    </a:lnTo>
                    <a:lnTo>
                      <a:pt x="670" y="397"/>
                    </a:lnTo>
                    <a:lnTo>
                      <a:pt x="676" y="419"/>
                    </a:lnTo>
                    <a:lnTo>
                      <a:pt x="681" y="435"/>
                    </a:lnTo>
                    <a:lnTo>
                      <a:pt x="687" y="456"/>
                    </a:lnTo>
                    <a:lnTo>
                      <a:pt x="697" y="472"/>
                    </a:lnTo>
                    <a:lnTo>
                      <a:pt x="703" y="494"/>
                    </a:lnTo>
                    <a:lnTo>
                      <a:pt x="708" y="510"/>
                    </a:lnTo>
                    <a:lnTo>
                      <a:pt x="713" y="531"/>
                    </a:lnTo>
                    <a:lnTo>
                      <a:pt x="724" y="553"/>
                    </a:lnTo>
                    <a:lnTo>
                      <a:pt x="729" y="574"/>
                    </a:lnTo>
                    <a:lnTo>
                      <a:pt x="735" y="596"/>
                    </a:lnTo>
                    <a:lnTo>
                      <a:pt x="740" y="617"/>
                    </a:lnTo>
                    <a:lnTo>
                      <a:pt x="751" y="633"/>
                    </a:lnTo>
                    <a:lnTo>
                      <a:pt x="756" y="655"/>
                    </a:lnTo>
                    <a:lnTo>
                      <a:pt x="762" y="676"/>
                    </a:lnTo>
                    <a:lnTo>
                      <a:pt x="767" y="698"/>
                    </a:lnTo>
                    <a:lnTo>
                      <a:pt x="772" y="719"/>
                    </a:lnTo>
                    <a:lnTo>
                      <a:pt x="783" y="741"/>
                    </a:lnTo>
                    <a:lnTo>
                      <a:pt x="788" y="762"/>
                    </a:lnTo>
                    <a:lnTo>
                      <a:pt x="794" y="783"/>
                    </a:lnTo>
                    <a:lnTo>
                      <a:pt x="799" y="805"/>
                    </a:lnTo>
                    <a:lnTo>
                      <a:pt x="810" y="826"/>
                    </a:lnTo>
                    <a:lnTo>
                      <a:pt x="815" y="853"/>
                    </a:lnTo>
                    <a:lnTo>
                      <a:pt x="821" y="875"/>
                    </a:lnTo>
                    <a:lnTo>
                      <a:pt x="826" y="896"/>
                    </a:lnTo>
                    <a:lnTo>
                      <a:pt x="831" y="918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  <p:sp>
            <p:nvSpPr>
              <p:cNvPr id="104" name="Freeform 78"/>
              <p:cNvSpPr>
                <a:spLocks/>
              </p:cNvSpPr>
              <p:nvPr/>
            </p:nvSpPr>
            <p:spPr bwMode="auto">
              <a:xfrm>
                <a:off x="3670279" y="3378276"/>
                <a:ext cx="1328738" cy="1421824"/>
              </a:xfrm>
              <a:custGeom>
                <a:avLst/>
                <a:gdLst>
                  <a:gd name="T0" fmla="*/ 2147483647 w 837"/>
                  <a:gd name="T1" fmla="*/ 2147483647 h 966"/>
                  <a:gd name="T2" fmla="*/ 2147483647 w 837"/>
                  <a:gd name="T3" fmla="*/ 2147483647 h 966"/>
                  <a:gd name="T4" fmla="*/ 2147483647 w 837"/>
                  <a:gd name="T5" fmla="*/ 2147483647 h 966"/>
                  <a:gd name="T6" fmla="*/ 2147483647 w 837"/>
                  <a:gd name="T7" fmla="*/ 2147483647 h 966"/>
                  <a:gd name="T8" fmla="*/ 2147483647 w 837"/>
                  <a:gd name="T9" fmla="*/ 2147483647 h 966"/>
                  <a:gd name="T10" fmla="*/ 2147483647 w 837"/>
                  <a:gd name="T11" fmla="*/ 2147483647 h 966"/>
                  <a:gd name="T12" fmla="*/ 2147483647 w 837"/>
                  <a:gd name="T13" fmla="*/ 2147483647 h 966"/>
                  <a:gd name="T14" fmla="*/ 2147483647 w 837"/>
                  <a:gd name="T15" fmla="*/ 2147483647 h 966"/>
                  <a:gd name="T16" fmla="*/ 2147483647 w 837"/>
                  <a:gd name="T17" fmla="*/ 2147483647 h 966"/>
                  <a:gd name="T18" fmla="*/ 2147483647 w 837"/>
                  <a:gd name="T19" fmla="*/ 2147483647 h 966"/>
                  <a:gd name="T20" fmla="*/ 2147483647 w 837"/>
                  <a:gd name="T21" fmla="*/ 2147483647 h 966"/>
                  <a:gd name="T22" fmla="*/ 2147483647 w 837"/>
                  <a:gd name="T23" fmla="*/ 2147483647 h 966"/>
                  <a:gd name="T24" fmla="*/ 2147483647 w 837"/>
                  <a:gd name="T25" fmla="*/ 2147483647 h 966"/>
                  <a:gd name="T26" fmla="*/ 2147483647 w 837"/>
                  <a:gd name="T27" fmla="*/ 2147483647 h 966"/>
                  <a:gd name="T28" fmla="*/ 2147483647 w 837"/>
                  <a:gd name="T29" fmla="*/ 2147483647 h 966"/>
                  <a:gd name="T30" fmla="*/ 2147483647 w 837"/>
                  <a:gd name="T31" fmla="*/ 2147483647 h 966"/>
                  <a:gd name="T32" fmla="*/ 2147483647 w 837"/>
                  <a:gd name="T33" fmla="*/ 2147483647 h 966"/>
                  <a:gd name="T34" fmla="*/ 2147483647 w 837"/>
                  <a:gd name="T35" fmla="*/ 2147483647 h 966"/>
                  <a:gd name="T36" fmla="*/ 2147483647 w 837"/>
                  <a:gd name="T37" fmla="*/ 2147483647 h 966"/>
                  <a:gd name="T38" fmla="*/ 2147483647 w 837"/>
                  <a:gd name="T39" fmla="*/ 2147483647 h 966"/>
                  <a:gd name="T40" fmla="*/ 2147483647 w 837"/>
                  <a:gd name="T41" fmla="*/ 2147483647 h 966"/>
                  <a:gd name="T42" fmla="*/ 2147483647 w 837"/>
                  <a:gd name="T43" fmla="*/ 2147483647 h 966"/>
                  <a:gd name="T44" fmla="*/ 2147483647 w 837"/>
                  <a:gd name="T45" fmla="*/ 2147483647 h 966"/>
                  <a:gd name="T46" fmla="*/ 2147483647 w 837"/>
                  <a:gd name="T47" fmla="*/ 2147483647 h 966"/>
                  <a:gd name="T48" fmla="*/ 2147483647 w 837"/>
                  <a:gd name="T49" fmla="*/ 2147483647 h 966"/>
                  <a:gd name="T50" fmla="*/ 2147483647 w 837"/>
                  <a:gd name="T51" fmla="*/ 2147483647 h 966"/>
                  <a:gd name="T52" fmla="*/ 2147483647 w 837"/>
                  <a:gd name="T53" fmla="*/ 2147483647 h 966"/>
                  <a:gd name="T54" fmla="*/ 2147483647 w 837"/>
                  <a:gd name="T55" fmla="*/ 2147483647 h 966"/>
                  <a:gd name="T56" fmla="*/ 2147483647 w 837"/>
                  <a:gd name="T57" fmla="*/ 2147483647 h 966"/>
                  <a:gd name="T58" fmla="*/ 2147483647 w 837"/>
                  <a:gd name="T59" fmla="*/ 2147483647 h 966"/>
                  <a:gd name="T60" fmla="*/ 2147483647 w 837"/>
                  <a:gd name="T61" fmla="*/ 2147483647 h 966"/>
                  <a:gd name="T62" fmla="*/ 2147483647 w 837"/>
                  <a:gd name="T63" fmla="*/ 2147483647 h 966"/>
                  <a:gd name="T64" fmla="*/ 2147483647 w 837"/>
                  <a:gd name="T65" fmla="*/ 2147483647 h 966"/>
                  <a:gd name="T66" fmla="*/ 2147483647 w 837"/>
                  <a:gd name="T67" fmla="*/ 2147483647 h 966"/>
                  <a:gd name="T68" fmla="*/ 2147483647 w 837"/>
                  <a:gd name="T69" fmla="*/ 2147483647 h 966"/>
                  <a:gd name="T70" fmla="*/ 2147483647 w 837"/>
                  <a:gd name="T71" fmla="*/ 2147483647 h 966"/>
                  <a:gd name="T72" fmla="*/ 2147483647 w 837"/>
                  <a:gd name="T73" fmla="*/ 2147483647 h 966"/>
                  <a:gd name="T74" fmla="*/ 2147483647 w 837"/>
                  <a:gd name="T75" fmla="*/ 2147483647 h 966"/>
                  <a:gd name="T76" fmla="*/ 2147483647 w 837"/>
                  <a:gd name="T77" fmla="*/ 2147483647 h 966"/>
                  <a:gd name="T78" fmla="*/ 2147483647 w 837"/>
                  <a:gd name="T79" fmla="*/ 2147483647 h 966"/>
                  <a:gd name="T80" fmla="*/ 2147483647 w 837"/>
                  <a:gd name="T81" fmla="*/ 2147483647 h 966"/>
                  <a:gd name="T82" fmla="*/ 2147483647 w 837"/>
                  <a:gd name="T83" fmla="*/ 2147483647 h 96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37"/>
                  <a:gd name="T127" fmla="*/ 0 h 966"/>
                  <a:gd name="T128" fmla="*/ 837 w 837"/>
                  <a:gd name="T129" fmla="*/ 966 h 96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37" h="966">
                    <a:moveTo>
                      <a:pt x="0" y="151"/>
                    </a:moveTo>
                    <a:lnTo>
                      <a:pt x="11" y="172"/>
                    </a:lnTo>
                    <a:lnTo>
                      <a:pt x="16" y="193"/>
                    </a:lnTo>
                    <a:lnTo>
                      <a:pt x="22" y="215"/>
                    </a:lnTo>
                    <a:lnTo>
                      <a:pt x="27" y="236"/>
                    </a:lnTo>
                    <a:lnTo>
                      <a:pt x="38" y="258"/>
                    </a:lnTo>
                    <a:lnTo>
                      <a:pt x="43" y="279"/>
                    </a:lnTo>
                    <a:lnTo>
                      <a:pt x="49" y="301"/>
                    </a:lnTo>
                    <a:lnTo>
                      <a:pt x="54" y="322"/>
                    </a:lnTo>
                    <a:lnTo>
                      <a:pt x="65" y="344"/>
                    </a:lnTo>
                    <a:lnTo>
                      <a:pt x="70" y="365"/>
                    </a:lnTo>
                    <a:lnTo>
                      <a:pt x="75" y="381"/>
                    </a:lnTo>
                    <a:lnTo>
                      <a:pt x="81" y="403"/>
                    </a:lnTo>
                    <a:lnTo>
                      <a:pt x="86" y="424"/>
                    </a:lnTo>
                    <a:lnTo>
                      <a:pt x="97" y="445"/>
                    </a:lnTo>
                    <a:lnTo>
                      <a:pt x="102" y="467"/>
                    </a:lnTo>
                    <a:lnTo>
                      <a:pt x="108" y="483"/>
                    </a:lnTo>
                    <a:lnTo>
                      <a:pt x="113" y="504"/>
                    </a:lnTo>
                    <a:lnTo>
                      <a:pt x="124" y="521"/>
                    </a:lnTo>
                    <a:lnTo>
                      <a:pt x="129" y="542"/>
                    </a:lnTo>
                    <a:lnTo>
                      <a:pt x="134" y="558"/>
                    </a:lnTo>
                    <a:lnTo>
                      <a:pt x="140" y="580"/>
                    </a:lnTo>
                    <a:lnTo>
                      <a:pt x="150" y="596"/>
                    </a:lnTo>
                    <a:lnTo>
                      <a:pt x="156" y="612"/>
                    </a:lnTo>
                    <a:lnTo>
                      <a:pt x="161" y="633"/>
                    </a:lnTo>
                    <a:lnTo>
                      <a:pt x="167" y="649"/>
                    </a:lnTo>
                    <a:lnTo>
                      <a:pt x="172" y="665"/>
                    </a:lnTo>
                    <a:lnTo>
                      <a:pt x="183" y="681"/>
                    </a:lnTo>
                    <a:lnTo>
                      <a:pt x="188" y="698"/>
                    </a:lnTo>
                    <a:lnTo>
                      <a:pt x="193" y="714"/>
                    </a:lnTo>
                    <a:lnTo>
                      <a:pt x="199" y="730"/>
                    </a:lnTo>
                    <a:lnTo>
                      <a:pt x="209" y="740"/>
                    </a:lnTo>
                    <a:lnTo>
                      <a:pt x="215" y="757"/>
                    </a:lnTo>
                    <a:lnTo>
                      <a:pt x="220" y="773"/>
                    </a:lnTo>
                    <a:lnTo>
                      <a:pt x="226" y="783"/>
                    </a:lnTo>
                    <a:lnTo>
                      <a:pt x="231" y="799"/>
                    </a:lnTo>
                    <a:lnTo>
                      <a:pt x="242" y="810"/>
                    </a:lnTo>
                    <a:lnTo>
                      <a:pt x="247" y="821"/>
                    </a:lnTo>
                    <a:lnTo>
                      <a:pt x="252" y="837"/>
                    </a:lnTo>
                    <a:lnTo>
                      <a:pt x="258" y="848"/>
                    </a:lnTo>
                    <a:lnTo>
                      <a:pt x="268" y="858"/>
                    </a:lnTo>
                    <a:lnTo>
                      <a:pt x="274" y="869"/>
                    </a:lnTo>
                    <a:lnTo>
                      <a:pt x="279" y="875"/>
                    </a:lnTo>
                    <a:lnTo>
                      <a:pt x="284" y="885"/>
                    </a:lnTo>
                    <a:lnTo>
                      <a:pt x="295" y="896"/>
                    </a:lnTo>
                    <a:lnTo>
                      <a:pt x="301" y="901"/>
                    </a:lnTo>
                    <a:lnTo>
                      <a:pt x="306" y="912"/>
                    </a:lnTo>
                    <a:lnTo>
                      <a:pt x="311" y="917"/>
                    </a:lnTo>
                    <a:lnTo>
                      <a:pt x="317" y="928"/>
                    </a:lnTo>
                    <a:lnTo>
                      <a:pt x="327" y="933"/>
                    </a:lnTo>
                    <a:lnTo>
                      <a:pt x="333" y="939"/>
                    </a:lnTo>
                    <a:lnTo>
                      <a:pt x="338" y="944"/>
                    </a:lnTo>
                    <a:lnTo>
                      <a:pt x="343" y="950"/>
                    </a:lnTo>
                    <a:lnTo>
                      <a:pt x="354" y="950"/>
                    </a:lnTo>
                    <a:lnTo>
                      <a:pt x="360" y="955"/>
                    </a:lnTo>
                    <a:lnTo>
                      <a:pt x="365" y="960"/>
                    </a:lnTo>
                    <a:lnTo>
                      <a:pt x="370" y="960"/>
                    </a:lnTo>
                    <a:lnTo>
                      <a:pt x="376" y="960"/>
                    </a:lnTo>
                    <a:lnTo>
                      <a:pt x="386" y="966"/>
                    </a:lnTo>
                    <a:lnTo>
                      <a:pt x="392" y="966"/>
                    </a:lnTo>
                    <a:lnTo>
                      <a:pt x="397" y="966"/>
                    </a:lnTo>
                    <a:lnTo>
                      <a:pt x="402" y="966"/>
                    </a:lnTo>
                    <a:lnTo>
                      <a:pt x="413" y="966"/>
                    </a:lnTo>
                    <a:lnTo>
                      <a:pt x="419" y="966"/>
                    </a:lnTo>
                    <a:lnTo>
                      <a:pt x="424" y="960"/>
                    </a:lnTo>
                    <a:lnTo>
                      <a:pt x="429" y="960"/>
                    </a:lnTo>
                    <a:lnTo>
                      <a:pt x="440" y="955"/>
                    </a:lnTo>
                    <a:lnTo>
                      <a:pt x="445" y="955"/>
                    </a:lnTo>
                    <a:lnTo>
                      <a:pt x="451" y="950"/>
                    </a:lnTo>
                    <a:lnTo>
                      <a:pt x="456" y="944"/>
                    </a:lnTo>
                    <a:lnTo>
                      <a:pt x="461" y="939"/>
                    </a:lnTo>
                    <a:lnTo>
                      <a:pt x="472" y="933"/>
                    </a:lnTo>
                    <a:lnTo>
                      <a:pt x="478" y="928"/>
                    </a:lnTo>
                    <a:lnTo>
                      <a:pt x="483" y="923"/>
                    </a:lnTo>
                    <a:lnTo>
                      <a:pt x="488" y="912"/>
                    </a:lnTo>
                    <a:lnTo>
                      <a:pt x="499" y="907"/>
                    </a:lnTo>
                    <a:lnTo>
                      <a:pt x="504" y="896"/>
                    </a:lnTo>
                    <a:lnTo>
                      <a:pt x="510" y="891"/>
                    </a:lnTo>
                    <a:lnTo>
                      <a:pt x="515" y="880"/>
                    </a:lnTo>
                    <a:lnTo>
                      <a:pt x="526" y="869"/>
                    </a:lnTo>
                    <a:lnTo>
                      <a:pt x="531" y="858"/>
                    </a:lnTo>
                    <a:lnTo>
                      <a:pt x="537" y="848"/>
                    </a:lnTo>
                    <a:lnTo>
                      <a:pt x="542" y="837"/>
                    </a:lnTo>
                    <a:lnTo>
                      <a:pt x="547" y="826"/>
                    </a:lnTo>
                    <a:lnTo>
                      <a:pt x="558" y="816"/>
                    </a:lnTo>
                    <a:lnTo>
                      <a:pt x="563" y="799"/>
                    </a:lnTo>
                    <a:lnTo>
                      <a:pt x="569" y="789"/>
                    </a:lnTo>
                    <a:lnTo>
                      <a:pt x="574" y="773"/>
                    </a:lnTo>
                    <a:lnTo>
                      <a:pt x="585" y="762"/>
                    </a:lnTo>
                    <a:lnTo>
                      <a:pt x="590" y="746"/>
                    </a:lnTo>
                    <a:lnTo>
                      <a:pt x="595" y="730"/>
                    </a:lnTo>
                    <a:lnTo>
                      <a:pt x="601" y="719"/>
                    </a:lnTo>
                    <a:lnTo>
                      <a:pt x="606" y="703"/>
                    </a:lnTo>
                    <a:lnTo>
                      <a:pt x="617" y="687"/>
                    </a:lnTo>
                    <a:lnTo>
                      <a:pt x="622" y="671"/>
                    </a:lnTo>
                    <a:lnTo>
                      <a:pt x="628" y="655"/>
                    </a:lnTo>
                    <a:lnTo>
                      <a:pt x="633" y="633"/>
                    </a:lnTo>
                    <a:lnTo>
                      <a:pt x="644" y="617"/>
                    </a:lnTo>
                    <a:lnTo>
                      <a:pt x="649" y="601"/>
                    </a:lnTo>
                    <a:lnTo>
                      <a:pt x="654" y="585"/>
                    </a:lnTo>
                    <a:lnTo>
                      <a:pt x="660" y="563"/>
                    </a:lnTo>
                    <a:lnTo>
                      <a:pt x="671" y="547"/>
                    </a:lnTo>
                    <a:lnTo>
                      <a:pt x="676" y="526"/>
                    </a:lnTo>
                    <a:lnTo>
                      <a:pt x="681" y="510"/>
                    </a:lnTo>
                    <a:lnTo>
                      <a:pt x="687" y="488"/>
                    </a:lnTo>
                    <a:lnTo>
                      <a:pt x="692" y="467"/>
                    </a:lnTo>
                    <a:lnTo>
                      <a:pt x="703" y="451"/>
                    </a:lnTo>
                    <a:lnTo>
                      <a:pt x="708" y="429"/>
                    </a:lnTo>
                    <a:lnTo>
                      <a:pt x="713" y="408"/>
                    </a:lnTo>
                    <a:lnTo>
                      <a:pt x="719" y="386"/>
                    </a:lnTo>
                    <a:lnTo>
                      <a:pt x="730" y="370"/>
                    </a:lnTo>
                    <a:lnTo>
                      <a:pt x="735" y="349"/>
                    </a:lnTo>
                    <a:lnTo>
                      <a:pt x="740" y="327"/>
                    </a:lnTo>
                    <a:lnTo>
                      <a:pt x="746" y="306"/>
                    </a:lnTo>
                    <a:lnTo>
                      <a:pt x="751" y="285"/>
                    </a:lnTo>
                    <a:lnTo>
                      <a:pt x="762" y="263"/>
                    </a:lnTo>
                    <a:lnTo>
                      <a:pt x="767" y="242"/>
                    </a:lnTo>
                    <a:lnTo>
                      <a:pt x="772" y="220"/>
                    </a:lnTo>
                    <a:lnTo>
                      <a:pt x="778" y="199"/>
                    </a:lnTo>
                    <a:lnTo>
                      <a:pt x="789" y="177"/>
                    </a:lnTo>
                    <a:lnTo>
                      <a:pt x="794" y="156"/>
                    </a:lnTo>
                    <a:lnTo>
                      <a:pt x="799" y="134"/>
                    </a:lnTo>
                    <a:lnTo>
                      <a:pt x="805" y="113"/>
                    </a:lnTo>
                    <a:lnTo>
                      <a:pt x="815" y="92"/>
                    </a:lnTo>
                    <a:lnTo>
                      <a:pt x="821" y="65"/>
                    </a:lnTo>
                    <a:lnTo>
                      <a:pt x="826" y="43"/>
                    </a:lnTo>
                    <a:lnTo>
                      <a:pt x="831" y="22"/>
                    </a:lnTo>
                    <a:lnTo>
                      <a:pt x="837" y="0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  <p:sp>
            <p:nvSpPr>
              <p:cNvPr id="105" name="Freeform 79"/>
              <p:cNvSpPr>
                <a:spLocks/>
              </p:cNvSpPr>
              <p:nvPr/>
            </p:nvSpPr>
            <p:spPr bwMode="auto">
              <a:xfrm>
                <a:off x="4999016" y="2249354"/>
                <a:ext cx="1327150" cy="1492473"/>
              </a:xfrm>
              <a:custGeom>
                <a:avLst/>
                <a:gdLst>
                  <a:gd name="T0" fmla="*/ 2147483647 w 836"/>
                  <a:gd name="T1" fmla="*/ 2147483647 h 1014"/>
                  <a:gd name="T2" fmla="*/ 2147483647 w 836"/>
                  <a:gd name="T3" fmla="*/ 2147483647 h 1014"/>
                  <a:gd name="T4" fmla="*/ 2147483647 w 836"/>
                  <a:gd name="T5" fmla="*/ 2147483647 h 1014"/>
                  <a:gd name="T6" fmla="*/ 2147483647 w 836"/>
                  <a:gd name="T7" fmla="*/ 2147483647 h 1014"/>
                  <a:gd name="T8" fmla="*/ 2147483647 w 836"/>
                  <a:gd name="T9" fmla="*/ 2147483647 h 1014"/>
                  <a:gd name="T10" fmla="*/ 2147483647 w 836"/>
                  <a:gd name="T11" fmla="*/ 2147483647 h 1014"/>
                  <a:gd name="T12" fmla="*/ 2147483647 w 836"/>
                  <a:gd name="T13" fmla="*/ 2147483647 h 1014"/>
                  <a:gd name="T14" fmla="*/ 2147483647 w 836"/>
                  <a:gd name="T15" fmla="*/ 2147483647 h 1014"/>
                  <a:gd name="T16" fmla="*/ 2147483647 w 836"/>
                  <a:gd name="T17" fmla="*/ 2147483647 h 1014"/>
                  <a:gd name="T18" fmla="*/ 2147483647 w 836"/>
                  <a:gd name="T19" fmla="*/ 2147483647 h 1014"/>
                  <a:gd name="T20" fmla="*/ 2147483647 w 836"/>
                  <a:gd name="T21" fmla="*/ 2147483647 h 1014"/>
                  <a:gd name="T22" fmla="*/ 2147483647 w 836"/>
                  <a:gd name="T23" fmla="*/ 2147483647 h 1014"/>
                  <a:gd name="T24" fmla="*/ 2147483647 w 836"/>
                  <a:gd name="T25" fmla="*/ 2147483647 h 1014"/>
                  <a:gd name="T26" fmla="*/ 2147483647 w 836"/>
                  <a:gd name="T27" fmla="*/ 2147483647 h 1014"/>
                  <a:gd name="T28" fmla="*/ 2147483647 w 836"/>
                  <a:gd name="T29" fmla="*/ 2147483647 h 1014"/>
                  <a:gd name="T30" fmla="*/ 2147483647 w 836"/>
                  <a:gd name="T31" fmla="*/ 2147483647 h 1014"/>
                  <a:gd name="T32" fmla="*/ 2147483647 w 836"/>
                  <a:gd name="T33" fmla="*/ 2147483647 h 1014"/>
                  <a:gd name="T34" fmla="*/ 2147483647 w 836"/>
                  <a:gd name="T35" fmla="*/ 2147483647 h 1014"/>
                  <a:gd name="T36" fmla="*/ 2147483647 w 836"/>
                  <a:gd name="T37" fmla="*/ 0 h 1014"/>
                  <a:gd name="T38" fmla="*/ 2147483647 w 836"/>
                  <a:gd name="T39" fmla="*/ 0 h 1014"/>
                  <a:gd name="T40" fmla="*/ 2147483647 w 836"/>
                  <a:gd name="T41" fmla="*/ 2147483647 h 1014"/>
                  <a:gd name="T42" fmla="*/ 2147483647 w 836"/>
                  <a:gd name="T43" fmla="*/ 2147483647 h 1014"/>
                  <a:gd name="T44" fmla="*/ 2147483647 w 836"/>
                  <a:gd name="T45" fmla="*/ 2147483647 h 1014"/>
                  <a:gd name="T46" fmla="*/ 2147483647 w 836"/>
                  <a:gd name="T47" fmla="*/ 2147483647 h 1014"/>
                  <a:gd name="T48" fmla="*/ 2147483647 w 836"/>
                  <a:gd name="T49" fmla="*/ 2147483647 h 1014"/>
                  <a:gd name="T50" fmla="*/ 2147483647 w 836"/>
                  <a:gd name="T51" fmla="*/ 2147483647 h 1014"/>
                  <a:gd name="T52" fmla="*/ 2147483647 w 836"/>
                  <a:gd name="T53" fmla="*/ 2147483647 h 1014"/>
                  <a:gd name="T54" fmla="*/ 2147483647 w 836"/>
                  <a:gd name="T55" fmla="*/ 2147483647 h 1014"/>
                  <a:gd name="T56" fmla="*/ 2147483647 w 836"/>
                  <a:gd name="T57" fmla="*/ 2147483647 h 1014"/>
                  <a:gd name="T58" fmla="*/ 2147483647 w 836"/>
                  <a:gd name="T59" fmla="*/ 2147483647 h 1014"/>
                  <a:gd name="T60" fmla="*/ 2147483647 w 836"/>
                  <a:gd name="T61" fmla="*/ 2147483647 h 1014"/>
                  <a:gd name="T62" fmla="*/ 2147483647 w 836"/>
                  <a:gd name="T63" fmla="*/ 2147483647 h 1014"/>
                  <a:gd name="T64" fmla="*/ 2147483647 w 836"/>
                  <a:gd name="T65" fmla="*/ 2147483647 h 1014"/>
                  <a:gd name="T66" fmla="*/ 2147483647 w 836"/>
                  <a:gd name="T67" fmla="*/ 2147483647 h 1014"/>
                  <a:gd name="T68" fmla="*/ 2147483647 w 836"/>
                  <a:gd name="T69" fmla="*/ 2147483647 h 1014"/>
                  <a:gd name="T70" fmla="*/ 2147483647 w 836"/>
                  <a:gd name="T71" fmla="*/ 2147483647 h 1014"/>
                  <a:gd name="T72" fmla="*/ 2147483647 w 836"/>
                  <a:gd name="T73" fmla="*/ 2147483647 h 1014"/>
                  <a:gd name="T74" fmla="*/ 2147483647 w 836"/>
                  <a:gd name="T75" fmla="*/ 2147483647 h 1014"/>
                  <a:gd name="T76" fmla="*/ 2147483647 w 836"/>
                  <a:gd name="T77" fmla="*/ 2147483647 h 1014"/>
                  <a:gd name="T78" fmla="*/ 2147483647 w 836"/>
                  <a:gd name="T79" fmla="*/ 2147483647 h 1014"/>
                  <a:gd name="T80" fmla="*/ 2147483647 w 836"/>
                  <a:gd name="T81" fmla="*/ 2147483647 h 1014"/>
                  <a:gd name="T82" fmla="*/ 2147483647 w 836"/>
                  <a:gd name="T83" fmla="*/ 2147483647 h 101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36"/>
                  <a:gd name="T127" fmla="*/ 0 h 1014"/>
                  <a:gd name="T128" fmla="*/ 836 w 836"/>
                  <a:gd name="T129" fmla="*/ 1014 h 101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36" h="1014">
                    <a:moveTo>
                      <a:pt x="0" y="767"/>
                    </a:moveTo>
                    <a:lnTo>
                      <a:pt x="10" y="746"/>
                    </a:lnTo>
                    <a:lnTo>
                      <a:pt x="16" y="724"/>
                    </a:lnTo>
                    <a:lnTo>
                      <a:pt x="21" y="703"/>
                    </a:lnTo>
                    <a:lnTo>
                      <a:pt x="27" y="682"/>
                    </a:lnTo>
                    <a:lnTo>
                      <a:pt x="37" y="660"/>
                    </a:lnTo>
                    <a:lnTo>
                      <a:pt x="43" y="639"/>
                    </a:lnTo>
                    <a:lnTo>
                      <a:pt x="48" y="617"/>
                    </a:lnTo>
                    <a:lnTo>
                      <a:pt x="53" y="601"/>
                    </a:lnTo>
                    <a:lnTo>
                      <a:pt x="64" y="580"/>
                    </a:lnTo>
                    <a:lnTo>
                      <a:pt x="69" y="558"/>
                    </a:lnTo>
                    <a:lnTo>
                      <a:pt x="75" y="537"/>
                    </a:lnTo>
                    <a:lnTo>
                      <a:pt x="80" y="515"/>
                    </a:lnTo>
                    <a:lnTo>
                      <a:pt x="86" y="499"/>
                    </a:lnTo>
                    <a:lnTo>
                      <a:pt x="96" y="478"/>
                    </a:lnTo>
                    <a:lnTo>
                      <a:pt x="102" y="456"/>
                    </a:lnTo>
                    <a:lnTo>
                      <a:pt x="107" y="440"/>
                    </a:lnTo>
                    <a:lnTo>
                      <a:pt x="112" y="419"/>
                    </a:lnTo>
                    <a:lnTo>
                      <a:pt x="123" y="403"/>
                    </a:lnTo>
                    <a:lnTo>
                      <a:pt x="128" y="387"/>
                    </a:lnTo>
                    <a:lnTo>
                      <a:pt x="134" y="365"/>
                    </a:lnTo>
                    <a:lnTo>
                      <a:pt x="139" y="349"/>
                    </a:lnTo>
                    <a:lnTo>
                      <a:pt x="145" y="333"/>
                    </a:lnTo>
                    <a:lnTo>
                      <a:pt x="155" y="317"/>
                    </a:lnTo>
                    <a:lnTo>
                      <a:pt x="161" y="295"/>
                    </a:lnTo>
                    <a:lnTo>
                      <a:pt x="166" y="279"/>
                    </a:lnTo>
                    <a:lnTo>
                      <a:pt x="171" y="263"/>
                    </a:lnTo>
                    <a:lnTo>
                      <a:pt x="182" y="253"/>
                    </a:lnTo>
                    <a:lnTo>
                      <a:pt x="187" y="236"/>
                    </a:lnTo>
                    <a:lnTo>
                      <a:pt x="193" y="220"/>
                    </a:lnTo>
                    <a:lnTo>
                      <a:pt x="198" y="204"/>
                    </a:lnTo>
                    <a:lnTo>
                      <a:pt x="209" y="194"/>
                    </a:lnTo>
                    <a:lnTo>
                      <a:pt x="214" y="177"/>
                    </a:lnTo>
                    <a:lnTo>
                      <a:pt x="220" y="167"/>
                    </a:lnTo>
                    <a:lnTo>
                      <a:pt x="225" y="151"/>
                    </a:lnTo>
                    <a:lnTo>
                      <a:pt x="230" y="140"/>
                    </a:lnTo>
                    <a:lnTo>
                      <a:pt x="241" y="129"/>
                    </a:lnTo>
                    <a:lnTo>
                      <a:pt x="246" y="118"/>
                    </a:lnTo>
                    <a:lnTo>
                      <a:pt x="252" y="108"/>
                    </a:lnTo>
                    <a:lnTo>
                      <a:pt x="257" y="97"/>
                    </a:lnTo>
                    <a:lnTo>
                      <a:pt x="268" y="86"/>
                    </a:lnTo>
                    <a:lnTo>
                      <a:pt x="273" y="81"/>
                    </a:lnTo>
                    <a:lnTo>
                      <a:pt x="279" y="70"/>
                    </a:lnTo>
                    <a:lnTo>
                      <a:pt x="284" y="59"/>
                    </a:lnTo>
                    <a:lnTo>
                      <a:pt x="295" y="54"/>
                    </a:lnTo>
                    <a:lnTo>
                      <a:pt x="300" y="49"/>
                    </a:lnTo>
                    <a:lnTo>
                      <a:pt x="305" y="38"/>
                    </a:lnTo>
                    <a:lnTo>
                      <a:pt x="311" y="33"/>
                    </a:lnTo>
                    <a:lnTo>
                      <a:pt x="316" y="27"/>
                    </a:lnTo>
                    <a:lnTo>
                      <a:pt x="327" y="22"/>
                    </a:lnTo>
                    <a:lnTo>
                      <a:pt x="332" y="17"/>
                    </a:lnTo>
                    <a:lnTo>
                      <a:pt x="338" y="17"/>
                    </a:lnTo>
                    <a:lnTo>
                      <a:pt x="343" y="11"/>
                    </a:lnTo>
                    <a:lnTo>
                      <a:pt x="354" y="6"/>
                    </a:lnTo>
                    <a:lnTo>
                      <a:pt x="359" y="6"/>
                    </a:lnTo>
                    <a:lnTo>
                      <a:pt x="364" y="6"/>
                    </a:lnTo>
                    <a:lnTo>
                      <a:pt x="370" y="0"/>
                    </a:lnTo>
                    <a:lnTo>
                      <a:pt x="375" y="0"/>
                    </a:lnTo>
                    <a:lnTo>
                      <a:pt x="386" y="0"/>
                    </a:lnTo>
                    <a:lnTo>
                      <a:pt x="391" y="0"/>
                    </a:lnTo>
                    <a:lnTo>
                      <a:pt x="397" y="0"/>
                    </a:lnTo>
                    <a:lnTo>
                      <a:pt x="402" y="6"/>
                    </a:lnTo>
                    <a:lnTo>
                      <a:pt x="413" y="6"/>
                    </a:lnTo>
                    <a:lnTo>
                      <a:pt x="418" y="11"/>
                    </a:lnTo>
                    <a:lnTo>
                      <a:pt x="423" y="11"/>
                    </a:lnTo>
                    <a:lnTo>
                      <a:pt x="429" y="17"/>
                    </a:lnTo>
                    <a:lnTo>
                      <a:pt x="439" y="22"/>
                    </a:lnTo>
                    <a:lnTo>
                      <a:pt x="445" y="22"/>
                    </a:lnTo>
                    <a:lnTo>
                      <a:pt x="450" y="27"/>
                    </a:lnTo>
                    <a:lnTo>
                      <a:pt x="456" y="33"/>
                    </a:lnTo>
                    <a:lnTo>
                      <a:pt x="461" y="43"/>
                    </a:lnTo>
                    <a:lnTo>
                      <a:pt x="472" y="49"/>
                    </a:lnTo>
                    <a:lnTo>
                      <a:pt x="477" y="54"/>
                    </a:lnTo>
                    <a:lnTo>
                      <a:pt x="482" y="65"/>
                    </a:lnTo>
                    <a:lnTo>
                      <a:pt x="488" y="70"/>
                    </a:lnTo>
                    <a:lnTo>
                      <a:pt x="498" y="81"/>
                    </a:lnTo>
                    <a:lnTo>
                      <a:pt x="504" y="92"/>
                    </a:lnTo>
                    <a:lnTo>
                      <a:pt x="509" y="102"/>
                    </a:lnTo>
                    <a:lnTo>
                      <a:pt x="515" y="108"/>
                    </a:lnTo>
                    <a:lnTo>
                      <a:pt x="520" y="118"/>
                    </a:lnTo>
                    <a:lnTo>
                      <a:pt x="531" y="135"/>
                    </a:lnTo>
                    <a:lnTo>
                      <a:pt x="536" y="145"/>
                    </a:lnTo>
                    <a:lnTo>
                      <a:pt x="541" y="156"/>
                    </a:lnTo>
                    <a:lnTo>
                      <a:pt x="547" y="167"/>
                    </a:lnTo>
                    <a:lnTo>
                      <a:pt x="557" y="183"/>
                    </a:lnTo>
                    <a:lnTo>
                      <a:pt x="563" y="194"/>
                    </a:lnTo>
                    <a:lnTo>
                      <a:pt x="568" y="210"/>
                    </a:lnTo>
                    <a:lnTo>
                      <a:pt x="574" y="226"/>
                    </a:lnTo>
                    <a:lnTo>
                      <a:pt x="584" y="236"/>
                    </a:lnTo>
                    <a:lnTo>
                      <a:pt x="590" y="253"/>
                    </a:lnTo>
                    <a:lnTo>
                      <a:pt x="595" y="269"/>
                    </a:lnTo>
                    <a:lnTo>
                      <a:pt x="600" y="285"/>
                    </a:lnTo>
                    <a:lnTo>
                      <a:pt x="606" y="301"/>
                    </a:lnTo>
                    <a:lnTo>
                      <a:pt x="616" y="317"/>
                    </a:lnTo>
                    <a:lnTo>
                      <a:pt x="622" y="333"/>
                    </a:lnTo>
                    <a:lnTo>
                      <a:pt x="627" y="354"/>
                    </a:lnTo>
                    <a:lnTo>
                      <a:pt x="632" y="371"/>
                    </a:lnTo>
                    <a:lnTo>
                      <a:pt x="643" y="387"/>
                    </a:lnTo>
                    <a:lnTo>
                      <a:pt x="649" y="408"/>
                    </a:lnTo>
                    <a:lnTo>
                      <a:pt x="654" y="424"/>
                    </a:lnTo>
                    <a:lnTo>
                      <a:pt x="659" y="446"/>
                    </a:lnTo>
                    <a:lnTo>
                      <a:pt x="670" y="462"/>
                    </a:lnTo>
                    <a:lnTo>
                      <a:pt x="675" y="483"/>
                    </a:lnTo>
                    <a:lnTo>
                      <a:pt x="681" y="505"/>
                    </a:lnTo>
                    <a:lnTo>
                      <a:pt x="686" y="521"/>
                    </a:lnTo>
                    <a:lnTo>
                      <a:pt x="691" y="542"/>
                    </a:lnTo>
                    <a:lnTo>
                      <a:pt x="702" y="564"/>
                    </a:lnTo>
                    <a:lnTo>
                      <a:pt x="708" y="585"/>
                    </a:lnTo>
                    <a:lnTo>
                      <a:pt x="713" y="606"/>
                    </a:lnTo>
                    <a:lnTo>
                      <a:pt x="718" y="623"/>
                    </a:lnTo>
                    <a:lnTo>
                      <a:pt x="729" y="644"/>
                    </a:lnTo>
                    <a:lnTo>
                      <a:pt x="734" y="665"/>
                    </a:lnTo>
                    <a:lnTo>
                      <a:pt x="740" y="687"/>
                    </a:lnTo>
                    <a:lnTo>
                      <a:pt x="745" y="708"/>
                    </a:lnTo>
                    <a:lnTo>
                      <a:pt x="750" y="730"/>
                    </a:lnTo>
                    <a:lnTo>
                      <a:pt x="761" y="751"/>
                    </a:lnTo>
                    <a:lnTo>
                      <a:pt x="767" y="773"/>
                    </a:lnTo>
                    <a:lnTo>
                      <a:pt x="772" y="794"/>
                    </a:lnTo>
                    <a:lnTo>
                      <a:pt x="777" y="816"/>
                    </a:lnTo>
                    <a:lnTo>
                      <a:pt x="788" y="837"/>
                    </a:lnTo>
                    <a:lnTo>
                      <a:pt x="793" y="864"/>
                    </a:lnTo>
                    <a:lnTo>
                      <a:pt x="799" y="885"/>
                    </a:lnTo>
                    <a:lnTo>
                      <a:pt x="804" y="907"/>
                    </a:lnTo>
                    <a:lnTo>
                      <a:pt x="815" y="928"/>
                    </a:lnTo>
                    <a:lnTo>
                      <a:pt x="820" y="950"/>
                    </a:lnTo>
                    <a:lnTo>
                      <a:pt x="826" y="971"/>
                    </a:lnTo>
                    <a:lnTo>
                      <a:pt x="831" y="993"/>
                    </a:lnTo>
                    <a:lnTo>
                      <a:pt x="836" y="1014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  <p:sp>
            <p:nvSpPr>
              <p:cNvPr id="106" name="Freeform 80"/>
              <p:cNvSpPr>
                <a:spLocks/>
              </p:cNvSpPr>
              <p:nvPr/>
            </p:nvSpPr>
            <p:spPr bwMode="auto">
              <a:xfrm>
                <a:off x="6326166" y="3741827"/>
                <a:ext cx="1098550" cy="1058272"/>
              </a:xfrm>
              <a:custGeom>
                <a:avLst/>
                <a:gdLst>
                  <a:gd name="T0" fmla="*/ 2147483647 w 692"/>
                  <a:gd name="T1" fmla="*/ 2147483647 h 719"/>
                  <a:gd name="T2" fmla="*/ 2147483647 w 692"/>
                  <a:gd name="T3" fmla="*/ 2147483647 h 719"/>
                  <a:gd name="T4" fmla="*/ 2147483647 w 692"/>
                  <a:gd name="T5" fmla="*/ 2147483647 h 719"/>
                  <a:gd name="T6" fmla="*/ 2147483647 w 692"/>
                  <a:gd name="T7" fmla="*/ 2147483647 h 719"/>
                  <a:gd name="T8" fmla="*/ 2147483647 w 692"/>
                  <a:gd name="T9" fmla="*/ 2147483647 h 719"/>
                  <a:gd name="T10" fmla="*/ 2147483647 w 692"/>
                  <a:gd name="T11" fmla="*/ 2147483647 h 719"/>
                  <a:gd name="T12" fmla="*/ 2147483647 w 692"/>
                  <a:gd name="T13" fmla="*/ 2147483647 h 719"/>
                  <a:gd name="T14" fmla="*/ 2147483647 w 692"/>
                  <a:gd name="T15" fmla="*/ 2147483647 h 719"/>
                  <a:gd name="T16" fmla="*/ 2147483647 w 692"/>
                  <a:gd name="T17" fmla="*/ 2147483647 h 719"/>
                  <a:gd name="T18" fmla="*/ 2147483647 w 692"/>
                  <a:gd name="T19" fmla="*/ 2147483647 h 719"/>
                  <a:gd name="T20" fmla="*/ 2147483647 w 692"/>
                  <a:gd name="T21" fmla="*/ 2147483647 h 719"/>
                  <a:gd name="T22" fmla="*/ 2147483647 w 692"/>
                  <a:gd name="T23" fmla="*/ 2147483647 h 719"/>
                  <a:gd name="T24" fmla="*/ 2147483647 w 692"/>
                  <a:gd name="T25" fmla="*/ 2147483647 h 719"/>
                  <a:gd name="T26" fmla="*/ 2147483647 w 692"/>
                  <a:gd name="T27" fmla="*/ 2147483647 h 719"/>
                  <a:gd name="T28" fmla="*/ 2147483647 w 692"/>
                  <a:gd name="T29" fmla="*/ 2147483647 h 719"/>
                  <a:gd name="T30" fmla="*/ 2147483647 w 692"/>
                  <a:gd name="T31" fmla="*/ 2147483647 h 719"/>
                  <a:gd name="T32" fmla="*/ 2147483647 w 692"/>
                  <a:gd name="T33" fmla="*/ 2147483647 h 719"/>
                  <a:gd name="T34" fmla="*/ 2147483647 w 692"/>
                  <a:gd name="T35" fmla="*/ 2147483647 h 719"/>
                  <a:gd name="T36" fmla="*/ 2147483647 w 692"/>
                  <a:gd name="T37" fmla="*/ 2147483647 h 719"/>
                  <a:gd name="T38" fmla="*/ 2147483647 w 692"/>
                  <a:gd name="T39" fmla="*/ 2147483647 h 719"/>
                  <a:gd name="T40" fmla="*/ 2147483647 w 692"/>
                  <a:gd name="T41" fmla="*/ 2147483647 h 719"/>
                  <a:gd name="T42" fmla="*/ 2147483647 w 692"/>
                  <a:gd name="T43" fmla="*/ 2147483647 h 719"/>
                  <a:gd name="T44" fmla="*/ 2147483647 w 692"/>
                  <a:gd name="T45" fmla="*/ 2147483647 h 719"/>
                  <a:gd name="T46" fmla="*/ 2147483647 w 692"/>
                  <a:gd name="T47" fmla="*/ 2147483647 h 719"/>
                  <a:gd name="T48" fmla="*/ 2147483647 w 692"/>
                  <a:gd name="T49" fmla="*/ 2147483647 h 719"/>
                  <a:gd name="T50" fmla="*/ 2147483647 w 692"/>
                  <a:gd name="T51" fmla="*/ 2147483647 h 719"/>
                  <a:gd name="T52" fmla="*/ 2147483647 w 692"/>
                  <a:gd name="T53" fmla="*/ 2147483647 h 719"/>
                  <a:gd name="T54" fmla="*/ 2147483647 w 692"/>
                  <a:gd name="T55" fmla="*/ 2147483647 h 719"/>
                  <a:gd name="T56" fmla="*/ 2147483647 w 692"/>
                  <a:gd name="T57" fmla="*/ 2147483647 h 719"/>
                  <a:gd name="T58" fmla="*/ 2147483647 w 692"/>
                  <a:gd name="T59" fmla="*/ 2147483647 h 719"/>
                  <a:gd name="T60" fmla="*/ 2147483647 w 692"/>
                  <a:gd name="T61" fmla="*/ 2147483647 h 719"/>
                  <a:gd name="T62" fmla="*/ 2147483647 w 692"/>
                  <a:gd name="T63" fmla="*/ 2147483647 h 719"/>
                  <a:gd name="T64" fmla="*/ 2147483647 w 692"/>
                  <a:gd name="T65" fmla="*/ 2147483647 h 719"/>
                  <a:gd name="T66" fmla="*/ 2147483647 w 692"/>
                  <a:gd name="T67" fmla="*/ 2147483647 h 719"/>
                  <a:gd name="T68" fmla="*/ 2147483647 w 692"/>
                  <a:gd name="T69" fmla="*/ 2147483647 h 719"/>
                  <a:gd name="T70" fmla="*/ 2147483647 w 692"/>
                  <a:gd name="T71" fmla="*/ 2147483647 h 719"/>
                  <a:gd name="T72" fmla="*/ 2147483647 w 692"/>
                  <a:gd name="T73" fmla="*/ 2147483647 h 719"/>
                  <a:gd name="T74" fmla="*/ 2147483647 w 692"/>
                  <a:gd name="T75" fmla="*/ 2147483647 h 719"/>
                  <a:gd name="T76" fmla="*/ 2147483647 w 692"/>
                  <a:gd name="T77" fmla="*/ 2147483647 h 719"/>
                  <a:gd name="T78" fmla="*/ 2147483647 w 692"/>
                  <a:gd name="T79" fmla="*/ 2147483647 h 719"/>
                  <a:gd name="T80" fmla="*/ 2147483647 w 692"/>
                  <a:gd name="T81" fmla="*/ 2147483647 h 719"/>
                  <a:gd name="T82" fmla="*/ 2147483647 w 692"/>
                  <a:gd name="T83" fmla="*/ 2147483647 h 719"/>
                  <a:gd name="T84" fmla="*/ 2147483647 w 692"/>
                  <a:gd name="T85" fmla="*/ 2147483647 h 719"/>
                  <a:gd name="T86" fmla="*/ 2147483647 w 692"/>
                  <a:gd name="T87" fmla="*/ 2147483647 h 719"/>
                  <a:gd name="T88" fmla="*/ 2147483647 w 692"/>
                  <a:gd name="T89" fmla="*/ 2147483647 h 719"/>
                  <a:gd name="T90" fmla="*/ 2147483647 w 692"/>
                  <a:gd name="T91" fmla="*/ 2147483647 h 719"/>
                  <a:gd name="T92" fmla="*/ 2147483647 w 692"/>
                  <a:gd name="T93" fmla="*/ 2147483647 h 719"/>
                  <a:gd name="T94" fmla="*/ 2147483647 w 692"/>
                  <a:gd name="T95" fmla="*/ 2147483647 h 719"/>
                  <a:gd name="T96" fmla="*/ 2147483647 w 692"/>
                  <a:gd name="T97" fmla="*/ 2147483647 h 719"/>
                  <a:gd name="T98" fmla="*/ 2147483647 w 692"/>
                  <a:gd name="T99" fmla="*/ 2147483647 h 719"/>
                  <a:gd name="T100" fmla="*/ 2147483647 w 692"/>
                  <a:gd name="T101" fmla="*/ 2147483647 h 719"/>
                  <a:gd name="T102" fmla="*/ 2147483647 w 692"/>
                  <a:gd name="T103" fmla="*/ 2147483647 h 719"/>
                  <a:gd name="T104" fmla="*/ 2147483647 w 692"/>
                  <a:gd name="T105" fmla="*/ 2147483647 h 71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692"/>
                  <a:gd name="T160" fmla="*/ 0 h 719"/>
                  <a:gd name="T161" fmla="*/ 692 w 692"/>
                  <a:gd name="T162" fmla="*/ 719 h 719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692" h="719">
                    <a:moveTo>
                      <a:pt x="0" y="0"/>
                    </a:moveTo>
                    <a:lnTo>
                      <a:pt x="11" y="21"/>
                    </a:lnTo>
                    <a:lnTo>
                      <a:pt x="16" y="43"/>
                    </a:lnTo>
                    <a:lnTo>
                      <a:pt x="22" y="64"/>
                    </a:lnTo>
                    <a:lnTo>
                      <a:pt x="27" y="86"/>
                    </a:lnTo>
                    <a:lnTo>
                      <a:pt x="38" y="107"/>
                    </a:lnTo>
                    <a:lnTo>
                      <a:pt x="43" y="129"/>
                    </a:lnTo>
                    <a:lnTo>
                      <a:pt x="48" y="145"/>
                    </a:lnTo>
                    <a:lnTo>
                      <a:pt x="54" y="166"/>
                    </a:lnTo>
                    <a:lnTo>
                      <a:pt x="59" y="188"/>
                    </a:lnTo>
                    <a:lnTo>
                      <a:pt x="70" y="209"/>
                    </a:lnTo>
                    <a:lnTo>
                      <a:pt x="75" y="225"/>
                    </a:lnTo>
                    <a:lnTo>
                      <a:pt x="81" y="247"/>
                    </a:lnTo>
                    <a:lnTo>
                      <a:pt x="86" y="268"/>
                    </a:lnTo>
                    <a:lnTo>
                      <a:pt x="97" y="284"/>
                    </a:lnTo>
                    <a:lnTo>
                      <a:pt x="102" y="306"/>
                    </a:lnTo>
                    <a:lnTo>
                      <a:pt x="107" y="322"/>
                    </a:lnTo>
                    <a:lnTo>
                      <a:pt x="113" y="338"/>
                    </a:lnTo>
                    <a:lnTo>
                      <a:pt x="124" y="359"/>
                    </a:lnTo>
                    <a:lnTo>
                      <a:pt x="129" y="375"/>
                    </a:lnTo>
                    <a:lnTo>
                      <a:pt x="134" y="392"/>
                    </a:lnTo>
                    <a:lnTo>
                      <a:pt x="140" y="408"/>
                    </a:lnTo>
                    <a:lnTo>
                      <a:pt x="145" y="424"/>
                    </a:lnTo>
                    <a:lnTo>
                      <a:pt x="156" y="440"/>
                    </a:lnTo>
                    <a:lnTo>
                      <a:pt x="161" y="456"/>
                    </a:lnTo>
                    <a:lnTo>
                      <a:pt x="166" y="472"/>
                    </a:lnTo>
                    <a:lnTo>
                      <a:pt x="172" y="488"/>
                    </a:lnTo>
                    <a:lnTo>
                      <a:pt x="183" y="504"/>
                    </a:lnTo>
                    <a:lnTo>
                      <a:pt x="188" y="515"/>
                    </a:lnTo>
                    <a:lnTo>
                      <a:pt x="193" y="531"/>
                    </a:lnTo>
                    <a:lnTo>
                      <a:pt x="199" y="547"/>
                    </a:lnTo>
                    <a:lnTo>
                      <a:pt x="209" y="558"/>
                    </a:lnTo>
                    <a:lnTo>
                      <a:pt x="215" y="569"/>
                    </a:lnTo>
                    <a:lnTo>
                      <a:pt x="220" y="579"/>
                    </a:lnTo>
                    <a:lnTo>
                      <a:pt x="225" y="595"/>
                    </a:lnTo>
                    <a:lnTo>
                      <a:pt x="231" y="606"/>
                    </a:lnTo>
                    <a:lnTo>
                      <a:pt x="242" y="617"/>
                    </a:lnTo>
                    <a:lnTo>
                      <a:pt x="247" y="628"/>
                    </a:lnTo>
                    <a:lnTo>
                      <a:pt x="252" y="633"/>
                    </a:lnTo>
                    <a:lnTo>
                      <a:pt x="258" y="644"/>
                    </a:lnTo>
                    <a:lnTo>
                      <a:pt x="268" y="654"/>
                    </a:lnTo>
                    <a:lnTo>
                      <a:pt x="274" y="660"/>
                    </a:lnTo>
                    <a:lnTo>
                      <a:pt x="279" y="670"/>
                    </a:lnTo>
                    <a:lnTo>
                      <a:pt x="284" y="676"/>
                    </a:lnTo>
                    <a:lnTo>
                      <a:pt x="290" y="681"/>
                    </a:lnTo>
                    <a:lnTo>
                      <a:pt x="301" y="686"/>
                    </a:lnTo>
                    <a:lnTo>
                      <a:pt x="306" y="692"/>
                    </a:lnTo>
                    <a:lnTo>
                      <a:pt x="311" y="697"/>
                    </a:lnTo>
                    <a:lnTo>
                      <a:pt x="317" y="703"/>
                    </a:lnTo>
                    <a:lnTo>
                      <a:pt x="327" y="708"/>
                    </a:lnTo>
                    <a:lnTo>
                      <a:pt x="333" y="708"/>
                    </a:lnTo>
                    <a:lnTo>
                      <a:pt x="338" y="713"/>
                    </a:lnTo>
                    <a:lnTo>
                      <a:pt x="343" y="713"/>
                    </a:lnTo>
                    <a:lnTo>
                      <a:pt x="354" y="719"/>
                    </a:lnTo>
                    <a:lnTo>
                      <a:pt x="359" y="719"/>
                    </a:lnTo>
                    <a:lnTo>
                      <a:pt x="365" y="719"/>
                    </a:lnTo>
                    <a:lnTo>
                      <a:pt x="370" y="719"/>
                    </a:lnTo>
                    <a:lnTo>
                      <a:pt x="376" y="719"/>
                    </a:lnTo>
                    <a:lnTo>
                      <a:pt x="386" y="719"/>
                    </a:lnTo>
                    <a:lnTo>
                      <a:pt x="392" y="713"/>
                    </a:lnTo>
                    <a:lnTo>
                      <a:pt x="397" y="713"/>
                    </a:lnTo>
                    <a:lnTo>
                      <a:pt x="402" y="708"/>
                    </a:lnTo>
                    <a:lnTo>
                      <a:pt x="413" y="708"/>
                    </a:lnTo>
                    <a:lnTo>
                      <a:pt x="418" y="703"/>
                    </a:lnTo>
                    <a:lnTo>
                      <a:pt x="424" y="697"/>
                    </a:lnTo>
                    <a:lnTo>
                      <a:pt x="429" y="692"/>
                    </a:lnTo>
                    <a:lnTo>
                      <a:pt x="440" y="686"/>
                    </a:lnTo>
                    <a:lnTo>
                      <a:pt x="445" y="681"/>
                    </a:lnTo>
                    <a:lnTo>
                      <a:pt x="451" y="676"/>
                    </a:lnTo>
                    <a:lnTo>
                      <a:pt x="456" y="670"/>
                    </a:lnTo>
                    <a:lnTo>
                      <a:pt x="461" y="665"/>
                    </a:lnTo>
                    <a:lnTo>
                      <a:pt x="472" y="654"/>
                    </a:lnTo>
                    <a:lnTo>
                      <a:pt x="477" y="644"/>
                    </a:lnTo>
                    <a:lnTo>
                      <a:pt x="483" y="638"/>
                    </a:lnTo>
                    <a:lnTo>
                      <a:pt x="488" y="628"/>
                    </a:lnTo>
                    <a:lnTo>
                      <a:pt x="499" y="617"/>
                    </a:lnTo>
                    <a:lnTo>
                      <a:pt x="504" y="606"/>
                    </a:lnTo>
                    <a:lnTo>
                      <a:pt x="510" y="595"/>
                    </a:lnTo>
                    <a:lnTo>
                      <a:pt x="515" y="585"/>
                    </a:lnTo>
                    <a:lnTo>
                      <a:pt x="520" y="574"/>
                    </a:lnTo>
                    <a:lnTo>
                      <a:pt x="531" y="563"/>
                    </a:lnTo>
                    <a:lnTo>
                      <a:pt x="536" y="547"/>
                    </a:lnTo>
                    <a:lnTo>
                      <a:pt x="542" y="536"/>
                    </a:lnTo>
                    <a:lnTo>
                      <a:pt x="547" y="520"/>
                    </a:lnTo>
                    <a:lnTo>
                      <a:pt x="558" y="504"/>
                    </a:lnTo>
                    <a:lnTo>
                      <a:pt x="563" y="493"/>
                    </a:lnTo>
                    <a:lnTo>
                      <a:pt x="569" y="477"/>
                    </a:lnTo>
                    <a:lnTo>
                      <a:pt x="574" y="461"/>
                    </a:lnTo>
                    <a:lnTo>
                      <a:pt x="585" y="445"/>
                    </a:lnTo>
                    <a:lnTo>
                      <a:pt x="590" y="429"/>
                    </a:lnTo>
                    <a:lnTo>
                      <a:pt x="595" y="413"/>
                    </a:lnTo>
                    <a:lnTo>
                      <a:pt x="601" y="397"/>
                    </a:lnTo>
                    <a:lnTo>
                      <a:pt x="606" y="381"/>
                    </a:lnTo>
                    <a:lnTo>
                      <a:pt x="617" y="365"/>
                    </a:lnTo>
                    <a:lnTo>
                      <a:pt x="622" y="343"/>
                    </a:lnTo>
                    <a:lnTo>
                      <a:pt x="628" y="327"/>
                    </a:lnTo>
                    <a:lnTo>
                      <a:pt x="633" y="306"/>
                    </a:lnTo>
                    <a:lnTo>
                      <a:pt x="644" y="290"/>
                    </a:lnTo>
                    <a:lnTo>
                      <a:pt x="649" y="268"/>
                    </a:lnTo>
                    <a:lnTo>
                      <a:pt x="654" y="252"/>
                    </a:lnTo>
                    <a:lnTo>
                      <a:pt x="660" y="231"/>
                    </a:lnTo>
                    <a:lnTo>
                      <a:pt x="665" y="215"/>
                    </a:lnTo>
                    <a:lnTo>
                      <a:pt x="676" y="193"/>
                    </a:lnTo>
                    <a:lnTo>
                      <a:pt x="681" y="172"/>
                    </a:lnTo>
                    <a:lnTo>
                      <a:pt x="687" y="150"/>
                    </a:lnTo>
                    <a:lnTo>
                      <a:pt x="692" y="145"/>
                    </a:lnTo>
                  </a:path>
                </a:pathLst>
              </a:custGeom>
              <a:ln w="57150">
                <a:solidFill>
                  <a:schemeClr val="tx1"/>
                </a:solidFill>
                <a:prstDash val="sysDash"/>
              </a:ln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dirty="0">
                  <a:latin typeface="Tahoma" pitchFamily="34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8305800" y="2562225"/>
              <a:ext cx="755252" cy="378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ahoma" pitchFamily="34" charset="0"/>
                </a:rPr>
                <a:t>Cell 1</a:t>
              </a:r>
              <a:endParaRPr lang="sv-SE" sz="1600" dirty="0">
                <a:latin typeface="Tahoma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8297863" y="4278868"/>
              <a:ext cx="758825" cy="378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ahoma" pitchFamily="34" charset="0"/>
                </a:rPr>
                <a:t>Cell 2</a:t>
              </a:r>
              <a:endParaRPr lang="sv-SE" sz="1600" dirty="0">
                <a:latin typeface="Tahoma" pitchFamily="34" charset="0"/>
              </a:endParaRPr>
            </a:p>
          </p:txBody>
        </p:sp>
        <p:sp>
          <p:nvSpPr>
            <p:cNvPr id="101" name="Freeform 78"/>
            <p:cNvSpPr>
              <a:spLocks/>
            </p:cNvSpPr>
            <p:nvPr/>
          </p:nvSpPr>
          <p:spPr bwMode="auto">
            <a:xfrm>
              <a:off x="4724400" y="2438400"/>
              <a:ext cx="1144985" cy="724730"/>
            </a:xfrm>
            <a:custGeom>
              <a:avLst/>
              <a:gdLst>
                <a:gd name="T0" fmla="*/ 2147483647 w 837"/>
                <a:gd name="T1" fmla="*/ 2147483647 h 966"/>
                <a:gd name="T2" fmla="*/ 2147483647 w 837"/>
                <a:gd name="T3" fmla="*/ 2147483647 h 966"/>
                <a:gd name="T4" fmla="*/ 2147483647 w 837"/>
                <a:gd name="T5" fmla="*/ 2147483647 h 966"/>
                <a:gd name="T6" fmla="*/ 2147483647 w 837"/>
                <a:gd name="T7" fmla="*/ 2147483647 h 966"/>
                <a:gd name="T8" fmla="*/ 2147483647 w 837"/>
                <a:gd name="T9" fmla="*/ 2147483647 h 966"/>
                <a:gd name="T10" fmla="*/ 2147483647 w 837"/>
                <a:gd name="T11" fmla="*/ 2147483647 h 966"/>
                <a:gd name="T12" fmla="*/ 2147483647 w 837"/>
                <a:gd name="T13" fmla="*/ 2147483647 h 966"/>
                <a:gd name="T14" fmla="*/ 2147483647 w 837"/>
                <a:gd name="T15" fmla="*/ 2147483647 h 966"/>
                <a:gd name="T16" fmla="*/ 2147483647 w 837"/>
                <a:gd name="T17" fmla="*/ 2147483647 h 966"/>
                <a:gd name="T18" fmla="*/ 2147483647 w 837"/>
                <a:gd name="T19" fmla="*/ 2147483647 h 966"/>
                <a:gd name="T20" fmla="*/ 2147483647 w 837"/>
                <a:gd name="T21" fmla="*/ 2147483647 h 966"/>
                <a:gd name="T22" fmla="*/ 2147483647 w 837"/>
                <a:gd name="T23" fmla="*/ 2147483647 h 966"/>
                <a:gd name="T24" fmla="*/ 2147483647 w 837"/>
                <a:gd name="T25" fmla="*/ 2147483647 h 966"/>
                <a:gd name="T26" fmla="*/ 2147483647 w 837"/>
                <a:gd name="T27" fmla="*/ 2147483647 h 966"/>
                <a:gd name="T28" fmla="*/ 2147483647 w 837"/>
                <a:gd name="T29" fmla="*/ 2147483647 h 966"/>
                <a:gd name="T30" fmla="*/ 2147483647 w 837"/>
                <a:gd name="T31" fmla="*/ 2147483647 h 966"/>
                <a:gd name="T32" fmla="*/ 2147483647 w 837"/>
                <a:gd name="T33" fmla="*/ 2147483647 h 966"/>
                <a:gd name="T34" fmla="*/ 2147483647 w 837"/>
                <a:gd name="T35" fmla="*/ 2147483647 h 966"/>
                <a:gd name="T36" fmla="*/ 2147483647 w 837"/>
                <a:gd name="T37" fmla="*/ 2147483647 h 966"/>
                <a:gd name="T38" fmla="*/ 2147483647 w 837"/>
                <a:gd name="T39" fmla="*/ 2147483647 h 966"/>
                <a:gd name="T40" fmla="*/ 2147483647 w 837"/>
                <a:gd name="T41" fmla="*/ 2147483647 h 966"/>
                <a:gd name="T42" fmla="*/ 2147483647 w 837"/>
                <a:gd name="T43" fmla="*/ 2147483647 h 966"/>
                <a:gd name="T44" fmla="*/ 2147483647 w 837"/>
                <a:gd name="T45" fmla="*/ 2147483647 h 966"/>
                <a:gd name="T46" fmla="*/ 2147483647 w 837"/>
                <a:gd name="T47" fmla="*/ 2147483647 h 966"/>
                <a:gd name="T48" fmla="*/ 2147483647 w 837"/>
                <a:gd name="T49" fmla="*/ 2147483647 h 966"/>
                <a:gd name="T50" fmla="*/ 2147483647 w 837"/>
                <a:gd name="T51" fmla="*/ 2147483647 h 966"/>
                <a:gd name="T52" fmla="*/ 2147483647 w 837"/>
                <a:gd name="T53" fmla="*/ 2147483647 h 966"/>
                <a:gd name="T54" fmla="*/ 2147483647 w 837"/>
                <a:gd name="T55" fmla="*/ 2147483647 h 966"/>
                <a:gd name="T56" fmla="*/ 2147483647 w 837"/>
                <a:gd name="T57" fmla="*/ 2147483647 h 966"/>
                <a:gd name="T58" fmla="*/ 2147483647 w 837"/>
                <a:gd name="T59" fmla="*/ 2147483647 h 966"/>
                <a:gd name="T60" fmla="*/ 2147483647 w 837"/>
                <a:gd name="T61" fmla="*/ 2147483647 h 966"/>
                <a:gd name="T62" fmla="*/ 2147483647 w 837"/>
                <a:gd name="T63" fmla="*/ 2147483647 h 966"/>
                <a:gd name="T64" fmla="*/ 2147483647 w 837"/>
                <a:gd name="T65" fmla="*/ 2147483647 h 966"/>
                <a:gd name="T66" fmla="*/ 2147483647 w 837"/>
                <a:gd name="T67" fmla="*/ 2147483647 h 966"/>
                <a:gd name="T68" fmla="*/ 2147483647 w 837"/>
                <a:gd name="T69" fmla="*/ 2147483647 h 966"/>
                <a:gd name="T70" fmla="*/ 2147483647 w 837"/>
                <a:gd name="T71" fmla="*/ 2147483647 h 966"/>
                <a:gd name="T72" fmla="*/ 2147483647 w 837"/>
                <a:gd name="T73" fmla="*/ 2147483647 h 966"/>
                <a:gd name="T74" fmla="*/ 2147483647 w 837"/>
                <a:gd name="T75" fmla="*/ 2147483647 h 966"/>
                <a:gd name="T76" fmla="*/ 2147483647 w 837"/>
                <a:gd name="T77" fmla="*/ 2147483647 h 966"/>
                <a:gd name="T78" fmla="*/ 2147483647 w 837"/>
                <a:gd name="T79" fmla="*/ 2147483647 h 966"/>
                <a:gd name="T80" fmla="*/ 2147483647 w 837"/>
                <a:gd name="T81" fmla="*/ 2147483647 h 966"/>
                <a:gd name="T82" fmla="*/ 2147483647 w 837"/>
                <a:gd name="T83" fmla="*/ 2147483647 h 9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7"/>
                <a:gd name="T127" fmla="*/ 0 h 966"/>
                <a:gd name="T128" fmla="*/ 837 w 837"/>
                <a:gd name="T129" fmla="*/ 966 h 9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7" h="966">
                  <a:moveTo>
                    <a:pt x="0" y="151"/>
                  </a:moveTo>
                  <a:lnTo>
                    <a:pt x="11" y="172"/>
                  </a:lnTo>
                  <a:lnTo>
                    <a:pt x="16" y="193"/>
                  </a:lnTo>
                  <a:lnTo>
                    <a:pt x="22" y="215"/>
                  </a:lnTo>
                  <a:lnTo>
                    <a:pt x="27" y="236"/>
                  </a:lnTo>
                  <a:lnTo>
                    <a:pt x="38" y="258"/>
                  </a:lnTo>
                  <a:lnTo>
                    <a:pt x="43" y="279"/>
                  </a:lnTo>
                  <a:lnTo>
                    <a:pt x="49" y="301"/>
                  </a:lnTo>
                  <a:lnTo>
                    <a:pt x="54" y="322"/>
                  </a:lnTo>
                  <a:lnTo>
                    <a:pt x="65" y="344"/>
                  </a:lnTo>
                  <a:lnTo>
                    <a:pt x="70" y="365"/>
                  </a:lnTo>
                  <a:lnTo>
                    <a:pt x="75" y="381"/>
                  </a:lnTo>
                  <a:lnTo>
                    <a:pt x="81" y="403"/>
                  </a:lnTo>
                  <a:lnTo>
                    <a:pt x="86" y="424"/>
                  </a:lnTo>
                  <a:lnTo>
                    <a:pt x="97" y="445"/>
                  </a:lnTo>
                  <a:lnTo>
                    <a:pt x="102" y="467"/>
                  </a:lnTo>
                  <a:lnTo>
                    <a:pt x="108" y="483"/>
                  </a:lnTo>
                  <a:lnTo>
                    <a:pt x="113" y="504"/>
                  </a:lnTo>
                  <a:lnTo>
                    <a:pt x="124" y="521"/>
                  </a:lnTo>
                  <a:lnTo>
                    <a:pt x="129" y="542"/>
                  </a:lnTo>
                  <a:lnTo>
                    <a:pt x="134" y="558"/>
                  </a:lnTo>
                  <a:lnTo>
                    <a:pt x="140" y="580"/>
                  </a:lnTo>
                  <a:lnTo>
                    <a:pt x="150" y="596"/>
                  </a:lnTo>
                  <a:lnTo>
                    <a:pt x="156" y="612"/>
                  </a:lnTo>
                  <a:lnTo>
                    <a:pt x="161" y="633"/>
                  </a:lnTo>
                  <a:lnTo>
                    <a:pt x="167" y="649"/>
                  </a:lnTo>
                  <a:lnTo>
                    <a:pt x="172" y="665"/>
                  </a:lnTo>
                  <a:lnTo>
                    <a:pt x="183" y="681"/>
                  </a:lnTo>
                  <a:lnTo>
                    <a:pt x="188" y="698"/>
                  </a:lnTo>
                  <a:lnTo>
                    <a:pt x="193" y="714"/>
                  </a:lnTo>
                  <a:lnTo>
                    <a:pt x="199" y="730"/>
                  </a:lnTo>
                  <a:lnTo>
                    <a:pt x="209" y="740"/>
                  </a:lnTo>
                  <a:lnTo>
                    <a:pt x="215" y="757"/>
                  </a:lnTo>
                  <a:lnTo>
                    <a:pt x="220" y="773"/>
                  </a:lnTo>
                  <a:lnTo>
                    <a:pt x="226" y="783"/>
                  </a:lnTo>
                  <a:lnTo>
                    <a:pt x="231" y="799"/>
                  </a:lnTo>
                  <a:lnTo>
                    <a:pt x="242" y="810"/>
                  </a:lnTo>
                  <a:lnTo>
                    <a:pt x="247" y="821"/>
                  </a:lnTo>
                  <a:lnTo>
                    <a:pt x="252" y="837"/>
                  </a:lnTo>
                  <a:lnTo>
                    <a:pt x="258" y="848"/>
                  </a:lnTo>
                  <a:lnTo>
                    <a:pt x="268" y="858"/>
                  </a:lnTo>
                  <a:lnTo>
                    <a:pt x="274" y="869"/>
                  </a:lnTo>
                  <a:lnTo>
                    <a:pt x="279" y="875"/>
                  </a:lnTo>
                  <a:lnTo>
                    <a:pt x="284" y="885"/>
                  </a:lnTo>
                  <a:lnTo>
                    <a:pt x="295" y="896"/>
                  </a:lnTo>
                  <a:lnTo>
                    <a:pt x="301" y="901"/>
                  </a:lnTo>
                  <a:lnTo>
                    <a:pt x="306" y="912"/>
                  </a:lnTo>
                  <a:lnTo>
                    <a:pt x="311" y="917"/>
                  </a:lnTo>
                  <a:lnTo>
                    <a:pt x="317" y="928"/>
                  </a:lnTo>
                  <a:lnTo>
                    <a:pt x="327" y="933"/>
                  </a:lnTo>
                  <a:lnTo>
                    <a:pt x="333" y="939"/>
                  </a:lnTo>
                  <a:lnTo>
                    <a:pt x="338" y="944"/>
                  </a:lnTo>
                  <a:lnTo>
                    <a:pt x="343" y="950"/>
                  </a:lnTo>
                  <a:lnTo>
                    <a:pt x="354" y="950"/>
                  </a:lnTo>
                  <a:lnTo>
                    <a:pt x="360" y="955"/>
                  </a:lnTo>
                  <a:lnTo>
                    <a:pt x="365" y="960"/>
                  </a:lnTo>
                  <a:lnTo>
                    <a:pt x="370" y="960"/>
                  </a:lnTo>
                  <a:lnTo>
                    <a:pt x="376" y="960"/>
                  </a:lnTo>
                  <a:lnTo>
                    <a:pt x="386" y="966"/>
                  </a:lnTo>
                  <a:lnTo>
                    <a:pt x="392" y="966"/>
                  </a:lnTo>
                  <a:lnTo>
                    <a:pt x="397" y="966"/>
                  </a:lnTo>
                  <a:lnTo>
                    <a:pt x="402" y="966"/>
                  </a:lnTo>
                  <a:lnTo>
                    <a:pt x="413" y="966"/>
                  </a:lnTo>
                  <a:lnTo>
                    <a:pt x="419" y="966"/>
                  </a:lnTo>
                  <a:lnTo>
                    <a:pt x="424" y="960"/>
                  </a:lnTo>
                  <a:lnTo>
                    <a:pt x="429" y="960"/>
                  </a:lnTo>
                  <a:lnTo>
                    <a:pt x="440" y="955"/>
                  </a:lnTo>
                  <a:lnTo>
                    <a:pt x="445" y="955"/>
                  </a:lnTo>
                  <a:lnTo>
                    <a:pt x="451" y="950"/>
                  </a:lnTo>
                  <a:lnTo>
                    <a:pt x="456" y="944"/>
                  </a:lnTo>
                  <a:lnTo>
                    <a:pt x="461" y="939"/>
                  </a:lnTo>
                  <a:lnTo>
                    <a:pt x="472" y="933"/>
                  </a:lnTo>
                  <a:lnTo>
                    <a:pt x="478" y="928"/>
                  </a:lnTo>
                  <a:lnTo>
                    <a:pt x="483" y="923"/>
                  </a:lnTo>
                  <a:lnTo>
                    <a:pt x="488" y="912"/>
                  </a:lnTo>
                  <a:lnTo>
                    <a:pt x="499" y="907"/>
                  </a:lnTo>
                  <a:lnTo>
                    <a:pt x="504" y="896"/>
                  </a:lnTo>
                  <a:lnTo>
                    <a:pt x="510" y="891"/>
                  </a:lnTo>
                  <a:lnTo>
                    <a:pt x="515" y="880"/>
                  </a:lnTo>
                  <a:lnTo>
                    <a:pt x="526" y="869"/>
                  </a:lnTo>
                  <a:lnTo>
                    <a:pt x="531" y="858"/>
                  </a:lnTo>
                  <a:lnTo>
                    <a:pt x="537" y="848"/>
                  </a:lnTo>
                  <a:lnTo>
                    <a:pt x="542" y="837"/>
                  </a:lnTo>
                  <a:lnTo>
                    <a:pt x="547" y="826"/>
                  </a:lnTo>
                  <a:lnTo>
                    <a:pt x="558" y="816"/>
                  </a:lnTo>
                  <a:lnTo>
                    <a:pt x="563" y="799"/>
                  </a:lnTo>
                  <a:lnTo>
                    <a:pt x="569" y="789"/>
                  </a:lnTo>
                  <a:lnTo>
                    <a:pt x="574" y="773"/>
                  </a:lnTo>
                  <a:lnTo>
                    <a:pt x="585" y="762"/>
                  </a:lnTo>
                  <a:lnTo>
                    <a:pt x="590" y="746"/>
                  </a:lnTo>
                  <a:lnTo>
                    <a:pt x="595" y="730"/>
                  </a:lnTo>
                  <a:lnTo>
                    <a:pt x="601" y="719"/>
                  </a:lnTo>
                  <a:lnTo>
                    <a:pt x="606" y="703"/>
                  </a:lnTo>
                  <a:lnTo>
                    <a:pt x="617" y="687"/>
                  </a:lnTo>
                  <a:lnTo>
                    <a:pt x="622" y="671"/>
                  </a:lnTo>
                  <a:lnTo>
                    <a:pt x="628" y="655"/>
                  </a:lnTo>
                  <a:lnTo>
                    <a:pt x="633" y="633"/>
                  </a:lnTo>
                  <a:lnTo>
                    <a:pt x="644" y="617"/>
                  </a:lnTo>
                  <a:lnTo>
                    <a:pt x="649" y="601"/>
                  </a:lnTo>
                  <a:lnTo>
                    <a:pt x="654" y="585"/>
                  </a:lnTo>
                  <a:lnTo>
                    <a:pt x="660" y="563"/>
                  </a:lnTo>
                  <a:lnTo>
                    <a:pt x="671" y="547"/>
                  </a:lnTo>
                  <a:lnTo>
                    <a:pt x="676" y="526"/>
                  </a:lnTo>
                  <a:lnTo>
                    <a:pt x="681" y="510"/>
                  </a:lnTo>
                  <a:lnTo>
                    <a:pt x="687" y="488"/>
                  </a:lnTo>
                  <a:lnTo>
                    <a:pt x="692" y="467"/>
                  </a:lnTo>
                  <a:lnTo>
                    <a:pt x="703" y="451"/>
                  </a:lnTo>
                  <a:lnTo>
                    <a:pt x="708" y="429"/>
                  </a:lnTo>
                  <a:lnTo>
                    <a:pt x="713" y="408"/>
                  </a:lnTo>
                  <a:lnTo>
                    <a:pt x="719" y="386"/>
                  </a:lnTo>
                  <a:lnTo>
                    <a:pt x="730" y="370"/>
                  </a:lnTo>
                  <a:lnTo>
                    <a:pt x="735" y="349"/>
                  </a:lnTo>
                  <a:lnTo>
                    <a:pt x="740" y="327"/>
                  </a:lnTo>
                  <a:lnTo>
                    <a:pt x="746" y="306"/>
                  </a:lnTo>
                  <a:lnTo>
                    <a:pt x="751" y="285"/>
                  </a:lnTo>
                  <a:lnTo>
                    <a:pt x="762" y="263"/>
                  </a:lnTo>
                  <a:lnTo>
                    <a:pt x="767" y="242"/>
                  </a:lnTo>
                  <a:lnTo>
                    <a:pt x="772" y="220"/>
                  </a:lnTo>
                  <a:lnTo>
                    <a:pt x="778" y="199"/>
                  </a:lnTo>
                  <a:lnTo>
                    <a:pt x="789" y="177"/>
                  </a:lnTo>
                  <a:lnTo>
                    <a:pt x="794" y="156"/>
                  </a:lnTo>
                  <a:lnTo>
                    <a:pt x="799" y="134"/>
                  </a:lnTo>
                  <a:lnTo>
                    <a:pt x="805" y="113"/>
                  </a:lnTo>
                  <a:lnTo>
                    <a:pt x="815" y="92"/>
                  </a:lnTo>
                  <a:lnTo>
                    <a:pt x="821" y="65"/>
                  </a:lnTo>
                  <a:lnTo>
                    <a:pt x="826" y="43"/>
                  </a:lnTo>
                  <a:lnTo>
                    <a:pt x="831" y="22"/>
                  </a:lnTo>
                  <a:lnTo>
                    <a:pt x="837" y="0"/>
                  </a:lnTo>
                </a:path>
              </a:pathLst>
            </a:custGeom>
            <a:ln w="57150">
              <a:solidFill>
                <a:schemeClr val="tx1"/>
              </a:solidFill>
              <a:prstDash val="sysDash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 dirty="0">
                <a:latin typeface="Tahoma" pitchFamily="34" charset="0"/>
              </a:endParaRPr>
            </a:p>
          </p:txBody>
        </p:sp>
      </p:grpSp>
      <p:cxnSp>
        <p:nvCxnSpPr>
          <p:cNvPr id="108" name="Straight Arrow Connector 107"/>
          <p:cNvCxnSpPr/>
          <p:nvPr/>
        </p:nvCxnSpPr>
        <p:spPr>
          <a:xfrm>
            <a:off x="5306220" y="4743450"/>
            <a:ext cx="0" cy="666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" y="1592282"/>
            <a:ext cx="2590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ahoma" pitchFamily="34" charset="0"/>
              </a:rPr>
              <a:t>Energy savings estimate:</a:t>
            </a:r>
          </a:p>
          <a:p>
            <a:r>
              <a:rPr lang="en-US" dirty="0" smtClean="0">
                <a:latin typeface="Tahoma" pitchFamily="34" charset="0"/>
              </a:rPr>
              <a:t>BS consumes 1kW.</a:t>
            </a:r>
          </a:p>
          <a:p>
            <a:r>
              <a:rPr lang="en-US" dirty="0" smtClean="0">
                <a:latin typeface="Tahoma" pitchFamily="34" charset="0"/>
              </a:rPr>
              <a:t>Both BS’s on for 24 hours: </a:t>
            </a:r>
          </a:p>
          <a:p>
            <a:r>
              <a:rPr lang="en-US" dirty="0" smtClean="0">
                <a:latin typeface="Tahoma" pitchFamily="34" charset="0"/>
              </a:rPr>
              <a:t>  1kW*24*2=48 kWh</a:t>
            </a:r>
          </a:p>
          <a:p>
            <a:endParaRPr lang="en-US" dirty="0">
              <a:latin typeface="Tahoma" pitchFamily="34" charset="0"/>
            </a:endParaRPr>
          </a:p>
          <a:p>
            <a:r>
              <a:rPr lang="en-US" dirty="0" smtClean="0">
                <a:latin typeface="Tahoma" pitchFamily="34" charset="0"/>
              </a:rPr>
              <a:t>One BS off for 12 hours:</a:t>
            </a:r>
          </a:p>
          <a:p>
            <a:r>
              <a:rPr lang="en-US" dirty="0">
                <a:latin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</a:rPr>
              <a:t>  1kW*24+1kW*12=36kWh</a:t>
            </a:r>
          </a:p>
          <a:p>
            <a:endParaRPr lang="en-US" dirty="0">
              <a:latin typeface="Tahoma" pitchFamily="34" charset="0"/>
            </a:endParaRPr>
          </a:p>
          <a:p>
            <a:r>
              <a:rPr lang="en-US" dirty="0" smtClean="0">
                <a:latin typeface="Tahoma" pitchFamily="34" charset="0"/>
              </a:rPr>
              <a:t>Saving: 1-36/48=25%. </a:t>
            </a:r>
          </a:p>
          <a:p>
            <a:endParaRPr lang="en-US" dirty="0" smtClean="0">
              <a:latin typeface="Tahoma" pitchFamily="34" charset="0"/>
            </a:endParaRPr>
          </a:p>
          <a:p>
            <a:endParaRPr lang="en-US" dirty="0" smtClean="0">
              <a:latin typeface="Tahoma" pitchFamily="34" charset="0"/>
            </a:endParaRPr>
          </a:p>
          <a:p>
            <a:endParaRPr lang="en-US" dirty="0">
              <a:latin typeface="Tahoma" pitchFamily="34" charset="0"/>
            </a:endParaRPr>
          </a:p>
          <a:p>
            <a:endParaRPr lang="sv-SE" dirty="0">
              <a:latin typeface="Tahoma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80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More…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752600"/>
            <a:ext cx="8150225" cy="990600"/>
          </a:xfrm>
        </p:spPr>
        <p:txBody>
          <a:bodyPr/>
          <a:lstStyle/>
          <a:p>
            <a:r>
              <a:rPr lang="en-US" sz="1800" dirty="0" smtClean="0"/>
              <a:t>G</a:t>
            </a:r>
            <a:r>
              <a:rPr lang="en-US" sz="1800" dirty="0"/>
              <a:t>. Miao and G. Song</a:t>
            </a:r>
            <a:r>
              <a:rPr lang="en-US" sz="1800" dirty="0" smtClean="0"/>
              <a:t>, </a:t>
            </a:r>
            <a:r>
              <a:rPr lang="en-US" sz="1800" b="1" u="sng" dirty="0">
                <a:hlinkClick r:id="rId3"/>
              </a:rPr>
              <a:t>Energy and Spectrum Efficient Wireless Network Design</a:t>
            </a:r>
            <a:r>
              <a:rPr lang="en-US" sz="1800" b="1" dirty="0"/>
              <a:t>, </a:t>
            </a:r>
            <a:r>
              <a:rPr lang="en-US" sz="1800" dirty="0"/>
              <a:t>Cambridge University Press, Nov, 2014, ISBN: 9781107039889.</a:t>
            </a:r>
          </a:p>
          <a:p>
            <a:endParaRPr lang="en-US" sz="1800" dirty="0"/>
          </a:p>
        </p:txBody>
      </p:sp>
      <p:pic>
        <p:nvPicPr>
          <p:cNvPr id="10242" name="Picture 2" descr="http://www.cambridge.org/se/academic/subjects/engineering/wireless-communications/energy-and-spectrum-efficient-wireless-network-desig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743200"/>
            <a:ext cx="1920239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13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898" name="Rectangle 2"/>
          <p:cNvSpPr>
            <a:spLocks noChangeArrowheads="1"/>
          </p:cNvSpPr>
          <p:nvPr/>
        </p:nvSpPr>
        <p:spPr bwMode="auto">
          <a:xfrm>
            <a:off x="252413" y="3373438"/>
            <a:ext cx="85947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l"/>
            </a:pPr>
            <a:r>
              <a:rPr lang="en-US" altLang="zh-CN" sz="2400" dirty="0">
                <a:latin typeface="Tahoma" pitchFamily="34" charset="0"/>
                <a:ea typeface="宋体" pitchFamily="2" charset="-122"/>
              </a:rPr>
              <a:t>Essence of communications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en-US" altLang="zh-CN" sz="2000" dirty="0">
                <a:latin typeface="Tahoma" pitchFamily="34" charset="0"/>
                <a:ea typeface="宋体" pitchFamily="2" charset="-122"/>
              </a:rPr>
              <a:t>Use energy to move information from sender to receiver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Energy and Communications</a:t>
            </a:r>
          </a:p>
        </p:txBody>
      </p:sp>
      <p:sp>
        <p:nvSpPr>
          <p:cNvPr id="819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5425" y="1905000"/>
            <a:ext cx="8642350" cy="641350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What is energy?</a:t>
            </a:r>
          </a:p>
        </p:txBody>
      </p:sp>
      <p:sp>
        <p:nvSpPr>
          <p:cNvPr id="848905" name="Rectangle 9"/>
          <p:cNvSpPr>
            <a:spLocks noChangeArrowheads="1"/>
          </p:cNvSpPr>
          <p:nvPr/>
        </p:nvSpPr>
        <p:spPr bwMode="auto">
          <a:xfrm>
            <a:off x="2209800" y="2463800"/>
            <a:ext cx="4681537" cy="660400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altLang="zh-CN" sz="2800" b="1" dirty="0">
                <a:solidFill>
                  <a:srgbClr val="002060"/>
                </a:solidFill>
                <a:latin typeface="Tahoma" pitchFamily="34" charset="0"/>
                <a:ea typeface="宋体" pitchFamily="2" charset="-122"/>
              </a:rPr>
              <a:t>The ability to move things</a:t>
            </a:r>
            <a:endParaRPr lang="zh-CN" altLang="en-US" sz="2800" b="1" dirty="0">
              <a:solidFill>
                <a:srgbClr val="002060"/>
              </a:solidFill>
              <a:latin typeface="Tahoma" pitchFamily="34" charset="0"/>
              <a:ea typeface="宋体" pitchFamily="2" charset="-122"/>
            </a:endParaRPr>
          </a:p>
        </p:txBody>
      </p:sp>
      <p:pic>
        <p:nvPicPr>
          <p:cNvPr id="39941" name="Picture 5" descr="Fig9-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200055"/>
            <a:ext cx="2898775" cy="1819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88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48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48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8898" grpId="0"/>
      <p:bldP spid="84890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Existing Technologies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09600" y="1676400"/>
            <a:ext cx="7850187" cy="4191000"/>
            <a:chOff x="142975" y="1763713"/>
            <a:chExt cx="8423175" cy="4529137"/>
          </a:xfrm>
        </p:grpSpPr>
        <p:sp>
          <p:nvSpPr>
            <p:cNvPr id="55302" name="Rectangle 5"/>
            <p:cNvSpPr>
              <a:spLocks noChangeArrowheads="1"/>
            </p:cNvSpPr>
            <p:nvPr/>
          </p:nvSpPr>
          <p:spPr bwMode="auto">
            <a:xfrm>
              <a:off x="1691681" y="1763713"/>
              <a:ext cx="5739408" cy="4572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Radio Resource Management of wireless networks</a:t>
              </a:r>
              <a:endParaRPr lang="zh-CN" altLang="en-US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55303" name="Rectangle 6"/>
            <p:cNvSpPr>
              <a:spLocks noChangeArrowheads="1"/>
            </p:cNvSpPr>
            <p:nvPr/>
          </p:nvSpPr>
          <p:spPr bwMode="auto">
            <a:xfrm>
              <a:off x="1985963" y="2598738"/>
              <a:ext cx="5067300" cy="39687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allocate radio resources</a:t>
              </a:r>
            </a:p>
          </p:txBody>
        </p:sp>
        <p:sp>
          <p:nvSpPr>
            <p:cNvPr id="55305" name="Rectangle 9"/>
            <p:cNvSpPr>
              <a:spLocks noChangeArrowheads="1"/>
            </p:cNvSpPr>
            <p:nvPr/>
          </p:nvSpPr>
          <p:spPr bwMode="auto">
            <a:xfrm>
              <a:off x="142975" y="4752975"/>
              <a:ext cx="1260673" cy="617538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dirty="0">
                  <a:latin typeface="Tahoma" pitchFamily="34" charset="0"/>
                  <a:ea typeface="宋体" pitchFamily="2" charset="-122"/>
                </a:rPr>
                <a:t>Cell </a:t>
              </a:r>
              <a:endParaRPr lang="en-US" altLang="zh-CN" sz="1600" dirty="0" smtClean="0">
                <a:latin typeface="Tahoma" pitchFamily="34" charset="0"/>
                <a:ea typeface="宋体" pitchFamily="2" charset="-122"/>
              </a:endParaRPr>
            </a:p>
            <a:p>
              <a:pPr algn="ctr"/>
              <a:r>
                <a:rPr lang="en-US" altLang="zh-CN" sz="1600" dirty="0" smtClean="0">
                  <a:latin typeface="Tahoma" pitchFamily="34" charset="0"/>
                  <a:ea typeface="宋体" pitchFamily="2" charset="-122"/>
                </a:rPr>
                <a:t>deployment </a:t>
              </a:r>
              <a:endParaRPr lang="en-US" altLang="zh-CN" sz="1600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55306" name="Rectangle 10"/>
            <p:cNvSpPr>
              <a:spLocks noChangeArrowheads="1"/>
            </p:cNvSpPr>
            <p:nvPr/>
          </p:nvSpPr>
          <p:spPr bwMode="auto">
            <a:xfrm>
              <a:off x="1547664" y="4768850"/>
              <a:ext cx="1080120" cy="592138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Mobility/</a:t>
              </a:r>
            </a:p>
            <a:p>
              <a:pPr algn="ctr"/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handover</a:t>
              </a:r>
              <a:endParaRPr lang="en-US" altLang="zh-CN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55307" name="Rectangle 11"/>
            <p:cNvSpPr>
              <a:spLocks noChangeArrowheads="1"/>
            </p:cNvSpPr>
            <p:nvPr/>
          </p:nvSpPr>
          <p:spPr bwMode="auto">
            <a:xfrm>
              <a:off x="6043612" y="4765675"/>
              <a:ext cx="1821320" cy="55562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modulation</a:t>
              </a:r>
            </a:p>
            <a:p>
              <a:pPr algn="ctr"/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/</a:t>
              </a:r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coding/power</a:t>
              </a:r>
              <a:endParaRPr lang="en-US" altLang="zh-CN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55308" name="Rectangle 12"/>
            <p:cNvSpPr>
              <a:spLocks noChangeArrowheads="1"/>
            </p:cNvSpPr>
            <p:nvPr/>
          </p:nvSpPr>
          <p:spPr bwMode="auto">
            <a:xfrm>
              <a:off x="2806701" y="4718150"/>
              <a:ext cx="1963738" cy="72707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400" dirty="0" smtClean="0">
                  <a:latin typeface="Tahoma" pitchFamily="34" charset="0"/>
                  <a:ea typeface="宋体" pitchFamily="2" charset="-122"/>
                </a:rPr>
                <a:t>Medium access </a:t>
              </a:r>
            </a:p>
            <a:p>
              <a:pPr algn="ctr"/>
              <a:r>
                <a:rPr lang="en-US" altLang="zh-CN" sz="1400" dirty="0" smtClean="0">
                  <a:latin typeface="Tahoma" pitchFamily="34" charset="0"/>
                  <a:ea typeface="宋体" pitchFamily="2" charset="-122"/>
                </a:rPr>
                <a:t>(T/F/S/C-domain</a:t>
              </a:r>
              <a:endParaRPr lang="en-US" altLang="zh-CN" sz="1400" dirty="0">
                <a:latin typeface="Tahoma" pitchFamily="34" charset="0"/>
                <a:ea typeface="宋体" pitchFamily="2" charset="-122"/>
              </a:endParaRPr>
            </a:p>
            <a:p>
              <a:pPr algn="ctr"/>
              <a:r>
                <a:rPr lang="en-US" altLang="zh-CN" sz="1400" dirty="0">
                  <a:latin typeface="Tahoma" pitchFamily="34" charset="0"/>
                  <a:ea typeface="宋体" pitchFamily="2" charset="-122"/>
                </a:rPr>
                <a:t>channel </a:t>
              </a:r>
              <a:r>
                <a:rPr lang="en-US" altLang="zh-CN" sz="1400" dirty="0" smtClean="0">
                  <a:latin typeface="Tahoma" pitchFamily="34" charset="0"/>
                  <a:ea typeface="宋体" pitchFamily="2" charset="-122"/>
                </a:rPr>
                <a:t>allocation) </a:t>
              </a:r>
              <a:endParaRPr lang="en-US" altLang="zh-CN" sz="1400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55309" name="Oval 13"/>
            <p:cNvSpPr>
              <a:spLocks noChangeArrowheads="1"/>
            </p:cNvSpPr>
            <p:nvPr/>
          </p:nvSpPr>
          <p:spPr bwMode="auto">
            <a:xfrm>
              <a:off x="1252538" y="3475038"/>
              <a:ext cx="2471737" cy="638175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statically</a:t>
              </a:r>
            </a:p>
          </p:txBody>
        </p:sp>
        <p:sp>
          <p:nvSpPr>
            <p:cNvPr id="55310" name="Oval 14"/>
            <p:cNvSpPr>
              <a:spLocks noChangeArrowheads="1"/>
            </p:cNvSpPr>
            <p:nvPr/>
          </p:nvSpPr>
          <p:spPr bwMode="auto">
            <a:xfrm>
              <a:off x="5294313" y="3503613"/>
              <a:ext cx="2554287" cy="611187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dynamically</a:t>
              </a:r>
            </a:p>
          </p:txBody>
        </p:sp>
        <p:sp>
          <p:nvSpPr>
            <p:cNvPr id="55311" name="Line 20"/>
            <p:cNvSpPr>
              <a:spLocks noChangeShapeType="1"/>
            </p:cNvSpPr>
            <p:nvPr/>
          </p:nvSpPr>
          <p:spPr bwMode="auto">
            <a:xfrm>
              <a:off x="4489450" y="2263775"/>
              <a:ext cx="0" cy="3206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12" name="Line 21"/>
            <p:cNvSpPr>
              <a:spLocks noChangeShapeType="1"/>
            </p:cNvSpPr>
            <p:nvPr/>
          </p:nvSpPr>
          <p:spPr bwMode="auto">
            <a:xfrm flipH="1">
              <a:off x="2589213" y="3005138"/>
              <a:ext cx="1860550" cy="431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13" name="Line 22"/>
            <p:cNvSpPr>
              <a:spLocks noChangeShapeType="1"/>
            </p:cNvSpPr>
            <p:nvPr/>
          </p:nvSpPr>
          <p:spPr bwMode="auto">
            <a:xfrm>
              <a:off x="4460875" y="2992438"/>
              <a:ext cx="1976438" cy="482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14" name="Rectangle 23"/>
            <p:cNvSpPr>
              <a:spLocks noChangeArrowheads="1"/>
            </p:cNvSpPr>
            <p:nvPr/>
          </p:nvSpPr>
          <p:spPr bwMode="auto">
            <a:xfrm>
              <a:off x="4932363" y="4779963"/>
              <a:ext cx="935781" cy="55562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dirty="0" smtClean="0">
                  <a:latin typeface="Tahoma" pitchFamily="34" charset="0"/>
                  <a:ea typeface="宋体" pitchFamily="2" charset="-122"/>
                </a:rPr>
                <a:t>data </a:t>
              </a:r>
            </a:p>
            <a:p>
              <a:pPr algn="ctr"/>
              <a:r>
                <a:rPr lang="en-US" altLang="zh-CN" sz="1600" dirty="0" smtClean="0">
                  <a:latin typeface="Tahoma" pitchFamily="34" charset="0"/>
                  <a:ea typeface="宋体" pitchFamily="2" charset="-122"/>
                </a:rPr>
                <a:t>rate</a:t>
              </a:r>
              <a:endParaRPr lang="en-US" altLang="zh-CN" sz="1600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55315" name="Rectangle 24"/>
            <p:cNvSpPr>
              <a:spLocks noChangeArrowheads="1"/>
            </p:cNvSpPr>
            <p:nvPr/>
          </p:nvSpPr>
          <p:spPr bwMode="auto">
            <a:xfrm>
              <a:off x="7961313" y="4770438"/>
              <a:ext cx="604837" cy="55562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 dirty="0">
                  <a:latin typeface="Tahoma" pitchFamily="34" charset="0"/>
                  <a:ea typeface="宋体" pitchFamily="2" charset="-122"/>
                </a:rPr>
                <a:t>…</a:t>
              </a:r>
            </a:p>
          </p:txBody>
        </p:sp>
        <p:sp>
          <p:nvSpPr>
            <p:cNvPr id="55316" name="Line 25"/>
            <p:cNvSpPr>
              <a:spLocks noChangeShapeType="1"/>
            </p:cNvSpPr>
            <p:nvPr/>
          </p:nvSpPr>
          <p:spPr bwMode="auto">
            <a:xfrm flipH="1">
              <a:off x="1177925" y="4133850"/>
              <a:ext cx="1298575" cy="5921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17" name="Line 26"/>
            <p:cNvSpPr>
              <a:spLocks noChangeShapeType="1"/>
            </p:cNvSpPr>
            <p:nvPr/>
          </p:nvSpPr>
          <p:spPr bwMode="auto">
            <a:xfrm flipH="1">
              <a:off x="2312988" y="4133850"/>
              <a:ext cx="149225" cy="5921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18" name="Line 27"/>
            <p:cNvSpPr>
              <a:spLocks noChangeShapeType="1"/>
            </p:cNvSpPr>
            <p:nvPr/>
          </p:nvSpPr>
          <p:spPr bwMode="auto">
            <a:xfrm>
              <a:off x="2451100" y="4133850"/>
              <a:ext cx="1408113" cy="5905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19" name="Line 28"/>
            <p:cNvSpPr>
              <a:spLocks noChangeShapeType="1"/>
            </p:cNvSpPr>
            <p:nvPr/>
          </p:nvSpPr>
          <p:spPr bwMode="auto">
            <a:xfrm>
              <a:off x="2452688" y="4133850"/>
              <a:ext cx="2879725" cy="615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1" name="Line 30"/>
            <p:cNvSpPr>
              <a:spLocks noChangeShapeType="1"/>
            </p:cNvSpPr>
            <p:nvPr/>
          </p:nvSpPr>
          <p:spPr bwMode="auto">
            <a:xfrm>
              <a:off x="2463800" y="4132263"/>
              <a:ext cx="4697413" cy="6175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2" name="Line 31"/>
            <p:cNvSpPr>
              <a:spLocks noChangeShapeType="1"/>
            </p:cNvSpPr>
            <p:nvPr/>
          </p:nvSpPr>
          <p:spPr bwMode="auto">
            <a:xfrm>
              <a:off x="2427288" y="4146550"/>
              <a:ext cx="5843587" cy="5921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3" name="Line 32"/>
            <p:cNvSpPr>
              <a:spLocks noChangeShapeType="1"/>
            </p:cNvSpPr>
            <p:nvPr/>
          </p:nvSpPr>
          <p:spPr bwMode="auto">
            <a:xfrm flipH="1">
              <a:off x="1357313" y="4132263"/>
              <a:ext cx="5240337" cy="6048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4" name="Line 33"/>
            <p:cNvSpPr>
              <a:spLocks noChangeShapeType="1"/>
            </p:cNvSpPr>
            <p:nvPr/>
          </p:nvSpPr>
          <p:spPr bwMode="auto">
            <a:xfrm flipH="1">
              <a:off x="2455863" y="4132263"/>
              <a:ext cx="4127500" cy="592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5" name="Line 34"/>
            <p:cNvSpPr>
              <a:spLocks noChangeShapeType="1"/>
            </p:cNvSpPr>
            <p:nvPr/>
          </p:nvSpPr>
          <p:spPr bwMode="auto">
            <a:xfrm flipH="1">
              <a:off x="3965575" y="4132263"/>
              <a:ext cx="2606675" cy="5667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6" name="Line 35"/>
            <p:cNvSpPr>
              <a:spLocks noChangeShapeType="1"/>
            </p:cNvSpPr>
            <p:nvPr/>
          </p:nvSpPr>
          <p:spPr bwMode="auto">
            <a:xfrm flipH="1">
              <a:off x="5462588" y="4132263"/>
              <a:ext cx="1111250" cy="6032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8" name="Line 37"/>
            <p:cNvSpPr>
              <a:spLocks noChangeShapeType="1"/>
            </p:cNvSpPr>
            <p:nvPr/>
          </p:nvSpPr>
          <p:spPr bwMode="auto">
            <a:xfrm>
              <a:off x="6584950" y="4130675"/>
              <a:ext cx="731838" cy="6048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9" name="Line 38"/>
            <p:cNvSpPr>
              <a:spLocks noChangeShapeType="1"/>
            </p:cNvSpPr>
            <p:nvPr/>
          </p:nvSpPr>
          <p:spPr bwMode="auto">
            <a:xfrm>
              <a:off x="6548438" y="4144963"/>
              <a:ext cx="1765300" cy="5794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0" name="Rectangle 40"/>
            <p:cNvSpPr>
              <a:spLocks noChangeArrowheads="1"/>
            </p:cNvSpPr>
            <p:nvPr/>
          </p:nvSpPr>
          <p:spPr bwMode="auto">
            <a:xfrm>
              <a:off x="1691681" y="5711825"/>
              <a:ext cx="6048671" cy="58102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assurance </a:t>
              </a:r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of </a:t>
              </a:r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user </a:t>
              </a:r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(</a:t>
              </a:r>
              <a:r>
                <a:rPr lang="en-US" altLang="zh-CN" dirty="0" err="1">
                  <a:latin typeface="Tahoma" pitchFamily="34" charset="0"/>
                  <a:ea typeface="宋体" pitchFamily="2" charset="-122"/>
                </a:rPr>
                <a:t>QoS</a:t>
              </a:r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) </a:t>
              </a:r>
              <a:endParaRPr lang="en-US" altLang="zh-CN" dirty="0" smtClean="0">
                <a:latin typeface="Tahoma" pitchFamily="34" charset="0"/>
                <a:ea typeface="宋体" pitchFamily="2" charset="-122"/>
              </a:endParaRPr>
            </a:p>
            <a:p>
              <a:pPr algn="ctr"/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(</a:t>
              </a:r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rate, delay, outage</a:t>
              </a:r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, coverage, </a:t>
              </a:r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etc.)</a:t>
              </a:r>
            </a:p>
          </p:txBody>
        </p:sp>
        <p:sp>
          <p:nvSpPr>
            <p:cNvPr id="55331" name="Line 41"/>
            <p:cNvSpPr>
              <a:spLocks noChangeShapeType="1"/>
            </p:cNvSpPr>
            <p:nvPr/>
          </p:nvSpPr>
          <p:spPr bwMode="auto">
            <a:xfrm>
              <a:off x="1150938" y="5364163"/>
              <a:ext cx="3557587" cy="3349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2" name="Line 42"/>
            <p:cNvSpPr>
              <a:spLocks noChangeShapeType="1"/>
            </p:cNvSpPr>
            <p:nvPr/>
          </p:nvSpPr>
          <p:spPr bwMode="auto">
            <a:xfrm>
              <a:off x="2422525" y="5353050"/>
              <a:ext cx="2298700" cy="3079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3" name="Line 43"/>
            <p:cNvSpPr>
              <a:spLocks noChangeShapeType="1"/>
            </p:cNvSpPr>
            <p:nvPr/>
          </p:nvSpPr>
          <p:spPr bwMode="auto">
            <a:xfrm>
              <a:off x="3943350" y="5327650"/>
              <a:ext cx="827088" cy="3587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4" name="Line 44"/>
            <p:cNvSpPr>
              <a:spLocks noChangeShapeType="1"/>
            </p:cNvSpPr>
            <p:nvPr/>
          </p:nvSpPr>
          <p:spPr bwMode="auto">
            <a:xfrm flipH="1">
              <a:off x="4746625" y="5327650"/>
              <a:ext cx="592138" cy="3460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5" name="Line 45"/>
            <p:cNvSpPr>
              <a:spLocks noChangeShapeType="1"/>
            </p:cNvSpPr>
            <p:nvPr/>
          </p:nvSpPr>
          <p:spPr bwMode="auto">
            <a:xfrm flipH="1">
              <a:off x="4757738" y="5340350"/>
              <a:ext cx="1495425" cy="3333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6" name="Line 46"/>
            <p:cNvSpPr>
              <a:spLocks noChangeShapeType="1"/>
            </p:cNvSpPr>
            <p:nvPr/>
          </p:nvSpPr>
          <p:spPr bwMode="auto">
            <a:xfrm flipH="1">
              <a:off x="4832350" y="5327650"/>
              <a:ext cx="2422525" cy="3460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7" name="Line 47"/>
            <p:cNvSpPr>
              <a:spLocks noChangeShapeType="1"/>
            </p:cNvSpPr>
            <p:nvPr/>
          </p:nvSpPr>
          <p:spPr bwMode="auto">
            <a:xfrm flipH="1">
              <a:off x="4808538" y="5327650"/>
              <a:ext cx="3471862" cy="3714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</p:grp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61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Energy is ignored!</a:t>
            </a:r>
            <a:endParaRPr 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88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Revolutionary Thinking Needed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57200" y="1687513"/>
            <a:ext cx="8261350" cy="4179887"/>
            <a:chOff x="142975" y="1763713"/>
            <a:chExt cx="8423175" cy="4529137"/>
          </a:xfrm>
        </p:grpSpPr>
        <p:sp>
          <p:nvSpPr>
            <p:cNvPr id="55302" name="Rectangle 5"/>
            <p:cNvSpPr>
              <a:spLocks noChangeArrowheads="1"/>
            </p:cNvSpPr>
            <p:nvPr/>
          </p:nvSpPr>
          <p:spPr bwMode="auto">
            <a:xfrm>
              <a:off x="1691681" y="1763713"/>
              <a:ext cx="5739408" cy="4572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Radio Resource Management of wireless networks</a:t>
              </a:r>
              <a:endParaRPr lang="zh-CN" altLang="en-US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55303" name="Rectangle 6"/>
            <p:cNvSpPr>
              <a:spLocks noChangeArrowheads="1"/>
            </p:cNvSpPr>
            <p:nvPr/>
          </p:nvSpPr>
          <p:spPr bwMode="auto">
            <a:xfrm>
              <a:off x="1985963" y="2598738"/>
              <a:ext cx="5067300" cy="39687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allocate radio resources</a:t>
              </a:r>
            </a:p>
          </p:txBody>
        </p:sp>
        <p:sp>
          <p:nvSpPr>
            <p:cNvPr id="55305" name="Rectangle 9"/>
            <p:cNvSpPr>
              <a:spLocks noChangeArrowheads="1"/>
            </p:cNvSpPr>
            <p:nvPr/>
          </p:nvSpPr>
          <p:spPr bwMode="auto">
            <a:xfrm>
              <a:off x="142975" y="4752975"/>
              <a:ext cx="1260673" cy="617538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dirty="0">
                  <a:latin typeface="Tahoma" pitchFamily="34" charset="0"/>
                  <a:ea typeface="宋体" pitchFamily="2" charset="-122"/>
                </a:rPr>
                <a:t>Cell </a:t>
              </a:r>
              <a:endParaRPr lang="en-US" altLang="zh-CN" sz="1600" dirty="0" smtClean="0">
                <a:latin typeface="Tahoma" pitchFamily="34" charset="0"/>
                <a:ea typeface="宋体" pitchFamily="2" charset="-122"/>
              </a:endParaRPr>
            </a:p>
            <a:p>
              <a:pPr algn="ctr"/>
              <a:r>
                <a:rPr lang="en-US" altLang="zh-CN" sz="1600" dirty="0" smtClean="0">
                  <a:latin typeface="Tahoma" pitchFamily="34" charset="0"/>
                  <a:ea typeface="宋体" pitchFamily="2" charset="-122"/>
                </a:rPr>
                <a:t>deployment </a:t>
              </a:r>
              <a:endParaRPr lang="en-US" altLang="zh-CN" sz="1600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55306" name="Rectangle 10"/>
            <p:cNvSpPr>
              <a:spLocks noChangeArrowheads="1"/>
            </p:cNvSpPr>
            <p:nvPr/>
          </p:nvSpPr>
          <p:spPr bwMode="auto">
            <a:xfrm>
              <a:off x="1547664" y="4768850"/>
              <a:ext cx="1080120" cy="592138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Mobility/</a:t>
              </a:r>
            </a:p>
            <a:p>
              <a:pPr algn="ctr"/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handover</a:t>
              </a:r>
              <a:endParaRPr lang="en-US" altLang="zh-CN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55307" name="Rectangle 11"/>
            <p:cNvSpPr>
              <a:spLocks noChangeArrowheads="1"/>
            </p:cNvSpPr>
            <p:nvPr/>
          </p:nvSpPr>
          <p:spPr bwMode="auto">
            <a:xfrm>
              <a:off x="6043612" y="4765675"/>
              <a:ext cx="1821320" cy="55562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modulation</a:t>
              </a:r>
            </a:p>
            <a:p>
              <a:pPr algn="ctr"/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/</a:t>
              </a:r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coding/power</a:t>
              </a:r>
              <a:endParaRPr lang="en-US" altLang="zh-CN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55308" name="Rectangle 12"/>
            <p:cNvSpPr>
              <a:spLocks noChangeArrowheads="1"/>
            </p:cNvSpPr>
            <p:nvPr/>
          </p:nvSpPr>
          <p:spPr bwMode="auto">
            <a:xfrm>
              <a:off x="2806701" y="4718150"/>
              <a:ext cx="1963738" cy="72707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400" dirty="0" smtClean="0">
                  <a:latin typeface="Tahoma" pitchFamily="34" charset="0"/>
                  <a:ea typeface="宋体" pitchFamily="2" charset="-122"/>
                </a:rPr>
                <a:t>Medium access </a:t>
              </a:r>
            </a:p>
            <a:p>
              <a:pPr algn="ctr"/>
              <a:r>
                <a:rPr lang="en-US" altLang="zh-CN" sz="1400" dirty="0" smtClean="0">
                  <a:latin typeface="Tahoma" pitchFamily="34" charset="0"/>
                  <a:ea typeface="宋体" pitchFamily="2" charset="-122"/>
                </a:rPr>
                <a:t>(T/F/S/C-domain</a:t>
              </a:r>
              <a:endParaRPr lang="en-US" altLang="zh-CN" sz="1400" dirty="0">
                <a:latin typeface="Tahoma" pitchFamily="34" charset="0"/>
                <a:ea typeface="宋体" pitchFamily="2" charset="-122"/>
              </a:endParaRPr>
            </a:p>
            <a:p>
              <a:pPr algn="ctr"/>
              <a:r>
                <a:rPr lang="en-US" altLang="zh-CN" sz="1400" dirty="0">
                  <a:latin typeface="Tahoma" pitchFamily="34" charset="0"/>
                  <a:ea typeface="宋体" pitchFamily="2" charset="-122"/>
                </a:rPr>
                <a:t>channel </a:t>
              </a:r>
              <a:r>
                <a:rPr lang="en-US" altLang="zh-CN" sz="1400" dirty="0" smtClean="0">
                  <a:latin typeface="Tahoma" pitchFamily="34" charset="0"/>
                  <a:ea typeface="宋体" pitchFamily="2" charset="-122"/>
                </a:rPr>
                <a:t>allocation) </a:t>
              </a:r>
              <a:endParaRPr lang="en-US" altLang="zh-CN" sz="1400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55309" name="Oval 13"/>
            <p:cNvSpPr>
              <a:spLocks noChangeArrowheads="1"/>
            </p:cNvSpPr>
            <p:nvPr/>
          </p:nvSpPr>
          <p:spPr bwMode="auto">
            <a:xfrm>
              <a:off x="1252538" y="3475038"/>
              <a:ext cx="2471737" cy="638175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statically</a:t>
              </a:r>
            </a:p>
          </p:txBody>
        </p:sp>
        <p:sp>
          <p:nvSpPr>
            <p:cNvPr id="55310" name="Oval 14"/>
            <p:cNvSpPr>
              <a:spLocks noChangeArrowheads="1"/>
            </p:cNvSpPr>
            <p:nvPr/>
          </p:nvSpPr>
          <p:spPr bwMode="auto">
            <a:xfrm>
              <a:off x="5294313" y="3503613"/>
              <a:ext cx="2554287" cy="611187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dynamically</a:t>
              </a:r>
            </a:p>
          </p:txBody>
        </p:sp>
        <p:sp>
          <p:nvSpPr>
            <p:cNvPr id="55311" name="Line 20"/>
            <p:cNvSpPr>
              <a:spLocks noChangeShapeType="1"/>
            </p:cNvSpPr>
            <p:nvPr/>
          </p:nvSpPr>
          <p:spPr bwMode="auto">
            <a:xfrm>
              <a:off x="4489450" y="2263775"/>
              <a:ext cx="0" cy="3206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12" name="Line 21"/>
            <p:cNvSpPr>
              <a:spLocks noChangeShapeType="1"/>
            </p:cNvSpPr>
            <p:nvPr/>
          </p:nvSpPr>
          <p:spPr bwMode="auto">
            <a:xfrm flipH="1">
              <a:off x="2589213" y="3005138"/>
              <a:ext cx="1860550" cy="431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13" name="Line 22"/>
            <p:cNvSpPr>
              <a:spLocks noChangeShapeType="1"/>
            </p:cNvSpPr>
            <p:nvPr/>
          </p:nvSpPr>
          <p:spPr bwMode="auto">
            <a:xfrm>
              <a:off x="4460875" y="2992438"/>
              <a:ext cx="1976438" cy="482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14" name="Rectangle 23"/>
            <p:cNvSpPr>
              <a:spLocks noChangeArrowheads="1"/>
            </p:cNvSpPr>
            <p:nvPr/>
          </p:nvSpPr>
          <p:spPr bwMode="auto">
            <a:xfrm>
              <a:off x="4932363" y="4779963"/>
              <a:ext cx="935781" cy="55562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dirty="0" smtClean="0">
                  <a:latin typeface="Tahoma" pitchFamily="34" charset="0"/>
                  <a:ea typeface="宋体" pitchFamily="2" charset="-122"/>
                </a:rPr>
                <a:t>data </a:t>
              </a:r>
            </a:p>
            <a:p>
              <a:pPr algn="ctr"/>
              <a:r>
                <a:rPr lang="en-US" altLang="zh-CN" sz="1600" dirty="0" smtClean="0">
                  <a:latin typeface="Tahoma" pitchFamily="34" charset="0"/>
                  <a:ea typeface="宋体" pitchFamily="2" charset="-122"/>
                </a:rPr>
                <a:t>rate</a:t>
              </a:r>
              <a:endParaRPr lang="en-US" altLang="zh-CN" sz="1600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55315" name="Rectangle 24"/>
            <p:cNvSpPr>
              <a:spLocks noChangeArrowheads="1"/>
            </p:cNvSpPr>
            <p:nvPr/>
          </p:nvSpPr>
          <p:spPr bwMode="auto">
            <a:xfrm>
              <a:off x="7961313" y="4770438"/>
              <a:ext cx="604837" cy="55562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000" b="1" dirty="0">
                  <a:latin typeface="Tahoma" pitchFamily="34" charset="0"/>
                  <a:ea typeface="宋体" pitchFamily="2" charset="-122"/>
                </a:rPr>
                <a:t>…</a:t>
              </a:r>
            </a:p>
          </p:txBody>
        </p:sp>
        <p:sp>
          <p:nvSpPr>
            <p:cNvPr id="55316" name="Line 25"/>
            <p:cNvSpPr>
              <a:spLocks noChangeShapeType="1"/>
            </p:cNvSpPr>
            <p:nvPr/>
          </p:nvSpPr>
          <p:spPr bwMode="auto">
            <a:xfrm flipH="1">
              <a:off x="1177925" y="4133850"/>
              <a:ext cx="1298575" cy="5921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17" name="Line 26"/>
            <p:cNvSpPr>
              <a:spLocks noChangeShapeType="1"/>
            </p:cNvSpPr>
            <p:nvPr/>
          </p:nvSpPr>
          <p:spPr bwMode="auto">
            <a:xfrm flipH="1">
              <a:off x="2312988" y="4133850"/>
              <a:ext cx="149225" cy="5921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18" name="Line 27"/>
            <p:cNvSpPr>
              <a:spLocks noChangeShapeType="1"/>
            </p:cNvSpPr>
            <p:nvPr/>
          </p:nvSpPr>
          <p:spPr bwMode="auto">
            <a:xfrm>
              <a:off x="2451100" y="4133850"/>
              <a:ext cx="1408113" cy="5905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19" name="Line 28"/>
            <p:cNvSpPr>
              <a:spLocks noChangeShapeType="1"/>
            </p:cNvSpPr>
            <p:nvPr/>
          </p:nvSpPr>
          <p:spPr bwMode="auto">
            <a:xfrm>
              <a:off x="2452688" y="4133850"/>
              <a:ext cx="2879725" cy="615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1" name="Line 30"/>
            <p:cNvSpPr>
              <a:spLocks noChangeShapeType="1"/>
            </p:cNvSpPr>
            <p:nvPr/>
          </p:nvSpPr>
          <p:spPr bwMode="auto">
            <a:xfrm>
              <a:off x="2463800" y="4132263"/>
              <a:ext cx="4697413" cy="6175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2" name="Line 31"/>
            <p:cNvSpPr>
              <a:spLocks noChangeShapeType="1"/>
            </p:cNvSpPr>
            <p:nvPr/>
          </p:nvSpPr>
          <p:spPr bwMode="auto">
            <a:xfrm>
              <a:off x="2427288" y="4146550"/>
              <a:ext cx="5843587" cy="5921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3" name="Line 32"/>
            <p:cNvSpPr>
              <a:spLocks noChangeShapeType="1"/>
            </p:cNvSpPr>
            <p:nvPr/>
          </p:nvSpPr>
          <p:spPr bwMode="auto">
            <a:xfrm flipH="1">
              <a:off x="1357313" y="4132263"/>
              <a:ext cx="5240337" cy="6048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4" name="Line 33"/>
            <p:cNvSpPr>
              <a:spLocks noChangeShapeType="1"/>
            </p:cNvSpPr>
            <p:nvPr/>
          </p:nvSpPr>
          <p:spPr bwMode="auto">
            <a:xfrm flipH="1">
              <a:off x="2455863" y="4132263"/>
              <a:ext cx="4127500" cy="592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5" name="Line 34"/>
            <p:cNvSpPr>
              <a:spLocks noChangeShapeType="1"/>
            </p:cNvSpPr>
            <p:nvPr/>
          </p:nvSpPr>
          <p:spPr bwMode="auto">
            <a:xfrm flipH="1">
              <a:off x="3965575" y="4132263"/>
              <a:ext cx="2606675" cy="5667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6" name="Line 35"/>
            <p:cNvSpPr>
              <a:spLocks noChangeShapeType="1"/>
            </p:cNvSpPr>
            <p:nvPr/>
          </p:nvSpPr>
          <p:spPr bwMode="auto">
            <a:xfrm flipH="1">
              <a:off x="5462588" y="4132263"/>
              <a:ext cx="1111250" cy="6032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8" name="Line 37"/>
            <p:cNvSpPr>
              <a:spLocks noChangeShapeType="1"/>
            </p:cNvSpPr>
            <p:nvPr/>
          </p:nvSpPr>
          <p:spPr bwMode="auto">
            <a:xfrm>
              <a:off x="6584950" y="4130675"/>
              <a:ext cx="731838" cy="6048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29" name="Line 38"/>
            <p:cNvSpPr>
              <a:spLocks noChangeShapeType="1"/>
            </p:cNvSpPr>
            <p:nvPr/>
          </p:nvSpPr>
          <p:spPr bwMode="auto">
            <a:xfrm>
              <a:off x="6548438" y="4144963"/>
              <a:ext cx="1765300" cy="5794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0" name="Rectangle 40"/>
            <p:cNvSpPr>
              <a:spLocks noChangeArrowheads="1"/>
            </p:cNvSpPr>
            <p:nvPr/>
          </p:nvSpPr>
          <p:spPr bwMode="auto">
            <a:xfrm>
              <a:off x="1691681" y="5711825"/>
              <a:ext cx="6048671" cy="58102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assurance </a:t>
              </a:r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of </a:t>
              </a:r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user </a:t>
              </a:r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(</a:t>
              </a:r>
              <a:r>
                <a:rPr lang="en-US" altLang="zh-CN" dirty="0" err="1">
                  <a:latin typeface="Tahoma" pitchFamily="34" charset="0"/>
                  <a:ea typeface="宋体" pitchFamily="2" charset="-122"/>
                </a:rPr>
                <a:t>QoS</a:t>
              </a:r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) </a:t>
              </a:r>
              <a:endParaRPr lang="en-US" altLang="zh-CN" dirty="0" smtClean="0">
                <a:latin typeface="Tahoma" pitchFamily="34" charset="0"/>
                <a:ea typeface="宋体" pitchFamily="2" charset="-122"/>
              </a:endParaRPr>
            </a:p>
            <a:p>
              <a:pPr algn="ctr"/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(</a:t>
              </a:r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rate, delay, outage</a:t>
              </a:r>
              <a:r>
                <a:rPr lang="en-US" altLang="zh-CN" dirty="0" smtClean="0">
                  <a:latin typeface="Tahoma" pitchFamily="34" charset="0"/>
                  <a:ea typeface="宋体" pitchFamily="2" charset="-122"/>
                </a:rPr>
                <a:t>, coverage, </a:t>
              </a:r>
              <a:r>
                <a:rPr lang="en-US" altLang="zh-CN" dirty="0">
                  <a:latin typeface="Tahoma" pitchFamily="34" charset="0"/>
                  <a:ea typeface="宋体" pitchFamily="2" charset="-122"/>
                </a:rPr>
                <a:t>etc.)</a:t>
              </a:r>
            </a:p>
          </p:txBody>
        </p:sp>
        <p:sp>
          <p:nvSpPr>
            <p:cNvPr id="55331" name="Line 41"/>
            <p:cNvSpPr>
              <a:spLocks noChangeShapeType="1"/>
            </p:cNvSpPr>
            <p:nvPr/>
          </p:nvSpPr>
          <p:spPr bwMode="auto">
            <a:xfrm>
              <a:off x="1150938" y="5364163"/>
              <a:ext cx="3557587" cy="3349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2" name="Line 42"/>
            <p:cNvSpPr>
              <a:spLocks noChangeShapeType="1"/>
            </p:cNvSpPr>
            <p:nvPr/>
          </p:nvSpPr>
          <p:spPr bwMode="auto">
            <a:xfrm>
              <a:off x="2422525" y="5353050"/>
              <a:ext cx="2298700" cy="3079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3" name="Line 43"/>
            <p:cNvSpPr>
              <a:spLocks noChangeShapeType="1"/>
            </p:cNvSpPr>
            <p:nvPr/>
          </p:nvSpPr>
          <p:spPr bwMode="auto">
            <a:xfrm>
              <a:off x="3943350" y="5327650"/>
              <a:ext cx="827088" cy="3587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4" name="Line 44"/>
            <p:cNvSpPr>
              <a:spLocks noChangeShapeType="1"/>
            </p:cNvSpPr>
            <p:nvPr/>
          </p:nvSpPr>
          <p:spPr bwMode="auto">
            <a:xfrm flipH="1">
              <a:off x="4746625" y="5327650"/>
              <a:ext cx="592138" cy="3460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5" name="Line 45"/>
            <p:cNvSpPr>
              <a:spLocks noChangeShapeType="1"/>
            </p:cNvSpPr>
            <p:nvPr/>
          </p:nvSpPr>
          <p:spPr bwMode="auto">
            <a:xfrm flipH="1">
              <a:off x="4757738" y="5340350"/>
              <a:ext cx="1495425" cy="3333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6" name="Line 46"/>
            <p:cNvSpPr>
              <a:spLocks noChangeShapeType="1"/>
            </p:cNvSpPr>
            <p:nvPr/>
          </p:nvSpPr>
          <p:spPr bwMode="auto">
            <a:xfrm flipH="1">
              <a:off x="4832350" y="5327650"/>
              <a:ext cx="2422525" cy="3460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  <p:sp>
          <p:nvSpPr>
            <p:cNvPr id="55337" name="Line 47"/>
            <p:cNvSpPr>
              <a:spLocks noChangeShapeType="1"/>
            </p:cNvSpPr>
            <p:nvPr/>
          </p:nvSpPr>
          <p:spPr bwMode="auto">
            <a:xfrm flipH="1">
              <a:off x="4808538" y="5327650"/>
              <a:ext cx="3471862" cy="3714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latin typeface="Tahoma" pitchFamily="34" charset="0"/>
              </a:endParaRPr>
            </a:p>
          </p:txBody>
        </p:sp>
      </p:grp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07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amssymb, amsmath,color}&#10;\begin{document}&#10;\begin{enumerate}&#10;\item &#10;If $\frac{P_C+P_T(\mathbf{R}^{(0)}_{i})}{R^{(0)}_{i}}\geq\left.&#10;\frac{\partial P_T(\mathbf{R})}{\partial&#10;r_{i}}\right|_{\mathbf{R}=\mathbf{R}^{(0)}_{i}}$, \\&#10;$\frac{\partial P_T(\mathbf{R}^{*})}{\partial&#10;r^{*}_i}=\frac{P_C+P_T(\mathbf{R}^{*})}{R^{*}}=\frac{1}{U(\mathbf{R}^{*})}$&#10;\item&#10;If $\frac{P_C+P_T(\mathbf{R}^{(0)}_{i})}{R^{(0)}_{i}}&lt; \left.&#10;\frac{\partial P_T(\mathbf{R})}{\partial&#10;r_{i}}\right|_{\mathbf{R}=\mathbf{R}^{(0)}_{i}}$, $r^{*}_{i}=0$,&#10;\end{enumerate}&#10;&#10;\end{document}&#10;"/>
  <p:tag name="EXTERNALNAME" val="txp_fig"/>
  <p:tag name="BLEND" val="False"/>
  <p:tag name="TRANSPARENT" val="True"/>
  <p:tag name="KEEPFILES" val="False"/>
  <p:tag name="DEBUGPAUSE" val="False"/>
  <p:tag name="RESOLUTION" val="300"/>
  <p:tag name="TIMEOUT" val="(none)"/>
  <p:tag name="BOXWIDTH" val="354"/>
  <p:tag name="BOXHEIGHT" val="516"/>
  <p:tag name="BOXFONT" val="10"/>
  <p:tag name="BOXWRAP" val="False"/>
  <p:tag name="WORKAROUNDTRANSPARENCYBUG" val="False"/>
  <p:tag name="BITMAPFORMAT" val="png256"/>
  <p:tag name="DEBUGINTERACTIVE" val="True"/>
  <p:tag name="ORIGWIDTH" val="418.75"/>
  <p:tag name="PICTUREFILESIZE" val="1878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amssymb, amsmath,color}&#10;\begin{document}&#10;$$P_n=\left[\frac{1}{U(\mathbf{R}^{*})}-\frac{N_o}{h_n}\right]^{+},$$&#10;\end{document}&#10;"/>
  <p:tag name="EXTERNALNAME" val="txp_fig"/>
  <p:tag name="BLEND" val="False"/>
  <p:tag name="TRANSPARENT" val="True"/>
  <p:tag name="KEEPFILES" val="False"/>
  <p:tag name="DEBUGPAUSE" val="False"/>
  <p:tag name="RESOLUTION" val="300"/>
  <p:tag name="TIMEOUT" val="(none)"/>
  <p:tag name="BOXWIDTH" val="354"/>
  <p:tag name="BOXHEIGHT" val="371"/>
  <p:tag name="BOXFONT" val="10"/>
  <p:tag name="BOXWRAP" val="False"/>
  <p:tag name="WORKAROUNDTRANSPARENCYBUG" val="False"/>
  <p:tag name="BITMAPFORMAT" val="png256"/>
  <p:tag name="DEBUGINTERACTIVE" val="True"/>
  <p:tag name="ORIGWIDTH" val="217.875"/>
  <p:tag name="PICTUREFILESIZE" val="458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amssymb, amsmath,color}&#10;\begin{document}&#10;$$P_n=\left[\lambda-\frac{N_o}{h_n}\right]^{+},$$&#10;\end{document}&#10;"/>
  <p:tag name="EXTERNALNAME" val="txp_fig"/>
  <p:tag name="BLEND" val="False"/>
  <p:tag name="TRANSPARENT" val="True"/>
  <p:tag name="KEEPFILES" val="False"/>
  <p:tag name="DEBUGPAUSE" val="False"/>
  <p:tag name="RESOLUTION" val="300"/>
  <p:tag name="TIMEOUT" val="(none)"/>
  <p:tag name="BOXWIDTH" val="354"/>
  <p:tag name="BOXHEIGHT" val="371"/>
  <p:tag name="BOXFONT" val="10"/>
  <p:tag name="BOXWRAP" val="False"/>
  <p:tag name="WORKAROUNDTRANSPARENCYBUG" val="False"/>
  <p:tag name="BITMAPFORMAT" val="png256"/>
  <p:tag name="DEBUGINTERACTIVE" val="True"/>
  <p:tag name="ORIGWIDTH" val="163.875"/>
  <p:tag name="PICTUREFILESIZE" val="344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amssymb, amsmath,color}&#10;\begin{document}&#10;$$\lambda$$&#10;\end{document}&#10;"/>
  <p:tag name="EXTERNALNAME" val="txp_fig"/>
  <p:tag name="BLEND" val="False"/>
  <p:tag name="TRANSPARENT" val="True"/>
  <p:tag name="KEEPFILES" val="False"/>
  <p:tag name="DEBUGPAUSE" val="False"/>
  <p:tag name="RESOLUTION" val="300"/>
  <p:tag name="TIMEOUT" val="(none)"/>
  <p:tag name="BOXWIDTH" val="354"/>
  <p:tag name="BOXHEIGHT" val="371"/>
  <p:tag name="BOXFONT" val="10"/>
  <p:tag name="BOXWRAP" val="False"/>
  <p:tag name="WORKAROUNDTRANSPARENCYBUG" val="False"/>
  <p:tag name="BITMAPFORMAT" val="png256"/>
  <p:tag name="DEBUGINTERACTIVE" val="True"/>
  <p:tag name="ORIGWIDTH" val="12"/>
  <p:tag name="PICTUREFILESIZE" val="1088"/>
</p:tagLst>
</file>

<file path=ppt/theme/theme1.xml><?xml version="1.0" encoding="utf-8"?>
<a:theme xmlns:a="http://schemas.openxmlformats.org/drawingml/2006/main" name="berm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erm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er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CambridgeUP</Template>
  <TotalTime>2897</TotalTime>
  <Words>1969</Words>
  <Application>Microsoft Office PowerPoint</Application>
  <PresentationFormat>全屏显示(4:3)</PresentationFormat>
  <Paragraphs>542</Paragraphs>
  <Slides>57</Slides>
  <Notes>57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57</vt:i4>
      </vt:variant>
    </vt:vector>
  </HeadingPairs>
  <TitlesOfParts>
    <vt:vector size="60" baseType="lpstr">
      <vt:lpstr>berm</vt:lpstr>
      <vt:lpstr>Equation</vt:lpstr>
      <vt:lpstr>Visio</vt:lpstr>
      <vt:lpstr>Chapter 9 Energy-Efficient Design</vt:lpstr>
      <vt:lpstr>Light Analogy</vt:lpstr>
      <vt:lpstr>Light Analogy</vt:lpstr>
      <vt:lpstr>Implications ….</vt:lpstr>
      <vt:lpstr>Something missing?</vt:lpstr>
      <vt:lpstr>Energy and Communications</vt:lpstr>
      <vt:lpstr>Existing Technologies</vt:lpstr>
      <vt:lpstr>PowerPoint 演示文稿</vt:lpstr>
      <vt:lpstr>Revolutionary Thinking Needed</vt:lpstr>
      <vt:lpstr>Energy Efficiency of Communications</vt:lpstr>
      <vt:lpstr>Energy Efficiency in Ancient Communications</vt:lpstr>
      <vt:lpstr>Energy Efficiency of Modern Communications</vt:lpstr>
      <vt:lpstr>Energy Saving            Energy Efficiency</vt:lpstr>
      <vt:lpstr>Joint Effort Across All Layers</vt:lpstr>
      <vt:lpstr>Energy Consumption in Wireless Networks</vt:lpstr>
      <vt:lpstr>Energy Consumption in Wireless Networks</vt:lpstr>
      <vt:lpstr>Energy-Efficient Transmission</vt:lpstr>
      <vt:lpstr>Energy-Efficient Transmission w/ Ideal Devices</vt:lpstr>
      <vt:lpstr>Energy-Efficient Transmission in Practice</vt:lpstr>
      <vt:lpstr>Energy-Efficient Transmission in Practice:         ---- Miao’s Transmission Theorem 1</vt:lpstr>
      <vt:lpstr>Energy Efficiency Observations</vt:lpstr>
      <vt:lpstr>Energy-Efficient Transmission</vt:lpstr>
      <vt:lpstr>Energy-Efficient Link Adaptation in Frequency Selective Channels</vt:lpstr>
      <vt:lpstr>Energy Efficiency Metric for MIMO and OFDM Systems</vt:lpstr>
      <vt:lpstr>Optimal Energy-Efficient Link Adaptation:   ----Miao’s Transmission Theorem 2</vt:lpstr>
      <vt:lpstr>Optimal Energy-Efficient Link Adaptation</vt:lpstr>
      <vt:lpstr>Constrained EE Transmission</vt:lpstr>
      <vt:lpstr>Performance Comparison</vt:lpstr>
      <vt:lpstr>Energy-efficient scheduling</vt:lpstr>
      <vt:lpstr>EE and SE Tradeoff</vt:lpstr>
      <vt:lpstr>SE-EE</vt:lpstr>
      <vt:lpstr>SE-EE In Practice</vt:lpstr>
      <vt:lpstr>SE-EE: In Practice</vt:lpstr>
      <vt:lpstr>Multi-Mode Energy-Efficient Designs</vt:lpstr>
      <vt:lpstr>Wireless Device Modes</vt:lpstr>
      <vt:lpstr>Power Consumption in Different Modes</vt:lpstr>
      <vt:lpstr>Sources of Energy Consumption</vt:lpstr>
      <vt:lpstr>Energy-Efficient MAC Design</vt:lpstr>
      <vt:lpstr>Energy-Efficient MAC Design</vt:lpstr>
      <vt:lpstr>Energy-Efficient MAC Design</vt:lpstr>
      <vt:lpstr>Energy-Efficient Cellular Networks</vt:lpstr>
      <vt:lpstr>EE of Cellular Networks</vt:lpstr>
      <vt:lpstr>EARTH Power Consumption Model</vt:lpstr>
      <vt:lpstr>LTE BS Transceiver Power Consumption (2010 Data, EARTH)</vt:lpstr>
      <vt:lpstr>Deployment-An Analytical View</vt:lpstr>
      <vt:lpstr>Deployment-An Analytical View</vt:lpstr>
      <vt:lpstr>Deployment-An Analytical View</vt:lpstr>
      <vt:lpstr>Deployment-An Analytical View</vt:lpstr>
      <vt:lpstr>Heterogeneous Network Deployment</vt:lpstr>
      <vt:lpstr>Dynamic network planning</vt:lpstr>
      <vt:lpstr>Energy-efficient cellular network operation</vt:lpstr>
      <vt:lpstr>A network deployment</vt:lpstr>
      <vt:lpstr>PowerPoint 演示文稿</vt:lpstr>
      <vt:lpstr>PowerPoint 演示文稿</vt:lpstr>
      <vt:lpstr>PowerPoint 演示文稿</vt:lpstr>
      <vt:lpstr>PowerPoint 演示文稿</vt:lpstr>
      <vt:lpstr>More…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miao</cp:lastModifiedBy>
  <cp:revision>1083</cp:revision>
  <dcterms:created xsi:type="dcterms:W3CDTF">2006-08-16T00:00:00Z</dcterms:created>
  <dcterms:modified xsi:type="dcterms:W3CDTF">2018-09-24T10:16:34Z</dcterms:modified>
</cp:coreProperties>
</file>