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style5.xml" ContentType="application/vnd.ms-office.chartstyle+xml"/>
  <Override PartName="/ppt/charts/colors5.xml" ContentType="application/vnd.ms-office.chartcolor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style9.xml" ContentType="application/vnd.ms-office.chartstyle+xml"/>
  <Override PartName="/ppt/charts/colors9.xml" ContentType="application/vnd.ms-office.chartcolor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12" r:id="rId13"/>
    <p:sldId id="268" r:id="rId14"/>
    <p:sldId id="313" r:id="rId15"/>
    <p:sldId id="270" r:id="rId16"/>
    <p:sldId id="271" r:id="rId17"/>
    <p:sldId id="272" r:id="rId18"/>
    <p:sldId id="32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327" r:id="rId29"/>
    <p:sldId id="284" r:id="rId30"/>
    <p:sldId id="285" r:id="rId31"/>
    <p:sldId id="286" r:id="rId32"/>
    <p:sldId id="314" r:id="rId33"/>
    <p:sldId id="287" r:id="rId34"/>
    <p:sldId id="288" r:id="rId35"/>
    <p:sldId id="290" r:id="rId36"/>
    <p:sldId id="291" r:id="rId37"/>
    <p:sldId id="292" r:id="rId38"/>
    <p:sldId id="293" r:id="rId39"/>
    <p:sldId id="315" r:id="rId40"/>
    <p:sldId id="295" r:id="rId41"/>
    <p:sldId id="296" r:id="rId42"/>
    <p:sldId id="326" r:id="rId43"/>
    <p:sldId id="298" r:id="rId44"/>
    <p:sldId id="299" r:id="rId45"/>
    <p:sldId id="300" r:id="rId46"/>
    <p:sldId id="301" r:id="rId47"/>
    <p:sldId id="316" r:id="rId48"/>
    <p:sldId id="325" r:id="rId49"/>
    <p:sldId id="324" r:id="rId50"/>
    <p:sldId id="323" r:id="rId51"/>
    <p:sldId id="306" r:id="rId52"/>
    <p:sldId id="322" r:id="rId53"/>
    <p:sldId id="319" r:id="rId54"/>
    <p:sldId id="307" r:id="rId55"/>
    <p:sldId id="308" r:id="rId56"/>
    <p:sldId id="310" r:id="rId57"/>
    <p:sldId id="311" r:id="rId58"/>
    <p:sldId id="320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3333FF"/>
    <a:srgbClr val="33CCCC"/>
    <a:srgbClr val="F3D9ED"/>
    <a:srgbClr val="EDDFEA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83" autoAdjust="0"/>
    <p:restoredTop sz="94182" autoAdjust="0"/>
  </p:normalViewPr>
  <p:slideViewPr>
    <p:cSldViewPr>
      <p:cViewPr varScale="1">
        <p:scale>
          <a:sx n="131" d="100"/>
          <a:sy n="131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package" Target="../embeddings/Microsoft_Excel____8.xlsx"/><Relationship Id="rId1" Type="http://schemas.openxmlformats.org/officeDocument/2006/relationships/themeOverride" Target="../theme/themeOverride10.xml"/><Relationship Id="rId4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openxmlformats.org/officeDocument/2006/relationships/package" Target="../embeddings/Microsoft_Excel____9.xlsx"/><Relationship Id="rId1" Type="http://schemas.openxmlformats.org/officeDocument/2006/relationships/themeOverride" Target="../theme/themeOverride11.xml"/><Relationship Id="rId4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openxmlformats.org/officeDocument/2006/relationships/package" Target="../embeddings/Microsoft_Excel____10.xlsx"/><Relationship Id="rId1" Type="http://schemas.openxmlformats.org/officeDocument/2006/relationships/themeOverride" Target="../theme/themeOverride12.xml"/><Relationship Id="rId4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Peiliang\Desktop\New%20Microsoft%20Excel%20&#24037;&#20316;&#34920;.xlsx" TargetMode="External"/><Relationship Id="rId1" Type="http://schemas.openxmlformats.org/officeDocument/2006/relationships/themeOverride" Target="../theme/themeOverride5.xml"/><Relationship Id="rId5" Type="http://schemas.microsoft.com/office/2011/relationships/chartStyle" Target="style5.xml"/><Relationship Id="rId4" Type="http://schemas.microsoft.com/office/2011/relationships/chartColorStyle" Target="colors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oleObject" Target="file:///C:\Users\Peiliang\Desktop\New%20Microsoft%20Excel%20&#24037;&#20316;&#34920;.xlsx" TargetMode="External"/><Relationship Id="rId1" Type="http://schemas.openxmlformats.org/officeDocument/2006/relationships/themeOverride" Target="../theme/themeOverride6.xml"/><Relationship Id="rId4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7.xml"/><Relationship Id="rId4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package" Target="../embeddings/Microsoft_Excel____6.xlsx"/><Relationship Id="rId1" Type="http://schemas.openxmlformats.org/officeDocument/2006/relationships/themeOverride" Target="../theme/themeOverride8.xm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___7.xlsx"/><Relationship Id="rId1" Type="http://schemas.openxmlformats.org/officeDocument/2006/relationships/themeOverride" Target="../theme/themeOverride9.xml"/><Relationship Id="rId5" Type="http://schemas.microsoft.com/office/2011/relationships/chartStyle" Target="style9.xml"/><Relationship Id="rId4" Type="http://schemas.microsoft.com/office/2011/relationships/chartColorStyle" Target="colors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206036745406824E-2"/>
          <c:y val="5.185185185185185E-2"/>
          <c:w val="0.8782384076990376"/>
          <c:h val="0.82608070507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Sheet1!$F$3</c:f>
              <c:strCache>
                <c:ptCount val="1"/>
                <c:pt idx="0">
                  <c:v>Radio equipment, O&amp;M, Power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Sheet1!$G$3:$J$3</c:f>
              <c:numCache>
                <c:formatCode>General</c:formatCode>
                <c:ptCount val="4"/>
                <c:pt idx="0">
                  <c:v>0.37</c:v>
                </c:pt>
                <c:pt idx="1">
                  <c:v>0.17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Sheet1!$F$4</c:f>
              <c:strCache>
                <c:ptCount val="1"/>
                <c:pt idx="0">
                  <c:v>Site buildout, installation + lease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Sheet1!$G$4:$J$4</c:f>
              <c:numCache>
                <c:formatCode>General</c:formatCode>
                <c:ptCount val="4"/>
                <c:pt idx="0">
                  <c:v>0.43</c:v>
                </c:pt>
                <c:pt idx="1">
                  <c:v>0.2</c:v>
                </c:pt>
                <c:pt idx="2">
                  <c:v>1.4999999999999999E-2</c:v>
                </c:pt>
                <c:pt idx="3">
                  <c:v>5.0000000000000001E-3</c:v>
                </c:pt>
              </c:numCache>
            </c:numRef>
          </c:val>
        </c:ser>
        <c:ser>
          <c:idx val="2"/>
          <c:order val="2"/>
          <c:tx>
            <c:strRef>
              <c:f>Sheet1!$F$5</c:f>
              <c:strCache>
                <c:ptCount val="1"/>
                <c:pt idx="0">
                  <c:v>Backhaul transmission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Sheet1!$G$5:$J$5</c:f>
              <c:numCache>
                <c:formatCode>General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0.09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48821760"/>
        <c:axId val="48823296"/>
      </c:barChart>
      <c:catAx>
        <c:axId val="4882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23296"/>
        <c:crosses val="autoZero"/>
        <c:auto val="1"/>
        <c:lblAlgn val="ctr"/>
        <c:lblOffset val="100"/>
        <c:noMultiLvlLbl val="0"/>
      </c:catAx>
      <c:valAx>
        <c:axId val="488232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2176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5742703214729737"/>
          <c:y val="9.6063721201516503E-2"/>
          <c:w val="0.57904727369605113"/>
          <c:h val="0.181714056576261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247594050743664E-2"/>
          <c:y val="5.6481481481481494E-2"/>
          <c:w val="0.66613353018372701"/>
          <c:h val="0.84132691746864963"/>
        </c:manualLayout>
      </c:layout>
      <c:lineChart>
        <c:grouping val="standard"/>
        <c:varyColors val="0"/>
        <c:ser>
          <c:idx val="2"/>
          <c:order val="0"/>
          <c:tx>
            <c:strRef>
              <c:f>Sheet5!$J$5</c:f>
              <c:strCache>
                <c:ptCount val="1"/>
                <c:pt idx="0">
                  <c:v>Spectral eff = 1.70 (LTE type)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Sheet5!$K$5:$O$5</c:f>
              <c:numCache>
                <c:formatCode>General</c:formatCode>
                <c:ptCount val="5"/>
                <c:pt idx="0">
                  <c:v>39</c:v>
                </c:pt>
                <c:pt idx="1">
                  <c:v>19.5</c:v>
                </c:pt>
                <c:pt idx="2">
                  <c:v>13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Sheet5!$J$4</c:f>
              <c:strCache>
                <c:ptCount val="1"/>
                <c:pt idx="0">
                  <c:v>Spectral eff = 0.70 (HSPA type)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Sheet5!$K$4:$O$4</c:f>
              <c:numCache>
                <c:formatCode>General</c:formatCode>
                <c:ptCount val="5"/>
                <c:pt idx="0">
                  <c:v>95</c:v>
                </c:pt>
                <c:pt idx="1">
                  <c:v>47</c:v>
                </c:pt>
                <c:pt idx="2">
                  <c:v>31</c:v>
                </c:pt>
                <c:pt idx="3">
                  <c:v>23</c:v>
                </c:pt>
                <c:pt idx="4">
                  <c:v>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486336"/>
        <c:axId val="181488256"/>
      </c:lineChart>
      <c:catAx>
        <c:axId val="18148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488256"/>
        <c:crosses val="autoZero"/>
        <c:auto val="1"/>
        <c:lblAlgn val="ctr"/>
        <c:lblOffset val="100"/>
        <c:noMultiLvlLbl val="0"/>
      </c:catAx>
      <c:valAx>
        <c:axId val="18148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486336"/>
        <c:crosses val="autoZero"/>
        <c:crossBetween val="between"/>
      </c:valAx>
      <c:spPr>
        <a:solidFill>
          <a:srgbClr val="FFFFFF"/>
        </a:solidFill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5585136391832186"/>
          <c:y val="0.14252823751152205"/>
          <c:w val="0.24231100749651177"/>
          <c:h val="0.348027845419401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206036745406824E-2"/>
          <c:y val="5.185185185185185E-2"/>
          <c:w val="0.8782384076990376"/>
          <c:h val="0.82608070507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Sheet1!$F$3</c:f>
              <c:strCache>
                <c:ptCount val="1"/>
                <c:pt idx="0">
                  <c:v>Radio equipment, O&amp;M, Power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Sheet1!$G$3:$J$3</c:f>
              <c:numCache>
                <c:formatCode>General</c:formatCode>
                <c:ptCount val="4"/>
                <c:pt idx="0">
                  <c:v>0.37</c:v>
                </c:pt>
                <c:pt idx="1">
                  <c:v>0.17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Sheet1!$F$4</c:f>
              <c:strCache>
                <c:ptCount val="1"/>
                <c:pt idx="0">
                  <c:v>Site buildout, installation + lease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Sheet1!$G$4:$J$4</c:f>
              <c:numCache>
                <c:formatCode>General</c:formatCode>
                <c:ptCount val="4"/>
                <c:pt idx="0">
                  <c:v>0.43</c:v>
                </c:pt>
                <c:pt idx="1">
                  <c:v>0.2</c:v>
                </c:pt>
                <c:pt idx="2">
                  <c:v>1.4999999999999999E-2</c:v>
                </c:pt>
                <c:pt idx="3">
                  <c:v>5.0000000000000001E-3</c:v>
                </c:pt>
              </c:numCache>
            </c:numRef>
          </c:val>
        </c:ser>
        <c:ser>
          <c:idx val="2"/>
          <c:order val="2"/>
          <c:tx>
            <c:strRef>
              <c:f>Sheet1!$F$5</c:f>
              <c:strCache>
                <c:ptCount val="1"/>
                <c:pt idx="0">
                  <c:v>Backhaul transmission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Sheet1!$G$5:$J$5</c:f>
              <c:numCache>
                <c:formatCode>General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0.09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81329280"/>
        <c:axId val="150488192"/>
      </c:barChart>
      <c:catAx>
        <c:axId val="18132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488192"/>
        <c:crosses val="autoZero"/>
        <c:auto val="1"/>
        <c:lblAlgn val="ctr"/>
        <c:lblOffset val="100"/>
        <c:noMultiLvlLbl val="0"/>
      </c:catAx>
      <c:valAx>
        <c:axId val="15048819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3292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5742703214729737"/>
          <c:y val="9.6063721201516503E-2"/>
          <c:w val="0.57904727369605113"/>
          <c:h val="0.181714056576261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206036745406824E-2"/>
          <c:y val="5.185185185185185E-2"/>
          <c:w val="0.8782384076990376"/>
          <c:h val="0.82608070507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Sheet1!$F$3</c:f>
              <c:strCache>
                <c:ptCount val="1"/>
                <c:pt idx="0">
                  <c:v>Radio equipment, O&amp;M, Power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Sheet1!$G$3:$J$3</c:f>
              <c:numCache>
                <c:formatCode>General</c:formatCode>
                <c:ptCount val="4"/>
                <c:pt idx="0">
                  <c:v>0.37</c:v>
                </c:pt>
                <c:pt idx="1">
                  <c:v>0.17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Sheet1!$F$4</c:f>
              <c:strCache>
                <c:ptCount val="1"/>
                <c:pt idx="0">
                  <c:v>Site buildout, installation + lease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Sheet1!$G$4:$J$4</c:f>
              <c:numCache>
                <c:formatCode>General</c:formatCode>
                <c:ptCount val="4"/>
                <c:pt idx="0">
                  <c:v>0.43</c:v>
                </c:pt>
                <c:pt idx="1">
                  <c:v>0.2</c:v>
                </c:pt>
                <c:pt idx="2">
                  <c:v>1.4999999999999999E-2</c:v>
                </c:pt>
                <c:pt idx="3">
                  <c:v>5.0000000000000001E-3</c:v>
                </c:pt>
              </c:numCache>
            </c:numRef>
          </c:val>
        </c:ser>
        <c:ser>
          <c:idx val="2"/>
          <c:order val="2"/>
          <c:tx>
            <c:strRef>
              <c:f>Sheet1!$F$5</c:f>
              <c:strCache>
                <c:ptCount val="1"/>
                <c:pt idx="0">
                  <c:v>Backhaul transmission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Sheet1!$G$5:$J$5</c:f>
              <c:numCache>
                <c:formatCode>General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0.09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207139968"/>
        <c:axId val="207141504"/>
      </c:barChart>
      <c:catAx>
        <c:axId val="20713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41504"/>
        <c:crosses val="autoZero"/>
        <c:auto val="1"/>
        <c:lblAlgn val="ctr"/>
        <c:lblOffset val="100"/>
        <c:noMultiLvlLbl val="0"/>
      </c:catAx>
      <c:valAx>
        <c:axId val="20714150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39968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5742703214729737"/>
          <c:y val="9.6063721201516503E-2"/>
          <c:w val="0.57904727369605113"/>
          <c:h val="0.181714056576261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Sheet3!$A$4</c:f>
              <c:strCache>
                <c:ptCount val="1"/>
                <c:pt idx="0">
                  <c:v>Telia Sonera (EUR)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Sheet3!$B$3:$J$3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Sheet3!$B$4:$J$4</c:f>
              <c:numCache>
                <c:formatCode>General</c:formatCode>
                <c:ptCount val="9"/>
                <c:pt idx="0">
                  <c:v>36.5</c:v>
                </c:pt>
                <c:pt idx="1">
                  <c:v>31</c:v>
                </c:pt>
                <c:pt idx="2">
                  <c:v>28.5</c:v>
                </c:pt>
                <c:pt idx="3">
                  <c:v>27</c:v>
                </c:pt>
                <c:pt idx="4">
                  <c:v>25</c:v>
                </c:pt>
                <c:pt idx="5">
                  <c:v>23</c:v>
                </c:pt>
                <c:pt idx="6">
                  <c:v>22</c:v>
                </c:pt>
                <c:pt idx="7">
                  <c:v>21</c:v>
                </c:pt>
                <c:pt idx="8">
                  <c:v>19.75</c:v>
                </c:pt>
              </c:numCache>
            </c:numRef>
          </c:val>
        </c:ser>
        <c:ser>
          <c:idx val="1"/>
          <c:order val="1"/>
          <c:tx>
            <c:strRef>
              <c:f>Sheet3!$A$5</c:f>
              <c:strCache>
                <c:ptCount val="1"/>
                <c:pt idx="0">
                  <c:v>ARPU Sweden (EUR)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Sheet3!$B$3:$J$3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Sheet3!$B$5:$J$5</c:f>
              <c:numCache>
                <c:formatCode>General</c:formatCode>
                <c:ptCount val="9"/>
                <c:pt idx="0">
                  <c:v>31.75</c:v>
                </c:pt>
                <c:pt idx="1">
                  <c:v>29</c:v>
                </c:pt>
                <c:pt idx="2">
                  <c:v>26.75</c:v>
                </c:pt>
                <c:pt idx="3">
                  <c:v>24</c:v>
                </c:pt>
                <c:pt idx="4">
                  <c:v>22</c:v>
                </c:pt>
                <c:pt idx="5">
                  <c:v>21.25</c:v>
                </c:pt>
                <c:pt idx="6">
                  <c:v>20.75</c:v>
                </c:pt>
                <c:pt idx="7">
                  <c:v>21</c:v>
                </c:pt>
                <c:pt idx="8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414528"/>
        <c:axId val="54702464"/>
      </c:barChart>
      <c:catAx>
        <c:axId val="53414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702464"/>
        <c:crosses val="autoZero"/>
        <c:auto val="1"/>
        <c:lblAlgn val="ctr"/>
        <c:lblOffset val="100"/>
        <c:noMultiLvlLbl val="0"/>
      </c:catAx>
      <c:valAx>
        <c:axId val="5470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14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t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200" b="0" dirty="0">
                <a:latin typeface="Tahoma" pitchFamily="34" charset="0"/>
                <a:cs typeface="Tahoma" pitchFamily="34" charset="0"/>
              </a:rPr>
              <a:t>revenues</a:t>
            </a:r>
            <a:endParaRPr lang="zh-CN" sz="1200" b="0" dirty="0">
              <a:latin typeface="Tahoma" pitchFamily="34" charset="0"/>
              <a:cs typeface="Tahoma" pitchFamily="34" charset="0"/>
            </a:endParaRPr>
          </a:p>
        </c:rich>
      </c:tx>
      <c:layout>
        <c:manualLayout>
          <c:xMode val="edge"/>
          <c:yMode val="edge"/>
          <c:x val="0.37764630618125949"/>
          <c:y val="0.9120370370370370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tx1">
                    <a:alpha val="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1363636363636365"/>
                  <c:y val="1.190476190476188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F5ADBC7-6250-4C6E-9332-DC4D111A71CB}" type="CATEGORYNAME">
                      <a:rPr lang="en-US" altLang="zh-CN" sz="800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[类别名称]</a:t>
                    </a:fld>
                    <a:r>
                      <a:rPr lang="en-US" altLang="zh-CN" baseline="0" dirty="0">
                        <a:latin typeface="Tahoma" pitchFamily="34" charset="0"/>
                      </a:rPr>
                      <a:t>
</a:t>
                    </a:r>
                    <a:fld id="{E110A108-269C-4CE8-ACF3-678E40318BFC}" type="PERCENTAGE">
                      <a:rPr lang="en-US" altLang="zh-CN" sz="800" baseline="0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en-US" altLang="zh-CN" baseline="0" dirty="0">
                      <a:latin typeface="Tahom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4007396802672394"/>
                      <c:h val="0.1774507874015747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4.5702298576314325E-2"/>
                  <c:y val="2.711661042369703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81204F0-8460-4BF8-A2AA-933E341C1AC1}" type="CATEGORYNAME">
                      <a:rPr lang="en-US" altLang="zh-CN" sz="800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[类别名称]</a:t>
                    </a:fld>
                    <a:r>
                      <a:rPr lang="en-US" altLang="zh-CN" sz="800" baseline="0" dirty="0">
                        <a:latin typeface="Tahoma" pitchFamily="34" charset="0"/>
                      </a:rPr>
                      <a:t>
</a:t>
                    </a:r>
                    <a:fld id="{A58A4B4B-1D7F-4D19-AA32-BF560048DB08}" type="PERCENTAGE">
                      <a:rPr lang="en-US" altLang="zh-CN" sz="800" baseline="0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en-US" altLang="zh-CN" sz="800" baseline="0" dirty="0">
                      <a:latin typeface="Tahom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277221029189531"/>
                      <c:h val="0.155625234345706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1861632094682396"/>
                  <c:y val="-0.3518518518518519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60D4E1D-CED4-44DB-9CE7-CB66535A88FB}" type="CATEGORYNAME">
                      <a:rPr lang="en-US" altLang="zh-CN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[类别名称]</a:t>
                    </a:fld>
                    <a:r>
                      <a:rPr lang="en-US" altLang="zh-CN" baseline="0" dirty="0">
                        <a:latin typeface="Tahoma" pitchFamily="34" charset="0"/>
                      </a:rPr>
                      <a:t>
</a:t>
                    </a:r>
                    <a:fld id="{810C3DE7-189C-45BF-A616-290DCEB0948A}" type="PERCENTAGE">
                      <a:rPr lang="en-US" altLang="zh-CN" sz="800" baseline="0">
                        <a:latin typeface="Tahoma" pitchFamily="34" charset="0"/>
                      </a:rPr>
                      <a:pPr>
                        <a:defRPr sz="1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en-US" altLang="zh-CN" baseline="0" dirty="0">
                      <a:latin typeface="Tahom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Sheet3!$A$26:$A$28</c:f>
              <c:strCache>
                <c:ptCount val="3"/>
                <c:pt idx="0">
                  <c:v>SMS + MMS</c:v>
                </c:pt>
                <c:pt idx="1">
                  <c:v>Mobile data</c:v>
                </c:pt>
                <c:pt idx="2">
                  <c:v>Voice</c:v>
                </c:pt>
              </c:strCache>
            </c:strRef>
          </c:cat>
          <c:val>
            <c:numRef>
              <c:f>Sheet3!$B$26:$B$28</c:f>
              <c:numCache>
                <c:formatCode>0%</c:formatCode>
                <c:ptCount val="3"/>
                <c:pt idx="0">
                  <c:v>0.11</c:v>
                </c:pt>
                <c:pt idx="1">
                  <c:v>0.08</c:v>
                </c:pt>
                <c:pt idx="2">
                  <c:v>0.81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200" b="0" dirty="0">
                <a:latin typeface="Tahoma" pitchFamily="34" charset="0"/>
                <a:cs typeface="Tahoma" pitchFamily="34" charset="0"/>
              </a:rPr>
              <a:t>Traffic</a:t>
            </a:r>
            <a:endParaRPr lang="zh-CN" sz="1200" b="0" dirty="0">
              <a:latin typeface="Tahoma" pitchFamily="34" charset="0"/>
              <a:cs typeface="Tahoma" pitchFamily="34" charset="0"/>
            </a:endParaRPr>
          </a:p>
        </c:rich>
      </c:tx>
      <c:layout>
        <c:manualLayout>
          <c:xMode val="edge"/>
          <c:yMode val="edge"/>
          <c:x val="0.41948022122234713"/>
          <c:y val="0.7915132579991830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4208450506186727"/>
          <c:y val="0.10670545630175921"/>
          <c:w val="0.33666432320959883"/>
          <c:h val="0.67759889140128504"/>
        </c:manualLayout>
      </c:layout>
      <c:pieChart>
        <c:varyColors val="1"/>
        <c:ser>
          <c:idx val="0"/>
          <c:order val="0"/>
          <c:dPt>
            <c:idx val="0"/>
            <c:bubble3D val="0"/>
            <c:explosion val="1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fld id="{3DED215C-F50C-44FA-8AAC-0F7A5DE061EE}" type="CATEGORYNAME">
                      <a:rPr lang="en-US" altLang="zh-CN" sz="800" b="1" i="0" u="none" strike="noStrike" kern="1200" spc="0" baseline="0">
                        <a:solidFill>
                          <a:srgbClr val="0070C0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pPr/>
                      <a:t>[类别名称]</a:t>
                    </a:fld>
                    <a:r>
                      <a:rPr lang="en-US" altLang="zh-CN" sz="800" b="1" i="0" u="none" strike="noStrike" kern="1200" spc="0" baseline="0" dirty="0">
                        <a:solidFill>
                          <a:srgbClr val="0070C0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t>
</a:t>
                    </a:r>
                    <a:fld id="{3DD24041-3E0B-4CD5-BD8E-420D97A2DC41}" type="PERCENTAGE">
                      <a:rPr lang="en-US" altLang="zh-CN" sz="800" b="1" i="0" u="none" strike="noStrike" kern="1200" spc="0" baseline="0">
                        <a:solidFill>
                          <a:srgbClr val="0070C0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pPr/>
                      <a:t>[百分比]</a:t>
                    </a:fld>
                    <a:endParaRPr lang="en-US" altLang="zh-CN" sz="800" b="1" i="0" u="none" strike="noStrike" kern="1200" spc="0" baseline="0" dirty="0">
                      <a:solidFill>
                        <a:srgbClr val="0070C0"/>
                      </a:solidFill>
                      <a:latin typeface="Tahoma" pitchFamily="34" charset="0"/>
                      <a:ea typeface="+mn-ea"/>
                      <a:cs typeface="+mn-cs"/>
                    </a:endParaRPr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5.6547619047619048E-2"/>
                  <c:y val="-0.26955589075133229"/>
                </c:manualLayout>
              </c:layout>
              <c:tx>
                <c:rich>
                  <a:bodyPr/>
                  <a:lstStyle/>
                  <a:p>
                    <a:fld id="{B681CAC1-4C99-4FE1-8921-C34D7989A659}" type="CATEGORYNAME">
                      <a:rPr lang="en-US" altLang="zh-CN" sz="800" b="1" i="0" u="none" strike="noStrike" kern="1200" spc="0" baseline="0">
                        <a:solidFill>
                          <a:srgbClr val="C0504D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pPr/>
                      <a:t>[类别名称]</a:t>
                    </a:fld>
                    <a:r>
                      <a:rPr lang="en-US" altLang="zh-CN" sz="800" b="1" i="0" u="none" strike="noStrike" kern="1200" spc="0" baseline="0" dirty="0">
                        <a:solidFill>
                          <a:srgbClr val="C0504D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t>
</a:t>
                    </a:r>
                    <a:fld id="{4FF71577-52A6-4D4D-92C8-C621D5F2CFDE}" type="PERCENTAGE">
                      <a:rPr lang="en-US" altLang="zh-CN" sz="800" b="1" i="0" u="none" strike="noStrike" kern="1200" spc="0" baseline="0">
                        <a:solidFill>
                          <a:srgbClr val="C0504D"/>
                        </a:solidFill>
                        <a:latin typeface="Tahoma" pitchFamily="34" charset="0"/>
                        <a:ea typeface="+mn-ea"/>
                        <a:cs typeface="+mn-cs"/>
                      </a:rPr>
                      <a:pPr/>
                      <a:t>[百分比]</a:t>
                    </a:fld>
                    <a:endParaRPr lang="en-US" altLang="zh-CN" sz="800" b="1" i="0" u="none" strike="noStrike" kern="1200" spc="0" baseline="0" dirty="0">
                      <a:solidFill>
                        <a:srgbClr val="C0504D"/>
                      </a:solidFill>
                      <a:latin typeface="Tahoma" pitchFamily="34" charset="0"/>
                      <a:ea typeface="+mn-ea"/>
                      <a:cs typeface="+mn-cs"/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800" b="1" i="0" u="none" strike="noStrike" kern="1200" spc="0" baseline="0">
                    <a:solidFill>
                      <a:srgbClr val="C0504D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Sheet3!$D$26:$D$27</c:f>
              <c:strCache>
                <c:ptCount val="2"/>
                <c:pt idx="0">
                  <c:v>Voice</c:v>
                </c:pt>
                <c:pt idx="1">
                  <c:v>Mobile data</c:v>
                </c:pt>
              </c:strCache>
            </c:strRef>
          </c:cat>
          <c:val>
            <c:numRef>
              <c:f>Sheet3!$E$26:$E$27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080"/>
            </a:solidFill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 w="25400" cap="flat" cmpd="sng" algn="ctr">
                <a:solidFill>
                  <a:schemeClr val="accent1"/>
                </a:solidFill>
                <a:miter lim="800000"/>
              </a:ln>
              <a:effectLst/>
            </c:spPr>
          </c:dPt>
          <c:cat>
            <c:strRef>
              <c:f>Sheet4!$B$2:$B$3</c:f>
              <c:strCache>
                <c:ptCount val="2"/>
                <c:pt idx="0">
                  <c:v>Voice</c:v>
                </c:pt>
                <c:pt idx="1">
                  <c:v>Data</c:v>
                </c:pt>
              </c:strCache>
            </c:strRef>
          </c:cat>
          <c:val>
            <c:numRef>
              <c:f>Sheet4!$C$2:$C$3</c:f>
              <c:numCache>
                <c:formatCode>General</c:formatCode>
                <c:ptCount val="2"/>
                <c:pt idx="0">
                  <c:v>1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6"/>
        <c:axId val="123785984"/>
        <c:axId val="123787520"/>
      </c:barChart>
      <c:catAx>
        <c:axId val="12378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solidFill>
            <a:srgbClr val="92D050"/>
          </a:solidFill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787520"/>
        <c:crosses val="autoZero"/>
        <c:auto val="0"/>
        <c:lblAlgn val="ctr"/>
        <c:lblOffset val="100"/>
        <c:noMultiLvlLbl val="0"/>
      </c:catAx>
      <c:valAx>
        <c:axId val="123787520"/>
        <c:scaling>
          <c:orientation val="minMax"/>
          <c:max val="5"/>
        </c:scaling>
        <c:delete val="1"/>
        <c:axPos val="l"/>
        <c:numFmt formatCode="General" sourceLinked="1"/>
        <c:majorTickMark val="none"/>
        <c:minorTickMark val="none"/>
        <c:tickLblPos val="nextTo"/>
        <c:crossAx val="123785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080"/>
            </a:solidFill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 w="25400" cap="flat" cmpd="sng" algn="ctr">
                <a:solidFill>
                  <a:schemeClr val="accent1"/>
                </a:solidFill>
                <a:miter lim="800000"/>
              </a:ln>
              <a:effectLst/>
            </c:spPr>
          </c:dPt>
          <c:val>
            <c:numRef>
              <c:f>Sheet4!$C$6:$C$7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35"/>
        <c:axId val="141699712"/>
        <c:axId val="141726080"/>
      </c:barChart>
      <c:catAx>
        <c:axId val="14169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26080"/>
        <c:crosses val="autoZero"/>
        <c:auto val="0"/>
        <c:lblAlgn val="ctr"/>
        <c:lblOffset val="100"/>
        <c:noMultiLvlLbl val="0"/>
      </c:catAx>
      <c:valAx>
        <c:axId val="141726080"/>
        <c:scaling>
          <c:orientation val="minMax"/>
          <c:max val="5"/>
        </c:scaling>
        <c:delete val="1"/>
        <c:axPos val="l"/>
        <c:numFmt formatCode="General" sourceLinked="1"/>
        <c:majorTickMark val="none"/>
        <c:minorTickMark val="none"/>
        <c:tickLblPos val="nextTo"/>
        <c:crossAx val="14169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206036745406824E-2"/>
          <c:y val="5.185185185185185E-2"/>
          <c:w val="0.8782384076990376"/>
          <c:h val="0.82608070507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Sheet1!$F$3</c:f>
              <c:strCache>
                <c:ptCount val="1"/>
                <c:pt idx="0">
                  <c:v>Radio equipment, O&amp;M, Power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Sheet1!$G$3:$J$3</c:f>
              <c:numCache>
                <c:formatCode>General</c:formatCode>
                <c:ptCount val="4"/>
                <c:pt idx="0">
                  <c:v>0.37</c:v>
                </c:pt>
                <c:pt idx="1">
                  <c:v>0.17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Sheet1!$F$4</c:f>
              <c:strCache>
                <c:ptCount val="1"/>
                <c:pt idx="0">
                  <c:v>Site buildout, installation + lease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Sheet1!$G$4:$J$4</c:f>
              <c:numCache>
                <c:formatCode>General</c:formatCode>
                <c:ptCount val="4"/>
                <c:pt idx="0">
                  <c:v>0.43</c:v>
                </c:pt>
                <c:pt idx="1">
                  <c:v>0.2</c:v>
                </c:pt>
                <c:pt idx="2">
                  <c:v>1.4999999999999999E-2</c:v>
                </c:pt>
                <c:pt idx="3">
                  <c:v>5.0000000000000001E-3</c:v>
                </c:pt>
              </c:numCache>
            </c:numRef>
          </c:val>
        </c:ser>
        <c:ser>
          <c:idx val="2"/>
          <c:order val="2"/>
          <c:tx>
            <c:strRef>
              <c:f>Sheet1!$F$5</c:f>
              <c:strCache>
                <c:ptCount val="1"/>
                <c:pt idx="0">
                  <c:v>Backhaul transmission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Sheet1!$G$2:$J$2</c:f>
              <c:strCache>
                <c:ptCount val="4"/>
                <c:pt idx="0">
                  <c:v>Macro</c:v>
                </c:pt>
                <c:pt idx="1">
                  <c:v>Micro</c:v>
                </c:pt>
                <c:pt idx="2">
                  <c:v>Pico</c:v>
                </c:pt>
                <c:pt idx="3">
                  <c:v>WLAN/Femto</c:v>
                </c:pt>
              </c:strCache>
            </c:strRef>
          </c:cat>
          <c:val>
            <c:numRef>
              <c:f>Sheet1!$G$5:$J$5</c:f>
              <c:numCache>
                <c:formatCode>General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0.09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23460224"/>
        <c:axId val="147194240"/>
      </c:barChart>
      <c:catAx>
        <c:axId val="12346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194240"/>
        <c:crosses val="autoZero"/>
        <c:auto val="1"/>
        <c:lblAlgn val="ctr"/>
        <c:lblOffset val="100"/>
        <c:noMultiLvlLbl val="0"/>
      </c:catAx>
      <c:valAx>
        <c:axId val="1471942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60224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5742703214729737"/>
          <c:y val="9.6063721201516503E-2"/>
          <c:w val="0.57904727369605113"/>
          <c:h val="0.181714056576261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247594050743664E-2"/>
          <c:y val="5.6481481481481494E-2"/>
          <c:w val="0.66613353018372701"/>
          <c:h val="0.84132691746864963"/>
        </c:manualLayout>
      </c:layout>
      <c:lineChart>
        <c:grouping val="standard"/>
        <c:varyColors val="0"/>
        <c:ser>
          <c:idx val="2"/>
          <c:order val="0"/>
          <c:tx>
            <c:strRef>
              <c:f>Sheet5!$J$5</c:f>
              <c:strCache>
                <c:ptCount val="1"/>
                <c:pt idx="0">
                  <c:v>Spectral eff = 1.70 (LTE type)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Sheet5!$K$5:$O$5</c:f>
              <c:numCache>
                <c:formatCode>General</c:formatCode>
                <c:ptCount val="5"/>
                <c:pt idx="0">
                  <c:v>39</c:v>
                </c:pt>
                <c:pt idx="1">
                  <c:v>19.5</c:v>
                </c:pt>
                <c:pt idx="2">
                  <c:v>13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Sheet5!$J$4</c:f>
              <c:strCache>
                <c:ptCount val="1"/>
                <c:pt idx="0">
                  <c:v>Spectral eff = 0.70 (HSPA type)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Sheet5!$K$4:$O$4</c:f>
              <c:numCache>
                <c:formatCode>General</c:formatCode>
                <c:ptCount val="5"/>
                <c:pt idx="0">
                  <c:v>95</c:v>
                </c:pt>
                <c:pt idx="1">
                  <c:v>47</c:v>
                </c:pt>
                <c:pt idx="2">
                  <c:v>31</c:v>
                </c:pt>
                <c:pt idx="3">
                  <c:v>23</c:v>
                </c:pt>
                <c:pt idx="4">
                  <c:v>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618112"/>
        <c:axId val="150620032"/>
      </c:lineChart>
      <c:catAx>
        <c:axId val="15061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620032"/>
        <c:crosses val="autoZero"/>
        <c:auto val="1"/>
        <c:lblAlgn val="ctr"/>
        <c:lblOffset val="100"/>
        <c:noMultiLvlLbl val="0"/>
      </c:catAx>
      <c:valAx>
        <c:axId val="1506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618112"/>
        <c:crosses val="autoZero"/>
        <c:crossBetween val="between"/>
      </c:valAx>
      <c:spPr>
        <a:solidFill>
          <a:srgbClr val="FFFFFF"/>
        </a:solidFill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5585136391832186"/>
          <c:y val="0.14252823751152205"/>
          <c:w val="0.24231100749651177"/>
          <c:h val="0.348027845419401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247594050743664E-2"/>
          <c:y val="5.6481481481481494E-2"/>
          <c:w val="0.66613353018372701"/>
          <c:h val="0.84132691746864963"/>
        </c:manualLayout>
      </c:layout>
      <c:lineChart>
        <c:grouping val="standard"/>
        <c:varyColors val="0"/>
        <c:ser>
          <c:idx val="2"/>
          <c:order val="0"/>
          <c:tx>
            <c:strRef>
              <c:f>Sheet5!$J$5</c:f>
              <c:strCache>
                <c:ptCount val="1"/>
                <c:pt idx="0">
                  <c:v>Spectral eff = 1.70 (LTE type)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Sheet5!$K$5:$O$5</c:f>
              <c:numCache>
                <c:formatCode>General</c:formatCode>
                <c:ptCount val="5"/>
                <c:pt idx="0">
                  <c:v>39</c:v>
                </c:pt>
                <c:pt idx="1">
                  <c:v>19.5</c:v>
                </c:pt>
                <c:pt idx="2">
                  <c:v>13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Sheet5!$J$4</c:f>
              <c:strCache>
                <c:ptCount val="1"/>
                <c:pt idx="0">
                  <c:v>Spectral eff = 0.70 (HSPA type)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Sheet5!$K$3:$O$3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40</c:v>
                </c:pt>
              </c:numCache>
            </c:numRef>
          </c:cat>
          <c:val>
            <c:numRef>
              <c:f>Sheet5!$K$4:$O$4</c:f>
              <c:numCache>
                <c:formatCode>General</c:formatCode>
                <c:ptCount val="5"/>
                <c:pt idx="0">
                  <c:v>95</c:v>
                </c:pt>
                <c:pt idx="1">
                  <c:v>47</c:v>
                </c:pt>
                <c:pt idx="2">
                  <c:v>31</c:v>
                </c:pt>
                <c:pt idx="3">
                  <c:v>23</c:v>
                </c:pt>
                <c:pt idx="4">
                  <c:v>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345600"/>
        <c:axId val="150355968"/>
      </c:lineChart>
      <c:catAx>
        <c:axId val="15034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355968"/>
        <c:crosses val="autoZero"/>
        <c:auto val="1"/>
        <c:lblAlgn val="ctr"/>
        <c:lblOffset val="100"/>
        <c:noMultiLvlLbl val="0"/>
      </c:catAx>
      <c:valAx>
        <c:axId val="15035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345600"/>
        <c:crosses val="autoZero"/>
        <c:crossBetween val="between"/>
      </c:valAx>
      <c:spPr>
        <a:solidFill>
          <a:srgbClr val="FFFFFF"/>
        </a:solidFill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5424098213089419"/>
          <c:y val="0.15011592257250428"/>
          <c:w val="0.24575901786910578"/>
          <c:h val="0.34802784541940102"/>
        </c:manualLayout>
      </c:layout>
      <c:overlay val="0"/>
      <c:spPr>
        <a:noFill/>
        <a:ln>
          <a:solidFill>
            <a:srgbClr val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0.15777</cdr:x>
      <cdr:y>0.77705</cdr:y>
    </cdr:from>
    <cdr:to>
      <cdr:x>0.4653</cdr:x>
      <cdr:y>0.89724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285930" y="1477908"/>
          <a:ext cx="55734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9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Voice</a:t>
          </a:r>
          <a:endParaRPr lang="zh-CN" altLang="en-US" sz="900" dirty="0">
            <a:solidFill>
              <a:schemeClr val="bg1"/>
            </a:solidFill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cdr:txBody>
    </cdr:sp>
  </cdr:relSizeAnchor>
  <cdr:relSizeAnchor xmlns:cdr="http://schemas.openxmlformats.org/drawingml/2006/chartDrawing">
    <cdr:from>
      <cdr:x>0.58141</cdr:x>
      <cdr:y>0.75992</cdr:y>
    </cdr:from>
    <cdr:to>
      <cdr:x>0.88894</cdr:x>
      <cdr:y>0.88011</cdr:y>
    </cdr:to>
    <cdr:sp macro="" textlink="">
      <cdr:nvSpPr>
        <cdr:cNvPr id="3" name="文本框 1"/>
        <cdr:cNvSpPr txBox="1"/>
      </cdr:nvSpPr>
      <cdr:spPr>
        <a:xfrm xmlns:a="http://schemas.openxmlformats.org/drawingml/2006/main">
          <a:off x="1053684" y="1445333"/>
          <a:ext cx="55734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Data</a:t>
          </a:r>
          <a:endParaRPr lang="zh-CN" altLang="en-US" sz="1100" dirty="0">
            <a:solidFill>
              <a:schemeClr val="tx1"/>
            </a:solidFill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0.65269</cdr:x>
      <cdr:y>0.81702</cdr:y>
    </cdr:from>
    <cdr:to>
      <cdr:x>0.69356</cdr:x>
      <cdr:y>0.88777</cdr:y>
    </cdr:to>
    <cdr:sp macro="" textlink="">
      <cdr:nvSpPr>
        <cdr:cNvPr id="2" name="椭圆 1"/>
        <cdr:cNvSpPr/>
      </cdr:nvSpPr>
      <cdr:spPr bwMode="auto">
        <a:xfrm xmlns:a="http://schemas.openxmlformats.org/drawingml/2006/main">
          <a:off x="4868968" y="2734968"/>
          <a:ext cx="304850" cy="23683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rot="0" spcFirstLastPara="0" vert="horz" wrap="square" lIns="0" tIns="0" rIns="0" bIns="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Pct val="100000"/>
            <a:buFont typeface="Times" charset="0"/>
            <a:buNone/>
            <a:tabLst/>
          </a:pPr>
          <a:endParaRPr kumimoji="0" lang="zh-CN" alt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endParaRPr>
        </a:p>
      </cdr:txBody>
    </cdr:sp>
  </cdr:relSizeAnchor>
  <cdr:relSizeAnchor xmlns:cdr="http://schemas.openxmlformats.org/drawingml/2006/chartDrawing">
    <cdr:from>
      <cdr:x>0.30541</cdr:x>
      <cdr:y>0.50079</cdr:y>
    </cdr:from>
    <cdr:to>
      <cdr:x>0.75485</cdr:x>
      <cdr:y>0.63737</cdr:y>
    </cdr:to>
    <cdr:cxnSp macro="">
      <cdr:nvCxnSpPr>
        <cdr:cNvPr id="4" name="直接连接符 3"/>
        <cdr:cNvCxnSpPr/>
      </cdr:nvCxnSpPr>
      <cdr:spPr bwMode="auto">
        <a:xfrm xmlns:a="http://schemas.openxmlformats.org/drawingml/2006/main">
          <a:off x="2278268" y="1676400"/>
          <a:ext cx="3352750" cy="4572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0.56077</cdr:x>
      <cdr:y>0.66014</cdr:y>
    </cdr:from>
    <cdr:to>
      <cdr:x>0.75485</cdr:x>
      <cdr:y>0.77149</cdr:y>
    </cdr:to>
    <cdr:cxnSp macro="">
      <cdr:nvCxnSpPr>
        <cdr:cNvPr id="5" name="直接连接符 4"/>
        <cdr:cNvCxnSpPr/>
      </cdr:nvCxnSpPr>
      <cdr:spPr bwMode="auto">
        <a:xfrm xmlns:a="http://schemas.openxmlformats.org/drawingml/2006/main" flipV="1">
          <a:off x="4183218" y="2209800"/>
          <a:ext cx="1447800" cy="37276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0.68757</cdr:x>
      <cdr:y>0.70566</cdr:y>
    </cdr:from>
    <cdr:to>
      <cdr:x>0.75485</cdr:x>
      <cdr:y>0.82738</cdr:y>
    </cdr:to>
    <cdr:cxnSp macro="">
      <cdr:nvCxnSpPr>
        <cdr:cNvPr id="10" name="直接连接符 9"/>
        <cdr:cNvCxnSpPr>
          <a:stCxn xmlns:a="http://schemas.openxmlformats.org/drawingml/2006/main" id="2" idx="7"/>
        </cdr:cNvCxnSpPr>
      </cdr:nvCxnSpPr>
      <cdr:spPr bwMode="auto">
        <a:xfrm xmlns:a="http://schemas.openxmlformats.org/drawingml/2006/main" flipV="1">
          <a:off x="5129174" y="2362200"/>
          <a:ext cx="501844" cy="40745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11 Introduction to Wireless Infrastructure Economics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1143000" y="53340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Email list:  </a:t>
            </a:r>
            <a:r>
              <a:rPr lang="en-US" dirty="0">
                <a:hlinkClick r:id="rId2"/>
              </a:rPr>
              <a:t>https://groups.google.com/forum/#!</a:t>
            </a:r>
            <a:r>
              <a:rPr lang="en-US" dirty="0" smtClean="0">
                <a:hlinkClick r:id="rId2"/>
              </a:rPr>
              <a:t>forum/mobile-miao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infrastructure cost for capacity limited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Spectrum limitation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𝐶𝑜𝑠𝑡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𝐵𝑆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𝑢𝑠𝑒𝑟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𝑢𝑠𝑒𝑟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</m:oMath>
                  </m:oMathPara>
                </a14:m>
                <a:endParaRPr lang="sv-SE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sv-SE" dirty="0" smtClean="0"/>
                  <a:t> is available bandwidth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 is spectral reuse efficiency</a:t>
                </a:r>
                <a:endParaRPr lang="sv-S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72" t="-173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Spectrum, capacity and cost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bandwidth means high capacity per site, i.e., less number of base station sites</a:t>
            </a:r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3886200" y="3200400"/>
            <a:ext cx="3686396" cy="1181818"/>
            <a:chOff x="0" y="0"/>
            <a:chExt cx="5401310" cy="1769533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0"/>
              <a:ext cx="1819910" cy="1219200"/>
              <a:chOff x="0" y="16934"/>
              <a:chExt cx="1820333" cy="1219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缺角矩形 5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727200" y="25400"/>
              <a:ext cx="1819910" cy="1219200"/>
              <a:chOff x="0" y="16934"/>
              <a:chExt cx="1820333" cy="1219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7" name="缺角矩形 4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539066" y="16933"/>
              <a:ext cx="1819910" cy="1219200"/>
              <a:chOff x="0" y="16934"/>
              <a:chExt cx="1820333" cy="1219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2" name="缺角矩形 4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624666" y="270933"/>
              <a:ext cx="1819910" cy="1219200"/>
              <a:chOff x="0" y="16934"/>
              <a:chExt cx="1820333" cy="12192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29733" y="270933"/>
              <a:ext cx="1819910" cy="1219200"/>
              <a:chOff x="0" y="16934"/>
              <a:chExt cx="1820333" cy="1219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0800" y="524933"/>
              <a:ext cx="1819910" cy="1219200"/>
              <a:chOff x="0" y="16934"/>
              <a:chExt cx="1820333" cy="12192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78000" y="550333"/>
              <a:ext cx="1819910" cy="1219200"/>
              <a:chOff x="0" y="16934"/>
              <a:chExt cx="1820333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2" name="缺角矩形 2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81400" y="541867"/>
              <a:ext cx="1819910" cy="1219200"/>
              <a:chOff x="0" y="16934"/>
              <a:chExt cx="1820333" cy="12192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7" name="缺角矩形 1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3822333" y="4607936"/>
            <a:ext cx="3188067" cy="1016894"/>
            <a:chOff x="0" y="0"/>
            <a:chExt cx="5175461" cy="1435986"/>
          </a:xfrm>
        </p:grpSpPr>
        <p:grpSp>
          <p:nvGrpSpPr>
            <p:cNvPr id="54" name="组合 53"/>
            <p:cNvGrpSpPr/>
            <p:nvPr/>
          </p:nvGrpSpPr>
          <p:grpSpPr>
            <a:xfrm>
              <a:off x="0" y="194733"/>
              <a:ext cx="1052664" cy="851787"/>
              <a:chOff x="0" y="16934"/>
              <a:chExt cx="1820333" cy="1219200"/>
            </a:xfrm>
          </p:grpSpPr>
          <p:sp>
            <p:nvSpPr>
              <p:cNvPr id="157" name="椭圆 15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8" name="等腰三角形 15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9" name="等腰三角形 15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60" name="等腰三角形 15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61" name="缺角矩形 16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2048933" y="211666"/>
              <a:ext cx="1052664" cy="851787"/>
              <a:chOff x="0" y="16934"/>
              <a:chExt cx="1820333" cy="1219200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3" name="等腰三角形 15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4" name="等腰三角形 15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5" name="等腰三角形 15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6" name="缺角矩形 15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1515533" y="389466"/>
              <a:ext cx="1052664" cy="851787"/>
              <a:chOff x="0" y="16934"/>
              <a:chExt cx="1820333" cy="1219200"/>
            </a:xfrm>
          </p:grpSpPr>
          <p:sp>
            <p:nvSpPr>
              <p:cNvPr id="147" name="椭圆 14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8" name="等腰三角形 14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9" name="等腰三角形 14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0" name="等腰三角形 14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1" name="缺角矩形 15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25400" y="567266"/>
              <a:ext cx="1052664" cy="851787"/>
              <a:chOff x="0" y="16934"/>
              <a:chExt cx="1820333" cy="1219200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3" name="等腰三角形 14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4" name="等腰三角形 14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5" name="等腰三角形 14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6" name="缺角矩形 14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3090333" y="186267"/>
              <a:ext cx="1052195" cy="851535"/>
              <a:chOff x="0" y="16934"/>
              <a:chExt cx="1820333" cy="1219200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8" name="等腰三角形 13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9" name="等腰三角形 13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0" name="等腰三角形 13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1" name="缺角矩形 14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4089400" y="211667"/>
              <a:ext cx="1052195" cy="851535"/>
              <a:chOff x="0" y="16934"/>
              <a:chExt cx="1820333" cy="1219200"/>
            </a:xfrm>
          </p:grpSpPr>
          <p:sp>
            <p:nvSpPr>
              <p:cNvPr id="132" name="椭圆 13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3" name="等腰三角形 13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4" name="等腰三角形 13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5" name="等腰三角形 13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6" name="缺角矩形 13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608666" y="33867"/>
              <a:ext cx="1052195" cy="851535"/>
              <a:chOff x="0" y="16934"/>
              <a:chExt cx="1820333" cy="1219200"/>
            </a:xfrm>
          </p:grpSpPr>
          <p:sp>
            <p:nvSpPr>
              <p:cNvPr id="127" name="椭圆 12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9" name="等腰三角形 12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0" name="等腰三角形 12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31" name="缺角矩形 13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3606800" y="0"/>
              <a:ext cx="1052195" cy="851535"/>
              <a:chOff x="0" y="16934"/>
              <a:chExt cx="1820333" cy="1219200"/>
            </a:xfrm>
          </p:grpSpPr>
          <p:sp>
            <p:nvSpPr>
              <p:cNvPr id="122" name="椭圆 12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3" name="等腰三角形 12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4" name="等腰三角形 12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5" name="等腰三角形 12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6" name="缺角矩形 12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3572933" y="381000"/>
              <a:ext cx="1052195" cy="851535"/>
              <a:chOff x="0" y="16934"/>
              <a:chExt cx="1820333" cy="1219200"/>
            </a:xfrm>
          </p:grpSpPr>
          <p:sp>
            <p:nvSpPr>
              <p:cNvPr id="117" name="椭圆 11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8" name="等腰三角形 11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9" name="等腰三角形 11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0" name="等腰三角形 11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21" name="缺角矩形 12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3124200" y="558800"/>
              <a:ext cx="1052195" cy="851535"/>
              <a:chOff x="0" y="16934"/>
              <a:chExt cx="1820333" cy="12192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3" name="等腰三角形 11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4" name="等腰三角形 11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5" name="等腰三角形 11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6" name="缺角矩形 11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4123266" y="575734"/>
              <a:ext cx="1052195" cy="851535"/>
              <a:chOff x="0" y="16934"/>
              <a:chExt cx="1820333" cy="1219200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8" name="等腰三角形 10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9" name="等腰三角形 10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0" name="等腰三角形 10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1" name="缺角矩形 11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2590800" y="0"/>
              <a:ext cx="1052195" cy="851535"/>
              <a:chOff x="0" y="16934"/>
              <a:chExt cx="1820333" cy="121920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3" name="等腰三角形 10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4" name="等腰三角形 10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5" name="等腰三角形 10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6" name="缺角矩形 10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2582333" y="372534"/>
              <a:ext cx="1052195" cy="851535"/>
              <a:chOff x="0" y="16934"/>
              <a:chExt cx="1820333" cy="1219200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8" name="等腰三角形 9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9" name="等腰三角形 9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0" name="等腰三角形 9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1" name="缺角矩形 10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2074333" y="575733"/>
              <a:ext cx="1052664" cy="851787"/>
              <a:chOff x="0" y="16934"/>
              <a:chExt cx="1820333" cy="121920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3" name="等腰三角形 9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6" name="缺角矩形 9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558800" y="16933"/>
              <a:ext cx="1052664" cy="851787"/>
              <a:chOff x="0" y="16934"/>
              <a:chExt cx="1820333" cy="1219200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8" name="等腰三角形 8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9" name="等腰三角形 8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1" name="缺角矩形 9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999066" y="211666"/>
              <a:ext cx="1052664" cy="851787"/>
              <a:chOff x="0" y="16934"/>
              <a:chExt cx="1820333" cy="1219200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3" name="等腰三角形 8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6" name="缺角矩形 8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024466" y="584199"/>
              <a:ext cx="1052664" cy="851787"/>
              <a:chOff x="0" y="16934"/>
              <a:chExt cx="1820333" cy="121920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1" name="缺角矩形 80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482600" y="389466"/>
              <a:ext cx="1052664" cy="851787"/>
              <a:chOff x="0" y="16934"/>
              <a:chExt cx="1820333" cy="121920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6" name="缺角矩形 75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sp>
        <p:nvSpPr>
          <p:cNvPr id="162" name="矩形 161"/>
          <p:cNvSpPr/>
          <p:nvPr/>
        </p:nvSpPr>
        <p:spPr bwMode="auto">
          <a:xfrm>
            <a:off x="1532064" y="3493036"/>
            <a:ext cx="1828800" cy="74420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" name="矩形 162"/>
          <p:cNvSpPr/>
          <p:nvPr/>
        </p:nvSpPr>
        <p:spPr bwMode="auto">
          <a:xfrm>
            <a:off x="2124237" y="4649370"/>
            <a:ext cx="583307" cy="74420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" name="页脚占位符 16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TODAY, the first part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First part is about overall picture, problems and challenges</a:t>
            </a:r>
          </a:p>
          <a:p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Where are the costs?</a:t>
            </a:r>
          </a:p>
          <a:p>
            <a:pPr lvl="1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 the fixed/Broadband networks?</a:t>
            </a:r>
          </a:p>
          <a:p>
            <a:pPr lvl="1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 the Mobile Networks?</a:t>
            </a:r>
          </a:p>
          <a:p>
            <a:pPr lvl="1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 the Radio Access Network of the Mobile networks?</a:t>
            </a:r>
          </a:p>
          <a:p>
            <a:pPr lvl="1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 the Core Network of the Mobile Networks?</a:t>
            </a:r>
          </a:p>
          <a:p>
            <a:pPr lvl="1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For a Mobile Operator in general?</a:t>
            </a:r>
          </a:p>
          <a:p>
            <a:r>
              <a:rPr lang="en-US" sz="1800" b="1" dirty="0" smtClean="0"/>
              <a:t>Where are the revenues? What kind of services?</a:t>
            </a:r>
          </a:p>
          <a:p>
            <a:pPr lvl="1"/>
            <a:r>
              <a:rPr lang="en-US" sz="1400" dirty="0" smtClean="0"/>
              <a:t>Voice</a:t>
            </a:r>
          </a:p>
          <a:p>
            <a:pPr lvl="1"/>
            <a:r>
              <a:rPr lang="en-US" sz="1400" dirty="0" smtClean="0"/>
              <a:t>Messages</a:t>
            </a:r>
          </a:p>
          <a:p>
            <a:pPr lvl="1"/>
            <a:r>
              <a:rPr lang="en-US" sz="1400" dirty="0" smtClean="0"/>
              <a:t>Data</a:t>
            </a:r>
          </a:p>
          <a:p>
            <a:pPr lvl="1"/>
            <a:r>
              <a:rPr lang="en-US" sz="1400" dirty="0" smtClean="0"/>
              <a:t>Music</a:t>
            </a:r>
          </a:p>
          <a:p>
            <a:pPr lvl="1"/>
            <a:r>
              <a:rPr lang="en-US" sz="1400" dirty="0" smtClean="0"/>
              <a:t>Other services</a:t>
            </a:r>
            <a:endParaRPr lang="sv-SE" sz="1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2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motivation for our research: New services require new solutions</a:t>
            </a:r>
            <a:endParaRPr lang="sv-SE" dirty="0"/>
          </a:p>
        </p:txBody>
      </p:sp>
      <p:grpSp>
        <p:nvGrpSpPr>
          <p:cNvPr id="3" name="组合 2"/>
          <p:cNvGrpSpPr/>
          <p:nvPr/>
        </p:nvGrpSpPr>
        <p:grpSpPr>
          <a:xfrm>
            <a:off x="1409700" y="2057400"/>
            <a:ext cx="6210300" cy="3757338"/>
            <a:chOff x="1409700" y="2133600"/>
            <a:chExt cx="6210300" cy="3757338"/>
          </a:xfrm>
        </p:grpSpPr>
        <p:grpSp>
          <p:nvGrpSpPr>
            <p:cNvPr id="18" name="组合 17"/>
            <p:cNvGrpSpPr/>
            <p:nvPr/>
          </p:nvGrpSpPr>
          <p:grpSpPr>
            <a:xfrm>
              <a:off x="1943100" y="2438399"/>
              <a:ext cx="5676900" cy="3127177"/>
              <a:chOff x="1828800" y="1981200"/>
              <a:chExt cx="4572000" cy="2362200"/>
            </a:xfrm>
          </p:grpSpPr>
          <p:cxnSp>
            <p:nvCxnSpPr>
              <p:cNvPr id="5" name="直接箭头连接符 4"/>
              <p:cNvCxnSpPr/>
              <p:nvPr/>
            </p:nvCxnSpPr>
            <p:spPr bwMode="auto">
              <a:xfrm>
                <a:off x="1828800" y="3048000"/>
                <a:ext cx="44196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箭头连接符 7"/>
              <p:cNvCxnSpPr/>
              <p:nvPr/>
            </p:nvCxnSpPr>
            <p:spPr bwMode="auto">
              <a:xfrm>
                <a:off x="1828800" y="4343400"/>
                <a:ext cx="4572000" cy="0"/>
              </a:xfrm>
              <a:prstGeom prst="straightConnector1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箭头连接符 8"/>
              <p:cNvCxnSpPr/>
              <p:nvPr/>
            </p:nvCxnSpPr>
            <p:spPr bwMode="auto">
              <a:xfrm flipV="1">
                <a:off x="1828800" y="1981200"/>
                <a:ext cx="0" cy="2362200"/>
              </a:xfrm>
              <a:prstGeom prst="straightConnector1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直接箭头连接符 10"/>
              <p:cNvCxnSpPr/>
              <p:nvPr/>
            </p:nvCxnSpPr>
            <p:spPr bwMode="auto">
              <a:xfrm>
                <a:off x="1828800" y="3162300"/>
                <a:ext cx="4419600" cy="53340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直接箭头连接符 13"/>
              <p:cNvCxnSpPr/>
              <p:nvPr/>
            </p:nvCxnSpPr>
            <p:spPr bwMode="auto">
              <a:xfrm flipV="1">
                <a:off x="1828800" y="2514600"/>
                <a:ext cx="4419600" cy="53340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7" name="文本框 16"/>
            <p:cNvSpPr txBox="1"/>
            <p:nvPr/>
          </p:nvSpPr>
          <p:spPr>
            <a:xfrm>
              <a:off x="6685086" y="5583161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Years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09700" y="2133600"/>
              <a:ext cx="1104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Revenues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14800" y="4416623"/>
              <a:ext cx="1436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Voice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410200" y="4188023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Mobile Broadband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791200" y="3505200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New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</p:grp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motivation for our research: New services require new solutions</a:t>
            </a:r>
            <a:endParaRPr lang="sv-SE" dirty="0"/>
          </a:p>
        </p:txBody>
      </p:sp>
      <p:grpSp>
        <p:nvGrpSpPr>
          <p:cNvPr id="24" name="组合 23"/>
          <p:cNvGrpSpPr/>
          <p:nvPr/>
        </p:nvGrpSpPr>
        <p:grpSpPr>
          <a:xfrm>
            <a:off x="1409700" y="2133600"/>
            <a:ext cx="6210300" cy="3757338"/>
            <a:chOff x="1409700" y="2133600"/>
            <a:chExt cx="6210300" cy="3757338"/>
          </a:xfrm>
        </p:grpSpPr>
        <p:cxnSp>
          <p:nvCxnSpPr>
            <p:cNvPr id="17" name="直接箭头连接符 16"/>
            <p:cNvCxnSpPr/>
            <p:nvPr/>
          </p:nvCxnSpPr>
          <p:spPr bwMode="auto">
            <a:xfrm>
              <a:off x="1943100" y="3850672"/>
              <a:ext cx="5427786" cy="416528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接箭头连接符 17"/>
            <p:cNvCxnSpPr/>
            <p:nvPr/>
          </p:nvCxnSpPr>
          <p:spPr bwMode="auto">
            <a:xfrm>
              <a:off x="1943100" y="5565576"/>
              <a:ext cx="56769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接箭头连接符 18"/>
            <p:cNvCxnSpPr/>
            <p:nvPr/>
          </p:nvCxnSpPr>
          <p:spPr bwMode="auto">
            <a:xfrm flipV="1">
              <a:off x="1943100" y="2438399"/>
              <a:ext cx="0" cy="3127177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接箭头连接符 19"/>
            <p:cNvCxnSpPr/>
            <p:nvPr/>
          </p:nvCxnSpPr>
          <p:spPr bwMode="auto">
            <a:xfrm>
              <a:off x="1943100" y="4001988"/>
              <a:ext cx="5487670" cy="706137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接箭头连接符 20"/>
            <p:cNvCxnSpPr/>
            <p:nvPr/>
          </p:nvCxnSpPr>
          <p:spPr bwMode="auto">
            <a:xfrm flipV="1">
              <a:off x="1943100" y="3812977"/>
              <a:ext cx="5427786" cy="37697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文本框 11"/>
            <p:cNvSpPr txBox="1"/>
            <p:nvPr/>
          </p:nvSpPr>
          <p:spPr>
            <a:xfrm>
              <a:off x="6685086" y="5583161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Years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09700" y="2133600"/>
              <a:ext cx="1104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Revenues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14800" y="4416623"/>
              <a:ext cx="1436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Voice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410200" y="4188023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Mobile Broadband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748706" y="3831825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New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0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Revenues for mobile voice services in Sweden 2000-2008</a:t>
            </a:r>
            <a:endParaRPr lang="sv-SE" dirty="0"/>
          </a:p>
        </p:txBody>
      </p:sp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003190"/>
              </p:ext>
            </p:extLst>
          </p:nvPr>
        </p:nvGraphicFramePr>
        <p:xfrm>
          <a:off x="1676400" y="2057400"/>
          <a:ext cx="5715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1905000" y="541020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ahoma" pitchFamily="34" charset="0"/>
              </a:rPr>
              <a:t>From </a:t>
            </a:r>
            <a:r>
              <a:rPr lang="en-US" altLang="zh-CN" sz="1600" dirty="0" err="1">
                <a:latin typeface="Tahoma" pitchFamily="34" charset="0"/>
              </a:rPr>
              <a:t>Mölleryd</a:t>
            </a:r>
            <a:r>
              <a:rPr lang="en-US" altLang="zh-CN" sz="1600" dirty="0">
                <a:latin typeface="Tahoma" pitchFamily="34" charset="0"/>
              </a:rPr>
              <a:t>, </a:t>
            </a:r>
            <a:r>
              <a:rPr lang="en-US" altLang="zh-CN" sz="1600" dirty="0" err="1">
                <a:latin typeface="Tahoma" pitchFamily="34" charset="0"/>
              </a:rPr>
              <a:t>Markendahl</a:t>
            </a:r>
            <a:r>
              <a:rPr lang="en-US" altLang="zh-CN" sz="1600" dirty="0">
                <a:latin typeface="Tahoma" pitchFamily="34" charset="0"/>
              </a:rPr>
              <a:t>, </a:t>
            </a:r>
            <a:r>
              <a:rPr lang="en-US" altLang="zh-CN" sz="1600" dirty="0" err="1">
                <a:latin typeface="Tahoma" pitchFamily="34" charset="0"/>
              </a:rPr>
              <a:t>Werding</a:t>
            </a:r>
            <a:r>
              <a:rPr lang="en-US" altLang="zh-CN" sz="1600" dirty="0">
                <a:latin typeface="Tahoma" pitchFamily="34" charset="0"/>
              </a:rPr>
              <a:t> and </a:t>
            </a:r>
            <a:r>
              <a:rPr lang="en-US" altLang="zh-CN" sz="1600" dirty="0" err="1">
                <a:latin typeface="Tahoma" pitchFamily="34" charset="0"/>
              </a:rPr>
              <a:t>Mäkitalo</a:t>
            </a:r>
            <a:endParaRPr lang="en-US" altLang="zh-CN" sz="1600" dirty="0">
              <a:latin typeface="Tahoma" pitchFamily="34" charset="0"/>
            </a:endParaRPr>
          </a:p>
          <a:p>
            <a:r>
              <a:rPr lang="en-US" altLang="zh-CN" sz="1600" dirty="0">
                <a:latin typeface="Tahoma" pitchFamily="34" charset="0"/>
              </a:rPr>
              <a:t>conference paper presented at CTTE 2010, May 2010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762001"/>
            <a:ext cx="7162800" cy="5257800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revenue gap</a:t>
            </a:r>
            <a:br>
              <a:rPr lang="en-US" dirty="0" smtClean="0"/>
            </a:br>
            <a:r>
              <a:rPr lang="en-US" dirty="0" smtClean="0"/>
              <a:t>“decoupling of traffic and revenues”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Flat rate tariffs create large increase of data </a:t>
            </a:r>
            <a:r>
              <a:rPr lang="en-US" sz="2000" dirty="0" err="1" smtClean="0"/>
              <a:t>trafficMany</a:t>
            </a:r>
            <a:r>
              <a:rPr lang="en-US" sz="2000" dirty="0" smtClean="0"/>
              <a:t> GB per user per month</a:t>
            </a:r>
          </a:p>
          <a:p>
            <a:pPr lvl="1"/>
            <a:r>
              <a:rPr lang="en-US" sz="1600" dirty="0" smtClean="0"/>
              <a:t>Data traffic up &gt;100% per year</a:t>
            </a:r>
          </a:p>
          <a:p>
            <a:pPr lvl="1"/>
            <a:r>
              <a:rPr lang="en-US" sz="1600" dirty="0" smtClean="0"/>
              <a:t>Revenues do not follow</a:t>
            </a:r>
            <a:endParaRPr lang="sv-SE" sz="1600" dirty="0"/>
          </a:p>
        </p:txBody>
      </p:sp>
      <p:grpSp>
        <p:nvGrpSpPr>
          <p:cNvPr id="163" name="组合 162"/>
          <p:cNvGrpSpPr/>
          <p:nvPr/>
        </p:nvGrpSpPr>
        <p:grpSpPr>
          <a:xfrm>
            <a:off x="4034300" y="2895600"/>
            <a:ext cx="3725276" cy="3101886"/>
            <a:chOff x="2779926" y="2689314"/>
            <a:chExt cx="3725276" cy="3101886"/>
          </a:xfrm>
        </p:grpSpPr>
        <p:sp>
          <p:nvSpPr>
            <p:cNvPr id="149" name="任意多边形 148"/>
            <p:cNvSpPr/>
            <p:nvPr/>
          </p:nvSpPr>
          <p:spPr bwMode="auto">
            <a:xfrm rot="21356265">
              <a:off x="5226424" y="4246431"/>
              <a:ext cx="1147482" cy="331694"/>
            </a:xfrm>
            <a:custGeom>
              <a:avLst/>
              <a:gdLst>
                <a:gd name="connsiteX0" fmla="*/ 0 w 1147482"/>
                <a:gd name="connsiteY0" fmla="*/ 331694 h 331694"/>
                <a:gd name="connsiteX1" fmla="*/ 421341 w 1147482"/>
                <a:gd name="connsiteY1" fmla="*/ 268941 h 331694"/>
                <a:gd name="connsiteX2" fmla="*/ 824752 w 1147482"/>
                <a:gd name="connsiteY2" fmla="*/ 188259 h 331694"/>
                <a:gd name="connsiteX3" fmla="*/ 1147482 w 1147482"/>
                <a:gd name="connsiteY3" fmla="*/ 0 h 331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7482" h="331694">
                  <a:moveTo>
                    <a:pt x="0" y="331694"/>
                  </a:moveTo>
                  <a:cubicBezTo>
                    <a:pt x="141941" y="312270"/>
                    <a:pt x="283882" y="292847"/>
                    <a:pt x="421341" y="268941"/>
                  </a:cubicBezTo>
                  <a:cubicBezTo>
                    <a:pt x="558800" y="245035"/>
                    <a:pt x="703729" y="233082"/>
                    <a:pt x="824752" y="188259"/>
                  </a:cubicBezTo>
                  <a:cubicBezTo>
                    <a:pt x="945776" y="143435"/>
                    <a:pt x="1046629" y="71717"/>
                    <a:pt x="1147482" y="0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2779926" y="2689314"/>
              <a:ext cx="3697074" cy="3101886"/>
              <a:chOff x="2736223" y="2675084"/>
              <a:chExt cx="3697074" cy="3101886"/>
            </a:xfrm>
          </p:grpSpPr>
          <p:cxnSp>
            <p:nvCxnSpPr>
              <p:cNvPr id="136" name="直接箭头连接符 135"/>
              <p:cNvCxnSpPr/>
              <p:nvPr/>
            </p:nvCxnSpPr>
            <p:spPr bwMode="auto">
              <a:xfrm>
                <a:off x="3657600" y="2743200"/>
                <a:ext cx="0" cy="25146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直接箭头连接符 136"/>
              <p:cNvCxnSpPr/>
              <p:nvPr/>
            </p:nvCxnSpPr>
            <p:spPr bwMode="auto">
              <a:xfrm flipH="1">
                <a:off x="3657600" y="5257800"/>
                <a:ext cx="27432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0" name="任意多边形 139"/>
              <p:cNvSpPr/>
              <p:nvPr/>
            </p:nvSpPr>
            <p:spPr bwMode="auto">
              <a:xfrm rot="21364406">
                <a:off x="3602923" y="2743199"/>
                <a:ext cx="2057400" cy="1667437"/>
              </a:xfrm>
              <a:custGeom>
                <a:avLst/>
                <a:gdLst>
                  <a:gd name="connsiteX0" fmla="*/ 0 w 1855694"/>
                  <a:gd name="connsiteY0" fmla="*/ 1192306 h 1192306"/>
                  <a:gd name="connsiteX1" fmla="*/ 851647 w 1855694"/>
                  <a:gd name="connsiteY1" fmla="*/ 1021977 h 1192306"/>
                  <a:gd name="connsiteX2" fmla="*/ 1308847 w 1855694"/>
                  <a:gd name="connsiteY2" fmla="*/ 735106 h 1192306"/>
                  <a:gd name="connsiteX3" fmla="*/ 1855694 w 1855694"/>
                  <a:gd name="connsiteY3" fmla="*/ 0 h 119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694" h="1192306">
                    <a:moveTo>
                      <a:pt x="0" y="1192306"/>
                    </a:moveTo>
                    <a:cubicBezTo>
                      <a:pt x="316753" y="1145241"/>
                      <a:pt x="633506" y="1098177"/>
                      <a:pt x="851647" y="1021977"/>
                    </a:cubicBezTo>
                    <a:cubicBezTo>
                      <a:pt x="1069788" y="945777"/>
                      <a:pt x="1141506" y="905435"/>
                      <a:pt x="1308847" y="735106"/>
                    </a:cubicBezTo>
                    <a:cubicBezTo>
                      <a:pt x="1476188" y="564777"/>
                      <a:pt x="1752600" y="174812"/>
                      <a:pt x="1855694" y="0"/>
                    </a:cubicBezTo>
                  </a:path>
                </a:pathLst>
              </a:custGeom>
              <a:noFill/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145" name="组合 144"/>
              <p:cNvGrpSpPr/>
              <p:nvPr/>
            </p:nvGrpSpPr>
            <p:grpSpPr>
              <a:xfrm>
                <a:off x="3684494" y="4123765"/>
                <a:ext cx="2662518" cy="600635"/>
                <a:chOff x="3684494" y="4123765"/>
                <a:chExt cx="2662518" cy="600635"/>
              </a:xfrm>
            </p:grpSpPr>
            <p:sp>
              <p:nvSpPr>
                <p:cNvPr id="143" name="任意多边形 142"/>
                <p:cNvSpPr/>
                <p:nvPr/>
              </p:nvSpPr>
              <p:spPr bwMode="auto">
                <a:xfrm>
                  <a:off x="3684494" y="4195482"/>
                  <a:ext cx="1792941" cy="528918"/>
                </a:xfrm>
                <a:custGeom>
                  <a:avLst/>
                  <a:gdLst>
                    <a:gd name="connsiteX0" fmla="*/ 0 w 1792941"/>
                    <a:gd name="connsiteY0" fmla="*/ 528918 h 528918"/>
                    <a:gd name="connsiteX1" fmla="*/ 887506 w 1792941"/>
                    <a:gd name="connsiteY1" fmla="*/ 170330 h 528918"/>
                    <a:gd name="connsiteX2" fmla="*/ 1792941 w 1792941"/>
                    <a:gd name="connsiteY2" fmla="*/ 0 h 528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2941" h="528918">
                      <a:moveTo>
                        <a:pt x="0" y="528918"/>
                      </a:moveTo>
                      <a:cubicBezTo>
                        <a:pt x="294341" y="393700"/>
                        <a:pt x="588683" y="258483"/>
                        <a:pt x="887506" y="170330"/>
                      </a:cubicBezTo>
                      <a:cubicBezTo>
                        <a:pt x="1186330" y="82177"/>
                        <a:pt x="1489635" y="41088"/>
                        <a:pt x="1792941" y="0"/>
                      </a:cubicBezTo>
                    </a:path>
                  </a:pathLst>
                </a:custGeom>
                <a:noFill/>
                <a:ln w="1587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44" name="任意多边形 143"/>
                <p:cNvSpPr/>
                <p:nvPr/>
              </p:nvSpPr>
              <p:spPr bwMode="auto">
                <a:xfrm>
                  <a:off x="5477435" y="4123765"/>
                  <a:ext cx="869577" cy="62753"/>
                </a:xfrm>
                <a:custGeom>
                  <a:avLst/>
                  <a:gdLst>
                    <a:gd name="connsiteX0" fmla="*/ 0 w 869577"/>
                    <a:gd name="connsiteY0" fmla="*/ 62753 h 62753"/>
                    <a:gd name="connsiteX1" fmla="*/ 869577 w 869577"/>
                    <a:gd name="connsiteY1" fmla="*/ 0 h 62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9577" h="62753">
                      <a:moveTo>
                        <a:pt x="0" y="62753"/>
                      </a:moveTo>
                      <a:lnTo>
                        <a:pt x="869577" y="0"/>
                      </a:lnTo>
                    </a:path>
                  </a:pathLst>
                </a:custGeom>
                <a:noFill/>
                <a:ln w="15875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46" name="组合 145"/>
              <p:cNvGrpSpPr/>
              <p:nvPr/>
            </p:nvGrpSpPr>
            <p:grpSpPr>
              <a:xfrm>
                <a:off x="3657600" y="4504765"/>
                <a:ext cx="2662518" cy="600635"/>
                <a:chOff x="3684494" y="4123765"/>
                <a:chExt cx="2662518" cy="600635"/>
              </a:xfrm>
            </p:grpSpPr>
            <p:sp>
              <p:nvSpPr>
                <p:cNvPr id="147" name="任意多边形 146"/>
                <p:cNvSpPr/>
                <p:nvPr/>
              </p:nvSpPr>
              <p:spPr bwMode="auto">
                <a:xfrm>
                  <a:off x="3684494" y="4195482"/>
                  <a:ext cx="1792941" cy="528918"/>
                </a:xfrm>
                <a:custGeom>
                  <a:avLst/>
                  <a:gdLst>
                    <a:gd name="connsiteX0" fmla="*/ 0 w 1792941"/>
                    <a:gd name="connsiteY0" fmla="*/ 528918 h 528918"/>
                    <a:gd name="connsiteX1" fmla="*/ 887506 w 1792941"/>
                    <a:gd name="connsiteY1" fmla="*/ 170330 h 528918"/>
                    <a:gd name="connsiteX2" fmla="*/ 1792941 w 1792941"/>
                    <a:gd name="connsiteY2" fmla="*/ 0 h 528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2941" h="528918">
                      <a:moveTo>
                        <a:pt x="0" y="528918"/>
                      </a:moveTo>
                      <a:cubicBezTo>
                        <a:pt x="294341" y="393700"/>
                        <a:pt x="588683" y="258483"/>
                        <a:pt x="887506" y="170330"/>
                      </a:cubicBezTo>
                      <a:cubicBezTo>
                        <a:pt x="1186330" y="82177"/>
                        <a:pt x="1489635" y="41088"/>
                        <a:pt x="1792941" y="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48" name="任意多边形 147"/>
                <p:cNvSpPr/>
                <p:nvPr/>
              </p:nvSpPr>
              <p:spPr bwMode="auto">
                <a:xfrm>
                  <a:off x="5477435" y="4123765"/>
                  <a:ext cx="869577" cy="62753"/>
                </a:xfrm>
                <a:custGeom>
                  <a:avLst/>
                  <a:gdLst>
                    <a:gd name="connsiteX0" fmla="*/ 0 w 869577"/>
                    <a:gd name="connsiteY0" fmla="*/ 62753 h 62753"/>
                    <a:gd name="connsiteX1" fmla="*/ 869577 w 869577"/>
                    <a:gd name="connsiteY1" fmla="*/ 0 h 62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9577" h="62753">
                      <a:moveTo>
                        <a:pt x="0" y="62753"/>
                      </a:moveTo>
                      <a:lnTo>
                        <a:pt x="869577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cxnSp>
            <p:nvCxnSpPr>
              <p:cNvPr id="151" name="直接连接符 150"/>
              <p:cNvCxnSpPr/>
              <p:nvPr/>
            </p:nvCxnSpPr>
            <p:spPr bwMode="auto">
              <a:xfrm>
                <a:off x="4572000" y="2743200"/>
                <a:ext cx="0" cy="2971800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3" name="文本框 152"/>
              <p:cNvSpPr txBox="1"/>
              <p:nvPr/>
            </p:nvSpPr>
            <p:spPr>
              <a:xfrm>
                <a:off x="4953000" y="2675084"/>
                <a:ext cx="685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Traffic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>
                <a:off x="4982134" y="4629839"/>
                <a:ext cx="11900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Network cost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>
                <a:off x="5243232" y="3913786"/>
                <a:ext cx="11900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Revenues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3498222" y="5286135"/>
                <a:ext cx="11900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Tahoma" pitchFamily="34" charset="0"/>
                  </a:rPr>
                  <a:t>Voice is dominating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>
                <a:off x="4651995" y="5315305"/>
                <a:ext cx="11900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Tahoma" pitchFamily="34" charset="0"/>
                  </a:rPr>
                  <a:t>Data is dominating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8" name="文本框 157"/>
              <p:cNvSpPr txBox="1"/>
              <p:nvPr/>
            </p:nvSpPr>
            <p:spPr>
              <a:xfrm>
                <a:off x="5778651" y="5298452"/>
                <a:ext cx="6221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Tahoma" pitchFamily="34" charset="0"/>
                  </a:rPr>
                  <a:t>Time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159" name="文本框 158"/>
              <p:cNvSpPr txBox="1"/>
              <p:nvPr/>
            </p:nvSpPr>
            <p:spPr>
              <a:xfrm>
                <a:off x="2736223" y="2858619"/>
                <a:ext cx="10354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Amount of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altLang="zh-CN" sz="1200" dirty="0">
                    <a:latin typeface="Tahoma" pitchFamily="34" charset="0"/>
                  </a:rPr>
                  <a:t>t</a:t>
                </a:r>
                <a:r>
                  <a:rPr lang="en-US" altLang="zh-CN" sz="1200" dirty="0" smtClean="0">
                    <a:latin typeface="Tahoma" pitchFamily="34" charset="0"/>
                  </a:rPr>
                  <a:t>raffic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altLang="zh-CN" sz="1200" dirty="0">
                    <a:latin typeface="Tahoma" pitchFamily="34" charset="0"/>
                  </a:rPr>
                  <a:t>r</a:t>
                </a:r>
                <a:r>
                  <a:rPr lang="en-US" altLang="zh-CN" sz="1200" dirty="0" smtClean="0">
                    <a:latin typeface="Tahoma" pitchFamily="34" charset="0"/>
                  </a:rPr>
                  <a:t>evenues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altLang="zh-CN" sz="1200" dirty="0" smtClean="0">
                    <a:latin typeface="Tahoma" pitchFamily="34" charset="0"/>
                  </a:rPr>
                  <a:t>costs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</p:grpSp>
        <p:sp>
          <p:nvSpPr>
            <p:cNvPr id="161" name="文本框 160"/>
            <p:cNvSpPr txBox="1"/>
            <p:nvPr/>
          </p:nvSpPr>
          <p:spPr>
            <a:xfrm>
              <a:off x="6248400" y="4142601"/>
              <a:ext cx="256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latin typeface="Tahoma" pitchFamily="34" charset="0"/>
                </a:rPr>
                <a:t>?</a:t>
              </a:r>
              <a:endParaRPr lang="zh-CN" altLang="en-US" sz="1200" dirty="0">
                <a:latin typeface="Tahoma" pitchFamily="34" charset="0"/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6248400" y="4371201"/>
              <a:ext cx="256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latin typeface="Tahoma" pitchFamily="34" charset="0"/>
                </a:rPr>
                <a:t>?</a:t>
              </a:r>
              <a:endParaRPr lang="zh-CN" altLang="en-US" sz="1200" dirty="0">
                <a:latin typeface="Tahoma" pitchFamily="34" charset="0"/>
              </a:endParaRPr>
            </a:p>
          </p:txBody>
        </p:sp>
      </p:grp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Traffic, prices and revenues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371600" y="1600200"/>
            <a:ext cx="7315200" cy="2722721"/>
            <a:chOff x="1219200" y="1447800"/>
            <a:chExt cx="7315200" cy="2722721"/>
          </a:xfrm>
        </p:grpSpPr>
        <p:grpSp>
          <p:nvGrpSpPr>
            <p:cNvPr id="4" name="组合 3"/>
            <p:cNvGrpSpPr/>
            <p:nvPr/>
          </p:nvGrpSpPr>
          <p:grpSpPr>
            <a:xfrm>
              <a:off x="1600200" y="1447800"/>
              <a:ext cx="6172200" cy="2362200"/>
              <a:chOff x="1600200" y="1676400"/>
              <a:chExt cx="6172200" cy="2362200"/>
            </a:xfrm>
          </p:grpSpPr>
          <p:graphicFrame>
            <p:nvGraphicFramePr>
              <p:cNvPr id="5" name="图表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60721149"/>
                  </p:ext>
                </p:extLst>
              </p:nvPr>
            </p:nvGraphicFramePr>
            <p:xfrm>
              <a:off x="1600200" y="1676400"/>
              <a:ext cx="2514600" cy="2133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6" name="图表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5922341"/>
                  </p:ext>
                </p:extLst>
              </p:nvPr>
            </p:nvGraphicFramePr>
            <p:xfrm>
              <a:off x="3810000" y="2019300"/>
              <a:ext cx="3962400" cy="20193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7" name="文本框 6"/>
            <p:cNvSpPr txBox="1"/>
            <p:nvPr/>
          </p:nvSpPr>
          <p:spPr>
            <a:xfrm>
              <a:off x="1219200" y="3585746"/>
              <a:ext cx="7315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latin typeface="Tahoma" pitchFamily="34" charset="0"/>
                </a:rPr>
                <a:t>Traffic and revenue for different services at the Swedish market Q4 2008</a:t>
              </a:r>
              <a:endParaRPr lang="zh-CN" altLang="en-US" sz="1600" b="1" dirty="0">
                <a:latin typeface="Tahoma" pitchFamily="34" charset="0"/>
              </a:endParaRPr>
            </a:p>
          </p:txBody>
        </p: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613100"/>
              </p:ext>
            </p:extLst>
          </p:nvPr>
        </p:nvGraphicFramePr>
        <p:xfrm>
          <a:off x="1904999" y="4385846"/>
          <a:ext cx="5334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575"/>
                <a:gridCol w="1622425"/>
                <a:gridCol w="1778000"/>
              </a:tblGrid>
              <a:tr h="267787"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EUR per MB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2007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2008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267787">
                <a:tc>
                  <a:txBody>
                    <a:bodyPr/>
                    <a:lstStyle/>
                    <a:p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Voice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1.46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1.36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267787">
                <a:tc>
                  <a:txBody>
                    <a:bodyPr/>
                    <a:lstStyle/>
                    <a:p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SMS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439.5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351.6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267787">
                <a:tc>
                  <a:txBody>
                    <a:bodyPr/>
                    <a:lstStyle/>
                    <a:p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Mobile data</a:t>
                      </a:r>
                      <a:r>
                        <a:rPr lang="en-US" altLang="zh-CN" sz="14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 (laptop)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0.014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0.011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990600" y="5605046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Tahoma" pitchFamily="34" charset="0"/>
              </a:rPr>
              <a:t>Estimated price per Mbyte for voice, SMS and data for one Swedish operator</a:t>
            </a:r>
            <a:endParaRPr lang="zh-CN" altLang="en-US" sz="1600" b="1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3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big data challenge</a:t>
            </a:r>
            <a:endParaRPr lang="sv-SE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154703"/>
            <a:ext cx="1675480" cy="110353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2209800"/>
            <a:ext cx="1143000" cy="112683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343400" y="21336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Tahoma" pitchFamily="34" charset="0"/>
              </a:rPr>
              <a:t>=</a:t>
            </a:r>
            <a:endParaRPr lang="zh-CN" altLang="en-US" sz="3600" dirty="0">
              <a:latin typeface="Tahoma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05200" y="2706469"/>
            <a:ext cx="2133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ahoma" pitchFamily="34" charset="0"/>
              </a:rPr>
              <a:t>Corresponding data consumption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1524000" y="4267200"/>
            <a:ext cx="1371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effectLst/>
                <a:latin typeface="Frutiger LT Std 45 Light" charset="0"/>
                <a:ea typeface="ＭＳ Ｐゴシック" charset="0"/>
                <a:cs typeface="ＭＳ Ｐゴシック" charset="0"/>
              </a:rPr>
              <a:t>1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effectLst/>
                <a:latin typeface="Frutiger LT Std 45 Light" charset="0"/>
                <a:ea typeface="ＭＳ Ｐゴシック" charset="0"/>
                <a:cs typeface="ＭＳ Ｐゴシック" charset="0"/>
              </a:rPr>
              <a:t>kr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6019800" y="4267200"/>
            <a:ext cx="23622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effectLst/>
                <a:latin typeface="Frutiger LT Std 45 Light" charset="0"/>
                <a:ea typeface="ＭＳ Ｐゴシック" charset="0"/>
                <a:cs typeface="ＭＳ Ｐゴシック" charset="0"/>
              </a:rPr>
              <a:t>23 000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effectLst/>
                <a:latin typeface="Frutiger LT Std 45 Light" charset="0"/>
                <a:ea typeface="ＭＳ Ｐゴシック" charset="0"/>
                <a:cs typeface="ＭＳ Ｐゴシック" charset="0"/>
              </a:rPr>
              <a:t>kr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95400" y="1916668"/>
            <a:ext cx="167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ahoma" pitchFamily="34" charset="0"/>
              </a:rPr>
              <a:t>5 min clip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29400" y="1840468"/>
            <a:ext cx="167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ahoma" pitchFamily="34" charset="0"/>
              </a:rPr>
              <a:t>115 000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58060" y="4267200"/>
            <a:ext cx="1904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ahoma" pitchFamily="34" charset="0"/>
              </a:rPr>
              <a:t>Revenues</a:t>
            </a:r>
            <a:endParaRPr lang="zh-CN" altLang="en-US" sz="2800" dirty="0">
              <a:latin typeface="Tahoma" pitchFamily="34" charset="0"/>
            </a:endParaRPr>
          </a:p>
        </p:txBody>
      </p:sp>
      <p:sp>
        <p:nvSpPr>
          <p:cNvPr id="17" name="下箭头 16"/>
          <p:cNvSpPr/>
          <p:nvPr/>
        </p:nvSpPr>
        <p:spPr bwMode="auto">
          <a:xfrm>
            <a:off x="1981200" y="3336633"/>
            <a:ext cx="381000" cy="854367"/>
          </a:xfrm>
          <a:prstGeom prst="down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下箭头 17"/>
          <p:cNvSpPr/>
          <p:nvPr/>
        </p:nvSpPr>
        <p:spPr bwMode="auto">
          <a:xfrm>
            <a:off x="7103725" y="3374733"/>
            <a:ext cx="381000" cy="854367"/>
          </a:xfrm>
          <a:prstGeom prst="down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buFont typeface="Times" charset="0"/>
              <a:buNone/>
            </a:pPr>
            <a:endParaRPr lang="zh-CN" altLang="en-US" sz="280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Wireless Infrastructure Economics?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Costs, Prices, Revenues, Profits</a:t>
                </a:r>
              </a:p>
              <a:p>
                <a:r>
                  <a:rPr lang="en-US" sz="2000" dirty="0" smtClean="0"/>
                  <a:t>Money related to capabilities and resources</a:t>
                </a:r>
              </a:p>
              <a:p>
                <a:r>
                  <a:rPr lang="en-US" sz="2000" dirty="0" smtClean="0"/>
                  <a:t>Distribution of costs, cost structure models, and analysis</a:t>
                </a:r>
              </a:p>
              <a:p>
                <a:r>
                  <a:rPr lang="en-US" sz="2000" dirty="0" smtClean="0"/>
                  <a:t>Trade-offs between</a:t>
                </a:r>
              </a:p>
              <a:p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sv-SE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sv-SE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𝑎𝑝𝑎𝑐𝑖𝑡𝑦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𝑃𝑒𝑟𝑓𝑜𝑟𝑚𝑎𝑛𝑐𝑒</m:t>
                                </m:r>
                              </m:e>
                            </m:mr>
                          </m:m>
                        </m:e>
                      </m:d>
                      <m:groupChr>
                        <m:groupChrPr>
                          <m:chr m:val="⇔"/>
                          <m:vertJc m:val="bot"/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d>
                        <m:dPr>
                          <m:begChr m:val="{"/>
                          <m:endChr m:val=""/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/>
                                  </a:rPr>
                                  <m:t>𝑁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𝑒𝑡𝑤𝑜𝑟𝑘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𝐶𝑜𝑠𝑡𝑠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𝐴𝑚𝑜𝑢𝑛𝑡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𝑜𝑓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𝑠𝑝𝑒𝑐𝑡𝑟𝑢𝑚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sv-SE" sz="2400" dirty="0"/>
              </a:p>
              <a:p>
                <a:endParaRPr lang="sv-SE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810000" y="5410200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Costs, Prices, Revenues, Profits</a:t>
            </a:r>
            <a:endParaRPr lang="sv-SE" dirty="0">
              <a:latin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953000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Money related to capabilities and resources</a:t>
            </a:r>
            <a:endParaRPr lang="sv-SE" dirty="0">
              <a:latin typeface="Tahoma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2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Traffic, prices and revenues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Amount of voice data 10 - 20 MB per month</a:t>
            </a:r>
          </a:p>
          <a:p>
            <a:r>
              <a:rPr lang="en-US" sz="2400" dirty="0" smtClean="0"/>
              <a:t>Amount of mobile broadband data 1 - 20 GB per month</a:t>
            </a:r>
          </a:p>
          <a:p>
            <a:pPr lvl="1"/>
            <a:r>
              <a:rPr lang="en-US" sz="1800" dirty="0" smtClean="0"/>
              <a:t>The of mobile broadband bits are 100 - 1000 more than the number of voice bits.</a:t>
            </a:r>
          </a:p>
          <a:p>
            <a:r>
              <a:rPr lang="en-US" sz="2400" dirty="0" smtClean="0"/>
              <a:t>But we pay more or less the same, i.e., the price per data bit is 100 - 1000 times lower =&gt; the cost per bit must be 100 - 1000 lower.</a:t>
            </a:r>
            <a:endParaRPr lang="sv-SE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09600"/>
            <a:ext cx="7154415" cy="5410200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motivation for our research: New services require new solutions</a:t>
            </a:r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1409700" y="2057400"/>
            <a:ext cx="6210300" cy="3757338"/>
            <a:chOff x="1409700" y="2133600"/>
            <a:chExt cx="6210300" cy="3757338"/>
          </a:xfrm>
        </p:grpSpPr>
        <p:grpSp>
          <p:nvGrpSpPr>
            <p:cNvPr id="5" name="组合 4"/>
            <p:cNvGrpSpPr/>
            <p:nvPr/>
          </p:nvGrpSpPr>
          <p:grpSpPr>
            <a:xfrm>
              <a:off x="1943100" y="2438399"/>
              <a:ext cx="5676900" cy="3127177"/>
              <a:chOff x="1828800" y="1981200"/>
              <a:chExt cx="4572000" cy="2362200"/>
            </a:xfrm>
          </p:grpSpPr>
          <p:cxnSp>
            <p:nvCxnSpPr>
              <p:cNvPr id="11" name="直接箭头连接符 10"/>
              <p:cNvCxnSpPr/>
              <p:nvPr/>
            </p:nvCxnSpPr>
            <p:spPr bwMode="auto">
              <a:xfrm>
                <a:off x="1828800" y="3048000"/>
                <a:ext cx="44196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直接箭头连接符 11"/>
              <p:cNvCxnSpPr/>
              <p:nvPr/>
            </p:nvCxnSpPr>
            <p:spPr bwMode="auto">
              <a:xfrm>
                <a:off x="1828800" y="4343400"/>
                <a:ext cx="4572000" cy="0"/>
              </a:xfrm>
              <a:prstGeom prst="straightConnector1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直接箭头连接符 12"/>
              <p:cNvCxnSpPr/>
              <p:nvPr/>
            </p:nvCxnSpPr>
            <p:spPr bwMode="auto">
              <a:xfrm flipV="1">
                <a:off x="1828800" y="1981200"/>
                <a:ext cx="0" cy="2362200"/>
              </a:xfrm>
              <a:prstGeom prst="straightConnector1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直接箭头连接符 13"/>
              <p:cNvCxnSpPr/>
              <p:nvPr/>
            </p:nvCxnSpPr>
            <p:spPr bwMode="auto">
              <a:xfrm>
                <a:off x="1828800" y="3162300"/>
                <a:ext cx="4419600" cy="53340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直接箭头连接符 14"/>
              <p:cNvCxnSpPr/>
              <p:nvPr/>
            </p:nvCxnSpPr>
            <p:spPr bwMode="auto">
              <a:xfrm flipV="1">
                <a:off x="1828800" y="2514600"/>
                <a:ext cx="4419600" cy="53340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" name="文本框 5"/>
            <p:cNvSpPr txBox="1"/>
            <p:nvPr/>
          </p:nvSpPr>
          <p:spPr>
            <a:xfrm>
              <a:off x="6685086" y="5583161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Years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09700" y="2133600"/>
              <a:ext cx="1104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Revenues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114800" y="4416623"/>
              <a:ext cx="1436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Voice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410200" y="4188023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Mobile Broadband</a:t>
              </a:r>
              <a:endParaRPr lang="zh-CN" altLang="en-US" sz="1400" dirty="0">
                <a:latin typeface="Tahoma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791200" y="3505200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ahoma" pitchFamily="34" charset="0"/>
                </a:rPr>
                <a:t>New services</a:t>
              </a:r>
              <a:endParaRPr lang="zh-CN" altLang="en-US" sz="1400" dirty="0"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“New” services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1200"/>
            <a:ext cx="8001000" cy="3929373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“New” services</a:t>
            </a:r>
            <a:endParaRPr lang="sv-SE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76400"/>
            <a:ext cx="5410200" cy="4401748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85800"/>
            <a:ext cx="7010400" cy="5327985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 challenges – business related</a:t>
            </a:r>
            <a:endParaRPr lang="sv-SE" dirty="0"/>
          </a:p>
        </p:txBody>
      </p:sp>
      <p:grpSp>
        <p:nvGrpSpPr>
          <p:cNvPr id="47" name="组合 46"/>
          <p:cNvGrpSpPr/>
          <p:nvPr/>
        </p:nvGrpSpPr>
        <p:grpSpPr>
          <a:xfrm>
            <a:off x="5652988" y="1989120"/>
            <a:ext cx="2660937" cy="1819656"/>
            <a:chOff x="5791280" y="-86870"/>
            <a:chExt cx="3047920" cy="3250776"/>
          </a:xfrm>
        </p:grpSpPr>
        <p:grpSp>
          <p:nvGrpSpPr>
            <p:cNvPr id="46" name="组合 45"/>
            <p:cNvGrpSpPr/>
            <p:nvPr/>
          </p:nvGrpSpPr>
          <p:grpSpPr>
            <a:xfrm>
              <a:off x="5791280" y="555715"/>
              <a:ext cx="3047920" cy="2608191"/>
              <a:chOff x="5791280" y="219263"/>
              <a:chExt cx="3047920" cy="2608191"/>
            </a:xfrm>
          </p:grpSpPr>
          <p:cxnSp>
            <p:nvCxnSpPr>
              <p:cNvPr id="22" name="直接箭头连接符 21"/>
              <p:cNvCxnSpPr/>
              <p:nvPr/>
            </p:nvCxnSpPr>
            <p:spPr bwMode="auto">
              <a:xfrm>
                <a:off x="5845957" y="287378"/>
                <a:ext cx="0" cy="25146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直接箭头连接符 22"/>
              <p:cNvCxnSpPr/>
              <p:nvPr/>
            </p:nvCxnSpPr>
            <p:spPr bwMode="auto">
              <a:xfrm flipH="1">
                <a:off x="5845957" y="2801978"/>
                <a:ext cx="27432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任意多边形 23"/>
              <p:cNvSpPr/>
              <p:nvPr/>
            </p:nvSpPr>
            <p:spPr bwMode="auto">
              <a:xfrm rot="21364406">
                <a:off x="5791280" y="473876"/>
                <a:ext cx="2057400" cy="1667437"/>
              </a:xfrm>
              <a:custGeom>
                <a:avLst/>
                <a:gdLst>
                  <a:gd name="connsiteX0" fmla="*/ 0 w 1855694"/>
                  <a:gd name="connsiteY0" fmla="*/ 1192306 h 1192306"/>
                  <a:gd name="connsiteX1" fmla="*/ 851647 w 1855694"/>
                  <a:gd name="connsiteY1" fmla="*/ 1021977 h 1192306"/>
                  <a:gd name="connsiteX2" fmla="*/ 1308847 w 1855694"/>
                  <a:gd name="connsiteY2" fmla="*/ 735106 h 1192306"/>
                  <a:gd name="connsiteX3" fmla="*/ 1855694 w 1855694"/>
                  <a:gd name="connsiteY3" fmla="*/ 0 h 119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694" h="1192306">
                    <a:moveTo>
                      <a:pt x="0" y="1192306"/>
                    </a:moveTo>
                    <a:cubicBezTo>
                      <a:pt x="316753" y="1145241"/>
                      <a:pt x="633506" y="1098177"/>
                      <a:pt x="851647" y="1021977"/>
                    </a:cubicBezTo>
                    <a:cubicBezTo>
                      <a:pt x="1069788" y="945777"/>
                      <a:pt x="1141506" y="905435"/>
                      <a:pt x="1308847" y="735106"/>
                    </a:cubicBezTo>
                    <a:cubicBezTo>
                      <a:pt x="1476188" y="564777"/>
                      <a:pt x="1752600" y="174812"/>
                      <a:pt x="1855694" y="0"/>
                    </a:cubicBezTo>
                  </a:path>
                </a:pathLst>
              </a:custGeom>
              <a:noFill/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5872851" y="1667943"/>
                <a:ext cx="2662518" cy="600635"/>
                <a:chOff x="3684494" y="4123765"/>
                <a:chExt cx="2662518" cy="600635"/>
              </a:xfrm>
            </p:grpSpPr>
            <p:sp>
              <p:nvSpPr>
                <p:cNvPr id="37" name="任意多边形 36"/>
                <p:cNvSpPr/>
                <p:nvPr/>
              </p:nvSpPr>
              <p:spPr bwMode="auto">
                <a:xfrm>
                  <a:off x="3684494" y="4195482"/>
                  <a:ext cx="1792941" cy="528918"/>
                </a:xfrm>
                <a:custGeom>
                  <a:avLst/>
                  <a:gdLst>
                    <a:gd name="connsiteX0" fmla="*/ 0 w 1792941"/>
                    <a:gd name="connsiteY0" fmla="*/ 528918 h 528918"/>
                    <a:gd name="connsiteX1" fmla="*/ 887506 w 1792941"/>
                    <a:gd name="connsiteY1" fmla="*/ 170330 h 528918"/>
                    <a:gd name="connsiteX2" fmla="*/ 1792941 w 1792941"/>
                    <a:gd name="connsiteY2" fmla="*/ 0 h 528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2941" h="528918">
                      <a:moveTo>
                        <a:pt x="0" y="528918"/>
                      </a:moveTo>
                      <a:cubicBezTo>
                        <a:pt x="294341" y="393700"/>
                        <a:pt x="588683" y="258483"/>
                        <a:pt x="887506" y="170330"/>
                      </a:cubicBezTo>
                      <a:cubicBezTo>
                        <a:pt x="1186330" y="82177"/>
                        <a:pt x="1489635" y="41088"/>
                        <a:pt x="1792941" y="0"/>
                      </a:cubicBezTo>
                    </a:path>
                  </a:pathLst>
                </a:custGeom>
                <a:noFill/>
                <a:ln w="1587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8" name="任意多边形 37"/>
                <p:cNvSpPr/>
                <p:nvPr/>
              </p:nvSpPr>
              <p:spPr bwMode="auto">
                <a:xfrm>
                  <a:off x="5477435" y="4123765"/>
                  <a:ext cx="869577" cy="62753"/>
                </a:xfrm>
                <a:custGeom>
                  <a:avLst/>
                  <a:gdLst>
                    <a:gd name="connsiteX0" fmla="*/ 0 w 869577"/>
                    <a:gd name="connsiteY0" fmla="*/ 62753 h 62753"/>
                    <a:gd name="connsiteX1" fmla="*/ 869577 w 869577"/>
                    <a:gd name="connsiteY1" fmla="*/ 0 h 62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9577" h="62753">
                      <a:moveTo>
                        <a:pt x="0" y="62753"/>
                      </a:moveTo>
                      <a:lnTo>
                        <a:pt x="869577" y="0"/>
                      </a:lnTo>
                    </a:path>
                  </a:pathLst>
                </a:custGeom>
                <a:noFill/>
                <a:ln w="15875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100000"/>
                    <a:buFont typeface="Times" charset="0"/>
                    <a:buNone/>
                    <a:tabLst/>
                  </a:pPr>
                  <a:endParaRPr kumimoji="0" lang="zh-CN" altLang="en-US" sz="2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cxnSp>
            <p:nvCxnSpPr>
              <p:cNvPr id="27" name="直接连接符 26"/>
              <p:cNvCxnSpPr/>
              <p:nvPr/>
            </p:nvCxnSpPr>
            <p:spPr bwMode="auto">
              <a:xfrm>
                <a:off x="6760357" y="287378"/>
                <a:ext cx="8964" cy="2540076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" name="文本框 27"/>
              <p:cNvSpPr txBox="1"/>
              <p:nvPr/>
            </p:nvSpPr>
            <p:spPr>
              <a:xfrm>
                <a:off x="7141356" y="219263"/>
                <a:ext cx="889060" cy="494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Traffic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7431589" y="1752599"/>
                <a:ext cx="1190065" cy="494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Revenues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  <p:cxnSp>
            <p:nvCxnSpPr>
              <p:cNvPr id="43" name="直接箭头连接符 42"/>
              <p:cNvCxnSpPr>
                <a:endCxn id="38" idx="0"/>
              </p:cNvCxnSpPr>
              <p:nvPr/>
            </p:nvCxnSpPr>
            <p:spPr bwMode="auto">
              <a:xfrm flipH="1">
                <a:off x="7665792" y="682388"/>
                <a:ext cx="38977" cy="104830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4" name="文本框 43"/>
              <p:cNvSpPr txBox="1"/>
              <p:nvPr/>
            </p:nvSpPr>
            <p:spPr>
              <a:xfrm>
                <a:off x="7431589" y="1122142"/>
                <a:ext cx="1407611" cy="494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Tahoma" pitchFamily="34" charset="0"/>
                  </a:rPr>
                  <a:t>Revenue gap</a:t>
                </a:r>
                <a:endParaRPr lang="zh-CN" altLang="en-US" sz="1200" dirty="0">
                  <a:latin typeface="Tahoma" pitchFamily="34" charset="0"/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5998357" y="-86870"/>
              <a:ext cx="2438399" cy="65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Tahoma" pitchFamily="34" charset="0"/>
                </a:rPr>
                <a:t>MBB Profitability</a:t>
              </a:r>
              <a:endParaRPr lang="zh-CN" altLang="en-US" dirty="0">
                <a:latin typeface="Tahoma" pitchFamily="34" charset="0"/>
              </a:endParaRPr>
            </a:p>
          </p:txBody>
        </p:sp>
      </p:grpSp>
      <p:sp>
        <p:nvSpPr>
          <p:cNvPr id="49" name="文本框 1"/>
          <p:cNvSpPr txBox="1"/>
          <p:nvPr/>
        </p:nvSpPr>
        <p:spPr>
          <a:xfrm>
            <a:off x="7035856" y="5348490"/>
            <a:ext cx="55734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</a:rPr>
              <a:t>Voice</a:t>
            </a:r>
            <a:endParaRPr lang="zh-CN" altLang="en-US" sz="1100" dirty="0">
              <a:solidFill>
                <a:schemeClr val="bg1"/>
              </a:solidFill>
              <a:latin typeface="Tahoma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211663" y="3944099"/>
            <a:ext cx="3189230" cy="2088666"/>
            <a:chOff x="4983448" y="2438400"/>
            <a:chExt cx="3634577" cy="2581687"/>
          </a:xfrm>
        </p:grpSpPr>
        <p:grpSp>
          <p:nvGrpSpPr>
            <p:cNvPr id="64" name="组合 63"/>
            <p:cNvGrpSpPr/>
            <p:nvPr/>
          </p:nvGrpSpPr>
          <p:grpSpPr>
            <a:xfrm>
              <a:off x="4983448" y="2438400"/>
              <a:ext cx="3634577" cy="2581687"/>
              <a:chOff x="4983448" y="3370966"/>
              <a:chExt cx="3634577" cy="2581687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4989798" y="3856092"/>
                <a:ext cx="3628227" cy="1905000"/>
                <a:chOff x="0" y="0"/>
                <a:chExt cx="6096000" cy="1905000"/>
              </a:xfrm>
            </p:grpSpPr>
            <p:graphicFrame>
              <p:nvGraphicFramePr>
                <p:cNvPr id="40" name="图表 39"/>
                <p:cNvGraphicFramePr/>
                <p:nvPr>
                  <p:extLst>
                    <p:ext uri="{D42A27DB-BD31-4B8C-83A1-F6EECF244321}">
                      <p14:modId xmlns:p14="http://schemas.microsoft.com/office/powerpoint/2010/main" val="3192612721"/>
                    </p:ext>
                  </p:extLst>
                </p:nvPr>
              </p:nvGraphicFramePr>
              <p:xfrm>
                <a:off x="0" y="0"/>
                <a:ext cx="3044952" cy="190195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41" name="图表 40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462542554"/>
                    </p:ext>
                  </p:extLst>
                </p:nvPr>
              </p:nvGraphicFramePr>
              <p:xfrm>
                <a:off x="3055620" y="0"/>
                <a:ext cx="3040380" cy="1905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sp>
            <p:nvSpPr>
              <p:cNvPr id="48" name="文本框 47"/>
              <p:cNvSpPr txBox="1"/>
              <p:nvPr/>
            </p:nvSpPr>
            <p:spPr>
              <a:xfrm>
                <a:off x="5893248" y="3370966"/>
                <a:ext cx="1966904" cy="456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Tahoma" pitchFamily="34" charset="0"/>
                  </a:rPr>
                  <a:t>Investments</a:t>
                </a:r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5274999" y="4482630"/>
                <a:ext cx="525975" cy="380426"/>
              </a:xfrm>
              <a:prstGeom prst="rec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 smtClean="0">
                    <a:latin typeface="Tahoma" pitchFamily="34" charset="0"/>
                  </a:rPr>
                  <a:t>5x</a:t>
                </a:r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7860152" y="4468415"/>
                <a:ext cx="525975" cy="380426"/>
              </a:xfrm>
              <a:prstGeom prst="rec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 smtClean="0">
                    <a:latin typeface="Tahoma" pitchFamily="34" charset="0"/>
                  </a:rPr>
                  <a:t>5x</a:t>
                </a:r>
                <a:endParaRPr lang="zh-CN" altLang="en-US" dirty="0">
                  <a:latin typeface="Tahoma" pitchFamily="34" charset="0"/>
                </a:endParaRPr>
              </a:p>
            </p:txBody>
          </p:sp>
          <p:cxnSp>
            <p:nvCxnSpPr>
              <p:cNvPr id="54" name="直接箭头连接符 53"/>
              <p:cNvCxnSpPr/>
              <p:nvPr/>
            </p:nvCxnSpPr>
            <p:spPr bwMode="auto">
              <a:xfrm>
                <a:off x="8138822" y="4807068"/>
                <a:ext cx="0" cy="503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直接箭头连接符 54"/>
              <p:cNvCxnSpPr/>
              <p:nvPr/>
            </p:nvCxnSpPr>
            <p:spPr bwMode="auto">
              <a:xfrm>
                <a:off x="5486400" y="4776192"/>
                <a:ext cx="0" cy="503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直接箭头连接符 55"/>
              <p:cNvCxnSpPr/>
              <p:nvPr/>
            </p:nvCxnSpPr>
            <p:spPr bwMode="auto">
              <a:xfrm>
                <a:off x="5815140" y="4636518"/>
                <a:ext cx="23995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直接箭头连接符 58"/>
              <p:cNvCxnSpPr>
                <a:stCxn id="52" idx="1"/>
              </p:cNvCxnSpPr>
              <p:nvPr/>
            </p:nvCxnSpPr>
            <p:spPr bwMode="auto">
              <a:xfrm flipH="1" flipV="1">
                <a:off x="7526059" y="4616599"/>
                <a:ext cx="334094" cy="42031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文本框 61"/>
              <p:cNvSpPr txBox="1"/>
              <p:nvPr/>
            </p:nvSpPr>
            <p:spPr>
              <a:xfrm>
                <a:off x="4983448" y="5638801"/>
                <a:ext cx="1797083" cy="313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latin typeface="Tahoma" pitchFamily="34" charset="0"/>
                  </a:rPr>
                  <a:t>Network Investments</a:t>
                </a:r>
                <a:endParaRPr lang="zh-CN" altLang="en-US" sz="1050" dirty="0">
                  <a:latin typeface="Tahoma" pitchFamily="34" charset="0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6901349" y="5638800"/>
                <a:ext cx="1464908" cy="313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latin typeface="Tahoma" pitchFamily="34" charset="0"/>
                  </a:rPr>
                  <a:t>Revenues</a:t>
                </a:r>
                <a:endParaRPr lang="zh-CN" altLang="en-US" sz="1050" dirty="0">
                  <a:latin typeface="Tahoma" pitchFamily="34" charset="0"/>
                </a:endParaRPr>
              </a:p>
            </p:txBody>
          </p:sp>
        </p:grpSp>
        <p:sp>
          <p:nvSpPr>
            <p:cNvPr id="50" name="文本框 1"/>
            <p:cNvSpPr txBox="1"/>
            <p:nvPr/>
          </p:nvSpPr>
          <p:spPr>
            <a:xfrm>
              <a:off x="7844469" y="4419737"/>
              <a:ext cx="557340" cy="22860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chemeClr val="tx1"/>
                  </a:solidFill>
                  <a:latin typeface="Tahoma" pitchFamily="34" charset="0"/>
                </a:rPr>
                <a:t>Data</a:t>
              </a:r>
              <a:endParaRPr lang="zh-CN" altLang="en-US" sz="1100" dirty="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67" name="文本框 1"/>
            <p:cNvSpPr txBox="1"/>
            <p:nvPr/>
          </p:nvSpPr>
          <p:spPr>
            <a:xfrm>
              <a:off x="7081808" y="4419737"/>
              <a:ext cx="557340" cy="22860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900" dirty="0" smtClean="0">
                  <a:solidFill>
                    <a:schemeClr val="bg1"/>
                  </a:solidFill>
                  <a:latin typeface="Tahoma" pitchFamily="34" charset="0"/>
                </a:rPr>
                <a:t>Voice</a:t>
              </a:r>
              <a:endParaRPr lang="zh-CN" altLang="en-US" sz="9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143000" y="1981200"/>
            <a:ext cx="2750262" cy="1817132"/>
            <a:chOff x="382870" y="908611"/>
            <a:chExt cx="4074830" cy="2446405"/>
          </a:xfrm>
        </p:grpSpPr>
        <p:grpSp>
          <p:nvGrpSpPr>
            <p:cNvPr id="5" name="组合 4"/>
            <p:cNvGrpSpPr/>
            <p:nvPr/>
          </p:nvGrpSpPr>
          <p:grpSpPr>
            <a:xfrm>
              <a:off x="382870" y="1179140"/>
              <a:ext cx="4074830" cy="2175876"/>
              <a:chOff x="1943100" y="2438399"/>
              <a:chExt cx="5676900" cy="3127177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943100" y="2438399"/>
                <a:ext cx="5676900" cy="3127177"/>
                <a:chOff x="1828800" y="1981200"/>
                <a:chExt cx="4572000" cy="2362200"/>
              </a:xfrm>
            </p:grpSpPr>
            <p:cxnSp>
              <p:nvCxnSpPr>
                <p:cNvPr id="12" name="直接箭头连接符 11"/>
                <p:cNvCxnSpPr/>
                <p:nvPr/>
              </p:nvCxnSpPr>
              <p:spPr bwMode="auto">
                <a:xfrm>
                  <a:off x="1828800" y="3048000"/>
                  <a:ext cx="4419600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" name="直接箭头连接符 12"/>
                <p:cNvCxnSpPr/>
                <p:nvPr/>
              </p:nvCxnSpPr>
              <p:spPr bwMode="auto">
                <a:xfrm>
                  <a:off x="1828800" y="4343400"/>
                  <a:ext cx="4572000" cy="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" name="直接箭头连接符 13"/>
                <p:cNvCxnSpPr/>
                <p:nvPr/>
              </p:nvCxnSpPr>
              <p:spPr bwMode="auto">
                <a:xfrm flipV="1">
                  <a:off x="1828800" y="1981200"/>
                  <a:ext cx="0" cy="236220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" name="直接箭头连接符 14"/>
                <p:cNvCxnSpPr/>
                <p:nvPr/>
              </p:nvCxnSpPr>
              <p:spPr bwMode="auto">
                <a:xfrm>
                  <a:off x="1828800" y="3162300"/>
                  <a:ext cx="4419600" cy="53340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" name="直接箭头连接符 15"/>
                <p:cNvCxnSpPr/>
                <p:nvPr/>
              </p:nvCxnSpPr>
              <p:spPr bwMode="auto">
                <a:xfrm flipV="1">
                  <a:off x="1828800" y="2514600"/>
                  <a:ext cx="4419600" cy="53340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9" name="文本框 8"/>
              <p:cNvSpPr txBox="1"/>
              <p:nvPr/>
            </p:nvSpPr>
            <p:spPr>
              <a:xfrm>
                <a:off x="3560458" y="4416621"/>
                <a:ext cx="2626396" cy="49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 smtClean="0">
                    <a:latin typeface="Tahoma" pitchFamily="34" charset="0"/>
                  </a:rPr>
                  <a:t>Voice services</a:t>
                </a:r>
                <a:endParaRPr lang="zh-CN" altLang="en-US" sz="1050" dirty="0">
                  <a:latin typeface="Tahoma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474265" y="4012245"/>
                <a:ext cx="3092656" cy="49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 smtClean="0">
                    <a:latin typeface="Tahoma" pitchFamily="34" charset="0"/>
                  </a:rPr>
                  <a:t>Mobile broadband</a:t>
                </a:r>
                <a:endParaRPr lang="zh-CN" altLang="en-US" sz="1050" dirty="0">
                  <a:latin typeface="Tahoma" pitchFamily="3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057656" y="3505201"/>
                <a:ext cx="2486144" cy="476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latin typeface="Tahoma" pitchFamily="34" charset="0"/>
                  </a:rPr>
                  <a:t>New services ??</a:t>
                </a:r>
                <a:endParaRPr lang="zh-CN" altLang="en-US" sz="1000" dirty="0">
                  <a:latin typeface="Tahoma" pitchFamily="34" charset="0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343889" y="908611"/>
              <a:ext cx="2775114" cy="497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Tahoma" pitchFamily="34" charset="0"/>
                </a:rPr>
                <a:t>Revenue mix</a:t>
              </a:r>
              <a:endParaRPr lang="zh-CN" altLang="en-US" dirty="0">
                <a:latin typeface="Tahoma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056829" y="3886200"/>
            <a:ext cx="2827468" cy="2111716"/>
            <a:chOff x="2548350" y="480009"/>
            <a:chExt cx="4348162" cy="29711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48350" y="912748"/>
              <a:ext cx="4348162" cy="2538412"/>
            </a:xfrm>
            <a:prstGeom prst="rect">
              <a:avLst/>
            </a:prstGeom>
          </p:spPr>
        </p:pic>
        <p:sp>
          <p:nvSpPr>
            <p:cNvPr id="71" name="文本框 70"/>
            <p:cNvSpPr txBox="1"/>
            <p:nvPr/>
          </p:nvSpPr>
          <p:spPr>
            <a:xfrm>
              <a:off x="2655471" y="480009"/>
              <a:ext cx="4186510" cy="519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Tahoma" pitchFamily="34" charset="0"/>
                </a:rPr>
                <a:t>The business landscape</a:t>
              </a:r>
              <a:endParaRPr lang="zh-CN" altLang="en-US" dirty="0"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TODAY, the second part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Second part is about relationships and different solutions</a:t>
            </a:r>
            <a:endParaRPr lang="sv-SE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Operator challenges – network related</a:t>
            </a:r>
            <a:endParaRPr lang="sv-SE" sz="3200" dirty="0"/>
          </a:p>
        </p:txBody>
      </p:sp>
      <p:grpSp>
        <p:nvGrpSpPr>
          <p:cNvPr id="495" name="组合 494"/>
          <p:cNvGrpSpPr/>
          <p:nvPr/>
        </p:nvGrpSpPr>
        <p:grpSpPr>
          <a:xfrm>
            <a:off x="4953000" y="1908251"/>
            <a:ext cx="3490105" cy="1982414"/>
            <a:chOff x="5044295" y="1524000"/>
            <a:chExt cx="3490105" cy="1982414"/>
          </a:xfrm>
        </p:grpSpPr>
        <p:grpSp>
          <p:nvGrpSpPr>
            <p:cNvPr id="266" name="组合 265"/>
            <p:cNvGrpSpPr/>
            <p:nvPr/>
          </p:nvGrpSpPr>
          <p:grpSpPr>
            <a:xfrm>
              <a:off x="5044295" y="1979026"/>
              <a:ext cx="3490105" cy="1527388"/>
              <a:chOff x="1390941" y="1326527"/>
              <a:chExt cx="6457659" cy="3169273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2072937" y="1326527"/>
                <a:ext cx="5775663" cy="1134018"/>
                <a:chOff x="2057399" y="2819400"/>
                <a:chExt cx="5192912" cy="1575082"/>
              </a:xfrm>
            </p:grpSpPr>
            <p:sp>
              <p:nvSpPr>
                <p:cNvPr id="107" name="椭圆 106"/>
                <p:cNvSpPr/>
                <p:nvPr/>
              </p:nvSpPr>
              <p:spPr>
                <a:xfrm>
                  <a:off x="5967795" y="3709590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6102837" y="4217872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>
                  <a:off x="5003029" y="3969716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>
                  <a:off x="4020297" y="3709590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grpSp>
              <p:nvGrpSpPr>
                <p:cNvPr id="111" name="组合 110"/>
                <p:cNvGrpSpPr/>
                <p:nvPr/>
              </p:nvGrpSpPr>
              <p:grpSpPr>
                <a:xfrm>
                  <a:off x="2057399" y="2819400"/>
                  <a:ext cx="4741367" cy="1569328"/>
                  <a:chOff x="2057399" y="2819400"/>
                  <a:chExt cx="4741367" cy="1569328"/>
                </a:xfrm>
              </p:grpSpPr>
              <p:sp>
                <p:nvSpPr>
                  <p:cNvPr id="114" name="椭圆 113"/>
                  <p:cNvSpPr/>
                  <p:nvPr/>
                </p:nvSpPr>
                <p:spPr>
                  <a:xfrm>
                    <a:off x="4081864" y="4212118"/>
                    <a:ext cx="1147474" cy="17661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grpSp>
                <p:nvGrpSpPr>
                  <p:cNvPr id="115" name="组合 114"/>
                  <p:cNvGrpSpPr/>
                  <p:nvPr/>
                </p:nvGrpSpPr>
                <p:grpSpPr>
                  <a:xfrm>
                    <a:off x="2057399" y="2819400"/>
                    <a:ext cx="4741367" cy="1531420"/>
                    <a:chOff x="350734" y="0"/>
                    <a:chExt cx="4364725" cy="1616498"/>
                  </a:xfrm>
                </p:grpSpPr>
                <p:grpSp>
                  <p:nvGrpSpPr>
                    <p:cNvPr id="116" name="组合 115"/>
                    <p:cNvGrpSpPr/>
                    <p:nvPr/>
                  </p:nvGrpSpPr>
                  <p:grpSpPr>
                    <a:xfrm>
                      <a:off x="350734" y="0"/>
                      <a:ext cx="1056322" cy="1126066"/>
                      <a:chOff x="350815" y="16934"/>
                      <a:chExt cx="1056567" cy="1126066"/>
                    </a:xfrm>
                  </p:grpSpPr>
                  <p:sp>
                    <p:nvSpPr>
                      <p:cNvPr id="152" name="椭圆 151"/>
                      <p:cNvSpPr/>
                      <p:nvPr/>
                    </p:nvSpPr>
                    <p:spPr>
                      <a:xfrm>
                        <a:off x="350815" y="956578"/>
                        <a:ext cx="1056567" cy="186422"/>
                      </a:xfrm>
                      <a:prstGeom prst="ellips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3" name="等腰三角形 152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4" name="等腰三角形 153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5" name="等腰三角形 154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6" name="缺角矩形 155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7" name="组合 116"/>
                    <p:cNvGrpSpPr/>
                    <p:nvPr/>
                  </p:nvGrpSpPr>
                  <p:grpSpPr>
                    <a:xfrm>
                      <a:off x="2438235" y="25400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8" name="等腰三角形 147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9" name="等腰三角形 148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0" name="等腰三角形 149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1" name="缺角矩形 150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8" name="组合 117"/>
                    <p:cNvGrpSpPr/>
                    <p:nvPr/>
                  </p:nvGrpSpPr>
                  <p:grpSpPr>
                    <a:xfrm>
                      <a:off x="4250101" y="16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4" name="等腰三角形 143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5" name="等腰三角形 144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6" name="等腰三角形 145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7" name="缺角矩形 146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9" name="组合 118"/>
                    <p:cNvGrpSpPr/>
                    <p:nvPr/>
                  </p:nvGrpSpPr>
                  <p:grpSpPr>
                    <a:xfrm>
                      <a:off x="3335701" y="270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0" name="等腰三角形 139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1" name="等腰三角形 140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2" name="等腰三角形 141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3" name="缺角矩形 142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0" name="组合 119"/>
                    <p:cNvGrpSpPr/>
                    <p:nvPr/>
                  </p:nvGrpSpPr>
                  <p:grpSpPr>
                    <a:xfrm>
                      <a:off x="1540768" y="270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36" name="等腰三角形 135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7" name="等腰三角形 136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8" name="等腰三角形 137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9" name="缺角矩形 138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1" name="组合 120"/>
                    <p:cNvGrpSpPr/>
                    <p:nvPr/>
                  </p:nvGrpSpPr>
                  <p:grpSpPr>
                    <a:xfrm>
                      <a:off x="761835" y="524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32" name="等腰三角形 131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3" name="等腰三角形 132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4" name="等腰三角形 133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5" name="缺角矩形 134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2" name="组合 121"/>
                    <p:cNvGrpSpPr/>
                    <p:nvPr/>
                  </p:nvGrpSpPr>
                  <p:grpSpPr>
                    <a:xfrm>
                      <a:off x="2489035" y="5503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28" name="等腰三角形 127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9" name="等腰三角形 128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0" name="等腰三角形 129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1" name="缺角矩形 130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3" name="组合 122"/>
                    <p:cNvGrpSpPr/>
                    <p:nvPr/>
                  </p:nvGrpSpPr>
                  <p:grpSpPr>
                    <a:xfrm>
                      <a:off x="4292435" y="541867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24" name="等腰三角形 123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5" name="等腰三角形 124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6" name="等腰三角形 125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7" name="缺角矩形 126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12" name="椭圆 111"/>
                <p:cNvSpPr/>
                <p:nvPr/>
              </p:nvSpPr>
              <p:spPr>
                <a:xfrm>
                  <a:off x="2155277" y="4202657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3053640" y="3979439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</p:grpSp>
          <p:grpSp>
            <p:nvGrpSpPr>
              <p:cNvPr id="157" name="组合 156"/>
              <p:cNvGrpSpPr/>
              <p:nvPr/>
            </p:nvGrpSpPr>
            <p:grpSpPr>
              <a:xfrm>
                <a:off x="1390941" y="3092528"/>
                <a:ext cx="6436729" cy="1403272"/>
                <a:chOff x="0" y="0"/>
                <a:chExt cx="5175461" cy="1435986"/>
              </a:xfrm>
            </p:grpSpPr>
            <p:grpSp>
              <p:nvGrpSpPr>
                <p:cNvPr id="158" name="组合 157"/>
                <p:cNvGrpSpPr/>
                <p:nvPr/>
              </p:nvGrpSpPr>
              <p:grpSpPr>
                <a:xfrm>
                  <a:off x="0" y="194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61" name="椭圆 26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2" name="等腰三角形 26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3" name="等腰三角形 26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4" name="等腰三角形 26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5" name="缺角矩形 26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59" name="组合 158"/>
                <p:cNvGrpSpPr/>
                <p:nvPr/>
              </p:nvGrpSpPr>
              <p:grpSpPr>
                <a:xfrm>
                  <a:off x="2048933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56" name="椭圆 25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7" name="等腰三角形 25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8" name="等腰三角形 25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9" name="等腰三角形 25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0" name="缺角矩形 25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0" name="组合 159"/>
                <p:cNvGrpSpPr/>
                <p:nvPr/>
              </p:nvGrpSpPr>
              <p:grpSpPr>
                <a:xfrm>
                  <a:off x="1515533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51" name="椭圆 25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2" name="等腰三角形 25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3" name="等腰三角形 25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4" name="等腰三角形 25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5" name="缺角矩形 25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1" name="组合 160"/>
                <p:cNvGrpSpPr/>
                <p:nvPr/>
              </p:nvGrpSpPr>
              <p:grpSpPr>
                <a:xfrm>
                  <a:off x="25400" y="5672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46" name="椭圆 24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7" name="等腰三角形 24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8" name="等腰三角形 24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9" name="等腰三角形 24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0" name="缺角矩形 24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2" name="组合 161"/>
                <p:cNvGrpSpPr/>
                <p:nvPr/>
              </p:nvGrpSpPr>
              <p:grpSpPr>
                <a:xfrm>
                  <a:off x="3090333" y="1862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41" name="椭圆 24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2" name="等腰三角形 24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3" name="等腰三角形 24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4" name="等腰三角形 24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5" name="缺角矩形 24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3" name="组合 162"/>
                <p:cNvGrpSpPr/>
                <p:nvPr/>
              </p:nvGrpSpPr>
              <p:grpSpPr>
                <a:xfrm>
                  <a:off x="4089400" y="2116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36" name="椭圆 23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7" name="等腰三角形 23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8" name="等腰三角形 23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9" name="等腰三角形 23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0" name="缺角矩形 23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4" name="组合 163"/>
                <p:cNvGrpSpPr/>
                <p:nvPr/>
              </p:nvGrpSpPr>
              <p:grpSpPr>
                <a:xfrm>
                  <a:off x="1608666" y="338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31" name="椭圆 23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2" name="等腰三角形 23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3" name="等腰三角形 23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4" name="等腰三角形 23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5" name="缺角矩形 23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5" name="组合 164"/>
                <p:cNvGrpSpPr/>
                <p:nvPr/>
              </p:nvGrpSpPr>
              <p:grpSpPr>
                <a:xfrm>
                  <a:off x="3606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26" name="椭圆 22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7" name="等腰三角形 22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8" name="等腰三角形 22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9" name="等腰三角形 22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0" name="缺角矩形 22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6" name="组合 165"/>
                <p:cNvGrpSpPr/>
                <p:nvPr/>
              </p:nvGrpSpPr>
              <p:grpSpPr>
                <a:xfrm>
                  <a:off x="3572933" y="3810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21" name="椭圆 22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2" name="等腰三角形 22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3" name="等腰三角形 22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4" name="等腰三角形 22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5" name="缺角矩形 22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7" name="组合 166"/>
                <p:cNvGrpSpPr/>
                <p:nvPr/>
              </p:nvGrpSpPr>
              <p:grpSpPr>
                <a:xfrm>
                  <a:off x="3124200" y="5588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16" name="椭圆 21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7" name="等腰三角形 21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8" name="等腰三角形 21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9" name="等腰三角形 21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0" name="缺角矩形 21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8" name="组合 167"/>
                <p:cNvGrpSpPr/>
                <p:nvPr/>
              </p:nvGrpSpPr>
              <p:grpSpPr>
                <a:xfrm>
                  <a:off x="4123266" y="5757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11" name="椭圆 21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2" name="等腰三角形 21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3" name="等腰三角形 21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4" name="等腰三角形 21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5" name="缺角矩形 21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9" name="组合 168"/>
                <p:cNvGrpSpPr/>
                <p:nvPr/>
              </p:nvGrpSpPr>
              <p:grpSpPr>
                <a:xfrm>
                  <a:off x="2590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06" name="椭圆 20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7" name="等腰三角形 20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8" name="等腰三角形 20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9" name="等腰三角形 20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0" name="缺角矩形 20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2582333" y="3725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01" name="椭圆 20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2" name="等腰三角形 20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3" name="等腰三角形 20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4" name="等腰三角形 20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5" name="缺角矩形 20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2074333" y="575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96" name="椭圆 19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7" name="等腰三角形 19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8" name="等腰三角形 19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9" name="等腰三角形 19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0" name="缺角矩形 19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2" name="组合 171"/>
                <p:cNvGrpSpPr/>
                <p:nvPr/>
              </p:nvGrpSpPr>
              <p:grpSpPr>
                <a:xfrm>
                  <a:off x="558800" y="169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91" name="椭圆 19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2" name="等腰三角形 19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3" name="等腰三角形 19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4" name="等腰三角形 19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5" name="缺角矩形 19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3" name="组合 172"/>
                <p:cNvGrpSpPr/>
                <p:nvPr/>
              </p:nvGrpSpPr>
              <p:grpSpPr>
                <a:xfrm>
                  <a:off x="999066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86" name="椭圆 18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7" name="等腰三角形 18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8" name="等腰三角形 18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9" name="等腰三角形 18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0" name="缺角矩形 18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4" name="组合 173"/>
                <p:cNvGrpSpPr/>
                <p:nvPr/>
              </p:nvGrpSpPr>
              <p:grpSpPr>
                <a:xfrm>
                  <a:off x="1024466" y="584199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81" name="椭圆 18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2" name="等腰三角形 18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3" name="等腰三角形 18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4" name="等腰三角形 18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5" name="缺角矩形 18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5" name="组合 174"/>
                <p:cNvGrpSpPr/>
                <p:nvPr/>
              </p:nvGrpSpPr>
              <p:grpSpPr>
                <a:xfrm>
                  <a:off x="482600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76" name="椭圆 17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7" name="等腰三角形 17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8" name="等腰三角形 17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9" name="等腰三角形 17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0" name="缺角矩形 17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</p:grpSp>
        <p:sp>
          <p:nvSpPr>
            <p:cNvPr id="494" name="矩形 493"/>
            <p:cNvSpPr/>
            <p:nvPr/>
          </p:nvSpPr>
          <p:spPr>
            <a:xfrm>
              <a:off x="6181614" y="1524000"/>
              <a:ext cx="13420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 smtClean="0">
                  <a:latin typeface="Tahoma" pitchFamily="34" charset="0"/>
                </a:rPr>
                <a:t>Scalability</a:t>
              </a:r>
              <a:endParaRPr lang="zh-CN" altLang="en-US" sz="2400" dirty="0">
                <a:latin typeface="Tahoma" pitchFamily="34" charset="0"/>
              </a:endParaRPr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4460516" y="4272132"/>
            <a:ext cx="4561524" cy="1652681"/>
            <a:chOff x="4218570" y="4159612"/>
            <a:chExt cx="4774753" cy="1652681"/>
          </a:xfrm>
        </p:grpSpPr>
        <p:grpSp>
          <p:nvGrpSpPr>
            <p:cNvPr id="428" name="组合 427"/>
            <p:cNvGrpSpPr/>
            <p:nvPr/>
          </p:nvGrpSpPr>
          <p:grpSpPr>
            <a:xfrm>
              <a:off x="4218570" y="4420748"/>
              <a:ext cx="4774753" cy="1391545"/>
              <a:chOff x="2218056" y="1905001"/>
              <a:chExt cx="7677150" cy="3733800"/>
            </a:xfrm>
          </p:grpSpPr>
          <p:grpSp>
            <p:nvGrpSpPr>
              <p:cNvPr id="429" name="组合 428"/>
              <p:cNvGrpSpPr/>
              <p:nvPr/>
            </p:nvGrpSpPr>
            <p:grpSpPr>
              <a:xfrm>
                <a:off x="2770506" y="1905001"/>
                <a:ext cx="6743700" cy="1828799"/>
                <a:chOff x="3086100" y="2057400"/>
                <a:chExt cx="6591300" cy="1524000"/>
              </a:xfrm>
            </p:grpSpPr>
            <p:grpSp>
              <p:nvGrpSpPr>
                <p:cNvPr id="475" name="组合 474"/>
                <p:cNvGrpSpPr/>
                <p:nvPr/>
              </p:nvGrpSpPr>
              <p:grpSpPr>
                <a:xfrm>
                  <a:off x="3086100" y="2057400"/>
                  <a:ext cx="6591300" cy="1524000"/>
                  <a:chOff x="3086100" y="2057400"/>
                  <a:chExt cx="6591300" cy="1524000"/>
                </a:xfrm>
              </p:grpSpPr>
              <p:grpSp>
                <p:nvGrpSpPr>
                  <p:cNvPr id="477" name="组合 476"/>
                  <p:cNvGrpSpPr/>
                  <p:nvPr/>
                </p:nvGrpSpPr>
                <p:grpSpPr>
                  <a:xfrm>
                    <a:off x="3086100" y="2057400"/>
                    <a:ext cx="6591300" cy="1524000"/>
                    <a:chOff x="2743200" y="2057400"/>
                    <a:chExt cx="6591300" cy="1524000"/>
                  </a:xfrm>
                </p:grpSpPr>
                <p:grpSp>
                  <p:nvGrpSpPr>
                    <p:cNvPr id="479" name="组合 478"/>
                    <p:cNvGrpSpPr/>
                    <p:nvPr/>
                  </p:nvGrpSpPr>
                  <p:grpSpPr>
                    <a:xfrm>
                      <a:off x="27432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90" name="组合 489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92" name="弧形 491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93" name="弧形 492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91" name="等腰三角形 490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80" name="组合 479"/>
                    <p:cNvGrpSpPr/>
                    <p:nvPr/>
                  </p:nvGrpSpPr>
                  <p:grpSpPr>
                    <a:xfrm>
                      <a:off x="41910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86" name="组合 485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88" name="弧形 487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89" name="弧形 488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87" name="等腰三角形 486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81" name="组合 480"/>
                    <p:cNvGrpSpPr/>
                    <p:nvPr/>
                  </p:nvGrpSpPr>
                  <p:grpSpPr>
                    <a:xfrm>
                      <a:off x="56007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82" name="组合 481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84" name="弧形 483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85" name="弧形 484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83" name="等腰三角形 482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</p:grpSp>
              <p:cxnSp>
                <p:nvCxnSpPr>
                  <p:cNvPr id="478" name="直接连接符 477"/>
                  <p:cNvCxnSpPr/>
                  <p:nvPr/>
                </p:nvCxnSpPr>
                <p:spPr bwMode="auto">
                  <a:xfrm>
                    <a:off x="4073804" y="3429000"/>
                    <a:ext cx="4612996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476" name="直接连接符 475"/>
                <p:cNvCxnSpPr/>
                <p:nvPr/>
              </p:nvCxnSpPr>
              <p:spPr bwMode="auto">
                <a:xfrm>
                  <a:off x="3997604" y="35814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30" name="组合 429"/>
              <p:cNvGrpSpPr/>
              <p:nvPr/>
            </p:nvGrpSpPr>
            <p:grpSpPr>
              <a:xfrm>
                <a:off x="2218056" y="3810001"/>
                <a:ext cx="7677150" cy="1828800"/>
                <a:chOff x="2305050" y="3886200"/>
                <a:chExt cx="7524750" cy="1524000"/>
              </a:xfrm>
            </p:grpSpPr>
            <p:grpSp>
              <p:nvGrpSpPr>
                <p:cNvPr id="431" name="组合 430"/>
                <p:cNvGrpSpPr/>
                <p:nvPr/>
              </p:nvGrpSpPr>
              <p:grpSpPr>
                <a:xfrm>
                  <a:off x="2305050" y="3886200"/>
                  <a:ext cx="7524750" cy="1524000"/>
                  <a:chOff x="704850" y="4267200"/>
                  <a:chExt cx="7524750" cy="1524000"/>
                </a:xfrm>
              </p:grpSpPr>
              <p:cxnSp>
                <p:nvCxnSpPr>
                  <p:cNvPr id="433" name="直接连接符 432"/>
                  <p:cNvCxnSpPr/>
                  <p:nvPr/>
                </p:nvCxnSpPr>
                <p:spPr bwMode="auto">
                  <a:xfrm>
                    <a:off x="2133600" y="5410200"/>
                    <a:ext cx="4612996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grpSp>
                <p:nvGrpSpPr>
                  <p:cNvPr id="434" name="组合 433"/>
                  <p:cNvGrpSpPr/>
                  <p:nvPr/>
                </p:nvGrpSpPr>
                <p:grpSpPr>
                  <a:xfrm>
                    <a:off x="704850" y="4267200"/>
                    <a:ext cx="7524750" cy="1524000"/>
                    <a:chOff x="704850" y="4267200"/>
                    <a:chExt cx="7524750" cy="1524000"/>
                  </a:xfrm>
                </p:grpSpPr>
                <p:grpSp>
                  <p:nvGrpSpPr>
                    <p:cNvPr id="435" name="组合 434"/>
                    <p:cNvGrpSpPr/>
                    <p:nvPr/>
                  </p:nvGrpSpPr>
                  <p:grpSpPr>
                    <a:xfrm>
                      <a:off x="70485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71" name="组合 470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73" name="弧形 472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74" name="弧形 473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72" name="等腰三角形 471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6" name="组合 435"/>
                    <p:cNvGrpSpPr/>
                    <p:nvPr/>
                  </p:nvGrpSpPr>
                  <p:grpSpPr>
                    <a:xfrm>
                      <a:off x="12954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67" name="组合 466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9" name="弧形 468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70" name="弧形 469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8" name="等腰三角形 467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7" name="组合 436"/>
                    <p:cNvGrpSpPr/>
                    <p:nvPr/>
                  </p:nvGrpSpPr>
                  <p:grpSpPr>
                    <a:xfrm>
                      <a:off x="1828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63" name="组合 462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5" name="弧形 464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66" name="弧形 465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4" name="等腰三角形 463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8" name="组合 437"/>
                    <p:cNvGrpSpPr/>
                    <p:nvPr/>
                  </p:nvGrpSpPr>
                  <p:grpSpPr>
                    <a:xfrm>
                      <a:off x="23622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9" name="组合 458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1" name="弧形 460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62" name="弧形 461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0" name="等腰三角形 459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9" name="组合 438"/>
                    <p:cNvGrpSpPr/>
                    <p:nvPr/>
                  </p:nvGrpSpPr>
                  <p:grpSpPr>
                    <a:xfrm>
                      <a:off x="4495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5" name="组合 454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57" name="弧形 456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8" name="弧形 457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56" name="等腰三角形 455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0" name="组合 439"/>
                    <p:cNvGrpSpPr/>
                    <p:nvPr/>
                  </p:nvGrpSpPr>
                  <p:grpSpPr>
                    <a:xfrm>
                      <a:off x="34290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1" name="组合 450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53" name="弧形 452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4" name="弧形 453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52" name="等腰三角形 451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1" name="组合 440"/>
                    <p:cNvGrpSpPr/>
                    <p:nvPr/>
                  </p:nvGrpSpPr>
                  <p:grpSpPr>
                    <a:xfrm>
                      <a:off x="39624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47" name="组合 446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49" name="弧形 448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0" name="弧形 449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48" name="等腰三角形 447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2" name="组合 441"/>
                    <p:cNvGrpSpPr/>
                    <p:nvPr/>
                  </p:nvGrpSpPr>
                  <p:grpSpPr>
                    <a:xfrm>
                      <a:off x="2971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43" name="组合 442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45" name="弧形 444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46" name="弧形 445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44" name="等腰三角形 443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432" name="直接连接符 431"/>
                <p:cNvCxnSpPr/>
                <p:nvPr/>
              </p:nvCxnSpPr>
              <p:spPr bwMode="auto">
                <a:xfrm>
                  <a:off x="3733800" y="54102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96" name="矩形 495"/>
            <p:cNvSpPr/>
            <p:nvPr/>
          </p:nvSpPr>
          <p:spPr>
            <a:xfrm>
              <a:off x="4816132" y="4159612"/>
              <a:ext cx="35323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 smtClean="0">
                  <a:latin typeface="Tahoma" pitchFamily="34" charset="0"/>
                </a:rPr>
                <a:t>Data rate depends on range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684213" y="4267200"/>
            <a:ext cx="3667989" cy="1657613"/>
            <a:chOff x="3076589" y="3447623"/>
            <a:chExt cx="3019411" cy="1879147"/>
          </a:xfrm>
        </p:grpSpPr>
        <p:grpSp>
          <p:nvGrpSpPr>
            <p:cNvPr id="427" name="组合 426"/>
            <p:cNvGrpSpPr/>
            <p:nvPr/>
          </p:nvGrpSpPr>
          <p:grpSpPr>
            <a:xfrm>
              <a:off x="3076589" y="3962400"/>
              <a:ext cx="3019411" cy="1364370"/>
              <a:chOff x="1532064" y="3200400"/>
              <a:chExt cx="6040532" cy="2424430"/>
            </a:xfrm>
          </p:grpSpPr>
          <p:grpSp>
            <p:nvGrpSpPr>
              <p:cNvPr id="267" name="组合 266"/>
              <p:cNvGrpSpPr/>
              <p:nvPr/>
            </p:nvGrpSpPr>
            <p:grpSpPr>
              <a:xfrm>
                <a:off x="3886200" y="3200400"/>
                <a:ext cx="3686396" cy="1181818"/>
                <a:chOff x="0" y="0"/>
                <a:chExt cx="5401310" cy="1769533"/>
              </a:xfrm>
            </p:grpSpPr>
            <p:grpSp>
              <p:nvGrpSpPr>
                <p:cNvPr id="268" name="组合 267"/>
                <p:cNvGrpSpPr/>
                <p:nvPr/>
              </p:nvGrpSpPr>
              <p:grpSpPr>
                <a:xfrm>
                  <a:off x="0" y="0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11" name="椭圆 31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2" name="等腰三角形 31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3" name="等腰三角形 31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4" name="等腰三角形 31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5" name="缺角矩形 31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69" name="组合 268"/>
                <p:cNvGrpSpPr/>
                <p:nvPr/>
              </p:nvGrpSpPr>
              <p:grpSpPr>
                <a:xfrm>
                  <a:off x="1727200" y="25400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06" name="椭圆 30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7" name="等腰三角形 30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8" name="等腰三角形 30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9" name="等腰三角形 30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0" name="缺角矩形 30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0" name="组合 269"/>
                <p:cNvGrpSpPr/>
                <p:nvPr/>
              </p:nvGrpSpPr>
              <p:grpSpPr>
                <a:xfrm>
                  <a:off x="3539066" y="16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01" name="椭圆 30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2" name="等腰三角形 30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3" name="等腰三角形 30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4" name="等腰三角形 30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5" name="缺角矩形 30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1" name="组合 270"/>
                <p:cNvGrpSpPr/>
                <p:nvPr/>
              </p:nvGrpSpPr>
              <p:grpSpPr>
                <a:xfrm>
                  <a:off x="2624666" y="270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96" name="椭圆 29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7" name="等腰三角形 29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8" name="等腰三角形 29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9" name="等腰三角形 29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0" name="缺角矩形 29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2" name="组合 271"/>
                <p:cNvGrpSpPr/>
                <p:nvPr/>
              </p:nvGrpSpPr>
              <p:grpSpPr>
                <a:xfrm>
                  <a:off x="829733" y="270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91" name="椭圆 29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2" name="等腰三角形 29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3" name="等腰三角形 29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4" name="等腰三角形 29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5" name="缺角矩形 29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3" name="组合 272"/>
                <p:cNvGrpSpPr/>
                <p:nvPr/>
              </p:nvGrpSpPr>
              <p:grpSpPr>
                <a:xfrm>
                  <a:off x="50800" y="524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86" name="椭圆 28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7" name="等腰三角形 28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8" name="等腰三角形 28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9" name="等腰三角形 28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0" name="缺角矩形 28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4" name="组合 273"/>
                <p:cNvGrpSpPr/>
                <p:nvPr/>
              </p:nvGrpSpPr>
              <p:grpSpPr>
                <a:xfrm>
                  <a:off x="1778000" y="5503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81" name="椭圆 28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2" name="等腰三角形 28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3" name="等腰三角形 28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4" name="等腰三角形 28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5" name="缺角矩形 28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5" name="组合 274"/>
                <p:cNvGrpSpPr/>
                <p:nvPr/>
              </p:nvGrpSpPr>
              <p:grpSpPr>
                <a:xfrm>
                  <a:off x="3581400" y="541867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76" name="椭圆 27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7" name="等腰三角形 27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8" name="等腰三角形 27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9" name="等腰三角形 27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0" name="缺角矩形 27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  <p:grpSp>
            <p:nvGrpSpPr>
              <p:cNvPr id="316" name="组合 315"/>
              <p:cNvGrpSpPr/>
              <p:nvPr/>
            </p:nvGrpSpPr>
            <p:grpSpPr>
              <a:xfrm>
                <a:off x="3822333" y="4607936"/>
                <a:ext cx="3188067" cy="1016894"/>
                <a:chOff x="0" y="0"/>
                <a:chExt cx="5175461" cy="1435986"/>
              </a:xfrm>
            </p:grpSpPr>
            <p:grpSp>
              <p:nvGrpSpPr>
                <p:cNvPr id="317" name="组合 316"/>
                <p:cNvGrpSpPr/>
                <p:nvPr/>
              </p:nvGrpSpPr>
              <p:grpSpPr>
                <a:xfrm>
                  <a:off x="0" y="194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20" name="椭圆 41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1" name="等腰三角形 42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2" name="等腰三角形 42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3" name="等腰三角形 42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4" name="缺角矩形 42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18" name="组合 317"/>
                <p:cNvGrpSpPr/>
                <p:nvPr/>
              </p:nvGrpSpPr>
              <p:grpSpPr>
                <a:xfrm>
                  <a:off x="2048933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15" name="椭圆 41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6" name="等腰三角形 41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7" name="等腰三角形 41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8" name="等腰三角形 41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9" name="缺角矩形 41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19" name="组合 318"/>
                <p:cNvGrpSpPr/>
                <p:nvPr/>
              </p:nvGrpSpPr>
              <p:grpSpPr>
                <a:xfrm>
                  <a:off x="1515533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10" name="椭圆 40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1" name="等腰三角形 41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2" name="等腰三角形 41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3" name="等腰三角形 41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4" name="缺角矩形 41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0" name="组合 319"/>
                <p:cNvGrpSpPr/>
                <p:nvPr/>
              </p:nvGrpSpPr>
              <p:grpSpPr>
                <a:xfrm>
                  <a:off x="25400" y="5672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05" name="椭圆 40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6" name="等腰三角形 40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7" name="等腰三角形 40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8" name="等腰三角形 40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9" name="缺角矩形 40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1" name="组合 320"/>
                <p:cNvGrpSpPr/>
                <p:nvPr/>
              </p:nvGrpSpPr>
              <p:grpSpPr>
                <a:xfrm>
                  <a:off x="3090333" y="1862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400" name="椭圆 39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1" name="等腰三角形 40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2" name="等腰三角形 40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3" name="等腰三角形 40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4" name="缺角矩形 40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2" name="组合 321"/>
                <p:cNvGrpSpPr/>
                <p:nvPr/>
              </p:nvGrpSpPr>
              <p:grpSpPr>
                <a:xfrm>
                  <a:off x="4089400" y="2116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95" name="椭圆 39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6" name="等腰三角形 39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7" name="等腰三角形 39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8" name="等腰三角形 39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9" name="缺角矩形 39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3" name="组合 322"/>
                <p:cNvGrpSpPr/>
                <p:nvPr/>
              </p:nvGrpSpPr>
              <p:grpSpPr>
                <a:xfrm>
                  <a:off x="1608666" y="338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90" name="椭圆 38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1" name="等腰三角形 39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2" name="等腰三角形 39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3" name="等腰三角形 39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4" name="缺角矩形 39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4" name="组合 323"/>
                <p:cNvGrpSpPr/>
                <p:nvPr/>
              </p:nvGrpSpPr>
              <p:grpSpPr>
                <a:xfrm>
                  <a:off x="3606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85" name="椭圆 38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6" name="等腰三角形 38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7" name="等腰三角形 38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8" name="等腰三角形 38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9" name="缺角矩形 38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3572933" y="3810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80" name="椭圆 37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1" name="等腰三角形 38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2" name="等腰三角形 38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3" name="等腰三角形 38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4" name="缺角矩形 38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3124200" y="5588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75" name="椭圆 37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6" name="等腰三角形 37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7" name="等腰三角形 37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8" name="等腰三角形 37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9" name="缺角矩形 37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7" name="组合 326"/>
                <p:cNvGrpSpPr/>
                <p:nvPr/>
              </p:nvGrpSpPr>
              <p:grpSpPr>
                <a:xfrm>
                  <a:off x="4123266" y="5757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70" name="椭圆 36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1" name="等腰三角形 37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2" name="等腰三角形 37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3" name="等腰三角形 37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4" name="缺角矩形 37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8" name="组合 327"/>
                <p:cNvGrpSpPr/>
                <p:nvPr/>
              </p:nvGrpSpPr>
              <p:grpSpPr>
                <a:xfrm>
                  <a:off x="2590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65" name="椭圆 36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6" name="等腰三角形 36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7" name="等腰三角形 36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8" name="等腰三角形 36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9" name="缺角矩形 36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9" name="组合 328"/>
                <p:cNvGrpSpPr/>
                <p:nvPr/>
              </p:nvGrpSpPr>
              <p:grpSpPr>
                <a:xfrm>
                  <a:off x="2582333" y="3725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60" name="椭圆 35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1" name="等腰三角形 36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2" name="等腰三角形 36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3" name="等腰三角形 36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4" name="缺角矩形 36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0" name="组合 329"/>
                <p:cNvGrpSpPr/>
                <p:nvPr/>
              </p:nvGrpSpPr>
              <p:grpSpPr>
                <a:xfrm>
                  <a:off x="2074333" y="575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55" name="椭圆 35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6" name="等腰三角形 35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7" name="等腰三角形 35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8" name="等腰三角形 35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9" name="缺角矩形 35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1" name="组合 330"/>
                <p:cNvGrpSpPr/>
                <p:nvPr/>
              </p:nvGrpSpPr>
              <p:grpSpPr>
                <a:xfrm>
                  <a:off x="558800" y="169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50" name="椭圆 34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1" name="等腰三角形 35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2" name="等腰三角形 35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3" name="等腰三角形 35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4" name="缺角矩形 35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2" name="组合 331"/>
                <p:cNvGrpSpPr/>
                <p:nvPr/>
              </p:nvGrpSpPr>
              <p:grpSpPr>
                <a:xfrm>
                  <a:off x="999066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45" name="椭圆 34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6" name="等腰三角形 34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7" name="等腰三角形 34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8" name="等腰三角形 34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9" name="缺角矩形 34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3" name="组合 332"/>
                <p:cNvGrpSpPr/>
                <p:nvPr/>
              </p:nvGrpSpPr>
              <p:grpSpPr>
                <a:xfrm>
                  <a:off x="1024466" y="584199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40" name="椭圆 33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1" name="等腰三角形 34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2" name="等腰三角形 34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3" name="等腰三角形 34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4" name="缺角矩形 34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4" name="组合 333"/>
                <p:cNvGrpSpPr/>
                <p:nvPr/>
              </p:nvGrpSpPr>
              <p:grpSpPr>
                <a:xfrm>
                  <a:off x="482600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35" name="椭圆 33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6" name="等腰三角形 33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7" name="等腰三角形 33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8" name="等腰三角形 33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9" name="缺角矩形 33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  <p:sp>
            <p:nvSpPr>
              <p:cNvPr id="425" name="矩形 424"/>
              <p:cNvSpPr/>
              <p:nvPr/>
            </p:nvSpPr>
            <p:spPr bwMode="auto">
              <a:xfrm>
                <a:off x="1532064" y="3493036"/>
                <a:ext cx="1828800" cy="74420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26" name="矩形 425"/>
              <p:cNvSpPr/>
              <p:nvPr/>
            </p:nvSpPr>
            <p:spPr bwMode="auto">
              <a:xfrm>
                <a:off x="2124237" y="4649370"/>
                <a:ext cx="583307" cy="74420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498" name="矩形 497"/>
            <p:cNvSpPr/>
            <p:nvPr/>
          </p:nvSpPr>
          <p:spPr>
            <a:xfrm>
              <a:off x="3571534" y="3447623"/>
              <a:ext cx="2005993" cy="453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Tahoma" pitchFamily="34" charset="0"/>
                </a:rPr>
                <a:t>Spectrum allocation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569003" y="1905000"/>
            <a:ext cx="4045788" cy="2157615"/>
            <a:chOff x="2451029" y="1943286"/>
            <a:chExt cx="4114800" cy="2437725"/>
          </a:xfrm>
        </p:grpSpPr>
        <p:graphicFrame>
          <p:nvGraphicFramePr>
            <p:cNvPr id="4" name="图表 3"/>
            <p:cNvGraphicFramePr>
              <a:graphicFrameLocks/>
            </p:cNvGraphicFramePr>
            <p:nvPr>
              <p:extLst/>
            </p:nvPr>
          </p:nvGraphicFramePr>
          <p:xfrm>
            <a:off x="2451029" y="2323611"/>
            <a:ext cx="4114800" cy="2057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00" name="矩形 499"/>
            <p:cNvSpPr/>
            <p:nvPr/>
          </p:nvSpPr>
          <p:spPr>
            <a:xfrm>
              <a:off x="3705115" y="1943286"/>
              <a:ext cx="1808381" cy="452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Tahoma" pitchFamily="34" charset="0"/>
                </a:rPr>
                <a:t>Cost structure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GSM Coverage</a:t>
            </a:r>
            <a:endParaRPr lang="sv-SE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44462"/>
            <a:ext cx="1845526" cy="33277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253582"/>
            <a:ext cx="2054055" cy="33073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994" y="2253581"/>
            <a:ext cx="1663006" cy="331734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95400" y="1733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  <a:latin typeface="Tahoma" pitchFamily="34" charset="0"/>
              </a:rPr>
              <a:t>Tele2</a:t>
            </a:r>
            <a:endParaRPr lang="zh-CN" altLang="en-US" sz="20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41627" y="1751419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  <a:latin typeface="Tahoma" pitchFamily="34" charset="0"/>
              </a:rPr>
              <a:t>Telenor</a:t>
            </a:r>
            <a:endParaRPr lang="zh-CN" altLang="en-US" sz="20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97897" y="1751419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err="1" smtClean="0">
                <a:solidFill>
                  <a:srgbClr val="FF0000"/>
                </a:solidFill>
                <a:latin typeface="Tahoma" pitchFamily="34" charset="0"/>
              </a:rPr>
              <a:t>Telia</a:t>
            </a:r>
            <a:endParaRPr lang="zh-CN" altLang="en-US" sz="20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3263" y="5683076"/>
            <a:ext cx="2209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00" dirty="0" smtClean="0">
                <a:latin typeface="Tahoma" pitchFamily="34" charset="0"/>
              </a:rPr>
              <a:t>~70% covered area</a:t>
            </a:r>
            <a:endParaRPr lang="zh-CN" altLang="en-US" sz="1700" dirty="0">
              <a:latin typeface="Tahoma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27327" y="5683076"/>
            <a:ext cx="2209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00" dirty="0" smtClean="0">
                <a:latin typeface="Tahoma" pitchFamily="34" charset="0"/>
              </a:rPr>
              <a:t>~65% covered area</a:t>
            </a:r>
            <a:endParaRPr lang="zh-CN" altLang="en-US" sz="1700" dirty="0">
              <a:latin typeface="Tahoma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83597" y="5683076"/>
            <a:ext cx="2209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00" dirty="0" smtClean="0">
                <a:latin typeface="Tahoma" pitchFamily="34" charset="0"/>
              </a:rPr>
              <a:t>~90% covered area</a:t>
            </a:r>
            <a:endParaRPr lang="zh-CN" altLang="en-US" sz="17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TODAY, two main parts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First part is about overall picture, problems and challenges</a:t>
            </a:r>
          </a:p>
          <a:p>
            <a:r>
              <a:rPr lang="en-US" sz="2000" dirty="0" smtClean="0"/>
              <a:t>Second part is about network dimensioning, trade-offs, relationships and different solutions</a:t>
            </a:r>
          </a:p>
          <a:p>
            <a:r>
              <a:rPr lang="en-US" sz="2000" dirty="0" smtClean="0"/>
              <a:t>Cost</a:t>
            </a:r>
          </a:p>
          <a:p>
            <a:r>
              <a:rPr lang="en-US" sz="2000" dirty="0" smtClean="0"/>
              <a:t>Capacity</a:t>
            </a:r>
          </a:p>
          <a:p>
            <a:r>
              <a:rPr lang="en-US" sz="2000" dirty="0" smtClean="0"/>
              <a:t>Spectrum</a:t>
            </a:r>
            <a:endParaRPr lang="sv-SE" sz="20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 maps – </a:t>
            </a:r>
            <a:r>
              <a:rPr lang="en-US" dirty="0" err="1" smtClean="0"/>
              <a:t>Telia</a:t>
            </a:r>
            <a:r>
              <a:rPr lang="en-US" dirty="0" smtClean="0"/>
              <a:t> webpage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285999"/>
            <a:ext cx="3434790" cy="35091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201" y="2295534"/>
            <a:ext cx="3811199" cy="3495666"/>
          </a:xfrm>
          <a:prstGeom prst="rect">
            <a:avLst/>
          </a:prstGeom>
        </p:spPr>
      </p:pic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4550"/>
            <a:ext cx="8366760" cy="483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85609" y="609600"/>
            <a:ext cx="299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From Ericsson: </a:t>
            </a:r>
          </a:p>
          <a:p>
            <a:r>
              <a:rPr lang="en-US" sz="1600" dirty="0" smtClean="0">
                <a:latin typeface="Tahoma" pitchFamily="34" charset="0"/>
              </a:rPr>
              <a:t>Capital markets day, May 2008</a:t>
            </a:r>
            <a:endParaRPr lang="sv-SE" sz="1600" dirty="0">
              <a:latin typeface="Tahoma" pitchFamily="34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338535" cy="507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1184" y="609600"/>
            <a:ext cx="299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From Ericsson: </a:t>
            </a:r>
          </a:p>
          <a:p>
            <a:r>
              <a:rPr lang="en-US" sz="1600" dirty="0" smtClean="0">
                <a:latin typeface="Tahoma" pitchFamily="34" charset="0"/>
              </a:rPr>
              <a:t>Capital markets day, May 2009</a:t>
            </a:r>
            <a:endParaRPr lang="sv-SE" sz="1600" dirty="0">
              <a:latin typeface="Tahoma" pitchFamily="34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improve the spectral efficiency</a:t>
            </a:r>
            <a:br>
              <a:rPr lang="en-US" dirty="0" smtClean="0"/>
            </a:br>
            <a:r>
              <a:rPr lang="en-US" sz="3200" dirty="0" smtClean="0"/>
              <a:t>- i.e. more bits/second per Hz of spectrum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1222798" y="1981200"/>
            <a:ext cx="6549602" cy="2684855"/>
            <a:chOff x="2364567" y="1805247"/>
            <a:chExt cx="4307206" cy="3334571"/>
          </a:xfrm>
        </p:grpSpPr>
        <p:cxnSp>
          <p:nvCxnSpPr>
            <p:cNvPr id="5" name="直接连接符 4"/>
            <p:cNvCxnSpPr>
              <a:stCxn id="10" idx="2"/>
              <a:endCxn id="11" idx="2"/>
            </p:cNvCxnSpPr>
            <p:nvPr/>
          </p:nvCxnSpPr>
          <p:spPr bwMode="auto">
            <a:xfrm flipV="1">
              <a:off x="2480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直接连接符 5"/>
            <p:cNvCxnSpPr>
              <a:stCxn id="10" idx="6"/>
              <a:endCxn id="11" idx="6"/>
            </p:cNvCxnSpPr>
            <p:nvPr/>
          </p:nvCxnSpPr>
          <p:spPr bwMode="auto">
            <a:xfrm flipV="1">
              <a:off x="6671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直接连接符 6"/>
            <p:cNvCxnSpPr>
              <a:stCxn id="11" idx="2"/>
              <a:endCxn id="12" idx="2"/>
            </p:cNvCxnSpPr>
            <p:nvPr/>
          </p:nvCxnSpPr>
          <p:spPr bwMode="auto">
            <a:xfrm flipH="1" flipV="1">
              <a:off x="2467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接连接符 7"/>
            <p:cNvCxnSpPr>
              <a:stCxn id="11" idx="6"/>
              <a:endCxn id="12" idx="6"/>
            </p:cNvCxnSpPr>
            <p:nvPr/>
          </p:nvCxnSpPr>
          <p:spPr bwMode="auto">
            <a:xfrm flipH="1" flipV="1">
              <a:off x="6658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" name="组合 8"/>
            <p:cNvGrpSpPr/>
            <p:nvPr/>
          </p:nvGrpSpPr>
          <p:grpSpPr>
            <a:xfrm>
              <a:off x="2364567" y="1805247"/>
              <a:ext cx="4307206" cy="3334571"/>
              <a:chOff x="2360294" y="1805247"/>
              <a:chExt cx="4307206" cy="3334571"/>
            </a:xfrm>
          </p:grpSpPr>
          <p:sp>
            <p:nvSpPr>
              <p:cNvPr id="10" name="椭圆 9"/>
              <p:cNvSpPr/>
              <p:nvPr/>
            </p:nvSpPr>
            <p:spPr bwMode="auto">
              <a:xfrm>
                <a:off x="2476500" y="4648200"/>
                <a:ext cx="4191000" cy="381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 bwMode="auto">
              <a:xfrm>
                <a:off x="2476500" y="4495800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 bwMode="auto">
              <a:xfrm>
                <a:off x="2463052" y="4195482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 bwMode="auto">
              <a:xfrm>
                <a:off x="3763411" y="3996018"/>
                <a:ext cx="1551084" cy="34738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 bwMode="auto">
              <a:xfrm>
                <a:off x="4314634" y="2968494"/>
                <a:ext cx="601336" cy="19837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 bwMode="auto">
              <a:xfrm>
                <a:off x="4462601" y="2281992"/>
                <a:ext cx="250555" cy="110054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 bwMode="auto">
              <a:xfrm rot="20551356">
                <a:off x="4944548" y="1805247"/>
                <a:ext cx="1462097" cy="3334571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 bwMode="auto">
              <a:xfrm rot="15676432">
                <a:off x="2496605" y="2415652"/>
                <a:ext cx="1944227" cy="2216850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18" name="直接连接符 17"/>
              <p:cNvCxnSpPr>
                <a:endCxn id="10" idx="4"/>
              </p:cNvCxnSpPr>
              <p:nvPr/>
            </p:nvCxnSpPr>
            <p:spPr bwMode="auto">
              <a:xfrm flipH="1">
                <a:off x="4572000" y="1900518"/>
                <a:ext cx="1" cy="3128682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9" name="矩形 18"/>
          <p:cNvSpPr/>
          <p:nvPr/>
        </p:nvSpPr>
        <p:spPr>
          <a:xfrm>
            <a:off x="5029200" y="2209800"/>
            <a:ext cx="37585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ahoma" pitchFamily="34" charset="0"/>
              </a:rPr>
              <a:t>Peak data rate ~10 - 20 bps per Hz</a:t>
            </a:r>
          </a:p>
          <a:p>
            <a:r>
              <a:rPr lang="en-US" altLang="zh-CN" sz="1600" dirty="0">
                <a:latin typeface="Tahoma" pitchFamily="34" charset="0"/>
              </a:rPr>
              <a:t>Cell border rate &lt; 0,10 bps per Hz</a:t>
            </a:r>
          </a:p>
          <a:p>
            <a:r>
              <a:rPr lang="sv-SE" altLang="zh-CN" sz="1600" dirty="0">
                <a:latin typeface="Tahoma" pitchFamily="34" charset="0"/>
              </a:rPr>
              <a:t>Average data rate ~1 -2 bps per Hz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20" name="等腰三角形 19"/>
          <p:cNvSpPr/>
          <p:nvPr/>
        </p:nvSpPr>
        <p:spPr bwMode="auto">
          <a:xfrm>
            <a:off x="4495800" y="4648200"/>
            <a:ext cx="152400" cy="6096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2" name="直接箭头连接符 21"/>
          <p:cNvCxnSpPr/>
          <p:nvPr/>
        </p:nvCxnSpPr>
        <p:spPr bwMode="auto">
          <a:xfrm>
            <a:off x="1379053" y="5257800"/>
            <a:ext cx="637250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矩形 22"/>
          <p:cNvSpPr/>
          <p:nvPr/>
        </p:nvSpPr>
        <p:spPr>
          <a:xfrm>
            <a:off x="4578230" y="5314282"/>
            <a:ext cx="3217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2000" dirty="0">
                <a:latin typeface="Tahoma" pitchFamily="34" charset="0"/>
              </a:rPr>
              <a:t>Distance from base station</a:t>
            </a:r>
            <a:endParaRPr lang="zh-CN" altLang="en-US" sz="2000" dirty="0">
              <a:latin typeface="Tahoma" pitchFamily="34" charset="0"/>
            </a:endParaRPr>
          </a:p>
        </p:txBody>
      </p:sp>
      <p:sp>
        <p:nvSpPr>
          <p:cNvPr id="24" name="左大括号 23"/>
          <p:cNvSpPr/>
          <p:nvPr/>
        </p:nvSpPr>
        <p:spPr bwMode="auto">
          <a:xfrm flipH="1">
            <a:off x="7987046" y="4286054"/>
            <a:ext cx="166354" cy="152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左大括号 24"/>
          <p:cNvSpPr/>
          <p:nvPr/>
        </p:nvSpPr>
        <p:spPr bwMode="auto">
          <a:xfrm flipH="1">
            <a:off x="7772400" y="4027598"/>
            <a:ext cx="210624" cy="42668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04840" y="3992922"/>
            <a:ext cx="9439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1600" dirty="0">
                <a:latin typeface="Tahoma" pitchFamily="34" charset="0"/>
              </a:rPr>
              <a:t>Average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94105" y="4267085"/>
            <a:ext cx="112883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1500" dirty="0" smtClean="0">
                <a:latin typeface="Tahoma" pitchFamily="34" charset="0"/>
              </a:rPr>
              <a:t>Cell border</a:t>
            </a:r>
            <a:endParaRPr lang="zh-CN" altLang="en-US" sz="1500" dirty="0">
              <a:latin typeface="Tahoma" pitchFamily="34" charset="0"/>
            </a:endParaRPr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rate and range – Bandwidth and Radio Access Technology (RAT)</a:t>
            </a:r>
            <a:endParaRPr lang="sv-SE" dirty="0"/>
          </a:p>
        </p:txBody>
      </p:sp>
      <p:sp>
        <p:nvSpPr>
          <p:cNvPr id="4" name="等腰三角形 3"/>
          <p:cNvSpPr/>
          <p:nvPr/>
        </p:nvSpPr>
        <p:spPr bwMode="auto">
          <a:xfrm>
            <a:off x="1752600" y="4495800"/>
            <a:ext cx="192270" cy="1196788"/>
          </a:xfrm>
          <a:prstGeom prst="triangl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05000" y="1981200"/>
            <a:ext cx="5486400" cy="2514600"/>
            <a:chOff x="838200" y="2133600"/>
            <a:chExt cx="3931024" cy="2514600"/>
          </a:xfrm>
        </p:grpSpPr>
        <p:sp>
          <p:nvSpPr>
            <p:cNvPr id="21" name="任意多边形 20"/>
            <p:cNvSpPr/>
            <p:nvPr/>
          </p:nvSpPr>
          <p:spPr bwMode="auto">
            <a:xfrm>
              <a:off x="896471" y="2133600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任意多边形 21"/>
            <p:cNvSpPr/>
            <p:nvPr/>
          </p:nvSpPr>
          <p:spPr bwMode="auto">
            <a:xfrm>
              <a:off x="838200" y="2362200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838200" y="2649071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828800" y="3352800"/>
            <a:ext cx="5486400" cy="2514600"/>
            <a:chOff x="838200" y="2133600"/>
            <a:chExt cx="3931024" cy="2514600"/>
          </a:xfrm>
        </p:grpSpPr>
        <p:sp>
          <p:nvSpPr>
            <p:cNvPr id="26" name="任意多边形 25"/>
            <p:cNvSpPr/>
            <p:nvPr/>
          </p:nvSpPr>
          <p:spPr bwMode="auto">
            <a:xfrm>
              <a:off x="896471" y="2133600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任意多边形 26"/>
            <p:cNvSpPr/>
            <p:nvPr/>
          </p:nvSpPr>
          <p:spPr bwMode="auto">
            <a:xfrm>
              <a:off x="838200" y="2362200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838200" y="2649071"/>
              <a:ext cx="3872753" cy="1999129"/>
            </a:xfrm>
            <a:custGeom>
              <a:avLst/>
              <a:gdLst>
                <a:gd name="connsiteX0" fmla="*/ 0 w 3872753"/>
                <a:gd name="connsiteY0" fmla="*/ 0 h 1999129"/>
                <a:gd name="connsiteX1" fmla="*/ 277905 w 3872753"/>
                <a:gd name="connsiteY1" fmla="*/ 582706 h 1999129"/>
                <a:gd name="connsiteX2" fmla="*/ 914400 w 3872753"/>
                <a:gd name="connsiteY2" fmla="*/ 1246094 h 1999129"/>
                <a:gd name="connsiteX3" fmla="*/ 2259105 w 3872753"/>
                <a:gd name="connsiteY3" fmla="*/ 1676400 h 1999129"/>
                <a:gd name="connsiteX4" fmla="*/ 3872753 w 3872753"/>
                <a:gd name="connsiteY4" fmla="*/ 1999129 h 19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2753" h="1999129">
                  <a:moveTo>
                    <a:pt x="0" y="0"/>
                  </a:moveTo>
                  <a:cubicBezTo>
                    <a:pt x="62752" y="187512"/>
                    <a:pt x="125505" y="375024"/>
                    <a:pt x="277905" y="582706"/>
                  </a:cubicBezTo>
                  <a:cubicBezTo>
                    <a:pt x="430305" y="790388"/>
                    <a:pt x="584200" y="1063812"/>
                    <a:pt x="914400" y="1246094"/>
                  </a:cubicBezTo>
                  <a:cubicBezTo>
                    <a:pt x="1244600" y="1428376"/>
                    <a:pt x="1766046" y="1550894"/>
                    <a:pt x="2259105" y="1676400"/>
                  </a:cubicBezTo>
                  <a:cubicBezTo>
                    <a:pt x="2752164" y="1801906"/>
                    <a:pt x="3603812" y="1948329"/>
                    <a:pt x="3872753" y="1999129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1295400" y="5726668"/>
            <a:ext cx="1134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Macro BS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76600" y="406342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altLang="zh-CN" sz="1600" dirty="0">
                <a:latin typeface="Times New Roman" panose="02020603050405020304" pitchFamily="18" charset="0"/>
              </a:rPr>
              <a:t>For twice the amount</a:t>
            </a:r>
          </a:p>
          <a:p>
            <a:r>
              <a:rPr lang="en-US" altLang="zh-CN" sz="1600" dirty="0">
                <a:latin typeface="Times New Roman" panose="02020603050405020304" pitchFamily="18" charset="0"/>
              </a:rPr>
              <a:t>of Spectrum (2 X MHz)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69364" y="543502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</a:rPr>
              <a:t>For a given amount of Spectrum</a:t>
            </a:r>
          </a:p>
          <a:p>
            <a:r>
              <a:rPr lang="sv-SE" altLang="zh-CN" sz="1600" dirty="0">
                <a:latin typeface="Times New Roman" panose="02020603050405020304" pitchFamily="18" charset="0"/>
              </a:rPr>
              <a:t>( e.g. X MHz)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2493164" y="2420471"/>
            <a:ext cx="250036" cy="12192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2569364" y="3655359"/>
            <a:ext cx="707236" cy="69700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椭圆 34"/>
          <p:cNvSpPr/>
          <p:nvPr/>
        </p:nvSpPr>
        <p:spPr bwMode="auto">
          <a:xfrm>
            <a:off x="2590800" y="3962400"/>
            <a:ext cx="250036" cy="12192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7" name="直接连接符 36"/>
          <p:cNvCxnSpPr>
            <a:stCxn id="35" idx="4"/>
          </p:cNvCxnSpPr>
          <p:nvPr/>
        </p:nvCxnSpPr>
        <p:spPr bwMode="auto">
          <a:xfrm>
            <a:off x="2715818" y="5181600"/>
            <a:ext cx="207164" cy="38324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“Offered” bit rate vs coverage &amp; load</a:t>
            </a:r>
            <a:endParaRPr lang="sv-SE" dirty="0"/>
          </a:p>
        </p:txBody>
      </p:sp>
      <p:grpSp>
        <p:nvGrpSpPr>
          <p:cNvPr id="96" name="组合 95"/>
          <p:cNvGrpSpPr/>
          <p:nvPr/>
        </p:nvGrpSpPr>
        <p:grpSpPr>
          <a:xfrm>
            <a:off x="2218056" y="1905001"/>
            <a:ext cx="7677150" cy="3733800"/>
            <a:chOff x="2218056" y="1905001"/>
            <a:chExt cx="7677150" cy="3733800"/>
          </a:xfrm>
        </p:grpSpPr>
        <p:grpSp>
          <p:nvGrpSpPr>
            <p:cNvPr id="89" name="组合 88"/>
            <p:cNvGrpSpPr/>
            <p:nvPr/>
          </p:nvGrpSpPr>
          <p:grpSpPr>
            <a:xfrm>
              <a:off x="2770506" y="1905001"/>
              <a:ext cx="6743700" cy="1828799"/>
              <a:chOff x="3086100" y="2057400"/>
              <a:chExt cx="6591300" cy="1524000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3086100" y="2057400"/>
                <a:ext cx="6591300" cy="1524000"/>
                <a:chOff x="3086100" y="2057400"/>
                <a:chExt cx="6591300" cy="1524000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3086100" y="2057400"/>
                  <a:ext cx="6591300" cy="1524000"/>
                  <a:chOff x="2743200" y="2057400"/>
                  <a:chExt cx="6591300" cy="1524000"/>
                </a:xfrm>
              </p:grpSpPr>
              <p:grpSp>
                <p:nvGrpSpPr>
                  <p:cNvPr id="8" name="组合 7"/>
                  <p:cNvGrpSpPr/>
                  <p:nvPr/>
                </p:nvGrpSpPr>
                <p:grpSpPr>
                  <a:xfrm>
                    <a:off x="2743200" y="20574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7" name="组合 6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4" name="弧形 3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5" name="弧形 4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6" name="等腰三角形 5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9" name="组合 8"/>
                  <p:cNvGrpSpPr/>
                  <p:nvPr/>
                </p:nvGrpSpPr>
                <p:grpSpPr>
                  <a:xfrm>
                    <a:off x="4191000" y="20574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10" name="组合 9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12" name="弧形 11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13" name="弧形 12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11" name="等腰三角形 10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14" name="组合 13"/>
                  <p:cNvGrpSpPr/>
                  <p:nvPr/>
                </p:nvGrpSpPr>
                <p:grpSpPr>
                  <a:xfrm>
                    <a:off x="5600700" y="20574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15" name="组合 14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17" name="弧形 16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18" name="弧形 17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16" name="等腰三角形 15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</p:grpSp>
            <p:cxnSp>
              <p:nvCxnSpPr>
                <p:cNvPr id="53" name="直接连接符 52"/>
                <p:cNvCxnSpPr/>
                <p:nvPr/>
              </p:nvCxnSpPr>
              <p:spPr bwMode="auto">
                <a:xfrm>
                  <a:off x="4073804" y="34290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87" name="直接连接符 86"/>
              <p:cNvCxnSpPr/>
              <p:nvPr/>
            </p:nvCxnSpPr>
            <p:spPr bwMode="auto">
              <a:xfrm>
                <a:off x="3997604" y="3581400"/>
                <a:ext cx="4612996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0" name="组合 89"/>
            <p:cNvGrpSpPr/>
            <p:nvPr/>
          </p:nvGrpSpPr>
          <p:grpSpPr>
            <a:xfrm>
              <a:off x="2218056" y="3810001"/>
              <a:ext cx="7677150" cy="1828800"/>
              <a:chOff x="2305050" y="3886200"/>
              <a:chExt cx="7524750" cy="1524000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2305050" y="3886200"/>
                <a:ext cx="7524750" cy="1524000"/>
                <a:chOff x="704850" y="4267200"/>
                <a:chExt cx="7524750" cy="1524000"/>
              </a:xfrm>
            </p:grpSpPr>
            <p:cxnSp>
              <p:nvCxnSpPr>
                <p:cNvPr id="67" name="直接连接符 66"/>
                <p:cNvCxnSpPr/>
                <p:nvPr/>
              </p:nvCxnSpPr>
              <p:spPr bwMode="auto">
                <a:xfrm>
                  <a:off x="2133600" y="54102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84" name="组合 83"/>
                <p:cNvGrpSpPr/>
                <p:nvPr/>
              </p:nvGrpSpPr>
              <p:grpSpPr>
                <a:xfrm>
                  <a:off x="704850" y="4267200"/>
                  <a:ext cx="7524750" cy="1524000"/>
                  <a:chOff x="704850" y="4267200"/>
                  <a:chExt cx="7524750" cy="1524000"/>
                </a:xfrm>
              </p:grpSpPr>
              <p:grpSp>
                <p:nvGrpSpPr>
                  <p:cNvPr id="37" name="组合 36"/>
                  <p:cNvGrpSpPr/>
                  <p:nvPr/>
                </p:nvGrpSpPr>
                <p:grpSpPr>
                  <a:xfrm>
                    <a:off x="70485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48" name="组合 47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50" name="弧形 49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51" name="弧形 50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49" name="等腰三角形 48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38" name="组合 37"/>
                  <p:cNvGrpSpPr/>
                  <p:nvPr/>
                </p:nvGrpSpPr>
                <p:grpSpPr>
                  <a:xfrm>
                    <a:off x="12954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44" name="组合 43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46" name="弧形 45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47" name="弧形 46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45" name="等腰三角形 44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39" name="组合 38"/>
                  <p:cNvGrpSpPr/>
                  <p:nvPr/>
                </p:nvGrpSpPr>
                <p:grpSpPr>
                  <a:xfrm>
                    <a:off x="18288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40" name="组合 39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42" name="弧形 41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43" name="弧形 42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41" name="等腰三角形 40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56" name="组合 55"/>
                  <p:cNvGrpSpPr/>
                  <p:nvPr/>
                </p:nvGrpSpPr>
                <p:grpSpPr>
                  <a:xfrm>
                    <a:off x="23622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57" name="组合 56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59" name="弧形 58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60" name="弧形 59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58" name="等腰三角形 57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61" name="组合 60"/>
                  <p:cNvGrpSpPr/>
                  <p:nvPr/>
                </p:nvGrpSpPr>
                <p:grpSpPr>
                  <a:xfrm>
                    <a:off x="44958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62" name="组合 61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64" name="弧形 63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65" name="弧形 64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63" name="等腰三角形 62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34290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70" name="组合 69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72" name="弧形 71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73" name="弧形 72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71" name="等腰三角形 70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74" name="组合 73"/>
                  <p:cNvGrpSpPr/>
                  <p:nvPr/>
                </p:nvGrpSpPr>
                <p:grpSpPr>
                  <a:xfrm>
                    <a:off x="39624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75" name="组合 74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77" name="弧形 76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78" name="弧形 77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76" name="等腰三角形 75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79" name="组合 78"/>
                  <p:cNvGrpSpPr/>
                  <p:nvPr/>
                </p:nvGrpSpPr>
                <p:grpSpPr>
                  <a:xfrm>
                    <a:off x="2971800" y="4267200"/>
                    <a:ext cx="3733800" cy="1524000"/>
                    <a:chOff x="2743200" y="2057400"/>
                    <a:chExt cx="3733800" cy="1524000"/>
                  </a:xfrm>
                </p:grpSpPr>
                <p:grpSp>
                  <p:nvGrpSpPr>
                    <p:cNvPr id="80" name="组合 79"/>
                    <p:cNvGrpSpPr/>
                    <p:nvPr/>
                  </p:nvGrpSpPr>
                  <p:grpSpPr>
                    <a:xfrm>
                      <a:off x="2743200" y="2057400"/>
                      <a:ext cx="3733800" cy="1371600"/>
                      <a:chOff x="2743200" y="2057400"/>
                      <a:chExt cx="3733800" cy="1371600"/>
                    </a:xfrm>
                  </p:grpSpPr>
                  <p:sp>
                    <p:nvSpPr>
                      <p:cNvPr id="82" name="弧形 81"/>
                      <p:cNvSpPr/>
                      <p:nvPr/>
                    </p:nvSpPr>
                    <p:spPr bwMode="auto">
                      <a:xfrm flipH="1" flipV="1">
                        <a:off x="4648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83" name="弧形 82"/>
                      <p:cNvSpPr/>
                      <p:nvPr/>
                    </p:nvSpPr>
                    <p:spPr bwMode="auto">
                      <a:xfrm flipV="1">
                        <a:off x="2743200" y="2057400"/>
                        <a:ext cx="1828800" cy="1371600"/>
                      </a:xfrm>
                      <a:prstGeom prst="arc">
                        <a:avLst/>
                      </a:prstGeom>
                      <a:no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sp>
                  <p:nvSpPr>
                    <p:cNvPr id="81" name="等腰三角形 80"/>
                    <p:cNvSpPr/>
                    <p:nvPr/>
                  </p:nvSpPr>
                  <p:spPr bwMode="auto">
                    <a:xfrm>
                      <a:off x="4459287" y="3200400"/>
                      <a:ext cx="295835" cy="381000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0" tIns="0" rIns="0" bIns="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Times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utiger LT Std 45 Light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</p:grpSp>
          </p:grpSp>
          <p:cxnSp>
            <p:nvCxnSpPr>
              <p:cNvPr id="88" name="直接连接符 87"/>
              <p:cNvCxnSpPr/>
              <p:nvPr/>
            </p:nvCxnSpPr>
            <p:spPr bwMode="auto">
              <a:xfrm>
                <a:off x="3733800" y="5410200"/>
                <a:ext cx="4612996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91" name="矩形 90"/>
          <p:cNvSpPr/>
          <p:nvPr/>
        </p:nvSpPr>
        <p:spPr>
          <a:xfrm>
            <a:off x="762000" y="2855745"/>
            <a:ext cx="3092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2400" dirty="0" smtClean="0">
                <a:latin typeface="Tahoma" pitchFamily="34" charset="0"/>
              </a:rPr>
              <a:t>”promised</a:t>
            </a:r>
            <a:r>
              <a:rPr lang="sv-SE" altLang="zh-CN" sz="2400" dirty="0">
                <a:latin typeface="Tahoma" pitchFamily="34" charset="0"/>
              </a:rPr>
              <a:t>” data rate</a:t>
            </a:r>
          </a:p>
          <a:p>
            <a:r>
              <a:rPr lang="sv-SE" altLang="zh-CN" sz="2400" dirty="0">
                <a:latin typeface="Tahoma" pitchFamily="34" charset="0"/>
              </a:rPr>
              <a:t>at ”low” level</a:t>
            </a:r>
            <a:endParaRPr lang="zh-CN" altLang="en-US" sz="2400" dirty="0">
              <a:latin typeface="Tahoma" pitchFamily="34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62000" y="4322294"/>
            <a:ext cx="3019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2400" dirty="0">
                <a:latin typeface="Tahoma" pitchFamily="34" charset="0"/>
              </a:rPr>
              <a:t>”promised” data rate</a:t>
            </a:r>
          </a:p>
          <a:p>
            <a:r>
              <a:rPr lang="sv-SE" altLang="zh-CN" sz="2400" dirty="0">
                <a:latin typeface="Tahoma" pitchFamily="34" charset="0"/>
              </a:rPr>
              <a:t>at ”higher” level</a:t>
            </a:r>
            <a:endParaRPr lang="zh-CN" altLang="en-US" sz="2400" dirty="0">
              <a:latin typeface="Tahoma" pitchFamily="34" charset="0"/>
            </a:endParaRPr>
          </a:p>
        </p:txBody>
      </p:sp>
      <p:cxnSp>
        <p:nvCxnSpPr>
          <p:cNvPr id="94" name="直接箭头连接符 93"/>
          <p:cNvCxnSpPr>
            <a:endCxn id="5" idx="0"/>
          </p:cNvCxnSpPr>
          <p:nvPr/>
        </p:nvCxnSpPr>
        <p:spPr bwMode="auto">
          <a:xfrm>
            <a:off x="2820567" y="3352800"/>
            <a:ext cx="885481" cy="19812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直接箭头连接符 94"/>
          <p:cNvCxnSpPr/>
          <p:nvPr/>
        </p:nvCxnSpPr>
        <p:spPr bwMode="auto">
          <a:xfrm>
            <a:off x="2972967" y="4983480"/>
            <a:ext cx="885481" cy="19812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by mobile operators</a:t>
            </a:r>
            <a:endParaRPr lang="sv-SE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73166"/>
            <a:ext cx="6339454" cy="4346634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efficiency</a:t>
            </a:r>
            <a:endParaRPr lang="sv-SE" dirty="0"/>
          </a:p>
        </p:txBody>
      </p:sp>
      <p:cxnSp>
        <p:nvCxnSpPr>
          <p:cNvPr id="38" name="直接箭头连接符 37"/>
          <p:cNvCxnSpPr/>
          <p:nvPr/>
        </p:nvCxnSpPr>
        <p:spPr bwMode="auto">
          <a:xfrm>
            <a:off x="4114800" y="3581400"/>
            <a:ext cx="914400" cy="914400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3" name="组合 42"/>
          <p:cNvGrpSpPr/>
          <p:nvPr/>
        </p:nvGrpSpPr>
        <p:grpSpPr>
          <a:xfrm>
            <a:off x="990600" y="1752600"/>
            <a:ext cx="6930602" cy="3424518"/>
            <a:chOff x="2364567" y="1900518"/>
            <a:chExt cx="4307206" cy="3128682"/>
          </a:xfrm>
        </p:grpSpPr>
        <p:cxnSp>
          <p:nvCxnSpPr>
            <p:cNvPr id="8" name="直接连接符 7"/>
            <p:cNvCxnSpPr>
              <a:stCxn id="4" idx="2"/>
              <a:endCxn id="5" idx="2"/>
            </p:cNvCxnSpPr>
            <p:nvPr/>
          </p:nvCxnSpPr>
          <p:spPr bwMode="auto">
            <a:xfrm flipV="1">
              <a:off x="2480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接连接符 8"/>
            <p:cNvCxnSpPr>
              <a:stCxn id="4" idx="6"/>
              <a:endCxn id="5" idx="6"/>
            </p:cNvCxnSpPr>
            <p:nvPr/>
          </p:nvCxnSpPr>
          <p:spPr bwMode="auto">
            <a:xfrm flipV="1">
              <a:off x="6671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直接连接符 9"/>
            <p:cNvCxnSpPr>
              <a:stCxn id="5" idx="2"/>
              <a:endCxn id="6" idx="2"/>
            </p:cNvCxnSpPr>
            <p:nvPr/>
          </p:nvCxnSpPr>
          <p:spPr bwMode="auto">
            <a:xfrm flipH="1" flipV="1">
              <a:off x="2467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接连接符 13"/>
            <p:cNvCxnSpPr>
              <a:stCxn id="5" idx="6"/>
              <a:endCxn id="6" idx="6"/>
            </p:cNvCxnSpPr>
            <p:nvPr/>
          </p:nvCxnSpPr>
          <p:spPr bwMode="auto">
            <a:xfrm flipH="1" flipV="1">
              <a:off x="6658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组合 41"/>
            <p:cNvGrpSpPr/>
            <p:nvPr/>
          </p:nvGrpSpPr>
          <p:grpSpPr>
            <a:xfrm>
              <a:off x="2364567" y="1900518"/>
              <a:ext cx="4307206" cy="3128682"/>
              <a:chOff x="2360294" y="1900518"/>
              <a:chExt cx="4307206" cy="3128682"/>
            </a:xfrm>
          </p:grpSpPr>
          <p:sp>
            <p:nvSpPr>
              <p:cNvPr id="4" name="椭圆 3"/>
              <p:cNvSpPr/>
              <p:nvPr/>
            </p:nvSpPr>
            <p:spPr bwMode="auto">
              <a:xfrm>
                <a:off x="2476500" y="4648200"/>
                <a:ext cx="4191000" cy="381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 bwMode="auto">
              <a:xfrm>
                <a:off x="2476500" y="4495800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 bwMode="auto">
              <a:xfrm>
                <a:off x="2463052" y="4195482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3813522" y="3996018"/>
                <a:ext cx="1551084" cy="34738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 bwMode="auto">
              <a:xfrm>
                <a:off x="4314634" y="2968494"/>
                <a:ext cx="601336" cy="19837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 bwMode="auto">
              <a:xfrm>
                <a:off x="4462601" y="2281992"/>
                <a:ext cx="250555" cy="110054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 bwMode="auto">
              <a:xfrm rot="20551356">
                <a:off x="4991605" y="1970212"/>
                <a:ext cx="1383738" cy="2997094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 bwMode="auto">
              <a:xfrm rot="15676432">
                <a:off x="2496605" y="2415652"/>
                <a:ext cx="1944227" cy="2216850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40" name="直接连接符 39"/>
              <p:cNvCxnSpPr>
                <a:endCxn id="4" idx="4"/>
              </p:cNvCxnSpPr>
              <p:nvPr/>
            </p:nvCxnSpPr>
            <p:spPr bwMode="auto">
              <a:xfrm flipH="1">
                <a:off x="4572000" y="1900518"/>
                <a:ext cx="1" cy="3128682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" name="矩形 2"/>
          <p:cNvSpPr/>
          <p:nvPr/>
        </p:nvSpPr>
        <p:spPr>
          <a:xfrm>
            <a:off x="5334000" y="1752600"/>
            <a:ext cx="23707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Peak data rate</a:t>
            </a:r>
          </a:p>
          <a:p>
            <a:r>
              <a:rPr lang="it-IT" altLang="zh-CN" dirty="0">
                <a:latin typeface="Tahoma" pitchFamily="34" charset="0"/>
              </a:rPr>
              <a:t>~10 - 20 bps per Hz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01974" y="3385400"/>
            <a:ext cx="21799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Average data rate</a:t>
            </a:r>
          </a:p>
          <a:p>
            <a:r>
              <a:rPr lang="it-IT" altLang="zh-CN" dirty="0">
                <a:latin typeface="Tahoma" pitchFamily="34" charset="0"/>
              </a:rPr>
              <a:t>~1 -2 bps per Hz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4200" y="5316509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Cell border rate</a:t>
            </a:r>
          </a:p>
          <a:p>
            <a:r>
              <a:rPr lang="sv-SE" altLang="zh-CN" dirty="0">
                <a:latin typeface="Tahoma" pitchFamily="34" charset="0"/>
              </a:rPr>
              <a:t>&lt; 0,10 bps per Hz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22" name="左大括号 21"/>
          <p:cNvSpPr/>
          <p:nvPr/>
        </p:nvSpPr>
        <p:spPr bwMode="auto">
          <a:xfrm flipH="1">
            <a:off x="7950953" y="4830552"/>
            <a:ext cx="166354" cy="152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3" name="直接连接符 12"/>
          <p:cNvCxnSpPr>
            <a:stCxn id="22" idx="1"/>
            <a:endCxn id="11" idx="0"/>
          </p:cNvCxnSpPr>
          <p:nvPr/>
        </p:nvCxnSpPr>
        <p:spPr bwMode="auto">
          <a:xfrm flipH="1">
            <a:off x="7962900" y="4906752"/>
            <a:ext cx="154407" cy="40975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直接连接符 15"/>
          <p:cNvCxnSpPr>
            <a:stCxn id="7" idx="2"/>
            <a:endCxn id="6" idx="7"/>
          </p:cNvCxnSpPr>
          <p:nvPr/>
        </p:nvCxnSpPr>
        <p:spPr bwMode="auto">
          <a:xfrm flipH="1">
            <a:off x="6911983" y="4031731"/>
            <a:ext cx="479966" cy="2939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直接连接符 26"/>
          <p:cNvCxnSpPr>
            <a:stCxn id="3" idx="1"/>
            <a:endCxn id="25" idx="7"/>
          </p:cNvCxnSpPr>
          <p:nvPr/>
        </p:nvCxnSpPr>
        <p:spPr bwMode="auto">
          <a:xfrm flipH="1">
            <a:off x="4717481" y="2075766"/>
            <a:ext cx="616519" cy="11202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页脚占位符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efficiency and cylinder model</a:t>
            </a:r>
            <a:endParaRPr lang="sv-SE" dirty="0"/>
          </a:p>
        </p:txBody>
      </p:sp>
      <p:grpSp>
        <p:nvGrpSpPr>
          <p:cNvPr id="5" name="组合 4"/>
          <p:cNvGrpSpPr/>
          <p:nvPr/>
        </p:nvGrpSpPr>
        <p:grpSpPr>
          <a:xfrm>
            <a:off x="990600" y="1985682"/>
            <a:ext cx="6930602" cy="3424518"/>
            <a:chOff x="2364567" y="1900518"/>
            <a:chExt cx="4307206" cy="3128682"/>
          </a:xfrm>
        </p:grpSpPr>
        <p:cxnSp>
          <p:nvCxnSpPr>
            <p:cNvPr id="6" name="直接连接符 5"/>
            <p:cNvCxnSpPr>
              <a:stCxn id="11" idx="2"/>
              <a:endCxn id="12" idx="2"/>
            </p:cNvCxnSpPr>
            <p:nvPr/>
          </p:nvCxnSpPr>
          <p:spPr bwMode="auto">
            <a:xfrm flipV="1">
              <a:off x="2480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直接连接符 6"/>
            <p:cNvCxnSpPr>
              <a:stCxn id="11" idx="6"/>
              <a:endCxn id="12" idx="6"/>
            </p:cNvCxnSpPr>
            <p:nvPr/>
          </p:nvCxnSpPr>
          <p:spPr bwMode="auto">
            <a:xfrm flipV="1">
              <a:off x="6671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接连接符 7"/>
            <p:cNvCxnSpPr>
              <a:stCxn id="12" idx="2"/>
              <a:endCxn id="13" idx="2"/>
            </p:cNvCxnSpPr>
            <p:nvPr/>
          </p:nvCxnSpPr>
          <p:spPr bwMode="auto">
            <a:xfrm flipH="1" flipV="1">
              <a:off x="2467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接连接符 8"/>
            <p:cNvCxnSpPr>
              <a:stCxn id="12" idx="6"/>
              <a:endCxn id="13" idx="6"/>
            </p:cNvCxnSpPr>
            <p:nvPr/>
          </p:nvCxnSpPr>
          <p:spPr bwMode="auto">
            <a:xfrm flipH="1" flipV="1">
              <a:off x="6658325" y="4385982"/>
              <a:ext cx="13448" cy="30031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" name="组合 9"/>
            <p:cNvGrpSpPr/>
            <p:nvPr/>
          </p:nvGrpSpPr>
          <p:grpSpPr>
            <a:xfrm>
              <a:off x="2364567" y="1900518"/>
              <a:ext cx="4307206" cy="3128682"/>
              <a:chOff x="2360294" y="1900518"/>
              <a:chExt cx="4307206" cy="3128682"/>
            </a:xfrm>
          </p:grpSpPr>
          <p:sp>
            <p:nvSpPr>
              <p:cNvPr id="11" name="椭圆 10"/>
              <p:cNvSpPr/>
              <p:nvPr/>
            </p:nvSpPr>
            <p:spPr bwMode="auto">
              <a:xfrm>
                <a:off x="2476500" y="4648200"/>
                <a:ext cx="4191000" cy="381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 bwMode="auto">
              <a:xfrm>
                <a:off x="2476500" y="4495800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 bwMode="auto">
              <a:xfrm>
                <a:off x="2463052" y="4195482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 bwMode="auto">
              <a:xfrm>
                <a:off x="4065128" y="3706472"/>
                <a:ext cx="1136557" cy="29658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 bwMode="auto">
              <a:xfrm>
                <a:off x="4379346" y="2603382"/>
                <a:ext cx="413407" cy="1855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 bwMode="auto">
              <a:xfrm rot="20551356">
                <a:off x="4991605" y="1970212"/>
                <a:ext cx="1383738" cy="2997094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 bwMode="auto">
              <a:xfrm rot="15676432">
                <a:off x="2496605" y="2415652"/>
                <a:ext cx="1944227" cy="2216850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19" name="直接连接符 18"/>
              <p:cNvCxnSpPr>
                <a:endCxn id="11" idx="4"/>
              </p:cNvCxnSpPr>
              <p:nvPr/>
            </p:nvCxnSpPr>
            <p:spPr bwMode="auto">
              <a:xfrm flipH="1">
                <a:off x="4572000" y="1900518"/>
                <a:ext cx="1" cy="3128682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efficiency and cylinder model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87" y="2209800"/>
            <a:ext cx="8150225" cy="3505200"/>
          </a:xfrm>
        </p:spPr>
        <p:txBody>
          <a:bodyPr/>
          <a:lstStyle/>
          <a:p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990600" y="1985682"/>
            <a:ext cx="6930602" cy="3424518"/>
            <a:chOff x="2364567" y="1900518"/>
            <a:chExt cx="4307206" cy="3128682"/>
          </a:xfrm>
        </p:grpSpPr>
        <p:cxnSp>
          <p:nvCxnSpPr>
            <p:cNvPr id="5" name="直接连接符 4"/>
            <p:cNvCxnSpPr>
              <a:stCxn id="10" idx="2"/>
              <a:endCxn id="11" idx="2"/>
            </p:cNvCxnSpPr>
            <p:nvPr/>
          </p:nvCxnSpPr>
          <p:spPr bwMode="auto">
            <a:xfrm flipV="1">
              <a:off x="2480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直接连接符 5"/>
            <p:cNvCxnSpPr>
              <a:stCxn id="10" idx="6"/>
              <a:endCxn id="11" idx="6"/>
            </p:cNvCxnSpPr>
            <p:nvPr/>
          </p:nvCxnSpPr>
          <p:spPr bwMode="auto">
            <a:xfrm flipV="1">
              <a:off x="6671773" y="46863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" name="组合 8"/>
            <p:cNvGrpSpPr/>
            <p:nvPr/>
          </p:nvGrpSpPr>
          <p:grpSpPr>
            <a:xfrm>
              <a:off x="2364567" y="1900518"/>
              <a:ext cx="4307206" cy="3128682"/>
              <a:chOff x="2360294" y="1900518"/>
              <a:chExt cx="4307206" cy="3128682"/>
            </a:xfrm>
          </p:grpSpPr>
          <p:sp>
            <p:nvSpPr>
              <p:cNvPr id="10" name="椭圆 9"/>
              <p:cNvSpPr/>
              <p:nvPr/>
            </p:nvSpPr>
            <p:spPr bwMode="auto">
              <a:xfrm>
                <a:off x="2476500" y="4648200"/>
                <a:ext cx="4191000" cy="3810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 bwMode="auto">
              <a:xfrm>
                <a:off x="2476500" y="4495800"/>
                <a:ext cx="4191000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 bwMode="auto">
              <a:xfrm>
                <a:off x="3544207" y="3673558"/>
                <a:ext cx="2083686" cy="381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 bwMode="auto">
              <a:xfrm>
                <a:off x="4065128" y="3706472"/>
                <a:ext cx="1136557" cy="29658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 bwMode="auto">
              <a:xfrm>
                <a:off x="4379346" y="2603382"/>
                <a:ext cx="413407" cy="1855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 bwMode="auto">
              <a:xfrm rot="20551356">
                <a:off x="4991605" y="2004673"/>
                <a:ext cx="1383738" cy="2997094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 bwMode="auto">
              <a:xfrm rot="15676432">
                <a:off x="2496605" y="2415652"/>
                <a:ext cx="1944227" cy="2216850"/>
              </a:xfrm>
              <a:custGeom>
                <a:avLst/>
                <a:gdLst>
                  <a:gd name="connsiteX0" fmla="*/ 2675 w 1723898"/>
                  <a:gd name="connsiteY0" fmla="*/ 0 h 2330823"/>
                  <a:gd name="connsiteX1" fmla="*/ 20604 w 1723898"/>
                  <a:gd name="connsiteY1" fmla="*/ 430306 h 2330823"/>
                  <a:gd name="connsiteX2" fmla="*/ 155075 w 1723898"/>
                  <a:gd name="connsiteY2" fmla="*/ 1183341 h 2330823"/>
                  <a:gd name="connsiteX3" fmla="*/ 540557 w 1723898"/>
                  <a:gd name="connsiteY3" fmla="*/ 1810870 h 2330823"/>
                  <a:gd name="connsiteX4" fmla="*/ 1723898 w 1723898"/>
                  <a:gd name="connsiteY4" fmla="*/ 2330823 h 2330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898" h="2330823">
                    <a:moveTo>
                      <a:pt x="2675" y="0"/>
                    </a:moveTo>
                    <a:cubicBezTo>
                      <a:pt x="-1061" y="116541"/>
                      <a:pt x="-4796" y="233083"/>
                      <a:pt x="20604" y="430306"/>
                    </a:cubicBezTo>
                    <a:cubicBezTo>
                      <a:pt x="46004" y="627530"/>
                      <a:pt x="68416" y="953247"/>
                      <a:pt x="155075" y="1183341"/>
                    </a:cubicBezTo>
                    <a:cubicBezTo>
                      <a:pt x="241734" y="1413435"/>
                      <a:pt x="279087" y="1619623"/>
                      <a:pt x="540557" y="1810870"/>
                    </a:cubicBezTo>
                    <a:cubicBezTo>
                      <a:pt x="802028" y="2002117"/>
                      <a:pt x="1525180" y="2245658"/>
                      <a:pt x="1723898" y="2330823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17" name="直接连接符 16"/>
              <p:cNvCxnSpPr>
                <a:endCxn id="10" idx="4"/>
              </p:cNvCxnSpPr>
              <p:nvPr/>
            </p:nvCxnSpPr>
            <p:spPr bwMode="auto">
              <a:xfrm flipH="1">
                <a:off x="4572000" y="1900518"/>
                <a:ext cx="1" cy="3128682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7" name="直接连接符 6"/>
            <p:cNvCxnSpPr>
              <a:stCxn id="30" idx="2"/>
              <a:endCxn id="12" idx="2"/>
            </p:cNvCxnSpPr>
            <p:nvPr/>
          </p:nvCxnSpPr>
          <p:spPr bwMode="auto">
            <a:xfrm flipV="1">
              <a:off x="3548480" y="3864058"/>
              <a:ext cx="1" cy="93793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接连接符 7"/>
            <p:cNvCxnSpPr>
              <a:endCxn id="12" idx="6"/>
            </p:cNvCxnSpPr>
            <p:nvPr/>
          </p:nvCxnSpPr>
          <p:spPr bwMode="auto">
            <a:xfrm flipV="1">
              <a:off x="5632166" y="3864058"/>
              <a:ext cx="1" cy="93793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0" name="椭圆 29"/>
          <p:cNvSpPr/>
          <p:nvPr/>
        </p:nvSpPr>
        <p:spPr bwMode="auto">
          <a:xfrm>
            <a:off x="2895600" y="4953000"/>
            <a:ext cx="3352800" cy="41702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TODAY, the first part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First part is about overall picture, problems and challenges</a:t>
            </a:r>
          </a:p>
          <a:p>
            <a:r>
              <a:rPr lang="en-US" sz="1800" b="1" dirty="0" smtClean="0"/>
              <a:t>Where are the costs?</a:t>
            </a:r>
          </a:p>
          <a:p>
            <a:pPr lvl="1"/>
            <a:r>
              <a:rPr lang="en-US" sz="1400" dirty="0" smtClean="0"/>
              <a:t>In the fixed/Broadband networks?</a:t>
            </a:r>
          </a:p>
          <a:p>
            <a:pPr lvl="1"/>
            <a:r>
              <a:rPr lang="en-US" sz="1400" dirty="0" smtClean="0"/>
              <a:t>In the Mobile Networks?</a:t>
            </a:r>
          </a:p>
          <a:p>
            <a:pPr lvl="1"/>
            <a:r>
              <a:rPr lang="en-US" sz="1400" dirty="0" smtClean="0"/>
              <a:t>In the Radio Access Network of the Mobile networks?</a:t>
            </a:r>
          </a:p>
          <a:p>
            <a:pPr lvl="1"/>
            <a:r>
              <a:rPr lang="en-US" sz="1400" dirty="0" smtClean="0"/>
              <a:t>In the Core Network of the Mobile Networks?</a:t>
            </a:r>
          </a:p>
          <a:p>
            <a:pPr lvl="1"/>
            <a:r>
              <a:rPr lang="en-US" sz="1400" dirty="0" smtClean="0"/>
              <a:t>For a Mobile Operator in general?</a:t>
            </a:r>
          </a:p>
          <a:p>
            <a:r>
              <a:rPr lang="en-US" sz="1800" b="1" dirty="0" smtClean="0"/>
              <a:t>Where are the revenues? What kind of services?</a:t>
            </a:r>
          </a:p>
          <a:p>
            <a:pPr lvl="1"/>
            <a:r>
              <a:rPr lang="en-US" sz="1400" dirty="0" smtClean="0"/>
              <a:t>Voice</a:t>
            </a:r>
          </a:p>
          <a:p>
            <a:pPr lvl="1"/>
            <a:r>
              <a:rPr lang="en-US" sz="1400" dirty="0" smtClean="0"/>
              <a:t>Messages</a:t>
            </a:r>
          </a:p>
          <a:p>
            <a:pPr lvl="1"/>
            <a:r>
              <a:rPr lang="en-US" sz="1400" dirty="0" smtClean="0"/>
              <a:t>Data</a:t>
            </a:r>
          </a:p>
          <a:p>
            <a:pPr lvl="1"/>
            <a:r>
              <a:rPr lang="en-US" sz="1400" dirty="0" smtClean="0"/>
              <a:t>Music</a:t>
            </a:r>
          </a:p>
          <a:p>
            <a:pPr lvl="1"/>
            <a:r>
              <a:rPr lang="en-US" sz="1400" dirty="0" smtClean="0"/>
              <a:t>Other services</a:t>
            </a:r>
            <a:endParaRPr lang="sv-SE" sz="1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99" y="990600"/>
            <a:ext cx="887902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6145294" y="457200"/>
            <a:ext cx="299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From Ericsson: </a:t>
            </a:r>
          </a:p>
          <a:p>
            <a:r>
              <a:rPr lang="en-US" sz="1600" dirty="0" smtClean="0">
                <a:latin typeface="Tahoma" pitchFamily="34" charset="0"/>
              </a:rPr>
              <a:t>Capital markets day, May 2008</a:t>
            </a:r>
            <a:endParaRPr lang="sv-SE" sz="1600" dirty="0">
              <a:latin typeface="Tahoma" pitchFamily="34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systems – low data rates</a:t>
            </a:r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1676400" y="2819400"/>
            <a:ext cx="5867400" cy="1676400"/>
            <a:chOff x="0" y="0"/>
            <a:chExt cx="5401310" cy="1769533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0"/>
              <a:ext cx="1819910" cy="1219200"/>
              <a:chOff x="0" y="16934"/>
              <a:chExt cx="1820333" cy="1219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缺角矩形 5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727200" y="25400"/>
              <a:ext cx="1819910" cy="1219200"/>
              <a:chOff x="0" y="16934"/>
              <a:chExt cx="1820333" cy="1219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7" name="缺角矩形 4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539066" y="16933"/>
              <a:ext cx="1819910" cy="1219200"/>
              <a:chOff x="0" y="16934"/>
              <a:chExt cx="1820333" cy="1219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2" name="缺角矩形 4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624666" y="270933"/>
              <a:ext cx="1819910" cy="1219200"/>
              <a:chOff x="0" y="16934"/>
              <a:chExt cx="1820333" cy="12192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29733" y="270933"/>
              <a:ext cx="1819910" cy="1219200"/>
              <a:chOff x="0" y="16934"/>
              <a:chExt cx="1820333" cy="1219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0800" y="524933"/>
              <a:ext cx="1819910" cy="1219200"/>
              <a:chOff x="0" y="16934"/>
              <a:chExt cx="1820333" cy="12192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78000" y="550333"/>
              <a:ext cx="1819910" cy="1219200"/>
              <a:chOff x="0" y="16934"/>
              <a:chExt cx="1820333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2" name="缺角矩形 2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81400" y="541867"/>
              <a:ext cx="1819910" cy="1219200"/>
              <a:chOff x="0" y="16934"/>
              <a:chExt cx="1820333" cy="12192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7" name="缺角矩形 1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2057400" y="4872335"/>
            <a:ext cx="4958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</a:rPr>
              <a:t>Cellular systems </a:t>
            </a:r>
            <a:r>
              <a:rPr lang="en-US" altLang="zh-CN" sz="2400" dirty="0" smtClean="0">
                <a:latin typeface="Times New Roman" panose="02020603050405020304" pitchFamily="18" charset="0"/>
              </a:rPr>
              <a:t>          - </a:t>
            </a:r>
            <a:r>
              <a:rPr lang="en-US" altLang="zh-CN" sz="2400" dirty="0">
                <a:latin typeface="Times New Roman" panose="02020603050405020304" pitchFamily="18" charset="0"/>
              </a:rPr>
              <a:t>low data rates</a:t>
            </a:r>
            <a:endParaRPr lang="zh-CN" altLang="en-US" sz="24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systems – high data rates, the same sites</a:t>
            </a:r>
            <a:endParaRPr lang="sv-SE" dirty="0"/>
          </a:p>
        </p:txBody>
      </p:sp>
      <p:sp>
        <p:nvSpPr>
          <p:cNvPr id="53" name="矩形 52"/>
          <p:cNvSpPr/>
          <p:nvPr/>
        </p:nvSpPr>
        <p:spPr>
          <a:xfrm>
            <a:off x="1804782" y="4847220"/>
            <a:ext cx="6784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</a:rPr>
              <a:t>Cellular systems </a:t>
            </a:r>
            <a:r>
              <a:rPr lang="en-US" altLang="zh-CN" sz="2400" dirty="0" smtClean="0">
                <a:latin typeface="Times New Roman" panose="02020603050405020304" pitchFamily="18" charset="0"/>
              </a:rPr>
              <a:t>          - high data rate, the same sites</a:t>
            </a:r>
            <a:endParaRPr lang="zh-CN" altLang="en-US" sz="2400" dirty="0">
              <a:latin typeface="Tahoma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752600" y="2819400"/>
            <a:ext cx="5638801" cy="1575082"/>
            <a:chOff x="2057399" y="2819400"/>
            <a:chExt cx="5192912" cy="1575082"/>
          </a:xfrm>
        </p:grpSpPr>
        <p:sp>
          <p:nvSpPr>
            <p:cNvPr id="59" name="椭圆 58"/>
            <p:cNvSpPr/>
            <p:nvPr/>
          </p:nvSpPr>
          <p:spPr>
            <a:xfrm>
              <a:off x="5967795" y="3709590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6102837" y="4217872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003029" y="3969716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020297" y="3709590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57399" y="2819400"/>
              <a:ext cx="4741367" cy="1569328"/>
              <a:chOff x="2057399" y="2819400"/>
              <a:chExt cx="4741367" cy="1569328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081864" y="4212118"/>
                <a:ext cx="1147474" cy="17661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2057399" y="2819400"/>
                <a:ext cx="4741367" cy="1531420"/>
                <a:chOff x="350734" y="0"/>
                <a:chExt cx="4364725" cy="1616498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350734" y="0"/>
                  <a:ext cx="1056322" cy="1126066"/>
                  <a:chOff x="350815" y="16934"/>
                  <a:chExt cx="1056567" cy="1126066"/>
                </a:xfrm>
              </p:grpSpPr>
              <p:sp>
                <p:nvSpPr>
                  <p:cNvPr id="48" name="椭圆 47"/>
                  <p:cNvSpPr/>
                  <p:nvPr/>
                </p:nvSpPr>
                <p:spPr>
                  <a:xfrm>
                    <a:off x="350815" y="956578"/>
                    <a:ext cx="1056567" cy="186422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9" name="等腰三角形 48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50" name="等腰三角形 49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51" name="等腰三角形 50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52" name="缺角矩形 51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6" name="组合 5"/>
                <p:cNvGrpSpPr/>
                <p:nvPr/>
              </p:nvGrpSpPr>
              <p:grpSpPr>
                <a:xfrm>
                  <a:off x="2438235" y="25400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44" name="等腰三角形 43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5" name="等腰三角形 44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6" name="等腰三角形 45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7" name="缺角矩形 46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7" name="组合 6"/>
                <p:cNvGrpSpPr/>
                <p:nvPr/>
              </p:nvGrpSpPr>
              <p:grpSpPr>
                <a:xfrm>
                  <a:off x="4250101" y="16933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39" name="等腰三角形 38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" name="等腰三角形 39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" name="等腰三角形 40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" name="缺角矩形 41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8" name="组合 7"/>
                <p:cNvGrpSpPr/>
                <p:nvPr/>
              </p:nvGrpSpPr>
              <p:grpSpPr>
                <a:xfrm>
                  <a:off x="3335701" y="270933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34" name="等腰三角形 33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" name="等腰三角形 34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" name="等腰三角形 35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" name="缺角矩形 36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9" name="组合 8"/>
                <p:cNvGrpSpPr/>
                <p:nvPr/>
              </p:nvGrpSpPr>
              <p:grpSpPr>
                <a:xfrm>
                  <a:off x="1540768" y="270933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29" name="等腰三角形 28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" name="等腰三角形 29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" name="等腰三角形 30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2" name="缺角矩形 31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0" name="组合 9"/>
                <p:cNvGrpSpPr/>
                <p:nvPr/>
              </p:nvGrpSpPr>
              <p:grpSpPr>
                <a:xfrm>
                  <a:off x="761835" y="524933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24" name="等腰三角形 23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" name="等腰三角形 24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" name="等腰三角形 25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" name="缺角矩形 26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1" name="组合 10"/>
                <p:cNvGrpSpPr/>
                <p:nvPr/>
              </p:nvGrpSpPr>
              <p:grpSpPr>
                <a:xfrm>
                  <a:off x="2489035" y="550333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19" name="等腰三角形 18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" name="等腰三角形 19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" name="等腰三角形 20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" name="缺角矩形 21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2" name="组合 11"/>
                <p:cNvGrpSpPr/>
                <p:nvPr/>
              </p:nvGrpSpPr>
              <p:grpSpPr>
                <a:xfrm>
                  <a:off x="4292435" y="541867"/>
                  <a:ext cx="423024" cy="1066165"/>
                  <a:chOff x="711200" y="16934"/>
                  <a:chExt cx="423122" cy="1066165"/>
                </a:xfrm>
              </p:grpSpPr>
              <p:sp>
                <p:nvSpPr>
                  <p:cNvPr id="14" name="等腰三角形 13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5" name="等腰三角形 14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6" name="等腰三角形 15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" name="缺角矩形 16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</p:grpSp>
        <p:sp>
          <p:nvSpPr>
            <p:cNvPr id="54" name="椭圆 53"/>
            <p:cNvSpPr/>
            <p:nvPr/>
          </p:nvSpPr>
          <p:spPr>
            <a:xfrm>
              <a:off x="2155277" y="4202657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053640" y="3979439"/>
              <a:ext cx="1147474" cy="17661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</p:grpSp>
      <p:sp>
        <p:nvSpPr>
          <p:cNvPr id="13" name="页脚占位符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1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Zander formula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sz="2000" dirty="0" smtClean="0"/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𝑠𝑦𝑠𝑡𝑒𝑚</m:t>
                          </m:r>
                        </m:sub>
                      </m:sSub>
                      <m:r>
                        <a:rPr lang="sv-SE" sz="2000" i="1" smtClean="0"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𝐴𝑃</m:t>
                          </m:r>
                        </m:sub>
                      </m:sSub>
                      <m:sSub>
                        <m:sSub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𝐴𝑃</m:t>
                          </m:r>
                        </m:sub>
                      </m:sSub>
                      <m:r>
                        <a:rPr lang="sv-SE" sz="2000" i="1" smtClean="0"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𝑢𝑠𝑒𝑟</m:t>
                          </m:r>
                        </m:sub>
                      </m:sSub>
                      <m:sSub>
                        <m:sSub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𝑢𝑠𝑒𝑟</m:t>
                          </m:r>
                        </m:sub>
                      </m:sSub>
                      <m:sSub>
                        <m:sSubPr>
                          <m:ctrlPr>
                            <a:rPr lang="sv-SE" sz="20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𝑠𝑒𝑟𝑣𝑖𝑐𝑒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𝑓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sv-SE" sz="2000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𝐴𝑃</m:t>
                        </m:r>
                      </m:sub>
                    </m:sSub>
                  </m:oMath>
                </a14:m>
                <a:r>
                  <a:rPr lang="en-US" sz="1600" dirty="0" smtClean="0"/>
                  <a:t> the number of access points (base stations)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𝑢𝑠𝑒𝑟</m:t>
                        </m:r>
                      </m:sub>
                    </m:sSub>
                  </m:oMath>
                </a14:m>
                <a:r>
                  <a:rPr lang="en-US" sz="1600" dirty="0" smtClean="0"/>
                  <a:t> the number of users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𝑢𝑠𝑒𝑟</m:t>
                        </m:r>
                      </m:sub>
                    </m:sSub>
                  </m:oMath>
                </a14:m>
                <a:r>
                  <a:rPr lang="en-US" sz="1600" dirty="0" smtClean="0"/>
                  <a:t> the average data rate of users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𝑠𝑒𝑟𝑣𝑖𝑐𝑒</m:t>
                        </m:r>
                      </m:sub>
                    </m:sSub>
                  </m:oMath>
                </a14:m>
                <a:r>
                  <a:rPr lang="en-US" sz="1600" dirty="0" smtClean="0"/>
                  <a:t> the service area covered (volume indoors)</a:t>
                </a:r>
              </a:p>
              <a:p>
                <a:pPr marL="457200" lvl="1" indent="0">
                  <a:buNone/>
                </a:pP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en-US" sz="1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</m:oMath>
                </a14:m>
                <a:r>
                  <a:rPr lang="en-US" sz="1600" dirty="0" smtClean="0"/>
                  <a:t> a function of the required Quality of Service.</a:t>
                </a:r>
                <a:endParaRPr lang="sv-SE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b="-643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组合 3"/>
          <p:cNvGrpSpPr/>
          <p:nvPr/>
        </p:nvGrpSpPr>
        <p:grpSpPr>
          <a:xfrm>
            <a:off x="1371600" y="2209800"/>
            <a:ext cx="6553200" cy="1708469"/>
            <a:chOff x="0" y="0"/>
            <a:chExt cx="5175461" cy="1435986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194733"/>
              <a:ext cx="1052664" cy="851787"/>
              <a:chOff x="0" y="16934"/>
              <a:chExt cx="1820333" cy="1219200"/>
            </a:xfrm>
          </p:grpSpPr>
          <p:sp>
            <p:nvSpPr>
              <p:cNvPr id="108" name="椭圆 10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9" name="等腰三角形 10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0" name="等腰三角形 10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1" name="等腰三角形 11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2" name="缺角矩形 11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048933" y="211666"/>
              <a:ext cx="1052664" cy="851787"/>
              <a:chOff x="0" y="16934"/>
              <a:chExt cx="1820333" cy="121920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4" name="等腰三角形 10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5" name="等腰三角形 10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6" name="等腰三角形 10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7" name="缺角矩形 10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515533" y="389466"/>
              <a:ext cx="1052664" cy="851787"/>
              <a:chOff x="0" y="16934"/>
              <a:chExt cx="1820333" cy="1219200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9" name="等腰三角形 9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0" name="等腰三角形 9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2" name="缺角矩形 10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5400" y="567266"/>
              <a:ext cx="1052664" cy="851787"/>
              <a:chOff x="0" y="16934"/>
              <a:chExt cx="1820333" cy="121920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7" name="缺角矩形 9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0333" y="186267"/>
              <a:ext cx="1052195" cy="851535"/>
              <a:chOff x="0" y="16934"/>
              <a:chExt cx="1820333" cy="1219200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9" name="等腰三角形 8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2" name="缺角矩形 9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089400" y="211667"/>
              <a:ext cx="1052195" cy="851535"/>
              <a:chOff x="0" y="16934"/>
              <a:chExt cx="1820333" cy="1219200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7" name="缺角矩形 8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608666" y="33867"/>
              <a:ext cx="1052195" cy="851535"/>
              <a:chOff x="0" y="16934"/>
              <a:chExt cx="1820333" cy="1219200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1" name="等腰三角形 8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2" name="缺角矩形 8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606800" y="0"/>
              <a:ext cx="1052195" cy="851535"/>
              <a:chOff x="0" y="16934"/>
              <a:chExt cx="1820333" cy="1219200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6" name="等腰三角形 7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7" name="缺角矩形 7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572933" y="381000"/>
              <a:ext cx="1052195" cy="851535"/>
              <a:chOff x="0" y="16934"/>
              <a:chExt cx="1820333" cy="1219200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2" name="缺角矩形 7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124200" y="558800"/>
              <a:ext cx="1052195" cy="851535"/>
              <a:chOff x="0" y="16934"/>
              <a:chExt cx="1820333" cy="12192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6" name="等腰三角形 6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7" name="缺角矩形 6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123266" y="575734"/>
              <a:ext cx="1052195" cy="851535"/>
              <a:chOff x="0" y="16934"/>
              <a:chExt cx="1820333" cy="12192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2" name="缺角矩形 6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590800" y="0"/>
              <a:ext cx="1052195" cy="851535"/>
              <a:chOff x="0" y="16934"/>
              <a:chExt cx="1820333" cy="12192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5" name="等腰三角形 5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7" name="缺角矩形 5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582333" y="372534"/>
              <a:ext cx="1052195" cy="851535"/>
              <a:chOff x="0" y="16934"/>
              <a:chExt cx="1820333" cy="1219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缺角矩形 5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074333" y="575733"/>
              <a:ext cx="1052664" cy="851787"/>
              <a:chOff x="0" y="16934"/>
              <a:chExt cx="1820333" cy="1219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7" name="缺角矩形 4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58800" y="16933"/>
              <a:ext cx="1052664" cy="851787"/>
              <a:chOff x="0" y="16934"/>
              <a:chExt cx="1820333" cy="1219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2" name="缺角矩形 4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999066" y="211666"/>
              <a:ext cx="1052664" cy="851787"/>
              <a:chOff x="0" y="16934"/>
              <a:chExt cx="1820333" cy="12192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24466" y="584199"/>
              <a:ext cx="1052664" cy="851787"/>
              <a:chOff x="0" y="16934"/>
              <a:chExt cx="1820333" cy="1219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82600" y="389466"/>
              <a:ext cx="1052664" cy="851787"/>
              <a:chOff x="0" y="16934"/>
              <a:chExt cx="1820333" cy="12192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sp>
        <p:nvSpPr>
          <p:cNvPr id="113" name="页脚占位符 1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 of spectrum and number of sites</a:t>
            </a:r>
            <a:endParaRPr lang="sv-SE" dirty="0"/>
          </a:p>
        </p:txBody>
      </p:sp>
      <p:grpSp>
        <p:nvGrpSpPr>
          <p:cNvPr id="8" name="组合 7"/>
          <p:cNvGrpSpPr/>
          <p:nvPr/>
        </p:nvGrpSpPr>
        <p:grpSpPr>
          <a:xfrm>
            <a:off x="953761" y="2776791"/>
            <a:ext cx="7275839" cy="3276812"/>
            <a:chOff x="1258445" y="2700591"/>
            <a:chExt cx="7460621" cy="3606941"/>
          </a:xfrm>
        </p:grpSpPr>
        <p:graphicFrame>
          <p:nvGraphicFramePr>
            <p:cNvPr id="4" name="图表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83038418"/>
                </p:ext>
              </p:extLst>
            </p:nvPr>
          </p:nvGraphicFramePr>
          <p:xfrm>
            <a:off x="1632466" y="2700591"/>
            <a:ext cx="7086600" cy="3200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矩形 4"/>
            <p:cNvSpPr/>
            <p:nvPr/>
          </p:nvSpPr>
          <p:spPr>
            <a:xfrm>
              <a:off x="3353679" y="5900991"/>
              <a:ext cx="2446174" cy="406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dirty="0">
                  <a:latin typeface="Tahoma" pitchFamily="34" charset="0"/>
                </a:rPr>
                <a:t>Used spectrum (MHz)</a:t>
              </a:r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460139" y="4080076"/>
              <a:ext cx="1975324" cy="3787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altLang="zh-CN" dirty="0">
                  <a:latin typeface="Tahoma" pitchFamily="34" charset="0"/>
                </a:rPr>
                <a:t>Number of sites</a:t>
              </a:r>
              <a:endParaRPr lang="zh-CN" altLang="en-US" sz="4800" dirty="0">
                <a:latin typeface="Tahoma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205117" y="2286000"/>
            <a:ext cx="6733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latin typeface="Tahoma" pitchFamily="34" charset="0"/>
              </a:rPr>
              <a:t>Example: New Kista area, 10 000 office workers</a:t>
            </a:r>
            <a:endParaRPr lang="zh-CN" altLang="en-US" sz="24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exercise – work in 4 groups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How many base station sites need to be deployed in the following cases?</a:t>
            </a:r>
          </a:p>
          <a:p>
            <a:pPr lvl="1"/>
            <a:r>
              <a:rPr lang="en-US" sz="1800" dirty="0" smtClean="0"/>
              <a:t>Operator A, LTE in the 2.6 GHz</a:t>
            </a:r>
          </a:p>
          <a:p>
            <a:pPr lvl="1"/>
            <a:r>
              <a:rPr lang="en-US" sz="1800" dirty="0" smtClean="0"/>
              <a:t>Operator B, HSPA in the 2.6 GHz</a:t>
            </a:r>
          </a:p>
          <a:p>
            <a:pPr lvl="1"/>
            <a:r>
              <a:rPr lang="en-US" sz="1800" dirty="0" smtClean="0"/>
              <a:t>Operator C + D, LTE in the 2.6 GHz band and share network</a:t>
            </a:r>
          </a:p>
          <a:p>
            <a:pPr lvl="1"/>
            <a:r>
              <a:rPr lang="en-US" sz="1800" dirty="0" smtClean="0"/>
              <a:t>Operator E, LTE using unlicensed 1800 MHz band.</a:t>
            </a:r>
          </a:p>
          <a:p>
            <a:pPr lvl="1"/>
            <a:r>
              <a:rPr lang="en-US" sz="1800" dirty="0" smtClean="0"/>
              <a:t>You are allowed to ask me one question per group</a:t>
            </a:r>
            <a:endParaRPr lang="sv-SE" sz="18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base station sites</a:t>
            </a:r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695524" y="2133600"/>
            <a:ext cx="7838875" cy="3716825"/>
            <a:chOff x="1272373" y="2700591"/>
            <a:chExt cx="7446693" cy="3553503"/>
          </a:xfrm>
        </p:grpSpPr>
        <p:graphicFrame>
          <p:nvGraphicFramePr>
            <p:cNvPr id="5" name="图表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01473771"/>
                </p:ext>
              </p:extLst>
            </p:nvPr>
          </p:nvGraphicFramePr>
          <p:xfrm>
            <a:off x="1632466" y="2700591"/>
            <a:ext cx="7086600" cy="3200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矩形 5"/>
            <p:cNvSpPr/>
            <p:nvPr/>
          </p:nvSpPr>
          <p:spPr>
            <a:xfrm>
              <a:off x="3443647" y="5900991"/>
              <a:ext cx="2266236" cy="353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dirty="0">
                  <a:latin typeface="Tahoma" pitchFamily="34" charset="0"/>
                </a:rPr>
                <a:t>Used spectrum (MHz)</a:t>
              </a:r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16200000">
              <a:off x="589962" y="4094004"/>
              <a:ext cx="1715676" cy="3508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altLang="zh-CN" dirty="0">
                  <a:latin typeface="Tahoma" pitchFamily="34" charset="0"/>
                </a:rPr>
                <a:t>Number of sites</a:t>
              </a:r>
              <a:endParaRPr lang="zh-CN" altLang="en-US" sz="4800" dirty="0">
                <a:latin typeface="Tahoma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629400" y="4038600"/>
            <a:ext cx="2209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600" dirty="0">
                <a:latin typeface="Tahoma" pitchFamily="34" charset="0"/>
              </a:rPr>
              <a:t>Cases for different</a:t>
            </a:r>
          </a:p>
          <a:p>
            <a:r>
              <a:rPr lang="sv-SE" altLang="zh-CN" sz="1600" dirty="0">
                <a:latin typeface="Tahoma" pitchFamily="34" charset="0"/>
              </a:rPr>
              <a:t>Swedish operators</a:t>
            </a:r>
          </a:p>
          <a:p>
            <a:r>
              <a:rPr lang="sv-SE" altLang="zh-CN" sz="1600" dirty="0">
                <a:latin typeface="Tahoma" pitchFamily="34" charset="0"/>
              </a:rPr>
              <a:t>using 2.6 GHz band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2971800" y="3654946"/>
            <a:ext cx="381050" cy="3048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4953000" y="4716168"/>
            <a:ext cx="381050" cy="3048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base station sites</a:t>
            </a:r>
            <a:endParaRPr lang="sv-SE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79017" y="2120153"/>
            <a:ext cx="7855383" cy="3797197"/>
            <a:chOff x="1272751" y="2700591"/>
            <a:chExt cx="7446315" cy="3545224"/>
          </a:xfrm>
        </p:grpSpPr>
        <p:graphicFrame>
          <p:nvGraphicFramePr>
            <p:cNvPr id="13" name="图表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5550"/>
                </p:ext>
              </p:extLst>
            </p:nvPr>
          </p:nvGraphicFramePr>
          <p:xfrm>
            <a:off x="1632466" y="2700591"/>
            <a:ext cx="7086600" cy="3200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矩形 13"/>
            <p:cNvSpPr/>
            <p:nvPr/>
          </p:nvSpPr>
          <p:spPr>
            <a:xfrm>
              <a:off x="3446085" y="5900991"/>
              <a:ext cx="2261360" cy="344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dirty="0">
                  <a:latin typeface="Tahoma" pitchFamily="34" charset="0"/>
                </a:rPr>
                <a:t>Used spectrum (MHz)</a:t>
              </a:r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16200000">
              <a:off x="610076" y="4094381"/>
              <a:ext cx="1675449" cy="3500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altLang="zh-CN" dirty="0">
                  <a:latin typeface="Tahoma" pitchFamily="34" charset="0"/>
                </a:rPr>
                <a:t>Number of sites</a:t>
              </a:r>
              <a:endParaRPr lang="zh-CN" altLang="en-US" sz="4800" dirty="0">
                <a:latin typeface="Tahoma" pitchFamily="34" charset="0"/>
              </a:endParaRPr>
            </a:p>
          </p:txBody>
        </p:sp>
      </p:grpSp>
      <p:sp>
        <p:nvSpPr>
          <p:cNvPr id="16" name="椭圆 15"/>
          <p:cNvSpPr/>
          <p:nvPr/>
        </p:nvSpPr>
        <p:spPr bwMode="auto">
          <a:xfrm>
            <a:off x="1981200" y="2362200"/>
            <a:ext cx="304800" cy="18288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2971800" y="3657600"/>
            <a:ext cx="355359" cy="1107127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49232" y="236220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Brazil operators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706" y="3585777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dirty="0">
                <a:latin typeface="Tahoma" pitchFamily="34" charset="0"/>
              </a:rPr>
              <a:t>UK operators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8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structure of radio access networks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 is not only costs for the base station equipment (the radio) but also for the transmission &amp; sites.</a:t>
            </a:r>
            <a:endParaRPr lang="sv-SE" sz="2400" dirty="0"/>
          </a:p>
        </p:txBody>
      </p:sp>
      <p:graphicFrame>
        <p:nvGraphicFramePr>
          <p:cNvPr id="6" name="图表 5"/>
          <p:cNvGraphicFramePr>
            <a:graphicFrameLocks/>
          </p:cNvGraphicFramePr>
          <p:nvPr>
            <p:extLst/>
          </p:nvPr>
        </p:nvGraphicFramePr>
        <p:xfrm>
          <a:off x="2590800" y="2971800"/>
          <a:ext cx="5105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 6"/>
          <p:cNvSpPr/>
          <p:nvPr/>
        </p:nvSpPr>
        <p:spPr>
          <a:xfrm>
            <a:off x="684213" y="3429000"/>
            <a:ext cx="176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600" dirty="0" smtClean="0">
                <a:latin typeface="Tahoma" pitchFamily="34" charset="0"/>
              </a:rPr>
              <a:t>From </a:t>
            </a:r>
          </a:p>
          <a:p>
            <a:r>
              <a:rPr lang="sv-SE" altLang="zh-CN" sz="1600" dirty="0" smtClean="0">
                <a:latin typeface="Tahoma" pitchFamily="34" charset="0"/>
              </a:rPr>
              <a:t>Klas Johansson </a:t>
            </a:r>
          </a:p>
          <a:p>
            <a:r>
              <a:rPr lang="sv-SE" altLang="zh-CN" sz="1600" dirty="0" smtClean="0">
                <a:latin typeface="Tahoma" pitchFamily="34" charset="0"/>
              </a:rPr>
              <a:t>PhD </a:t>
            </a:r>
            <a:r>
              <a:rPr lang="sv-SE" altLang="zh-CN" sz="1600" dirty="0">
                <a:latin typeface="Tahoma" pitchFamily="34" charset="0"/>
              </a:rPr>
              <a:t>thesis 2007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Cost structure, bandwidth and capacity</a:t>
            </a:r>
            <a:endParaRPr lang="sv-SE" sz="3200" dirty="0"/>
          </a:p>
        </p:txBody>
      </p:sp>
      <p:grpSp>
        <p:nvGrpSpPr>
          <p:cNvPr id="29" name="组合 28"/>
          <p:cNvGrpSpPr/>
          <p:nvPr/>
        </p:nvGrpSpPr>
        <p:grpSpPr>
          <a:xfrm>
            <a:off x="724694" y="3348372"/>
            <a:ext cx="2036842" cy="2752074"/>
            <a:chOff x="724694" y="3348372"/>
            <a:chExt cx="2036842" cy="2752074"/>
          </a:xfrm>
        </p:grpSpPr>
        <p:grpSp>
          <p:nvGrpSpPr>
            <p:cNvPr id="11" name="组合 10"/>
            <p:cNvGrpSpPr/>
            <p:nvPr/>
          </p:nvGrpSpPr>
          <p:grpSpPr>
            <a:xfrm>
              <a:off x="1903412" y="3348372"/>
              <a:ext cx="609600" cy="1909428"/>
              <a:chOff x="2203938" y="3360094"/>
              <a:chExt cx="609600" cy="1909428"/>
            </a:xfrm>
          </p:grpSpPr>
          <p:sp>
            <p:nvSpPr>
              <p:cNvPr id="4" name="矩形 3"/>
              <p:cNvSpPr/>
              <p:nvPr/>
            </p:nvSpPr>
            <p:spPr bwMode="auto">
              <a:xfrm>
                <a:off x="2203938" y="3360094"/>
                <a:ext cx="609600" cy="37370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Radio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 bwMode="auto">
              <a:xfrm>
                <a:off x="2203938" y="3733799"/>
                <a:ext cx="609600" cy="1535723"/>
              </a:xfrm>
              <a:prstGeom prst="rect">
                <a:avLst/>
              </a:prstGeom>
              <a:solidFill>
                <a:srgbClr val="33CC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Site and Trans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4" name="立方体 13"/>
            <p:cNvSpPr/>
            <p:nvPr/>
          </p:nvSpPr>
          <p:spPr bwMode="auto">
            <a:xfrm>
              <a:off x="1219200" y="4648200"/>
              <a:ext cx="533400" cy="609599"/>
            </a:xfrm>
            <a:prstGeom prst="cub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4694" y="3694093"/>
              <a:ext cx="11818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Capacity of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radio base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station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</a:t>
              </a:r>
              <a:r>
                <a:rPr lang="sv-SE" altLang="zh-CN" sz="1400" dirty="0" smtClean="0">
                  <a:latin typeface="Tahoma" pitchFamily="34" charset="0"/>
                </a:rPr>
                <a:t>10 </a:t>
              </a:r>
              <a:r>
                <a:rPr lang="sv-SE" altLang="zh-CN" sz="1400" dirty="0">
                  <a:latin typeface="Tahoma" pitchFamily="34" charset="0"/>
                </a:rPr>
                <a:t>Mbps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46231" y="5392560"/>
              <a:ext cx="181530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Calibri" panose="020F0502020204030204" pitchFamily="34" charset="0"/>
                </a:rPr>
                <a:t>HSPA year </a:t>
              </a:r>
              <a:r>
                <a:rPr lang="sv-SE" altLang="zh-CN" sz="2000" dirty="0" smtClean="0">
                  <a:latin typeface="Calibri" panose="020F0502020204030204" pitchFamily="34" charset="0"/>
                </a:rPr>
                <a:t>2008</a:t>
              </a:r>
            </a:p>
            <a:p>
              <a:pPr algn="ctr"/>
              <a:r>
                <a:rPr lang="sv-SE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5 MHz</a:t>
              </a:r>
              <a:endParaRPr lang="zh-CN" altLang="en-US" sz="20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</p:grpSp>
      <p:sp>
        <p:nvSpPr>
          <p:cNvPr id="3" name="左大括号 2"/>
          <p:cNvSpPr/>
          <p:nvPr/>
        </p:nvSpPr>
        <p:spPr bwMode="auto">
          <a:xfrm flipH="1">
            <a:off x="2558731" y="3722077"/>
            <a:ext cx="202805" cy="1535722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左大括号 12"/>
          <p:cNvSpPr/>
          <p:nvPr/>
        </p:nvSpPr>
        <p:spPr bwMode="auto">
          <a:xfrm flipH="1">
            <a:off x="2558730" y="3348371"/>
            <a:ext cx="202804" cy="37370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13114" y="3350557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1600" dirty="0">
                <a:latin typeface="Tahoma" pitchFamily="34" charset="0"/>
              </a:rPr>
              <a:t>~ 20 k€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13114" y="4336003"/>
            <a:ext cx="10134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1600" dirty="0">
                <a:latin typeface="Tahoma" pitchFamily="34" charset="0"/>
              </a:rPr>
              <a:t>~ </a:t>
            </a:r>
            <a:r>
              <a:rPr lang="sv-SE" altLang="zh-CN" sz="1600" dirty="0" smtClean="0">
                <a:latin typeface="Tahoma" pitchFamily="34" charset="0"/>
              </a:rPr>
              <a:t>100 </a:t>
            </a:r>
            <a:r>
              <a:rPr lang="sv-SE" altLang="zh-CN" sz="1600" dirty="0">
                <a:latin typeface="Tahoma" pitchFamily="34" charset="0"/>
              </a:rPr>
              <a:t>k€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“last mile” problem: Most investments in Access Networks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Backbone network shared by many</a:t>
            </a:r>
          </a:p>
          <a:p>
            <a:r>
              <a:rPr lang="en-US" sz="2400" dirty="0" smtClean="0"/>
              <a:t>Access network individual</a:t>
            </a:r>
            <a:endParaRPr lang="sv-SE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52" y="3156088"/>
            <a:ext cx="3686448" cy="27908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35810" y="3883898"/>
            <a:ext cx="3359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ahoma" pitchFamily="34" charset="0"/>
              </a:rPr>
              <a:t>Example: 2 cities, 50000 user each</a:t>
            </a:r>
          </a:p>
          <a:p>
            <a:endParaRPr lang="en-US" altLang="zh-CN" sz="1600" dirty="0">
              <a:latin typeface="Tahoma" pitchFamily="34" charset="0"/>
            </a:endParaRPr>
          </a:p>
          <a:p>
            <a:r>
              <a:rPr lang="en-US" altLang="zh-CN" sz="1600" dirty="0" smtClean="0">
                <a:latin typeface="Tahoma" pitchFamily="34" charset="0"/>
              </a:rPr>
              <a:t>Access network: 100 m/user</a:t>
            </a:r>
          </a:p>
          <a:p>
            <a:r>
              <a:rPr lang="en-US" altLang="zh-CN" sz="1600" dirty="0" smtClean="0">
                <a:latin typeface="Tahoma" pitchFamily="34" charset="0"/>
              </a:rPr>
              <a:t>Trunk network: 1 m/user</a:t>
            </a:r>
          </a:p>
          <a:p>
            <a:r>
              <a:rPr lang="en-US" altLang="zh-CN" sz="1600" dirty="0" smtClean="0">
                <a:latin typeface="Tahoma" pitchFamily="34" charset="0"/>
              </a:rPr>
              <a:t>	   (=100km/100000 users)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Cost structure, bandwidth and capacity</a:t>
            </a:r>
            <a:endParaRPr lang="sv-SE" sz="3200" dirty="0"/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1447800" y="2743200"/>
            <a:ext cx="647700" cy="4747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9" name="组合 28"/>
          <p:cNvGrpSpPr/>
          <p:nvPr/>
        </p:nvGrpSpPr>
        <p:grpSpPr>
          <a:xfrm>
            <a:off x="724694" y="2133600"/>
            <a:ext cx="2036842" cy="3966846"/>
            <a:chOff x="724694" y="2133600"/>
            <a:chExt cx="2036842" cy="3966846"/>
          </a:xfrm>
        </p:grpSpPr>
        <p:grpSp>
          <p:nvGrpSpPr>
            <p:cNvPr id="11" name="组合 10"/>
            <p:cNvGrpSpPr/>
            <p:nvPr/>
          </p:nvGrpSpPr>
          <p:grpSpPr>
            <a:xfrm>
              <a:off x="1903412" y="2186354"/>
              <a:ext cx="609600" cy="3071446"/>
              <a:chOff x="2203938" y="2198076"/>
              <a:chExt cx="609600" cy="3071446"/>
            </a:xfrm>
          </p:grpSpPr>
          <p:sp>
            <p:nvSpPr>
              <p:cNvPr id="4" name="矩形 3"/>
              <p:cNvSpPr/>
              <p:nvPr/>
            </p:nvSpPr>
            <p:spPr bwMode="auto">
              <a:xfrm>
                <a:off x="2203938" y="2198076"/>
                <a:ext cx="609600" cy="153572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Radio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 bwMode="auto">
              <a:xfrm>
                <a:off x="2203938" y="3733799"/>
                <a:ext cx="609600" cy="1535723"/>
              </a:xfrm>
              <a:prstGeom prst="rect">
                <a:avLst/>
              </a:prstGeom>
              <a:solidFill>
                <a:srgbClr val="33CC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Site and Trans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4" name="立方体 13"/>
            <p:cNvSpPr/>
            <p:nvPr/>
          </p:nvSpPr>
          <p:spPr bwMode="auto">
            <a:xfrm>
              <a:off x="1219200" y="4038600"/>
              <a:ext cx="533400" cy="1219199"/>
            </a:xfrm>
            <a:prstGeom prst="cub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38200" y="2133600"/>
              <a:ext cx="1295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Total cost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for new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200k€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4694" y="3192269"/>
              <a:ext cx="11818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Capacity of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radio base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station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40 Mbps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46231" y="5392560"/>
              <a:ext cx="181530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Calibri" panose="020F0502020204030204" pitchFamily="34" charset="0"/>
                </a:rPr>
                <a:t>HSPA year </a:t>
              </a:r>
              <a:r>
                <a:rPr lang="sv-SE" altLang="zh-CN" sz="2000" dirty="0" smtClean="0">
                  <a:latin typeface="Calibri" panose="020F0502020204030204" pitchFamily="34" charset="0"/>
                </a:rPr>
                <a:t>2008</a:t>
              </a:r>
            </a:p>
            <a:p>
              <a:pPr algn="ctr"/>
              <a:r>
                <a:rPr lang="sv-SE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20 MHz</a:t>
              </a:r>
              <a:endParaRPr lang="zh-CN" altLang="en-US" sz="20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4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radio equipment is decreasing rapidly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2025487"/>
            <a:ext cx="3730625" cy="39909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319551"/>
            <a:ext cx="4191001" cy="353904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90600" y="2514600"/>
            <a:ext cx="335279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sv-SE" altLang="zh-CN" i="1" dirty="0">
                <a:latin typeface="Verdana" panose="020B0604030504040204" pitchFamily="34" charset="0"/>
              </a:rPr>
              <a:t>512 MSEK (50 MEuro)</a:t>
            </a:r>
          </a:p>
          <a:p>
            <a:r>
              <a:rPr lang="it-IT" altLang="zh-CN" i="1" dirty="0">
                <a:latin typeface="Verdana" panose="020B0604030504040204" pitchFamily="34" charset="0"/>
              </a:rPr>
              <a:t>~6 KEuro per base station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62600" y="3160931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i="1" dirty="0">
                <a:latin typeface="Verdana" panose="020B0604030504040204" pitchFamily="34" charset="0"/>
              </a:rPr>
              <a:t>~ 750 MSEK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Cost structure, bandwidth and capacity</a:t>
            </a:r>
            <a:endParaRPr lang="sv-SE" sz="3200" dirty="0"/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1447800" y="2743200"/>
            <a:ext cx="647700" cy="4747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9" name="组合 28"/>
          <p:cNvGrpSpPr/>
          <p:nvPr/>
        </p:nvGrpSpPr>
        <p:grpSpPr>
          <a:xfrm>
            <a:off x="724694" y="2133600"/>
            <a:ext cx="2036842" cy="3966846"/>
            <a:chOff x="724694" y="2133600"/>
            <a:chExt cx="2036842" cy="3966846"/>
          </a:xfrm>
        </p:grpSpPr>
        <p:grpSp>
          <p:nvGrpSpPr>
            <p:cNvPr id="11" name="组合 10"/>
            <p:cNvGrpSpPr/>
            <p:nvPr/>
          </p:nvGrpSpPr>
          <p:grpSpPr>
            <a:xfrm>
              <a:off x="1903412" y="2186354"/>
              <a:ext cx="609600" cy="3071446"/>
              <a:chOff x="2203938" y="2198076"/>
              <a:chExt cx="609600" cy="3071446"/>
            </a:xfrm>
          </p:grpSpPr>
          <p:sp>
            <p:nvSpPr>
              <p:cNvPr id="4" name="矩形 3"/>
              <p:cNvSpPr/>
              <p:nvPr/>
            </p:nvSpPr>
            <p:spPr bwMode="auto">
              <a:xfrm>
                <a:off x="2203938" y="2198076"/>
                <a:ext cx="609600" cy="153572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Radio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 bwMode="auto">
              <a:xfrm>
                <a:off x="2203938" y="3733799"/>
                <a:ext cx="609600" cy="1535723"/>
              </a:xfrm>
              <a:prstGeom prst="rect">
                <a:avLst/>
              </a:prstGeom>
              <a:solidFill>
                <a:srgbClr val="33CC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Site and Trans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4" name="立方体 13"/>
            <p:cNvSpPr/>
            <p:nvPr/>
          </p:nvSpPr>
          <p:spPr bwMode="auto">
            <a:xfrm>
              <a:off x="1219200" y="4038600"/>
              <a:ext cx="533400" cy="1219199"/>
            </a:xfrm>
            <a:prstGeom prst="cub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38200" y="2133600"/>
              <a:ext cx="1295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Total cost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for new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200k€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4694" y="3192269"/>
              <a:ext cx="11818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Capacity of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radio base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station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40 Mbps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46231" y="5392560"/>
              <a:ext cx="181530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Calibri" panose="020F0502020204030204" pitchFamily="34" charset="0"/>
                </a:rPr>
                <a:t>HSPA year </a:t>
              </a:r>
              <a:r>
                <a:rPr lang="sv-SE" altLang="zh-CN" sz="2000" dirty="0" smtClean="0">
                  <a:latin typeface="Calibri" panose="020F0502020204030204" pitchFamily="34" charset="0"/>
                </a:rPr>
                <a:t>2008</a:t>
              </a:r>
            </a:p>
            <a:p>
              <a:pPr algn="ctr"/>
              <a:r>
                <a:rPr lang="sv-SE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20 MHz</a:t>
              </a:r>
              <a:endParaRPr lang="zh-CN" altLang="en-US" sz="20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Cost structure, bandwidth and capacity</a:t>
            </a:r>
            <a:endParaRPr lang="sv-SE" sz="320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7315200" y="4809393"/>
            <a:ext cx="609600" cy="448407"/>
            <a:chOff x="3429000" y="4806462"/>
            <a:chExt cx="609600" cy="448407"/>
          </a:xfrm>
        </p:grpSpPr>
        <p:sp>
          <p:nvSpPr>
            <p:cNvPr id="8" name="矩形 7"/>
            <p:cNvSpPr/>
            <p:nvPr/>
          </p:nvSpPr>
          <p:spPr bwMode="auto">
            <a:xfrm>
              <a:off x="3429000" y="4953000"/>
              <a:ext cx="609600" cy="301869"/>
            </a:xfrm>
            <a:prstGeom prst="rect">
              <a:avLst/>
            </a:prstGeom>
            <a:solidFill>
              <a:srgbClr val="33CC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r>
                <a:rPr kumimoji="0" lang="en-US" altLang="zh-CN" sz="1200" b="0" i="0" u="none" strike="noStrike" cap="none" normalizeH="0" baseline="0" dirty="0" smtClean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rPr>
                <a:t>Trans</a:t>
              </a:r>
              <a:endParaRPr kumimoji="0" lang="zh-CN" altLang="en-US" sz="1200" b="0" i="0" u="none" strike="noStrike" cap="none" normalizeH="0" baseline="0" dirty="0">
                <a:ln>
                  <a:noFill/>
                </a:ln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3429000" y="4806462"/>
              <a:ext cx="609600" cy="14653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rPr>
                <a:t>Radio</a:t>
              </a:r>
              <a:endParaRPr kumimoji="0" lang="zh-CN" altLang="en-US" sz="11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09306" y="3598984"/>
            <a:ext cx="609600" cy="1670538"/>
            <a:chOff x="2819400" y="3587262"/>
            <a:chExt cx="609600" cy="1670538"/>
          </a:xfrm>
        </p:grpSpPr>
        <p:sp>
          <p:nvSpPr>
            <p:cNvPr id="7" name="矩形 6"/>
            <p:cNvSpPr/>
            <p:nvPr/>
          </p:nvSpPr>
          <p:spPr bwMode="auto">
            <a:xfrm>
              <a:off x="2819400" y="3733800"/>
              <a:ext cx="609600" cy="1524000"/>
            </a:xfrm>
            <a:prstGeom prst="rect">
              <a:avLst/>
            </a:prstGeom>
            <a:solidFill>
              <a:srgbClr val="33CC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20000"/>
                </a:spcBef>
                <a:spcAft>
                  <a:spcPct val="0"/>
                </a:spcAft>
                <a:buSzPct val="100000"/>
              </a:pPr>
              <a:r>
                <a:rPr lang="en-US" altLang="zh-CN" sz="1400">
                  <a:solidFill>
                    <a:srgbClr val="000000"/>
                  </a:solidFill>
                  <a:latin typeface="Frutiger LT Std 45 Light" charset="0"/>
                  <a:ea typeface="ＭＳ Ｐゴシック" charset="0"/>
                  <a:cs typeface="ＭＳ Ｐゴシック" charset="0"/>
                </a:rPr>
                <a:t>Site and Trans</a:t>
              </a:r>
              <a:endParaRPr lang="zh-CN" altLang="en-US" sz="1400" dirty="0">
                <a:solidFill>
                  <a:srgbClr val="000000"/>
                </a:solidFill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2819400" y="3587262"/>
              <a:ext cx="609600" cy="14653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rPr>
                <a:t>Radio</a:t>
              </a:r>
              <a:endParaRPr kumimoji="0" lang="zh-CN" altLang="en-US" sz="11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立方体 14"/>
          <p:cNvSpPr/>
          <p:nvPr/>
        </p:nvSpPr>
        <p:spPr bwMode="auto">
          <a:xfrm>
            <a:off x="6324600" y="4038600"/>
            <a:ext cx="914400" cy="1230922"/>
          </a:xfrm>
          <a:prstGeom prst="cub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立方体 15"/>
          <p:cNvSpPr/>
          <p:nvPr/>
        </p:nvSpPr>
        <p:spPr bwMode="auto">
          <a:xfrm>
            <a:off x="3581400" y="4038600"/>
            <a:ext cx="914400" cy="1219200"/>
          </a:xfrm>
          <a:prstGeom prst="cub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1447800" y="2743200"/>
            <a:ext cx="647700" cy="4747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矩形 20"/>
          <p:cNvSpPr/>
          <p:nvPr/>
        </p:nvSpPr>
        <p:spPr>
          <a:xfrm>
            <a:off x="3313906" y="3192268"/>
            <a:ext cx="11818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400" dirty="0">
                <a:latin typeface="Tahoma" pitchFamily="34" charset="0"/>
              </a:rPr>
              <a:t>Capacity of</a:t>
            </a:r>
          </a:p>
          <a:p>
            <a:r>
              <a:rPr lang="sv-SE" altLang="zh-CN" sz="1400" dirty="0">
                <a:latin typeface="Tahoma" pitchFamily="34" charset="0"/>
              </a:rPr>
              <a:t>radio base</a:t>
            </a:r>
          </a:p>
          <a:p>
            <a:r>
              <a:rPr lang="sv-SE" altLang="zh-CN" sz="1400" dirty="0">
                <a:latin typeface="Tahoma" pitchFamily="34" charset="0"/>
              </a:rPr>
              <a:t>station site</a:t>
            </a:r>
          </a:p>
          <a:p>
            <a:r>
              <a:rPr lang="sv-SE" altLang="zh-CN" sz="1400" dirty="0">
                <a:latin typeface="Tahoma" pitchFamily="34" charset="0"/>
              </a:rPr>
              <a:t>~ </a:t>
            </a:r>
            <a:r>
              <a:rPr lang="sv-SE" altLang="zh-CN" sz="1400" dirty="0" smtClean="0">
                <a:latin typeface="Tahoma" pitchFamily="34" charset="0"/>
              </a:rPr>
              <a:t>100 </a:t>
            </a:r>
            <a:r>
              <a:rPr lang="sv-SE" altLang="zh-CN" sz="1400" dirty="0">
                <a:latin typeface="Tahoma" pitchFamily="34" charset="0"/>
              </a:rPr>
              <a:t>Mbps</a:t>
            </a:r>
            <a:endParaRPr lang="zh-CN" altLang="en-US" sz="4000" dirty="0">
              <a:latin typeface="Tahoma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57106" y="3192268"/>
            <a:ext cx="11818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400" dirty="0">
                <a:latin typeface="Tahoma" pitchFamily="34" charset="0"/>
              </a:rPr>
              <a:t>Capacity of</a:t>
            </a:r>
          </a:p>
          <a:p>
            <a:r>
              <a:rPr lang="sv-SE" altLang="zh-CN" sz="1400" dirty="0">
                <a:latin typeface="Tahoma" pitchFamily="34" charset="0"/>
              </a:rPr>
              <a:t>radio base</a:t>
            </a:r>
          </a:p>
          <a:p>
            <a:r>
              <a:rPr lang="sv-SE" altLang="zh-CN" sz="1400" dirty="0">
                <a:latin typeface="Tahoma" pitchFamily="34" charset="0"/>
              </a:rPr>
              <a:t>station site</a:t>
            </a:r>
          </a:p>
          <a:p>
            <a:r>
              <a:rPr lang="sv-SE" altLang="zh-CN" sz="1400" dirty="0">
                <a:latin typeface="Tahoma" pitchFamily="34" charset="0"/>
              </a:rPr>
              <a:t>~ </a:t>
            </a:r>
            <a:r>
              <a:rPr lang="sv-SE" altLang="zh-CN" sz="1400" dirty="0" smtClean="0">
                <a:latin typeface="Tahoma" pitchFamily="34" charset="0"/>
              </a:rPr>
              <a:t>100 </a:t>
            </a:r>
            <a:r>
              <a:rPr lang="sv-SE" altLang="zh-CN" sz="1400" dirty="0">
                <a:latin typeface="Tahoma" pitchFamily="34" charset="0"/>
              </a:rPr>
              <a:t>Mbps</a:t>
            </a:r>
            <a:endParaRPr lang="zh-CN" altLang="en-US" sz="4000" dirty="0">
              <a:latin typeface="Tahoma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79482" y="3855286"/>
            <a:ext cx="10652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v-SE" altLang="zh-CN" sz="1400" dirty="0">
                <a:latin typeface="Tahoma" pitchFamily="34" charset="0"/>
              </a:rPr>
              <a:t>Cost for</a:t>
            </a:r>
          </a:p>
          <a:p>
            <a:pPr algn="r"/>
            <a:r>
              <a:rPr lang="sv-SE" altLang="zh-CN" sz="1400" dirty="0">
                <a:latin typeface="Tahoma" pitchFamily="34" charset="0"/>
              </a:rPr>
              <a:t>upgrading</a:t>
            </a:r>
          </a:p>
          <a:p>
            <a:pPr algn="r"/>
            <a:r>
              <a:rPr lang="sv-SE" altLang="zh-CN" sz="1400" dirty="0">
                <a:latin typeface="Tahoma" pitchFamily="34" charset="0"/>
              </a:rPr>
              <a:t>an existing</a:t>
            </a:r>
          </a:p>
          <a:p>
            <a:pPr algn="r"/>
            <a:r>
              <a:rPr lang="sv-SE" altLang="zh-CN" sz="1400" dirty="0">
                <a:latin typeface="Tahoma" pitchFamily="34" charset="0"/>
              </a:rPr>
              <a:t>site ~ 30k€</a:t>
            </a:r>
            <a:endParaRPr lang="zh-CN" altLang="en-US" sz="1400" dirty="0">
              <a:latin typeface="Tahoma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09306" y="2822936"/>
            <a:ext cx="11818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400" dirty="0">
                <a:latin typeface="Tahoma" pitchFamily="34" charset="0"/>
              </a:rPr>
              <a:t>Total cost</a:t>
            </a:r>
          </a:p>
          <a:p>
            <a:r>
              <a:rPr lang="sv-SE" altLang="zh-CN" sz="1400" dirty="0">
                <a:latin typeface="Tahoma" pitchFamily="34" charset="0"/>
              </a:rPr>
              <a:t>for new site</a:t>
            </a:r>
          </a:p>
          <a:p>
            <a:r>
              <a:rPr lang="sv-SE" altLang="zh-CN" sz="1400" dirty="0">
                <a:latin typeface="Tahoma" pitchFamily="34" charset="0"/>
              </a:rPr>
              <a:t>~ 110k€</a:t>
            </a:r>
            <a:endParaRPr lang="zh-CN" altLang="en-US" sz="1400" dirty="0">
              <a:latin typeface="Tahoma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78587" y="1467249"/>
            <a:ext cx="18661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400" dirty="0">
                <a:latin typeface="Calibri" panose="020F0502020204030204" pitchFamily="34" charset="0"/>
              </a:rPr>
              <a:t>Assuming 3 sector site</a:t>
            </a:r>
          </a:p>
          <a:p>
            <a:r>
              <a:rPr lang="sv-SE" altLang="zh-CN" sz="1400" dirty="0">
                <a:latin typeface="Calibri" panose="020F0502020204030204" pitchFamily="34" charset="0"/>
              </a:rPr>
              <a:t>20 MHz of bandwidth</a:t>
            </a:r>
          </a:p>
          <a:p>
            <a:r>
              <a:rPr lang="sv-SE" altLang="zh-CN" sz="1400" dirty="0">
                <a:latin typeface="Calibri" panose="020F0502020204030204" pitchFamily="34" charset="0"/>
              </a:rPr>
              <a:t>and cell average</a:t>
            </a:r>
          </a:p>
          <a:p>
            <a:r>
              <a:rPr lang="sv-SE" altLang="zh-CN" sz="1400" dirty="0">
                <a:latin typeface="Calibri" panose="020F0502020204030204" pitchFamily="34" charset="0"/>
              </a:rPr>
              <a:t>spectral efficiency</a:t>
            </a:r>
          </a:p>
          <a:p>
            <a:r>
              <a:rPr lang="it-IT" altLang="zh-CN" sz="1400" dirty="0">
                <a:latin typeface="Calibri" panose="020F0502020204030204" pitchFamily="34" charset="0"/>
              </a:rPr>
              <a:t>0,7 bps per Hz (HSPA)</a:t>
            </a:r>
          </a:p>
          <a:p>
            <a:r>
              <a:rPr lang="it-IT" altLang="zh-CN" sz="1400" dirty="0">
                <a:latin typeface="Calibri" panose="020F0502020204030204" pitchFamily="34" charset="0"/>
              </a:rPr>
              <a:t>1,7 bps per Hz (LTE)</a:t>
            </a:r>
            <a:endParaRPr lang="zh-CN" altLang="en-US" sz="1400" dirty="0">
              <a:latin typeface="Tahoma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24694" y="2133600"/>
            <a:ext cx="2036842" cy="3966846"/>
            <a:chOff x="724694" y="2133600"/>
            <a:chExt cx="2036842" cy="3966846"/>
          </a:xfrm>
        </p:grpSpPr>
        <p:grpSp>
          <p:nvGrpSpPr>
            <p:cNvPr id="11" name="组合 10"/>
            <p:cNvGrpSpPr/>
            <p:nvPr/>
          </p:nvGrpSpPr>
          <p:grpSpPr>
            <a:xfrm>
              <a:off x="1903412" y="2186354"/>
              <a:ext cx="609600" cy="3071446"/>
              <a:chOff x="2203938" y="2198076"/>
              <a:chExt cx="609600" cy="3071446"/>
            </a:xfrm>
          </p:grpSpPr>
          <p:sp>
            <p:nvSpPr>
              <p:cNvPr id="4" name="矩形 3"/>
              <p:cNvSpPr/>
              <p:nvPr/>
            </p:nvSpPr>
            <p:spPr bwMode="auto">
              <a:xfrm>
                <a:off x="2203938" y="2198076"/>
                <a:ext cx="609600" cy="153572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Radio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 bwMode="auto">
              <a:xfrm>
                <a:off x="2203938" y="3733799"/>
                <a:ext cx="609600" cy="1535723"/>
              </a:xfrm>
              <a:prstGeom prst="rect">
                <a:avLst/>
              </a:prstGeom>
              <a:solidFill>
                <a:srgbClr val="33CC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r>
                  <a:rPr kumimoji="0" lang="en-US" altLang="zh-CN" sz="1400" b="0" i="0" u="none" strike="noStrike" cap="none" normalizeH="0" baseline="0" dirty="0" smtClean="0">
                    <a:ln>
                      <a:noFill/>
                    </a:ln>
                    <a:effectLst/>
                    <a:latin typeface="Frutiger LT Std 45 Light" charset="0"/>
                    <a:ea typeface="ＭＳ Ｐゴシック" charset="0"/>
                    <a:cs typeface="ＭＳ Ｐゴシック" charset="0"/>
                  </a:rPr>
                  <a:t>Site and Trans</a:t>
                </a:r>
                <a:endParaRPr kumimoji="0" lang="zh-CN" altLang="en-US" sz="1400" b="0" i="0" u="none" strike="noStrike" cap="none" normalizeH="0" baseline="0" dirty="0">
                  <a:ln>
                    <a:noFill/>
                  </a:ln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4" name="立方体 13"/>
            <p:cNvSpPr/>
            <p:nvPr/>
          </p:nvSpPr>
          <p:spPr bwMode="auto">
            <a:xfrm>
              <a:off x="1219200" y="4038600"/>
              <a:ext cx="533400" cy="1219199"/>
            </a:xfrm>
            <a:prstGeom prst="cub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00000"/>
                <a:buFont typeface="Times" charset="0"/>
                <a:buNone/>
                <a:tabLst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 LT Std 45 Light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38200" y="2133600"/>
              <a:ext cx="1295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Total cost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for new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200k€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4694" y="3192269"/>
              <a:ext cx="11818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altLang="zh-CN" sz="1400" dirty="0">
                  <a:latin typeface="Tahoma" pitchFamily="34" charset="0"/>
                </a:rPr>
                <a:t>Capacity of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radio base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station site</a:t>
              </a:r>
            </a:p>
            <a:p>
              <a:r>
                <a:rPr lang="sv-SE" altLang="zh-CN" sz="1400" dirty="0">
                  <a:latin typeface="Tahoma" pitchFamily="34" charset="0"/>
                </a:rPr>
                <a:t>~ 40 Mbps</a:t>
              </a:r>
              <a:endParaRPr lang="zh-CN" altLang="en-US" sz="4000" dirty="0">
                <a:latin typeface="Tahoma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46231" y="5392560"/>
              <a:ext cx="181530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Calibri" panose="020F0502020204030204" pitchFamily="34" charset="0"/>
                </a:rPr>
                <a:t>HSPA year </a:t>
              </a:r>
              <a:r>
                <a:rPr lang="sv-SE" altLang="zh-CN" sz="2000" dirty="0" smtClean="0">
                  <a:latin typeface="Calibri" panose="020F0502020204030204" pitchFamily="34" charset="0"/>
                </a:rPr>
                <a:t>2008</a:t>
              </a:r>
            </a:p>
            <a:p>
              <a:pPr algn="ctr"/>
              <a:r>
                <a:rPr lang="sv-SE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20 MHz</a:t>
              </a:r>
              <a:endParaRPr lang="zh-CN" altLang="en-US" sz="20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766074" y="5392560"/>
            <a:ext cx="1611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2000" dirty="0" smtClean="0">
                <a:latin typeface="Calibri" panose="020F0502020204030204" pitchFamily="34" charset="0"/>
              </a:rPr>
              <a:t>LTE year 2010</a:t>
            </a:r>
          </a:p>
          <a:p>
            <a:pPr algn="ctr"/>
            <a:r>
              <a:rPr lang="sv-SE" altLang="zh-CN" sz="2000" dirty="0">
                <a:solidFill>
                  <a:srgbClr val="FF0000"/>
                </a:solidFill>
                <a:latin typeface="Calibri" panose="020F0502020204030204" pitchFamily="34" charset="0"/>
              </a:rPr>
              <a:t>20 </a:t>
            </a:r>
            <a:r>
              <a:rPr lang="sv-SE" altLang="zh-CN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MHz</a:t>
            </a:r>
            <a:endParaRPr lang="zh-CN" altLang="en-US" sz="20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33074" y="5392560"/>
            <a:ext cx="1611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2000" dirty="0" smtClean="0">
                <a:latin typeface="Calibri" panose="020F0502020204030204" pitchFamily="34" charset="0"/>
              </a:rPr>
              <a:t>LTE year 2010</a:t>
            </a:r>
          </a:p>
          <a:p>
            <a:pPr algn="ctr"/>
            <a:r>
              <a:rPr lang="sv-SE" altLang="zh-CN" sz="2000" dirty="0">
                <a:solidFill>
                  <a:srgbClr val="FF0000"/>
                </a:solidFill>
                <a:latin typeface="Calibri" panose="020F0502020204030204" pitchFamily="34" charset="0"/>
              </a:rPr>
              <a:t>20 </a:t>
            </a:r>
            <a:r>
              <a:rPr lang="sv-SE" altLang="zh-CN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MHz</a:t>
            </a:r>
            <a:endParaRPr lang="zh-CN" altLang="en-US" sz="20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0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Base station site location in urban areas</a:t>
            </a:r>
            <a:endParaRPr lang="sv-SE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84" y="1916668"/>
            <a:ext cx="4689416" cy="37221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198132"/>
            <a:ext cx="4372046" cy="381523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4212" y="1459468"/>
            <a:ext cx="6935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Verdana" panose="020B0604030504040204" pitchFamily="34" charset="0"/>
              </a:rPr>
              <a:t>from PTS “Transmitter map” web page, December 2009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7176" y="5638800"/>
            <a:ext cx="2334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2000" dirty="0">
                <a:latin typeface="Tahoma" pitchFamily="34" charset="0"/>
              </a:rPr>
              <a:t>Kista Industry Area</a:t>
            </a:r>
            <a:endParaRPr lang="zh-CN" altLang="en-US" sz="2000" dirty="0">
              <a:latin typeface="Tahoma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53200" y="1755513"/>
            <a:ext cx="26516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altLang="zh-CN" sz="2000" dirty="0">
                <a:latin typeface="Tahoma" pitchFamily="34" charset="0"/>
              </a:rPr>
              <a:t>Downtown Stockholm</a:t>
            </a:r>
            <a:endParaRPr lang="zh-CN" altLang="en-US" sz="20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Base station densities (Urban areas in Sweden)</a:t>
            </a:r>
            <a:endParaRPr lang="sv-S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560220"/>
              </p:ext>
            </p:extLst>
          </p:nvPr>
        </p:nvGraphicFramePr>
        <p:xfrm>
          <a:off x="609600" y="2839720"/>
          <a:ext cx="754380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1"/>
                <a:gridCol w="21336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Name and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 type of area</a:t>
                      </a:r>
                      <a:endParaRPr lang="sv-SE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Total density of sites</a:t>
                      </a:r>
                      <a:endParaRPr lang="sv-SE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Typical densities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 for operators</a:t>
                      </a:r>
                      <a:endParaRPr lang="sv-SE" b="0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Residential area in Uppsala</a:t>
                      </a:r>
                      <a:endParaRPr lang="sv-SE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~6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1 - 3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Residential area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Akalla</a:t>
                      </a:r>
                      <a:endParaRPr lang="sv-SE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~14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3 - 5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Central part of Uppsala</a:t>
                      </a:r>
                      <a:endParaRPr lang="sv-SE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~20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3 - 8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Industry area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Kista</a:t>
                      </a:r>
                      <a:endParaRPr lang="sv-SE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~50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7 - 20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Central part of Stockholm</a:t>
                      </a:r>
                      <a:endParaRPr lang="sv-SE" dirty="0">
                        <a:solidFill>
                          <a:schemeClr val="tx1"/>
                        </a:solidFill>
                        <a:latin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~130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ahoma" pitchFamily="34" charset="0"/>
                        </a:rPr>
                        <a:t>20 - 40 per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km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2</a:t>
                      </a:r>
                      <a:endParaRPr lang="sv-SE" sz="1800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capacity needs to be increased at least 1000 times in the coming years</a:t>
            </a:r>
            <a:endParaRPr lang="sv-SE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Contributions</a:t>
                </a:r>
              </a:p>
              <a:p>
                <a:pPr lvl="1"/>
                <a:r>
                  <a:rPr lang="en-US" sz="1800" dirty="0" smtClean="0"/>
                  <a:t>One enabler is “more spectrum”</a:t>
                </a:r>
              </a:p>
              <a:p>
                <a:pPr lvl="1"/>
                <a:r>
                  <a:rPr lang="en-US" sz="1800" dirty="0" smtClean="0"/>
                  <a:t>Another contribution comes from “better technology” (improved spectral efficiency)</a:t>
                </a:r>
              </a:p>
              <a:p>
                <a:pPr lvl="1"/>
                <a:r>
                  <a:rPr lang="en-US" sz="1800" dirty="0" smtClean="0"/>
                  <a:t>A third contribution is from “denser network”</a:t>
                </a:r>
              </a:p>
              <a:p>
                <a:r>
                  <a:rPr lang="en-US" sz="2400" dirty="0" smtClean="0"/>
                  <a:t>3 minute discussion – discuss in groups</a:t>
                </a:r>
              </a:p>
              <a:p>
                <a:pPr lvl="1"/>
                <a:r>
                  <a:rPr lang="en-US" sz="1800" dirty="0" smtClean="0"/>
                  <a:t>How do you think the different aspects contribute?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𝑀𝑜𝑟𝑒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𝑠𝑝𝑒𝑐𝑡𝑟𝑢𝑚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𝑖𝑚𝑝𝑟𝑣𝑒𝑑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𝑠𝑝𝑒𝑐𝑡𝑟𝑎𝑙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𝑒𝑓𝑓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.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𝑑𝑒𝑛𝑠𝑒𝑟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𝑛𝑒𝑡𝑤𝑜𝑟𝑘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=1000</m:t>
                      </m:r>
                    </m:oMath>
                  </m:oMathPara>
                </a14:m>
                <a:endParaRPr lang="sv-SE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2" t="-1217" r="-134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Cooper’s law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900" dirty="0" smtClean="0"/>
              <a:t>“the number of conversations” than can theoretically be conducted over a given area in all of the useful spectrum is doubled every two-and-a-half years</a:t>
            </a:r>
          </a:p>
          <a:p>
            <a:pPr lvl="1"/>
            <a:r>
              <a:rPr lang="en-US" sz="1500" dirty="0" smtClean="0"/>
              <a:t>The improvement in spectrum utilization has been over a trillion times in the last 90 years and a million times in the last 45 years.</a:t>
            </a:r>
          </a:p>
          <a:p>
            <a:r>
              <a:rPr lang="en-US" sz="1900" dirty="0" smtClean="0"/>
              <a:t>“Of the million times improvement in the last 45 years,</a:t>
            </a:r>
          </a:p>
          <a:p>
            <a:pPr lvl="1"/>
            <a:r>
              <a:rPr lang="en-US" sz="1500" dirty="0" smtClean="0"/>
              <a:t>25 times were the result of being able to user more spectrum.</a:t>
            </a:r>
          </a:p>
          <a:p>
            <a:pPr lvl="1"/>
            <a:r>
              <a:rPr lang="en-US" sz="1500" dirty="0" smtClean="0"/>
              <a:t>5 times can be attributed to the ability to divide the radio spectrum into narrower slices</a:t>
            </a:r>
          </a:p>
          <a:p>
            <a:pPr lvl="1"/>
            <a:r>
              <a:rPr lang="en-US" sz="1500" dirty="0" smtClean="0"/>
              <a:t>Modulation techniques like FM, SSB, time division multiplexing, another 5 times or so.</a:t>
            </a:r>
          </a:p>
          <a:p>
            <a:pPr lvl="1"/>
            <a:r>
              <a:rPr lang="en-US" sz="1500" dirty="0" smtClean="0"/>
              <a:t>The remaining </a:t>
            </a:r>
            <a:r>
              <a:rPr lang="en-US" sz="1500" b="1" u="sng" dirty="0" smtClean="0"/>
              <a:t>sixteen hundred times </a:t>
            </a:r>
            <a:r>
              <a:rPr lang="en-US" sz="1500" dirty="0" smtClean="0"/>
              <a:t>improvement was the result of confining the area used for individual conversations to smaller areas, what we call spectrum reuse.”</a:t>
            </a:r>
            <a:endParaRPr lang="sv-SE" sz="15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Operator challenges – network related</a:t>
            </a:r>
            <a:endParaRPr lang="sv-SE" sz="3200" dirty="0"/>
          </a:p>
        </p:txBody>
      </p:sp>
      <p:grpSp>
        <p:nvGrpSpPr>
          <p:cNvPr id="495" name="组合 494"/>
          <p:cNvGrpSpPr/>
          <p:nvPr/>
        </p:nvGrpSpPr>
        <p:grpSpPr>
          <a:xfrm>
            <a:off x="4953000" y="1908251"/>
            <a:ext cx="3490105" cy="1982414"/>
            <a:chOff x="5044295" y="1524000"/>
            <a:chExt cx="3490105" cy="1982414"/>
          </a:xfrm>
        </p:grpSpPr>
        <p:grpSp>
          <p:nvGrpSpPr>
            <p:cNvPr id="266" name="组合 265"/>
            <p:cNvGrpSpPr/>
            <p:nvPr/>
          </p:nvGrpSpPr>
          <p:grpSpPr>
            <a:xfrm>
              <a:off x="5044295" y="1979026"/>
              <a:ext cx="3490105" cy="1527388"/>
              <a:chOff x="1390941" y="1326527"/>
              <a:chExt cx="6457659" cy="3169273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2072937" y="1326527"/>
                <a:ext cx="5775663" cy="1134018"/>
                <a:chOff x="2057399" y="2819400"/>
                <a:chExt cx="5192912" cy="1575082"/>
              </a:xfrm>
            </p:grpSpPr>
            <p:sp>
              <p:nvSpPr>
                <p:cNvPr id="107" name="椭圆 106"/>
                <p:cNvSpPr/>
                <p:nvPr/>
              </p:nvSpPr>
              <p:spPr>
                <a:xfrm>
                  <a:off x="5967795" y="3709590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6102837" y="4217872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>
                  <a:off x="5003029" y="3969716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>
                  <a:off x="4020297" y="3709590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grpSp>
              <p:nvGrpSpPr>
                <p:cNvPr id="111" name="组合 110"/>
                <p:cNvGrpSpPr/>
                <p:nvPr/>
              </p:nvGrpSpPr>
              <p:grpSpPr>
                <a:xfrm>
                  <a:off x="2057399" y="2819400"/>
                  <a:ext cx="4741367" cy="1569328"/>
                  <a:chOff x="2057399" y="2819400"/>
                  <a:chExt cx="4741367" cy="1569328"/>
                </a:xfrm>
              </p:grpSpPr>
              <p:sp>
                <p:nvSpPr>
                  <p:cNvPr id="114" name="椭圆 113"/>
                  <p:cNvSpPr/>
                  <p:nvPr/>
                </p:nvSpPr>
                <p:spPr>
                  <a:xfrm>
                    <a:off x="4081864" y="4212118"/>
                    <a:ext cx="1147474" cy="17661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grpSp>
                <p:nvGrpSpPr>
                  <p:cNvPr id="115" name="组合 114"/>
                  <p:cNvGrpSpPr/>
                  <p:nvPr/>
                </p:nvGrpSpPr>
                <p:grpSpPr>
                  <a:xfrm>
                    <a:off x="2057399" y="2819400"/>
                    <a:ext cx="4741367" cy="1531420"/>
                    <a:chOff x="350734" y="0"/>
                    <a:chExt cx="4364725" cy="1616498"/>
                  </a:xfrm>
                </p:grpSpPr>
                <p:grpSp>
                  <p:nvGrpSpPr>
                    <p:cNvPr id="116" name="组合 115"/>
                    <p:cNvGrpSpPr/>
                    <p:nvPr/>
                  </p:nvGrpSpPr>
                  <p:grpSpPr>
                    <a:xfrm>
                      <a:off x="350734" y="0"/>
                      <a:ext cx="1056322" cy="1126066"/>
                      <a:chOff x="350815" y="16934"/>
                      <a:chExt cx="1056567" cy="1126066"/>
                    </a:xfrm>
                  </p:grpSpPr>
                  <p:sp>
                    <p:nvSpPr>
                      <p:cNvPr id="152" name="椭圆 151"/>
                      <p:cNvSpPr/>
                      <p:nvPr/>
                    </p:nvSpPr>
                    <p:spPr>
                      <a:xfrm>
                        <a:off x="350815" y="956578"/>
                        <a:ext cx="1056567" cy="186422"/>
                      </a:xfrm>
                      <a:prstGeom prst="ellips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3" name="等腰三角形 152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4" name="等腰三角形 153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5" name="等腰三角形 154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6" name="缺角矩形 155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7" name="组合 116"/>
                    <p:cNvGrpSpPr/>
                    <p:nvPr/>
                  </p:nvGrpSpPr>
                  <p:grpSpPr>
                    <a:xfrm>
                      <a:off x="2438235" y="25400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8" name="等腰三角形 147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9" name="等腰三角形 148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0" name="等腰三角形 149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1" name="缺角矩形 150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8" name="组合 117"/>
                    <p:cNvGrpSpPr/>
                    <p:nvPr/>
                  </p:nvGrpSpPr>
                  <p:grpSpPr>
                    <a:xfrm>
                      <a:off x="4250101" y="16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4" name="等腰三角形 143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5" name="等腰三角形 144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6" name="等腰三角形 145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7" name="缺角矩形 146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9" name="组合 118"/>
                    <p:cNvGrpSpPr/>
                    <p:nvPr/>
                  </p:nvGrpSpPr>
                  <p:grpSpPr>
                    <a:xfrm>
                      <a:off x="3335701" y="270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40" name="等腰三角形 139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1" name="等腰三角形 140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2" name="等腰三角形 141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3" name="缺角矩形 142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0" name="组合 119"/>
                    <p:cNvGrpSpPr/>
                    <p:nvPr/>
                  </p:nvGrpSpPr>
                  <p:grpSpPr>
                    <a:xfrm>
                      <a:off x="1540768" y="270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36" name="等腰三角形 135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7" name="等腰三角形 136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8" name="等腰三角形 137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9" name="缺角矩形 138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1" name="组合 120"/>
                    <p:cNvGrpSpPr/>
                    <p:nvPr/>
                  </p:nvGrpSpPr>
                  <p:grpSpPr>
                    <a:xfrm>
                      <a:off x="761835" y="5249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32" name="等腰三角形 131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3" name="等腰三角形 132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4" name="等腰三角形 133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5" name="缺角矩形 134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2" name="组合 121"/>
                    <p:cNvGrpSpPr/>
                    <p:nvPr/>
                  </p:nvGrpSpPr>
                  <p:grpSpPr>
                    <a:xfrm>
                      <a:off x="2489035" y="550333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28" name="等腰三角形 127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9" name="等腰三角形 128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0" name="等腰三角形 129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31" name="缺角矩形 130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3" name="组合 122"/>
                    <p:cNvGrpSpPr/>
                    <p:nvPr/>
                  </p:nvGrpSpPr>
                  <p:grpSpPr>
                    <a:xfrm>
                      <a:off x="4292435" y="541867"/>
                      <a:ext cx="423024" cy="1066165"/>
                      <a:chOff x="711200" y="16934"/>
                      <a:chExt cx="423122" cy="1066165"/>
                    </a:xfrm>
                  </p:grpSpPr>
                  <p:sp>
                    <p:nvSpPr>
                      <p:cNvPr id="124" name="等腰三角形 123"/>
                      <p:cNvSpPr/>
                      <p:nvPr/>
                    </p:nvSpPr>
                    <p:spPr>
                      <a:xfrm rot="5400000" flipH="1">
                        <a:off x="884767" y="63078"/>
                        <a:ext cx="168910" cy="92710"/>
                      </a:xfrm>
                      <a:prstGeom prst="triangl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5" name="等腰三角形 124"/>
                      <p:cNvSpPr/>
                      <p:nvPr/>
                    </p:nvSpPr>
                    <p:spPr>
                      <a:xfrm rot="16200000">
                        <a:off x="973667" y="58844"/>
                        <a:ext cx="180975" cy="97155"/>
                      </a:xfrm>
                      <a:prstGeom prst="triangl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6" name="等腰三角形 125"/>
                      <p:cNvSpPr/>
                      <p:nvPr/>
                    </p:nvSpPr>
                    <p:spPr>
                      <a:xfrm>
                        <a:off x="897467" y="33444"/>
                        <a:ext cx="236855" cy="1049655"/>
                      </a:xfrm>
                      <a:prstGeom prst="triangl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7" name="缺角矩形 126"/>
                      <p:cNvSpPr/>
                      <p:nvPr/>
                    </p:nvSpPr>
                    <p:spPr>
                      <a:xfrm>
                        <a:off x="711200" y="837777"/>
                        <a:ext cx="177800" cy="245322"/>
                      </a:xfrm>
                      <a:prstGeom prst="plaque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zh-CN" altLang="en-US" dirty="0">
                          <a:latin typeface="Tahoma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12" name="椭圆 111"/>
                <p:cNvSpPr/>
                <p:nvPr/>
              </p:nvSpPr>
              <p:spPr>
                <a:xfrm>
                  <a:off x="2155277" y="4202657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3053640" y="3979439"/>
                  <a:ext cx="1147474" cy="17661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dirty="0">
                    <a:latin typeface="Tahoma" pitchFamily="34" charset="0"/>
                  </a:endParaRPr>
                </a:p>
              </p:txBody>
            </p:sp>
          </p:grpSp>
          <p:grpSp>
            <p:nvGrpSpPr>
              <p:cNvPr id="157" name="组合 156"/>
              <p:cNvGrpSpPr/>
              <p:nvPr/>
            </p:nvGrpSpPr>
            <p:grpSpPr>
              <a:xfrm>
                <a:off x="1390941" y="3092528"/>
                <a:ext cx="6436729" cy="1403272"/>
                <a:chOff x="0" y="0"/>
                <a:chExt cx="5175461" cy="1435986"/>
              </a:xfrm>
            </p:grpSpPr>
            <p:grpSp>
              <p:nvGrpSpPr>
                <p:cNvPr id="158" name="组合 157"/>
                <p:cNvGrpSpPr/>
                <p:nvPr/>
              </p:nvGrpSpPr>
              <p:grpSpPr>
                <a:xfrm>
                  <a:off x="0" y="194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61" name="椭圆 26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2" name="等腰三角形 26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3" name="等腰三角形 26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4" name="等腰三角形 26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5" name="缺角矩形 26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59" name="组合 158"/>
                <p:cNvGrpSpPr/>
                <p:nvPr/>
              </p:nvGrpSpPr>
              <p:grpSpPr>
                <a:xfrm>
                  <a:off x="2048933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56" name="椭圆 25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7" name="等腰三角形 25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8" name="等腰三角形 25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9" name="等腰三角形 25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60" name="缺角矩形 25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0" name="组合 159"/>
                <p:cNvGrpSpPr/>
                <p:nvPr/>
              </p:nvGrpSpPr>
              <p:grpSpPr>
                <a:xfrm>
                  <a:off x="1515533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51" name="椭圆 25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2" name="等腰三角形 25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3" name="等腰三角形 25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4" name="等腰三角形 25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5" name="缺角矩形 25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1" name="组合 160"/>
                <p:cNvGrpSpPr/>
                <p:nvPr/>
              </p:nvGrpSpPr>
              <p:grpSpPr>
                <a:xfrm>
                  <a:off x="25400" y="5672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246" name="椭圆 24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7" name="等腰三角形 24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8" name="等腰三角形 24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9" name="等腰三角形 24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50" name="缺角矩形 24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2" name="组合 161"/>
                <p:cNvGrpSpPr/>
                <p:nvPr/>
              </p:nvGrpSpPr>
              <p:grpSpPr>
                <a:xfrm>
                  <a:off x="3090333" y="1862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41" name="椭圆 24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2" name="等腰三角形 24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3" name="等腰三角形 24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4" name="等腰三角形 24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5" name="缺角矩形 24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3" name="组合 162"/>
                <p:cNvGrpSpPr/>
                <p:nvPr/>
              </p:nvGrpSpPr>
              <p:grpSpPr>
                <a:xfrm>
                  <a:off x="4089400" y="2116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36" name="椭圆 23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7" name="等腰三角形 23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8" name="等腰三角形 23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9" name="等腰三角形 23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40" name="缺角矩形 23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4" name="组合 163"/>
                <p:cNvGrpSpPr/>
                <p:nvPr/>
              </p:nvGrpSpPr>
              <p:grpSpPr>
                <a:xfrm>
                  <a:off x="1608666" y="338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31" name="椭圆 23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2" name="等腰三角形 23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3" name="等腰三角形 23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4" name="等腰三角形 23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5" name="缺角矩形 23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5" name="组合 164"/>
                <p:cNvGrpSpPr/>
                <p:nvPr/>
              </p:nvGrpSpPr>
              <p:grpSpPr>
                <a:xfrm>
                  <a:off x="3606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26" name="椭圆 22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7" name="等腰三角形 22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8" name="等腰三角形 22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9" name="等腰三角形 22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30" name="缺角矩形 22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6" name="组合 165"/>
                <p:cNvGrpSpPr/>
                <p:nvPr/>
              </p:nvGrpSpPr>
              <p:grpSpPr>
                <a:xfrm>
                  <a:off x="3572933" y="3810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21" name="椭圆 22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2" name="等腰三角形 22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3" name="等腰三角形 22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4" name="等腰三角形 22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5" name="缺角矩形 22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7" name="组合 166"/>
                <p:cNvGrpSpPr/>
                <p:nvPr/>
              </p:nvGrpSpPr>
              <p:grpSpPr>
                <a:xfrm>
                  <a:off x="3124200" y="5588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16" name="椭圆 21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7" name="等腰三角形 21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8" name="等腰三角形 21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9" name="等腰三角形 21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20" name="缺角矩形 21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8" name="组合 167"/>
                <p:cNvGrpSpPr/>
                <p:nvPr/>
              </p:nvGrpSpPr>
              <p:grpSpPr>
                <a:xfrm>
                  <a:off x="4123266" y="5757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11" name="椭圆 21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2" name="等腰三角形 21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3" name="等腰三角形 21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4" name="等腰三角形 21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5" name="缺角矩形 21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9" name="组合 168"/>
                <p:cNvGrpSpPr/>
                <p:nvPr/>
              </p:nvGrpSpPr>
              <p:grpSpPr>
                <a:xfrm>
                  <a:off x="2590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06" name="椭圆 20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7" name="等腰三角形 20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8" name="等腰三角形 20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9" name="等腰三角形 20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10" name="缺角矩形 20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2582333" y="3725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201" name="椭圆 20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2" name="等腰三角形 20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3" name="等腰三角形 20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4" name="等腰三角形 20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5" name="缺角矩形 20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2074333" y="575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96" name="椭圆 19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7" name="等腰三角形 19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8" name="等腰三角形 19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9" name="等腰三角形 19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00" name="缺角矩形 19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2" name="组合 171"/>
                <p:cNvGrpSpPr/>
                <p:nvPr/>
              </p:nvGrpSpPr>
              <p:grpSpPr>
                <a:xfrm>
                  <a:off x="558800" y="169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91" name="椭圆 19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2" name="等腰三角形 19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3" name="等腰三角形 19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4" name="等腰三角形 19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5" name="缺角矩形 19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3" name="组合 172"/>
                <p:cNvGrpSpPr/>
                <p:nvPr/>
              </p:nvGrpSpPr>
              <p:grpSpPr>
                <a:xfrm>
                  <a:off x="999066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86" name="椭圆 18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7" name="等腰三角形 18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8" name="等腰三角形 18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9" name="等腰三角形 18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90" name="缺角矩形 18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4" name="组合 173"/>
                <p:cNvGrpSpPr/>
                <p:nvPr/>
              </p:nvGrpSpPr>
              <p:grpSpPr>
                <a:xfrm>
                  <a:off x="1024466" y="584199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81" name="椭圆 18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2" name="等腰三角形 18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3" name="等腰三角形 18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4" name="等腰三角形 18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5" name="缺角矩形 18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75" name="组合 174"/>
                <p:cNvGrpSpPr/>
                <p:nvPr/>
              </p:nvGrpSpPr>
              <p:grpSpPr>
                <a:xfrm>
                  <a:off x="482600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176" name="椭圆 17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7" name="等腰三角形 17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8" name="等腰三角形 17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79" name="等腰三角形 17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180" name="缺角矩形 17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</p:grpSp>
        <p:sp>
          <p:nvSpPr>
            <p:cNvPr id="494" name="矩形 493"/>
            <p:cNvSpPr/>
            <p:nvPr/>
          </p:nvSpPr>
          <p:spPr>
            <a:xfrm>
              <a:off x="6181614" y="1524000"/>
              <a:ext cx="13420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 smtClean="0">
                  <a:latin typeface="Tahoma" pitchFamily="34" charset="0"/>
                </a:rPr>
                <a:t>Scalability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4460516" y="4272132"/>
            <a:ext cx="4561524" cy="1652681"/>
            <a:chOff x="4218570" y="4159612"/>
            <a:chExt cx="4774753" cy="1652681"/>
          </a:xfrm>
        </p:grpSpPr>
        <p:grpSp>
          <p:nvGrpSpPr>
            <p:cNvPr id="428" name="组合 427"/>
            <p:cNvGrpSpPr/>
            <p:nvPr/>
          </p:nvGrpSpPr>
          <p:grpSpPr>
            <a:xfrm>
              <a:off x="4218570" y="4420748"/>
              <a:ext cx="4774753" cy="1391545"/>
              <a:chOff x="2218056" y="1905001"/>
              <a:chExt cx="7677150" cy="3733800"/>
            </a:xfrm>
          </p:grpSpPr>
          <p:grpSp>
            <p:nvGrpSpPr>
              <p:cNvPr id="429" name="组合 428"/>
              <p:cNvGrpSpPr/>
              <p:nvPr/>
            </p:nvGrpSpPr>
            <p:grpSpPr>
              <a:xfrm>
                <a:off x="2770506" y="1905001"/>
                <a:ext cx="6743700" cy="1828799"/>
                <a:chOff x="3086100" y="2057400"/>
                <a:chExt cx="6591300" cy="1524000"/>
              </a:xfrm>
            </p:grpSpPr>
            <p:grpSp>
              <p:nvGrpSpPr>
                <p:cNvPr id="475" name="组合 474"/>
                <p:cNvGrpSpPr/>
                <p:nvPr/>
              </p:nvGrpSpPr>
              <p:grpSpPr>
                <a:xfrm>
                  <a:off x="3086100" y="2057400"/>
                  <a:ext cx="6591300" cy="1524000"/>
                  <a:chOff x="3086100" y="2057400"/>
                  <a:chExt cx="6591300" cy="1524000"/>
                </a:xfrm>
              </p:grpSpPr>
              <p:grpSp>
                <p:nvGrpSpPr>
                  <p:cNvPr id="477" name="组合 476"/>
                  <p:cNvGrpSpPr/>
                  <p:nvPr/>
                </p:nvGrpSpPr>
                <p:grpSpPr>
                  <a:xfrm>
                    <a:off x="3086100" y="2057400"/>
                    <a:ext cx="6591300" cy="1524000"/>
                    <a:chOff x="2743200" y="2057400"/>
                    <a:chExt cx="6591300" cy="1524000"/>
                  </a:xfrm>
                </p:grpSpPr>
                <p:grpSp>
                  <p:nvGrpSpPr>
                    <p:cNvPr id="479" name="组合 478"/>
                    <p:cNvGrpSpPr/>
                    <p:nvPr/>
                  </p:nvGrpSpPr>
                  <p:grpSpPr>
                    <a:xfrm>
                      <a:off x="27432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90" name="组合 489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92" name="弧形 491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93" name="弧形 492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91" name="等腰三角形 490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80" name="组合 479"/>
                    <p:cNvGrpSpPr/>
                    <p:nvPr/>
                  </p:nvGrpSpPr>
                  <p:grpSpPr>
                    <a:xfrm>
                      <a:off x="41910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86" name="组合 485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88" name="弧形 487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89" name="弧形 488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87" name="等腰三角形 486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81" name="组合 480"/>
                    <p:cNvGrpSpPr/>
                    <p:nvPr/>
                  </p:nvGrpSpPr>
                  <p:grpSpPr>
                    <a:xfrm>
                      <a:off x="5600700" y="20574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82" name="组合 481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84" name="弧形 483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85" name="弧形 484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83" name="等腰三角形 482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</p:grpSp>
              <p:cxnSp>
                <p:nvCxnSpPr>
                  <p:cNvPr id="478" name="直接连接符 477"/>
                  <p:cNvCxnSpPr/>
                  <p:nvPr/>
                </p:nvCxnSpPr>
                <p:spPr bwMode="auto">
                  <a:xfrm>
                    <a:off x="4073804" y="3429000"/>
                    <a:ext cx="4612996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476" name="直接连接符 475"/>
                <p:cNvCxnSpPr/>
                <p:nvPr/>
              </p:nvCxnSpPr>
              <p:spPr bwMode="auto">
                <a:xfrm>
                  <a:off x="3997604" y="35814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30" name="组合 429"/>
              <p:cNvGrpSpPr/>
              <p:nvPr/>
            </p:nvGrpSpPr>
            <p:grpSpPr>
              <a:xfrm>
                <a:off x="2218056" y="3810001"/>
                <a:ext cx="7677150" cy="1828800"/>
                <a:chOff x="2305050" y="3886200"/>
                <a:chExt cx="7524750" cy="1524000"/>
              </a:xfrm>
            </p:grpSpPr>
            <p:grpSp>
              <p:nvGrpSpPr>
                <p:cNvPr id="431" name="组合 430"/>
                <p:cNvGrpSpPr/>
                <p:nvPr/>
              </p:nvGrpSpPr>
              <p:grpSpPr>
                <a:xfrm>
                  <a:off x="2305050" y="3886200"/>
                  <a:ext cx="7524750" cy="1524000"/>
                  <a:chOff x="704850" y="4267200"/>
                  <a:chExt cx="7524750" cy="1524000"/>
                </a:xfrm>
              </p:grpSpPr>
              <p:cxnSp>
                <p:nvCxnSpPr>
                  <p:cNvPr id="433" name="直接连接符 432"/>
                  <p:cNvCxnSpPr/>
                  <p:nvPr/>
                </p:nvCxnSpPr>
                <p:spPr bwMode="auto">
                  <a:xfrm>
                    <a:off x="2133600" y="5410200"/>
                    <a:ext cx="4612996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grpSp>
                <p:nvGrpSpPr>
                  <p:cNvPr id="434" name="组合 433"/>
                  <p:cNvGrpSpPr/>
                  <p:nvPr/>
                </p:nvGrpSpPr>
                <p:grpSpPr>
                  <a:xfrm>
                    <a:off x="704850" y="4267200"/>
                    <a:ext cx="7524750" cy="1524000"/>
                    <a:chOff x="704850" y="4267200"/>
                    <a:chExt cx="7524750" cy="1524000"/>
                  </a:xfrm>
                </p:grpSpPr>
                <p:grpSp>
                  <p:nvGrpSpPr>
                    <p:cNvPr id="435" name="组合 434"/>
                    <p:cNvGrpSpPr/>
                    <p:nvPr/>
                  </p:nvGrpSpPr>
                  <p:grpSpPr>
                    <a:xfrm>
                      <a:off x="70485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71" name="组合 470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73" name="弧形 472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74" name="弧形 473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72" name="等腰三角形 471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6" name="组合 435"/>
                    <p:cNvGrpSpPr/>
                    <p:nvPr/>
                  </p:nvGrpSpPr>
                  <p:grpSpPr>
                    <a:xfrm>
                      <a:off x="12954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67" name="组合 466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9" name="弧形 468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70" name="弧形 469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8" name="等腰三角形 467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7" name="组合 436"/>
                    <p:cNvGrpSpPr/>
                    <p:nvPr/>
                  </p:nvGrpSpPr>
                  <p:grpSpPr>
                    <a:xfrm>
                      <a:off x="1828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63" name="组合 462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5" name="弧形 464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66" name="弧形 465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4" name="等腰三角形 463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8" name="组合 437"/>
                    <p:cNvGrpSpPr/>
                    <p:nvPr/>
                  </p:nvGrpSpPr>
                  <p:grpSpPr>
                    <a:xfrm>
                      <a:off x="23622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9" name="组合 458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61" name="弧形 460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62" name="弧形 461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60" name="等腰三角形 459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39" name="组合 438"/>
                    <p:cNvGrpSpPr/>
                    <p:nvPr/>
                  </p:nvGrpSpPr>
                  <p:grpSpPr>
                    <a:xfrm>
                      <a:off x="4495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5" name="组合 454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57" name="弧形 456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8" name="弧形 457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56" name="等腰三角形 455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0" name="组合 439"/>
                    <p:cNvGrpSpPr/>
                    <p:nvPr/>
                  </p:nvGrpSpPr>
                  <p:grpSpPr>
                    <a:xfrm>
                      <a:off x="34290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51" name="组合 450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53" name="弧形 452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4" name="弧形 453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52" name="等腰三角形 451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1" name="组合 440"/>
                    <p:cNvGrpSpPr/>
                    <p:nvPr/>
                  </p:nvGrpSpPr>
                  <p:grpSpPr>
                    <a:xfrm>
                      <a:off x="39624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47" name="组合 446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49" name="弧形 448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50" name="弧形 449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48" name="等腰三角形 447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442" name="组合 441"/>
                    <p:cNvGrpSpPr/>
                    <p:nvPr/>
                  </p:nvGrpSpPr>
                  <p:grpSpPr>
                    <a:xfrm>
                      <a:off x="2971800" y="4267200"/>
                      <a:ext cx="3733800" cy="1524000"/>
                      <a:chOff x="2743200" y="2057400"/>
                      <a:chExt cx="3733800" cy="1524000"/>
                    </a:xfrm>
                  </p:grpSpPr>
                  <p:grpSp>
                    <p:nvGrpSpPr>
                      <p:cNvPr id="443" name="组合 442"/>
                      <p:cNvGrpSpPr/>
                      <p:nvPr/>
                    </p:nvGrpSpPr>
                    <p:grpSpPr>
                      <a:xfrm>
                        <a:off x="2743200" y="2057400"/>
                        <a:ext cx="3733800" cy="1371600"/>
                        <a:chOff x="2743200" y="2057400"/>
                        <a:chExt cx="3733800" cy="1371600"/>
                      </a:xfrm>
                    </p:grpSpPr>
                    <p:sp>
                      <p:nvSpPr>
                        <p:cNvPr id="445" name="弧形 444"/>
                        <p:cNvSpPr/>
                        <p:nvPr/>
                      </p:nvSpPr>
                      <p:spPr bwMode="auto">
                        <a:xfrm flipH="1" flipV="1">
                          <a:off x="4648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  <p:sp>
                      <p:nvSpPr>
                        <p:cNvPr id="446" name="弧形 445"/>
                        <p:cNvSpPr/>
                        <p:nvPr/>
                      </p:nvSpPr>
                      <p:spPr bwMode="auto">
                        <a:xfrm flipV="1">
                          <a:off x="2743200" y="2057400"/>
                          <a:ext cx="1828800" cy="1371600"/>
                        </a:xfrm>
                        <a:prstGeom prst="arc">
                          <a:avLst/>
                        </a:prstGeom>
                        <a:no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0" tIns="0" rIns="0" bIns="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Pct val="100000"/>
                            <a:buFont typeface="Times" charset="0"/>
                            <a:buNone/>
                            <a:tabLst/>
                          </a:pPr>
                          <a:endParaRPr kumimoji="0" lang="zh-CN" altLang="en-US" sz="2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Frutiger LT Std 45 Light" charset="0"/>
                            <a:ea typeface="ＭＳ Ｐゴシック" charset="0"/>
                            <a:cs typeface="ＭＳ Ｐゴシック" charset="0"/>
                          </a:endParaRPr>
                        </a:p>
                      </p:txBody>
                    </p:sp>
                  </p:grpSp>
                  <p:sp>
                    <p:nvSpPr>
                      <p:cNvPr id="444" name="等腰三角形 443"/>
                      <p:cNvSpPr/>
                      <p:nvPr/>
                    </p:nvSpPr>
                    <p:spPr bwMode="auto">
                      <a:xfrm>
                        <a:off x="4459287" y="3200400"/>
                        <a:ext cx="295835" cy="381000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0" tIns="0" rIns="0" bIns="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Pct val="100000"/>
                          <a:buFont typeface="Times" charset="0"/>
                          <a:buNone/>
                          <a:tabLst/>
                        </a:pPr>
                        <a:endPara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utiger LT Std 45 Light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432" name="直接连接符 431"/>
                <p:cNvCxnSpPr/>
                <p:nvPr/>
              </p:nvCxnSpPr>
              <p:spPr bwMode="auto">
                <a:xfrm>
                  <a:off x="3733800" y="5410200"/>
                  <a:ext cx="461299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96" name="矩形 495"/>
            <p:cNvSpPr/>
            <p:nvPr/>
          </p:nvSpPr>
          <p:spPr>
            <a:xfrm>
              <a:off x="4816132" y="4159612"/>
              <a:ext cx="35323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 smtClean="0">
                  <a:latin typeface="Tahoma" pitchFamily="34" charset="0"/>
                </a:rPr>
                <a:t>Data rate depends on range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684213" y="4267200"/>
            <a:ext cx="3667989" cy="1657613"/>
            <a:chOff x="3076589" y="3447623"/>
            <a:chExt cx="3019411" cy="1879147"/>
          </a:xfrm>
        </p:grpSpPr>
        <p:grpSp>
          <p:nvGrpSpPr>
            <p:cNvPr id="427" name="组合 426"/>
            <p:cNvGrpSpPr/>
            <p:nvPr/>
          </p:nvGrpSpPr>
          <p:grpSpPr>
            <a:xfrm>
              <a:off x="3076589" y="3962400"/>
              <a:ext cx="3019411" cy="1364370"/>
              <a:chOff x="1532064" y="3200400"/>
              <a:chExt cx="6040532" cy="2424430"/>
            </a:xfrm>
          </p:grpSpPr>
          <p:grpSp>
            <p:nvGrpSpPr>
              <p:cNvPr id="267" name="组合 266"/>
              <p:cNvGrpSpPr/>
              <p:nvPr/>
            </p:nvGrpSpPr>
            <p:grpSpPr>
              <a:xfrm>
                <a:off x="3886200" y="3200400"/>
                <a:ext cx="3686396" cy="1181818"/>
                <a:chOff x="0" y="0"/>
                <a:chExt cx="5401310" cy="1769533"/>
              </a:xfrm>
            </p:grpSpPr>
            <p:grpSp>
              <p:nvGrpSpPr>
                <p:cNvPr id="268" name="组合 267"/>
                <p:cNvGrpSpPr/>
                <p:nvPr/>
              </p:nvGrpSpPr>
              <p:grpSpPr>
                <a:xfrm>
                  <a:off x="0" y="0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11" name="椭圆 31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2" name="等腰三角形 31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3" name="等腰三角形 31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4" name="等腰三角形 31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5" name="缺角矩形 31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69" name="组合 268"/>
                <p:cNvGrpSpPr/>
                <p:nvPr/>
              </p:nvGrpSpPr>
              <p:grpSpPr>
                <a:xfrm>
                  <a:off x="1727200" y="25400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06" name="椭圆 30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7" name="等腰三角形 30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8" name="等腰三角形 30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9" name="等腰三角形 30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10" name="缺角矩形 30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0" name="组合 269"/>
                <p:cNvGrpSpPr/>
                <p:nvPr/>
              </p:nvGrpSpPr>
              <p:grpSpPr>
                <a:xfrm>
                  <a:off x="3539066" y="16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301" name="椭圆 30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2" name="等腰三角形 30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3" name="等腰三角形 30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4" name="等腰三角形 30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5" name="缺角矩形 30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1" name="组合 270"/>
                <p:cNvGrpSpPr/>
                <p:nvPr/>
              </p:nvGrpSpPr>
              <p:grpSpPr>
                <a:xfrm>
                  <a:off x="2624666" y="270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96" name="椭圆 29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7" name="等腰三角形 29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8" name="等腰三角形 29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9" name="等腰三角形 29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00" name="缺角矩形 29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2" name="组合 271"/>
                <p:cNvGrpSpPr/>
                <p:nvPr/>
              </p:nvGrpSpPr>
              <p:grpSpPr>
                <a:xfrm>
                  <a:off x="829733" y="270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91" name="椭圆 29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2" name="等腰三角形 29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3" name="等腰三角形 29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4" name="等腰三角形 29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5" name="缺角矩形 29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3" name="组合 272"/>
                <p:cNvGrpSpPr/>
                <p:nvPr/>
              </p:nvGrpSpPr>
              <p:grpSpPr>
                <a:xfrm>
                  <a:off x="50800" y="5249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86" name="椭圆 28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7" name="等腰三角形 28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8" name="等腰三角形 28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9" name="等腰三角形 28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90" name="缺角矩形 28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4" name="组合 273"/>
                <p:cNvGrpSpPr/>
                <p:nvPr/>
              </p:nvGrpSpPr>
              <p:grpSpPr>
                <a:xfrm>
                  <a:off x="1778000" y="550333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81" name="椭圆 280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2" name="等腰三角形 281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3" name="等腰三角形 282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4" name="等腰三角形 283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5" name="缺角矩形 284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275" name="组合 274"/>
                <p:cNvGrpSpPr/>
                <p:nvPr/>
              </p:nvGrpSpPr>
              <p:grpSpPr>
                <a:xfrm>
                  <a:off x="3581400" y="541867"/>
                  <a:ext cx="1819910" cy="1219200"/>
                  <a:chOff x="0" y="16934"/>
                  <a:chExt cx="1820333" cy="1219200"/>
                </a:xfrm>
              </p:grpSpPr>
              <p:sp>
                <p:nvSpPr>
                  <p:cNvPr id="276" name="椭圆 275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7" name="等腰三角形 276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8" name="等腰三角形 277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79" name="等腰三角形 278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280" name="缺角矩形 279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  <p:grpSp>
            <p:nvGrpSpPr>
              <p:cNvPr id="316" name="组合 315"/>
              <p:cNvGrpSpPr/>
              <p:nvPr/>
            </p:nvGrpSpPr>
            <p:grpSpPr>
              <a:xfrm>
                <a:off x="3822333" y="4607936"/>
                <a:ext cx="3188067" cy="1016894"/>
                <a:chOff x="0" y="0"/>
                <a:chExt cx="5175461" cy="1435986"/>
              </a:xfrm>
            </p:grpSpPr>
            <p:grpSp>
              <p:nvGrpSpPr>
                <p:cNvPr id="317" name="组合 316"/>
                <p:cNvGrpSpPr/>
                <p:nvPr/>
              </p:nvGrpSpPr>
              <p:grpSpPr>
                <a:xfrm>
                  <a:off x="0" y="194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20" name="椭圆 41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1" name="等腰三角形 42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2" name="等腰三角形 42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3" name="等腰三角形 42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24" name="缺角矩形 42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18" name="组合 317"/>
                <p:cNvGrpSpPr/>
                <p:nvPr/>
              </p:nvGrpSpPr>
              <p:grpSpPr>
                <a:xfrm>
                  <a:off x="2048933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15" name="椭圆 41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6" name="等腰三角形 41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7" name="等腰三角形 41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8" name="等腰三角形 41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9" name="缺角矩形 41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19" name="组合 318"/>
                <p:cNvGrpSpPr/>
                <p:nvPr/>
              </p:nvGrpSpPr>
              <p:grpSpPr>
                <a:xfrm>
                  <a:off x="1515533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10" name="椭圆 40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1" name="等腰三角形 41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2" name="等腰三角形 41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3" name="等腰三角形 41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14" name="缺角矩形 41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0" name="组合 319"/>
                <p:cNvGrpSpPr/>
                <p:nvPr/>
              </p:nvGrpSpPr>
              <p:grpSpPr>
                <a:xfrm>
                  <a:off x="25400" y="5672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405" name="椭圆 40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6" name="等腰三角形 40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7" name="等腰三角形 40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8" name="等腰三角形 40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9" name="缺角矩形 40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1" name="组合 320"/>
                <p:cNvGrpSpPr/>
                <p:nvPr/>
              </p:nvGrpSpPr>
              <p:grpSpPr>
                <a:xfrm>
                  <a:off x="3090333" y="1862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400" name="椭圆 39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1" name="等腰三角形 40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2" name="等腰三角形 40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3" name="等腰三角形 40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404" name="缺角矩形 40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2" name="组合 321"/>
                <p:cNvGrpSpPr/>
                <p:nvPr/>
              </p:nvGrpSpPr>
              <p:grpSpPr>
                <a:xfrm>
                  <a:off x="4089400" y="2116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95" name="椭圆 39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6" name="等腰三角形 39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7" name="等腰三角形 39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8" name="等腰三角形 39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9" name="缺角矩形 39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3" name="组合 322"/>
                <p:cNvGrpSpPr/>
                <p:nvPr/>
              </p:nvGrpSpPr>
              <p:grpSpPr>
                <a:xfrm>
                  <a:off x="1608666" y="33867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90" name="椭圆 38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1" name="等腰三角形 39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2" name="等腰三角形 39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3" name="等腰三角形 39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94" name="缺角矩形 39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4" name="组合 323"/>
                <p:cNvGrpSpPr/>
                <p:nvPr/>
              </p:nvGrpSpPr>
              <p:grpSpPr>
                <a:xfrm>
                  <a:off x="3606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85" name="椭圆 38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6" name="等腰三角形 38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7" name="等腰三角形 38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8" name="等腰三角形 38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9" name="缺角矩形 38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3572933" y="3810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80" name="椭圆 37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1" name="等腰三角形 38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2" name="等腰三角形 38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3" name="等腰三角形 38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84" name="缺角矩形 38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3124200" y="55880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75" name="椭圆 37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6" name="等腰三角形 37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7" name="等腰三角形 37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8" name="等腰三角形 37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9" name="缺角矩形 37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7" name="组合 326"/>
                <p:cNvGrpSpPr/>
                <p:nvPr/>
              </p:nvGrpSpPr>
              <p:grpSpPr>
                <a:xfrm>
                  <a:off x="4123266" y="5757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70" name="椭圆 36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1" name="等腰三角形 37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2" name="等腰三角形 37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3" name="等腰三角形 37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74" name="缺角矩形 37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8" name="组合 327"/>
                <p:cNvGrpSpPr/>
                <p:nvPr/>
              </p:nvGrpSpPr>
              <p:grpSpPr>
                <a:xfrm>
                  <a:off x="2590800" y="0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65" name="椭圆 36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6" name="等腰三角形 36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7" name="等腰三角形 36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8" name="等腰三角形 36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9" name="缺角矩形 36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29" name="组合 328"/>
                <p:cNvGrpSpPr/>
                <p:nvPr/>
              </p:nvGrpSpPr>
              <p:grpSpPr>
                <a:xfrm>
                  <a:off x="2582333" y="372534"/>
                  <a:ext cx="1052195" cy="851535"/>
                  <a:chOff x="0" y="16934"/>
                  <a:chExt cx="1820333" cy="1219200"/>
                </a:xfrm>
              </p:grpSpPr>
              <p:sp>
                <p:nvSpPr>
                  <p:cNvPr id="360" name="椭圆 35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1" name="等腰三角形 36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2" name="等腰三角形 36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3" name="等腰三角形 36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64" name="缺角矩形 36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0" name="组合 329"/>
                <p:cNvGrpSpPr/>
                <p:nvPr/>
              </p:nvGrpSpPr>
              <p:grpSpPr>
                <a:xfrm>
                  <a:off x="2074333" y="5757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55" name="椭圆 35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6" name="等腰三角形 35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7" name="等腰三角形 35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8" name="等腰三角形 35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9" name="缺角矩形 35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1" name="组合 330"/>
                <p:cNvGrpSpPr/>
                <p:nvPr/>
              </p:nvGrpSpPr>
              <p:grpSpPr>
                <a:xfrm>
                  <a:off x="558800" y="16933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50" name="椭圆 34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1" name="等腰三角形 35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2" name="等腰三角形 35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3" name="等腰三角形 35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54" name="缺角矩形 35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2" name="组合 331"/>
                <p:cNvGrpSpPr/>
                <p:nvPr/>
              </p:nvGrpSpPr>
              <p:grpSpPr>
                <a:xfrm>
                  <a:off x="999066" y="2116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45" name="椭圆 34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6" name="等腰三角形 34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7" name="等腰三角形 34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8" name="等腰三角形 34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9" name="缺角矩形 34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3" name="组合 332"/>
                <p:cNvGrpSpPr/>
                <p:nvPr/>
              </p:nvGrpSpPr>
              <p:grpSpPr>
                <a:xfrm>
                  <a:off x="1024466" y="584199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40" name="椭圆 339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1" name="等腰三角形 340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2" name="等腰三角形 341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3" name="等腰三角形 342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44" name="缺角矩形 343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334" name="组合 333"/>
                <p:cNvGrpSpPr/>
                <p:nvPr/>
              </p:nvGrpSpPr>
              <p:grpSpPr>
                <a:xfrm>
                  <a:off x="482600" y="389466"/>
                  <a:ext cx="1052664" cy="851787"/>
                  <a:chOff x="0" y="16934"/>
                  <a:chExt cx="1820333" cy="1219200"/>
                </a:xfrm>
              </p:grpSpPr>
              <p:sp>
                <p:nvSpPr>
                  <p:cNvPr id="335" name="椭圆 334"/>
                  <p:cNvSpPr/>
                  <p:nvPr/>
                </p:nvSpPr>
                <p:spPr>
                  <a:xfrm>
                    <a:off x="0" y="930373"/>
                    <a:ext cx="1820333" cy="30576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6" name="等腰三角形 335"/>
                  <p:cNvSpPr/>
                  <p:nvPr/>
                </p:nvSpPr>
                <p:spPr>
                  <a:xfrm rot="5400000" flipH="1">
                    <a:off x="884767" y="63078"/>
                    <a:ext cx="168910" cy="92710"/>
                  </a:xfrm>
                  <a:prstGeom prst="triangl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7" name="等腰三角形 336"/>
                  <p:cNvSpPr/>
                  <p:nvPr/>
                </p:nvSpPr>
                <p:spPr>
                  <a:xfrm rot="16200000">
                    <a:off x="973667" y="58844"/>
                    <a:ext cx="180975" cy="97155"/>
                  </a:xfrm>
                  <a:prstGeom prst="triangl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8" name="等腰三角形 337"/>
                  <p:cNvSpPr/>
                  <p:nvPr/>
                </p:nvSpPr>
                <p:spPr>
                  <a:xfrm>
                    <a:off x="897467" y="33444"/>
                    <a:ext cx="236855" cy="1049655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  <p:sp>
                <p:nvSpPr>
                  <p:cNvPr id="339" name="缺角矩形 338"/>
                  <p:cNvSpPr/>
                  <p:nvPr/>
                </p:nvSpPr>
                <p:spPr>
                  <a:xfrm>
                    <a:off x="711200" y="837777"/>
                    <a:ext cx="177800" cy="245322"/>
                  </a:xfrm>
                  <a:prstGeom prst="plaqu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 dirty="0">
                      <a:latin typeface="Tahoma" pitchFamily="34" charset="0"/>
                    </a:endParaRPr>
                  </a:p>
                </p:txBody>
              </p:sp>
            </p:grpSp>
          </p:grpSp>
          <p:sp>
            <p:nvSpPr>
              <p:cNvPr id="425" name="矩形 424"/>
              <p:cNvSpPr/>
              <p:nvPr/>
            </p:nvSpPr>
            <p:spPr bwMode="auto">
              <a:xfrm>
                <a:off x="1532064" y="3493036"/>
                <a:ext cx="1828800" cy="74420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26" name="矩形 425"/>
              <p:cNvSpPr/>
              <p:nvPr/>
            </p:nvSpPr>
            <p:spPr bwMode="auto">
              <a:xfrm>
                <a:off x="2124237" y="4649370"/>
                <a:ext cx="583307" cy="74420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100000"/>
                  <a:buFont typeface="Times" charset="0"/>
                  <a:buNone/>
                  <a:tabLst/>
                </a:pPr>
                <a:endParaRPr kumimoji="0" lang="zh-CN" altLang="en-US" sz="2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Frutiger LT Std 45 Light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498" name="矩形 497"/>
            <p:cNvSpPr/>
            <p:nvPr/>
          </p:nvSpPr>
          <p:spPr>
            <a:xfrm>
              <a:off x="3571534" y="3447623"/>
              <a:ext cx="2005993" cy="453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Tahoma" pitchFamily="34" charset="0"/>
                </a:rPr>
                <a:t>Spectrum allocation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569003" y="1905000"/>
            <a:ext cx="4045788" cy="2157615"/>
            <a:chOff x="2451029" y="1943286"/>
            <a:chExt cx="4114800" cy="2437725"/>
          </a:xfrm>
        </p:grpSpPr>
        <p:graphicFrame>
          <p:nvGraphicFramePr>
            <p:cNvPr id="4" name="图表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19075795"/>
                </p:ext>
              </p:extLst>
            </p:nvPr>
          </p:nvGraphicFramePr>
          <p:xfrm>
            <a:off x="2451029" y="2323611"/>
            <a:ext cx="4114800" cy="2057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00" name="矩形 499"/>
            <p:cNvSpPr/>
            <p:nvPr/>
          </p:nvSpPr>
          <p:spPr>
            <a:xfrm>
              <a:off x="3705115" y="1943286"/>
              <a:ext cx="1808381" cy="452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v-SE" altLang="zh-CN" sz="2000" dirty="0">
                  <a:latin typeface="Tahoma" pitchFamily="34" charset="0"/>
                </a:rPr>
                <a:t>Cost structure</a:t>
              </a:r>
              <a:endParaRPr lang="zh-CN" altLang="en-US" sz="2000" dirty="0">
                <a:latin typeface="Tahoma" pitchFamily="34" charset="0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8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networks in rural areas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Large coverage areas per base station</a:t>
            </a:r>
          </a:p>
          <a:p>
            <a:r>
              <a:rPr lang="en-US" sz="2400" dirty="0" smtClean="0"/>
              <a:t>Few base stations per area unit</a:t>
            </a:r>
            <a:endParaRPr lang="sv-SE" sz="2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1600200" y="3429000"/>
            <a:ext cx="5867400" cy="2209800"/>
            <a:chOff x="0" y="0"/>
            <a:chExt cx="5401310" cy="1769533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0"/>
              <a:ext cx="1819910" cy="1219200"/>
              <a:chOff x="0" y="16934"/>
              <a:chExt cx="1820333" cy="1219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缺角矩形 5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727200" y="25400"/>
              <a:ext cx="1819910" cy="1219200"/>
              <a:chOff x="0" y="16934"/>
              <a:chExt cx="1820333" cy="1219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7" name="缺角矩形 4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539066" y="16933"/>
              <a:ext cx="1819910" cy="1219200"/>
              <a:chOff x="0" y="16934"/>
              <a:chExt cx="1820333" cy="1219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2" name="缺角矩形 4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624666" y="270933"/>
              <a:ext cx="1819910" cy="1219200"/>
              <a:chOff x="0" y="16934"/>
              <a:chExt cx="1820333" cy="12192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29733" y="270933"/>
              <a:ext cx="1819910" cy="1219200"/>
              <a:chOff x="0" y="16934"/>
              <a:chExt cx="1820333" cy="1219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0800" y="524933"/>
              <a:ext cx="1819910" cy="1219200"/>
              <a:chOff x="0" y="16934"/>
              <a:chExt cx="1820333" cy="12192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78000" y="550333"/>
              <a:ext cx="1819910" cy="1219200"/>
              <a:chOff x="0" y="16934"/>
              <a:chExt cx="1820333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2" name="缺角矩形 2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81400" y="541867"/>
              <a:ext cx="1819910" cy="1219200"/>
              <a:chOff x="0" y="16934"/>
              <a:chExt cx="1820333" cy="12192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7" name="缺角矩形 1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sp>
        <p:nvSpPr>
          <p:cNvPr id="53" name="页脚占位符 5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1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limitations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Typical ranges (NLOS):</a:t>
                </a:r>
              </a:p>
              <a:p>
                <a:pPr lvl="1"/>
                <a:r>
                  <a:rPr lang="en-US" sz="1800" dirty="0" smtClean="0"/>
                  <a:t>10 </a:t>
                </a:r>
                <a:r>
                  <a:rPr lang="en-US" sz="1800" dirty="0" err="1" smtClean="0"/>
                  <a:t>kbit</a:t>
                </a:r>
                <a:r>
                  <a:rPr lang="en-US" sz="1800" dirty="0" smtClean="0"/>
                  <a:t>/s (GSM)                   25+ km</a:t>
                </a:r>
              </a:p>
              <a:p>
                <a:pPr lvl="1"/>
                <a:r>
                  <a:rPr lang="en-US" sz="1800" dirty="0" smtClean="0"/>
                  <a:t>500 </a:t>
                </a:r>
                <a:r>
                  <a:rPr lang="en-US" sz="1800" dirty="0" err="1" smtClean="0"/>
                  <a:t>kbit</a:t>
                </a:r>
                <a:r>
                  <a:rPr lang="en-US" sz="1800" dirty="0" smtClean="0"/>
                  <a:t>/s (EDGE)               5-10 km</a:t>
                </a:r>
              </a:p>
              <a:p>
                <a:pPr lvl="1"/>
                <a:r>
                  <a:rPr lang="en-US" sz="1800" dirty="0" smtClean="0"/>
                  <a:t>2 Mbit/s (UMTS)                  2-3 km</a:t>
                </a:r>
              </a:p>
              <a:p>
                <a:pPr lvl="1"/>
                <a:r>
                  <a:rPr lang="en-US" sz="1800" dirty="0" smtClean="0"/>
                  <a:t>10 Mbit/s (HSPA)                 500 m</a:t>
                </a:r>
              </a:p>
              <a:p>
                <a:pPr lvl="1"/>
                <a:r>
                  <a:rPr lang="en-US" sz="1800" dirty="0" smtClean="0"/>
                  <a:t>100 Mbit/s (LTE/WLAN)       50-150 m</a:t>
                </a:r>
              </a:p>
              <a:p>
                <a:r>
                  <a:rPr lang="en-US" sz="2400" dirty="0" smtClean="0"/>
                  <a:t>Coverage limited system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𝐵𝑆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𝑡𝑜𝑡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𝑐𝑒𝑙𝑙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sv-SE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2" t="-1217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network in urban areas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base stations per area unit</a:t>
            </a:r>
            <a:endParaRPr lang="sv-SE" dirty="0"/>
          </a:p>
        </p:txBody>
      </p:sp>
      <p:grpSp>
        <p:nvGrpSpPr>
          <p:cNvPr id="4" name="组合 3"/>
          <p:cNvGrpSpPr/>
          <p:nvPr/>
        </p:nvGrpSpPr>
        <p:grpSpPr>
          <a:xfrm>
            <a:off x="1828800" y="3276600"/>
            <a:ext cx="5486400" cy="1708469"/>
            <a:chOff x="0" y="0"/>
            <a:chExt cx="5175461" cy="1435986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194733"/>
              <a:ext cx="1052664" cy="851787"/>
              <a:chOff x="0" y="16934"/>
              <a:chExt cx="1820333" cy="1219200"/>
            </a:xfrm>
          </p:grpSpPr>
          <p:sp>
            <p:nvSpPr>
              <p:cNvPr id="108" name="椭圆 10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9" name="等腰三角形 10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0" name="等腰三角形 10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1" name="等腰三角形 11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12" name="缺角矩形 11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048933" y="211666"/>
              <a:ext cx="1052664" cy="851787"/>
              <a:chOff x="0" y="16934"/>
              <a:chExt cx="1820333" cy="121920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4" name="等腰三角形 10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5" name="等腰三角形 10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6" name="等腰三角形 10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7" name="缺角矩形 10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515533" y="389466"/>
              <a:ext cx="1052664" cy="851787"/>
              <a:chOff x="0" y="16934"/>
              <a:chExt cx="1820333" cy="1219200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9" name="等腰三角形 9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0" name="等腰三角形 9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102" name="缺角矩形 10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5400" y="567266"/>
              <a:ext cx="1052664" cy="851787"/>
              <a:chOff x="0" y="16934"/>
              <a:chExt cx="1820333" cy="121920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7" name="缺角矩形 9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0333" y="186267"/>
              <a:ext cx="1052195" cy="851535"/>
              <a:chOff x="0" y="16934"/>
              <a:chExt cx="1820333" cy="1219200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9" name="等腰三角形 8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92" name="缺角矩形 9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089400" y="211667"/>
              <a:ext cx="1052195" cy="851535"/>
              <a:chOff x="0" y="16934"/>
              <a:chExt cx="1820333" cy="1219200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7" name="缺角矩形 8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608666" y="33867"/>
              <a:ext cx="1052195" cy="851535"/>
              <a:chOff x="0" y="16934"/>
              <a:chExt cx="1820333" cy="1219200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1" name="等腰三角形 8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82" name="缺角矩形 8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606800" y="0"/>
              <a:ext cx="1052195" cy="851535"/>
              <a:chOff x="0" y="16934"/>
              <a:chExt cx="1820333" cy="1219200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6" name="等腰三角形 7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7" name="缺角矩形 7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572933" y="381000"/>
              <a:ext cx="1052195" cy="851535"/>
              <a:chOff x="0" y="16934"/>
              <a:chExt cx="1820333" cy="1219200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72" name="缺角矩形 7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124200" y="558800"/>
              <a:ext cx="1052195" cy="851535"/>
              <a:chOff x="0" y="16934"/>
              <a:chExt cx="1820333" cy="12192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6" name="等腰三角形 6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7" name="缺角矩形 6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123266" y="575734"/>
              <a:ext cx="1052195" cy="851535"/>
              <a:chOff x="0" y="16934"/>
              <a:chExt cx="1820333" cy="12192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62" name="缺角矩形 6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590800" y="0"/>
              <a:ext cx="1052195" cy="851535"/>
              <a:chOff x="0" y="16934"/>
              <a:chExt cx="1820333" cy="12192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5" name="等腰三角形 5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7" name="缺角矩形 5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582333" y="372534"/>
              <a:ext cx="1052195" cy="851535"/>
              <a:chOff x="0" y="16934"/>
              <a:chExt cx="1820333" cy="1219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52" name="缺角矩形 5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074333" y="575733"/>
              <a:ext cx="1052664" cy="851787"/>
              <a:chOff x="0" y="16934"/>
              <a:chExt cx="1820333" cy="1219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7" name="缺角矩形 4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58800" y="16933"/>
              <a:ext cx="1052664" cy="851787"/>
              <a:chOff x="0" y="16934"/>
              <a:chExt cx="1820333" cy="1219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42" name="缺角矩形 4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999066" y="211666"/>
              <a:ext cx="1052664" cy="851787"/>
              <a:chOff x="0" y="16934"/>
              <a:chExt cx="1820333" cy="12192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24466" y="584199"/>
              <a:ext cx="1052664" cy="851787"/>
              <a:chOff x="0" y="16934"/>
              <a:chExt cx="1820333" cy="1219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82600" y="389466"/>
              <a:ext cx="1052664" cy="851787"/>
              <a:chOff x="0" y="16934"/>
              <a:chExt cx="1820333" cy="12192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0" y="930373"/>
                <a:ext cx="1820333" cy="30576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 flipH="1">
                <a:off x="884767" y="63078"/>
                <a:ext cx="168910" cy="92710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6200000">
                <a:off x="973667" y="58844"/>
                <a:ext cx="180975" cy="97155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>
                <a:off x="897467" y="33444"/>
                <a:ext cx="236855" cy="1049655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>
                <a:off x="711200" y="837777"/>
                <a:ext cx="177800" cy="245322"/>
              </a:xfrm>
              <a:prstGeom prst="plaqu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>
                  <a:latin typeface="Tahoma" pitchFamily="34" charset="0"/>
                </a:endParaRPr>
              </a:p>
            </p:txBody>
          </p:sp>
        </p:grpSp>
      </p:grpSp>
      <p:sp>
        <p:nvSpPr>
          <p:cNvPr id="113" name="页脚占位符 1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structure of radio access networks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 is not only costs for the base station equipment (the radio) but also for the transmission &amp; sites.</a:t>
            </a:r>
            <a:endParaRPr lang="sv-SE" sz="2400" dirty="0"/>
          </a:p>
        </p:txBody>
      </p:sp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370229"/>
              </p:ext>
            </p:extLst>
          </p:nvPr>
        </p:nvGraphicFramePr>
        <p:xfrm>
          <a:off x="2590800" y="2971800"/>
          <a:ext cx="5105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 6"/>
          <p:cNvSpPr/>
          <p:nvPr/>
        </p:nvSpPr>
        <p:spPr>
          <a:xfrm>
            <a:off x="684213" y="3429000"/>
            <a:ext cx="176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altLang="zh-CN" sz="1600" dirty="0" smtClean="0">
                <a:latin typeface="Tahoma" pitchFamily="34" charset="0"/>
              </a:rPr>
              <a:t>From </a:t>
            </a:r>
          </a:p>
          <a:p>
            <a:r>
              <a:rPr lang="sv-SE" altLang="zh-CN" sz="1600" dirty="0" smtClean="0">
                <a:latin typeface="Tahoma" pitchFamily="34" charset="0"/>
              </a:rPr>
              <a:t>Klas Johansson </a:t>
            </a:r>
          </a:p>
          <a:p>
            <a:r>
              <a:rPr lang="sv-SE" altLang="zh-CN" sz="1600" dirty="0" smtClean="0">
                <a:latin typeface="Tahoma" pitchFamily="34" charset="0"/>
              </a:rPr>
              <a:t>PhD </a:t>
            </a:r>
            <a:r>
              <a:rPr lang="sv-SE" altLang="zh-CN" sz="1600" dirty="0">
                <a:latin typeface="Tahoma" pitchFamily="34" charset="0"/>
              </a:rPr>
              <a:t>thesis 2007</a:t>
            </a:r>
            <a:endParaRPr lang="zh-CN" altLang="en-US" sz="1600" dirty="0">
              <a:latin typeface="Tahoma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ch5</Template>
  <TotalTime>1556</TotalTime>
  <Words>1908</Words>
  <Application>Microsoft Office PowerPoint</Application>
  <PresentationFormat>全屏显示(4:3)</PresentationFormat>
  <Paragraphs>389</Paragraphs>
  <Slides>58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59" baseType="lpstr">
      <vt:lpstr>berm</vt:lpstr>
      <vt:lpstr>Chapter 11 Introduction to Wireless Infrastructure Economics</vt:lpstr>
      <vt:lpstr>What is Wireless Infrastructure Economics?</vt:lpstr>
      <vt:lpstr>TODAY, two main parts</vt:lpstr>
      <vt:lpstr>TODAY, the first part</vt:lpstr>
      <vt:lpstr>The “last mile” problem: Most investments in Access Networks</vt:lpstr>
      <vt:lpstr>Cellular networks in rural areas</vt:lpstr>
      <vt:lpstr>Range limitations</vt:lpstr>
      <vt:lpstr>Cellular network in urban areas</vt:lpstr>
      <vt:lpstr>Cost structure of radio access networks</vt:lpstr>
      <vt:lpstr>The infrastructure cost for capacity limited systems</vt:lpstr>
      <vt:lpstr>Spectrum, capacity and cost</vt:lpstr>
      <vt:lpstr>TODAY, the first part</vt:lpstr>
      <vt:lpstr>One motivation for our research: New services require new solutions</vt:lpstr>
      <vt:lpstr>One motivation for our research: New services require new solutions</vt:lpstr>
      <vt:lpstr>Revenues for mobile voice services in Sweden 2000-2008</vt:lpstr>
      <vt:lpstr>PowerPoint 演示文稿</vt:lpstr>
      <vt:lpstr>The revenue gap “decoupling of traffic and revenues”</vt:lpstr>
      <vt:lpstr>Traffic, prices and revenues</vt:lpstr>
      <vt:lpstr>One big data challenge</vt:lpstr>
      <vt:lpstr>Traffic, prices and revenues</vt:lpstr>
      <vt:lpstr>PowerPoint 演示文稿</vt:lpstr>
      <vt:lpstr>One motivation for our research: New services require new solutions</vt:lpstr>
      <vt:lpstr>“New” services</vt:lpstr>
      <vt:lpstr>“New” services</vt:lpstr>
      <vt:lpstr>PowerPoint 演示文稿</vt:lpstr>
      <vt:lpstr>Operator challenges – business related</vt:lpstr>
      <vt:lpstr>TODAY, the second part</vt:lpstr>
      <vt:lpstr>Operator challenges – network related</vt:lpstr>
      <vt:lpstr>GSM Coverage</vt:lpstr>
      <vt:lpstr>Coverage maps – Telia webpage</vt:lpstr>
      <vt:lpstr>PowerPoint 演示文稿</vt:lpstr>
      <vt:lpstr>PowerPoint 演示文稿</vt:lpstr>
      <vt:lpstr>To improve the spectral efficiency - i.e. more bits/second per Hz of spectrum</vt:lpstr>
      <vt:lpstr>Bit rate and range – Bandwidth and Radio Access Technology (RAT)</vt:lpstr>
      <vt:lpstr>“Offered” bit rate vs coverage &amp; load</vt:lpstr>
      <vt:lpstr>Marketing by mobile operators</vt:lpstr>
      <vt:lpstr>Spectral efficiency</vt:lpstr>
      <vt:lpstr>Spectral efficiency and cylinder model</vt:lpstr>
      <vt:lpstr>Spectral efficiency and cylinder model</vt:lpstr>
      <vt:lpstr>PowerPoint 演示文稿</vt:lpstr>
      <vt:lpstr>Cellular systems – low data rates</vt:lpstr>
      <vt:lpstr>Cellular systems – high data rates, the same sites</vt:lpstr>
      <vt:lpstr>Zander formula</vt:lpstr>
      <vt:lpstr>Amount of spectrum and number of sites</vt:lpstr>
      <vt:lpstr>Short exercise – work in 4 groups</vt:lpstr>
      <vt:lpstr>Number of base station sites</vt:lpstr>
      <vt:lpstr>Number of base station sites</vt:lpstr>
      <vt:lpstr>Cost structure of radio access networks</vt:lpstr>
      <vt:lpstr>Cost structure, bandwidth and capacity</vt:lpstr>
      <vt:lpstr>Cost structure, bandwidth and capacity</vt:lpstr>
      <vt:lpstr>Cost of radio equipment is decreasing rapidly</vt:lpstr>
      <vt:lpstr>Cost structure, bandwidth and capacity</vt:lpstr>
      <vt:lpstr>Cost structure, bandwidth and capacity</vt:lpstr>
      <vt:lpstr>Base station site location in urban areas</vt:lpstr>
      <vt:lpstr>Examples of Base station densities (Urban areas in Sweden)</vt:lpstr>
      <vt:lpstr>The capacity needs to be increased at least 1000 times in the coming years</vt:lpstr>
      <vt:lpstr>Cooper’s law</vt:lpstr>
      <vt:lpstr>Operator challenges – network related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Principals of Cellular Systems I</dc:title>
  <dc:creator>培梁常</dc:creator>
  <cp:lastModifiedBy>miao</cp:lastModifiedBy>
  <cp:revision>91</cp:revision>
  <dcterms:created xsi:type="dcterms:W3CDTF">2015-12-27T19:36:24Z</dcterms:created>
  <dcterms:modified xsi:type="dcterms:W3CDTF">2016-11-07T14:28:42Z</dcterms:modified>
</cp:coreProperties>
</file>