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8"/>
  </p:notesMasterIdLst>
  <p:sldIdLst>
    <p:sldId id="256" r:id="rId2"/>
    <p:sldId id="286" r:id="rId3"/>
    <p:sldId id="289" r:id="rId4"/>
    <p:sldId id="290" r:id="rId5"/>
    <p:sldId id="292" r:id="rId6"/>
    <p:sldId id="296" r:id="rId7"/>
    <p:sldId id="297" r:id="rId8"/>
    <p:sldId id="298" r:id="rId9"/>
    <p:sldId id="299" r:id="rId10"/>
    <p:sldId id="303" r:id="rId11"/>
    <p:sldId id="304" r:id="rId12"/>
    <p:sldId id="307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321" r:id="rId21"/>
    <p:sldId id="320" r:id="rId22"/>
    <p:sldId id="322" r:id="rId23"/>
    <p:sldId id="323" r:id="rId24"/>
    <p:sldId id="317" r:id="rId25"/>
    <p:sldId id="319" r:id="rId26"/>
    <p:sldId id="31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18" autoAdjust="0"/>
    <p:restoredTop sz="94182" autoAdjust="0"/>
  </p:normalViewPr>
  <p:slideViewPr>
    <p:cSldViewPr>
      <p:cViewPr varScale="1">
        <p:scale>
          <a:sx n="106" d="100"/>
          <a:sy n="106" d="100"/>
        </p:scale>
        <p:origin x="-13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43D7E-2439-4268-89C3-8C797CA43D70}" type="datetimeFigureOut">
              <a:rPr lang="en-US" smtClean="0"/>
              <a:pPr/>
              <a:t>9/26/2018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00C67-6439-4EE7-A621-F218E25D58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1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4A17E-61A1-4B60-9065-51EB7A94E81F}" type="slidenum">
              <a:rPr lang="sv-SE" smtClean="0"/>
              <a:pPr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95135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4A17E-61A1-4B60-9065-51EB7A94E81F}" type="slidenum">
              <a:rPr lang="sv-SE" smtClean="0"/>
              <a:pPr/>
              <a:t>19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99089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4A17E-61A1-4B60-9065-51EB7A94E81F}" type="slidenum">
              <a:rPr lang="sv-SE" smtClean="0"/>
              <a:pPr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1760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4A17E-61A1-4B60-9065-51EB7A94E81F}" type="slidenum">
              <a:rPr lang="sv-SE" smtClean="0"/>
              <a:pPr/>
              <a:t>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46616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4A17E-61A1-4B60-9065-51EB7A94E81F}" type="slidenum">
              <a:rPr lang="sv-SE" smtClean="0"/>
              <a:pPr/>
              <a:t>22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46061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4A17E-61A1-4B60-9065-51EB7A94E81F}" type="slidenum">
              <a:rPr lang="sv-SE" smtClean="0"/>
              <a:pPr/>
              <a:t>23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5967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66800" y="2590800"/>
            <a:ext cx="7772400" cy="1143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GB" noProof="0" smtClean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114800"/>
            <a:ext cx="6400800" cy="1752600"/>
          </a:xfrm>
        </p:spPr>
        <p:txBody>
          <a:bodyPr/>
          <a:lstStyle>
            <a:lvl1pPr marL="0" indent="0">
              <a:buFont typeface="Times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3352280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83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7638" y="990600"/>
            <a:ext cx="2036762" cy="4800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175" y="990600"/>
            <a:ext cx="5961063" cy="4800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972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>
          <a:xfrm>
            <a:off x="8482156" y="6499244"/>
            <a:ext cx="451303" cy="364359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fld id="{4960FDE0-D94C-4052-8B87-8F07CF91D0E2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3"/>
          </p:nvPr>
        </p:nvSpPr>
        <p:spPr>
          <a:xfrm>
            <a:off x="1822012" y="1874601"/>
            <a:ext cx="6862738" cy="4059457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cxnSp>
        <p:nvCxnSpPr>
          <p:cNvPr id="8" name="Straight Connector 17"/>
          <p:cNvCxnSpPr/>
          <p:nvPr userDrawn="1"/>
        </p:nvCxnSpPr>
        <p:spPr bwMode="auto">
          <a:xfrm>
            <a:off x="293260" y="6433263"/>
            <a:ext cx="8588707" cy="0"/>
          </a:xfrm>
          <a:prstGeom prst="line">
            <a:avLst/>
          </a:prstGeom>
          <a:ln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7980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52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68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175" y="2286000"/>
            <a:ext cx="3998913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5488" y="2286000"/>
            <a:ext cx="3998912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06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26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759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27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8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99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5038"/>
            <a:ext cx="9144000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990600"/>
            <a:ext cx="78501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  <a:endParaRPr lang="en-GB" dirty="0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175" y="2286000"/>
            <a:ext cx="815022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GB" dirty="0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308725"/>
            <a:ext cx="5624512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100" b="1">
                <a:latin typeface="Tahoma" pitchFamily="34" charset="0"/>
                <a:sym typeface="Symbol" pitchFamily="18" charset="2"/>
              </a:defRPr>
            </a:lvl1pPr>
          </a:lstStyle>
          <a:p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24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 build="p" bldLvl="5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Tahoma" pitchFamily="34" charset="0"/>
          <a:ea typeface="+mj-ea"/>
          <a:cs typeface="ＭＳ Ｐゴシック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00000"/>
        <a:buFont typeface="Times" pitchFamily="-84" charset="0"/>
        <a:buChar char="•"/>
        <a:defRPr sz="2800">
          <a:solidFill>
            <a:schemeClr val="tx1"/>
          </a:solidFill>
          <a:latin typeface="Tahoma" pitchFamily="34" charset="0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ahoma" pitchFamily="34" charset="0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Tahoma" pitchFamily="34" charset="0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ahoma" pitchFamily="34" charset="0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Tahoma" pitchFamily="34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roups.google.com/forum/#!forum/mobile-miao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4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447800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Chapter 8 </a:t>
            </a:r>
            <a:r>
              <a:rPr lang="en-US" altLang="zh-CN" sz="3200" dirty="0" smtClean="0"/>
              <a:t>Association and Handover</a:t>
            </a:r>
            <a:endParaRPr lang="en-US" sz="3200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矩形 2"/>
          <p:cNvSpPr/>
          <p:nvPr/>
        </p:nvSpPr>
        <p:spPr>
          <a:xfrm>
            <a:off x="1219200" y="5486400"/>
            <a:ext cx="731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Email list:  </a:t>
            </a:r>
            <a:r>
              <a:rPr lang="en-US">
                <a:hlinkClick r:id="rId2"/>
              </a:rPr>
              <a:t>https://groups.google.com/forum/#!</a:t>
            </a:r>
            <a:r>
              <a:rPr lang="en-US" smtClean="0">
                <a:hlinkClick r:id="rId2"/>
              </a:rPr>
              <a:t>forum/mobile-miao</a:t>
            </a:r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Handover decision criteria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Received signal strengh (RSS)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Detecting cell boundaries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Designed for (low capacity) macro-cellular systems (noise-limited)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Signal to interference ratio (SIR)</a:t>
            </a:r>
            <a:endParaRPr lang="en-US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Efficient in micro-cellular environments (interference-limited)</a:t>
            </a: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8953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Example 8.2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Limitation of RSS-based handover in microcells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Rapid RSS level changes at street corners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RSS is not a good indicator of connection quality in microcells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30" y="3305833"/>
            <a:ext cx="2932766" cy="2423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065" y="3182665"/>
            <a:ext cx="4890377" cy="2779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631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P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ractical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handover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algorithm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(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Example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8.3)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Typical hard handover decision in LTE system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Hysteresis &amp; time-to-trigger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Note that it is the very basic handover mode in LTE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318" y="2872265"/>
            <a:ext cx="5463747" cy="3204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7263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Handover resource management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Resource </a:t>
            </a:r>
            <a:r>
              <a:rPr lang="sv-SE" sz="1539" b="1" kern="0" dirty="0" smtClean="0">
                <a:latin typeface="Tahoma" pitchFamily="34" charset="0"/>
                <a:ea typeface="ＭＳ Ｐゴシック" charset="-128"/>
              </a:rPr>
              <a:t>reservation 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for handover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Are there resources available in the receiving cell?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Protection of ongoing services is much more important than accepting new services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Particularly for voice services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Its </a:t>
            </a:r>
            <a:r>
              <a:rPr lang="en-US" sz="1539" kern="0" dirty="0" smtClean="0">
                <a:latin typeface="Tahoma" pitchFamily="34" charset="0"/>
                <a:ea typeface="ＭＳ Ｐゴシック" charset="-128"/>
              </a:rPr>
              <a:t>significance 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depends on the delay tolerance of the service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In </a:t>
            </a:r>
            <a:r>
              <a:rPr lang="sv-SE" sz="1539" kern="0" dirty="0" smtClean="0">
                <a:latin typeface="Tahoma" pitchFamily="34" charset="0"/>
                <a:ea typeface="ＭＳ Ｐゴシック" charset="-128"/>
              </a:rPr>
              <a:t>the voice 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era, it was one of the most important RRM issues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Less important for data services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602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Example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8.4 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(delay-sensitive service)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State-transition diagram can be drawn under Markovian assumption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Birth-death process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Solve balance equations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graphicFrame>
        <p:nvGraphicFramePr>
          <p:cNvPr id="9" name="개체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8202129"/>
              </p:ext>
            </p:extLst>
          </p:nvPr>
        </p:nvGraphicFramePr>
        <p:xfrm>
          <a:off x="2909241" y="4800600"/>
          <a:ext cx="3319536" cy="615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Ekvation" r:id="rId3" imgW="2463480" imgH="457200" progId="Equation.3">
                  <p:embed/>
                </p:oleObj>
              </mc:Choice>
              <mc:Fallback>
                <p:oleObj name="Ekvation" r:id="rId3" imgW="24634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9241" y="4800600"/>
                        <a:ext cx="3319536" cy="6150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18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0784647"/>
              </p:ext>
            </p:extLst>
          </p:nvPr>
        </p:nvGraphicFramePr>
        <p:xfrm>
          <a:off x="4079330" y="5562600"/>
          <a:ext cx="1018584" cy="4310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수식" r:id="rId5" imgW="596880" imgH="253800" progId="Equation.3">
                  <p:embed/>
                </p:oleObj>
              </mc:Choice>
              <mc:Fallback>
                <p:oleObj name="수식" r:id="rId5" imgW="5968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9330" y="5562600"/>
                        <a:ext cx="1018584" cy="4310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3203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816" y="2819400"/>
            <a:ext cx="6204662" cy="1724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657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Example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8.4: 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result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New call blocking and handover dropping probabilities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942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5486" y="1981200"/>
            <a:ext cx="5111445" cy="3833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9216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Example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8.5 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(delay-tolerant service)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What’s different from the previous example?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sp>
        <p:nvSpPr>
          <p:cNvPr id="11" name="아래쪽 화살표 10"/>
          <p:cNvSpPr/>
          <p:nvPr/>
        </p:nvSpPr>
        <p:spPr bwMode="auto">
          <a:xfrm>
            <a:off x="4325666" y="3798502"/>
            <a:ext cx="492669" cy="677420"/>
          </a:xfrm>
          <a:prstGeom prst="downArrow">
            <a:avLst/>
          </a:prstGeom>
          <a:solidFill>
            <a:schemeClr val="accent1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8203" tIns="39101" rIns="78203" bIns="39101" numCol="1" rtlCol="0" anchor="t" anchorCtr="0" compatLnSpc="1">
            <a:prstTxWarp prst="textNoShape">
              <a:avLst/>
            </a:prstTxWarp>
          </a:bodyPr>
          <a:lstStyle/>
          <a:p>
            <a:pPr defTabSz="781995" eaLnBrk="0" fontAlgn="base" hangingPunct="0">
              <a:spcBef>
                <a:spcPct val="0"/>
              </a:spcBef>
              <a:spcAft>
                <a:spcPct val="0"/>
              </a:spcAft>
            </a:pPr>
            <a:endParaRPr lang="ko-KR" altLang="en-US" sz="2052">
              <a:latin typeface="Times"/>
            </a:endParaRPr>
          </a:p>
        </p:txBody>
      </p:sp>
      <p:pic>
        <p:nvPicPr>
          <p:cNvPr id="10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816" y="1950992"/>
            <a:ext cx="6204662" cy="1724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298" y="4343400"/>
            <a:ext cx="6210045" cy="1714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013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Example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8.5: 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result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New call blocking and handover dropping probabilities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5486" y="2116878"/>
            <a:ext cx="5116070" cy="3837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7343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Handover execution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It is mostly about signaling procedure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The system and mobile should reach agreement on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Which AP?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Which waveform? (frequency, timeslot, code, etc)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Authentication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The signaling should be fast &amp; reliable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Handover is performed under critical SIR conditions</a:t>
            </a: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4800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S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oft 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handover 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Simultaneous connections to multiple APs 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Enhanced coverage due to diversity gain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Possible capacity increase due to reduced inter-cell interference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Possible capacity decrease due to duplicated resource consumption</a:t>
            </a: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65" y="3860086"/>
            <a:ext cx="386949" cy="862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228" y="4722873"/>
            <a:ext cx="220279" cy="369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직선 화살표 연결선 12"/>
          <p:cNvCxnSpPr>
            <a:endCxn id="14" idx="0"/>
          </p:cNvCxnSpPr>
          <p:nvPr/>
        </p:nvCxnSpPr>
        <p:spPr bwMode="auto">
          <a:xfrm>
            <a:off x="507477" y="4352755"/>
            <a:ext cx="294891" cy="37011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7567" y="3841900"/>
            <a:ext cx="386949" cy="862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700" y="3878888"/>
            <a:ext cx="386949" cy="862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1043" y="4722873"/>
            <a:ext cx="220279" cy="369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3" name="직선 화살표 연결선 12"/>
          <p:cNvCxnSpPr>
            <a:endCxn id="42" idx="0"/>
          </p:cNvCxnSpPr>
          <p:nvPr/>
        </p:nvCxnSpPr>
        <p:spPr bwMode="auto">
          <a:xfrm>
            <a:off x="3771412" y="4352755"/>
            <a:ext cx="689770" cy="37011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1502" y="3860703"/>
            <a:ext cx="386949" cy="862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6803" y="3878888"/>
            <a:ext cx="386949" cy="862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05437" y="4722873"/>
            <a:ext cx="220279" cy="369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7" name="직선 화살표 연결선 12"/>
          <p:cNvCxnSpPr>
            <a:endCxn id="46" idx="0"/>
          </p:cNvCxnSpPr>
          <p:nvPr/>
        </p:nvCxnSpPr>
        <p:spPr bwMode="auto">
          <a:xfrm flipH="1">
            <a:off x="8315577" y="4352755"/>
            <a:ext cx="197779" cy="37011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8604" y="3860703"/>
            <a:ext cx="386949" cy="862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5" name="직선 화살표 연결선 12"/>
          <p:cNvCxnSpPr/>
          <p:nvPr/>
        </p:nvCxnSpPr>
        <p:spPr bwMode="auto">
          <a:xfrm flipH="1">
            <a:off x="4571322" y="4352755"/>
            <a:ext cx="554931" cy="37011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1" name="오른쪽 화살표 60"/>
          <p:cNvSpPr/>
          <p:nvPr/>
        </p:nvSpPr>
        <p:spPr bwMode="auto">
          <a:xfrm>
            <a:off x="2601322" y="4229588"/>
            <a:ext cx="554253" cy="307918"/>
          </a:xfrm>
          <a:prstGeom prst="rightArrow">
            <a:avLst/>
          </a:prstGeom>
          <a:solidFill>
            <a:schemeClr val="accent1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8203" tIns="39101" rIns="78203" bIns="39101" numCol="1" rtlCol="0" anchor="t" anchorCtr="0" compatLnSpc="1">
            <a:prstTxWarp prst="textNoShape">
              <a:avLst/>
            </a:prstTxWarp>
          </a:bodyPr>
          <a:lstStyle/>
          <a:p>
            <a:pPr defTabSz="781995" eaLnBrk="0" fontAlgn="base" hangingPunct="0">
              <a:spcBef>
                <a:spcPct val="0"/>
              </a:spcBef>
              <a:spcAft>
                <a:spcPct val="0"/>
              </a:spcAft>
            </a:pPr>
            <a:endParaRPr lang="ko-KR" altLang="en-US" sz="2052">
              <a:latin typeface="Times"/>
            </a:endParaRPr>
          </a:p>
        </p:txBody>
      </p:sp>
      <p:sp>
        <p:nvSpPr>
          <p:cNvPr id="62" name="오른쪽 화살표 61"/>
          <p:cNvSpPr/>
          <p:nvPr/>
        </p:nvSpPr>
        <p:spPr bwMode="auto">
          <a:xfrm>
            <a:off x="5865257" y="4229588"/>
            <a:ext cx="554253" cy="307918"/>
          </a:xfrm>
          <a:prstGeom prst="rightArrow">
            <a:avLst/>
          </a:prstGeom>
          <a:solidFill>
            <a:schemeClr val="accent1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8203" tIns="39101" rIns="78203" bIns="39101" numCol="1" rtlCol="0" anchor="t" anchorCtr="0" compatLnSpc="1">
            <a:prstTxWarp prst="textNoShape">
              <a:avLst/>
            </a:prstTxWarp>
          </a:bodyPr>
          <a:lstStyle/>
          <a:p>
            <a:pPr defTabSz="781995" eaLnBrk="0" fontAlgn="base" hangingPunct="0">
              <a:spcBef>
                <a:spcPct val="0"/>
              </a:spcBef>
              <a:spcAft>
                <a:spcPct val="0"/>
              </a:spcAft>
            </a:pPr>
            <a:endParaRPr lang="ko-KR" altLang="en-US" sz="2052"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14590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Association is a part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of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RRM problem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4583540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To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each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active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terminal,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we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need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to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assign</a:t>
            </a:r>
            <a:endParaRPr lang="en-US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GB" sz="1539" kern="0" dirty="0">
                <a:latin typeface="Tahoma" pitchFamily="34" charset="0"/>
                <a:ea typeface="ＭＳ Ｐゴシック" charset="-128"/>
              </a:rPr>
              <a:t>Transmit power 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GB" sz="1539" kern="0" dirty="0">
                <a:latin typeface="Tahoma" pitchFamily="34" charset="0"/>
                <a:ea typeface="ＭＳ Ｐゴシック" charset="-128"/>
              </a:rPr>
              <a:t>Waveform 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B</a:t>
            </a:r>
            <a:r>
              <a:rPr lang="en-US" sz="1539" b="1" kern="0" dirty="0" smtClean="0">
                <a:latin typeface="Tahoma" pitchFamily="34" charset="0"/>
                <a:ea typeface="ＭＳ Ｐゴシック" charset="-128"/>
              </a:rPr>
              <a:t>ase stations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 in order to maximize system utility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 smtClean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Association on the move: </a:t>
            </a:r>
            <a:r>
              <a:rPr lang="en-US" sz="1539" b="1" i="1" kern="0" dirty="0">
                <a:latin typeface="Tahoma" pitchFamily="34" charset="0"/>
                <a:ea typeface="ＭＳ Ｐゴシック" charset="-128"/>
              </a:rPr>
              <a:t>handover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31820" y="3429000"/>
            <a:ext cx="5100817" cy="1827270"/>
            <a:chOff x="2231820" y="3798502"/>
            <a:chExt cx="5100817" cy="1827270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50008" y="4018146"/>
              <a:ext cx="405345" cy="1099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71604" y="5017845"/>
              <a:ext cx="362416" cy="607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76498" y="4456402"/>
              <a:ext cx="405345" cy="1099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970221" y="4206852"/>
              <a:ext cx="362416" cy="607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31820" y="4510815"/>
              <a:ext cx="405345" cy="1099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44114" y="3798502"/>
              <a:ext cx="362416" cy="607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6" name="직선 화살표 연결선 12"/>
            <p:cNvCxnSpPr>
              <a:stCxn id="12" idx="1"/>
              <a:endCxn id="11" idx="3"/>
            </p:cNvCxnSpPr>
            <p:nvPr/>
          </p:nvCxnSpPr>
          <p:spPr bwMode="auto">
            <a:xfrm flipH="1">
              <a:off x="3834020" y="5006330"/>
              <a:ext cx="542478" cy="315479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2" name="직선 화살표 연결선 12"/>
            <p:cNvCxnSpPr>
              <a:stCxn id="10" idx="3"/>
              <a:endCxn id="13" idx="1"/>
            </p:cNvCxnSpPr>
            <p:nvPr/>
          </p:nvCxnSpPr>
          <p:spPr bwMode="auto">
            <a:xfrm flipV="1">
              <a:off x="6455354" y="4510816"/>
              <a:ext cx="514867" cy="57259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직선 화살표 연결선 12"/>
            <p:cNvCxnSpPr>
              <a:stCxn id="14" idx="3"/>
            </p:cNvCxnSpPr>
            <p:nvPr/>
          </p:nvCxnSpPr>
          <p:spPr bwMode="auto">
            <a:xfrm flipV="1">
              <a:off x="2637166" y="4391836"/>
              <a:ext cx="388157" cy="668907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26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1374" y="3860086"/>
              <a:ext cx="362416" cy="607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27" name="직선 화살표 연결선 12"/>
            <p:cNvCxnSpPr>
              <a:endCxn id="26" idx="2"/>
            </p:cNvCxnSpPr>
            <p:nvPr/>
          </p:nvCxnSpPr>
          <p:spPr bwMode="auto">
            <a:xfrm flipV="1">
              <a:off x="4781843" y="4468013"/>
              <a:ext cx="580739" cy="592731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95770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S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oft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handover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in IS-95 system 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 smtClean="0">
                <a:latin typeface="Tahoma" pitchFamily="34" charset="0"/>
                <a:ea typeface="ＭＳ Ｐゴシック" charset="-128"/>
              </a:rPr>
              <a:t>Soft handover in IS-95 is </a:t>
            </a:r>
            <a:r>
              <a:rPr lang="en-US" sz="1539" kern="0" dirty="0" smtClean="0">
                <a:latin typeface="Tahoma" pitchFamily="34" charset="0"/>
                <a:ea typeface="ＭＳ Ｐゴシック" charset="-128"/>
              </a:rPr>
              <a:t>based </a:t>
            </a:r>
            <a:r>
              <a:rPr lang="en-US" sz="1539" kern="0" dirty="0" smtClean="0">
                <a:latin typeface="Tahoma" pitchFamily="34" charset="0"/>
                <a:ea typeface="ＭＳ Ｐゴシック" charset="-128"/>
              </a:rPr>
              <a:t>on Pilot set maintenance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 smtClean="0">
                <a:latin typeface="Tahoma" pitchFamily="34" charset="0"/>
                <a:ea typeface="ＭＳ Ｐゴシック" charset="-128"/>
              </a:rPr>
              <a:t>Handover decision is based on absolute values of received pilots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608057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 err="1" smtClean="0">
                <a:latin typeface="Tahoma" pitchFamily="34" charset="0"/>
                <a:ea typeface="ＭＳ Ｐゴシック" charset="-128"/>
              </a:rPr>
              <a:t>Load</a:t>
            </a:r>
            <a:r>
              <a:rPr lang="sv-SE" sz="1539" kern="0" dirty="0" smtClean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 smtClean="0">
                <a:latin typeface="Tahoma" pitchFamily="34" charset="0"/>
                <a:ea typeface="ＭＳ Ｐゴシック" charset="-128"/>
              </a:rPr>
              <a:t>dependent</a:t>
            </a:r>
            <a:r>
              <a:rPr lang="sv-SE" sz="1539" kern="0" dirty="0" smtClean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 smtClean="0">
                <a:latin typeface="Tahoma" pitchFamily="34" charset="0"/>
                <a:ea typeface="ＭＳ Ｐゴシック" charset="-128"/>
              </a:rPr>
              <a:t>active</a:t>
            </a:r>
            <a:r>
              <a:rPr lang="sv-SE" sz="1539" kern="0" dirty="0" smtClean="0">
                <a:latin typeface="Tahoma" pitchFamily="34" charset="0"/>
                <a:ea typeface="ＭＳ Ｐゴシック" charset="-128"/>
              </a:rPr>
              <a:t> set </a:t>
            </a:r>
            <a:r>
              <a:rPr lang="sv-SE" sz="1539" kern="0" dirty="0" err="1" smtClean="0">
                <a:latin typeface="Tahoma" pitchFamily="34" charset="0"/>
                <a:ea typeface="ＭＳ Ｐゴシック" charset="-128"/>
              </a:rPr>
              <a:t>updating</a:t>
            </a: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939" y="2743200"/>
            <a:ext cx="5635458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69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S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oft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handover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in WCDMA system 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 smtClean="0">
                <a:latin typeface="Tahoma" pitchFamily="34" charset="0"/>
                <a:ea typeface="ＭＳ Ｐゴシック" charset="-128"/>
              </a:rPr>
              <a:t>Soft handover in WCDMA is based on relative handover thresholds between received pilots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608057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 err="1" smtClean="0">
                <a:latin typeface="Tahoma" pitchFamily="34" charset="0"/>
                <a:ea typeface="ＭＳ Ｐゴシック" charset="-128"/>
              </a:rPr>
              <a:t>Load</a:t>
            </a:r>
            <a:r>
              <a:rPr lang="sv-SE" sz="1539" kern="0" dirty="0" smtClean="0">
                <a:latin typeface="Tahoma" pitchFamily="34" charset="0"/>
                <a:ea typeface="ＭＳ Ｐゴシック" charset="-128"/>
              </a:rPr>
              <a:t> independent </a:t>
            </a:r>
            <a:r>
              <a:rPr lang="sv-SE" sz="1539" kern="0" dirty="0" err="1" smtClean="0">
                <a:latin typeface="Tahoma" pitchFamily="34" charset="0"/>
                <a:ea typeface="ＭＳ Ｐゴシック" charset="-128"/>
              </a:rPr>
              <a:t>active</a:t>
            </a:r>
            <a:r>
              <a:rPr lang="sv-SE" sz="1539" kern="0" dirty="0" smtClean="0">
                <a:latin typeface="Tahoma" pitchFamily="34" charset="0"/>
                <a:ea typeface="ＭＳ Ｐゴシック" charset="-128"/>
              </a:rPr>
              <a:t> set </a:t>
            </a:r>
            <a:r>
              <a:rPr lang="sv-SE" sz="1539" kern="0" dirty="0" err="1" smtClean="0">
                <a:latin typeface="Tahoma" pitchFamily="34" charset="0"/>
                <a:ea typeface="ＭＳ Ｐゴシック" charset="-128"/>
              </a:rPr>
              <a:t>updating</a:t>
            </a: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743200"/>
            <a:ext cx="7117332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9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Fade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margin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improvement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by soft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handover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 smtClean="0">
                <a:latin typeface="Tahoma" pitchFamily="34" charset="0"/>
                <a:ea typeface="ＭＳ Ｐゴシック" charset="-128"/>
              </a:rPr>
              <a:t>Soft handover reduces outage probability at the cell edge</a:t>
            </a: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2454184"/>
            <a:ext cx="6414800" cy="303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63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Effect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of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soft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handover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on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capacity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59558" y="1641288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84764"/>
            <a:ext cx="5590441" cy="2739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7162" y="1905000"/>
            <a:ext cx="3676838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87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Association: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l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oad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balancing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Motivation for load balancing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Traffic load fluctuates a lot over time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My neighbor cell may have much lighter load at the moment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Why not switching edge users to the neighbor cell</a:t>
            </a:r>
            <a:r>
              <a:rPr lang="sv-SE" sz="1539" kern="0" dirty="0" smtClean="0">
                <a:latin typeface="Tahoma" pitchFamily="34" charset="0"/>
                <a:ea typeface="ＭＳ Ｐゴシック" charset="-128"/>
              </a:rPr>
              <a:t>?</a:t>
            </a: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Cell breathing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Adjust output power of cell-specific reference signal</a:t>
            </a: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132" y="3733800"/>
            <a:ext cx="5970671" cy="220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48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Example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8.7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 smtClean="0">
                <a:latin typeface="Tahoma" pitchFamily="34" charset="0"/>
                <a:ea typeface="ＭＳ Ｐゴシック" charset="-128"/>
              </a:rPr>
              <a:t>For a highway with 8 km length,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 smtClean="0">
                <a:latin typeface="Tahoma" pitchFamily="34" charset="0"/>
                <a:ea typeface="ＭＳ Ｐゴシック" charset="-128"/>
              </a:rPr>
              <a:t>Traffic intensity follows a location-dependent Poisson distribution with intensity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 smtClean="0">
              <a:latin typeface="Tahoma" pitchFamily="34" charset="0"/>
              <a:ea typeface="ＭＳ Ｐゴシック" charset="-128"/>
            </a:endParaRP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 smtClean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smtClean="0">
                <a:latin typeface="Tahoma" pitchFamily="34" charset="0"/>
                <a:ea typeface="ＭＳ Ｐゴシック" charset="-128"/>
              </a:rPr>
              <a:t>Load balancing </a:t>
            </a:r>
            <a:r>
              <a:rPr lang="en-US" sz="1539" kern="0" dirty="0" smtClean="0">
                <a:latin typeface="Tahoma" pitchFamily="34" charset="0"/>
                <a:ea typeface="ＭＳ Ｐゴシック" charset="-128"/>
              </a:rPr>
              <a:t>handover point can be determined by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2819400"/>
            <a:ext cx="2478780" cy="1168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4925132"/>
            <a:ext cx="4390606" cy="6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3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Association in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heterogeneous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network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7"/>
            <a:ext cx="6863092" cy="4521319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Mismatch occurs in the uplink/downlink association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Cell range extension (CRE): an artificial bias to small cells 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1550" y="2258910"/>
            <a:ext cx="4447462" cy="22170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401910" y="5338094"/>
                <a:ext cx="1897443" cy="3263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39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1539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539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539">
                              <a:latin typeface="Cambria Math" panose="02040503050406030204" pitchFamily="18" charset="0"/>
                            </a:rPr>
                            <m:t>arg</m:t>
                          </m:r>
                        </m:fName>
                        <m:e>
                          <m:func>
                            <m:funcPr>
                              <m:ctrlPr>
                                <a:rPr lang="en-US" sz="1539" i="1">
                                  <a:latin typeface="Cambria Math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1539" i="1">
                                      <a:latin typeface="Cambria Math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539">
                                      <a:latin typeface="Cambria Math" panose="02040503050406030204" pitchFamily="18" charset="0"/>
                                    </a:rPr>
                                    <m:t>max</m:t>
                                  </m:r>
                                </m:e>
                                <m:lim>
                                  <m:r>
                                    <a:rPr lang="en-US" sz="1539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1539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∈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539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Ψ</m:t>
                                  </m:r>
                                </m:lim>
                              </m:limLow>
                            </m:fName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539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539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539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539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  <m:r>
                                        <a:rPr lang="en-US" sz="1539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539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sz="1539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539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539" i="1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n-US" sz="1539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en-US" sz="1539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1910" y="5338094"/>
                <a:ext cx="1897443" cy="326371"/>
              </a:xfrm>
              <a:prstGeom prst="rect">
                <a:avLst/>
              </a:prstGeom>
              <a:blipFill rotWithShape="1">
                <a:blip r:embed="rId3"/>
                <a:stretch>
                  <a:fillRect l="-322" b="-113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514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Mobility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management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While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inactive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Tracking location of terminal and waking it up when necessary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Location area updates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Paging</a:t>
            </a: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lvl="1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While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connection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in progress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Handover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(or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handoff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)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altLang="ko-KR" sz="1539" kern="0" dirty="0">
                <a:latin typeface="Tahoma" pitchFamily="34" charset="0"/>
                <a:ea typeface="ＭＳ Ｐゴシック" charset="-128"/>
              </a:rPr>
              <a:t>It refers to timely selection (transition) of </a:t>
            </a:r>
            <a:r>
              <a:rPr lang="en-US" altLang="ko-KR" sz="1539" kern="0" dirty="0" smtClean="0">
                <a:latin typeface="Tahoma" pitchFamily="34" charset="0"/>
                <a:ea typeface="ＭＳ Ｐゴシック" charset="-128"/>
              </a:rPr>
              <a:t>base stations </a:t>
            </a:r>
            <a:r>
              <a:rPr lang="en-US" altLang="ko-KR" sz="1539" kern="0" dirty="0">
                <a:latin typeface="Tahoma" pitchFamily="34" charset="0"/>
                <a:ea typeface="ＭＳ Ｐゴシック" charset="-128"/>
              </a:rPr>
              <a:t>based on signal quality measurements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59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Handover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types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Networks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involved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Horizontal </a:t>
            </a:r>
            <a:r>
              <a:rPr lang="en-US" sz="1539" kern="0" dirty="0" smtClean="0">
                <a:latin typeface="Tahoma" pitchFamily="34" charset="0"/>
                <a:ea typeface="ＭＳ Ｐゴシック" charset="-128"/>
              </a:rPr>
              <a:t>handover</a:t>
            </a:r>
          </a:p>
          <a:p>
            <a:pPr marL="608057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 smtClean="0">
                <a:latin typeface="Tahoma" pitchFamily="34" charset="0"/>
                <a:ea typeface="ＭＳ Ｐゴシック" charset="-128"/>
              </a:rPr>
              <a:t>Within a single network of homogeneous radio access </a:t>
            </a:r>
            <a:r>
              <a:rPr lang="en-US" sz="1539" kern="0" dirty="0" err="1" smtClean="0">
                <a:latin typeface="Tahoma" pitchFamily="34" charset="0"/>
                <a:ea typeface="ＭＳ Ｐゴシック" charset="-128"/>
              </a:rPr>
              <a:t>technologiy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Vertical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handover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(or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network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selection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)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lvl="1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Simultaneous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connections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Hard </a:t>
            </a:r>
            <a:r>
              <a:rPr lang="sv-SE" sz="1539" kern="0" dirty="0" err="1" smtClean="0">
                <a:latin typeface="Tahoma" pitchFamily="34" charset="0"/>
                <a:ea typeface="ＭＳ Ｐゴシック" charset="-128"/>
              </a:rPr>
              <a:t>handover</a:t>
            </a:r>
            <a:endParaRPr lang="sv-SE" sz="1539" kern="0" dirty="0" smtClean="0">
              <a:latin typeface="Tahoma" pitchFamily="34" charset="0"/>
              <a:ea typeface="ＭＳ Ｐゴシック" charset="-128"/>
            </a:endParaRPr>
          </a:p>
          <a:p>
            <a:pPr marL="608057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 err="1" smtClean="0">
                <a:latin typeface="Tahoma" pitchFamily="34" charset="0"/>
                <a:ea typeface="ＭＳ Ｐゴシック" charset="-128"/>
              </a:rPr>
              <a:t>Only</a:t>
            </a:r>
            <a:r>
              <a:rPr lang="sv-SE" sz="1539" kern="0" dirty="0" smtClean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 smtClean="0">
                <a:latin typeface="Tahoma" pitchFamily="34" charset="0"/>
                <a:ea typeface="ＭＳ Ｐゴシック" charset="-128"/>
              </a:rPr>
              <a:t>one</a:t>
            </a:r>
            <a:r>
              <a:rPr lang="sv-SE" sz="1539" kern="0" dirty="0" smtClean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 smtClean="0">
                <a:latin typeface="Tahoma" pitchFamily="34" charset="0"/>
                <a:ea typeface="ＭＳ Ｐゴシック" charset="-128"/>
              </a:rPr>
              <a:t>base</a:t>
            </a:r>
            <a:r>
              <a:rPr lang="sv-SE" sz="1539" kern="0" dirty="0" smtClean="0">
                <a:latin typeface="Tahoma" pitchFamily="34" charset="0"/>
                <a:ea typeface="ＭＳ Ｐゴシック" charset="-128"/>
              </a:rPr>
              <a:t> station </a:t>
            </a:r>
            <a:r>
              <a:rPr lang="sv-SE" sz="1539" kern="0" dirty="0" err="1" smtClean="0">
                <a:latin typeface="Tahoma" pitchFamily="34" charset="0"/>
                <a:ea typeface="ＭＳ Ｐゴシック" charset="-128"/>
              </a:rPr>
              <a:t>serving</a:t>
            </a:r>
            <a:r>
              <a:rPr lang="sv-SE" sz="1539" kern="0" dirty="0" smtClean="0">
                <a:latin typeface="Tahoma" pitchFamily="34" charset="0"/>
                <a:ea typeface="ＭＳ Ｐゴシック" charset="-128"/>
              </a:rPr>
              <a:t> at a </a:t>
            </a:r>
            <a:r>
              <a:rPr lang="sv-SE" sz="1539" kern="0" dirty="0" err="1" smtClean="0">
                <a:latin typeface="Tahoma" pitchFamily="34" charset="0"/>
                <a:ea typeface="ＭＳ Ｐゴシック" charset="-128"/>
              </a:rPr>
              <a:t>time</a:t>
            </a: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altLang="ko-KR" sz="1539" kern="0" dirty="0">
                <a:latin typeface="Tahoma" pitchFamily="34" charset="0"/>
                <a:ea typeface="ＭＳ Ｐゴシック" charset="-128"/>
              </a:rPr>
              <a:t>Soft </a:t>
            </a:r>
            <a:r>
              <a:rPr lang="en-US" altLang="ko-KR" sz="1539" kern="0" dirty="0" smtClean="0">
                <a:latin typeface="Tahoma" pitchFamily="34" charset="0"/>
                <a:ea typeface="ＭＳ Ｐゴシック" charset="-128"/>
              </a:rPr>
              <a:t>handover</a:t>
            </a:r>
          </a:p>
          <a:p>
            <a:pPr marL="608057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altLang="ko-KR" sz="1539" kern="0" dirty="0" smtClean="0">
                <a:latin typeface="Tahoma" pitchFamily="34" charset="0"/>
                <a:ea typeface="ＭＳ Ｐゴシック" charset="-128"/>
              </a:rPr>
              <a:t>Multiple base stations can simultaneously serve a mobile terminal</a:t>
            </a:r>
            <a:endParaRPr lang="en-US" altLang="ko-KR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959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Handover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phases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Handover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measurement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&amp; decision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Decides when &amp; where to handover</a:t>
            </a:r>
          </a:p>
          <a:p>
            <a:pPr lvl="1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Handover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resource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management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Radio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resource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available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in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receiving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cell?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Handover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execution</a:t>
            </a:r>
            <a:endParaRPr lang="sv-SE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altLang="ko-KR" sz="1539" kern="0" dirty="0">
                <a:latin typeface="Tahoma" pitchFamily="34" charset="0"/>
                <a:ea typeface="ＭＳ Ｐゴシック" charset="-128"/>
              </a:rPr>
              <a:t>Reliable handover signaling (handshaking) procedure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624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Handover decision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When and where to handover?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Signal fluctuates a lot in practical environments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902" y="2813163"/>
            <a:ext cx="5319307" cy="314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2085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Performance metric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We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will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consider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two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metrics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Handover failure probability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A measure of how often a handover fails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The probability that signal quality is below the required value for more than a given time interval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Handover frequency (or rate)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A measure indicating how frequently handover decisions are made</a:t>
            </a: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Easy to notice a tradeoff between handover frequency and failure probability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057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Example 8.1 (1/2)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Three handover decision algorithms are to be studied: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Algorithm I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: instantaneous decision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AP with the highest signal level is chosen at any sample point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Algorithm II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: moving average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Average over the last 10 samples determines the serving AP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Algorithm III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: expected value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In fact, only one handover at the mid-point 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151" y="4414339"/>
            <a:ext cx="5710053" cy="1189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032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Platshållare för sidfot 3"/>
          <p:cNvSpPr>
            <a:spLocks noGrp="1"/>
          </p:cNvSpPr>
          <p:nvPr>
            <p:ph type="ftr" sz="quarter" idx="4294967295"/>
          </p:nvPr>
        </p:nvSpPr>
        <p:spPr bwMode="auto">
          <a:xfrm>
            <a:off x="1822012" y="6323583"/>
            <a:ext cx="3956290" cy="34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52">
                <a:solidFill>
                  <a:schemeClr val="tx1"/>
                </a:solidFill>
                <a:latin typeface="Times" charset="0"/>
              </a:defRPr>
            </a:lvl1pPr>
            <a:lvl2pPr marL="635371" indent="-244373" eaLnBrk="0" hangingPunct="0">
              <a:defRPr sz="2052">
                <a:solidFill>
                  <a:schemeClr val="tx1"/>
                </a:solidFill>
                <a:latin typeface="Times" charset="0"/>
              </a:defRPr>
            </a:lvl2pPr>
            <a:lvl3pPr marL="977494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3pPr>
            <a:lvl4pPr marL="1368491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4pPr>
            <a:lvl5pPr marL="1759488" indent="-195499" eaLnBrk="0" hangingPunct="0">
              <a:defRPr sz="2052">
                <a:solidFill>
                  <a:schemeClr val="tx1"/>
                </a:solidFill>
                <a:latin typeface="Times" charset="0"/>
              </a:defRPr>
            </a:lvl5pPr>
            <a:lvl6pPr marL="2150486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6pPr>
            <a:lvl7pPr marL="2541483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7pPr>
            <a:lvl8pPr marL="2932481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8pPr>
            <a:lvl9pPr marL="3323478" indent="-195499" eaLnBrk="0" fontAlgn="base" hangingPunct="0">
              <a:spcBef>
                <a:spcPct val="0"/>
              </a:spcBef>
              <a:spcAft>
                <a:spcPct val="0"/>
              </a:spcAft>
              <a:defRPr sz="2052">
                <a:solidFill>
                  <a:schemeClr val="tx1"/>
                </a:solidFill>
                <a:latin typeface="Times" charset="0"/>
              </a:defRPr>
            </a:lvl9pPr>
          </a:lstStyle>
          <a:p>
            <a:pPr algn="l"/>
            <a:endParaRPr lang="sv-SE" altLang="en-US" sz="855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Example 8.1 (2/2)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Illustration of a realization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147" y="1905000"/>
            <a:ext cx="5500853" cy="412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42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090" y="3244249"/>
            <a:ext cx="3070513" cy="1686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39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berm">
  <a:themeElements>
    <a:clrScheme name="">
      <a:dk1>
        <a:srgbClr val="000000"/>
      </a:dk1>
      <a:lt1>
        <a:srgbClr val="FFFFFF"/>
      </a:lt1>
      <a:dk2>
        <a:srgbClr val="818180"/>
      </a:dk2>
      <a:lt2>
        <a:srgbClr val="808080"/>
      </a:lt2>
      <a:accent1>
        <a:srgbClr val="E6E6E6"/>
      </a:accent1>
      <a:accent2>
        <a:srgbClr val="333399"/>
      </a:accent2>
      <a:accent3>
        <a:srgbClr val="FFFFFF"/>
      </a:accent3>
      <a:accent4>
        <a:srgbClr val="000000"/>
      </a:accent4>
      <a:accent5>
        <a:srgbClr val="F0F0F0"/>
      </a:accent5>
      <a:accent6>
        <a:srgbClr val="2D2D8A"/>
      </a:accent6>
      <a:hlink>
        <a:srgbClr val="009999"/>
      </a:hlink>
      <a:folHlink>
        <a:srgbClr val="99CC00"/>
      </a:folHlink>
    </a:clrScheme>
    <a:fontScheme name="berm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er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CambridgeUP</Template>
  <TotalTime>2492</TotalTime>
  <Words>787</Words>
  <Application>Microsoft Office PowerPoint</Application>
  <PresentationFormat>On-screen Show (4:3)</PresentationFormat>
  <Paragraphs>197</Paragraphs>
  <Slides>26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berm</vt:lpstr>
      <vt:lpstr>Ekvation</vt:lpstr>
      <vt:lpstr>수식</vt:lpstr>
      <vt:lpstr>Chapter 8 Association and Handover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 Won Sung</dc:creator>
  <cp:lastModifiedBy>Ki Won Sung</cp:lastModifiedBy>
  <cp:revision>944</cp:revision>
  <dcterms:created xsi:type="dcterms:W3CDTF">2006-08-16T00:00:00Z</dcterms:created>
  <dcterms:modified xsi:type="dcterms:W3CDTF">2018-09-26T13:45:12Z</dcterms:modified>
</cp:coreProperties>
</file>