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5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309" r:id="rId30"/>
    <p:sldId id="310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</p:sldIdLst>
  <p:sldSz cx="9144000" cy="6858000" type="screen4x3"/>
  <p:notesSz cx="7099300" cy="10234613"/>
  <p:custDataLst>
    <p:tags r:id="rId5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8" autoAdjust="0"/>
    <p:restoredTop sz="89128" autoAdjust="0"/>
  </p:normalViewPr>
  <p:slideViewPr>
    <p:cSldViewPr>
      <p:cViewPr varScale="1">
        <p:scale>
          <a:sx n="116" d="100"/>
          <a:sy n="116" d="100"/>
        </p:scale>
        <p:origin x="-17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gs" Target="tags/tag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0C43D7E-2439-4268-89C3-8C797CA43D70}" type="datetimeFigureOut">
              <a:rPr lang="en-US" smtClean="0"/>
              <a:pPr/>
              <a:t>9/10/2018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FA00C67-6439-4EE7-A621-F218E25D58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49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Shadow is the part not allowed. 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78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530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Convergence with good power control functions.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55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Convergence with good network conditions.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0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dirty="0"/>
              <a:t>Relative maximal powers 5, 10 and 15.</a:t>
            </a:r>
          </a:p>
          <a:p>
            <a:endParaRPr lang="en-US" sz="1300" dirty="0"/>
          </a:p>
          <a:p>
            <a:r>
              <a:rPr lang="en-US" sz="1300" dirty="0"/>
              <a:t>the achievable instantaneous rate regions (as indicated by the region below the solid lines) are not</a:t>
            </a:r>
          </a:p>
          <a:p>
            <a:r>
              <a:rPr lang="en-US" sz="1300" dirty="0"/>
              <a:t>convex, but the average sense rate regions (as indicated by dotted lines) are.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300" dirty="0"/>
              <a:t>The figure also illustrates a minimum rate requirement </a:t>
            </a:r>
            <a:r>
              <a:rPr lang="en-US" sz="1300" i="1" dirty="0" err="1"/>
              <a:t>ri</a:t>
            </a:r>
            <a:r>
              <a:rPr lang="en-US" sz="1300" i="1" dirty="0"/>
              <a:t> </a:t>
            </a:r>
            <a:r>
              <a:rPr lang="en-US" sz="1300" dirty="0"/>
              <a:t>&gt; </a:t>
            </a:r>
            <a:r>
              <a:rPr lang="en-US" sz="1300" i="1" dirty="0" err="1"/>
              <a:t>ri</a:t>
            </a:r>
            <a:r>
              <a:rPr lang="en-US" sz="1300" dirty="0" err="1"/>
              <a:t>,min</a:t>
            </a:r>
            <a:r>
              <a:rPr lang="en-US" sz="1300" dirty="0"/>
              <a:t> (i.e.</a:t>
            </a:r>
          </a:p>
          <a:p>
            <a:r>
              <a:rPr lang="en-US" sz="1300" dirty="0"/>
              <a:t>within the rectangle in the upper right corner). In this example, it can be seen</a:t>
            </a:r>
          </a:p>
          <a:p>
            <a:r>
              <a:rPr lang="en-US" sz="1300" dirty="0"/>
              <a:t>that for the maximal power 5, there is no rate pair meeting the constraints, neither</a:t>
            </a:r>
          </a:p>
          <a:p>
            <a:r>
              <a:rPr lang="en-US" sz="1300" dirty="0"/>
              <a:t>instantaneously nor in the average sense. For the maximal power 10 the</a:t>
            </a:r>
          </a:p>
          <a:p>
            <a:r>
              <a:rPr lang="en-US" sz="1300" dirty="0"/>
              <a:t>rate requirements can be achieved in the average sense but not instantaneously.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00C67-6439-4EE7-A621-F218E25D584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98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GB" noProof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352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7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6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9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GB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GB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100" b="1">
                <a:latin typeface="Tahoma" pitchFamily="34" charset="0"/>
                <a:sym typeface="Symbol" pitchFamily="18" charset="2"/>
              </a:defRPr>
            </a:lvl1pPr>
          </a:lstStyle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Tahoma" pitchFamily="34" charset="0"/>
          <a:ea typeface="+mj-ea"/>
          <a:cs typeface="ＭＳ Ｐゴシック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84" charset="0"/>
        <a:buChar char="•"/>
        <a:defRPr sz="2800">
          <a:solidFill>
            <a:schemeClr val="tx1"/>
          </a:solidFill>
          <a:latin typeface="Tahoma" pitchFamily="34" charset="0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Tahoma" pitchFamily="34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roups.google.com/forum/#!forum/mobile-mia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Chapter </a:t>
            </a:r>
            <a:r>
              <a:rPr lang="en-US" altLang="zh-CN" sz="3200" dirty="0" smtClean="0"/>
              <a:t>6</a:t>
            </a:r>
            <a:r>
              <a:rPr lang="en-US" sz="3200" dirty="0" smtClean="0"/>
              <a:t> </a:t>
            </a:r>
            <a:r>
              <a:rPr lang="en-US" altLang="zh-CN" sz="3200" dirty="0" smtClean="0"/>
              <a:t>Transmitter Power Control</a:t>
            </a:r>
            <a:endParaRPr lang="en-US" sz="3200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矩形 2"/>
          <p:cNvSpPr/>
          <p:nvPr/>
        </p:nvSpPr>
        <p:spPr>
          <a:xfrm>
            <a:off x="1143000" y="51054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Email list:  </a:t>
            </a:r>
            <a:r>
              <a:rPr lang="en-US">
                <a:hlinkClick r:id="rId2"/>
              </a:rPr>
              <a:t>https://groups.google.com/forum/#!</a:t>
            </a:r>
            <a:r>
              <a:rPr lang="en-US" smtClean="0">
                <a:hlinkClick r:id="rId2"/>
              </a:rPr>
              <a:t>forum/mobile-miao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How </a:t>
            </a:r>
            <a:r>
              <a:rPr lang="en-US" sz="2400" dirty="0"/>
              <a:t>to maximize the number of supported terminals by selecting transmission powers </a:t>
            </a:r>
            <a:r>
              <a:rPr lang="en-US" sz="2400" dirty="0" smtClean="0"/>
              <a:t>appropriately?</a:t>
            </a:r>
          </a:p>
          <a:p>
            <a:pPr lvl="1"/>
            <a:r>
              <a:rPr lang="en-US" dirty="0" smtClean="0"/>
              <a:t>Capacity maximization</a:t>
            </a:r>
          </a:p>
          <a:p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/>
              <a:t>goal of power control </a:t>
            </a:r>
            <a:endParaRPr lang="en-US" sz="2400" dirty="0" smtClean="0"/>
          </a:p>
          <a:p>
            <a:pPr lvl="1"/>
            <a:r>
              <a:rPr lang="en-US" dirty="0" smtClean="0"/>
              <a:t>Find </a:t>
            </a:r>
            <a:r>
              <a:rPr lang="en-US" dirty="0"/>
              <a:t>a power vector such that the number of supported users is maximized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Formulation-</a:t>
            </a:r>
            <a:r>
              <a:rPr lang="en-US" dirty="0"/>
              <a:t>Vector Notation 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552394" y="3810000"/>
            <a:ext cx="4667250" cy="1451637"/>
            <a:chOff x="2286000" y="4495800"/>
            <a:chExt cx="4667250" cy="1451637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0" y="4495800"/>
              <a:ext cx="2401078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5105400"/>
              <a:ext cx="1219200" cy="842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00" y="5029200"/>
              <a:ext cx="131445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直接箭头连接符 7"/>
            <p:cNvCxnSpPr/>
            <p:nvPr/>
          </p:nvCxnSpPr>
          <p:spPr>
            <a:xfrm flipH="1" flipV="1">
              <a:off x="5449645" y="4979894"/>
              <a:ext cx="151834" cy="35410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V="1">
              <a:off x="3505200" y="4953000"/>
              <a:ext cx="6096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795" y="1905000"/>
            <a:ext cx="2819400" cy="83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971800"/>
            <a:ext cx="22479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67000" y="5482563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dirty="0" smtClean="0"/>
              <a:t>: identity matrix.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49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Achievability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8136384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913991"/>
            <a:ext cx="240107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1400" y="3962400"/>
            <a:ext cx="508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has a non-negative power solution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9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Achievable Conditions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914400" y="3810000"/>
            <a:ext cx="7772400" cy="2209800"/>
          </a:xfrm>
        </p:spPr>
        <p:txBody>
          <a:bodyPr/>
          <a:lstStyle/>
          <a:p>
            <a:r>
              <a:rPr lang="en-US" sz="2400" dirty="0" smtClean="0"/>
              <a:t>Proof:                        has non-negative solutions. </a:t>
            </a:r>
          </a:p>
          <a:p>
            <a:pPr lvl="1"/>
            <a:r>
              <a:rPr lang="en-US" sz="1800" dirty="0" smtClean="0"/>
              <a:t> If                    ,                                    exists and above 0. </a:t>
            </a:r>
          </a:p>
          <a:p>
            <a:pPr lvl="1"/>
            <a:r>
              <a:rPr lang="en-US" sz="1800" dirty="0" smtClean="0"/>
              <a:t>Therefore </a:t>
            </a:r>
          </a:p>
          <a:p>
            <a:pPr lvl="1"/>
            <a:r>
              <a:rPr lang="en-US" sz="1800" dirty="0" smtClean="0"/>
              <a:t>If                    , 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I-H</a:t>
            </a:r>
            <a:r>
              <a:rPr lang="en-US" sz="1800" dirty="0" smtClean="0"/>
              <a:t> becomes a singular matrix and only the case               is valid with multiple solutions.</a:t>
            </a:r>
            <a:endParaRPr lang="en-US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25616"/>
            <a:ext cx="8458200" cy="200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3810000"/>
            <a:ext cx="1905000" cy="3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20" y="4191000"/>
            <a:ext cx="1107554" cy="38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244643"/>
            <a:ext cx="1905000" cy="397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572000"/>
            <a:ext cx="2057400" cy="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434" y="4924426"/>
            <a:ext cx="1109366" cy="2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220825"/>
            <a:ext cx="659654" cy="2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8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Achievable Conditions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37632"/>
            <a:ext cx="5029200" cy="438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1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Centralized Power Control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A central scheduler controls the power of all transmitters</a:t>
            </a:r>
            <a:endParaRPr 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2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balancing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Maximizes </a:t>
            </a:r>
            <a:r>
              <a:rPr lang="en-US" sz="2400" dirty="0"/>
              <a:t>the minimum SIR in all links. </a:t>
            </a:r>
            <a:endParaRPr lang="en-US" sz="2400" dirty="0" smtClean="0"/>
          </a:p>
          <a:p>
            <a:pPr lvl="1"/>
            <a:r>
              <a:rPr lang="en-US" sz="1800" dirty="0" smtClean="0"/>
              <a:t>Achieved </a:t>
            </a:r>
            <a:r>
              <a:rPr lang="en-US" sz="1800" dirty="0"/>
              <a:t>by making every transmitter's received SIR balanced (equalized) while keeping the balanced SIR as high as possible</a:t>
            </a:r>
            <a:r>
              <a:rPr lang="en-US" sz="1800" dirty="0" smtClean="0"/>
              <a:t>.</a:t>
            </a:r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400" dirty="0" smtClean="0"/>
              <a:t>Introduce matrix A: </a:t>
            </a:r>
          </a:p>
          <a:p>
            <a:endParaRPr lang="en-US" sz="2400" dirty="0"/>
          </a:p>
          <a:p>
            <a:r>
              <a:rPr lang="en-US" sz="2400" dirty="0" smtClean="0"/>
              <a:t>What is the maximum      achievable? </a:t>
            </a:r>
            <a:endParaRPr lang="en-US" sz="24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352800" y="3429000"/>
            <a:ext cx="2438400" cy="918237"/>
            <a:chOff x="3352800" y="3352800"/>
            <a:chExt cx="2590799" cy="1299237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399" y="3810000"/>
              <a:ext cx="1219200" cy="842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3352800"/>
              <a:ext cx="2401078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直接箭头连接符 7"/>
            <p:cNvCxnSpPr/>
            <p:nvPr/>
          </p:nvCxnSpPr>
          <p:spPr>
            <a:xfrm flipH="1" flipV="1">
              <a:off x="4343400" y="3810000"/>
              <a:ext cx="209939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267200"/>
            <a:ext cx="1371600" cy="555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150" y="5334000"/>
            <a:ext cx="323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9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Maximum Achievable SIR: Zander’s Proposition</a:t>
            </a:r>
            <a:endParaRPr lang="en-US" sz="2800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609600" y="5486400"/>
            <a:ext cx="7772400" cy="53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Proof</a:t>
            </a:r>
            <a:r>
              <a:rPr lang="en-US" sz="2400" dirty="0"/>
              <a:t>: Proposition </a:t>
            </a:r>
            <a:r>
              <a:rPr lang="en-US" sz="2400" dirty="0" smtClean="0"/>
              <a:t>6.1, </a:t>
            </a:r>
            <a:endParaRPr 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685800" y="1676400"/>
            <a:ext cx="8229600" cy="3733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chemeClr val="tx1"/>
                </a:solidFill>
                <a:latin typeface="Tahoma" pitchFamily="34" charset="0"/>
              </a:rPr>
              <a:t>Zander’s Proposition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: The largest      for which there exists a non-negative power vector such that all the active links can be supported is given by [J. Zander, 1992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]</a:t>
            </a:r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  <a:p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  <a:p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  <a:p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where           is the dominant (largest) eigenvalue of the matrix A.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1" y="2158903"/>
            <a:ext cx="32385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184281"/>
            <a:ext cx="2450782" cy="1006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267200"/>
            <a:ext cx="794833" cy="35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5562600"/>
            <a:ext cx="2657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0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Maximum Achievable </a:t>
            </a:r>
            <a:r>
              <a:rPr lang="en-US" dirty="0" smtClean="0"/>
              <a:t>SIR-Noiseless Case</a:t>
            </a:r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684213" y="2114550"/>
            <a:ext cx="8002587" cy="24475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Proposition: The 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inequality                        has solutions if and only if</a:t>
            </a:r>
          </a:p>
          <a:p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  <a:p>
            <a:endParaRPr lang="en-US" sz="2400" dirty="0" smtClean="0">
              <a:solidFill>
                <a:schemeClr val="tx1"/>
              </a:solidFill>
              <a:latin typeface="Tahoma" pitchFamily="34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The optimum power vector </a:t>
            </a:r>
            <a:r>
              <a:rPr lang="en-US" sz="2400" i="1" dirty="0" smtClean="0">
                <a:solidFill>
                  <a:schemeClr val="tx1"/>
                </a:solidFill>
                <a:latin typeface="Tahoma" pitchFamily="34" charset="0"/>
              </a:rPr>
              <a:t>P*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 is the 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eigenvector corresponding 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to the 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eigenvalue            .     </a:t>
            </a:r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2286000"/>
            <a:ext cx="19335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2" y="2895600"/>
            <a:ext cx="20478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19628"/>
            <a:ext cx="652463" cy="29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5486400"/>
            <a:ext cx="20859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738" y="4648200"/>
            <a:ext cx="3344862" cy="74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r>
              <a:rPr lang="en-US" dirty="0"/>
              <a:t>: 2 links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4124325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7400"/>
            <a:ext cx="429577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箭头连接符 5"/>
          <p:cNvCxnSpPr/>
          <p:nvPr/>
        </p:nvCxnSpPr>
        <p:spPr>
          <a:xfrm flipV="1">
            <a:off x="3124200" y="3505200"/>
            <a:ext cx="3352800" cy="6269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3733800" y="3743325"/>
            <a:ext cx="2986087" cy="1285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5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Radio </a:t>
            </a:r>
            <a:r>
              <a:rPr lang="en-US" dirty="0"/>
              <a:t>Resource Allocation problem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84175" y="2209800"/>
            <a:ext cx="4264025" cy="3352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To </a:t>
            </a:r>
            <a:r>
              <a:rPr lang="en-US" sz="2000" dirty="0"/>
              <a:t>each active </a:t>
            </a:r>
            <a:r>
              <a:rPr lang="en-US" sz="2000" dirty="0" smtClean="0"/>
              <a:t>terminal, </a:t>
            </a:r>
            <a:r>
              <a:rPr lang="en-US" sz="2000" dirty="0"/>
              <a:t>assign </a:t>
            </a:r>
            <a:endParaRPr lang="en-US" sz="2000" dirty="0" smtClean="0"/>
          </a:p>
          <a:p>
            <a:r>
              <a:rPr lang="en-US" sz="2000" dirty="0" smtClean="0"/>
              <a:t>Base </a:t>
            </a:r>
            <a:r>
              <a:rPr lang="en-US" sz="2000" dirty="0"/>
              <a:t>station </a:t>
            </a:r>
            <a:endParaRPr lang="en-US" sz="2000" dirty="0" smtClean="0"/>
          </a:p>
          <a:p>
            <a:r>
              <a:rPr lang="en-US" sz="2000" dirty="0" smtClean="0"/>
              <a:t>Waveform </a:t>
            </a:r>
            <a:r>
              <a:rPr lang="en-US" sz="2000" dirty="0"/>
              <a:t>(“Channel”) </a:t>
            </a:r>
            <a:endParaRPr lang="en-US" sz="2000" dirty="0" smtClean="0"/>
          </a:p>
          <a:p>
            <a:r>
              <a:rPr lang="en-US" sz="2000" dirty="0" smtClean="0"/>
              <a:t>Transmitter </a:t>
            </a:r>
            <a:r>
              <a:rPr lang="en-US" sz="2000" dirty="0"/>
              <a:t>power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such </a:t>
            </a:r>
            <a:r>
              <a:rPr lang="en-US" sz="2000" dirty="0"/>
              <a:t>that Link Quality &amp; power constraints are satisfied for as many terminals as possible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560" y="2362200"/>
            <a:ext cx="413544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8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2 links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43815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371600"/>
            <a:ext cx="4391025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Constraints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Maximum power constraint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3600"/>
            <a:ext cx="2286000" cy="68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51" y="3048000"/>
            <a:ext cx="4142349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697" y="3042138"/>
            <a:ext cx="4302611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34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Transmitter Removal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SIR balancing</a:t>
            </a:r>
          </a:p>
          <a:p>
            <a:pPr lvl="1"/>
            <a:r>
              <a:rPr lang="en-US" dirty="0" smtClean="0"/>
              <a:t>If the maximum achievable SIR is larger than the target SIR, all links have acceptable performance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the maximum achievable SIR is </a:t>
            </a:r>
            <a:r>
              <a:rPr lang="en-US" dirty="0" smtClean="0"/>
              <a:t>smaller </a:t>
            </a:r>
            <a:r>
              <a:rPr lang="en-US" dirty="0"/>
              <a:t>than the target </a:t>
            </a:r>
            <a:r>
              <a:rPr lang="en-US" dirty="0" smtClean="0"/>
              <a:t>SIR</a:t>
            </a:r>
          </a:p>
          <a:p>
            <a:pPr lvl="2"/>
            <a:r>
              <a:rPr lang="en-US" dirty="0" smtClean="0"/>
              <a:t>Disastrous!</a:t>
            </a:r>
          </a:p>
          <a:p>
            <a:pPr lvl="2"/>
            <a:r>
              <a:rPr lang="en-US" dirty="0" smtClean="0"/>
              <a:t>All links useless!</a:t>
            </a:r>
          </a:p>
          <a:p>
            <a:pPr lvl="2"/>
            <a:r>
              <a:rPr lang="en-US" dirty="0" smtClean="0"/>
              <a:t>More </a:t>
            </a:r>
            <a:r>
              <a:rPr lang="en-US" dirty="0"/>
              <a:t>connections than can be supported by the </a:t>
            </a:r>
            <a:r>
              <a:rPr lang="en-US" dirty="0" smtClean="0"/>
              <a:t>channels!</a:t>
            </a:r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Optimum Power Control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b="1" dirty="0" smtClean="0"/>
              <a:t>Theorem </a:t>
            </a:r>
            <a:r>
              <a:rPr lang="en-US" sz="2400" b="1" dirty="0"/>
              <a:t>2: </a:t>
            </a:r>
            <a:r>
              <a:rPr lang="en-US" sz="2400" dirty="0"/>
              <a:t>The power vector P that minimizes the outage probability has the following property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where </a:t>
            </a:r>
            <a:r>
              <a:rPr lang="en-US" sz="2400" dirty="0"/>
              <a:t>P* is a C/I balancing power vector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048000"/>
            <a:ext cx="38671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914400" y="5205047"/>
            <a:ext cx="7620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70C0"/>
                </a:solidFill>
                <a:latin typeface="Tahoma" pitchFamily="34" charset="0"/>
              </a:rPr>
              <a:t>“</a:t>
            </a:r>
            <a:r>
              <a:rPr lang="en-US" b="1" dirty="0">
                <a:solidFill>
                  <a:srgbClr val="0070C0"/>
                </a:solidFill>
                <a:latin typeface="Tahoma" pitchFamily="34" charset="0"/>
              </a:rPr>
              <a:t>If you cannot communicate, the least you can do is to shut up” </a:t>
            </a:r>
            <a:endParaRPr lang="en-US" b="1" dirty="0" smtClean="0">
              <a:solidFill>
                <a:srgbClr val="0070C0"/>
              </a:solidFill>
              <a:latin typeface="Tahoma" pitchFamily="34" charset="0"/>
            </a:endParaRPr>
          </a:p>
          <a:p>
            <a:pPr algn="r"/>
            <a:r>
              <a:rPr lang="en-US" b="1" dirty="0">
                <a:solidFill>
                  <a:srgbClr val="0070C0"/>
                </a:solidFill>
                <a:latin typeface="Tahoma" pitchFamily="34" charset="0"/>
              </a:rPr>
              <a:t>	</a:t>
            </a:r>
            <a:r>
              <a:rPr lang="en-US" b="1" dirty="0" smtClean="0">
                <a:solidFill>
                  <a:srgbClr val="0070C0"/>
                </a:solidFill>
                <a:latin typeface="Tahoma" pitchFamily="34" charset="0"/>
              </a:rPr>
              <a:t>				-Tom </a:t>
            </a:r>
            <a:r>
              <a:rPr lang="en-US" b="1" dirty="0">
                <a:solidFill>
                  <a:srgbClr val="0070C0"/>
                </a:solidFill>
                <a:latin typeface="Tahoma" pitchFamily="34" charset="0"/>
              </a:rPr>
              <a:t>Lehrer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Stepwise Removal Algorithm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b="1" dirty="0"/>
              <a:t>Algorithm: </a:t>
            </a:r>
            <a:endParaRPr lang="en-US" dirty="0"/>
          </a:p>
          <a:p>
            <a:pPr lvl="1"/>
            <a:r>
              <a:rPr lang="en-US" dirty="0"/>
              <a:t>1) C/I balance system </a:t>
            </a:r>
          </a:p>
          <a:p>
            <a:pPr lvl="1"/>
            <a:r>
              <a:rPr lang="en-US" dirty="0"/>
              <a:t>2) If </a:t>
            </a:r>
            <a:r>
              <a:rPr lang="en-US" dirty="0" smtClean="0"/>
              <a:t>all </a:t>
            </a:r>
            <a:r>
              <a:rPr lang="en-US" dirty="0"/>
              <a:t>links are supported - stop </a:t>
            </a:r>
          </a:p>
          <a:p>
            <a:pPr lvl="2"/>
            <a:r>
              <a:rPr lang="en-US" dirty="0"/>
              <a:t>else Remove “as few links as possible” and repeat 1) </a:t>
            </a:r>
            <a:endParaRPr lang="en-US" dirty="0" smtClean="0"/>
          </a:p>
          <a:p>
            <a:pPr lvl="1"/>
            <a:r>
              <a:rPr lang="en-US" dirty="0" smtClean="0"/>
              <a:t>Remove</a:t>
            </a:r>
            <a:r>
              <a:rPr lang="en-US" dirty="0"/>
              <a:t>: Set </a:t>
            </a:r>
            <a:r>
              <a:rPr lang="en-US" i="1" dirty="0" err="1"/>
              <a:t>P</a:t>
            </a:r>
            <a:r>
              <a:rPr lang="en-US" i="1" baseline="-25000" dirty="0" err="1"/>
              <a:t>k</a:t>
            </a:r>
            <a:r>
              <a:rPr lang="en-US" i="1" dirty="0"/>
              <a:t> = 0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2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SIR Balancing and Transmitter Removal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81200"/>
            <a:ext cx="6648450" cy="399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8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Power Control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How to control power without the knowledge of 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Power control based on link measurements only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0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Power Control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603504" y="2268415"/>
            <a:ext cx="7772400" cy="4572000"/>
          </a:xfrm>
        </p:spPr>
        <p:txBody>
          <a:bodyPr/>
          <a:lstStyle/>
          <a:p>
            <a:r>
              <a:rPr lang="en-US" sz="2400" dirty="0" smtClean="0"/>
              <a:t>Power </a:t>
            </a:r>
            <a:r>
              <a:rPr lang="en-US" sz="2400" dirty="0"/>
              <a:t>control based on </a:t>
            </a:r>
            <a:r>
              <a:rPr lang="en-US" sz="2400" dirty="0" smtClean="0"/>
              <a:t>local </a:t>
            </a:r>
            <a:r>
              <a:rPr lang="en-US" sz="2400" dirty="0"/>
              <a:t>(SIR) measurements only 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where    is the power control algorithm implemented at transmitter  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Example: DPC</a:t>
            </a:r>
            <a:endParaRPr lang="en-US" sz="24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233192"/>
            <a:ext cx="4191000" cy="70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443" y="2743200"/>
            <a:ext cx="30765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581400"/>
            <a:ext cx="2095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95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Convergence of DPC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Define the error vector to be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Feasible assumption: SIR achievable and receiver noise positive.</a:t>
            </a:r>
          </a:p>
          <a:p>
            <a:r>
              <a:rPr lang="en-US" dirty="0" smtClean="0"/>
              <a:t>DPC will converge to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baseline="30000" dirty="0" smtClean="0"/>
              <a:t> </a:t>
            </a:r>
            <a:r>
              <a:rPr lang="en-US" dirty="0" smtClean="0"/>
              <a:t>whenever </a:t>
            </a:r>
            <a:r>
              <a:rPr lang="en-US" dirty="0"/>
              <a:t>the given target is achievable.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33600"/>
            <a:ext cx="26479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17876"/>
            <a:ext cx="7848600" cy="132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6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839199" cy="685800"/>
          </a:xfrm>
        </p:spPr>
        <p:txBody>
          <a:bodyPr/>
          <a:lstStyle/>
          <a:p>
            <a:r>
              <a:rPr lang="en-US" sz="3200" dirty="0" smtClean="0"/>
              <a:t>Yate’s Sufficient </a:t>
            </a:r>
            <a:r>
              <a:rPr lang="en-US" sz="3200" dirty="0"/>
              <a:t>Conditions of Convergence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619" y="1714500"/>
            <a:ext cx="5411359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圆角矩形 3"/>
          <p:cNvSpPr/>
          <p:nvPr/>
        </p:nvSpPr>
        <p:spPr bwMode="auto">
          <a:xfrm>
            <a:off x="533400" y="3352800"/>
            <a:ext cx="8153400" cy="21336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latin typeface="Tahoma" pitchFamily="34" charset="0"/>
              </a:rPr>
              <a:t>Yate’s Proposition </a:t>
            </a:r>
            <a:r>
              <a:rPr lang="en-US" sz="2000" b="1" dirty="0">
                <a:latin typeface="Tahoma" pitchFamily="34" charset="0"/>
              </a:rPr>
              <a:t>6.4 (Theorem 2 in [R. Yates, 1995]) </a:t>
            </a:r>
            <a:r>
              <a:rPr lang="en-US" sz="2000" dirty="0">
                <a:latin typeface="Tahoma" pitchFamily="34" charset="0"/>
              </a:rPr>
              <a:t>If the system</a:t>
            </a:r>
          </a:p>
          <a:p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               has </a:t>
            </a:r>
            <a:r>
              <a:rPr lang="en-US" sz="2000" dirty="0">
                <a:latin typeface="Tahoma" pitchFamily="34" charset="0"/>
              </a:rPr>
              <a:t>a unique non-negative solution </a:t>
            </a:r>
            <a:r>
              <a:rPr lang="en-US" sz="2000" b="1" dirty="0">
                <a:latin typeface="Tahoma" pitchFamily="34" charset="0"/>
              </a:rPr>
              <a:t>P</a:t>
            </a:r>
            <a:r>
              <a:rPr lang="en-US" sz="2000" baseline="30000" dirty="0">
                <a:latin typeface="Tahoma" pitchFamily="34" charset="0"/>
              </a:rPr>
              <a:t>∗</a:t>
            </a:r>
            <a:r>
              <a:rPr lang="en-US" sz="2000" dirty="0">
                <a:latin typeface="Tahoma" pitchFamily="34" charset="0"/>
              </a:rPr>
              <a:t>, a distributed power</a:t>
            </a:r>
          </a:p>
          <a:p>
            <a:r>
              <a:rPr lang="en-US" sz="2000" dirty="0">
                <a:latin typeface="Tahoma" pitchFamily="34" charset="0"/>
              </a:rPr>
              <a:t>control algorithm based on a standard interference function will</a:t>
            </a:r>
          </a:p>
          <a:p>
            <a:r>
              <a:rPr lang="en-US" sz="2000" dirty="0">
                <a:latin typeface="Tahoma" pitchFamily="34" charset="0"/>
              </a:rPr>
              <a:t>have a sequence of power vectors that converges to the solution</a:t>
            </a:r>
          </a:p>
          <a:p>
            <a:r>
              <a:rPr lang="en-US" sz="2000" dirty="0">
                <a:latin typeface="Tahoma" pitchFamily="34" charset="0"/>
              </a:rPr>
              <a:t>of </a:t>
            </a:r>
            <a:r>
              <a:rPr lang="en-US" sz="2000" dirty="0" smtClean="0">
                <a:latin typeface="Tahoma" pitchFamily="34" charset="0"/>
              </a:rPr>
              <a:t>                 , </a:t>
            </a:r>
            <a:r>
              <a:rPr lang="en-US" sz="2000" dirty="0">
                <a:latin typeface="Tahoma" pitchFamily="34" charset="0"/>
              </a:rPr>
              <a:t>starting with any non-negative power vector.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1" y="4167002"/>
            <a:ext cx="1155700" cy="28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5029200"/>
            <a:ext cx="1155700" cy="28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86" y="1600200"/>
            <a:ext cx="233362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5562600"/>
            <a:ext cx="784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DPC: standard interference function. 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346413"/>
            <a:ext cx="1409614" cy="30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1301" y="2377986"/>
            <a:ext cx="1832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Interference function 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4446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</a:t>
            </a:r>
            <a:r>
              <a:rPr lang="en-US" dirty="0"/>
              <a:t>Transmitter Power Control? 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Reduce </a:t>
            </a:r>
            <a:r>
              <a:rPr lang="en-US" sz="2400" dirty="0"/>
              <a:t>terminal power consumption </a:t>
            </a:r>
          </a:p>
          <a:p>
            <a:r>
              <a:rPr lang="en-US" sz="2400" dirty="0" smtClean="0"/>
              <a:t>Mitigate </a:t>
            </a:r>
            <a:r>
              <a:rPr lang="en-US" sz="2400" dirty="0"/>
              <a:t>near/far effects </a:t>
            </a:r>
          </a:p>
          <a:p>
            <a:pPr lvl="1"/>
            <a:r>
              <a:rPr lang="en-US" sz="1800" dirty="0" smtClean="0"/>
              <a:t>Efficient </a:t>
            </a:r>
            <a:r>
              <a:rPr lang="en-US" sz="1800" dirty="0"/>
              <a:t>handling of mobility </a:t>
            </a:r>
          </a:p>
          <a:p>
            <a:r>
              <a:rPr lang="en-US" sz="2400" dirty="0" smtClean="0"/>
              <a:t>Reduce </a:t>
            </a:r>
            <a:r>
              <a:rPr lang="en-US" sz="2400" dirty="0"/>
              <a:t>interference/Improve quality </a:t>
            </a:r>
          </a:p>
          <a:p>
            <a:r>
              <a:rPr lang="en-US" sz="2400" dirty="0" smtClean="0"/>
              <a:t>Radio </a:t>
            </a:r>
            <a:r>
              <a:rPr lang="en-US" sz="2400" dirty="0"/>
              <a:t>resource management tool </a:t>
            </a:r>
          </a:p>
          <a:p>
            <a:pPr lvl="1"/>
            <a:r>
              <a:rPr lang="en-US" sz="1800" dirty="0" smtClean="0"/>
              <a:t>Low </a:t>
            </a:r>
            <a:r>
              <a:rPr lang="en-US" sz="1800" dirty="0"/>
              <a:t>complexity/Local Measurement </a:t>
            </a:r>
          </a:p>
          <a:p>
            <a:pPr lvl="1"/>
            <a:r>
              <a:rPr lang="en-US" sz="1800" dirty="0" smtClean="0"/>
              <a:t>Fast </a:t>
            </a:r>
            <a:r>
              <a:rPr lang="en-US" sz="1800" dirty="0"/>
              <a:t>(Real-time) 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Convergence </a:t>
            </a:r>
            <a:r>
              <a:rPr lang="en-US" sz="2800" dirty="0"/>
              <a:t>in Sufficiently Weak Interference </a:t>
            </a:r>
            <a:r>
              <a:rPr lang="en-US" sz="2800" dirty="0" smtClean="0"/>
              <a:t>Channels: Miao’s Convergence Theorem</a:t>
            </a:r>
            <a:endParaRPr lang="en-US" sz="2800" dirty="0"/>
          </a:p>
        </p:txBody>
      </p:sp>
      <p:sp>
        <p:nvSpPr>
          <p:cNvPr id="4" name="圆角矩形 3"/>
          <p:cNvSpPr/>
          <p:nvPr/>
        </p:nvSpPr>
        <p:spPr bwMode="auto">
          <a:xfrm>
            <a:off x="228600" y="1752600"/>
            <a:ext cx="8839200" cy="26670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</a:pPr>
            <a:r>
              <a:rPr lang="en-US" b="1" dirty="0">
                <a:latin typeface="Tahoma" pitchFamily="34" charset="0"/>
              </a:rPr>
              <a:t>Miao’s Convergence </a:t>
            </a:r>
            <a:r>
              <a:rPr lang="en-US" b="1" dirty="0" smtClean="0">
                <a:latin typeface="Tahoma" pitchFamily="34" charset="0"/>
              </a:rPr>
              <a:t>Theorem (Theorem 4 </a:t>
            </a:r>
            <a:r>
              <a:rPr lang="da-DK" b="1" dirty="0">
                <a:latin typeface="Tahoma" pitchFamily="34" charset="0"/>
              </a:rPr>
              <a:t>[G. W. Miao et al., </a:t>
            </a:r>
            <a:r>
              <a:rPr lang="da-DK" b="1" dirty="0" smtClean="0">
                <a:latin typeface="Tahoma" pitchFamily="34" charset="0"/>
              </a:rPr>
              <a:t>2011]</a:t>
            </a:r>
            <a:r>
              <a:rPr lang="en-US" b="1" dirty="0" smtClean="0">
                <a:latin typeface="Tahoma" pitchFamily="34" charset="0"/>
              </a:rPr>
              <a:t>):  </a:t>
            </a:r>
            <a:endParaRPr lang="en-US" b="1" dirty="0">
              <a:latin typeface="Tahoma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</a:pPr>
            <a:r>
              <a:rPr lang="en-US" sz="2000" dirty="0" smtClean="0">
                <a:latin typeface="Tahoma" pitchFamily="34" charset="0"/>
              </a:rPr>
              <a:t>    If </a:t>
            </a:r>
            <a:r>
              <a:rPr lang="en-US" sz="2000" dirty="0">
                <a:latin typeface="Tahoma" pitchFamily="34" charset="0"/>
              </a:rPr>
              <a:t>for any transmitter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,</a:t>
            </a:r>
            <a:endParaRPr lang="en-US" sz="2000" dirty="0">
              <a:latin typeface="Tahoma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  <a:p>
            <a:pPr algn="just"/>
            <a:r>
              <a:rPr lang="en-US" sz="2000" dirty="0">
                <a:latin typeface="Tahoma" pitchFamily="34" charset="0"/>
              </a:rPr>
              <a:t>where </a:t>
            </a:r>
            <a:r>
              <a:rPr lang="en-US" sz="2000" dirty="0" smtClean="0">
                <a:latin typeface="Tahoma" pitchFamily="34" charset="0"/>
              </a:rPr>
              <a:t>sup</a:t>
            </a:r>
            <a:r>
              <a:rPr lang="en-US" sz="2000" i="1" dirty="0" smtClean="0"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is the supremum on all </a:t>
            </a:r>
            <a:r>
              <a:rPr lang="en-US" sz="2000" dirty="0" smtClean="0">
                <a:latin typeface="Tahoma" pitchFamily="34" charset="0"/>
              </a:rPr>
              <a:t>non-negative cumulative interference </a:t>
            </a:r>
            <a:r>
              <a:rPr lang="en-US" sz="2000" i="1" dirty="0" smtClean="0">
                <a:latin typeface="+mj-ea"/>
                <a:ea typeface="+mj-ea"/>
              </a:rPr>
              <a:t>I</a:t>
            </a:r>
            <a:r>
              <a:rPr lang="en-US" sz="2000" i="1" baseline="-25000" dirty="0" smtClean="0">
                <a:latin typeface="+mj-ea"/>
                <a:ea typeface="+mj-ea"/>
              </a:rPr>
              <a:t>i </a:t>
            </a:r>
            <a:r>
              <a:rPr lang="en-US" sz="2000" dirty="0" smtClean="0">
                <a:latin typeface="Tahoma" pitchFamily="34" charset="0"/>
              </a:rPr>
              <a:t>, </a:t>
            </a:r>
            <a:r>
              <a:rPr lang="en-US" sz="2000" dirty="0">
                <a:latin typeface="Tahoma" pitchFamily="34" charset="0"/>
              </a:rPr>
              <a:t>the </a:t>
            </a:r>
            <a:r>
              <a:rPr lang="en-US" sz="2000" dirty="0" smtClean="0">
                <a:latin typeface="Tahoma" pitchFamily="34" charset="0"/>
              </a:rPr>
              <a:t>distributed power </a:t>
            </a:r>
            <a:r>
              <a:rPr lang="en-US" sz="2000" dirty="0">
                <a:latin typeface="Tahoma" pitchFamily="34" charset="0"/>
              </a:rPr>
              <a:t>control algorithm </a:t>
            </a:r>
            <a:r>
              <a:rPr lang="en-US" sz="2000" dirty="0" smtClean="0">
                <a:latin typeface="Tahoma" pitchFamily="34" charset="0"/>
              </a:rPr>
              <a:t>will </a:t>
            </a:r>
            <a:r>
              <a:rPr lang="en-US" sz="2000" dirty="0">
                <a:latin typeface="Tahoma" pitchFamily="34" charset="0"/>
              </a:rPr>
              <a:t>converge to a unique </a:t>
            </a:r>
            <a:r>
              <a:rPr lang="en-US" sz="2000" dirty="0" smtClean="0">
                <a:latin typeface="Tahoma" pitchFamily="34" charset="0"/>
              </a:rPr>
              <a:t>power vector </a:t>
            </a:r>
            <a:r>
              <a:rPr lang="en-US" sz="2000" b="1" i="1" dirty="0">
                <a:latin typeface="+mj-ea"/>
                <a:ea typeface="+mj-ea"/>
              </a:rPr>
              <a:t>P</a:t>
            </a:r>
            <a:r>
              <a:rPr lang="en-US" sz="2000" i="1" baseline="30000" dirty="0">
                <a:latin typeface="+mj-ea"/>
                <a:ea typeface="+mj-ea"/>
              </a:rPr>
              <a:t>∗</a:t>
            </a:r>
            <a:r>
              <a:rPr lang="en-US" sz="2000" dirty="0">
                <a:latin typeface="Tahoma" pitchFamily="34" charset="0"/>
              </a:rPr>
              <a:t>. If the interference function </a:t>
            </a:r>
            <a:r>
              <a:rPr lang="en-US" sz="2000" dirty="0" smtClean="0">
                <a:latin typeface="Tahoma" pitchFamily="34" charset="0"/>
              </a:rPr>
              <a:t>is linear in the cumulative interference </a:t>
            </a:r>
            <a:r>
              <a:rPr lang="en-US" sz="2000" i="1" dirty="0" smtClean="0">
                <a:latin typeface="+mj-ea"/>
                <a:ea typeface="+mj-ea"/>
              </a:rPr>
              <a:t>I</a:t>
            </a:r>
            <a:r>
              <a:rPr lang="en-US" sz="2000" i="1" baseline="-25000" dirty="0" smtClean="0">
                <a:latin typeface="+mj-ea"/>
                <a:ea typeface="+mj-ea"/>
              </a:rPr>
              <a:t>i </a:t>
            </a:r>
            <a:r>
              <a:rPr lang="en-US" sz="2000" dirty="0" smtClean="0">
                <a:latin typeface="Tahoma" pitchFamily="34" charset="0"/>
              </a:rPr>
              <a:t>, </a:t>
            </a:r>
            <a:r>
              <a:rPr lang="en-US" sz="2000" dirty="0">
                <a:latin typeface="Tahoma" pitchFamily="34" charset="0"/>
              </a:rPr>
              <a:t>the </a:t>
            </a:r>
            <a:r>
              <a:rPr lang="en-US" sz="2000" dirty="0" smtClean="0">
                <a:latin typeface="Tahoma" pitchFamily="34" charset="0"/>
              </a:rPr>
              <a:t>above sufficient condition is </a:t>
            </a:r>
            <a:r>
              <a:rPr lang="en-US" sz="2000" dirty="0">
                <a:latin typeface="Tahoma" pitchFamily="34" charset="0"/>
              </a:rPr>
              <a:t>equivalent to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Frutiger LT Std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486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</a:rPr>
              <a:t>Total </a:t>
            </a:r>
            <a:r>
              <a:rPr lang="en-US" sz="1400" dirty="0" smtClean="0">
                <a:latin typeface="Tahoma" pitchFamily="34" charset="0"/>
              </a:rPr>
              <a:t>sum of squares of </a:t>
            </a:r>
            <a:r>
              <a:rPr lang="en-US" sz="1400" dirty="0" smtClean="0">
                <a:latin typeface="Tahoma" pitchFamily="34" charset="0"/>
              </a:rPr>
              <a:t>interference </a:t>
            </a:r>
            <a:r>
              <a:rPr lang="en-US" sz="1400" dirty="0">
                <a:latin typeface="Tahoma" pitchFamily="34" charset="0"/>
              </a:rPr>
              <a:t>channel </a:t>
            </a:r>
            <a:r>
              <a:rPr lang="en-US" sz="1400" dirty="0" smtClean="0">
                <a:latin typeface="Tahoma" pitchFamily="34" charset="0"/>
              </a:rPr>
              <a:t>gains on the left directly determines whether </a:t>
            </a:r>
            <a:r>
              <a:rPr lang="en-US" sz="1400" dirty="0">
                <a:latin typeface="Tahoma" pitchFamily="34" charset="0"/>
              </a:rPr>
              <a:t>a distributed power control algorithm can </a:t>
            </a:r>
            <a:r>
              <a:rPr lang="en-US" sz="1400" dirty="0" smtClean="0">
                <a:latin typeface="Tahoma" pitchFamily="34" charset="0"/>
              </a:rPr>
              <a:t>converge to </a:t>
            </a:r>
            <a:r>
              <a:rPr lang="en-US" sz="1400" dirty="0">
                <a:latin typeface="Tahoma" pitchFamily="34" charset="0"/>
              </a:rPr>
              <a:t>a unique optimal solution or </a:t>
            </a:r>
            <a:r>
              <a:rPr lang="en-US" sz="1400" dirty="0" smtClean="0">
                <a:latin typeface="Tahoma" pitchFamily="34" charset="0"/>
              </a:rPr>
              <a:t>not. </a:t>
            </a:r>
            <a:endParaRPr lang="en-US" sz="1400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80901"/>
            <a:ext cx="1219200" cy="58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2430471" y="4611172"/>
                <a:ext cx="91999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∆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𝑖𝑖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0471" y="4611172"/>
                <a:ext cx="91999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276601" y="4611172"/>
                <a:ext cx="4953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: Threshold</a:t>
                </a:r>
                <a:r>
                  <a:rPr lang="en-US" altLang="zh-CN" dirty="0" smtClean="0"/>
                  <a:t>, independent of any </a:t>
                </a:r>
                <a:r>
                  <a:rPr lang="en-US" altLang="zh-CN" dirty="0" smtClean="0"/>
                  <a:t>              , </a:t>
                </a:r>
                <a:endParaRPr lang="en-US" altLang="zh-CN" dirty="0" smtClean="0"/>
              </a:p>
              <a:p>
                <a:r>
                  <a:rPr lang="en-US" altLang="zh-CN" dirty="0" smtClean="0"/>
                  <a:t>solely determined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𝑖𝑖</m:t>
                        </m:r>
                      </m:sub>
                    </m:sSub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1" y="4611172"/>
                <a:ext cx="4953000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1108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/>
              <p:cNvSpPr/>
              <p:nvPr/>
            </p:nvSpPr>
            <p:spPr>
              <a:xfrm>
                <a:off x="6553200" y="4588858"/>
                <a:ext cx="1077026" cy="3916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𝑖𝑗</m:t>
                          </m:r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, 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  <a:ea typeface="Cambria Math"/>
                        </a:rPr>
                        <m:t>𝑖</m:t>
                      </m:r>
                      <m:r>
                        <a:rPr lang="en-US" altLang="zh-CN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en-US" altLang="zh-CN" i="1">
                          <a:latin typeface="Cambria Math"/>
                          <a:ea typeface="Cambria Math"/>
                        </a:rPr>
                        <m:t>𝑗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4588858"/>
                <a:ext cx="1077026" cy="391646"/>
              </a:xfrm>
              <a:prstGeom prst="rect">
                <a:avLst/>
              </a:prstGeom>
              <a:blipFill rotWithShape="1">
                <a:blip r:embed="rId6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2133600"/>
            <a:ext cx="2628900" cy="67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333" y="3801974"/>
            <a:ext cx="2032190" cy="617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35774"/>
            <a:ext cx="1409614" cy="30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77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Convergence Speed of DPC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/>
              <a:t>values of the gain matrix as well as the size of the matrix are changing continuously </a:t>
            </a:r>
            <a:endParaRPr lang="en-US" sz="2400" dirty="0" smtClean="0"/>
          </a:p>
          <a:p>
            <a:pPr lvl="1"/>
            <a:r>
              <a:rPr lang="en-US" sz="1800" dirty="0" smtClean="0"/>
              <a:t>mobile </a:t>
            </a:r>
            <a:r>
              <a:rPr lang="en-US" sz="1800" dirty="0"/>
              <a:t>movement and propagation condition change. </a:t>
            </a:r>
            <a:endParaRPr lang="en-US" sz="1800" dirty="0" smtClean="0"/>
          </a:p>
          <a:p>
            <a:r>
              <a:rPr lang="en-US" sz="2400" dirty="0" smtClean="0"/>
              <a:t>A </a:t>
            </a:r>
            <a:r>
              <a:rPr lang="en-US" sz="2400" dirty="0"/>
              <a:t>good power control algorithm should quickly </a:t>
            </a:r>
            <a:r>
              <a:rPr lang="en-US" sz="2400" dirty="0" smtClean="0"/>
              <a:t>and </a:t>
            </a:r>
            <a:r>
              <a:rPr lang="en-US" sz="2400" dirty="0" err="1" smtClean="0"/>
              <a:t>distributively</a:t>
            </a:r>
            <a:r>
              <a:rPr lang="en-US" sz="2400" dirty="0" smtClean="0"/>
              <a:t> </a:t>
            </a:r>
            <a:r>
              <a:rPr lang="en-US" sz="2400" dirty="0"/>
              <a:t>converge to the state where the system supports as many users as possible</a:t>
            </a:r>
            <a:r>
              <a:rPr lang="en-US" sz="2400" dirty="0" smtClean="0"/>
              <a:t>.</a:t>
            </a:r>
          </a:p>
          <a:p>
            <a:endParaRPr lang="en-US" sz="2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5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Distributed Constrained Power Control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Transmitters have maximum power limits:</a:t>
            </a:r>
          </a:p>
          <a:p>
            <a:r>
              <a:rPr lang="en-US" sz="2400" dirty="0" smtClean="0"/>
              <a:t>DCPC: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A general scheme: different users have different SIR targets</a:t>
            </a:r>
            <a:endParaRPr lang="en-US" sz="24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271" y="2895600"/>
            <a:ext cx="589407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95800"/>
            <a:ext cx="3624262" cy="14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4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of DCPC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040" y="1600200"/>
            <a:ext cx="5129919" cy="433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1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Control for Wireless Data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How to handle power control when different users have respective data rate requirements? </a:t>
            </a:r>
            <a:endParaRPr 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9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Achievable Region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Rate adaptation mechanism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where </a:t>
            </a:r>
            <a:r>
              <a:rPr lang="en-US" sz="2400" i="1" dirty="0" smtClean="0">
                <a:latin typeface="+mn-lt"/>
              </a:rPr>
              <a:t>f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/>
              <a:t>is a monotonically </a:t>
            </a:r>
            <a:r>
              <a:rPr lang="en-US" sz="2400" dirty="0" smtClean="0"/>
              <a:t>increasing and strictly concave </a:t>
            </a:r>
            <a:r>
              <a:rPr lang="en-US" sz="2400" dirty="0"/>
              <a:t>modem (waveform set/coding) dependent </a:t>
            </a:r>
            <a:r>
              <a:rPr lang="en-US" sz="2400" dirty="0" smtClean="0"/>
              <a:t>function. </a:t>
            </a:r>
          </a:p>
          <a:p>
            <a:endParaRPr lang="en-US" sz="2400" dirty="0" smtClean="0"/>
          </a:p>
          <a:p>
            <a:r>
              <a:rPr lang="en-US" sz="2400" dirty="0" smtClean="0"/>
              <a:t>The SIR of user </a:t>
            </a:r>
            <a:r>
              <a:rPr lang="en-US" sz="2400" i="1" dirty="0" smtClean="0"/>
              <a:t>i</a:t>
            </a:r>
            <a:r>
              <a:rPr lang="en-US" sz="2400" dirty="0" smtClean="0"/>
              <a:t> is:</a:t>
            </a:r>
            <a:endParaRPr lang="en-US" sz="24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743200"/>
            <a:ext cx="16192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26" y="4840190"/>
            <a:ext cx="2807074" cy="110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5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Data Rate Examples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Case A: </a:t>
            </a:r>
            <a:r>
              <a:rPr lang="en-US" sz="2400" dirty="0"/>
              <a:t>corresponds to case where the available bandwidth is unlimited and the same waveform is scaled to achieve a constant </a:t>
            </a:r>
            <a:r>
              <a:rPr lang="en-US" sz="2400" dirty="0" err="1"/>
              <a:t>Eb</a:t>
            </a:r>
            <a:r>
              <a:rPr lang="en-US" sz="2400" dirty="0"/>
              <a:t>/N0 to provide a constant link quality in terms of bit error probability, </a:t>
            </a:r>
            <a:endParaRPr lang="en-US" sz="2400" dirty="0" smtClean="0"/>
          </a:p>
          <a:p>
            <a:r>
              <a:rPr lang="en-US" sz="2400" dirty="0" smtClean="0"/>
              <a:t>Case B: </a:t>
            </a:r>
            <a:r>
              <a:rPr lang="en-US" sz="2400" dirty="0"/>
              <a:t>the Shannon limit for a band-limited channel.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4410075"/>
            <a:ext cx="41529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37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990600"/>
            <a:ext cx="7850187" cy="900545"/>
          </a:xfrm>
        </p:spPr>
        <p:txBody>
          <a:bodyPr/>
          <a:lstStyle/>
          <a:p>
            <a:r>
              <a:rPr lang="en-US" dirty="0"/>
              <a:t>Achievable Region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685800" y="2286000"/>
            <a:ext cx="7772400" cy="3962400"/>
          </a:xfrm>
        </p:spPr>
        <p:txBody>
          <a:bodyPr>
            <a:normAutofit/>
          </a:bodyPr>
          <a:lstStyle/>
          <a:p>
            <a:r>
              <a:rPr lang="en-US" sz="2000" dirty="0"/>
              <a:t>A rate vector </a:t>
            </a:r>
            <a:r>
              <a:rPr lang="en-US" sz="2000" dirty="0" smtClean="0"/>
              <a:t>is </a:t>
            </a:r>
            <a:r>
              <a:rPr lang="en-US" sz="2000" dirty="0"/>
              <a:t>instantaneously achievable if there exists a positive power </a:t>
            </a:r>
            <a:r>
              <a:rPr lang="en-US" sz="2000" dirty="0" smtClean="0"/>
              <a:t>vector</a:t>
            </a:r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A rate vector is </a:t>
            </a:r>
            <a:r>
              <a:rPr lang="en-US" sz="2000" dirty="0" smtClean="0"/>
              <a:t>achievable in the average sense if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where all </a:t>
            </a:r>
            <a:r>
              <a:rPr lang="en-US" sz="2000" i="1" dirty="0" err="1" smtClean="0"/>
              <a:t>R</a:t>
            </a:r>
            <a:r>
              <a:rPr lang="en-US" sz="2000" i="1" baseline="-25000" dirty="0" err="1" smtClean="0"/>
              <a:t>k</a:t>
            </a:r>
            <a:r>
              <a:rPr lang="en-US" sz="2000" dirty="0"/>
              <a:t> are instantaneously achievable rate vectors</a:t>
            </a:r>
            <a:endParaRPr lang="en-US" sz="2000" dirty="0" smtClean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694" y="2971801"/>
            <a:ext cx="1829706" cy="831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754" y="4446288"/>
            <a:ext cx="1928446" cy="93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>
          <a:xfrm>
            <a:off x="395288" y="6308725"/>
            <a:ext cx="5624512" cy="32519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9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Problem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Each link requires </a:t>
            </a:r>
            <a:r>
              <a:rPr lang="en-US" sz="2400" dirty="0"/>
              <a:t>a minimum data </a:t>
            </a:r>
            <a:r>
              <a:rPr lang="en-US" sz="2400" dirty="0" smtClean="0"/>
              <a:t>rate</a:t>
            </a:r>
            <a:endParaRPr lang="en-US" sz="2400" dirty="0"/>
          </a:p>
          <a:p>
            <a:r>
              <a:rPr lang="en-US" sz="2400" dirty="0" smtClean="0"/>
              <a:t>Assume </a:t>
            </a:r>
            <a:r>
              <a:rPr lang="en-US" sz="2400" dirty="0"/>
              <a:t>that any excess data rate provided to the user is potentially </a:t>
            </a:r>
            <a:r>
              <a:rPr lang="en-US" sz="2400" dirty="0" smtClean="0"/>
              <a:t>consumed</a:t>
            </a:r>
          </a:p>
          <a:p>
            <a:r>
              <a:rPr lang="en-US" sz="2400" dirty="0" smtClean="0"/>
              <a:t>Non-real </a:t>
            </a:r>
            <a:r>
              <a:rPr lang="en-US" sz="2400" dirty="0"/>
              <a:t>time traffic,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84456"/>
            <a:ext cx="2354414" cy="190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11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Two-User Case</a:t>
            </a:r>
            <a:endParaRPr lang="en-US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2076448"/>
            <a:ext cx="26860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0" y="3307407"/>
            <a:ext cx="37909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3119735"/>
            <a:ext cx="119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ahoma" pitchFamily="34" charset="0"/>
              </a:rPr>
              <a:t>where</a:t>
            </a:r>
            <a:endParaRPr lang="en-US" sz="2400" dirty="0">
              <a:latin typeface="Tahoma" pitchFamily="34" charset="0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4343400" y="2286000"/>
            <a:ext cx="685800" cy="3048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ahoma" pitchFamily="34" charset="0"/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4337308"/>
            <a:ext cx="3352800" cy="164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338128"/>
            <a:ext cx="2832008" cy="164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98860"/>
            <a:ext cx="3752853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右箭头 12"/>
          <p:cNvSpPr/>
          <p:nvPr/>
        </p:nvSpPr>
        <p:spPr>
          <a:xfrm>
            <a:off x="4419600" y="5029200"/>
            <a:ext cx="685800" cy="3048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7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Interference Models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04800" y="2291862"/>
            <a:ext cx="4343400" cy="4572000"/>
          </a:xfrm>
        </p:spPr>
        <p:txBody>
          <a:bodyPr/>
          <a:lstStyle/>
          <a:p>
            <a:r>
              <a:rPr lang="en-US" sz="2000" dirty="0" smtClean="0"/>
              <a:t>Arbitrary </a:t>
            </a:r>
            <a:r>
              <a:rPr lang="en-US" sz="2000" dirty="0"/>
              <a:t>collection of wireless links </a:t>
            </a:r>
          </a:p>
          <a:p>
            <a:r>
              <a:rPr lang="en-US" sz="2000" dirty="0"/>
              <a:t>Propagation conditions on link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i,j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/>
              <a:t> characterized by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Gji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 smtClean="0"/>
              <a:t> the </a:t>
            </a:r>
            <a:r>
              <a:rPr lang="en-US" sz="2000" dirty="0"/>
              <a:t>instantaneous link gain 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rx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tx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</a:t>
            </a:r>
            <a:endParaRPr lang="en-US" i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 smtClean="0"/>
          </a:p>
          <a:p>
            <a:r>
              <a:rPr lang="en-US" sz="2000" dirty="0" smtClean="0"/>
              <a:t>Link gain matrix (BXM)</a:t>
            </a:r>
          </a:p>
          <a:p>
            <a:pPr lvl="1"/>
            <a:endParaRPr lang="en-US" sz="18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8" y="4571999"/>
            <a:ext cx="2057402" cy="134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572" y="2286000"/>
            <a:ext cx="3017754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66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Region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603504" y="2286000"/>
            <a:ext cx="3968496" cy="4572000"/>
          </a:xfrm>
        </p:spPr>
        <p:txBody>
          <a:bodyPr/>
          <a:lstStyle/>
          <a:p>
            <a:r>
              <a:rPr lang="en-US" sz="2400" dirty="0" smtClean="0"/>
              <a:t>Further apply the rate-SIR relationship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Non-convex rate region</a:t>
            </a:r>
            <a:endParaRPr lang="en-US" sz="2400" dirty="0"/>
          </a:p>
          <a:p>
            <a:endParaRPr lang="en-US" sz="2000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16826"/>
            <a:ext cx="1981200" cy="115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51"/>
          <a:stretch/>
        </p:blipFill>
        <p:spPr bwMode="auto">
          <a:xfrm>
            <a:off x="914400" y="4381949"/>
            <a:ext cx="2514600" cy="34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981200"/>
            <a:ext cx="4419600" cy="382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接箭头连接符 7"/>
          <p:cNvCxnSpPr/>
          <p:nvPr/>
        </p:nvCxnSpPr>
        <p:spPr>
          <a:xfrm flipH="1" flipV="1">
            <a:off x="7239000" y="54864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29400" y="5681246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Maximum power</a:t>
            </a:r>
            <a:endParaRPr lang="en-US" sz="1600" dirty="0">
              <a:latin typeface="Tahoma" pitchFamily="34" charset="0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7391400" y="1905000"/>
            <a:ext cx="1524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72200" y="1593939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Minimum rate region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4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Region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603504" y="1905000"/>
            <a:ext cx="4882896" cy="4572000"/>
          </a:xfrm>
        </p:spPr>
        <p:txBody>
          <a:bodyPr/>
          <a:lstStyle/>
          <a:p>
            <a:r>
              <a:rPr lang="en-US" sz="2200" dirty="0" smtClean="0"/>
              <a:t>Further apply the rate-SIR relationship</a:t>
            </a:r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200" dirty="0" smtClean="0"/>
              <a:t>Concave in the low-power  region</a:t>
            </a:r>
          </a:p>
          <a:p>
            <a:pPr lvl="1"/>
            <a:r>
              <a:rPr lang="en-US" sz="1600" dirty="0" smtClean="0"/>
              <a:t>Simultaneous transmission to maximize </a:t>
            </a:r>
          </a:p>
          <a:p>
            <a:pPr marL="320040" lvl="1" indent="0">
              <a:buNone/>
            </a:pPr>
            <a:r>
              <a:rPr lang="en-US" sz="1600" dirty="0" smtClean="0"/>
              <a:t>the sum rate</a:t>
            </a:r>
          </a:p>
          <a:p>
            <a:pPr marL="320040" lvl="1" indent="0">
              <a:buNone/>
            </a:pPr>
            <a:r>
              <a:rPr lang="en-US" sz="1600" dirty="0" smtClean="0"/>
              <a:t>Convex in the high-power region</a:t>
            </a:r>
          </a:p>
          <a:p>
            <a:pPr lvl="1"/>
            <a:r>
              <a:rPr lang="en-US" sz="1600" dirty="0" smtClean="0"/>
              <a:t>Time multiplex to maximize the sum rate </a:t>
            </a:r>
            <a:endParaRPr lang="en-US" sz="1600" dirty="0"/>
          </a:p>
          <a:p>
            <a:endParaRPr lang="en-US" sz="2400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78" y="2659626"/>
            <a:ext cx="1861522" cy="108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62800" y="56388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</a:rPr>
              <a:t>Maximum power</a:t>
            </a:r>
            <a:endParaRPr lang="en-US" sz="1600" dirty="0">
              <a:latin typeface="Tahoma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447" y="1676400"/>
            <a:ext cx="360715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接箭头连接符 7"/>
          <p:cNvCxnSpPr/>
          <p:nvPr/>
        </p:nvCxnSpPr>
        <p:spPr>
          <a:xfrm flipH="1" flipV="1">
            <a:off x="7696200" y="54102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24"/>
          <a:stretch/>
        </p:blipFill>
        <p:spPr bwMode="auto">
          <a:xfrm>
            <a:off x="762000" y="3749367"/>
            <a:ext cx="3581400" cy="51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116887" cy="1362075"/>
          </a:xfrm>
        </p:spPr>
        <p:txBody>
          <a:bodyPr/>
          <a:lstStyle/>
          <a:p>
            <a:r>
              <a:rPr lang="en-US" dirty="0" smtClean="0"/>
              <a:t>Distributed Power Control for Wireless Data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8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Modeling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Maximize overall network throughput </a:t>
            </a:r>
            <a:endParaRPr lang="en-US" sz="24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855" y="2667000"/>
            <a:ext cx="4411345" cy="117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27908"/>
            <a:ext cx="3672166" cy="213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4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Difficulty in Centralized Power Control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Non-concave </a:t>
            </a:r>
            <a:r>
              <a:rPr lang="en-US" sz="2400" dirty="0"/>
              <a:t>and many local maxima may exist depending on channel </a:t>
            </a:r>
            <a:r>
              <a:rPr lang="en-US" sz="2400" dirty="0" smtClean="0"/>
              <a:t>conditions</a:t>
            </a:r>
          </a:p>
          <a:p>
            <a:endParaRPr lang="en-US" sz="2400" dirty="0"/>
          </a:p>
          <a:p>
            <a:r>
              <a:rPr lang="en-US" sz="2400" dirty="0" smtClean="0"/>
              <a:t>Two user case</a:t>
            </a:r>
            <a:endParaRPr lang="en-US" sz="24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4038600"/>
            <a:ext cx="52387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45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User Case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84175" y="2286000"/>
            <a:ext cx="4187825" cy="3505200"/>
          </a:xfrm>
        </p:spPr>
        <p:txBody>
          <a:bodyPr/>
          <a:lstStyle/>
          <a:p>
            <a:r>
              <a:rPr lang="en-US" sz="2400" dirty="0" smtClean="0"/>
              <a:t>Interference limited region</a:t>
            </a:r>
          </a:p>
          <a:p>
            <a:r>
              <a:rPr lang="en-US" sz="2400" dirty="0"/>
              <a:t>MAC and scheduling protocols and algorithms are designed to coordinate the orthogonal transmissions of all users in these interference-limited systems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286001"/>
            <a:ext cx="44930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2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User Case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384175" y="2286000"/>
            <a:ext cx="4187825" cy="3505200"/>
          </a:xfrm>
        </p:spPr>
        <p:txBody>
          <a:bodyPr/>
          <a:lstStyle/>
          <a:p>
            <a:r>
              <a:rPr lang="en-US" sz="2400" dirty="0" smtClean="0"/>
              <a:t>Noise </a:t>
            </a:r>
            <a:r>
              <a:rPr lang="en-US" sz="2400" dirty="0"/>
              <a:t>limited region</a:t>
            </a:r>
          </a:p>
          <a:p>
            <a:r>
              <a:rPr lang="en-US" sz="2400" dirty="0" smtClean="0"/>
              <a:t>Non-orthogonal </a:t>
            </a:r>
            <a:r>
              <a:rPr lang="en-US" sz="2400" dirty="0"/>
              <a:t>schemes have advantages and power control algorithms are needed to determine the transmission power values 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390" y="2057400"/>
            <a:ext cx="4487610" cy="343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8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Generally…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A </a:t>
            </a:r>
            <a:r>
              <a:rPr lang="en-US" sz="2400" dirty="0"/>
              <a:t>centralized algorithm requires complete channel knowledge, </a:t>
            </a:r>
            <a:r>
              <a:rPr lang="en-US" sz="2400" dirty="0" smtClean="0"/>
              <a:t>including </a:t>
            </a:r>
            <a:r>
              <a:rPr lang="en-US" sz="2400" dirty="0"/>
              <a:t>the interference </a:t>
            </a:r>
            <a:r>
              <a:rPr lang="en-US" sz="2400" dirty="0" smtClean="0"/>
              <a:t>channels.</a:t>
            </a:r>
          </a:p>
          <a:p>
            <a:endParaRPr lang="en-US" sz="2400" dirty="0"/>
          </a:p>
          <a:p>
            <a:r>
              <a:rPr lang="en-US" sz="2400" dirty="0" smtClean="0"/>
              <a:t>Non-concave</a:t>
            </a:r>
          </a:p>
          <a:p>
            <a:endParaRPr lang="en-US" sz="2400" dirty="0"/>
          </a:p>
          <a:p>
            <a:r>
              <a:rPr lang="en-US" sz="2400" dirty="0" smtClean="0"/>
              <a:t>Exponential complexity to search for the global optimum</a:t>
            </a:r>
            <a:endParaRPr lang="en-US" sz="2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Power Control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Each </a:t>
            </a:r>
            <a:r>
              <a:rPr lang="en-US" sz="2400" dirty="0"/>
              <a:t>transmitter decides its power level based on local observations 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3251752"/>
            <a:ext cx="3429001" cy="93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箭头连接符 5"/>
          <p:cNvCxnSpPr/>
          <p:nvPr/>
        </p:nvCxnSpPr>
        <p:spPr>
          <a:xfrm flipH="1" flipV="1">
            <a:off x="5410200" y="3962400"/>
            <a:ext cx="533400" cy="795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34000" y="4724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Local measurement at time n. 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2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Real-Time Traffic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Allocate </a:t>
            </a:r>
            <a:r>
              <a:rPr lang="en-US" sz="2400" dirty="0"/>
              <a:t>a power value such </a:t>
            </a:r>
            <a:r>
              <a:rPr lang="en-US" sz="2400" dirty="0" smtClean="0"/>
              <a:t>that the </a:t>
            </a:r>
            <a:r>
              <a:rPr lang="en-US" sz="2400" dirty="0"/>
              <a:t>SIR target is just met in iteration n+1 based on the observation in iteration </a:t>
            </a:r>
            <a:r>
              <a:rPr lang="en-US" sz="2400" dirty="0" smtClean="0"/>
              <a:t>n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182" y="3105150"/>
            <a:ext cx="16668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56" y="4219575"/>
            <a:ext cx="58769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5345668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itchFamily="34" charset="0"/>
              </a:rPr>
              <a:t>A generalization of the DPC algorithm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200" dirty="0" smtClean="0"/>
              <a:t>Q transmitters assigned to a channel </a:t>
            </a:r>
            <a:r>
              <a:rPr lang="en-US" sz="2200" i="1" dirty="0" smtClean="0"/>
              <a:t>c</a:t>
            </a:r>
            <a:r>
              <a:rPr lang="en-US" sz="2200" i="1" baseline="-25000" dirty="0" smtClean="0"/>
              <a:t>o</a:t>
            </a:r>
            <a:r>
              <a:rPr lang="en-US" sz="2200" dirty="0" smtClean="0"/>
              <a:t>. </a:t>
            </a:r>
          </a:p>
          <a:p>
            <a:r>
              <a:rPr lang="en-US" sz="2200" dirty="0" smtClean="0"/>
              <a:t>Effective </a:t>
            </a:r>
            <a:r>
              <a:rPr lang="en-US" sz="2200" dirty="0"/>
              <a:t>Signal-to- Interference(+Noise) Ratio (“C/I”) 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/>
              <a:t>The transmitter i is said to be supported </a:t>
            </a:r>
            <a:r>
              <a:rPr lang="en-US" sz="2200" dirty="0" smtClean="0"/>
              <a:t>if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sz="2200" dirty="0" smtClean="0"/>
              <a:t>Outage probability</a:t>
            </a: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524" y="3048000"/>
            <a:ext cx="2332476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4381689"/>
            <a:ext cx="1333500" cy="559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341" y="5191384"/>
            <a:ext cx="2321859" cy="63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6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Non-Real-Time Traffic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Can we control the power such that: </a:t>
            </a:r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All </a:t>
            </a:r>
            <a:r>
              <a:rPr lang="en-US" sz="2400" dirty="0"/>
              <a:t>users will simply use the highest power possible 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network performance might be poor because of excessive interferences.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1" y="2895600"/>
            <a:ext cx="60483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57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Control with Pricing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The pricing mechanism introduces a cost for each user to use a certain amount of power </a:t>
            </a:r>
            <a:endParaRPr lang="en-US" sz="2400" dirty="0" smtClean="0"/>
          </a:p>
          <a:p>
            <a:pPr lvl="1"/>
            <a:r>
              <a:rPr lang="en-US" sz="1800" dirty="0" smtClean="0"/>
              <a:t>Regulates </a:t>
            </a:r>
            <a:r>
              <a:rPr lang="en-US" sz="1800" dirty="0"/>
              <a:t>the aggressive power control behavior to reduce interferences. 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5" y="3651359"/>
            <a:ext cx="4276725" cy="107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1" y="4648200"/>
            <a:ext cx="20097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09" y="5257800"/>
            <a:ext cx="26574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Effect of Utility Functions</a:t>
            </a:r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359" y="1752600"/>
            <a:ext cx="5058241" cy="41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Convergence 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In general hard to analyze the convergence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number of equilibria is determined by how strong interference channel gains and </a:t>
            </a:r>
            <a:r>
              <a:rPr lang="en-US" sz="2400" dirty="0" smtClean="0"/>
              <a:t>signal </a:t>
            </a:r>
            <a:r>
              <a:rPr lang="en-US" sz="2400" dirty="0"/>
              <a:t>channel gains </a:t>
            </a:r>
            <a:r>
              <a:rPr lang="en-US" sz="2400" dirty="0" smtClean="0"/>
              <a:t>are</a:t>
            </a:r>
          </a:p>
          <a:p>
            <a:pPr lvl="1"/>
            <a:r>
              <a:rPr lang="en-US" sz="1800" dirty="0" smtClean="0"/>
              <a:t>Different </a:t>
            </a:r>
            <a:r>
              <a:rPr lang="en-US" sz="1800" dirty="0"/>
              <a:t>equilibria </a:t>
            </a:r>
            <a:r>
              <a:rPr lang="en-US" sz="1800" dirty="0" smtClean="0"/>
              <a:t> may have different performance</a:t>
            </a:r>
            <a:endParaRPr lang="en-US" sz="1800" dirty="0"/>
          </a:p>
          <a:p>
            <a:r>
              <a:rPr lang="en-US" sz="2400" dirty="0" smtClean="0"/>
              <a:t>According to Miao’s Convergence Theorem, there is a unique equilibrium when for each transmitter,</a:t>
            </a:r>
            <a:endParaRPr lang="en-US" sz="2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648200"/>
            <a:ext cx="2733675" cy="927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Reduce </a:t>
            </a:r>
            <a:r>
              <a:rPr lang="en-US" sz="2400" dirty="0"/>
              <a:t>terminal power consumption </a:t>
            </a:r>
            <a:r>
              <a:rPr lang="en-US" sz="2400" dirty="0" smtClean="0"/>
              <a:t>(energy efficiency)</a:t>
            </a:r>
            <a:endParaRPr lang="en-US" sz="2400" dirty="0"/>
          </a:p>
          <a:p>
            <a:r>
              <a:rPr lang="en-US" sz="2400" dirty="0" smtClean="0"/>
              <a:t>Reduce </a:t>
            </a:r>
            <a:r>
              <a:rPr lang="en-US" sz="2400" dirty="0"/>
              <a:t>interference/Improve quality </a:t>
            </a:r>
          </a:p>
          <a:p>
            <a:r>
              <a:rPr lang="en-US" sz="2400" dirty="0" smtClean="0"/>
              <a:t>Radio </a:t>
            </a:r>
            <a:r>
              <a:rPr lang="en-US" sz="2400" dirty="0"/>
              <a:t>resource management tool </a:t>
            </a:r>
          </a:p>
          <a:p>
            <a:r>
              <a:rPr lang="en-US" sz="2400" dirty="0" smtClean="0"/>
              <a:t>Low </a:t>
            </a:r>
            <a:r>
              <a:rPr lang="en-US" sz="2400" dirty="0"/>
              <a:t>complexity/Local Measurement </a:t>
            </a:r>
          </a:p>
          <a:p>
            <a:r>
              <a:rPr lang="en-US" sz="2400" dirty="0" smtClean="0"/>
              <a:t>Fast (real-time</a:t>
            </a:r>
            <a:r>
              <a:rPr lang="en-US" sz="2400" dirty="0"/>
              <a:t>) </a:t>
            </a:r>
            <a:endParaRPr lang="en-US" sz="2400" dirty="0" smtClean="0"/>
          </a:p>
          <a:p>
            <a:r>
              <a:rPr lang="en-US" sz="2400" dirty="0" smtClean="0"/>
              <a:t>Improve overall network performance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2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 Case: Cellular Systems, Orthogonal Signals </a:t>
            </a:r>
            <a:endParaRPr lang="en-US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267200"/>
            <a:ext cx="3135004" cy="169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3400" y="2209800"/>
            <a:ext cx="4038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ahoma" pitchFamily="34" charset="0"/>
              </a:rPr>
              <a:t>Per-channel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ahoma" pitchFamily="34" charset="0"/>
              </a:rPr>
              <a:t>At most one mobile per cell active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ahoma" pitchFamily="34" charset="0"/>
              </a:rPr>
              <a:t>Simplify indices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ahoma" pitchFamily="34" charset="0"/>
              </a:rPr>
              <a:t>Separate uplink/downlink analysis</a:t>
            </a:r>
            <a:endParaRPr lang="en-US" sz="2200" dirty="0">
              <a:latin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143125"/>
            <a:ext cx="27813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3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of Availability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/>
              <a:t>minimal power that the transmitter i should use to achieve the target SIR, assuming the other transmitters' powers are fixed.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7" y="3505200"/>
            <a:ext cx="2747963" cy="1167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10000"/>
            <a:ext cx="1524000" cy="63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7" y="4648200"/>
            <a:ext cx="3980656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User Case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1600200"/>
            <a:ext cx="5791200" cy="4406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5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Optimum Power Control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400" dirty="0"/>
              <a:t>What can be done in terms of system capacity by controlling the transmitter power? 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3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MIAO@CUGLCYQFUVW0Y5HA" val="5511"/>
</p:tagLst>
</file>

<file path=ppt/theme/theme1.xml><?xml version="1.0" encoding="utf-8"?>
<a:theme xmlns:a="http://schemas.openxmlformats.org/drawingml/2006/main" name="berm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er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charset="0"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 LT Std 45 Light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e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CambridgeUP</Template>
  <TotalTime>2976</TotalTime>
  <Words>1584</Words>
  <Application>Microsoft Office PowerPoint</Application>
  <PresentationFormat>全屏显示(4:3)</PresentationFormat>
  <Paragraphs>270</Paragraphs>
  <Slides>54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55" baseType="lpstr">
      <vt:lpstr>berm</vt:lpstr>
      <vt:lpstr>Chapter 6 Transmitter Power Control</vt:lpstr>
      <vt:lpstr>Radio Resource Allocation problem </vt:lpstr>
      <vt:lpstr>Why Transmitter Power Control? </vt:lpstr>
      <vt:lpstr>Interference Models</vt:lpstr>
      <vt:lpstr>Performance Measure</vt:lpstr>
      <vt:lpstr>Special Case: Cellular Systems, Orthogonal Signals </vt:lpstr>
      <vt:lpstr>Conditions of Availability</vt:lpstr>
      <vt:lpstr>Two User Case</vt:lpstr>
      <vt:lpstr>Optimum Power Control</vt:lpstr>
      <vt:lpstr>Objective</vt:lpstr>
      <vt:lpstr>Problem Formulation-Vector Notation </vt:lpstr>
      <vt:lpstr>Achievability</vt:lpstr>
      <vt:lpstr>Achievable Conditions</vt:lpstr>
      <vt:lpstr>Achievable Conditions</vt:lpstr>
      <vt:lpstr>Centralized Power Control</vt:lpstr>
      <vt:lpstr>SIR balancing</vt:lpstr>
      <vt:lpstr>Maximum Achievable SIR: Zander’s Proposition</vt:lpstr>
      <vt:lpstr>Maximum Achievable SIR-Noiseless Case</vt:lpstr>
      <vt:lpstr>Example: 2 links </vt:lpstr>
      <vt:lpstr>Example: 2 links </vt:lpstr>
      <vt:lpstr>Power Constraints</vt:lpstr>
      <vt:lpstr>Transmitter Removal</vt:lpstr>
      <vt:lpstr>Optimum Power Control</vt:lpstr>
      <vt:lpstr>Stepwise Removal Algorithm</vt:lpstr>
      <vt:lpstr>SIR Balancing and Transmitter Removal</vt:lpstr>
      <vt:lpstr>Distributed Power Control</vt:lpstr>
      <vt:lpstr>Distributed Power Control</vt:lpstr>
      <vt:lpstr>Convergence of DPC</vt:lpstr>
      <vt:lpstr>Yate’s Sufficient Conditions of Convergence</vt:lpstr>
      <vt:lpstr>Convergence in Sufficiently Weak Interference Channels: Miao’s Convergence Theorem</vt:lpstr>
      <vt:lpstr>Convergence Speed of DPC</vt:lpstr>
      <vt:lpstr>Distributed Constrained Power Control</vt:lpstr>
      <vt:lpstr>Performance of DCPC</vt:lpstr>
      <vt:lpstr>Power Control for Wireless Data</vt:lpstr>
      <vt:lpstr>Achievable Region</vt:lpstr>
      <vt:lpstr>Two Data Rate Examples</vt:lpstr>
      <vt:lpstr>Achievable Region</vt:lpstr>
      <vt:lpstr>Optimization Problem</vt:lpstr>
      <vt:lpstr>Two-User Case</vt:lpstr>
      <vt:lpstr>Rate Region</vt:lpstr>
      <vt:lpstr>Rate Region</vt:lpstr>
      <vt:lpstr>Distributed Power Control for Wireless Data</vt:lpstr>
      <vt:lpstr>Problem Modeling</vt:lpstr>
      <vt:lpstr>Difficulty in Centralized Power Control</vt:lpstr>
      <vt:lpstr>Two User Case</vt:lpstr>
      <vt:lpstr>Two User Case</vt:lpstr>
      <vt:lpstr>Generally…</vt:lpstr>
      <vt:lpstr>Distributed Power Control</vt:lpstr>
      <vt:lpstr>For Real-Time Traffic</vt:lpstr>
      <vt:lpstr>For Non-Real-Time Traffic</vt:lpstr>
      <vt:lpstr>Power Control with Pricing</vt:lpstr>
      <vt:lpstr>Control Effect of Utility Functions</vt:lpstr>
      <vt:lpstr>Convergence 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miao</cp:lastModifiedBy>
  <cp:revision>1102</cp:revision>
  <cp:lastPrinted>2018-09-07T10:17:28Z</cp:lastPrinted>
  <dcterms:created xsi:type="dcterms:W3CDTF">2006-08-16T00:00:00Z</dcterms:created>
  <dcterms:modified xsi:type="dcterms:W3CDTF">2018-09-10T13:08:57Z</dcterms:modified>
</cp:coreProperties>
</file>