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301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99" r:id="rId13"/>
    <p:sldId id="280" r:id="rId14"/>
    <p:sldId id="283" r:id="rId15"/>
    <p:sldId id="281" r:id="rId16"/>
    <p:sldId id="282" r:id="rId17"/>
    <p:sldId id="286" r:id="rId18"/>
    <p:sldId id="287" r:id="rId19"/>
    <p:sldId id="288" r:id="rId20"/>
    <p:sldId id="289" r:id="rId21"/>
    <p:sldId id="290" r:id="rId22"/>
    <p:sldId id="303" r:id="rId23"/>
    <p:sldId id="291" r:id="rId24"/>
    <p:sldId id="292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88958" autoAdjust="0"/>
  </p:normalViewPr>
  <p:slideViewPr>
    <p:cSldViewPr snapToGrid="0">
      <p:cViewPr>
        <p:scale>
          <a:sx n="75" d="100"/>
          <a:sy n="75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A6D3-2F46-40C6-95C0-B360E292CB6E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F67CB-739D-4039-8BD4-2D64344B4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CFBDB3-FDB5-4C15-9709-A7E85B599819}" type="slidenum">
              <a:rPr lang="en-GB" altLang="en-US" sz="1200" smtClean="0"/>
              <a:pPr/>
              <a:t>5</a:t>
            </a:fld>
            <a:endParaRPr lang="en-GB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51446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EC8BBD-9092-43AD-A7ED-CBA2F3D424C1}" type="slidenum">
              <a:rPr lang="en-GB" altLang="en-US" sz="1200" smtClean="0"/>
              <a:pPr/>
              <a:t>7</a:t>
            </a:fld>
            <a:endParaRPr lang="en-GB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365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E2FBAC-2418-4AD0-B591-23E6ACF40090}" type="slidenum">
              <a:rPr lang="en-GB" altLang="en-US" sz="1200" smtClean="0"/>
              <a:pPr/>
              <a:t>8</a:t>
            </a:fld>
            <a:endParaRPr lang="en-GB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26339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E2FB8C-A000-440A-9562-03770C48D0FE}" type="slidenum">
              <a:rPr lang="en-GB" altLang="en-US" sz="1200" smtClean="0"/>
              <a:pPr/>
              <a:t>11</a:t>
            </a:fld>
            <a:endParaRPr lang="en-GB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137278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E2FB8C-A000-440A-9562-03770C48D0FE}" type="slidenum">
              <a:rPr lang="en-GB" altLang="en-US" sz="1200" smtClean="0"/>
              <a:pPr/>
              <a:t>12</a:t>
            </a:fld>
            <a:endParaRPr lang="en-GB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68520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9DCC09-E68B-4A24-804E-0EB39D79CCD3}" type="slidenum">
              <a:rPr lang="en-GB" altLang="en-US" sz="1200" smtClean="0"/>
              <a:pPr/>
              <a:t>17</a:t>
            </a:fld>
            <a:endParaRPr lang="en-GB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37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238AEE-C646-49D6-A609-1AD97DE41E12}" type="slidenum">
              <a:rPr lang="en-GB" altLang="en-US" sz="1200" smtClean="0"/>
              <a:pPr/>
              <a:t>18</a:t>
            </a:fld>
            <a:endParaRPr lang="en-GB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0942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01118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7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18431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8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38637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0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B9CE-E52A-40DD-B2D4-A14DDBCA6A1B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 txBox="1">
            <a:spLocks noChangeArrowheads="1"/>
          </p:cNvSpPr>
          <p:nvPr/>
        </p:nvSpPr>
        <p:spPr bwMode="auto">
          <a:xfrm>
            <a:off x="1050926" y="1682612"/>
            <a:ext cx="1039812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These resources are provided free of charge by Cambridge University Press with permission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authors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of the corresponding work, but are subject to copyright. You are permitted to view, print and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download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these resources for your own personal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use or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for educational 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purposes,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provided any copyright lines on the resources are not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removed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or altered in any way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Any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other use, including but not limited to distribution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resources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in modified form, or via electronic or other media, is strictly prohibited unless you have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prior permission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 authors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of the corresponding work </a:t>
            </a: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and the owners of the images displayed 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herein,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provided you give appropriate acknowledgement of the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source. </a:t>
            </a:r>
            <a:endParaRPr lang="en-GB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6242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+mn-lt"/>
              </a:rPr>
              <a:t>IMPORTANT – PLEASE NOTE:</a:t>
            </a:r>
          </a:p>
        </p:txBody>
      </p:sp>
    </p:spTree>
    <p:extLst>
      <p:ext uri="{BB962C8B-B14F-4D97-AF65-F5344CB8AC3E}">
        <p14:creationId xmlns:p14="http://schemas.microsoft.com/office/powerpoint/2010/main" val="2060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344976" y="5334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HYDRAULICS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463801" y="1562100"/>
            <a:ext cx="8525539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Complicated and relatively poorly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understood.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wet-based ice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, water escapes basally, in thin sheet and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tunnels.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Unfractured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ice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is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effectively an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aquiclude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(aquitard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Snow/</a:t>
            </a: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firn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/fractured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ice are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aquifers.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Firn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permeability is very low, but varies with density. </a:t>
            </a:r>
            <a:endParaRPr lang="en-US" altLang="en-US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Fractures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readily transmit meltwater. </a:t>
            </a:r>
            <a:endParaRPr lang="en-US" altLang="en-US" sz="20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Gravity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flow probably dominant. BUT basal flow determined by surface slope.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70036" y="3995678"/>
            <a:ext cx="8519304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BUT: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Firn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u="sng" dirty="0">
                <a:solidFill>
                  <a:schemeClr val="bg1"/>
                </a:solidFill>
                <a:latin typeface="+mn-lt"/>
              </a:rPr>
              <a:t>not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a classical porous medium.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   - hydraulic properties alter because heat transfer between liquid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     solid causes phase changes, probably enhanced by volcanically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     heated meltwater.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RESULT: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firn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hydraulics very hard to assess/model.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63801" y="6152257"/>
            <a:ext cx="10422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Smellie, 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2006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290187" y="533400"/>
            <a:ext cx="5719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GLACIOVOLCANIC ERUPTIONS: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SUMMARY OF IMPORTANT 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ICE PROPERTIES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352801" y="1479550"/>
            <a:ext cx="6435727" cy="4616450"/>
            <a:chOff x="1152" y="932"/>
            <a:chExt cx="4054" cy="2908"/>
          </a:xfrm>
          <a:noFill/>
        </p:grpSpPr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1152" y="960"/>
              <a:ext cx="3696" cy="28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1268" y="932"/>
              <a:ext cx="3938" cy="102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+mn-lt"/>
                </a:rPr>
                <a:t>1. ICE THERMAL REGIME: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>
                <a:solidFill>
                  <a:schemeClr val="bg1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 Energy is required to melt ice.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 Significantly more energy is needed </a:t>
              </a:r>
              <a:r>
                <a:rPr lang="en-US" altLang="en-US" sz="2000" dirty="0" smtClean="0">
                  <a:solidFill>
                    <a:schemeClr val="bg1"/>
                  </a:solidFill>
                  <a:latin typeface="+mn-lt"/>
                </a:rPr>
                <a:t>for cold (‘polar’) ice</a:t>
              </a: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 Less space is melted.</a:t>
              </a:r>
            </a:p>
          </p:txBody>
        </p:sp>
      </p:grp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536950" y="3228976"/>
            <a:ext cx="26713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2. ICE RHEOLOGY: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Colder ice is stronger.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Dirty ice is stronger.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466829" y="4707105"/>
            <a:ext cx="59641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3. ICE HYDRAULICS: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Wet-based ice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transmits water basally.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Cold ice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lacks free water &amp; is frozen to its base.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Meltwater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cannot escape </a:t>
            </a: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subglacially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below cold ice.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1875724" y="6201002"/>
            <a:ext cx="141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Smellie, 2001, 2009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31766" y="4719805"/>
            <a:ext cx="6232936" cy="707886"/>
            <a:chOff x="5798406" y="4165104"/>
            <a:chExt cx="6232936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6211472" y="4165104"/>
              <a:ext cx="5819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- THE MOST IMPORTANT FOR LITHOFACIES TYPES</a:t>
              </a:r>
            </a:p>
            <a:p>
              <a:r>
                <a:rPr lang="en-GB" sz="2000" dirty="0" smtClean="0">
                  <a:solidFill>
                    <a:schemeClr val="bg1"/>
                  </a:solidFill>
                </a:rPr>
                <a:t>&amp; ARCHITECTURE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5798406" y="4519047"/>
              <a:ext cx="413066" cy="2278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4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utoUpdateAnimBg="0"/>
      <p:bldP spid="12595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969269" y="533400"/>
            <a:ext cx="63614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GLACIOVOLCANIC ERUPTIONS: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GLACIER HYDRAULICS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</a:t>
            </a: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ydraulic potentials &amp; meltwater flow directions</a:t>
            </a:r>
            <a:endParaRPr lang="en-US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3008498" y="6061457"/>
            <a:ext cx="2154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Smellie &amp; Edwards, 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2016</a:t>
            </a:r>
            <a:endParaRPr lang="en-GB" altLang="en-US" sz="12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(modified after Bjornson, 1988)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62516" y="2633474"/>
            <a:ext cx="293291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Meltwater flows </a:t>
            </a:r>
            <a:r>
              <a:rPr lang="en-GB" altLang="en-US" sz="2000" i="1" dirty="0" smtClean="0">
                <a:solidFill>
                  <a:schemeClr val="bg1"/>
                </a:solidFill>
                <a:latin typeface="+mn-lt"/>
              </a:rPr>
              <a:t>into vault</a:t>
            </a:r>
            <a:endParaRPr lang="en-GB" altLang="en-US" sz="2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62516" y="3839634"/>
            <a:ext cx="3552704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BUT model neglects influence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pre-existing basal drainage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esulting vault leakage</a:t>
            </a:r>
            <a:endParaRPr lang="en-GB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54" y="1776330"/>
            <a:ext cx="5255157" cy="47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51" descr="C:\D Drive - Science\DRAWINGS\GLACIVOL\Glacial8(Bjornss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>
            <a:fillRect/>
          </a:stretch>
        </p:blipFill>
        <p:spPr bwMode="auto">
          <a:xfrm>
            <a:off x="1978189" y="2232835"/>
            <a:ext cx="8068922" cy="425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2052"/>
          <p:cNvSpPr txBox="1">
            <a:spLocks noChangeArrowheads="1"/>
          </p:cNvSpPr>
          <p:nvPr/>
        </p:nvSpPr>
        <p:spPr bwMode="auto">
          <a:xfrm>
            <a:off x="4133579" y="1670483"/>
            <a:ext cx="4266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+mn-lt"/>
              </a:rPr>
              <a:t>The orthodox </a:t>
            </a:r>
            <a:r>
              <a:rPr lang="en-GB" altLang="en-US" sz="2000" b="1" dirty="0" smtClean="0">
                <a:solidFill>
                  <a:schemeClr val="bg1"/>
                </a:solidFill>
                <a:latin typeface="+mn-lt"/>
              </a:rPr>
              <a:t>model – a </a:t>
            </a:r>
            <a:r>
              <a:rPr lang="en-GB" altLang="en-US" sz="2000" b="1" i="1" dirty="0" smtClean="0">
                <a:solidFill>
                  <a:schemeClr val="bg1"/>
                </a:solidFill>
                <a:latin typeface="+mn-lt"/>
              </a:rPr>
              <a:t>sealed</a:t>
            </a:r>
            <a:r>
              <a:rPr lang="en-GB" altLang="en-US" sz="2000" b="1" dirty="0" smtClean="0">
                <a:solidFill>
                  <a:schemeClr val="bg1"/>
                </a:solidFill>
                <a:latin typeface="+mn-lt"/>
              </a:rPr>
              <a:t> system</a:t>
            </a:r>
            <a:endParaRPr lang="en-GB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44" name="Text Box 2053"/>
          <p:cNvSpPr txBox="1">
            <a:spLocks noChangeArrowheads="1"/>
          </p:cNvSpPr>
          <p:nvPr/>
        </p:nvSpPr>
        <p:spPr bwMode="auto">
          <a:xfrm>
            <a:off x="10047111" y="2282485"/>
            <a:ext cx="16183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(a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fter </a:t>
            </a:r>
            <a:r>
              <a:rPr lang="en-GB" altLang="en-US" sz="1200" dirty="0" err="1" smtClean="0">
                <a:solidFill>
                  <a:schemeClr val="bg1"/>
                </a:solidFill>
                <a:latin typeface="+mn-lt"/>
              </a:rPr>
              <a:t>Bjornsson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1988)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047111" y="2062865"/>
            <a:ext cx="142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+mn-lt"/>
              </a:rPr>
              <a:t>Image: </a:t>
            </a:r>
            <a:r>
              <a:rPr lang="en-US" altLang="en-US" sz="1200" dirty="0" smtClean="0">
                <a:solidFill>
                  <a:schemeClr val="bg1"/>
                </a:solidFill>
                <a:latin typeface="+mn-lt"/>
              </a:rPr>
              <a:t>John Smellie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D:\DRAWINGS\GLACIVOL\Gjalp96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893712" y="2915356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592961" y="3373930"/>
            <a:ext cx="1676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64519" name="Text Box 13"/>
          <p:cNvSpPr txBox="1">
            <a:spLocks noChangeArrowheads="1"/>
          </p:cNvSpPr>
          <p:nvPr/>
        </p:nvSpPr>
        <p:spPr bwMode="auto">
          <a:xfrm>
            <a:off x="1893713" y="5855406"/>
            <a:ext cx="119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+mn-lt"/>
              </a:rPr>
              <a:t>Gjalp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, 1996</a:t>
            </a:r>
          </a:p>
        </p:txBody>
      </p:sp>
      <p:sp>
        <p:nvSpPr>
          <p:cNvPr id="64520" name="Text Box 14"/>
          <p:cNvSpPr txBox="1">
            <a:spLocks noChangeArrowheads="1"/>
          </p:cNvSpPr>
          <p:nvPr/>
        </p:nvSpPr>
        <p:spPr bwMode="auto">
          <a:xfrm>
            <a:off x="8599313" y="5810956"/>
            <a:ext cx="18782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+mn-lt"/>
              </a:rPr>
              <a:t>[Gudmundsson et al. 1997]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2008" y="2237659"/>
            <a:ext cx="365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 smtClean="0">
                <a:solidFill>
                  <a:schemeClr val="bg1"/>
                </a:solidFill>
              </a:rPr>
              <a:t>1.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supraglacial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</a:rPr>
              <a:t>meltwater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escape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12733" y="1724014"/>
            <a:ext cx="3111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The reality – a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+mn-lt"/>
              </a:rPr>
              <a:t>leaky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 system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37080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583436" y="5724170"/>
            <a:ext cx="17852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Gudmundsson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 et al. 1997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12733" y="1724014"/>
            <a:ext cx="3111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The reality – a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+mn-lt"/>
              </a:rPr>
              <a:t>leaky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 system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2111" y="573594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err="1" smtClean="0">
                <a:solidFill>
                  <a:schemeClr val="bg1"/>
                </a:solidFill>
              </a:rPr>
              <a:t>Gjalp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 1996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2251219"/>
            <a:ext cx="3445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.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subglacial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</a:rPr>
              <a:t>meltwater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escape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D Drive - Science\DRAWINGS\GLACIVOL\Gjalp96(Colour, 3 cartoon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1893712" y="2907439"/>
            <a:ext cx="853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4652433" y="3697020"/>
            <a:ext cx="16764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5495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Smellie Field Photos\2005-06\Haute d'Arolla, Alps 2005\Anastomosing medium-sized Nye chan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>
            <a:fillRect/>
          </a:stretch>
        </p:blipFill>
        <p:spPr bwMode="auto">
          <a:xfrm>
            <a:off x="152400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12"/>
          <p:cNvGrpSpPr>
            <a:grpSpLocks/>
          </p:cNvGrpSpPr>
          <p:nvPr/>
        </p:nvGrpSpPr>
        <p:grpSpPr bwMode="auto">
          <a:xfrm>
            <a:off x="7608888" y="4941888"/>
            <a:ext cx="2743200" cy="1752600"/>
            <a:chOff x="240" y="96"/>
            <a:chExt cx="1728" cy="1104"/>
          </a:xfrm>
        </p:grpSpPr>
        <p:pic>
          <p:nvPicPr>
            <p:cNvPr id="63494" name="Picture 10" descr="C:\D Drive - Science\DRAWINGS\GLACIVOL\Rothlisberger &amp; Nye channels sket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172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1728" cy="11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8200" y="2819400"/>
            <a:ext cx="28384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>
                <a:solidFill>
                  <a:srgbClr val="FF3300"/>
                </a:solidFill>
                <a:latin typeface="+mn-lt"/>
              </a:rPr>
              <a:t>Leaky</a:t>
            </a:r>
            <a:r>
              <a:rPr lang="en-GB" altLang="en-US" sz="3600">
                <a:latin typeface="+mn-lt"/>
              </a:rPr>
              <a:t>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90844" y="6242756"/>
            <a:ext cx="970845" cy="282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0" y="1176868"/>
            <a:ext cx="15135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+mn-lt"/>
              </a:rPr>
              <a:t>Images: John Smellie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391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1301751"/>
            <a:ext cx="7788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0055226" y="1346201"/>
            <a:ext cx="14685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Image: Damian Gore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082" y="3821907"/>
            <a:ext cx="55358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b="1" dirty="0" smtClean="0"/>
              <a:t>Supraglacial meltwater escaping along </a:t>
            </a:r>
            <a:r>
              <a:rPr lang="en-US" altLang="en-US" b="1" dirty="0" err="1" smtClean="0"/>
              <a:t>firn:ice</a:t>
            </a:r>
            <a:r>
              <a:rPr lang="en-US" altLang="en-US" b="1" dirty="0" smtClean="0"/>
              <a:t> transition</a:t>
            </a:r>
            <a:endParaRPr lang="en-GB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531659" y="1671082"/>
            <a:ext cx="2568387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20711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98975" y="908050"/>
            <a:ext cx="42672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908051"/>
            <a:ext cx="43053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8791575" y="6261101"/>
            <a:ext cx="1192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+mn-lt"/>
              </a:rPr>
              <a:t>Tomasson, 1996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3319462" y="6060659"/>
            <a:ext cx="1130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+mn-lt"/>
              </a:rPr>
              <a:t>Katla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, 1918</a:t>
            </a:r>
          </a:p>
        </p:txBody>
      </p:sp>
      <p:sp>
        <p:nvSpPr>
          <p:cNvPr id="69639" name="Rectangle 11"/>
          <p:cNvSpPr>
            <a:spLocks noChangeArrowheads="1"/>
          </p:cNvSpPr>
          <p:nvPr/>
        </p:nvSpPr>
        <p:spPr bwMode="auto">
          <a:xfrm>
            <a:off x="4460876" y="5190566"/>
            <a:ext cx="1482724" cy="739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69640" name="TextBox 7"/>
          <p:cNvSpPr txBox="1">
            <a:spLocks noChangeArrowheads="1"/>
          </p:cNvSpPr>
          <p:nvPr/>
        </p:nvSpPr>
        <p:spPr bwMode="auto">
          <a:xfrm>
            <a:off x="541152" y="1430900"/>
            <a:ext cx="3917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Evidence for </a:t>
            </a: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supraglacial and</a:t>
            </a:r>
          </a:p>
          <a:p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subglacial meltwater </a:t>
            </a: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escape during </a:t>
            </a:r>
          </a:p>
          <a:p>
            <a:r>
              <a:rPr lang="en-GB" altLang="en-US" sz="2000" dirty="0" err="1" smtClean="0">
                <a:solidFill>
                  <a:schemeClr val="bg1"/>
                </a:solidFill>
                <a:latin typeface="+mn-lt"/>
              </a:rPr>
              <a:t>glaciovolcanic</a:t>
            </a: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 eruptions - 1</a:t>
            </a:r>
            <a:endParaRPr lang="en-GB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5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4976" y="3810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HYDRAULICS</a:t>
            </a:r>
          </a:p>
        </p:txBody>
      </p:sp>
      <p:pic>
        <p:nvPicPr>
          <p:cNvPr id="71682" name="Picture 3" descr="D:\DRAWINGS\DECEP\1969eruption\Dec69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9" y="914400"/>
            <a:ext cx="4371975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11"/>
          <p:cNvSpPr txBox="1">
            <a:spLocks noChangeArrowheads="1"/>
          </p:cNvSpPr>
          <p:nvPr/>
        </p:nvSpPr>
        <p:spPr bwMode="auto">
          <a:xfrm>
            <a:off x="8992590" y="977900"/>
            <a:ext cx="10429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Smellie, 2002</a:t>
            </a:r>
          </a:p>
        </p:txBody>
      </p:sp>
      <p:sp>
        <p:nvSpPr>
          <p:cNvPr id="71686" name="Rectangle 14"/>
          <p:cNvSpPr>
            <a:spLocks noChangeArrowheads="1"/>
          </p:cNvSpPr>
          <p:nvPr/>
        </p:nvSpPr>
        <p:spPr bwMode="auto">
          <a:xfrm>
            <a:off x="7173913" y="1211997"/>
            <a:ext cx="1524000" cy="20881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3103" y="6058975"/>
            <a:ext cx="2175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Deception Island, 1969</a:t>
            </a:r>
            <a:endParaRPr lang="en-US" alt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1152" y="1430900"/>
            <a:ext cx="3917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Evidence for </a:t>
            </a: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supraglacial and</a:t>
            </a:r>
          </a:p>
          <a:p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subglacial meltwater </a:t>
            </a:r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escape during </a:t>
            </a:r>
          </a:p>
          <a:p>
            <a:r>
              <a:rPr lang="en-GB" altLang="en-US" sz="2000" dirty="0" err="1" smtClean="0">
                <a:solidFill>
                  <a:schemeClr val="bg1"/>
                </a:solidFill>
                <a:latin typeface="+mn-lt"/>
              </a:rPr>
              <a:t>glaciovolcanic</a:t>
            </a:r>
            <a:r>
              <a:rPr lang="en-GB" altLang="en-US" sz="2000" dirty="0" smtClean="0">
                <a:solidFill>
                  <a:schemeClr val="bg1"/>
                </a:solidFill>
                <a:latin typeface="+mn-lt"/>
              </a:rPr>
              <a:t> eruptions - 2</a:t>
            </a:r>
            <a:endParaRPr lang="en-GB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2232026" y="2060575"/>
            <a:ext cx="7535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The simplified information included in this presentation is intended to compliment the accompanying CUP book on </a:t>
            </a:r>
            <a:r>
              <a:rPr lang="en-GB" altLang="en-US" sz="2800" dirty="0" err="1" smtClean="0">
                <a:solidFill>
                  <a:schemeClr val="bg1"/>
                </a:solidFill>
                <a:latin typeface="+mn-lt"/>
              </a:rPr>
              <a:t>Glaciovolcanism</a:t>
            </a:r>
            <a:r>
              <a:rPr lang="en-GB" altLang="en-US" sz="2800" dirty="0" smtClean="0">
                <a:solidFill>
                  <a:schemeClr val="bg1"/>
                </a:solidFill>
                <a:latin typeface="+mn-lt"/>
              </a:rPr>
              <a:t> by Smellie &amp; Edwards. Please refer to the book for further details and information on references cited, </a:t>
            </a:r>
            <a:r>
              <a:rPr lang="en-GB" altLang="en-US" sz="2800" dirty="0" err="1" smtClean="0">
                <a:solidFill>
                  <a:schemeClr val="bg1"/>
                </a:solidFill>
                <a:latin typeface="+mn-lt"/>
              </a:rPr>
              <a:t>etc</a:t>
            </a:r>
            <a:endParaRPr lang="en-GB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3671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FFFF00"/>
                </a:solidFill>
                <a:latin typeface="+mn-lt"/>
              </a:rPr>
              <a:t>NOTE TO USERS:</a:t>
            </a:r>
            <a:endParaRPr lang="en-GB" altLang="en-US" sz="40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555144" y="533400"/>
            <a:ext cx="718966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MATHEMATICAL MODELLING &amp; EXPERIMENTATION 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HEAT TRANSFER AND MELTING PROCESSES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1100" y="1914526"/>
            <a:ext cx="10706100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Coupled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conductive cooling of pillows and convectively heated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meltwater; radiant heat in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      ice-impounded lavas.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Ample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thermal energy in magmas, when cooled to ambient temperatures.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Basalt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magmas: heat transfer efficiency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theoretically exceeds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80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%; with negative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englacial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vault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     pressures,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meltwater accumulates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Observed efficiencies much lower (40%); consequences?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Evolved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magmas: less efficient heat transfer efficiency, positive vault pressures, meltwater drains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continuously.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High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heat flux can be maintained beyond the glass transition during conductive cooling of rhyolite</a:t>
            </a:r>
          </a:p>
          <a:p>
            <a:pPr>
              <a:spcBef>
                <a:spcPct val="0"/>
              </a:spcBef>
              <a:buFont typeface="CommonBullets" pitchFamily="34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glass, to similar rates as basalts. 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041525" y="580231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 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181100" y="5680076"/>
            <a:ext cx="7796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Allen 1980; </a:t>
            </a: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Hoskuldsson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&amp; Sparks 1997; Wilson &amp; Head 2002,2007; </a:t>
            </a: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Kelman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et al. 2002; Wilding et al. 2004; </a:t>
            </a: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Tuffen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2233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55144" y="533400"/>
            <a:ext cx="718966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MATHEMATICAL MODELLING &amp; EXPERIMENTATION (2):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EMPLACEMENT PROCESSES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90600" y="1526381"/>
            <a:ext cx="11532397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Magma will either spread sideways as sills at the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rock:ice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interface, or may penetrate as dykes in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the overlying ice.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The sill will inflate and freeze; the dyke will soon collapse into rubble.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During injection, the stress distribution for a sill prevents it thickening into a series of flow fingers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or pillows.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For ice &lt; 100m thick, spontaneous magma disruption will occur.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For magmas with high water contents, disruption may occur under significantly greater ice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thicknesses (500 m for rhyolites?).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413812" y="6280152"/>
            <a:ext cx="30932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Wilson &amp; Head 2002, 2007; Wilson et al., </a:t>
            </a:r>
            <a:r>
              <a:rPr lang="en-US" altLang="en-US" sz="1200" dirty="0" smtClean="0">
                <a:solidFill>
                  <a:schemeClr val="bg1"/>
                </a:solidFill>
                <a:latin typeface="+mn-lt"/>
              </a:rPr>
              <a:t>2013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3733" name="Picture 4" descr="C:\Documents and Settings\JLSM\Local Settings\Temp\Wilson&amp;Head2007-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98"/>
          <a:stretch>
            <a:fillRect/>
          </a:stretch>
        </p:blipFill>
        <p:spPr bwMode="auto">
          <a:xfrm>
            <a:off x="5297488" y="3743326"/>
            <a:ext cx="5105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452635" y="533400"/>
            <a:ext cx="539468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HISTORICAL </a:t>
            </a:r>
            <a:r>
              <a:rPr lang="en-US" altLang="en-US" sz="2400" b="1" dirty="0" smtClean="0">
                <a:solidFill>
                  <a:srgbClr val="FFFF00"/>
                </a:solidFill>
                <a:latin typeface="+mn-lt"/>
              </a:rPr>
              <a:t>SUBGLACIAL ERUPTIONS </a:t>
            </a: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OBSERVATIONS</a:t>
            </a:r>
            <a:endParaRPr lang="en-US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14400" y="1930400"/>
            <a:ext cx="1192580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OBSERVATIONS: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Crevassed supraglacial cauldrons form within a few hours of an eruption starting.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Vertical-walled ice chimneys form above vents.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Enormous thicknesses of ice are melted through far more rapidly than current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thermohydraulic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models can explain.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Meltwater accumulates rapidly in an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englacial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vault. [basalts]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Meltwater may overflow, either within narrow supraglacial channels or as unconfined sheets.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Meltwater escapes </a:t>
            </a: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subglacially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the earliest stages and throughout eruption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(‘leaky vaults’; warm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    ice),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hence overflowing may require unusual/specific circumstances.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335338" y="5816601"/>
            <a:ext cx="49431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Jonsson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1982; </a:t>
            </a: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Gudmundsson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et al. 1997, 2002, 2003a,b; Smellie 2000, 2002</a:t>
            </a:r>
          </a:p>
        </p:txBody>
      </p:sp>
    </p:spTree>
    <p:extLst>
      <p:ext uri="{BB962C8B-B14F-4D97-AF65-F5344CB8AC3E}">
        <p14:creationId xmlns:p14="http://schemas.microsoft.com/office/powerpoint/2010/main" val="468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65201" y="1908176"/>
            <a:ext cx="11677976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INTERPRETATIONS: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Crevasses &amp; ice chimneys consistent with low vault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pressures (collapse of ice ‘piston’).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Pillow lava conduction/water convection too thermally inefficient to be important? Should lead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to positive eruption pressures.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Water pressures in the vault may be significantly lower than envisaged and explosive eruptions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may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commonly occur even under ice thicknesses exceeding 750 m.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Heat flux is increased significantly if explosive magma fragmentation occurs. Is this the </a:t>
            </a:r>
            <a:r>
              <a:rPr lang="en-US" altLang="en-US" sz="2000" i="1" dirty="0">
                <a:solidFill>
                  <a:schemeClr val="bg1"/>
                </a:solidFill>
                <a:latin typeface="+mn-lt"/>
              </a:rPr>
              <a:t>dominant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subglacial eruptive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style in some eruptions?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Even with intensive fragmentation, thermal efficiency is still too low.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Is there an important augmenting role for magmatic gases or superheated steam in melting ice?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52635" y="533400"/>
            <a:ext cx="539468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HISTORICAL </a:t>
            </a:r>
            <a:r>
              <a:rPr lang="en-US" altLang="en-US" sz="2400" b="1" dirty="0" smtClean="0">
                <a:solidFill>
                  <a:srgbClr val="FFFF00"/>
                </a:solidFill>
                <a:latin typeface="+mn-lt"/>
              </a:rPr>
              <a:t>SUBGLACIAL ERUPTIONS </a:t>
            </a: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INTERPRETATIONS</a:t>
            </a:r>
            <a:endParaRPr lang="en-US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35338" y="5816601"/>
            <a:ext cx="49431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Jonsson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1982; </a:t>
            </a:r>
            <a:r>
              <a:rPr lang="en-US" altLang="en-US" sz="1200" dirty="0" err="1">
                <a:solidFill>
                  <a:schemeClr val="bg1"/>
                </a:solidFill>
                <a:latin typeface="+mn-lt"/>
              </a:rPr>
              <a:t>Gudmundsson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 et al. 1997, 2002, 2003a,b; Smellie 2000, 2002</a:t>
            </a:r>
          </a:p>
        </p:txBody>
      </p:sp>
    </p:spTree>
    <p:extLst>
      <p:ext uri="{BB962C8B-B14F-4D97-AF65-F5344CB8AC3E}">
        <p14:creationId xmlns:p14="http://schemas.microsoft.com/office/powerpoint/2010/main" val="9242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762817" y="533401"/>
            <a:ext cx="819349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HISTORICAL </a:t>
            </a:r>
            <a:r>
              <a:rPr lang="en-US" altLang="en-US" sz="2400" b="1" dirty="0" smtClean="0">
                <a:solidFill>
                  <a:srgbClr val="FFFF00"/>
                </a:solidFill>
                <a:latin typeface="+mn-lt"/>
              </a:rPr>
              <a:t>SUBGLACIAL ERUPTIONS </a:t>
            </a: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(2): 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PROBLEMS/CONSEQUENCES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98600" y="1905000"/>
            <a:ext cx="11107469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Calculated rates of heat transfer do not match the very fast rates of ice melting that occur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in eruptions.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If explosive fragmentation is characteristic for ice thicknesses &lt;750 m, why do so 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subglacial basalt edifices have </a:t>
            </a:r>
            <a:r>
              <a:rPr lang="en-US" altLang="en-US" sz="2000" u="sng" dirty="0">
                <a:solidFill>
                  <a:schemeClr val="bg1"/>
                </a:solidFill>
                <a:latin typeface="+mn-lt"/>
              </a:rPr>
              <a:t>pillow lava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cores?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If vault pressures are always positive, meltwater should drain away continuously. Yet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      pillow lava is characteristic of most subglacial basalt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centres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.</a:t>
            </a:r>
            <a:endParaRPr lang="en-US" altLang="en-US" sz="2000" dirty="0">
              <a:solidFill>
                <a:schemeClr val="bg1"/>
              </a:solidFill>
              <a:latin typeface="+mn-lt"/>
              <a:sym typeface="CommonBullets" pitchFamily="34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bg1"/>
              </a:solidFill>
              <a:latin typeface="+mn-lt"/>
              <a:sym typeface="CommonBullets" pitchFamily="34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n-lt"/>
                <a:sym typeface="CommonBullets" pitchFamily="34" charset="2"/>
              </a:rPr>
              <a:t> If subglacial drainage is dominant, vault water levels (and passage zones) are no accurate guide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  <a:sym typeface="CommonBullets" pitchFamily="34" charset="2"/>
              </a:rPr>
              <a:t>        to coeval ice sheet thicknesses.</a:t>
            </a:r>
          </a:p>
        </p:txBody>
      </p:sp>
    </p:spTree>
    <p:extLst>
      <p:ext uri="{BB962C8B-B14F-4D97-AF65-F5344CB8AC3E}">
        <p14:creationId xmlns:p14="http://schemas.microsoft.com/office/powerpoint/2010/main" val="5212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0" y="685800"/>
            <a:ext cx="2284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2942" y="2205318"/>
            <a:ext cx="9105826" cy="2677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>
                <a:latin typeface="+mn-lt"/>
              </a:rPr>
              <a:t>1</a:t>
            </a:r>
            <a:r>
              <a:rPr lang="en-GB" altLang="en-US" dirty="0" smtClean="0">
                <a:latin typeface="+mn-lt"/>
              </a:rPr>
              <a:t>.   </a:t>
            </a:r>
            <a:r>
              <a:rPr lang="en-GB" altLang="en-US" dirty="0">
                <a:latin typeface="+mn-lt"/>
              </a:rPr>
              <a:t>The </a:t>
            </a:r>
            <a:r>
              <a:rPr lang="en-GB" altLang="en-US" dirty="0" smtClean="0">
                <a:latin typeface="+mn-lt"/>
              </a:rPr>
              <a:t>dominant environmental </a:t>
            </a:r>
            <a:r>
              <a:rPr lang="en-GB" altLang="en-US" dirty="0">
                <a:latin typeface="+mn-lt"/>
              </a:rPr>
              <a:t>influences on </a:t>
            </a:r>
            <a:r>
              <a:rPr lang="en-GB" altLang="en-US" dirty="0" smtClean="0">
                <a:latin typeface="+mn-lt"/>
              </a:rPr>
              <a:t>subglacial eruptions </a:t>
            </a:r>
            <a:r>
              <a:rPr lang="en-GB" altLang="en-US" dirty="0">
                <a:latin typeface="+mn-lt"/>
              </a:rPr>
              <a:t>are </a:t>
            </a:r>
          </a:p>
          <a:p>
            <a:pPr eaLnBrk="1" hangingPunct="1"/>
            <a:r>
              <a:rPr lang="en-GB" altLang="en-US" dirty="0">
                <a:latin typeface="+mn-lt"/>
              </a:rPr>
              <a:t>         (a) Ice thermal regime; (b) rheology; and (c ) hydraulics. </a:t>
            </a:r>
          </a:p>
          <a:p>
            <a:pPr marL="0" indent="0" eaLnBrk="1" hangingPunct="1"/>
            <a:r>
              <a:rPr lang="en-GB" altLang="en-US" dirty="0" smtClean="0">
                <a:latin typeface="+mn-lt"/>
              </a:rPr>
              <a:t>2.   Meltwater </a:t>
            </a:r>
            <a:r>
              <a:rPr lang="en-GB" altLang="en-US" dirty="0">
                <a:latin typeface="+mn-lt"/>
              </a:rPr>
              <a:t>escapes both basally and by overflowing, and both</a:t>
            </a:r>
          </a:p>
          <a:p>
            <a:pPr eaLnBrk="1" hangingPunct="1"/>
            <a:r>
              <a:rPr lang="en-GB" altLang="en-US" dirty="0">
                <a:latin typeface="+mn-lt"/>
              </a:rPr>
              <a:t>	   modes may be unstable. </a:t>
            </a:r>
            <a:endParaRPr lang="en-GB" altLang="en-US" dirty="0" smtClean="0">
              <a:latin typeface="+mn-lt"/>
            </a:endParaRPr>
          </a:p>
          <a:p>
            <a:pPr eaLnBrk="1" hangingPunct="1">
              <a:buAutoNum type="arabicPeriod" startAt="3"/>
            </a:pPr>
            <a:r>
              <a:rPr lang="en-GB" altLang="en-US" dirty="0" smtClean="0">
                <a:latin typeface="+mn-lt"/>
              </a:rPr>
              <a:t>Heat transfer processes still poorly understood. How do eruptions</a:t>
            </a:r>
          </a:p>
          <a:p>
            <a:pPr marL="0" indent="0" eaLnBrk="1" hangingPunct="1"/>
            <a:r>
              <a:rPr lang="en-GB" altLang="en-US" dirty="0">
                <a:latin typeface="+mn-lt"/>
              </a:rPr>
              <a:t> </a:t>
            </a:r>
            <a:r>
              <a:rPr lang="en-GB" altLang="en-US" dirty="0" smtClean="0">
                <a:latin typeface="+mn-lt"/>
              </a:rPr>
              <a:t>        melt through ice so rapidly?</a:t>
            </a:r>
          </a:p>
          <a:p>
            <a:pPr marL="0" indent="0" eaLnBrk="1" hangingPunct="1"/>
            <a:r>
              <a:rPr lang="en-GB" altLang="en-US" dirty="0" smtClean="0">
                <a:latin typeface="+mn-lt"/>
              </a:rPr>
              <a:t>4.   What are the consequences for interpreting past ice masses?</a:t>
            </a:r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3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30140" r="6542" b="2452"/>
          <a:stretch/>
        </p:blipFill>
        <p:spPr>
          <a:xfrm>
            <a:off x="1023938" y="550862"/>
            <a:ext cx="10764958" cy="572293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90138" y="5905806"/>
            <a:ext cx="1478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Image: </a:t>
            </a:r>
            <a:r>
              <a:rPr lang="en-GB" altLang="en-US" sz="1200" dirty="0" smtClean="0"/>
              <a:t>Ben Edwards</a:t>
            </a:r>
            <a:endParaRPr lang="en-GB" altLang="en-US" sz="1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1726" y="5935700"/>
            <a:ext cx="12879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Tolbachik, Russia</a:t>
            </a:r>
            <a:endParaRPr lang="en-GB" alt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89707" y="2258484"/>
            <a:ext cx="7772400" cy="1473866"/>
            <a:chOff x="2217738" y="2233084"/>
            <a:chExt cx="7772400" cy="1473866"/>
          </a:xfrm>
        </p:grpSpPr>
        <p:sp>
          <p:nvSpPr>
            <p:cNvPr id="4" name="Rectangle 3"/>
            <p:cNvSpPr/>
            <p:nvPr/>
          </p:nvSpPr>
          <p:spPr>
            <a:xfrm>
              <a:off x="2389706" y="2233084"/>
              <a:ext cx="7351193" cy="1473866"/>
            </a:xfrm>
            <a:prstGeom prst="rect">
              <a:avLst/>
            </a:prstGeom>
            <a:solidFill>
              <a:srgbClr val="D6DCE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3" name="Rectangle 2"/>
            <p:cNvSpPr txBox="1">
              <a:spLocks noChangeArrowheads="1"/>
            </p:cNvSpPr>
            <p:nvPr/>
          </p:nvSpPr>
          <p:spPr bwMode="auto">
            <a:xfrm>
              <a:off x="2217738" y="2286746"/>
              <a:ext cx="7772400" cy="1420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dirty="0" smtClean="0">
                  <a:latin typeface="+mn-lt"/>
                </a:rPr>
                <a:t>Volcano-ice interactions – basic principles</a:t>
              </a:r>
              <a:endParaRPr lang="en-GB" altLang="en-US" sz="4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2195513" y="2349501"/>
            <a:ext cx="77331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What is </a:t>
            </a:r>
            <a:r>
              <a:rPr lang="en-GB" altLang="en-US" sz="2800" b="1" dirty="0" err="1">
                <a:solidFill>
                  <a:schemeClr val="bg1"/>
                </a:solidFill>
                <a:latin typeface="+mn-lt"/>
              </a:rPr>
              <a:t>glaciovolcanism</a:t>
            </a: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Terminology</a:t>
            </a: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Important properties of ice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Hydraulics – the most important property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Heat transfer &amp; emplacement of magma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Historical eruptions – observations &amp; problems</a:t>
            </a:r>
          </a:p>
        </p:txBody>
      </p:sp>
      <p:sp>
        <p:nvSpPr>
          <p:cNvPr id="6147" name="Rectangle 1026"/>
          <p:cNvSpPr txBox="1">
            <a:spLocks noChangeArrowheads="1"/>
          </p:cNvSpPr>
          <p:nvPr/>
        </p:nvSpPr>
        <p:spPr bwMode="auto">
          <a:xfrm>
            <a:off x="2127250" y="7651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00"/>
                </a:solidFill>
                <a:latin typeface="+mn-lt"/>
              </a:rPr>
              <a:t>TALK OUTLINE -</a:t>
            </a:r>
          </a:p>
        </p:txBody>
      </p:sp>
    </p:spTree>
    <p:extLst>
      <p:ext uri="{BB962C8B-B14F-4D97-AF65-F5344CB8AC3E}">
        <p14:creationId xmlns:p14="http://schemas.microsoft.com/office/powerpoint/2010/main" val="480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438400" y="76200"/>
            <a:ext cx="7086600" cy="6705600"/>
            <a:chOff x="480" y="0"/>
            <a:chExt cx="4800" cy="4320"/>
          </a:xfrm>
        </p:grpSpPr>
        <p:pic>
          <p:nvPicPr>
            <p:cNvPr id="7175" name="Picture 3" descr="C:\G Drive - Miscellany\PHOTOS\Grimsvotn 2004 (2)_Freysteinn Sigmundsson_PB020109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0"/>
              <a:ext cx="48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80" y="0"/>
              <a:ext cx="4800" cy="432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525000" y="6137248"/>
            <a:ext cx="21707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Image: </a:t>
            </a: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Freysteinn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Sigmundsson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514601" y="6400800"/>
            <a:ext cx="1179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FF00"/>
                </a:solidFill>
                <a:latin typeface="+mn-lt"/>
              </a:rPr>
              <a:t>Grimsvotn 2004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286001" y="457200"/>
            <a:ext cx="7796213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err="1">
                <a:latin typeface="+mn-lt"/>
              </a:rPr>
              <a:t>Glaciovolcanism</a:t>
            </a:r>
            <a:r>
              <a:rPr lang="en-GB" altLang="en-US" sz="2400" b="1" dirty="0">
                <a:latin typeface="+mn-lt"/>
              </a:rPr>
              <a:t>: “</a:t>
            </a:r>
            <a:r>
              <a:rPr lang="en-GB" altLang="en-US" sz="2400" b="1" i="1" dirty="0">
                <a:latin typeface="+mn-lt"/>
              </a:rPr>
              <a:t>The interactions between magma and 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>
                <a:latin typeface="+mn-lt"/>
              </a:rPr>
              <a:t> in all its forms, including snow &amp; any meltwater</a:t>
            </a:r>
            <a:r>
              <a:rPr lang="en-GB" altLang="en-US" sz="2400" b="1" dirty="0">
                <a:latin typeface="+mn-lt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>
                <a:latin typeface="+mn-lt"/>
              </a:rPr>
              <a:t>Smellie, 2006, E-</a:t>
            </a:r>
            <a:r>
              <a:rPr lang="en-GB" altLang="en-US" sz="1600" i="1" dirty="0" err="1">
                <a:latin typeface="+mn-lt"/>
              </a:rPr>
              <a:t>Sci</a:t>
            </a:r>
            <a:r>
              <a:rPr lang="en-GB" altLang="en-US" sz="1600" i="1" dirty="0">
                <a:latin typeface="+mn-lt"/>
              </a:rPr>
              <a:t> Revs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47989" y="1981200"/>
            <a:ext cx="5089085" cy="15696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400" b="1" dirty="0">
                <a:latin typeface="+mn-lt"/>
              </a:rPr>
              <a:t> a research area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400" b="1" dirty="0">
                <a:latin typeface="+mn-lt"/>
              </a:rPr>
              <a:t> a boundary condition for ice sheets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400" b="1" dirty="0">
                <a:latin typeface="+mn-lt"/>
              </a:rPr>
              <a:t> a geological hazard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400" b="1" dirty="0">
                <a:latin typeface="+mn-lt"/>
              </a:rPr>
              <a:t> an environmental tool or proxy</a:t>
            </a:r>
          </a:p>
        </p:txBody>
      </p:sp>
    </p:spTree>
    <p:extLst>
      <p:ext uri="{BB962C8B-B14F-4D97-AF65-F5344CB8AC3E}">
        <p14:creationId xmlns:p14="http://schemas.microsoft.com/office/powerpoint/2010/main" val="30171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847" y="6443664"/>
            <a:ext cx="8538882" cy="414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39888" y="120650"/>
            <a:ext cx="8616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FFFF00"/>
                </a:solidFill>
                <a:latin typeface="+mn-lt"/>
              </a:rPr>
              <a:t>The language of glaciovolcanism – </a:t>
            </a:r>
            <a:r>
              <a:rPr lang="en-GB" altLang="en-US" sz="2600" b="1" i="1">
                <a:solidFill>
                  <a:srgbClr val="FFFF00"/>
                </a:solidFill>
                <a:latin typeface="+mn-lt"/>
              </a:rPr>
              <a:t>distinctly odd terminology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127250" y="6561139"/>
            <a:ext cx="858350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Source: </a:t>
            </a: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Jakobsson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Gudmundsson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 (2008; 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modified); 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see also Glossary in Smellie &amp; Edwards (2016; CUP book on </a:t>
            </a:r>
            <a:r>
              <a:rPr lang="en-GB" altLang="en-US" sz="1200" dirty="0" err="1">
                <a:solidFill>
                  <a:schemeClr val="bg1"/>
                </a:solidFill>
                <a:latin typeface="+mn-lt"/>
              </a:rPr>
              <a:t>Glaciovolcanism</a:t>
            </a: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24113" y="762001"/>
            <a:ext cx="7613650" cy="5681663"/>
            <a:chOff x="2424113" y="762001"/>
            <a:chExt cx="7613650" cy="5681663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762001"/>
              <a:ext cx="7613650" cy="568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451600" y="2120900"/>
              <a:ext cx="635000" cy="1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6426200" y="2006600"/>
              <a:ext cx="6858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2048" y="1969700"/>
              <a:ext cx="885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</a:t>
              </a:r>
              <a:r>
                <a:rPr lang="en-GB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expl</a:t>
              </a:r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6050" y="2254250"/>
              <a:ext cx="6731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55956" y="2071688"/>
              <a:ext cx="357188" cy="125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99431" y="2189019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mechanical</a:t>
              </a:r>
              <a:endPara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44976" y="5334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PROPERTIES OF TERRESTRIAL GLACIERS(1):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THERMAL REGIME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14330" y="2170997"/>
            <a:ext cx="4409605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Warm (‘temperate’) 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glaciers: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1. At pressure-melting point throughout.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2.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Wet-based.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49975" y="2105845"/>
            <a:ext cx="4691092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Cold (‘polar’) 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glaciers: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1. Well below freezing throughout the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2. Frozen to their bed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3. Require more energy to melt.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19132" y="3729110"/>
            <a:ext cx="5047920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chemeClr val="bg1"/>
                </a:solidFill>
                <a:latin typeface="+mn-lt"/>
              </a:rPr>
              <a:t>Polythermal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glaciers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: two types -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1. B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elow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freezing throughout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except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   a thin basal layer.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2.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Formed of patches of wet-based and frozen-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     based ice.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74258" y="5616665"/>
            <a:ext cx="693766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  <a:latin typeface="+mn-lt"/>
              </a:rPr>
              <a:t>Warm &amp; </a:t>
            </a:r>
            <a:r>
              <a:rPr lang="en-US" altLang="en-US" sz="2000" b="1" dirty="0" err="1" smtClean="0">
                <a:solidFill>
                  <a:srgbClr val="FFFF00"/>
                </a:solidFill>
                <a:latin typeface="+mn-lt"/>
              </a:rPr>
              <a:t>polythermal</a:t>
            </a:r>
            <a:r>
              <a:rPr lang="en-US" altLang="en-US" sz="2000" b="1" dirty="0" smtClean="0">
                <a:solidFill>
                  <a:srgbClr val="FFFF00"/>
                </a:solidFill>
                <a:latin typeface="+mn-lt"/>
              </a:rPr>
              <a:t> glaciers are collectively called ‘wet-based’</a:t>
            </a:r>
            <a:endParaRPr lang="en-US" alt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4330" y="1536865"/>
            <a:ext cx="282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Three </a:t>
            </a:r>
            <a:r>
              <a:rPr lang="en-GB" sz="2400" b="1" dirty="0" smtClean="0">
                <a:solidFill>
                  <a:srgbClr val="FFFF00"/>
                </a:solidFill>
              </a:rPr>
              <a:t>glacier types </a:t>
            </a:r>
            <a:r>
              <a:rPr lang="en-GB" sz="2400" b="1" dirty="0" smtClean="0">
                <a:solidFill>
                  <a:srgbClr val="FFFF00"/>
                </a:solidFill>
              </a:rPr>
              <a:t>-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4330" y="6134614"/>
            <a:ext cx="1811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Smellie, </a:t>
            </a:r>
            <a:r>
              <a:rPr lang="en-GB" altLang="en-US" sz="1200" dirty="0" smtClean="0">
                <a:solidFill>
                  <a:schemeClr val="bg1"/>
                </a:solidFill>
                <a:latin typeface="+mn-lt"/>
              </a:rPr>
              <a:t>2007, 2009, 2013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344976" y="533400"/>
            <a:ext cx="5609997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PROPERTIES OF TERRESTRIAL GLACIERS(2):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STRUCTURE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00200" y="1887905"/>
            <a:ext cx="10123669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Snow transforms to ice by densification.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Firn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is an intermediate stage.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Depth to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firn:ice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transition may exceed 125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 (thicker in cold glaciers).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Glaciers in tension may have an upper fractured brittle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layer that dominates meltwater flow.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Fractures (crevasses) normally pinch out at &lt; 30 m but may exceed 60 m.</a:t>
            </a:r>
          </a:p>
        </p:txBody>
      </p:sp>
      <p:pic>
        <p:nvPicPr>
          <p:cNvPr id="55300" name="Picture 6" descr="D:\DRAWINGS\GLACIVOL\Glacier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31" y="3989388"/>
            <a:ext cx="47132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2774576" y="6202362"/>
            <a:ext cx="1033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  <a:latin typeface="+mn-lt"/>
              </a:rPr>
              <a:t>Smellie, 2001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3793331" y="3886200"/>
            <a:ext cx="47132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5738814" y="3810000"/>
            <a:ext cx="571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2245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344976" y="533400"/>
            <a:ext cx="560999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n-lt"/>
              </a:rPr>
              <a:t>PROPERTIES OF TERRESTRIAL GLACIERS(3):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RHEOLOGY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800600" y="2635250"/>
            <a:ext cx="2632965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Colder ice is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stronger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Dirty ice is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stronger</a:t>
            </a:r>
            <a:endParaRPr lang="en-GB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74576" y="6202362"/>
            <a:ext cx="1811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bg1"/>
                </a:solidFill>
              </a:rPr>
              <a:t>Smellie, </a:t>
            </a:r>
            <a:r>
              <a:rPr lang="en-GB" altLang="en-US" sz="1200" dirty="0" smtClean="0">
                <a:solidFill>
                  <a:schemeClr val="bg1"/>
                </a:solidFill>
              </a:rPr>
              <a:t>2007, 2009, 2013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1597</Words>
  <Application>Microsoft Office PowerPoint</Application>
  <PresentationFormat>Widescreen</PresentationFormat>
  <Paragraphs>219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CommonBullets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smellie</dc:creator>
  <cp:lastModifiedBy>john smellie</cp:lastModifiedBy>
  <cp:revision>33</cp:revision>
  <dcterms:created xsi:type="dcterms:W3CDTF">2016-02-25T13:30:50Z</dcterms:created>
  <dcterms:modified xsi:type="dcterms:W3CDTF">2016-05-18T07:48:10Z</dcterms:modified>
</cp:coreProperties>
</file>