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sldIdLst>
    <p:sldId id="256" r:id="rId2"/>
    <p:sldId id="275" r:id="rId3"/>
    <p:sldId id="280" r:id="rId4"/>
    <p:sldId id="276" r:id="rId5"/>
    <p:sldId id="277" r:id="rId6"/>
    <p:sldId id="279" r:id="rId7"/>
    <p:sldId id="278" r:id="rId8"/>
    <p:sldId id="281" r:id="rId9"/>
    <p:sldId id="283" r:id="rId10"/>
    <p:sldId id="282" r:id="rId11"/>
    <p:sldId id="285" r:id="rId12"/>
    <p:sldId id="284" r:id="rId13"/>
    <p:sldId id="286" r:id="rId14"/>
    <p:sldId id="287" r:id="rId15"/>
    <p:sldId id="288"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a:srgbClr val="292929"/>
    <a:srgbClr val="969696"/>
    <a:srgbClr val="0000FF"/>
    <a:srgbClr val="00CC00"/>
    <a:srgbClr val="CCFFFF"/>
    <a:srgbClr val="FFFFFE"/>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showGuides="1">
      <p:cViewPr varScale="1">
        <p:scale>
          <a:sx n="69" d="100"/>
          <a:sy n="69" d="100"/>
        </p:scale>
        <p:origin x="-1416" y="-96"/>
      </p:cViewPr>
      <p:guideLst>
        <p:guide orient="horz" pos="2160"/>
        <p:guide pos="543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1F3DB1-E28F-4303-AB89-A08B8B2F769E}" type="datetimeFigureOut">
              <a:rPr lang="en-CA" smtClean="0"/>
              <a:t>26/06/2015</a:t>
            </a:fld>
            <a:endParaRPr lang="en-CA"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2EB175-E2BF-41C0-BE4F-DE29300BE5DA}" type="slidenum">
              <a:rPr lang="en-CA" smtClean="0"/>
              <a:t>‹#›</a:t>
            </a:fld>
            <a:endParaRPr lang="en-CA" dirty="0"/>
          </a:p>
        </p:txBody>
      </p:sp>
    </p:spTree>
    <p:extLst>
      <p:ext uri="{BB962C8B-B14F-4D97-AF65-F5344CB8AC3E}">
        <p14:creationId xmlns:p14="http://schemas.microsoft.com/office/powerpoint/2010/main" val="34325777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1280349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40454454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96100" y="274638"/>
            <a:ext cx="2057400" cy="59610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65100" y="274638"/>
            <a:ext cx="6553200" cy="59610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2056160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41300" y="1542144"/>
            <a:ext cx="8732520" cy="47460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765498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286346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41300" y="1600200"/>
            <a:ext cx="4254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3434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p:txBody>
          <a:bodyPr/>
          <a:lstStyle/>
          <a:p>
            <a:endParaRPr lang="en-US" dirty="0" smtClean="0"/>
          </a:p>
        </p:txBody>
      </p:sp>
      <p:sp>
        <p:nvSpPr>
          <p:cNvPr id="7" name="Slide Number Placeholder 6"/>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724336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41300" y="1641943"/>
            <a:ext cx="4256088" cy="53293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41300" y="2174875"/>
            <a:ext cx="42560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641943"/>
            <a:ext cx="4346575" cy="53293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3465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p:txBody>
          <a:bodyPr/>
          <a:lstStyle/>
          <a:p>
            <a:r>
              <a:rPr lang="en-US" dirty="0" smtClean="0"/>
              <a:t>© Cambridge University Press 2015 – All Rights Reserved</a:t>
            </a:r>
            <a:endParaRPr lang="en-US" dirty="0"/>
          </a:p>
        </p:txBody>
      </p:sp>
      <p:sp>
        <p:nvSpPr>
          <p:cNvPr id="9" name="Slide Number Placeholder 8"/>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20039185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p:txBody>
          <a:bodyPr/>
          <a:lstStyle/>
          <a:p>
            <a:r>
              <a:rPr lang="en-US" dirty="0" smtClean="0"/>
              <a:t>© Cambridge University Press 2015 – All Rights Reserved</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591999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613689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5100" y="273050"/>
            <a:ext cx="33004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4165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65100" y="1435100"/>
            <a:ext cx="33004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834430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1375635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41299" y="161925"/>
            <a:ext cx="7610929" cy="125571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41300" y="1600200"/>
            <a:ext cx="8732520" cy="474604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1016000" y="6419850"/>
            <a:ext cx="7213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smtClean="0"/>
          </a:p>
        </p:txBody>
      </p:sp>
      <p:sp>
        <p:nvSpPr>
          <p:cNvPr id="6" name="Slide Number Placeholder 5"/>
          <p:cNvSpPr>
            <a:spLocks noGrp="1"/>
          </p:cNvSpPr>
          <p:nvPr>
            <p:ph type="sldNum" sz="quarter" idx="4"/>
          </p:nvPr>
        </p:nvSpPr>
        <p:spPr>
          <a:xfrm>
            <a:off x="8360228" y="6419850"/>
            <a:ext cx="63137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DDB3BC-D9AA-C249-9E0B-FE3AE73EEB10}" type="slidenum">
              <a:rPr lang="en-US" smtClean="0"/>
              <a:t>‹#›</a:t>
            </a:fld>
            <a:endParaRPr lang="en-US" dirty="0"/>
          </a:p>
        </p:txBody>
      </p:sp>
      <p:pic>
        <p:nvPicPr>
          <p:cNvPr id="4" name="Picture 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974328" y="149225"/>
            <a:ext cx="1013459" cy="1333500"/>
          </a:xfrm>
          <a:prstGeom prst="rect">
            <a:avLst/>
          </a:prstGeom>
        </p:spPr>
      </p:pic>
    </p:spTree>
    <p:extLst>
      <p:ext uri="{BB962C8B-B14F-4D97-AF65-F5344CB8AC3E}">
        <p14:creationId xmlns:p14="http://schemas.microsoft.com/office/powerpoint/2010/main" val="7593805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gif"/><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gif"/><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gif"/><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7026" y="2130425"/>
            <a:ext cx="8037286" cy="2760889"/>
          </a:xfrm>
        </p:spPr>
        <p:txBody>
          <a:bodyPr>
            <a:normAutofit fontScale="90000"/>
          </a:bodyPr>
          <a:lstStyle/>
          <a:p>
            <a:r>
              <a:rPr lang="en-US" dirty="0" smtClean="0"/>
              <a:t>Supplement e08.1:</a:t>
            </a:r>
            <a:br>
              <a:rPr lang="en-US" dirty="0" smtClean="0"/>
            </a:br>
            <a:r>
              <a:rPr lang="en-US" dirty="0" smtClean="0"/>
              <a:t>A look at a severe winter event using different sensors and products</a:t>
            </a:r>
            <a:endParaRPr lang="en-US" dirty="0"/>
          </a:p>
        </p:txBody>
      </p:sp>
      <p:sp>
        <p:nvSpPr>
          <p:cNvPr id="4" name="Footer Placeholder 3"/>
          <p:cNvSpPr>
            <a:spLocks noGrp="1"/>
          </p:cNvSpPr>
          <p:nvPr>
            <p:ph type="ftr" sz="quarter" idx="11"/>
          </p:nvPr>
        </p:nvSpPr>
        <p:spPr/>
        <p:txBody>
          <a:bodyPr/>
          <a:lstStyle/>
          <a:p>
            <a:r>
              <a:rPr lang="en-US" dirty="0" smtClean="0"/>
              <a:t>e08.1:A winter event from different sensors</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1</a:t>
            </a:fld>
            <a:endParaRPr lang="en-US" dirty="0"/>
          </a:p>
        </p:txBody>
      </p:sp>
    </p:spTree>
    <p:extLst>
      <p:ext uri="{BB962C8B-B14F-4D97-AF65-F5344CB8AC3E}">
        <p14:creationId xmlns:p14="http://schemas.microsoft.com/office/powerpoint/2010/main" val="20053806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113" y="1298575"/>
            <a:ext cx="7029448" cy="5486399"/>
          </a:xfrm>
          <a:prstGeom prst="rect">
            <a:avLst/>
          </a:prstGeom>
        </p:spPr>
      </p:pic>
      <p:sp>
        <p:nvSpPr>
          <p:cNvPr id="4" name="Footer Placeholder 3"/>
          <p:cNvSpPr>
            <a:spLocks noGrp="1"/>
          </p:cNvSpPr>
          <p:nvPr>
            <p:ph type="ftr" sz="quarter" idx="11"/>
          </p:nvPr>
        </p:nvSpPr>
        <p:spPr/>
        <p:txBody>
          <a:bodyPr/>
          <a:lstStyle/>
          <a:p>
            <a:r>
              <a:rPr lang="en-US" dirty="0"/>
              <a:t>e08.1:A winter event from different sensors</a:t>
            </a:r>
          </a:p>
        </p:txBody>
      </p:sp>
      <p:sp>
        <p:nvSpPr>
          <p:cNvPr id="5" name="Slide Number Placeholder 4"/>
          <p:cNvSpPr>
            <a:spLocks noGrp="1"/>
          </p:cNvSpPr>
          <p:nvPr>
            <p:ph type="sldNum" sz="quarter" idx="12"/>
          </p:nvPr>
        </p:nvSpPr>
        <p:spPr/>
        <p:txBody>
          <a:bodyPr/>
          <a:lstStyle/>
          <a:p>
            <a:fld id="{3FDDB3BC-D9AA-C249-9E0B-FE3AE73EEB10}" type="slidenum">
              <a:rPr lang="en-US" smtClean="0"/>
              <a:t>10</a:t>
            </a:fld>
            <a:endParaRPr lang="en-US" dirty="0"/>
          </a:p>
        </p:txBody>
      </p:sp>
      <p:sp>
        <p:nvSpPr>
          <p:cNvPr id="6" name="Content Placeholder 6"/>
          <p:cNvSpPr txBox="1">
            <a:spLocks/>
          </p:cNvSpPr>
          <p:nvPr/>
        </p:nvSpPr>
        <p:spPr>
          <a:xfrm>
            <a:off x="5611091" y="2660040"/>
            <a:ext cx="3481161" cy="311352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200" dirty="0" smtClean="0"/>
              <a:t>The sequence of wind profiles obtained can actually be used to reconstruct the pressure or height patterns that caused those winds. Here, I have done it with 5.5 km (50 </a:t>
            </a:r>
            <a:r>
              <a:rPr lang="en-US" sz="2200" dirty="0" err="1" smtClean="0"/>
              <a:t>kPa</a:t>
            </a:r>
            <a:r>
              <a:rPr lang="en-US" sz="2200" dirty="0" smtClean="0"/>
              <a:t>) winds, and they suggest a deep trough; remember that “early” profiles are to the east, the storm coming from the west. Try it at other levels.</a:t>
            </a:r>
            <a:endParaRPr lang="en-US" sz="2200" dirty="0"/>
          </a:p>
        </p:txBody>
      </p:sp>
      <p:sp>
        <p:nvSpPr>
          <p:cNvPr id="2" name="Title 1"/>
          <p:cNvSpPr>
            <a:spLocks noGrp="1"/>
          </p:cNvSpPr>
          <p:nvPr>
            <p:ph type="title"/>
          </p:nvPr>
        </p:nvSpPr>
        <p:spPr>
          <a:xfrm>
            <a:off x="116113" y="110835"/>
            <a:ext cx="7852228" cy="1187740"/>
          </a:xfrm>
        </p:spPr>
        <p:txBody>
          <a:bodyPr>
            <a:normAutofit fontScale="90000"/>
          </a:bodyPr>
          <a:lstStyle/>
          <a:p>
            <a:r>
              <a:rPr lang="en-US" dirty="0" smtClean="0"/>
              <a:t>Exercise: Using the VAD time series to reconstruct pressure patterns</a:t>
            </a:r>
            <a:endParaRPr lang="en-CA"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5152" y="2173431"/>
            <a:ext cx="209550" cy="266700"/>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24825" y="2173431"/>
            <a:ext cx="209550" cy="266700"/>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01370" y="2173431"/>
            <a:ext cx="209550" cy="266700"/>
          </a:xfrm>
          <a:prstGeom prst="rect">
            <a:avLst/>
          </a:prstGeom>
        </p:spPr>
      </p:pic>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36011" y="2173431"/>
            <a:ext cx="209550" cy="266700"/>
          </a:xfrm>
          <a:prstGeom prst="rect">
            <a:avLst/>
          </a:prstGeom>
        </p:spPr>
      </p:pic>
      <p:cxnSp>
        <p:nvCxnSpPr>
          <p:cNvPr id="17" name="Straight Connector 16"/>
          <p:cNvCxnSpPr/>
          <p:nvPr/>
        </p:nvCxnSpPr>
        <p:spPr>
          <a:xfrm flipH="1">
            <a:off x="8789194" y="2163907"/>
            <a:ext cx="303059" cy="375805"/>
          </a:xfrm>
          <a:prstGeom prst="line">
            <a:avLst/>
          </a:prstGeom>
          <a:ln w="19050">
            <a:solidFill>
              <a:srgbClr val="002060"/>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8334375" y="2163906"/>
            <a:ext cx="330778" cy="375805"/>
          </a:xfrm>
          <a:prstGeom prst="line">
            <a:avLst/>
          </a:prstGeom>
          <a:ln w="19050">
            <a:solidFill>
              <a:srgbClr val="002060"/>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770885" y="2173431"/>
            <a:ext cx="165388" cy="361086"/>
          </a:xfrm>
          <a:prstGeom prst="line">
            <a:avLst/>
          </a:prstGeom>
          <a:ln w="19050">
            <a:solidFill>
              <a:srgbClr val="002060"/>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336630" y="2152863"/>
            <a:ext cx="79112" cy="386198"/>
          </a:xfrm>
          <a:prstGeom prst="line">
            <a:avLst/>
          </a:prstGeom>
          <a:ln w="19050">
            <a:solidFill>
              <a:srgbClr val="002060"/>
            </a:solidFill>
          </a:ln>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6572251" y="2173431"/>
            <a:ext cx="414868" cy="361086"/>
          </a:xfrm>
          <a:prstGeom prst="line">
            <a:avLst/>
          </a:prstGeom>
          <a:ln w="19050">
            <a:solidFill>
              <a:srgbClr val="00206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084427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e08.1:A winter event from different sensors</a:t>
            </a:r>
          </a:p>
        </p:txBody>
      </p:sp>
      <p:sp>
        <p:nvSpPr>
          <p:cNvPr id="5" name="Slide Number Placeholder 4"/>
          <p:cNvSpPr>
            <a:spLocks noGrp="1"/>
          </p:cNvSpPr>
          <p:nvPr>
            <p:ph type="sldNum" sz="quarter" idx="12"/>
          </p:nvPr>
        </p:nvSpPr>
        <p:spPr/>
        <p:txBody>
          <a:bodyPr/>
          <a:lstStyle/>
          <a:p>
            <a:fld id="{3FDDB3BC-D9AA-C249-9E0B-FE3AE73EEB10}" type="slidenum">
              <a:rPr lang="en-US" smtClean="0"/>
              <a:t>11</a:t>
            </a:fld>
            <a:endParaRPr lang="en-US" dirty="0"/>
          </a:p>
        </p:txBody>
      </p:sp>
      <p:sp>
        <p:nvSpPr>
          <p:cNvPr id="6" name="Content Placeholder 6"/>
          <p:cNvSpPr txBox="1">
            <a:spLocks/>
          </p:cNvSpPr>
          <p:nvPr/>
        </p:nvSpPr>
        <p:spPr>
          <a:xfrm>
            <a:off x="5638119" y="1529937"/>
            <a:ext cx="3454132" cy="5255038"/>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200" dirty="0"/>
              <a:t>Then, on 4 March 1999 in the afternoon, the center of the low passes over the radar coverage.</a:t>
            </a:r>
          </a:p>
        </p:txBody>
      </p:sp>
      <p:sp>
        <p:nvSpPr>
          <p:cNvPr id="2" name="Title 1"/>
          <p:cNvSpPr>
            <a:spLocks noGrp="1"/>
          </p:cNvSpPr>
          <p:nvPr>
            <p:ph type="title"/>
          </p:nvPr>
        </p:nvSpPr>
        <p:spPr>
          <a:xfrm>
            <a:off x="116113" y="110835"/>
            <a:ext cx="7852228" cy="1260765"/>
          </a:xfrm>
        </p:spPr>
        <p:txBody>
          <a:bodyPr>
            <a:normAutofit/>
          </a:bodyPr>
          <a:lstStyle/>
          <a:p>
            <a:r>
              <a:rPr lang="en-US" dirty="0" smtClean="0"/>
              <a:t>On the next day…</a:t>
            </a:r>
            <a:endParaRPr lang="en-CA"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113" y="1862806"/>
            <a:ext cx="5486399" cy="4572000"/>
          </a:xfrm>
          <a:prstGeom prst="rect">
            <a:avLst/>
          </a:prstGeom>
        </p:spPr>
      </p:pic>
      <p:sp>
        <p:nvSpPr>
          <p:cNvPr id="7" name="TextBox 6"/>
          <p:cNvSpPr txBox="1"/>
          <p:nvPr/>
        </p:nvSpPr>
        <p:spPr>
          <a:xfrm>
            <a:off x="3781975" y="5791206"/>
            <a:ext cx="1754006" cy="646331"/>
          </a:xfrm>
          <a:prstGeom prst="rect">
            <a:avLst/>
          </a:prstGeom>
          <a:noFill/>
        </p:spPr>
        <p:txBody>
          <a:bodyPr wrap="none" rtlCol="0">
            <a:spAutoFit/>
          </a:bodyPr>
          <a:lstStyle/>
          <a:p>
            <a:pPr algn="r"/>
            <a:r>
              <a:rPr lang="en-US" sz="1200" dirty="0" smtClean="0">
                <a:solidFill>
                  <a:srgbClr val="FFFFFF"/>
                </a:solidFill>
              </a:rPr>
              <a:t>GOES visible imagery</a:t>
            </a:r>
          </a:p>
          <a:p>
            <a:pPr algn="r"/>
            <a:r>
              <a:rPr lang="en-US" sz="1200" smtClean="0">
                <a:solidFill>
                  <a:srgbClr val="FFFFFF"/>
                </a:solidFill>
              </a:rPr>
              <a:t>1999/03/04  </a:t>
            </a:r>
            <a:r>
              <a:rPr lang="en-US" sz="1200" dirty="0" smtClean="0">
                <a:solidFill>
                  <a:srgbClr val="FFFFFF"/>
                </a:solidFill>
              </a:rPr>
              <a:t>18:02</a:t>
            </a:r>
          </a:p>
          <a:p>
            <a:pPr algn="r"/>
            <a:r>
              <a:rPr lang="en-US" sz="1200" dirty="0" smtClean="0">
                <a:solidFill>
                  <a:srgbClr val="FFFFFF"/>
                </a:solidFill>
              </a:rPr>
              <a:t>Image courtesy of NASA</a:t>
            </a:r>
            <a:endParaRPr lang="en-CA" sz="1200" dirty="0">
              <a:solidFill>
                <a:srgbClr val="FFFFFF"/>
              </a:solidFill>
            </a:endParaRPr>
          </a:p>
        </p:txBody>
      </p:sp>
      <p:sp>
        <p:nvSpPr>
          <p:cNvPr id="8" name="Oval 7"/>
          <p:cNvSpPr>
            <a:spLocks/>
          </p:cNvSpPr>
          <p:nvPr/>
        </p:nvSpPr>
        <p:spPr>
          <a:xfrm>
            <a:off x="1911923" y="4315065"/>
            <a:ext cx="54864" cy="54864"/>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9" name="TextBox 8"/>
          <p:cNvSpPr txBox="1"/>
          <p:nvPr/>
        </p:nvSpPr>
        <p:spPr>
          <a:xfrm>
            <a:off x="1941777" y="4197876"/>
            <a:ext cx="753924" cy="276999"/>
          </a:xfrm>
          <a:prstGeom prst="rect">
            <a:avLst/>
          </a:prstGeom>
          <a:noFill/>
        </p:spPr>
        <p:txBody>
          <a:bodyPr wrap="none" rtlCol="0">
            <a:spAutoFit/>
          </a:bodyPr>
          <a:lstStyle/>
          <a:p>
            <a:pPr algn="r"/>
            <a:r>
              <a:rPr lang="en-US" sz="1200" dirty="0" smtClean="0">
                <a:solidFill>
                  <a:srgbClr val="000000"/>
                </a:solidFill>
              </a:rPr>
              <a:t>Montreal</a:t>
            </a:r>
            <a:endParaRPr lang="en-CA" sz="1200" dirty="0">
              <a:solidFill>
                <a:srgbClr val="000000"/>
              </a:solidFill>
            </a:endParaRPr>
          </a:p>
        </p:txBody>
      </p:sp>
      <p:cxnSp>
        <p:nvCxnSpPr>
          <p:cNvPr id="13" name="Straight Connector 12"/>
          <p:cNvCxnSpPr/>
          <p:nvPr/>
        </p:nvCxnSpPr>
        <p:spPr>
          <a:xfrm>
            <a:off x="4627225" y="4703005"/>
            <a:ext cx="2422" cy="493776"/>
          </a:xfrm>
          <a:prstGeom prst="line">
            <a:avLst/>
          </a:prstGeom>
          <a:ln w="19050">
            <a:solidFill>
              <a:srgbClr val="FFFFFF"/>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4627225" y="4701817"/>
            <a:ext cx="822960" cy="0"/>
          </a:xfrm>
          <a:prstGeom prst="line">
            <a:avLst/>
          </a:prstGeom>
          <a:ln w="19050">
            <a:solidFill>
              <a:srgbClr val="FFFFFF"/>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4708974" y="4821245"/>
            <a:ext cx="645369" cy="276999"/>
          </a:xfrm>
          <a:prstGeom prst="rect">
            <a:avLst/>
          </a:prstGeom>
          <a:noFill/>
        </p:spPr>
        <p:txBody>
          <a:bodyPr wrap="none" rtlCol="0">
            <a:spAutoFit/>
          </a:bodyPr>
          <a:lstStyle/>
          <a:p>
            <a:pPr algn="ctr"/>
            <a:r>
              <a:rPr lang="en-US" sz="1200" dirty="0" smtClean="0">
                <a:solidFill>
                  <a:srgbClr val="FFFFFF"/>
                </a:solidFill>
              </a:rPr>
              <a:t>250 km</a:t>
            </a:r>
            <a:endParaRPr lang="en-CA" sz="1200" dirty="0">
              <a:solidFill>
                <a:srgbClr val="FFFFFF"/>
              </a:solidFill>
            </a:endParaRPr>
          </a:p>
        </p:txBody>
      </p:sp>
    </p:spTree>
    <p:extLst>
      <p:ext uri="{BB962C8B-B14F-4D97-AF65-F5344CB8AC3E}">
        <p14:creationId xmlns:p14="http://schemas.microsoft.com/office/powerpoint/2010/main" val="11343310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113" y="1298575"/>
            <a:ext cx="7029449" cy="5486399"/>
          </a:xfrm>
          <a:prstGeom prst="rect">
            <a:avLst/>
          </a:prstGeom>
        </p:spPr>
      </p:pic>
      <p:sp>
        <p:nvSpPr>
          <p:cNvPr id="4" name="Footer Placeholder 3"/>
          <p:cNvSpPr>
            <a:spLocks noGrp="1"/>
          </p:cNvSpPr>
          <p:nvPr>
            <p:ph type="ftr" sz="quarter" idx="11"/>
          </p:nvPr>
        </p:nvSpPr>
        <p:spPr/>
        <p:txBody>
          <a:bodyPr/>
          <a:lstStyle/>
          <a:p>
            <a:r>
              <a:rPr lang="en-US" dirty="0"/>
              <a:t>e08.1:A winter event from different sensors</a:t>
            </a:r>
          </a:p>
        </p:txBody>
      </p:sp>
      <p:sp>
        <p:nvSpPr>
          <p:cNvPr id="5" name="Slide Number Placeholder 4"/>
          <p:cNvSpPr>
            <a:spLocks noGrp="1"/>
          </p:cNvSpPr>
          <p:nvPr>
            <p:ph type="sldNum" sz="quarter" idx="12"/>
          </p:nvPr>
        </p:nvSpPr>
        <p:spPr/>
        <p:txBody>
          <a:bodyPr/>
          <a:lstStyle/>
          <a:p>
            <a:fld id="{3FDDB3BC-D9AA-C249-9E0B-FE3AE73EEB10}" type="slidenum">
              <a:rPr lang="en-US" smtClean="0"/>
              <a:t>12</a:t>
            </a:fld>
            <a:endParaRPr lang="en-US" dirty="0"/>
          </a:p>
        </p:txBody>
      </p:sp>
      <p:sp>
        <p:nvSpPr>
          <p:cNvPr id="6" name="Content Placeholder 6"/>
          <p:cNvSpPr txBox="1">
            <a:spLocks/>
          </p:cNvSpPr>
          <p:nvPr/>
        </p:nvSpPr>
        <p:spPr>
          <a:xfrm>
            <a:off x="7145562" y="1529937"/>
            <a:ext cx="1946689" cy="5255038"/>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200" dirty="0" smtClean="0"/>
              <a:t>As the center of the low pressure system passes near the Montreal radar, the direction of echo movement changes from the south to the west.</a:t>
            </a:r>
          </a:p>
          <a:p>
            <a:pPr marL="0" indent="0">
              <a:buNone/>
            </a:pPr>
            <a:r>
              <a:rPr lang="en-US" sz="2200" dirty="0" smtClean="0"/>
              <a:t>The winds at all levels also change.</a:t>
            </a:r>
            <a:endParaRPr lang="en-US" sz="2200" dirty="0"/>
          </a:p>
        </p:txBody>
      </p:sp>
      <p:sp>
        <p:nvSpPr>
          <p:cNvPr id="2" name="Title 1"/>
          <p:cNvSpPr>
            <a:spLocks noGrp="1"/>
          </p:cNvSpPr>
          <p:nvPr>
            <p:ph type="title"/>
          </p:nvPr>
        </p:nvSpPr>
        <p:spPr>
          <a:xfrm>
            <a:off x="116113" y="110835"/>
            <a:ext cx="7852228" cy="1187740"/>
          </a:xfrm>
        </p:spPr>
        <p:txBody>
          <a:bodyPr>
            <a:normAutofit fontScale="90000"/>
          </a:bodyPr>
          <a:lstStyle/>
          <a:p>
            <a:r>
              <a:rPr lang="en-US" dirty="0"/>
              <a:t>Reflectivity CAPPI animation:</a:t>
            </a:r>
            <a:br>
              <a:rPr lang="en-US" dirty="0"/>
            </a:br>
            <a:r>
              <a:rPr lang="en-US" dirty="0" smtClean="0"/>
              <a:t>Circulation/precipitation changes</a:t>
            </a:r>
            <a:endParaRPr lang="en-CA" dirty="0"/>
          </a:p>
        </p:txBody>
      </p:sp>
    </p:spTree>
    <p:extLst>
      <p:ext uri="{BB962C8B-B14F-4D97-AF65-F5344CB8AC3E}">
        <p14:creationId xmlns:p14="http://schemas.microsoft.com/office/powerpoint/2010/main" val="180060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907" y="1529937"/>
            <a:ext cx="6857998" cy="4000499"/>
          </a:xfrm>
          <a:prstGeom prst="rect">
            <a:avLst/>
          </a:prstGeom>
        </p:spPr>
      </p:pic>
      <p:sp>
        <p:nvSpPr>
          <p:cNvPr id="4" name="Footer Placeholder 3"/>
          <p:cNvSpPr>
            <a:spLocks noGrp="1"/>
          </p:cNvSpPr>
          <p:nvPr>
            <p:ph type="ftr" sz="quarter" idx="11"/>
          </p:nvPr>
        </p:nvSpPr>
        <p:spPr/>
        <p:txBody>
          <a:bodyPr/>
          <a:lstStyle/>
          <a:p>
            <a:r>
              <a:rPr lang="en-US" dirty="0"/>
              <a:t>e08.1:A winter event from different sensors</a:t>
            </a:r>
          </a:p>
        </p:txBody>
      </p:sp>
      <p:sp>
        <p:nvSpPr>
          <p:cNvPr id="5" name="Slide Number Placeholder 4"/>
          <p:cNvSpPr>
            <a:spLocks noGrp="1"/>
          </p:cNvSpPr>
          <p:nvPr>
            <p:ph type="sldNum" sz="quarter" idx="12"/>
          </p:nvPr>
        </p:nvSpPr>
        <p:spPr/>
        <p:txBody>
          <a:bodyPr/>
          <a:lstStyle/>
          <a:p>
            <a:fld id="{3FDDB3BC-D9AA-C249-9E0B-FE3AE73EEB10}" type="slidenum">
              <a:rPr lang="en-US" smtClean="0"/>
              <a:t>13</a:t>
            </a:fld>
            <a:endParaRPr lang="en-US" dirty="0"/>
          </a:p>
        </p:txBody>
      </p:sp>
      <p:sp>
        <p:nvSpPr>
          <p:cNvPr id="6" name="Content Placeholder 6"/>
          <p:cNvSpPr txBox="1">
            <a:spLocks/>
          </p:cNvSpPr>
          <p:nvPr/>
        </p:nvSpPr>
        <p:spPr>
          <a:xfrm>
            <a:off x="116114" y="5530437"/>
            <a:ext cx="8976138" cy="1254538"/>
          </a:xfrm>
          <a:prstGeom prst="rect">
            <a:avLst/>
          </a:prstGeom>
        </p:spPr>
        <p:txBody>
          <a:bodyPr vert="horz" lIns="91440" tIns="45720" rIns="4572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200" dirty="0" smtClean="0"/>
              <a:t>On the VPR, after a shower, the cold rain stops after the passage of the low and precipitation changes to snow. In the cold sector of the low, surface winds increase, leading to increasing turbulence at low levels.</a:t>
            </a:r>
            <a:endParaRPr lang="en-US" sz="2200" dirty="0"/>
          </a:p>
        </p:txBody>
      </p:sp>
      <p:sp>
        <p:nvSpPr>
          <p:cNvPr id="2" name="Title 1"/>
          <p:cNvSpPr>
            <a:spLocks noGrp="1"/>
          </p:cNvSpPr>
          <p:nvPr>
            <p:ph type="title"/>
          </p:nvPr>
        </p:nvSpPr>
        <p:spPr>
          <a:xfrm>
            <a:off x="116113" y="110835"/>
            <a:ext cx="7852228" cy="1187740"/>
          </a:xfrm>
        </p:spPr>
        <p:txBody>
          <a:bodyPr>
            <a:normAutofit fontScale="90000"/>
          </a:bodyPr>
          <a:lstStyle/>
          <a:p>
            <a:r>
              <a:rPr lang="en-US" dirty="0" smtClean="0"/>
              <a:t>Vertically pointing radar sequence:</a:t>
            </a:r>
            <a:br>
              <a:rPr lang="en-US" dirty="0" smtClean="0"/>
            </a:br>
            <a:r>
              <a:rPr lang="en-US" dirty="0" smtClean="0"/>
              <a:t>Shower, then gradually back to snow</a:t>
            </a:r>
            <a:endParaRPr lang="en-CA" dirty="0"/>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2027" y="1529937"/>
            <a:ext cx="182880" cy="1805940"/>
          </a:xfrm>
          <a:prstGeom prst="rect">
            <a:avLst/>
          </a:prstGeom>
        </p:spPr>
      </p:pic>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2027" y="3530187"/>
            <a:ext cx="182880" cy="1805940"/>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68405" y="1668608"/>
            <a:ext cx="1714500" cy="400050"/>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54550" y="3663662"/>
            <a:ext cx="1714500" cy="400050"/>
          </a:xfrm>
          <a:prstGeom prst="rect">
            <a:avLst/>
          </a:prstGeom>
        </p:spPr>
      </p:pic>
    </p:spTree>
    <p:extLst>
      <p:ext uri="{BB962C8B-B14F-4D97-AF65-F5344CB8AC3E}">
        <p14:creationId xmlns:p14="http://schemas.microsoft.com/office/powerpoint/2010/main" val="4235443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113" y="1298575"/>
            <a:ext cx="7029448" cy="5486399"/>
          </a:xfrm>
          <a:prstGeom prst="rect">
            <a:avLst/>
          </a:prstGeom>
        </p:spPr>
      </p:pic>
      <p:sp>
        <p:nvSpPr>
          <p:cNvPr id="4" name="Footer Placeholder 3"/>
          <p:cNvSpPr>
            <a:spLocks noGrp="1"/>
          </p:cNvSpPr>
          <p:nvPr>
            <p:ph type="ftr" sz="quarter" idx="11"/>
          </p:nvPr>
        </p:nvSpPr>
        <p:spPr/>
        <p:txBody>
          <a:bodyPr/>
          <a:lstStyle/>
          <a:p>
            <a:r>
              <a:rPr lang="en-US" dirty="0"/>
              <a:t>e08.1:A winter event from different sensors</a:t>
            </a:r>
          </a:p>
        </p:txBody>
      </p:sp>
      <p:sp>
        <p:nvSpPr>
          <p:cNvPr id="5" name="Slide Number Placeholder 4"/>
          <p:cNvSpPr>
            <a:spLocks noGrp="1"/>
          </p:cNvSpPr>
          <p:nvPr>
            <p:ph type="sldNum" sz="quarter" idx="12"/>
          </p:nvPr>
        </p:nvSpPr>
        <p:spPr/>
        <p:txBody>
          <a:bodyPr/>
          <a:lstStyle/>
          <a:p>
            <a:fld id="{3FDDB3BC-D9AA-C249-9E0B-FE3AE73EEB10}" type="slidenum">
              <a:rPr lang="en-US" smtClean="0"/>
              <a:t>14</a:t>
            </a:fld>
            <a:endParaRPr lang="en-US" dirty="0"/>
          </a:p>
        </p:txBody>
      </p:sp>
      <p:sp>
        <p:nvSpPr>
          <p:cNvPr id="2" name="Title 1"/>
          <p:cNvSpPr>
            <a:spLocks noGrp="1"/>
          </p:cNvSpPr>
          <p:nvPr>
            <p:ph type="title"/>
          </p:nvPr>
        </p:nvSpPr>
        <p:spPr>
          <a:xfrm>
            <a:off x="116113" y="110835"/>
            <a:ext cx="7852228" cy="1187740"/>
          </a:xfrm>
        </p:spPr>
        <p:txBody>
          <a:bodyPr>
            <a:normAutofit fontScale="90000"/>
          </a:bodyPr>
          <a:lstStyle/>
          <a:p>
            <a:r>
              <a:rPr lang="en-US" dirty="0" smtClean="0"/>
              <a:t>Completing the evolving wind profile from the VADs</a:t>
            </a:r>
            <a:endParaRPr lang="en-CA"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6704" y="1298574"/>
            <a:ext cx="6715125" cy="5486400"/>
          </a:xfrm>
          <a:prstGeom prst="rect">
            <a:avLst/>
          </a:prstGeom>
        </p:spPr>
      </p:pic>
      <p:sp>
        <p:nvSpPr>
          <p:cNvPr id="6" name="Content Placeholder 6"/>
          <p:cNvSpPr txBox="1">
            <a:spLocks/>
          </p:cNvSpPr>
          <p:nvPr/>
        </p:nvSpPr>
        <p:spPr>
          <a:xfrm>
            <a:off x="7813964" y="2119745"/>
            <a:ext cx="1278288" cy="466523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200" dirty="0" smtClean="0"/>
              <a:t>The wind profile evolution for the whole event is now shown. The time of front passage can be clearly seen.</a:t>
            </a:r>
            <a:endParaRPr lang="en-US" sz="2200" dirty="0"/>
          </a:p>
        </p:txBody>
      </p:sp>
    </p:spTree>
    <p:extLst>
      <p:ext uri="{BB962C8B-B14F-4D97-AF65-F5344CB8AC3E}">
        <p14:creationId xmlns:p14="http://schemas.microsoft.com/office/powerpoint/2010/main" val="257398476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113" y="1298575"/>
            <a:ext cx="7029448" cy="5486399"/>
          </a:xfrm>
          <a:prstGeom prst="rect">
            <a:avLst/>
          </a:prstGeom>
        </p:spPr>
      </p:pic>
      <p:sp>
        <p:nvSpPr>
          <p:cNvPr id="4" name="Footer Placeholder 3"/>
          <p:cNvSpPr>
            <a:spLocks noGrp="1"/>
          </p:cNvSpPr>
          <p:nvPr>
            <p:ph type="ftr" sz="quarter" idx="11"/>
          </p:nvPr>
        </p:nvSpPr>
        <p:spPr/>
        <p:txBody>
          <a:bodyPr/>
          <a:lstStyle/>
          <a:p>
            <a:r>
              <a:rPr lang="en-US" dirty="0"/>
              <a:t>e08.1:A winter event from different sensors</a:t>
            </a:r>
          </a:p>
        </p:txBody>
      </p:sp>
      <p:sp>
        <p:nvSpPr>
          <p:cNvPr id="5" name="Slide Number Placeholder 4"/>
          <p:cNvSpPr>
            <a:spLocks noGrp="1"/>
          </p:cNvSpPr>
          <p:nvPr>
            <p:ph type="sldNum" sz="quarter" idx="12"/>
          </p:nvPr>
        </p:nvSpPr>
        <p:spPr/>
        <p:txBody>
          <a:bodyPr/>
          <a:lstStyle/>
          <a:p>
            <a:fld id="{3FDDB3BC-D9AA-C249-9E0B-FE3AE73EEB10}" type="slidenum">
              <a:rPr lang="en-US" smtClean="0"/>
              <a:t>15</a:t>
            </a:fld>
            <a:endParaRPr lang="en-US" dirty="0"/>
          </a:p>
        </p:txBody>
      </p:sp>
      <p:sp>
        <p:nvSpPr>
          <p:cNvPr id="2" name="Title 1"/>
          <p:cNvSpPr>
            <a:spLocks noGrp="1"/>
          </p:cNvSpPr>
          <p:nvPr>
            <p:ph type="title"/>
          </p:nvPr>
        </p:nvSpPr>
        <p:spPr>
          <a:xfrm>
            <a:off x="116113" y="110835"/>
            <a:ext cx="7852228" cy="1187740"/>
          </a:xfrm>
        </p:spPr>
        <p:txBody>
          <a:bodyPr>
            <a:normAutofit fontScale="90000"/>
          </a:bodyPr>
          <a:lstStyle/>
          <a:p>
            <a:r>
              <a:rPr lang="en-US" dirty="0" smtClean="0"/>
              <a:t>Completing the evolving wind profile from the VADs</a:t>
            </a:r>
            <a:endParaRPr lang="en-CA"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6704" y="1298574"/>
            <a:ext cx="6715125" cy="5486400"/>
          </a:xfrm>
          <a:prstGeom prst="rect">
            <a:avLst/>
          </a:prstGeom>
        </p:spPr>
      </p:pic>
      <p:sp>
        <p:nvSpPr>
          <p:cNvPr id="6" name="Content Placeholder 6"/>
          <p:cNvSpPr txBox="1">
            <a:spLocks/>
          </p:cNvSpPr>
          <p:nvPr/>
        </p:nvSpPr>
        <p:spPr>
          <a:xfrm>
            <a:off x="7813964" y="2119745"/>
            <a:ext cx="1278288" cy="466523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dirty="0" smtClean="0"/>
              <a:t>Q: Based on this sequence of winds alone, would you stay that the storm was mature or occluded?</a:t>
            </a:r>
            <a:endParaRPr lang="en-US" sz="2000" dirty="0"/>
          </a:p>
        </p:txBody>
      </p:sp>
    </p:spTree>
    <p:extLst>
      <p:ext uri="{BB962C8B-B14F-4D97-AF65-F5344CB8AC3E}">
        <p14:creationId xmlns:p14="http://schemas.microsoft.com/office/powerpoint/2010/main" val="9378370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e08.1:A winter event from different sensors</a:t>
            </a:r>
          </a:p>
        </p:txBody>
      </p:sp>
      <p:sp>
        <p:nvSpPr>
          <p:cNvPr id="5" name="Slide Number Placeholder 4"/>
          <p:cNvSpPr>
            <a:spLocks noGrp="1"/>
          </p:cNvSpPr>
          <p:nvPr>
            <p:ph type="sldNum" sz="quarter" idx="12"/>
          </p:nvPr>
        </p:nvSpPr>
        <p:spPr/>
        <p:txBody>
          <a:bodyPr/>
          <a:lstStyle/>
          <a:p>
            <a:fld id="{3FDDB3BC-D9AA-C249-9E0B-FE3AE73EEB10}" type="slidenum">
              <a:rPr lang="en-US" smtClean="0"/>
              <a:t>2</a:t>
            </a:fld>
            <a:endParaRPr lang="en-US" dirty="0"/>
          </a:p>
        </p:txBody>
      </p:sp>
      <p:sp>
        <p:nvSpPr>
          <p:cNvPr id="6" name="Content Placeholder 6"/>
          <p:cNvSpPr txBox="1">
            <a:spLocks/>
          </p:cNvSpPr>
          <p:nvPr/>
        </p:nvSpPr>
        <p:spPr>
          <a:xfrm>
            <a:off x="5638119" y="1529937"/>
            <a:ext cx="3454132" cy="5255038"/>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200" dirty="0" smtClean="0"/>
              <a:t>In the book, an example of how to use scanning radars to obtain valuable information for forecasting widespread systems was provided.</a:t>
            </a:r>
          </a:p>
          <a:p>
            <a:pPr marL="0" indent="0">
              <a:buNone/>
            </a:pPr>
            <a:r>
              <a:rPr lang="en-US" sz="2200" dirty="0" smtClean="0"/>
              <a:t>In this example, the focus will instead be on the complementarity of information coming from different sensors/products.</a:t>
            </a:r>
          </a:p>
          <a:p>
            <a:pPr marL="0" indent="0">
              <a:buNone/>
            </a:pPr>
            <a:r>
              <a:rPr lang="en-US" sz="2200" dirty="0" smtClean="0"/>
              <a:t>The event studied is a winter storm arriving from the SW that affected the Montreal area many years ago.</a:t>
            </a:r>
            <a:endParaRPr lang="en-US" sz="2200" dirty="0"/>
          </a:p>
        </p:txBody>
      </p:sp>
      <p:sp>
        <p:nvSpPr>
          <p:cNvPr id="2" name="Title 1"/>
          <p:cNvSpPr>
            <a:spLocks noGrp="1"/>
          </p:cNvSpPr>
          <p:nvPr>
            <p:ph type="title"/>
          </p:nvPr>
        </p:nvSpPr>
        <p:spPr>
          <a:xfrm>
            <a:off x="116113" y="110835"/>
            <a:ext cx="7852228" cy="1260765"/>
          </a:xfrm>
        </p:spPr>
        <p:txBody>
          <a:bodyPr>
            <a:normAutofit/>
          </a:bodyPr>
          <a:lstStyle/>
          <a:p>
            <a:r>
              <a:rPr lang="en-US" dirty="0" smtClean="0"/>
              <a:t>Context</a:t>
            </a:r>
            <a:endParaRPr lang="en-CA"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113" y="1862806"/>
            <a:ext cx="5486400" cy="4572000"/>
          </a:xfrm>
          <a:prstGeom prst="rect">
            <a:avLst/>
          </a:prstGeom>
        </p:spPr>
      </p:pic>
      <p:sp>
        <p:nvSpPr>
          <p:cNvPr id="7" name="TextBox 6"/>
          <p:cNvSpPr txBox="1"/>
          <p:nvPr/>
        </p:nvSpPr>
        <p:spPr>
          <a:xfrm>
            <a:off x="3781975" y="5791206"/>
            <a:ext cx="1754006" cy="646331"/>
          </a:xfrm>
          <a:prstGeom prst="rect">
            <a:avLst/>
          </a:prstGeom>
          <a:noFill/>
        </p:spPr>
        <p:txBody>
          <a:bodyPr wrap="none" rtlCol="0">
            <a:spAutoFit/>
          </a:bodyPr>
          <a:lstStyle/>
          <a:p>
            <a:pPr algn="r"/>
            <a:r>
              <a:rPr lang="en-US" sz="1200" dirty="0" smtClean="0">
                <a:solidFill>
                  <a:srgbClr val="FFFFFF"/>
                </a:solidFill>
              </a:rPr>
              <a:t>GOES visible imagery</a:t>
            </a:r>
          </a:p>
          <a:p>
            <a:pPr algn="r"/>
            <a:r>
              <a:rPr lang="en-US" sz="1200" dirty="0" smtClean="0">
                <a:solidFill>
                  <a:srgbClr val="FFFFFF"/>
                </a:solidFill>
              </a:rPr>
              <a:t>1999/03/03  16:02</a:t>
            </a:r>
          </a:p>
          <a:p>
            <a:pPr algn="r"/>
            <a:r>
              <a:rPr lang="en-US" sz="1200" dirty="0" smtClean="0">
                <a:solidFill>
                  <a:srgbClr val="FFFFFF"/>
                </a:solidFill>
              </a:rPr>
              <a:t>Image courtesy of NASA</a:t>
            </a:r>
            <a:endParaRPr lang="en-CA" sz="1200" dirty="0">
              <a:solidFill>
                <a:srgbClr val="FFFFFF"/>
              </a:solidFill>
            </a:endParaRPr>
          </a:p>
        </p:txBody>
      </p:sp>
      <p:sp>
        <p:nvSpPr>
          <p:cNvPr id="8" name="Oval 7"/>
          <p:cNvSpPr>
            <a:spLocks/>
          </p:cNvSpPr>
          <p:nvPr/>
        </p:nvSpPr>
        <p:spPr>
          <a:xfrm>
            <a:off x="1911923" y="4315065"/>
            <a:ext cx="54864" cy="54864"/>
          </a:xfrm>
          <a:prstGeom prst="ellips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9" name="TextBox 8"/>
          <p:cNvSpPr txBox="1"/>
          <p:nvPr/>
        </p:nvSpPr>
        <p:spPr>
          <a:xfrm>
            <a:off x="1941777" y="4197876"/>
            <a:ext cx="753924" cy="276999"/>
          </a:xfrm>
          <a:prstGeom prst="rect">
            <a:avLst/>
          </a:prstGeom>
          <a:noFill/>
        </p:spPr>
        <p:txBody>
          <a:bodyPr wrap="none" rtlCol="0">
            <a:spAutoFit/>
          </a:bodyPr>
          <a:lstStyle/>
          <a:p>
            <a:pPr algn="r"/>
            <a:r>
              <a:rPr lang="en-US" sz="1200" dirty="0" smtClean="0">
                <a:solidFill>
                  <a:srgbClr val="000000"/>
                </a:solidFill>
              </a:rPr>
              <a:t>Montreal</a:t>
            </a:r>
            <a:endParaRPr lang="en-CA" sz="1200" dirty="0">
              <a:solidFill>
                <a:srgbClr val="000000"/>
              </a:solidFill>
            </a:endParaRPr>
          </a:p>
        </p:txBody>
      </p:sp>
      <p:cxnSp>
        <p:nvCxnSpPr>
          <p:cNvPr id="13" name="Straight Connector 12"/>
          <p:cNvCxnSpPr/>
          <p:nvPr/>
        </p:nvCxnSpPr>
        <p:spPr>
          <a:xfrm>
            <a:off x="4627225" y="4703005"/>
            <a:ext cx="2422" cy="493776"/>
          </a:xfrm>
          <a:prstGeom prst="line">
            <a:avLst/>
          </a:prstGeom>
          <a:ln w="19050">
            <a:solidFill>
              <a:srgbClr val="FFFFFF"/>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4627225" y="4701817"/>
            <a:ext cx="822960" cy="0"/>
          </a:xfrm>
          <a:prstGeom prst="line">
            <a:avLst/>
          </a:prstGeom>
          <a:ln w="19050">
            <a:solidFill>
              <a:srgbClr val="FFFFFF"/>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4708974" y="4821245"/>
            <a:ext cx="645369" cy="276999"/>
          </a:xfrm>
          <a:prstGeom prst="rect">
            <a:avLst/>
          </a:prstGeom>
          <a:noFill/>
        </p:spPr>
        <p:txBody>
          <a:bodyPr wrap="none" rtlCol="0">
            <a:spAutoFit/>
          </a:bodyPr>
          <a:lstStyle/>
          <a:p>
            <a:pPr algn="ctr"/>
            <a:r>
              <a:rPr lang="en-US" sz="1200" dirty="0" smtClean="0">
                <a:solidFill>
                  <a:srgbClr val="FFFFFF"/>
                </a:solidFill>
              </a:rPr>
              <a:t>250 km</a:t>
            </a:r>
            <a:endParaRPr lang="en-CA" sz="1200" dirty="0">
              <a:solidFill>
                <a:srgbClr val="FFFFFF"/>
              </a:solidFill>
            </a:endParaRPr>
          </a:p>
        </p:txBody>
      </p:sp>
    </p:spTree>
    <p:extLst>
      <p:ext uri="{BB962C8B-B14F-4D97-AF65-F5344CB8AC3E}">
        <p14:creationId xmlns:p14="http://schemas.microsoft.com/office/powerpoint/2010/main" val="28855795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e08.1:A winter event from different sensors</a:t>
            </a:r>
          </a:p>
        </p:txBody>
      </p:sp>
      <p:sp>
        <p:nvSpPr>
          <p:cNvPr id="5" name="Slide Number Placeholder 4"/>
          <p:cNvSpPr>
            <a:spLocks noGrp="1"/>
          </p:cNvSpPr>
          <p:nvPr>
            <p:ph type="sldNum" sz="quarter" idx="12"/>
          </p:nvPr>
        </p:nvSpPr>
        <p:spPr/>
        <p:txBody>
          <a:bodyPr/>
          <a:lstStyle/>
          <a:p>
            <a:fld id="{3FDDB3BC-D9AA-C249-9E0B-FE3AE73EEB10}" type="slidenum">
              <a:rPr lang="en-US" smtClean="0"/>
              <a:t>3</a:t>
            </a:fld>
            <a:endParaRPr lang="en-US" dirty="0"/>
          </a:p>
        </p:txBody>
      </p:sp>
      <p:sp>
        <p:nvSpPr>
          <p:cNvPr id="6" name="Content Placeholder 6"/>
          <p:cNvSpPr txBox="1">
            <a:spLocks/>
          </p:cNvSpPr>
          <p:nvPr/>
        </p:nvSpPr>
        <p:spPr>
          <a:xfrm>
            <a:off x="7145563" y="1529937"/>
            <a:ext cx="1946688" cy="5255038"/>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200" dirty="0" smtClean="0"/>
              <a:t>On scanning radars, the snow appears further ahead at high levels than at lower levels.</a:t>
            </a:r>
          </a:p>
          <a:p>
            <a:pPr marL="0" indent="0">
              <a:buNone/>
            </a:pPr>
            <a:r>
              <a:rPr lang="en-US" sz="2200" dirty="0" smtClean="0"/>
              <a:t>This is best seen on vertical sections: snow is above the radar, but reaches the surface 40+ km away.</a:t>
            </a:r>
            <a:endParaRPr lang="en-US" sz="2200" dirty="0"/>
          </a:p>
        </p:txBody>
      </p:sp>
      <p:sp>
        <p:nvSpPr>
          <p:cNvPr id="2" name="Title 1"/>
          <p:cNvSpPr>
            <a:spLocks noGrp="1"/>
          </p:cNvSpPr>
          <p:nvPr>
            <p:ph type="title"/>
          </p:nvPr>
        </p:nvSpPr>
        <p:spPr>
          <a:xfrm>
            <a:off x="116113" y="110835"/>
            <a:ext cx="7852228" cy="1226064"/>
          </a:xfrm>
        </p:spPr>
        <p:txBody>
          <a:bodyPr>
            <a:normAutofit fontScale="90000"/>
          </a:bodyPr>
          <a:lstStyle/>
          <a:p>
            <a:r>
              <a:rPr lang="en-US" dirty="0" smtClean="0"/>
              <a:t>Approaching snow:</a:t>
            </a:r>
            <a:br>
              <a:rPr lang="en-US" dirty="0" smtClean="0"/>
            </a:br>
            <a:r>
              <a:rPr lang="en-US" dirty="0" smtClean="0"/>
              <a:t>A scanning radar view</a:t>
            </a:r>
            <a:endParaRPr lang="en-CA" dirty="0"/>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113" y="1298575"/>
            <a:ext cx="7029450" cy="5486400"/>
          </a:xfrm>
          <a:prstGeom prst="rect">
            <a:avLst/>
          </a:prstGeom>
        </p:spPr>
      </p:pic>
      <p:cxnSp>
        <p:nvCxnSpPr>
          <p:cNvPr id="7" name="Straight Connector 6"/>
          <p:cNvCxnSpPr/>
          <p:nvPr/>
        </p:nvCxnSpPr>
        <p:spPr>
          <a:xfrm flipH="1">
            <a:off x="1119188" y="2557463"/>
            <a:ext cx="381000" cy="904875"/>
          </a:xfrm>
          <a:prstGeom prst="line">
            <a:avLst/>
          </a:prstGeom>
          <a:ln w="12700">
            <a:solidFill>
              <a:srgbClr val="C00000"/>
            </a:solidFill>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1426380" y="2445556"/>
            <a:ext cx="258404" cy="215444"/>
          </a:xfrm>
          <a:prstGeom prst="rect">
            <a:avLst/>
          </a:prstGeom>
          <a:noFill/>
        </p:spPr>
        <p:txBody>
          <a:bodyPr wrap="none" rtlCol="0">
            <a:spAutoFit/>
          </a:bodyPr>
          <a:lstStyle/>
          <a:p>
            <a:r>
              <a:rPr lang="en-US" sz="800" b="1" dirty="0">
                <a:solidFill>
                  <a:srgbClr val="C00000"/>
                </a:solidFill>
                <a:latin typeface="Arial" panose="020B0604020202020204" pitchFamily="34" charset="0"/>
                <a:cs typeface="Arial" panose="020B0604020202020204" pitchFamily="34" charset="0"/>
              </a:rPr>
              <a:t>A</a:t>
            </a:r>
            <a:endParaRPr lang="en-CA" sz="800" b="1" dirty="0">
              <a:solidFill>
                <a:srgbClr val="C00000"/>
              </a:solidFill>
              <a:latin typeface="Arial" panose="020B0604020202020204" pitchFamily="34" charset="0"/>
              <a:cs typeface="Arial" panose="020B0604020202020204" pitchFamily="34" charset="0"/>
            </a:endParaRPr>
          </a:p>
        </p:txBody>
      </p:sp>
      <p:sp>
        <p:nvSpPr>
          <p:cNvPr id="10" name="TextBox 9"/>
          <p:cNvSpPr txBox="1"/>
          <p:nvPr/>
        </p:nvSpPr>
        <p:spPr>
          <a:xfrm>
            <a:off x="931098" y="3356997"/>
            <a:ext cx="258404" cy="215444"/>
          </a:xfrm>
          <a:prstGeom prst="rect">
            <a:avLst/>
          </a:prstGeom>
          <a:noFill/>
        </p:spPr>
        <p:txBody>
          <a:bodyPr wrap="none" rtlCol="0">
            <a:spAutoFit/>
          </a:bodyPr>
          <a:lstStyle/>
          <a:p>
            <a:r>
              <a:rPr lang="en-US" sz="800" b="1" dirty="0" smtClean="0">
                <a:solidFill>
                  <a:srgbClr val="C00000"/>
                </a:solidFill>
                <a:latin typeface="Arial" panose="020B0604020202020204" pitchFamily="34" charset="0"/>
                <a:cs typeface="Arial" panose="020B0604020202020204" pitchFamily="34" charset="0"/>
              </a:rPr>
              <a:t>B</a:t>
            </a:r>
            <a:endParaRPr lang="en-CA" sz="800" b="1" dirty="0">
              <a:solidFill>
                <a:srgbClr val="C00000"/>
              </a:solidFill>
              <a:latin typeface="Arial" panose="020B0604020202020204" pitchFamily="34" charset="0"/>
              <a:cs typeface="Arial" panose="020B0604020202020204" pitchFamily="34" charset="0"/>
            </a:endParaRPr>
          </a:p>
        </p:txBody>
      </p:sp>
      <p:sp>
        <p:nvSpPr>
          <p:cNvPr id="14" name="TextBox 13"/>
          <p:cNvSpPr txBox="1"/>
          <p:nvPr/>
        </p:nvSpPr>
        <p:spPr>
          <a:xfrm>
            <a:off x="163898" y="5074896"/>
            <a:ext cx="1622560" cy="246221"/>
          </a:xfrm>
          <a:prstGeom prst="rect">
            <a:avLst/>
          </a:prstGeom>
          <a:noFill/>
        </p:spPr>
        <p:txBody>
          <a:bodyPr wrap="none" rtlCol="0">
            <a:spAutoFit/>
          </a:bodyPr>
          <a:lstStyle/>
          <a:p>
            <a:r>
              <a:rPr lang="en-US" sz="1000" b="1" dirty="0" smtClean="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Ground clutter  (ignore)</a:t>
            </a:r>
            <a:endParaRPr lang="en-CA" sz="1000" b="1" dirty="0">
              <a:solidFill>
                <a:srgbClr val="0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5" name="TextBox 14"/>
          <p:cNvSpPr txBox="1"/>
          <p:nvPr/>
        </p:nvSpPr>
        <p:spPr>
          <a:xfrm>
            <a:off x="3696918" y="5061035"/>
            <a:ext cx="654185" cy="246221"/>
          </a:xfrm>
          <a:prstGeom prst="rect">
            <a:avLst/>
          </a:prstGeom>
          <a:noFill/>
        </p:spPr>
        <p:txBody>
          <a:bodyPr wrap="square" rtlCol="0">
            <a:spAutoFit/>
          </a:bodyPr>
          <a:lstStyle/>
          <a:p>
            <a:pPr algn="ctr"/>
            <a:r>
              <a:rPr lang="en-US" sz="1000" b="1" dirty="0" smtClean="0">
                <a:solidFill>
                  <a:srgbClr val="FF0000"/>
                </a:solidFill>
                <a:latin typeface="Arial" panose="020B0604020202020204" pitchFamily="34" charset="0"/>
                <a:cs typeface="Arial" panose="020B0604020202020204" pitchFamily="34" charset="0"/>
              </a:rPr>
              <a:t>Clutter</a:t>
            </a:r>
            <a:endParaRPr lang="en-CA" sz="1000" b="1" dirty="0">
              <a:solidFill>
                <a:srgbClr val="FF0000"/>
              </a:solidFill>
              <a:latin typeface="Arial" panose="020B0604020202020204" pitchFamily="34" charset="0"/>
              <a:cs typeface="Arial" panose="020B0604020202020204" pitchFamily="34" charset="0"/>
            </a:endParaRPr>
          </a:p>
        </p:txBody>
      </p:sp>
      <p:sp>
        <p:nvSpPr>
          <p:cNvPr id="16" name="Rectangle 15"/>
          <p:cNvSpPr/>
          <p:nvPr/>
        </p:nvSpPr>
        <p:spPr>
          <a:xfrm>
            <a:off x="116113" y="5320145"/>
            <a:ext cx="5120905" cy="146483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11" name="TextBox 10"/>
          <p:cNvSpPr txBox="1"/>
          <p:nvPr/>
        </p:nvSpPr>
        <p:spPr>
          <a:xfrm>
            <a:off x="136193" y="5282726"/>
            <a:ext cx="258404" cy="215444"/>
          </a:xfrm>
          <a:prstGeom prst="rect">
            <a:avLst/>
          </a:prstGeom>
          <a:noFill/>
        </p:spPr>
        <p:txBody>
          <a:bodyPr wrap="none" rtlCol="0">
            <a:spAutoFit/>
          </a:bodyPr>
          <a:lstStyle/>
          <a:p>
            <a:r>
              <a:rPr lang="en-US" sz="800" b="1" dirty="0" smtClean="0">
                <a:solidFill>
                  <a:srgbClr val="C00000"/>
                </a:solidFill>
                <a:latin typeface="Arial" panose="020B0604020202020204" pitchFamily="34" charset="0"/>
                <a:cs typeface="Arial" panose="020B0604020202020204" pitchFamily="34" charset="0"/>
              </a:rPr>
              <a:t>A</a:t>
            </a:r>
            <a:endParaRPr lang="en-CA" sz="800" b="1" dirty="0">
              <a:solidFill>
                <a:srgbClr val="C00000"/>
              </a:solidFill>
              <a:latin typeface="Arial" panose="020B0604020202020204" pitchFamily="34" charset="0"/>
              <a:cs typeface="Arial" panose="020B0604020202020204" pitchFamily="34" charset="0"/>
            </a:endParaRPr>
          </a:p>
        </p:txBody>
      </p:sp>
      <p:sp>
        <p:nvSpPr>
          <p:cNvPr id="13" name="TextBox 12"/>
          <p:cNvSpPr txBox="1"/>
          <p:nvPr/>
        </p:nvSpPr>
        <p:spPr>
          <a:xfrm>
            <a:off x="4108329" y="5282726"/>
            <a:ext cx="258404" cy="215444"/>
          </a:xfrm>
          <a:prstGeom prst="rect">
            <a:avLst/>
          </a:prstGeom>
          <a:noFill/>
        </p:spPr>
        <p:txBody>
          <a:bodyPr wrap="none" rtlCol="0">
            <a:spAutoFit/>
          </a:bodyPr>
          <a:lstStyle/>
          <a:p>
            <a:r>
              <a:rPr lang="en-US" sz="800" b="1" dirty="0" smtClean="0">
                <a:solidFill>
                  <a:srgbClr val="C00000"/>
                </a:solidFill>
                <a:latin typeface="Arial" panose="020B0604020202020204" pitchFamily="34" charset="0"/>
                <a:cs typeface="Arial" panose="020B0604020202020204" pitchFamily="34" charset="0"/>
              </a:rPr>
              <a:t>B</a:t>
            </a:r>
            <a:endParaRPr lang="en-CA" sz="8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519535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0946" y="2238829"/>
            <a:ext cx="8567738" cy="4557713"/>
          </a:xfrm>
          <a:prstGeom prst="rect">
            <a:avLst/>
          </a:prstGeom>
        </p:spPr>
      </p:pic>
      <p:sp>
        <p:nvSpPr>
          <p:cNvPr id="4" name="Footer Placeholder 3"/>
          <p:cNvSpPr>
            <a:spLocks noGrp="1"/>
          </p:cNvSpPr>
          <p:nvPr>
            <p:ph type="ftr" sz="quarter" idx="11"/>
          </p:nvPr>
        </p:nvSpPr>
        <p:spPr/>
        <p:txBody>
          <a:bodyPr/>
          <a:lstStyle/>
          <a:p>
            <a:r>
              <a:rPr lang="en-US" dirty="0"/>
              <a:t>e08.1:A winter event from different sensors</a:t>
            </a:r>
          </a:p>
        </p:txBody>
      </p:sp>
      <p:sp>
        <p:nvSpPr>
          <p:cNvPr id="5" name="Slide Number Placeholder 4"/>
          <p:cNvSpPr>
            <a:spLocks noGrp="1"/>
          </p:cNvSpPr>
          <p:nvPr>
            <p:ph type="sldNum" sz="quarter" idx="12"/>
          </p:nvPr>
        </p:nvSpPr>
        <p:spPr/>
        <p:txBody>
          <a:bodyPr/>
          <a:lstStyle/>
          <a:p>
            <a:fld id="{3FDDB3BC-D9AA-C249-9E0B-FE3AE73EEB10}" type="slidenum">
              <a:rPr lang="en-US" smtClean="0"/>
              <a:t>4</a:t>
            </a:fld>
            <a:endParaRPr lang="en-US" dirty="0"/>
          </a:p>
        </p:txBody>
      </p:sp>
      <p:sp>
        <p:nvSpPr>
          <p:cNvPr id="6" name="Content Placeholder 6"/>
          <p:cNvSpPr txBox="1">
            <a:spLocks/>
          </p:cNvSpPr>
          <p:nvPr/>
        </p:nvSpPr>
        <p:spPr>
          <a:xfrm>
            <a:off x="116113" y="1529937"/>
            <a:ext cx="8976138" cy="5255038"/>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200" dirty="0" smtClean="0"/>
              <a:t>From a collocated VPR, we see that this is due to turbulent sublimation of snow at low levels, near-surface winds being relatively dry from the SE.</a:t>
            </a:r>
            <a:endParaRPr lang="en-US" sz="2200" dirty="0"/>
          </a:p>
        </p:txBody>
      </p:sp>
      <p:sp>
        <p:nvSpPr>
          <p:cNvPr id="2" name="Title 1"/>
          <p:cNvSpPr>
            <a:spLocks noGrp="1"/>
          </p:cNvSpPr>
          <p:nvPr>
            <p:ph type="title"/>
          </p:nvPr>
        </p:nvSpPr>
        <p:spPr>
          <a:xfrm>
            <a:off x="116113" y="110835"/>
            <a:ext cx="7852228" cy="1226064"/>
          </a:xfrm>
        </p:spPr>
        <p:txBody>
          <a:bodyPr lIns="0" rIns="0">
            <a:normAutofit fontScale="90000"/>
          </a:bodyPr>
          <a:lstStyle/>
          <a:p>
            <a:r>
              <a:rPr lang="en-US" dirty="0"/>
              <a:t>Approaching </a:t>
            </a:r>
            <a:r>
              <a:rPr lang="en-US" dirty="0" smtClean="0"/>
              <a:t>snow:</a:t>
            </a:r>
            <a:r>
              <a:rPr lang="en-US" dirty="0"/>
              <a:t/>
            </a:r>
            <a:br>
              <a:rPr lang="en-US" dirty="0"/>
            </a:br>
            <a:r>
              <a:rPr lang="en-US" dirty="0" smtClean="0"/>
              <a:t>Vertically pointing radar (VPR) view</a:t>
            </a:r>
            <a:endParaRPr lang="en-CA" dirty="0"/>
          </a:p>
        </p:txBody>
      </p:sp>
    </p:spTree>
    <p:extLst>
      <p:ext uri="{BB962C8B-B14F-4D97-AF65-F5344CB8AC3E}">
        <p14:creationId xmlns:p14="http://schemas.microsoft.com/office/powerpoint/2010/main" val="26051427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113" y="1298575"/>
            <a:ext cx="7029450" cy="5486400"/>
          </a:xfrm>
          <a:prstGeom prst="rect">
            <a:avLst/>
          </a:prstGeom>
        </p:spPr>
      </p:pic>
      <p:sp>
        <p:nvSpPr>
          <p:cNvPr id="4" name="Footer Placeholder 3"/>
          <p:cNvSpPr>
            <a:spLocks noGrp="1"/>
          </p:cNvSpPr>
          <p:nvPr>
            <p:ph type="ftr" sz="quarter" idx="11"/>
          </p:nvPr>
        </p:nvSpPr>
        <p:spPr/>
        <p:txBody>
          <a:bodyPr/>
          <a:lstStyle/>
          <a:p>
            <a:r>
              <a:rPr lang="en-US" dirty="0"/>
              <a:t>e08.1:A winter event from different sensors</a:t>
            </a:r>
          </a:p>
        </p:txBody>
      </p:sp>
      <p:sp>
        <p:nvSpPr>
          <p:cNvPr id="5" name="Slide Number Placeholder 4"/>
          <p:cNvSpPr>
            <a:spLocks noGrp="1"/>
          </p:cNvSpPr>
          <p:nvPr>
            <p:ph type="sldNum" sz="quarter" idx="12"/>
          </p:nvPr>
        </p:nvSpPr>
        <p:spPr/>
        <p:txBody>
          <a:bodyPr/>
          <a:lstStyle/>
          <a:p>
            <a:fld id="{3FDDB3BC-D9AA-C249-9E0B-FE3AE73EEB10}" type="slidenum">
              <a:rPr lang="en-US" smtClean="0"/>
              <a:t>5</a:t>
            </a:fld>
            <a:endParaRPr lang="en-US" dirty="0"/>
          </a:p>
        </p:txBody>
      </p:sp>
      <p:sp>
        <p:nvSpPr>
          <p:cNvPr id="6" name="Content Placeholder 6"/>
          <p:cNvSpPr txBox="1">
            <a:spLocks/>
          </p:cNvSpPr>
          <p:nvPr/>
        </p:nvSpPr>
        <p:spPr>
          <a:xfrm>
            <a:off x="7365185" y="1529937"/>
            <a:ext cx="1727066" cy="5255038"/>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200" dirty="0" smtClean="0"/>
              <a:t>Following several hours of smooth-looking snow, precipitation echoes become more textured (and slightly convective).</a:t>
            </a:r>
          </a:p>
          <a:p>
            <a:pPr marL="0" indent="0">
              <a:buNone/>
            </a:pPr>
            <a:r>
              <a:rPr lang="en-US" sz="2200" dirty="0" smtClean="0"/>
              <a:t>Snow then changes to rain around 23:00.</a:t>
            </a:r>
            <a:endParaRPr lang="en-US" sz="2200" dirty="0"/>
          </a:p>
        </p:txBody>
      </p:sp>
      <p:sp>
        <p:nvSpPr>
          <p:cNvPr id="2" name="Title 1"/>
          <p:cNvSpPr>
            <a:spLocks noGrp="1"/>
          </p:cNvSpPr>
          <p:nvPr>
            <p:ph type="title"/>
          </p:nvPr>
        </p:nvSpPr>
        <p:spPr>
          <a:xfrm>
            <a:off x="116113" y="110835"/>
            <a:ext cx="7852228" cy="1187740"/>
          </a:xfrm>
        </p:spPr>
        <p:txBody>
          <a:bodyPr>
            <a:normAutofit fontScale="90000"/>
          </a:bodyPr>
          <a:lstStyle/>
          <a:p>
            <a:r>
              <a:rPr lang="en-US" dirty="0" smtClean="0"/>
              <a:t>Reflectivity CAPPI animation:</a:t>
            </a:r>
            <a:br>
              <a:rPr lang="en-US" dirty="0" smtClean="0"/>
            </a:br>
            <a:r>
              <a:rPr lang="en-US" dirty="0" smtClean="0"/>
              <a:t>Snow changing to (freezing) rain</a:t>
            </a:r>
            <a:endParaRPr lang="en-CA" dirty="0"/>
          </a:p>
        </p:txBody>
      </p:sp>
    </p:spTree>
    <p:extLst>
      <p:ext uri="{BB962C8B-B14F-4D97-AF65-F5344CB8AC3E}">
        <p14:creationId xmlns:p14="http://schemas.microsoft.com/office/powerpoint/2010/main" val="28881863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907" y="1529937"/>
            <a:ext cx="6857999" cy="4000499"/>
          </a:xfrm>
          <a:prstGeom prst="rect">
            <a:avLst/>
          </a:prstGeom>
        </p:spPr>
      </p:pic>
      <p:sp>
        <p:nvSpPr>
          <p:cNvPr id="4" name="Footer Placeholder 3"/>
          <p:cNvSpPr>
            <a:spLocks noGrp="1"/>
          </p:cNvSpPr>
          <p:nvPr>
            <p:ph type="ftr" sz="quarter" idx="11"/>
          </p:nvPr>
        </p:nvSpPr>
        <p:spPr/>
        <p:txBody>
          <a:bodyPr/>
          <a:lstStyle/>
          <a:p>
            <a:r>
              <a:rPr lang="en-US" dirty="0"/>
              <a:t>e08.1:A winter event from different sensors</a:t>
            </a:r>
          </a:p>
        </p:txBody>
      </p:sp>
      <p:sp>
        <p:nvSpPr>
          <p:cNvPr id="5" name="Slide Number Placeholder 4"/>
          <p:cNvSpPr>
            <a:spLocks noGrp="1"/>
          </p:cNvSpPr>
          <p:nvPr>
            <p:ph type="sldNum" sz="quarter" idx="12"/>
          </p:nvPr>
        </p:nvSpPr>
        <p:spPr/>
        <p:txBody>
          <a:bodyPr/>
          <a:lstStyle/>
          <a:p>
            <a:fld id="{3FDDB3BC-D9AA-C249-9E0B-FE3AE73EEB10}" type="slidenum">
              <a:rPr lang="en-US" smtClean="0"/>
              <a:t>6</a:t>
            </a:fld>
            <a:endParaRPr lang="en-US" dirty="0"/>
          </a:p>
        </p:txBody>
      </p:sp>
      <p:sp>
        <p:nvSpPr>
          <p:cNvPr id="6" name="Content Placeholder 6"/>
          <p:cNvSpPr txBox="1">
            <a:spLocks/>
          </p:cNvSpPr>
          <p:nvPr/>
        </p:nvSpPr>
        <p:spPr>
          <a:xfrm>
            <a:off x="116114" y="5530437"/>
            <a:ext cx="8976138" cy="1254538"/>
          </a:xfrm>
          <a:prstGeom prst="rect">
            <a:avLst/>
          </a:prstGeom>
        </p:spPr>
        <p:txBody>
          <a:bodyPr vert="horz" lIns="91440" tIns="45720" rIns="4572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200" dirty="0" smtClean="0"/>
              <a:t>On the VPR, different signatures betray the action of dynamical and microphysical processes occurring within the storm: K-H waves riding on the warm front, the increase in vertical motions, the change to rain…</a:t>
            </a:r>
            <a:endParaRPr lang="en-US" sz="2200" dirty="0"/>
          </a:p>
        </p:txBody>
      </p:sp>
      <p:sp>
        <p:nvSpPr>
          <p:cNvPr id="2" name="Title 1"/>
          <p:cNvSpPr>
            <a:spLocks noGrp="1"/>
          </p:cNvSpPr>
          <p:nvPr>
            <p:ph type="title"/>
          </p:nvPr>
        </p:nvSpPr>
        <p:spPr>
          <a:xfrm>
            <a:off x="116113" y="110835"/>
            <a:ext cx="7852228" cy="1187740"/>
          </a:xfrm>
        </p:spPr>
        <p:txBody>
          <a:bodyPr>
            <a:normAutofit fontScale="90000"/>
          </a:bodyPr>
          <a:lstStyle/>
          <a:p>
            <a:r>
              <a:rPr lang="en-US" dirty="0" smtClean="0"/>
              <a:t>Vertically pointing radar sequence:</a:t>
            </a:r>
            <a:br>
              <a:rPr lang="en-US" dirty="0" smtClean="0"/>
            </a:br>
            <a:r>
              <a:rPr lang="en-US" dirty="0" smtClean="0"/>
              <a:t>Snow changing to (freezing) rain</a:t>
            </a:r>
            <a:endParaRPr lang="en-CA" dirty="0"/>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2027" y="1529937"/>
            <a:ext cx="182880" cy="1805940"/>
          </a:xfrm>
          <a:prstGeom prst="rect">
            <a:avLst/>
          </a:prstGeom>
        </p:spPr>
      </p:pic>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2027" y="3530187"/>
            <a:ext cx="182880" cy="1805940"/>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68405" y="1668608"/>
            <a:ext cx="1714500" cy="400050"/>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54550" y="3663662"/>
            <a:ext cx="1714500" cy="400050"/>
          </a:xfrm>
          <a:prstGeom prst="rect">
            <a:avLst/>
          </a:prstGeom>
        </p:spPr>
      </p:pic>
    </p:spTree>
    <p:extLst>
      <p:ext uri="{BB962C8B-B14F-4D97-AF65-F5344CB8AC3E}">
        <p14:creationId xmlns:p14="http://schemas.microsoft.com/office/powerpoint/2010/main" val="27941550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113" y="1298575"/>
            <a:ext cx="7029449" cy="5486400"/>
          </a:xfrm>
          <a:prstGeom prst="rect">
            <a:avLst/>
          </a:prstGeom>
        </p:spPr>
      </p:pic>
      <p:sp>
        <p:nvSpPr>
          <p:cNvPr id="4" name="Footer Placeholder 3"/>
          <p:cNvSpPr>
            <a:spLocks noGrp="1"/>
          </p:cNvSpPr>
          <p:nvPr>
            <p:ph type="ftr" sz="quarter" idx="11"/>
          </p:nvPr>
        </p:nvSpPr>
        <p:spPr/>
        <p:txBody>
          <a:bodyPr/>
          <a:lstStyle/>
          <a:p>
            <a:r>
              <a:rPr lang="en-US" dirty="0"/>
              <a:t>e08.1:A winter event from different sensors</a:t>
            </a:r>
          </a:p>
        </p:txBody>
      </p:sp>
      <p:sp>
        <p:nvSpPr>
          <p:cNvPr id="5" name="Slide Number Placeholder 4"/>
          <p:cNvSpPr>
            <a:spLocks noGrp="1"/>
          </p:cNvSpPr>
          <p:nvPr>
            <p:ph type="sldNum" sz="quarter" idx="12"/>
          </p:nvPr>
        </p:nvSpPr>
        <p:spPr/>
        <p:txBody>
          <a:bodyPr/>
          <a:lstStyle/>
          <a:p>
            <a:fld id="{3FDDB3BC-D9AA-C249-9E0B-FE3AE73EEB10}" type="slidenum">
              <a:rPr lang="en-US" smtClean="0"/>
              <a:t>7</a:t>
            </a:fld>
            <a:endParaRPr lang="en-US" dirty="0"/>
          </a:p>
        </p:txBody>
      </p:sp>
      <p:sp>
        <p:nvSpPr>
          <p:cNvPr id="6" name="Content Placeholder 6"/>
          <p:cNvSpPr txBox="1">
            <a:spLocks/>
          </p:cNvSpPr>
          <p:nvPr/>
        </p:nvSpPr>
        <p:spPr>
          <a:xfrm>
            <a:off x="7145562" y="1529937"/>
            <a:ext cx="1946689" cy="5255038"/>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200" dirty="0" smtClean="0"/>
              <a:t>In parallel, sequences of Doppler velocity PPIs illustrate how the wind changes with time.</a:t>
            </a:r>
          </a:p>
          <a:p>
            <a:pPr marL="0" indent="0">
              <a:buNone/>
            </a:pPr>
            <a:r>
              <a:rPr lang="en-US" sz="2200" dirty="0" smtClean="0"/>
              <a:t>Here, winds are strengthening overall, with surface winds switching from the SE to ENE.</a:t>
            </a:r>
            <a:endParaRPr lang="en-US" sz="2200" dirty="0"/>
          </a:p>
        </p:txBody>
      </p:sp>
      <p:sp>
        <p:nvSpPr>
          <p:cNvPr id="2" name="Title 1"/>
          <p:cNvSpPr>
            <a:spLocks noGrp="1"/>
          </p:cNvSpPr>
          <p:nvPr>
            <p:ph type="title"/>
          </p:nvPr>
        </p:nvSpPr>
        <p:spPr>
          <a:xfrm>
            <a:off x="116113" y="110835"/>
            <a:ext cx="7852228" cy="1187740"/>
          </a:xfrm>
        </p:spPr>
        <p:txBody>
          <a:bodyPr>
            <a:normAutofit fontScale="90000"/>
          </a:bodyPr>
          <a:lstStyle/>
          <a:p>
            <a:r>
              <a:rPr lang="en-US" dirty="0" smtClean="0"/>
              <a:t>Doppler velocity PPI </a:t>
            </a:r>
            <a:r>
              <a:rPr lang="en-US" dirty="0"/>
              <a:t>animation:</a:t>
            </a:r>
            <a:br>
              <a:rPr lang="en-US" dirty="0"/>
            </a:br>
            <a:r>
              <a:rPr lang="en-US" dirty="0" smtClean="0"/>
              <a:t>The evolving wind profile</a:t>
            </a:r>
            <a:endParaRPr lang="en-CA" dirty="0"/>
          </a:p>
        </p:txBody>
      </p:sp>
    </p:spTree>
    <p:extLst>
      <p:ext uri="{BB962C8B-B14F-4D97-AF65-F5344CB8AC3E}">
        <p14:creationId xmlns:p14="http://schemas.microsoft.com/office/powerpoint/2010/main" val="39378245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113" y="1298575"/>
            <a:ext cx="7029449" cy="5486399"/>
          </a:xfrm>
          <a:prstGeom prst="rect">
            <a:avLst/>
          </a:prstGeom>
        </p:spPr>
      </p:pic>
      <p:sp>
        <p:nvSpPr>
          <p:cNvPr id="4" name="Footer Placeholder 3"/>
          <p:cNvSpPr>
            <a:spLocks noGrp="1"/>
          </p:cNvSpPr>
          <p:nvPr>
            <p:ph type="ftr" sz="quarter" idx="11"/>
          </p:nvPr>
        </p:nvSpPr>
        <p:spPr/>
        <p:txBody>
          <a:bodyPr/>
          <a:lstStyle/>
          <a:p>
            <a:r>
              <a:rPr lang="en-US" dirty="0"/>
              <a:t>e08.1:A winter event from different sensors</a:t>
            </a:r>
          </a:p>
        </p:txBody>
      </p:sp>
      <p:sp>
        <p:nvSpPr>
          <p:cNvPr id="5" name="Slide Number Placeholder 4"/>
          <p:cNvSpPr>
            <a:spLocks noGrp="1"/>
          </p:cNvSpPr>
          <p:nvPr>
            <p:ph type="sldNum" sz="quarter" idx="12"/>
          </p:nvPr>
        </p:nvSpPr>
        <p:spPr/>
        <p:txBody>
          <a:bodyPr/>
          <a:lstStyle/>
          <a:p>
            <a:fld id="{3FDDB3BC-D9AA-C249-9E0B-FE3AE73EEB10}" type="slidenum">
              <a:rPr lang="en-US" smtClean="0"/>
              <a:t>8</a:t>
            </a:fld>
            <a:endParaRPr lang="en-US" dirty="0"/>
          </a:p>
        </p:txBody>
      </p:sp>
      <p:sp>
        <p:nvSpPr>
          <p:cNvPr id="6" name="Content Placeholder 6"/>
          <p:cNvSpPr txBox="1">
            <a:spLocks/>
          </p:cNvSpPr>
          <p:nvPr/>
        </p:nvSpPr>
        <p:spPr>
          <a:xfrm>
            <a:off x="7145562" y="1538859"/>
            <a:ext cx="1946689" cy="3670449"/>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200" dirty="0" smtClean="0"/>
              <a:t>Only by paying considerable attention to detail can one spot the Doppler signature of the strong K-H waves on the PPI.</a:t>
            </a:r>
            <a:endParaRPr lang="en-US" sz="2200" dirty="0"/>
          </a:p>
        </p:txBody>
      </p:sp>
      <p:sp>
        <p:nvSpPr>
          <p:cNvPr id="2" name="Title 1"/>
          <p:cNvSpPr>
            <a:spLocks noGrp="1"/>
          </p:cNvSpPr>
          <p:nvPr>
            <p:ph type="title"/>
          </p:nvPr>
        </p:nvSpPr>
        <p:spPr>
          <a:xfrm>
            <a:off x="116113" y="110835"/>
            <a:ext cx="7852228" cy="1187740"/>
          </a:xfrm>
        </p:spPr>
        <p:txBody>
          <a:bodyPr>
            <a:normAutofit fontScale="90000"/>
          </a:bodyPr>
          <a:lstStyle/>
          <a:p>
            <a:r>
              <a:rPr lang="en-US" dirty="0" smtClean="0"/>
              <a:t>Doppler velocity PPI:</a:t>
            </a:r>
            <a:r>
              <a:rPr lang="en-US" dirty="0"/>
              <a:t/>
            </a:r>
            <a:br>
              <a:rPr lang="en-US" dirty="0"/>
            </a:br>
            <a:r>
              <a:rPr lang="en-US" dirty="0" smtClean="0"/>
              <a:t>Turbulent wind signatures</a:t>
            </a:r>
            <a:endParaRPr lang="en-CA" dirty="0"/>
          </a:p>
        </p:txBody>
      </p:sp>
      <p:sp>
        <p:nvSpPr>
          <p:cNvPr id="3" name="Oval 2"/>
          <p:cNvSpPr/>
          <p:nvPr/>
        </p:nvSpPr>
        <p:spPr>
          <a:xfrm>
            <a:off x="946725" y="3491345"/>
            <a:ext cx="1450109" cy="2133600"/>
          </a:xfrm>
          <a:prstGeom prst="ellipse">
            <a:avLst/>
          </a:prstGeom>
          <a:noFill/>
          <a:ln w="12700">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8324" y="5348605"/>
            <a:ext cx="5890260" cy="1436370"/>
          </a:xfrm>
          <a:prstGeom prst="rect">
            <a:avLst/>
          </a:prstGeom>
        </p:spPr>
      </p:pic>
    </p:spTree>
    <p:extLst>
      <p:ext uri="{BB962C8B-B14F-4D97-AF65-F5344CB8AC3E}">
        <p14:creationId xmlns:p14="http://schemas.microsoft.com/office/powerpoint/2010/main" val="39046285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113" y="1298575"/>
            <a:ext cx="7029448" cy="5486399"/>
          </a:xfrm>
          <a:prstGeom prst="rect">
            <a:avLst/>
          </a:prstGeom>
        </p:spPr>
      </p:pic>
      <p:sp>
        <p:nvSpPr>
          <p:cNvPr id="4" name="Footer Placeholder 3"/>
          <p:cNvSpPr>
            <a:spLocks noGrp="1"/>
          </p:cNvSpPr>
          <p:nvPr>
            <p:ph type="ftr" sz="quarter" idx="11"/>
          </p:nvPr>
        </p:nvSpPr>
        <p:spPr/>
        <p:txBody>
          <a:bodyPr/>
          <a:lstStyle/>
          <a:p>
            <a:r>
              <a:rPr lang="en-US" dirty="0"/>
              <a:t>e08.1:A winter event from different sensors</a:t>
            </a:r>
          </a:p>
        </p:txBody>
      </p:sp>
      <p:sp>
        <p:nvSpPr>
          <p:cNvPr id="5" name="Slide Number Placeholder 4"/>
          <p:cNvSpPr>
            <a:spLocks noGrp="1"/>
          </p:cNvSpPr>
          <p:nvPr>
            <p:ph type="sldNum" sz="quarter" idx="12"/>
          </p:nvPr>
        </p:nvSpPr>
        <p:spPr/>
        <p:txBody>
          <a:bodyPr/>
          <a:lstStyle/>
          <a:p>
            <a:fld id="{3FDDB3BC-D9AA-C249-9E0B-FE3AE73EEB10}" type="slidenum">
              <a:rPr lang="en-US" smtClean="0"/>
              <a:t>9</a:t>
            </a:fld>
            <a:endParaRPr lang="en-US" dirty="0"/>
          </a:p>
        </p:txBody>
      </p:sp>
      <p:sp>
        <p:nvSpPr>
          <p:cNvPr id="6" name="Content Placeholder 6"/>
          <p:cNvSpPr txBox="1">
            <a:spLocks/>
          </p:cNvSpPr>
          <p:nvPr/>
        </p:nvSpPr>
        <p:spPr>
          <a:xfrm>
            <a:off x="5638800" y="2119745"/>
            <a:ext cx="3453452" cy="466523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200" dirty="0" smtClean="0"/>
              <a:t>Later, the </a:t>
            </a:r>
            <a:r>
              <a:rPr lang="en-US" sz="2200" dirty="0"/>
              <a:t>echo movement shifted from a SW-NE movement to a SSE-NNW movement. This was associated with a change in the upper-level </a:t>
            </a:r>
            <a:r>
              <a:rPr lang="en-US" sz="2200" dirty="0" smtClean="0"/>
              <a:t>flow observed on this time series of VAD-derived winds.</a:t>
            </a:r>
            <a:endParaRPr lang="en-US" sz="2200" dirty="0"/>
          </a:p>
        </p:txBody>
      </p:sp>
      <p:sp>
        <p:nvSpPr>
          <p:cNvPr id="2" name="Title 1"/>
          <p:cNvSpPr>
            <a:spLocks noGrp="1"/>
          </p:cNvSpPr>
          <p:nvPr>
            <p:ph type="title"/>
          </p:nvPr>
        </p:nvSpPr>
        <p:spPr>
          <a:xfrm>
            <a:off x="116113" y="110835"/>
            <a:ext cx="7852228" cy="1187740"/>
          </a:xfrm>
        </p:spPr>
        <p:txBody>
          <a:bodyPr>
            <a:normAutofit fontScale="90000"/>
          </a:bodyPr>
          <a:lstStyle/>
          <a:p>
            <a:r>
              <a:rPr lang="en-US" dirty="0" smtClean="0"/>
              <a:t>Studying the evolving wind profile:</a:t>
            </a:r>
            <a:br>
              <a:rPr lang="en-US" dirty="0" smtClean="0"/>
            </a:br>
            <a:r>
              <a:rPr lang="en-US" dirty="0" smtClean="0"/>
              <a:t>The VAD time series perspective</a:t>
            </a:r>
            <a:endParaRPr lang="en-CA" dirty="0"/>
          </a:p>
        </p:txBody>
      </p:sp>
    </p:spTree>
    <p:extLst>
      <p:ext uri="{BB962C8B-B14F-4D97-AF65-F5344CB8AC3E}">
        <p14:creationId xmlns:p14="http://schemas.microsoft.com/office/powerpoint/2010/main" val="8411753"/>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ompatibleSerif">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Template>
  <TotalTime>5878</TotalTime>
  <Words>708</Words>
  <Application>Microsoft Office PowerPoint</Application>
  <PresentationFormat>On-screen Show (4:3)</PresentationFormat>
  <Paragraphs>81</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Template</vt:lpstr>
      <vt:lpstr>Supplement e08.1: A look at a severe winter event using different sensors and products</vt:lpstr>
      <vt:lpstr>Context</vt:lpstr>
      <vt:lpstr>Approaching snow: A scanning radar view</vt:lpstr>
      <vt:lpstr>Approaching snow: Vertically pointing radar (VPR) view</vt:lpstr>
      <vt:lpstr>Reflectivity CAPPI animation: Snow changing to (freezing) rain</vt:lpstr>
      <vt:lpstr>Vertically pointing radar sequence: Snow changing to (freezing) rain</vt:lpstr>
      <vt:lpstr>Doppler velocity PPI animation: The evolving wind profile</vt:lpstr>
      <vt:lpstr>Doppler velocity PPI: Turbulent wind signatures</vt:lpstr>
      <vt:lpstr>Studying the evolving wind profile: The VAD time series perspective</vt:lpstr>
      <vt:lpstr>Exercise: Using the VAD time series to reconstruct pressure patterns</vt:lpstr>
      <vt:lpstr>On the next day…</vt:lpstr>
      <vt:lpstr>Reflectivity CAPPI animation: Circulation/precipitation changes</vt:lpstr>
      <vt:lpstr>Vertically pointing radar sequence: Shower, then gradually back to snow</vt:lpstr>
      <vt:lpstr>Completing the evolving wind profile from the VADs</vt:lpstr>
      <vt:lpstr>Completing the evolving wind profile from the VADs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e08.1:A winter event from different sensors</dc:title>
  <dc:creator>Frederic Fabry</dc:creator>
  <cp:lastModifiedBy>Frederic Fabry</cp:lastModifiedBy>
  <cp:revision>297</cp:revision>
  <dcterms:created xsi:type="dcterms:W3CDTF">2014-10-20T18:29:00Z</dcterms:created>
  <dcterms:modified xsi:type="dcterms:W3CDTF">2015-06-26T17:56:25Z</dcterms:modified>
</cp:coreProperties>
</file>