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04" r:id="rId3"/>
    <p:sldId id="305" r:id="rId4"/>
    <p:sldId id="303" r:id="rId5"/>
    <p:sldId id="286" r:id="rId6"/>
    <p:sldId id="287" r:id="rId7"/>
    <p:sldId id="288" r:id="rId8"/>
    <p:sldId id="283" r:id="rId9"/>
    <p:sldId id="257" r:id="rId10"/>
    <p:sldId id="267" r:id="rId11"/>
    <p:sldId id="260" r:id="rId12"/>
    <p:sldId id="268" r:id="rId13"/>
    <p:sldId id="258" r:id="rId14"/>
    <p:sldId id="292" r:id="rId15"/>
    <p:sldId id="262" r:id="rId16"/>
    <p:sldId id="261" r:id="rId17"/>
    <p:sldId id="270" r:id="rId18"/>
    <p:sldId id="271" r:id="rId19"/>
    <p:sldId id="289" r:id="rId20"/>
    <p:sldId id="290" r:id="rId21"/>
    <p:sldId id="291" r:id="rId22"/>
    <p:sldId id="272" r:id="rId23"/>
    <p:sldId id="263" r:id="rId24"/>
    <p:sldId id="265" r:id="rId25"/>
    <p:sldId id="269" r:id="rId26"/>
    <p:sldId id="273" r:id="rId27"/>
    <p:sldId id="293" r:id="rId28"/>
    <p:sldId id="294" r:id="rId29"/>
    <p:sldId id="295" r:id="rId30"/>
    <p:sldId id="296" r:id="rId31"/>
    <p:sldId id="298" r:id="rId32"/>
    <p:sldId id="299" r:id="rId33"/>
    <p:sldId id="301" r:id="rId34"/>
    <p:sldId id="284" r:id="rId35"/>
    <p:sldId id="302" r:id="rId36"/>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98" autoAdjust="0"/>
    <p:restoredTop sz="94660"/>
  </p:normalViewPr>
  <p:slideViewPr>
    <p:cSldViewPr snapToGrid="0">
      <p:cViewPr varScale="1">
        <p:scale>
          <a:sx n="73" d="100"/>
          <a:sy n="73" d="100"/>
        </p:scale>
        <p:origin x="96" y="714"/>
      </p:cViewPr>
      <p:guideLst/>
    </p:cSldViewPr>
  </p:slideViewPr>
  <p:notesTextViewPr>
    <p:cViewPr>
      <p:scale>
        <a:sx n="1" d="1"/>
        <a:sy n="1" d="1"/>
      </p:scale>
      <p:origin x="0" y="0"/>
    </p:cViewPr>
  </p:notesTextViewPr>
  <p:sorterViewPr>
    <p:cViewPr>
      <p:scale>
        <a:sx n="100" d="100"/>
        <a:sy n="100" d="100"/>
      </p:scale>
      <p:origin x="0" y="-49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6941959D-1D37-4FB3-8EB7-C7FBB2ACFA4C}" type="datetimeFigureOut">
              <a:rPr lang="en-US" smtClean="0"/>
              <a:t>2/12/2019</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178AFF9E-5863-4A49-B38A-BC92578CFEA7}" type="slidenum">
              <a:rPr lang="en-US" smtClean="0"/>
              <a:t>‹#›</a:t>
            </a:fld>
            <a:endParaRPr lang="en-US"/>
          </a:p>
        </p:txBody>
      </p:sp>
    </p:spTree>
    <p:extLst>
      <p:ext uri="{BB962C8B-B14F-4D97-AF65-F5344CB8AC3E}">
        <p14:creationId xmlns:p14="http://schemas.microsoft.com/office/powerpoint/2010/main" val="404585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6725"/>
          </a:xfrm>
          <a:prstGeom prst="rect">
            <a:avLst/>
          </a:prstGeom>
        </p:spPr>
        <p:txBody>
          <a:bodyPr vert="horz" lIns="91440" tIns="45720" rIns="91440" bIns="45720" rtlCol="0"/>
          <a:lstStyle>
            <a:lvl1pPr algn="r">
              <a:defRPr sz="1200"/>
            </a:lvl1pPr>
          </a:lstStyle>
          <a:p>
            <a:fld id="{26D0925F-391C-4FB0-81CD-F11C13378306}" type="datetimeFigureOut">
              <a:rPr lang="en-US" smtClean="0"/>
              <a:t>2/12/2019</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a:defRPr sz="1200"/>
            </a:lvl1pPr>
          </a:lstStyle>
          <a:p>
            <a:fld id="{6B4115C0-DCE5-4FED-A16A-DC64CBC43094}" type="slidenum">
              <a:rPr lang="en-US" smtClean="0"/>
              <a:t>‹#›</a:t>
            </a:fld>
            <a:endParaRPr lang="en-US"/>
          </a:p>
        </p:txBody>
      </p:sp>
    </p:spTree>
    <p:extLst>
      <p:ext uri="{BB962C8B-B14F-4D97-AF65-F5344CB8AC3E}">
        <p14:creationId xmlns:p14="http://schemas.microsoft.com/office/powerpoint/2010/main" val="72136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115C0-DCE5-4FED-A16A-DC64CBC43094}" type="slidenum">
              <a:rPr lang="en-US" smtClean="0"/>
              <a:t>24</a:t>
            </a:fld>
            <a:endParaRPr lang="en-US"/>
          </a:p>
        </p:txBody>
      </p:sp>
    </p:spTree>
    <p:extLst>
      <p:ext uri="{BB962C8B-B14F-4D97-AF65-F5344CB8AC3E}">
        <p14:creationId xmlns:p14="http://schemas.microsoft.com/office/powerpoint/2010/main" val="161442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509CC1-7E04-47B6-99F1-34D7FFAD3CDA}"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77233-6667-4EAE-A796-D98627F4F9FB}" type="slidenum">
              <a:rPr lang="en-US" smtClean="0"/>
              <a:t>‹#›</a:t>
            </a:fld>
            <a:endParaRPr lang="en-US"/>
          </a:p>
        </p:txBody>
      </p:sp>
    </p:spTree>
    <p:extLst>
      <p:ext uri="{BB962C8B-B14F-4D97-AF65-F5344CB8AC3E}">
        <p14:creationId xmlns:p14="http://schemas.microsoft.com/office/powerpoint/2010/main" val="75028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09CC1-7E04-47B6-99F1-34D7FFAD3CDA}"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77233-6667-4EAE-A796-D98627F4F9FB}" type="slidenum">
              <a:rPr lang="en-US" smtClean="0"/>
              <a:t>‹#›</a:t>
            </a:fld>
            <a:endParaRPr lang="en-US"/>
          </a:p>
        </p:txBody>
      </p:sp>
    </p:spTree>
    <p:extLst>
      <p:ext uri="{BB962C8B-B14F-4D97-AF65-F5344CB8AC3E}">
        <p14:creationId xmlns:p14="http://schemas.microsoft.com/office/powerpoint/2010/main" val="333055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09CC1-7E04-47B6-99F1-34D7FFAD3CDA}"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77233-6667-4EAE-A796-D98627F4F9FB}" type="slidenum">
              <a:rPr lang="en-US" smtClean="0"/>
              <a:t>‹#›</a:t>
            </a:fld>
            <a:endParaRPr lang="en-US"/>
          </a:p>
        </p:txBody>
      </p:sp>
    </p:spTree>
    <p:extLst>
      <p:ext uri="{BB962C8B-B14F-4D97-AF65-F5344CB8AC3E}">
        <p14:creationId xmlns:p14="http://schemas.microsoft.com/office/powerpoint/2010/main" val="198745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09CC1-7E04-47B6-99F1-34D7FFAD3CDA}"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77233-6667-4EAE-A796-D98627F4F9FB}" type="slidenum">
              <a:rPr lang="en-US" smtClean="0"/>
              <a:t>‹#›</a:t>
            </a:fld>
            <a:endParaRPr lang="en-US"/>
          </a:p>
        </p:txBody>
      </p:sp>
    </p:spTree>
    <p:extLst>
      <p:ext uri="{BB962C8B-B14F-4D97-AF65-F5344CB8AC3E}">
        <p14:creationId xmlns:p14="http://schemas.microsoft.com/office/powerpoint/2010/main" val="422342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509CC1-7E04-47B6-99F1-34D7FFAD3CDA}"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77233-6667-4EAE-A796-D98627F4F9FB}" type="slidenum">
              <a:rPr lang="en-US" smtClean="0"/>
              <a:t>‹#›</a:t>
            </a:fld>
            <a:endParaRPr lang="en-US"/>
          </a:p>
        </p:txBody>
      </p:sp>
    </p:spTree>
    <p:extLst>
      <p:ext uri="{BB962C8B-B14F-4D97-AF65-F5344CB8AC3E}">
        <p14:creationId xmlns:p14="http://schemas.microsoft.com/office/powerpoint/2010/main" val="43276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509CC1-7E04-47B6-99F1-34D7FFAD3CDA}"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77233-6667-4EAE-A796-D98627F4F9FB}" type="slidenum">
              <a:rPr lang="en-US" smtClean="0"/>
              <a:t>‹#›</a:t>
            </a:fld>
            <a:endParaRPr lang="en-US"/>
          </a:p>
        </p:txBody>
      </p:sp>
    </p:spTree>
    <p:extLst>
      <p:ext uri="{BB962C8B-B14F-4D97-AF65-F5344CB8AC3E}">
        <p14:creationId xmlns:p14="http://schemas.microsoft.com/office/powerpoint/2010/main" val="214621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509CC1-7E04-47B6-99F1-34D7FFAD3CDA}"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77233-6667-4EAE-A796-D98627F4F9FB}" type="slidenum">
              <a:rPr lang="en-US" smtClean="0"/>
              <a:t>‹#›</a:t>
            </a:fld>
            <a:endParaRPr lang="en-US"/>
          </a:p>
        </p:txBody>
      </p:sp>
    </p:spTree>
    <p:extLst>
      <p:ext uri="{BB962C8B-B14F-4D97-AF65-F5344CB8AC3E}">
        <p14:creationId xmlns:p14="http://schemas.microsoft.com/office/powerpoint/2010/main" val="372977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509CC1-7E04-47B6-99F1-34D7FFAD3CDA}"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77233-6667-4EAE-A796-D98627F4F9FB}" type="slidenum">
              <a:rPr lang="en-US" smtClean="0"/>
              <a:t>‹#›</a:t>
            </a:fld>
            <a:endParaRPr lang="en-US"/>
          </a:p>
        </p:txBody>
      </p:sp>
    </p:spTree>
    <p:extLst>
      <p:ext uri="{BB962C8B-B14F-4D97-AF65-F5344CB8AC3E}">
        <p14:creationId xmlns:p14="http://schemas.microsoft.com/office/powerpoint/2010/main" val="58100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09CC1-7E04-47B6-99F1-34D7FFAD3CDA}"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77233-6667-4EAE-A796-D98627F4F9FB}" type="slidenum">
              <a:rPr lang="en-US" smtClean="0"/>
              <a:t>‹#›</a:t>
            </a:fld>
            <a:endParaRPr lang="en-US"/>
          </a:p>
        </p:txBody>
      </p:sp>
    </p:spTree>
    <p:extLst>
      <p:ext uri="{BB962C8B-B14F-4D97-AF65-F5344CB8AC3E}">
        <p14:creationId xmlns:p14="http://schemas.microsoft.com/office/powerpoint/2010/main" val="221423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509CC1-7E04-47B6-99F1-34D7FFAD3CDA}"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77233-6667-4EAE-A796-D98627F4F9FB}" type="slidenum">
              <a:rPr lang="en-US" smtClean="0"/>
              <a:t>‹#›</a:t>
            </a:fld>
            <a:endParaRPr lang="en-US"/>
          </a:p>
        </p:txBody>
      </p:sp>
    </p:spTree>
    <p:extLst>
      <p:ext uri="{BB962C8B-B14F-4D97-AF65-F5344CB8AC3E}">
        <p14:creationId xmlns:p14="http://schemas.microsoft.com/office/powerpoint/2010/main" val="329093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509CC1-7E04-47B6-99F1-34D7FFAD3CDA}"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77233-6667-4EAE-A796-D98627F4F9FB}" type="slidenum">
              <a:rPr lang="en-US" smtClean="0"/>
              <a:t>‹#›</a:t>
            </a:fld>
            <a:endParaRPr lang="en-US"/>
          </a:p>
        </p:txBody>
      </p:sp>
    </p:spTree>
    <p:extLst>
      <p:ext uri="{BB962C8B-B14F-4D97-AF65-F5344CB8AC3E}">
        <p14:creationId xmlns:p14="http://schemas.microsoft.com/office/powerpoint/2010/main" val="170179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09CC1-7E04-47B6-99F1-34D7FFAD3CDA}" type="datetimeFigureOut">
              <a:rPr lang="en-US" smtClean="0"/>
              <a:t>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77233-6667-4EAE-A796-D98627F4F9FB}" type="slidenum">
              <a:rPr lang="en-US" smtClean="0"/>
              <a:t>‹#›</a:t>
            </a:fld>
            <a:endParaRPr lang="en-US"/>
          </a:p>
        </p:txBody>
      </p:sp>
    </p:spTree>
    <p:extLst>
      <p:ext uri="{BB962C8B-B14F-4D97-AF65-F5344CB8AC3E}">
        <p14:creationId xmlns:p14="http://schemas.microsoft.com/office/powerpoint/2010/main" val="2189258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LxUJyS58Q4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legalhumour.com/index.cfm?id=2860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0332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Chapter 12: </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Humor and Law</a:t>
            </a:r>
            <a:endParaRPr lang="en-US" sz="4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5890161"/>
            <a:ext cx="9144000" cy="558140"/>
          </a:xfrm>
        </p:spPr>
        <p:txBody>
          <a:bodyPr>
            <a:normAutofit/>
          </a:bodyPr>
          <a:lstStyle/>
          <a:p>
            <a:r>
              <a:rPr lang="en-US" sz="2000" b="1" dirty="0" smtClean="0">
                <a:latin typeface="Times New Roman" panose="02020603050405020304" pitchFamily="18" charset="0"/>
                <a:cs typeface="Times New Roman" panose="02020603050405020304" pitchFamily="18" charset="0"/>
              </a:rPr>
              <a:t>by Don and Alleen Nilsen</a:t>
            </a:r>
            <a:endParaRPr lang="en-US"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0706" y="2481572"/>
            <a:ext cx="5427023" cy="3052700"/>
          </a:xfrm>
          <a:prstGeom prst="rect">
            <a:avLst/>
          </a:prstGeom>
        </p:spPr>
      </p:pic>
    </p:spTree>
    <p:extLst>
      <p:ext uri="{BB962C8B-B14F-4D97-AF65-F5344CB8AC3E}">
        <p14:creationId xmlns:p14="http://schemas.microsoft.com/office/powerpoint/2010/main" val="2017062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2400" b="1" dirty="0">
                <a:latin typeface="Times New Roman" panose="02020603050405020304" pitchFamily="18" charset="0"/>
                <a:cs typeface="Times New Roman" panose="02020603050405020304" pitchFamily="18" charset="0"/>
              </a:rPr>
              <a:t>LANHAM </a:t>
            </a:r>
            <a:r>
              <a:rPr lang="en-US" sz="2400" b="1" dirty="0" smtClean="0">
                <a:latin typeface="Times New Roman" panose="02020603050405020304" pitchFamily="18" charset="0"/>
                <a:cs typeface="Times New Roman" panose="02020603050405020304" pitchFamily="18" charset="0"/>
              </a:rPr>
              <a:t> (Trademark) ACT Enacted July 5, 1946:</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Prohibits trademarks that could “disparage…or bring…into contempt or disrepute persons, living or dead</a:t>
            </a:r>
            <a:r>
              <a:rPr lang="en-US" sz="2400" b="1"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endParaRPr lang="en-US" sz="2400" dirty="0"/>
          </a:p>
        </p:txBody>
      </p:sp>
      <p:sp>
        <p:nvSpPr>
          <p:cNvPr id="3" name="Content Placeholder 2"/>
          <p:cNvSpPr>
            <a:spLocks noGrp="1"/>
          </p:cNvSpPr>
          <p:nvPr>
            <p:ph sz="half" idx="1"/>
          </p:nvPr>
        </p:nvSpPr>
        <p:spPr>
          <a:xfrm>
            <a:off x="838200" y="1690688"/>
            <a:ext cx="5181600" cy="4486275"/>
          </a:xfrm>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In a 2017 Supreme court case,  an  attorney for “The Slants” (an Asian singing group) successfully argued that “The Slants” had the right to use the expression </a:t>
            </a:r>
            <a:r>
              <a:rPr lang="en-US" sz="2400" b="1" i="1" dirty="0" smtClean="0">
                <a:latin typeface="Times New Roman" panose="02020603050405020304" pitchFamily="18" charset="0"/>
                <a:cs typeface="Times New Roman" panose="02020603050405020304" pitchFamily="18" charset="0"/>
              </a:rPr>
              <a:t>The Slants </a:t>
            </a:r>
            <a:r>
              <a:rPr lang="en-US" sz="2400" b="1" dirty="0" smtClean="0">
                <a:latin typeface="Times New Roman" panose="02020603050405020304" pitchFamily="18" charset="0"/>
                <a:cs typeface="Times New Roman" panose="02020603050405020304" pitchFamily="18" charset="0"/>
              </a:rPr>
              <a:t>as their name, because in their mind the term was “something powerful, something that was considered beautiful or a point of pride.”</a:t>
            </a:r>
          </a:p>
          <a:p>
            <a:pPr marL="0" indent="0">
              <a:buNone/>
            </a:pPr>
            <a:endParaRPr lang="en-US" sz="1800" b="1"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Their hope is to make the rest of the world think about it in the same way.</a:t>
            </a:r>
            <a:endParaRPr lang="en-US" sz="24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65709" y="1928397"/>
            <a:ext cx="5422220" cy="3296746"/>
          </a:xfrm>
        </p:spPr>
      </p:pic>
    </p:spTree>
    <p:extLst>
      <p:ext uri="{BB962C8B-B14F-4D97-AF65-F5344CB8AC3E}">
        <p14:creationId xmlns:p14="http://schemas.microsoft.com/office/powerpoint/2010/main" val="106250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73" y="261257"/>
            <a:ext cx="10522527" cy="6061165"/>
          </a:xfrm>
        </p:spPr>
        <p:txBody>
          <a:bodyPr>
            <a:normAutofit lnSpcReduction="10000"/>
          </a:bodyPr>
          <a:lstStyle/>
          <a:p>
            <a:pPr marL="0" indent="0">
              <a:buNone/>
            </a:pPr>
            <a:endParaRPr lang="en-US" sz="1800" b="1"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FUNNY  CONVERSATIONS FOUND IN COURT RECORDINGS</a:t>
            </a:r>
            <a:endParaRPr lang="en-US" b="1" dirty="0">
              <a:latin typeface="Times New Roman" panose="02020603050405020304" pitchFamily="18" charset="0"/>
              <a:cs typeface="Times New Roman" panose="02020603050405020304" pitchFamily="18" charset="0"/>
            </a:endParaRPr>
          </a:p>
          <a:p>
            <a:pPr marL="0" indent="0">
              <a:buNone/>
            </a:pPr>
            <a:endParaRPr lang="en-US" sz="1800" b="1"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Q: Doctor, before you performed the autopsy, did you check for a pulse?</a:t>
            </a:r>
          </a:p>
          <a:p>
            <a:pPr marL="0" indent="0">
              <a:buNone/>
            </a:pPr>
            <a:r>
              <a:rPr lang="en-US" sz="2400" b="1" dirty="0" smtClean="0">
                <a:latin typeface="Times New Roman" panose="02020603050405020304" pitchFamily="18" charset="0"/>
                <a:cs typeface="Times New Roman" panose="02020603050405020304" pitchFamily="18" charset="0"/>
              </a:rPr>
              <a:t>A: No.</a:t>
            </a:r>
          </a:p>
          <a:p>
            <a:pPr marL="0" indent="0">
              <a:buNone/>
            </a:pPr>
            <a:r>
              <a:rPr lang="en-US" sz="2400" b="1" dirty="0" smtClean="0">
                <a:latin typeface="Times New Roman" panose="02020603050405020304" pitchFamily="18" charset="0"/>
                <a:cs typeface="Times New Roman" panose="02020603050405020304" pitchFamily="18" charset="0"/>
              </a:rPr>
              <a:t>Q. Did you check for blood pressure?</a:t>
            </a:r>
          </a:p>
          <a:p>
            <a:pPr marL="0" indent="0">
              <a:buNone/>
            </a:pPr>
            <a:r>
              <a:rPr lang="en-US" sz="2400" b="1" dirty="0" smtClean="0">
                <a:latin typeface="Times New Roman" panose="02020603050405020304" pitchFamily="18" charset="0"/>
                <a:cs typeface="Times New Roman" panose="02020603050405020304" pitchFamily="18" charset="0"/>
              </a:rPr>
              <a:t>A: No.</a:t>
            </a:r>
          </a:p>
          <a:p>
            <a:pPr marL="0" indent="0">
              <a:buNone/>
            </a:pPr>
            <a:r>
              <a:rPr lang="en-US" sz="2400" b="1" dirty="0" smtClean="0">
                <a:latin typeface="Times New Roman" panose="02020603050405020304" pitchFamily="18" charset="0"/>
                <a:cs typeface="Times New Roman" panose="02020603050405020304" pitchFamily="18" charset="0"/>
              </a:rPr>
              <a:t>Q: Did you check for breathing?</a:t>
            </a:r>
          </a:p>
          <a:p>
            <a:pPr marL="0" indent="0">
              <a:buNone/>
            </a:pPr>
            <a:r>
              <a:rPr lang="en-US" sz="2400" b="1" dirty="0" smtClean="0">
                <a:latin typeface="Times New Roman" panose="02020603050405020304" pitchFamily="18" charset="0"/>
                <a:cs typeface="Times New Roman" panose="02020603050405020304" pitchFamily="18" charset="0"/>
              </a:rPr>
              <a:t>A: No.</a:t>
            </a:r>
          </a:p>
          <a:p>
            <a:pPr marL="0" indent="0">
              <a:buNone/>
            </a:pPr>
            <a:r>
              <a:rPr lang="en-US" sz="2400" b="1" dirty="0" smtClean="0">
                <a:latin typeface="Times New Roman" panose="02020603050405020304" pitchFamily="18" charset="0"/>
                <a:cs typeface="Times New Roman" panose="02020603050405020304" pitchFamily="18" charset="0"/>
              </a:rPr>
              <a:t>Q: So, then it is possible that the patient was alive when you began the autopsy.</a:t>
            </a:r>
          </a:p>
          <a:p>
            <a:pPr marL="0" indent="0">
              <a:buNone/>
            </a:pPr>
            <a:r>
              <a:rPr lang="en-US" sz="2400" b="1" dirty="0" smtClean="0">
                <a:latin typeface="Times New Roman" panose="02020603050405020304" pitchFamily="18" charset="0"/>
                <a:cs typeface="Times New Roman" panose="02020603050405020304" pitchFamily="18" charset="0"/>
              </a:rPr>
              <a:t>A: No.</a:t>
            </a:r>
          </a:p>
          <a:p>
            <a:pPr marL="0" indent="0">
              <a:buNone/>
            </a:pPr>
            <a:endParaRPr lang="en-US" sz="2400" b="1"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Q: How can you be so sure, Doctor?</a:t>
            </a:r>
          </a:p>
          <a:p>
            <a:pPr marL="0" indent="0">
              <a:buNone/>
            </a:pPr>
            <a:r>
              <a:rPr lang="en-US" sz="2400" b="1" dirty="0" smtClean="0">
                <a:latin typeface="Times New Roman" panose="02020603050405020304" pitchFamily="18" charset="0"/>
                <a:cs typeface="Times New Roman" panose="02020603050405020304" pitchFamily="18" charset="0"/>
              </a:rPr>
              <a:t>A: Because his brain was sitting on my desk in a jar.</a:t>
            </a:r>
          </a:p>
        </p:txBody>
      </p:sp>
    </p:spTree>
    <p:extLst>
      <p:ext uri="{BB962C8B-B14F-4D97-AF65-F5344CB8AC3E}">
        <p14:creationId xmlns:p14="http://schemas.microsoft.com/office/powerpoint/2010/main" val="1150025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Jokes about Lawyers</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Why do they exist, and why are they funny?</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US" sz="2400" b="1"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Q:  What do you have when you’ve got a lawyer buried up to his neck in sand?</a:t>
            </a:r>
          </a:p>
          <a:p>
            <a:pPr marL="0" indent="0">
              <a:buNone/>
            </a:pPr>
            <a:r>
              <a:rPr lang="en-US" sz="2400" b="1" dirty="0" smtClean="0">
                <a:latin typeface="Times New Roman" panose="02020603050405020304" pitchFamily="18" charset="0"/>
                <a:cs typeface="Times New Roman" panose="02020603050405020304" pitchFamily="18" charset="0"/>
              </a:rPr>
              <a:t>A: Not enough sand.</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Q: Why don’t sharks attack lawyers?</a:t>
            </a:r>
          </a:p>
          <a:p>
            <a:pPr marL="0" indent="0">
              <a:buNone/>
            </a:pPr>
            <a:r>
              <a:rPr lang="en-US" sz="2400" b="1" dirty="0" smtClean="0">
                <a:latin typeface="Times New Roman" panose="02020603050405020304" pitchFamily="18" charset="0"/>
                <a:cs typeface="Times New Roman" panose="02020603050405020304" pitchFamily="18" charset="0"/>
              </a:rPr>
              <a:t>A: Professional courtesy.</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Q: What’s the problem with lawyer jokes?</a:t>
            </a:r>
          </a:p>
          <a:p>
            <a:pPr marL="0" indent="0">
              <a:buNone/>
            </a:pPr>
            <a:r>
              <a:rPr lang="en-US" sz="2400" b="1" dirty="0" smtClean="0">
                <a:latin typeface="Times New Roman" panose="02020603050405020304" pitchFamily="18" charset="0"/>
                <a:cs typeface="Times New Roman" panose="02020603050405020304" pitchFamily="18" charset="0"/>
              </a:rPr>
              <a:t>A: Lawyers don’t think they’re funny, and no one else thinks they’re jokes.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430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Arial Rounded MT Bold" panose="020F0704030504030204" pitchFamily="34" charset="0"/>
              </a:rPr>
              <a:t>Silly Court Reporter Rants</a:t>
            </a:r>
            <a:endParaRPr lang="en-US" dirty="0">
              <a:latin typeface="Arial Rounded MT Bold" panose="020F0704030504030204" pitchFamily="34" charset="0"/>
            </a:endParaRPr>
          </a:p>
        </p:txBody>
      </p:sp>
      <p:sp>
        <p:nvSpPr>
          <p:cNvPr id="6" name="Content Placeholder 5"/>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b="1" dirty="0" smtClean="0">
                <a:latin typeface="Times New Roman" panose="02020603050405020304" pitchFamily="18" charset="0"/>
                <a:cs typeface="Times New Roman" panose="02020603050405020304" pitchFamily="18" charset="0"/>
              </a:rPr>
              <a:t>Silly Court Reporter Rants:</a:t>
            </a:r>
          </a:p>
          <a:p>
            <a:pPr marL="0" indent="0">
              <a:buNone/>
            </a:pPr>
            <a:r>
              <a:rPr lang="en-US" b="1" dirty="0">
                <a:latin typeface="Times New Roman" panose="02020603050405020304" pitchFamily="18" charset="0"/>
                <a:cs typeface="Times New Roman" panose="02020603050405020304" pitchFamily="18" charset="0"/>
                <a:hlinkClick r:id="rId2"/>
              </a:rPr>
              <a:t>https://</a:t>
            </a:r>
            <a:r>
              <a:rPr lang="en-US" b="1" dirty="0" smtClean="0">
                <a:latin typeface="Times New Roman" panose="02020603050405020304" pitchFamily="18" charset="0"/>
                <a:cs typeface="Times New Roman" panose="02020603050405020304" pitchFamily="18" charset="0"/>
                <a:hlinkClick r:id="rId2"/>
              </a:rPr>
              <a:t>www.youtube.com/watch?v=LxUJyS58Q4U</a:t>
            </a:r>
            <a:r>
              <a:rPr lang="en-US" b="1" dirty="0" smtClean="0">
                <a:latin typeface="Times New Roman" panose="02020603050405020304" pitchFamily="18" charset="0"/>
                <a:cs typeface="Times New Roman" panose="02020603050405020304" pitchFamily="18" charset="0"/>
              </a:rPr>
              <a:t> </a:t>
            </a:r>
          </a:p>
          <a:p>
            <a:pPr marL="0" indent="0">
              <a:buNone/>
            </a:pP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266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smtClean="0">
                <a:latin typeface="Times New Roman" panose="02020603050405020304" pitchFamily="18" charset="0"/>
                <a:cs typeface="Times New Roman" panose="02020603050405020304" pitchFamily="18" charset="0"/>
              </a:rPr>
              <a:t>Hustler Magazine</a:t>
            </a:r>
            <a:r>
              <a:rPr lang="en-US" sz="3200" b="1" dirty="0" smtClean="0">
                <a:latin typeface="Times New Roman" panose="02020603050405020304" pitchFamily="18" charset="0"/>
                <a:cs typeface="Times New Roman" panose="02020603050405020304" pitchFamily="18" charset="0"/>
              </a:rPr>
              <a:t> v. Jerry Falwell</a:t>
            </a:r>
            <a:endParaRPr lang="en-US" sz="32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93223"/>
            <a:ext cx="10515600" cy="4883740"/>
          </a:xfrm>
        </p:spPr>
        <p:txBody>
          <a:bodyPr>
            <a:normAutofit lnSpcReduction="10000"/>
          </a:bodyPr>
          <a:lstStyle/>
          <a:p>
            <a:pPr marL="0" indent="0">
              <a:buNone/>
            </a:pPr>
            <a:r>
              <a:rPr lang="en-US" sz="2400" b="1" dirty="0" smtClean="0">
                <a:latin typeface="Times New Roman" panose="02020603050405020304" pitchFamily="18" charset="0"/>
                <a:cs typeface="Times New Roman" panose="02020603050405020304" pitchFamily="18" charset="0"/>
              </a:rPr>
              <a:t>One of the most famous tests of the legal protection of satire and parody was </a:t>
            </a:r>
            <a:r>
              <a:rPr lang="en-US" sz="2400" b="1" i="1" dirty="0" smtClean="0">
                <a:latin typeface="Times New Roman" panose="02020603050405020304" pitchFamily="18" charset="0"/>
                <a:cs typeface="Times New Roman" panose="02020603050405020304" pitchFamily="18" charset="0"/>
              </a:rPr>
              <a:t>Hustler Magazine</a:t>
            </a:r>
            <a:r>
              <a:rPr lang="en-US" sz="2400" b="1" dirty="0" smtClean="0">
                <a:latin typeface="Times New Roman" panose="02020603050405020304" pitchFamily="18" charset="0"/>
                <a:cs typeface="Times New Roman" panose="02020603050405020304" pitchFamily="18" charset="0"/>
              </a:rPr>
              <a:t> v. Jerry Falwell (485 US 46, 1988).  It was a fake ad for Campari Liquor with the caption, “CAMPARI: You’ll never forget your first time.” </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It was an imaginary interview with Jerry Falwell, and the joke was that it was </a:t>
            </a:r>
          </a:p>
          <a:p>
            <a:pPr marL="0" indent="0">
              <a:buNone/>
            </a:pPr>
            <a:r>
              <a:rPr lang="en-US" sz="2400" b="1" dirty="0" smtClean="0">
                <a:latin typeface="Times New Roman" panose="02020603050405020304" pitchFamily="18" charset="0"/>
                <a:cs typeface="Times New Roman" panose="02020603050405020304" pitchFamily="18" charset="0"/>
              </a:rPr>
              <a:t>written as if it were about Falwell’s first sexual experience.  Falwell says, “My </a:t>
            </a:r>
          </a:p>
          <a:p>
            <a:pPr marL="0" indent="0">
              <a:buNone/>
            </a:pPr>
            <a:r>
              <a:rPr lang="en-US" sz="2400" b="1" dirty="0" smtClean="0">
                <a:latin typeface="Times New Roman" panose="02020603050405020304" pitchFamily="18" charset="0"/>
                <a:cs typeface="Times New Roman" panose="02020603050405020304" pitchFamily="18" charset="0"/>
              </a:rPr>
              <a:t>first time was in an outhouse outside Lynchburg, Virginia.”</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A disclaimer (in small print) at the bottom of the page read, “Ad parody---</a:t>
            </a:r>
          </a:p>
          <a:p>
            <a:pPr marL="0" indent="0">
              <a:buNone/>
            </a:pPr>
            <a:r>
              <a:rPr lang="en-US" sz="2400" b="1" dirty="0" smtClean="0">
                <a:latin typeface="Times New Roman" panose="02020603050405020304" pitchFamily="18" charset="0"/>
                <a:cs typeface="Times New Roman" panose="02020603050405020304" pitchFamily="18" charset="0"/>
              </a:rPr>
              <a:t>not to be taken seriously,” but what saved </a:t>
            </a:r>
            <a:r>
              <a:rPr lang="en-US" sz="2400" b="1" i="1" dirty="0" smtClean="0">
                <a:latin typeface="Times New Roman" panose="02020603050405020304" pitchFamily="18" charset="0"/>
                <a:cs typeface="Times New Roman" panose="02020603050405020304" pitchFamily="18" charset="0"/>
              </a:rPr>
              <a:t>Hustler</a:t>
            </a:r>
            <a:r>
              <a:rPr lang="en-US" sz="2400" b="1" dirty="0" smtClean="0">
                <a:latin typeface="Times New Roman" panose="02020603050405020304" pitchFamily="18" charset="0"/>
                <a:cs typeface="Times New Roman" panose="02020603050405020304" pitchFamily="18" charset="0"/>
              </a:rPr>
              <a:t> was that the ad “could not </a:t>
            </a:r>
          </a:p>
          <a:p>
            <a:pPr marL="0" indent="0">
              <a:buNone/>
            </a:pPr>
            <a:r>
              <a:rPr lang="en-US" sz="2400" b="1" dirty="0" smtClean="0">
                <a:latin typeface="Times New Roman" panose="02020603050405020304" pitchFamily="18" charset="0"/>
                <a:cs typeface="Times New Roman" panose="02020603050405020304" pitchFamily="18" charset="0"/>
              </a:rPr>
              <a:t>reasonably be taken as true.” </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smtClean="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smtClean="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995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8301" y="400585"/>
            <a:ext cx="8491132" cy="6368349"/>
          </a:xfrm>
        </p:spPr>
      </p:pic>
    </p:spTree>
    <p:extLst>
      <p:ext uri="{BB962C8B-B14F-4D97-AF65-F5344CB8AC3E}">
        <p14:creationId xmlns:p14="http://schemas.microsoft.com/office/powerpoint/2010/main" val="3735328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1874" y="816222"/>
            <a:ext cx="9939096" cy="6213969"/>
          </a:xfrm>
        </p:spPr>
      </p:pic>
    </p:spTree>
    <p:extLst>
      <p:ext uri="{BB962C8B-B14F-4D97-AF65-F5344CB8AC3E}">
        <p14:creationId xmlns:p14="http://schemas.microsoft.com/office/powerpoint/2010/main" val="4060242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394" y="796834"/>
            <a:ext cx="10648406" cy="5380129"/>
          </a:xfrm>
        </p:spPr>
        <p:txBody>
          <a:bodyPr>
            <a:noAutofit/>
          </a:bodyPr>
          <a:lstStyle/>
          <a:p>
            <a:pPr marL="0" indent="0">
              <a:buNone/>
            </a:pPr>
            <a:endParaRPr lang="en-US" sz="2400" b="1"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The Supreme Court held that “parodies of public figures which could not reasonably taken as true are protected against civil liability by the first Amendment, even if intended to cause emotional distress.”</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The Supreme Court said that </a:t>
            </a:r>
            <a:r>
              <a:rPr lang="en-US" sz="2400" b="1" u="sng" dirty="0" smtClean="0">
                <a:latin typeface="Times New Roman" panose="02020603050405020304" pitchFamily="18" charset="0"/>
                <a:cs typeface="Times New Roman" panose="02020603050405020304" pitchFamily="18" charset="0"/>
              </a:rPr>
              <a:t>Hustler</a:t>
            </a:r>
            <a:r>
              <a:rPr lang="en-US" sz="2400" b="1" dirty="0" smtClean="0">
                <a:latin typeface="Times New Roman" panose="02020603050405020304" pitchFamily="18" charset="0"/>
                <a:cs typeface="Times New Roman" panose="02020603050405020304" pitchFamily="18" charset="0"/>
              </a:rPr>
              <a:t> had to pay Reverend </a:t>
            </a:r>
            <a:r>
              <a:rPr lang="en-US" sz="2400" b="1" dirty="0" err="1" smtClean="0">
                <a:latin typeface="Times New Roman" panose="02020603050405020304" pitchFamily="18" charset="0"/>
                <a:cs typeface="Times New Roman" panose="02020603050405020304" pitchFamily="18" charset="0"/>
              </a:rPr>
              <a:t>Fallwell</a:t>
            </a:r>
            <a:r>
              <a:rPr lang="en-US" sz="2400" b="1" dirty="0" smtClean="0">
                <a:latin typeface="Times New Roman" panose="02020603050405020304" pitchFamily="18" charset="0"/>
                <a:cs typeface="Times New Roman" panose="02020603050405020304" pitchFamily="18" charset="0"/>
              </a:rPr>
              <a:t> 150 thousand dollars (one source said $200,000) for emotional distress, but their conclusion was that “no reasonable reader could understand the publication as an assertion of fact,” and therefore, “it is incapable of harming reputation.”</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Later, however, Nathan Poe famously explained that “Without a winking, smiley or other blatant display of humor, it is utterly impossible to parody a Creationist in such a way that </a:t>
            </a:r>
            <a:r>
              <a:rPr lang="en-US" sz="2400" b="1" u="sng" dirty="0" smtClean="0">
                <a:latin typeface="Times New Roman" panose="02020603050405020304" pitchFamily="18" charset="0"/>
                <a:cs typeface="Times New Roman" panose="02020603050405020304" pitchFamily="18" charset="0"/>
              </a:rPr>
              <a:t>someone</a:t>
            </a:r>
            <a:r>
              <a:rPr lang="en-US" sz="2400" b="1" dirty="0" smtClean="0">
                <a:latin typeface="Times New Roman" panose="02020603050405020304" pitchFamily="18" charset="0"/>
                <a:cs typeface="Times New Roman" panose="02020603050405020304" pitchFamily="18" charset="0"/>
              </a:rPr>
              <a:t> won’t mistake it for the genuine article.”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66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Protection of Satire</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15291"/>
            <a:ext cx="10515600" cy="4754880"/>
          </a:xfrm>
        </p:spPr>
        <p:txBody>
          <a:bodyPr>
            <a:noAutofit/>
          </a:bodyPr>
          <a:lstStyle/>
          <a:p>
            <a:pPr marL="0" indent="0">
              <a:buNone/>
            </a:pPr>
            <a:r>
              <a:rPr lang="en-US" b="1" u="sng" dirty="0" smtClean="0">
                <a:latin typeface="Times New Roman" panose="02020603050405020304" pitchFamily="18" charset="0"/>
                <a:cs typeface="Times New Roman" panose="02020603050405020304" pitchFamily="18" charset="0"/>
              </a:rPr>
              <a:t>The Media Law Journal</a:t>
            </a:r>
            <a:r>
              <a:rPr lang="en-US" b="1" dirty="0" smtClean="0">
                <a:latin typeface="Times New Roman" panose="02020603050405020304" pitchFamily="18" charset="0"/>
                <a:cs typeface="Times New Roman" panose="02020603050405020304" pitchFamily="18" charset="0"/>
              </a:rPr>
              <a:t> (April 24, 2013) stated, “it’s not that the law clearly protects humorous speech and satire.  The question is a bit vexed.”</a:t>
            </a:r>
          </a:p>
          <a:p>
            <a:pPr marL="0" indent="0">
              <a:buNone/>
            </a:pPr>
            <a:endParaRPr lang="en-US" b="1" u="sng"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“With cases involving outrageous parody and satire, the path of least resistance has been to find the ‘speech’ non-defamatory as a matter of law.”  </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Satire is “the use of humor, irony, exaggeration, or ridicule to expose and criticize people’s stupidity or vices, particularly in the context of contemporary politics and other topical issues.”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057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Legal Protections for Satire and Parody</a:t>
            </a:r>
            <a:endParaRPr lang="en-US"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The Reporters Committee for Freedom of the Press states that “Satire and Parody are important forms of political commentary that rely on blurring the line between truth and outrageousness to attack, scorn and ridicule public figures.”</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“Although they may be offensive and intentionally injurious, these statements contain constitutionally protected ideas and opinions provided a reasonable reader would not mistake the statements as describing actual facts.”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009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2315" y="365125"/>
            <a:ext cx="2508483" cy="3841115"/>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10798" y="2766150"/>
            <a:ext cx="2374408" cy="3608524"/>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206" y="508654"/>
            <a:ext cx="2555334" cy="38282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5809" y="2422762"/>
            <a:ext cx="2346664" cy="3625341"/>
          </a:xfrm>
          <a:prstGeom prst="rect">
            <a:avLst/>
          </a:prstGeom>
        </p:spPr>
      </p:pic>
    </p:spTree>
    <p:extLst>
      <p:ext uri="{BB962C8B-B14F-4D97-AF65-F5344CB8AC3E}">
        <p14:creationId xmlns:p14="http://schemas.microsoft.com/office/powerpoint/2010/main" val="4112165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Can Jokes be Copyrighted?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dirty="0" smtClean="0">
                <a:latin typeface="Times New Roman" panose="02020603050405020304" pitchFamily="18" charset="0"/>
                <a:cs typeface="Times New Roman" panose="02020603050405020304" pitchFamily="18" charset="0"/>
              </a:rPr>
              <a:t>Comedians and writers can make a living from writing original jokes, but not all jokes can be copyrighted.</a:t>
            </a: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A joke must be original, and fixed in some tangible form to be eligible for copyright protection, so jokes that are only uttered verbally are ineligible.</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Videos, books, and recordings of jokes may be eligible for copyright protection because they are recorded in tangible form.</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927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646" y="783771"/>
            <a:ext cx="10596154" cy="5393192"/>
          </a:xfrm>
        </p:spPr>
        <p:txBody>
          <a:bodyPr>
            <a:normAutofit/>
          </a:bodyPr>
          <a:lstStyle/>
          <a:p>
            <a:pPr marL="0" indent="0">
              <a:buNone/>
            </a:pPr>
            <a:r>
              <a:rPr lang="en-US" sz="2600" b="1" dirty="0" smtClean="0">
                <a:latin typeface="Times New Roman" panose="02020603050405020304" pitchFamily="18" charset="0"/>
                <a:cs typeface="Times New Roman" panose="02020603050405020304" pitchFamily="18" charset="0"/>
              </a:rPr>
              <a:t>Jokes must also be original.</a:t>
            </a:r>
          </a:p>
          <a:p>
            <a:pPr marL="0" indent="0">
              <a:buNone/>
            </a:pPr>
            <a:endParaRPr lang="en-US" sz="2600" b="1" dirty="0">
              <a:latin typeface="Times New Roman" panose="02020603050405020304" pitchFamily="18" charset="0"/>
              <a:cs typeface="Times New Roman" panose="02020603050405020304" pitchFamily="18" charset="0"/>
            </a:endParaRPr>
          </a:p>
          <a:p>
            <a:pPr marL="0" indent="0">
              <a:buNone/>
            </a:pPr>
            <a:r>
              <a:rPr lang="en-US" sz="2600" b="1" dirty="0" smtClean="0">
                <a:latin typeface="Times New Roman" panose="02020603050405020304" pitchFamily="18" charset="0"/>
                <a:cs typeface="Times New Roman" panose="02020603050405020304" pitchFamily="18" charset="0"/>
              </a:rPr>
              <a:t>Minor variations of other people’s jokes are not eligible for copyright protection; also generalized humorous observations might not be eligible.</a:t>
            </a:r>
          </a:p>
          <a:p>
            <a:pPr marL="0" indent="0">
              <a:buNone/>
            </a:pPr>
            <a:endParaRPr lang="en-US" sz="2600" b="1" dirty="0">
              <a:latin typeface="Times New Roman" panose="02020603050405020304" pitchFamily="18" charset="0"/>
              <a:cs typeface="Times New Roman" panose="02020603050405020304" pitchFamily="18" charset="0"/>
            </a:endParaRPr>
          </a:p>
          <a:p>
            <a:pPr marL="0" indent="0">
              <a:buNone/>
            </a:pPr>
            <a:r>
              <a:rPr lang="en-US" sz="2600" b="1" dirty="0" smtClean="0">
                <a:latin typeface="Times New Roman" panose="02020603050405020304" pitchFamily="18" charset="0"/>
                <a:cs typeface="Times New Roman" panose="02020603050405020304" pitchFamily="18" charset="0"/>
              </a:rPr>
              <a:t>The “Fair-Use” exception to copyright laws allows short excerpts of copyrighted material to be used for educational use, for parody, for scholarly review and similar purposes.</a:t>
            </a:r>
          </a:p>
          <a:p>
            <a:pPr marL="0" indent="0">
              <a:buNone/>
            </a:pPr>
            <a:endParaRPr lang="en-US" sz="2600" b="1" dirty="0">
              <a:latin typeface="Times New Roman" panose="02020603050405020304" pitchFamily="18" charset="0"/>
              <a:cs typeface="Times New Roman" panose="02020603050405020304" pitchFamily="18" charset="0"/>
            </a:endParaRPr>
          </a:p>
          <a:p>
            <a:pPr marL="0" indent="0">
              <a:buNone/>
            </a:pPr>
            <a:r>
              <a:rPr lang="en-US" sz="2600" b="1" dirty="0" smtClean="0">
                <a:latin typeface="Times New Roman" panose="02020603050405020304" pitchFamily="18" charset="0"/>
                <a:cs typeface="Times New Roman" panose="02020603050405020304" pitchFamily="18" charset="0"/>
              </a:rPr>
              <a:t>Normally only longer jokes, humorous essays, or collections of jokes are copyrighted because other performers could work your jokes into their routines, and claim that they were parodying your jokes. </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792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Ironies and Paradoxes in the Law</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b="1" dirty="0" smtClean="0">
                <a:latin typeface="Times New Roman" panose="02020603050405020304" pitchFamily="18" charset="0"/>
                <a:cs typeface="Times New Roman" panose="02020603050405020304" pitchFamily="18" charset="0"/>
              </a:rPr>
              <a:t>VOLTAIRE SAID: “It is forbidden to kill; therefore, all murderers are punished unless they kill in large numbers and to the sound of trumpets.”</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HONORÉ DE BALZAC SAID: “Laws are spider webs through which the big flies pass and the little ones get caught.</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JIMMY CARTER SAID:  “Penalties against possession of a drug should not be more damaging to an individual than the use of the drug itself.”</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742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Rounded MT Bold" panose="020F0704030504030204" pitchFamily="34" charset="0"/>
              </a:rPr>
              <a:t>America’s Favorite Judge Judy</a:t>
            </a:r>
            <a:endParaRPr lang="en-US" dirty="0">
              <a:latin typeface="Arial Rounded MT Bold" panose="020F0704030504030204" pitchFamily="34"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8700" y="2296319"/>
            <a:ext cx="4800600" cy="340995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74094"/>
            <a:ext cx="5181600" cy="3454400"/>
          </a:xfrm>
        </p:spPr>
      </p:pic>
    </p:spTree>
    <p:extLst>
      <p:ext uri="{BB962C8B-B14F-4D97-AF65-F5344CB8AC3E}">
        <p14:creationId xmlns:p14="http://schemas.microsoft.com/office/powerpoint/2010/main" val="497482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5378"/>
            <a:ext cx="10515600" cy="1205057"/>
          </a:xfrm>
        </p:spPr>
        <p:txBody>
          <a:bodyPr>
            <a:normAutofit/>
          </a:bodyPr>
          <a:lstStyle/>
          <a:p>
            <a:r>
              <a:rPr lang="en-US" sz="2800" b="1" dirty="0" smtClean="0">
                <a:latin typeface="Times New Roman" panose="02020603050405020304" pitchFamily="18" charset="0"/>
                <a:cs typeface="Times New Roman" panose="02020603050405020304" pitchFamily="18" charset="0"/>
              </a:rPr>
              <a:t>In Washington, there is a “Bigfoot Sanctuary” of roughly one million acres of land, in which it is illegal to poach a Sasquatch</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2013975"/>
            <a:ext cx="5181600" cy="3964751"/>
          </a:xfrm>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The reasoning is that if Bigfoot exists, he would have to be considered on the endangered-species list, and therefore in need of protection.</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This felony went onto the Washington books in 1969, and is punishable by a $1,000 fine.</a:t>
            </a:r>
            <a:endParaRPr lang="en-US"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2514394"/>
            <a:ext cx="5879714" cy="3292640"/>
          </a:xfrm>
        </p:spPr>
      </p:pic>
    </p:spTree>
    <p:extLst>
      <p:ext uri="{BB962C8B-B14F-4D97-AF65-F5344CB8AC3E}">
        <p14:creationId xmlns:p14="http://schemas.microsoft.com/office/powerpoint/2010/main" val="2279771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“Charlie Chaplin Beats the Israeli Lottery”</a:t>
            </a:r>
            <a:endParaRPr lang="en-US" sz="32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1410788"/>
            <a:ext cx="10515600" cy="4898571"/>
          </a:xfrm>
        </p:spPr>
        <p:txBody>
          <a:bodyPr>
            <a:noAutofit/>
          </a:bodyPr>
          <a:lstStyle/>
          <a:p>
            <a:pPr marL="0" indent="0">
              <a:buNone/>
            </a:pPr>
            <a:r>
              <a:rPr lang="en-US" sz="2400" b="1" dirty="0" smtClean="0">
                <a:latin typeface="Times New Roman" panose="02020603050405020304" pitchFamily="18" charset="0"/>
                <a:cs typeface="Times New Roman" panose="02020603050405020304" pitchFamily="18" charset="0"/>
              </a:rPr>
              <a:t>This NYT headline (February 18, 2000) was about the Israeli Lottery launching an advertising campaign featuring The Little Tramp selling tickets.</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The Chaplin family, which had carefully protected the image, petitioned the Lottery to quit using the images, but the Lottery refused.</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In finding for the Chaplin family, the Israeli Supreme Court said that the Lottery must pay $25,000 in court costs.  A $1 million suit is still pending.</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err="1" smtClean="0">
                <a:latin typeface="Times New Roman" panose="02020603050405020304" pitchFamily="18" charset="0"/>
                <a:cs typeface="Times New Roman" panose="02020603050405020304" pitchFamily="18" charset="0"/>
              </a:rPr>
              <a:t>Adi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Levit</a:t>
            </a:r>
            <a:r>
              <a:rPr lang="en-US" sz="2400" b="1" dirty="0" smtClean="0">
                <a:latin typeface="Times New Roman" panose="02020603050405020304" pitchFamily="18" charset="0"/>
                <a:cs typeface="Times New Roman" panose="02020603050405020304" pitchFamily="18" charset="0"/>
              </a:rPr>
              <a:t>, the Lottery attorney, said, “It’s time to think about a settlement. </a:t>
            </a:r>
          </a:p>
          <a:p>
            <a:pPr marL="0" indent="0">
              <a:buNone/>
            </a:pPr>
            <a:r>
              <a:rPr lang="en-US" sz="2400" b="1" dirty="0" smtClean="0">
                <a:latin typeface="Times New Roman" panose="02020603050405020304" pitchFamily="18" charset="0"/>
                <a:cs typeface="Times New Roman" panose="02020603050405020304" pitchFamily="18" charset="0"/>
              </a:rPr>
              <a:t> I no longer feel like the young man I was when I first took this case.”</a:t>
            </a:r>
          </a:p>
        </p:txBody>
      </p:sp>
    </p:spTree>
    <p:extLst>
      <p:ext uri="{BB962C8B-B14F-4D97-AF65-F5344CB8AC3E}">
        <p14:creationId xmlns:p14="http://schemas.microsoft.com/office/powerpoint/2010/main" val="1431304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DIFFERENT KINDS OF LOGIC</a:t>
            </a:r>
            <a:endParaRPr lang="en-US" b="1" dirty="0">
              <a:latin typeface="+mn-lt"/>
            </a:endParaRPr>
          </a:p>
        </p:txBody>
      </p:sp>
      <p:sp>
        <p:nvSpPr>
          <p:cNvPr id="3" name="Content Placeholder 2"/>
          <p:cNvSpPr>
            <a:spLocks noGrp="1"/>
          </p:cNvSpPr>
          <p:nvPr>
            <p:ph idx="1"/>
          </p:nvPr>
        </p:nvSpPr>
        <p:spPr/>
        <p:txBody>
          <a:bodyPr>
            <a:normAutofit/>
          </a:bodyPr>
          <a:lstStyle/>
          <a:p>
            <a:pPr marL="0" indent="0">
              <a:buNone/>
            </a:pPr>
            <a:r>
              <a:rPr lang="en-US" sz="4800" b="1" dirty="0" smtClean="0">
                <a:latin typeface="Times New Roman" panose="02020603050405020304" pitchFamily="18" charset="0"/>
                <a:cs typeface="Times New Roman" panose="02020603050405020304" pitchFamily="18" charset="0"/>
              </a:rPr>
              <a:t>There is logic and then there is “local logic.”</a:t>
            </a:r>
          </a:p>
          <a:p>
            <a:pPr marL="0" indent="0">
              <a:buNone/>
            </a:pPr>
            <a:endParaRPr lang="en-US" sz="4800" b="1" dirty="0">
              <a:latin typeface="Times New Roman" panose="02020603050405020304" pitchFamily="18" charset="0"/>
              <a:cs typeface="Times New Roman" panose="02020603050405020304" pitchFamily="18" charset="0"/>
            </a:endParaRPr>
          </a:p>
          <a:p>
            <a:pPr marL="0" indent="0">
              <a:buNone/>
            </a:pPr>
            <a:r>
              <a:rPr lang="en-US" sz="4800" b="1" dirty="0" smtClean="0">
                <a:latin typeface="Times New Roman" panose="02020603050405020304" pitchFamily="18" charset="0"/>
                <a:cs typeface="Times New Roman" panose="02020603050405020304" pitchFamily="18" charset="0"/>
              </a:rPr>
              <a:t>Explain the “local logic” of each of the following laws:</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387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Alabama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US" sz="3200" b="1" dirty="0" smtClean="0">
              <a:latin typeface="Times New Roman" panose="02020603050405020304" pitchFamily="18" charset="0"/>
              <a:cs typeface="Times New Roman" panose="02020603050405020304" pitchFamily="18" charset="0"/>
            </a:endParaRPr>
          </a:p>
          <a:p>
            <a:pPr marL="0" indent="0">
              <a:buNone/>
            </a:pPr>
            <a:r>
              <a:rPr lang="en-US" sz="3200" b="1" dirty="0" smtClean="0">
                <a:latin typeface="Times New Roman" panose="02020603050405020304" pitchFamily="18" charset="0"/>
                <a:cs typeface="Times New Roman" panose="02020603050405020304" pitchFamily="18" charset="0"/>
              </a:rPr>
              <a:t>Many years ago, bear wrestling was a popular form of entertainment in Alabama.</a:t>
            </a:r>
          </a:p>
          <a:p>
            <a:pPr marL="0" indent="0">
              <a:buNone/>
            </a:pPr>
            <a:endParaRPr lang="en-US" sz="3200" b="1" dirty="0">
              <a:latin typeface="Times New Roman" panose="02020603050405020304" pitchFamily="18" charset="0"/>
              <a:cs typeface="Times New Roman" panose="02020603050405020304" pitchFamily="18" charset="0"/>
            </a:endParaRPr>
          </a:p>
          <a:p>
            <a:pPr marL="0" indent="0">
              <a:buNone/>
            </a:pPr>
            <a:r>
              <a:rPr lang="en-US" sz="3200" b="1" dirty="0" smtClean="0">
                <a:latin typeface="Times New Roman" panose="02020603050405020304" pitchFamily="18" charset="0"/>
                <a:cs typeface="Times New Roman" panose="02020603050405020304" pitchFamily="18" charset="0"/>
              </a:rPr>
              <a:t>However it is now judged to be “cruelty to animals’ based on the way it  subjugated the bears to years of abuse due to the harsh conditions of where they had to live</a:t>
            </a:r>
            <a:r>
              <a:rPr lang="en-US" sz="3200" b="1" dirty="0">
                <a:latin typeface="Times New Roman" panose="02020603050405020304" pitchFamily="18" charset="0"/>
                <a:cs typeface="Times New Roman" panose="02020603050405020304" pitchFamily="18" charset="0"/>
              </a:rPr>
              <a:t>, plus </a:t>
            </a:r>
            <a:r>
              <a:rPr lang="en-US" sz="3200" b="1" dirty="0" smtClean="0">
                <a:latin typeface="Times New Roman" panose="02020603050405020304" pitchFamily="18" charset="0"/>
                <a:cs typeface="Times New Roman" panose="02020603050405020304" pitchFamily="18" charset="0"/>
              </a:rPr>
              <a:t>it also </a:t>
            </a:r>
            <a:r>
              <a:rPr lang="en-US" sz="3200" b="1" dirty="0">
                <a:latin typeface="Times New Roman" panose="02020603050405020304" pitchFamily="18" charset="0"/>
                <a:cs typeface="Times New Roman" panose="02020603050405020304" pitchFamily="18" charset="0"/>
              </a:rPr>
              <a:t>risked their </a:t>
            </a:r>
            <a:r>
              <a:rPr lang="en-US" sz="3200" b="1" dirty="0" smtClean="0">
                <a:latin typeface="Times New Roman" panose="02020603050405020304" pitchFamily="18" charset="0"/>
                <a:cs typeface="Times New Roman" panose="02020603050405020304" pitchFamily="18" charset="0"/>
              </a:rPr>
              <a:t>lives.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506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Alaska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US" sz="5400" b="1" dirty="0" smtClean="0"/>
          </a:p>
          <a:p>
            <a:pPr marL="0" indent="0">
              <a:buNone/>
            </a:pPr>
            <a:r>
              <a:rPr lang="en-US" sz="5400" b="1" dirty="0" smtClean="0"/>
              <a:t>Flamingo owners in Juno, Alaska can not bring their pets into the barbershops.</a:t>
            </a:r>
            <a:endParaRPr lang="en-US" sz="5400" b="1" dirty="0"/>
          </a:p>
        </p:txBody>
      </p:sp>
    </p:spTree>
    <p:extLst>
      <p:ext uri="{BB962C8B-B14F-4D97-AF65-F5344CB8AC3E}">
        <p14:creationId xmlns:p14="http://schemas.microsoft.com/office/powerpoint/2010/main" val="2376822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Hong Kong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US" sz="4000" b="1" dirty="0" smtClean="0"/>
          </a:p>
          <a:p>
            <a:pPr marL="0" indent="0">
              <a:buNone/>
            </a:pPr>
            <a:endParaRPr lang="en-US" sz="4000" b="1" dirty="0"/>
          </a:p>
          <a:p>
            <a:pPr marL="0" indent="0">
              <a:buNone/>
            </a:pPr>
            <a:r>
              <a:rPr lang="en-US" sz="4000" b="1" dirty="0" smtClean="0"/>
              <a:t>A law in Hong Kong says that women who have cheating  husbands can kill them, but only with their bare hands.</a:t>
            </a:r>
            <a:endParaRPr lang="en-US" sz="4000" b="1" dirty="0"/>
          </a:p>
        </p:txBody>
      </p:sp>
    </p:spTree>
    <p:extLst>
      <p:ext uri="{BB962C8B-B14F-4D97-AF65-F5344CB8AC3E}">
        <p14:creationId xmlns:p14="http://schemas.microsoft.com/office/powerpoint/2010/main" val="1876246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02980" y="1825625"/>
            <a:ext cx="3052040" cy="4351338"/>
          </a:xfrm>
        </p:spPr>
      </p:pic>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86637" y="1924844"/>
            <a:ext cx="2752725" cy="4152900"/>
          </a:xfrm>
        </p:spPr>
      </p:pic>
    </p:spTree>
    <p:extLst>
      <p:ext uri="{BB962C8B-B14F-4D97-AF65-F5344CB8AC3E}">
        <p14:creationId xmlns:p14="http://schemas.microsoft.com/office/powerpoint/2010/main" val="3775644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Iowa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US" sz="4000" b="1" dirty="0" smtClean="0">
              <a:latin typeface="Times New Roman" panose="02020603050405020304" pitchFamily="18" charset="0"/>
              <a:cs typeface="Times New Roman" panose="02020603050405020304" pitchFamily="18" charset="0"/>
            </a:endParaRPr>
          </a:p>
          <a:p>
            <a:pPr marL="0" indent="0">
              <a:buNone/>
            </a:pPr>
            <a:endParaRPr lang="en-US" sz="4000" b="1" dirty="0">
              <a:latin typeface="Times New Roman" panose="02020603050405020304" pitchFamily="18" charset="0"/>
              <a:cs typeface="Times New Roman" panose="02020603050405020304" pitchFamily="18" charset="0"/>
            </a:endParaRPr>
          </a:p>
          <a:p>
            <a:pPr marL="0" indent="0">
              <a:buNone/>
            </a:pPr>
            <a:r>
              <a:rPr lang="en-US" sz="4000" b="1" dirty="0" smtClean="0">
                <a:latin typeface="Times New Roman" panose="02020603050405020304" pitchFamily="18" charset="0"/>
                <a:cs typeface="Times New Roman" panose="02020603050405020304" pitchFamily="18" charset="0"/>
              </a:rPr>
              <a:t>In Iowa, if a piano player has only one arm,</a:t>
            </a:r>
          </a:p>
          <a:p>
            <a:pPr marL="0" indent="0">
              <a:buNone/>
            </a:pPr>
            <a:r>
              <a:rPr lang="en-US" sz="4000" b="1" dirty="0" smtClean="0">
                <a:latin typeface="Times New Roman" panose="02020603050405020304" pitchFamily="18" charset="0"/>
                <a:cs typeface="Times New Roman" panose="02020603050405020304" pitchFamily="18" charset="0"/>
              </a:rPr>
              <a:t>he or she must perform for free.</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747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North Carolina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US" sz="4400" b="1" dirty="0" smtClean="0">
              <a:latin typeface="Times New Roman" panose="02020603050405020304" pitchFamily="18" charset="0"/>
              <a:cs typeface="Times New Roman" panose="02020603050405020304" pitchFamily="18" charset="0"/>
            </a:endParaRPr>
          </a:p>
          <a:p>
            <a:pPr marL="0" indent="0">
              <a:buNone/>
            </a:pPr>
            <a:endParaRPr lang="en-US" sz="4400" b="1" dirty="0">
              <a:latin typeface="Times New Roman" panose="02020603050405020304" pitchFamily="18" charset="0"/>
              <a:cs typeface="Times New Roman" panose="02020603050405020304" pitchFamily="18" charset="0"/>
            </a:endParaRPr>
          </a:p>
          <a:p>
            <a:pPr marL="0" indent="0">
              <a:buNone/>
            </a:pPr>
            <a:r>
              <a:rPr lang="en-US" sz="4400" b="1" dirty="0" smtClean="0">
                <a:latin typeface="Times New Roman" panose="02020603050405020304" pitchFamily="18" charset="0"/>
                <a:cs typeface="Times New Roman" panose="02020603050405020304" pitchFamily="18" charset="0"/>
              </a:rPr>
              <a:t>In North Carolina, it’s against the law to sing off-key.</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1159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Ohio</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US" sz="3600" b="1" dirty="0" smtClean="0">
              <a:latin typeface="Times New Roman" panose="02020603050405020304" pitchFamily="18" charset="0"/>
              <a:cs typeface="Times New Roman" panose="02020603050405020304" pitchFamily="18" charset="0"/>
            </a:endParaRPr>
          </a:p>
          <a:p>
            <a:pPr marL="0" indent="0">
              <a:buNone/>
            </a:pPr>
            <a:r>
              <a:rPr lang="en-US" sz="3600" b="1" dirty="0" smtClean="0">
                <a:latin typeface="Times New Roman" panose="02020603050405020304" pitchFamily="18" charset="0"/>
                <a:cs typeface="Times New Roman" panose="02020603050405020304" pitchFamily="18" charset="0"/>
              </a:rPr>
              <a:t>In Ohio, policemen are allowed to bite a dog,</a:t>
            </a:r>
          </a:p>
          <a:p>
            <a:pPr marL="0" indent="0">
              <a:buNone/>
            </a:pPr>
            <a:r>
              <a:rPr lang="en-US" sz="3600" b="1" dirty="0" smtClean="0">
                <a:latin typeface="Times New Roman" panose="02020603050405020304" pitchFamily="18" charset="0"/>
                <a:cs typeface="Times New Roman" panose="02020603050405020304" pitchFamily="18" charset="0"/>
              </a:rPr>
              <a:t>but only if they think it will calm the dog down.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573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Tennessee</a:t>
            </a:r>
            <a:endParaRPr lang="en-US" dirty="0"/>
          </a:p>
        </p:txBody>
      </p:sp>
      <p:sp>
        <p:nvSpPr>
          <p:cNvPr id="3" name="Content Placeholder 2"/>
          <p:cNvSpPr>
            <a:spLocks noGrp="1"/>
          </p:cNvSpPr>
          <p:nvPr>
            <p:ph idx="1"/>
          </p:nvPr>
        </p:nvSpPr>
        <p:spPr/>
        <p:txBody>
          <a:bodyPr/>
          <a:lstStyle/>
          <a:p>
            <a:pPr marL="0" lvl="0" indent="0">
              <a:buNone/>
            </a:pPr>
            <a:endParaRPr lang="en-US" sz="3600" b="1" dirty="0" smtClean="0">
              <a:solidFill>
                <a:prstClr val="black"/>
              </a:solidFill>
            </a:endParaRPr>
          </a:p>
          <a:p>
            <a:pPr marL="0" lvl="0" indent="0">
              <a:buNone/>
            </a:pPr>
            <a:r>
              <a:rPr lang="en-US" sz="3600" b="1" dirty="0" smtClean="0">
                <a:solidFill>
                  <a:prstClr val="black"/>
                </a:solidFill>
              </a:rPr>
              <a:t>In </a:t>
            </a:r>
            <a:r>
              <a:rPr lang="en-US" sz="3600" b="1" dirty="0">
                <a:solidFill>
                  <a:prstClr val="black"/>
                </a:solidFill>
              </a:rPr>
              <a:t>Tennessee, it’s illegal to purchase or consume Jack Daniel’s Whiskey in the very town in which it is produced.</a:t>
            </a:r>
          </a:p>
          <a:p>
            <a:pPr marL="0" lvl="0" indent="0">
              <a:buNone/>
            </a:pPr>
            <a:endParaRPr lang="en-US" sz="3600" b="1" dirty="0">
              <a:solidFill>
                <a:prstClr val="black"/>
              </a:solidFill>
            </a:endParaRPr>
          </a:p>
          <a:p>
            <a:pPr marL="0" lvl="0" indent="0">
              <a:buNone/>
            </a:pPr>
            <a:r>
              <a:rPr lang="en-US" sz="3600" b="1" dirty="0" smtClean="0">
                <a:solidFill>
                  <a:prstClr val="black"/>
                </a:solidFill>
              </a:rPr>
              <a:t>We decided that this </a:t>
            </a:r>
            <a:r>
              <a:rPr lang="en-US" sz="3600" b="1" dirty="0">
                <a:solidFill>
                  <a:prstClr val="black"/>
                </a:solidFill>
              </a:rPr>
              <a:t>law is probably designed to keep the employees from drinking on the job.</a:t>
            </a:r>
          </a:p>
          <a:p>
            <a:endParaRPr lang="en-US" dirty="0"/>
          </a:p>
        </p:txBody>
      </p:sp>
    </p:spTree>
    <p:extLst>
      <p:ext uri="{BB962C8B-B14F-4D97-AF65-F5344CB8AC3E}">
        <p14:creationId xmlns:p14="http://schemas.microsoft.com/office/powerpoint/2010/main" val="939454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Sample Laws of Life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49976"/>
            <a:ext cx="10515600" cy="4767943"/>
          </a:xfrm>
        </p:spPr>
        <p:txBody>
          <a:bodyPr>
            <a:normAutofit fontScale="92500" lnSpcReduction="10000"/>
          </a:bodyPr>
          <a:lstStyle/>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Law of Probability—The probability of being watched is directly proportional to the stupidity of your act.</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Law of the Result—When you try to prove to someone that a machine won’t work, it will.</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Murphy’s Law of Lockers—If there are only two people in a locker room, they will </a:t>
            </a:r>
          </a:p>
          <a:p>
            <a:pPr marL="0" indent="0">
              <a:buNone/>
            </a:pPr>
            <a:r>
              <a:rPr lang="en-US" sz="2400" b="1" dirty="0" smtClean="0">
                <a:latin typeface="Times New Roman" panose="02020603050405020304" pitchFamily="18" charset="0"/>
                <a:cs typeface="Times New Roman" panose="02020603050405020304" pitchFamily="18" charset="0"/>
              </a:rPr>
              <a:t>have adjacent lockers.</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Variation Law—If you change grocery store lines (or traffic lanes), the one you were in </a:t>
            </a:r>
          </a:p>
          <a:p>
            <a:pPr marL="0" indent="0">
              <a:buNone/>
            </a:pPr>
            <a:r>
              <a:rPr lang="en-US" sz="2400" b="1" dirty="0" smtClean="0">
                <a:latin typeface="Times New Roman" panose="02020603050405020304" pitchFamily="18" charset="0"/>
                <a:cs typeface="Times New Roman" panose="02020603050405020304" pitchFamily="18" charset="0"/>
              </a:rPr>
              <a:t>before will always move faster than the one you are now in.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862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400" b="1" kern="0" dirty="0">
                <a:solidFill>
                  <a:srgbClr val="000000"/>
                </a:solidFill>
                <a:latin typeface="Times New Roman" panose="02020603050405020304" pitchFamily="18" charset="0"/>
                <a:cs typeface="Times New Roman" panose="02020603050405020304" pitchFamily="18" charset="0"/>
              </a:rPr>
              <a:t>Nilsen, Alleen and Don. </a:t>
            </a:r>
            <a:r>
              <a:rPr lang="en-US" altLang="en-US" sz="2400" b="1" u="sng" kern="0" dirty="0">
                <a:solidFill>
                  <a:srgbClr val="000000"/>
                </a:solidFill>
                <a:latin typeface="Times New Roman" panose="02020603050405020304" pitchFamily="18" charset="0"/>
                <a:cs typeface="Times New Roman" panose="02020603050405020304" pitchFamily="18" charset="0"/>
              </a:rPr>
              <a:t>The Language of Humor: An Introduction</a:t>
            </a:r>
            <a:r>
              <a:rPr lang="en-US" altLang="en-US" sz="2400" b="1" kern="0" dirty="0">
                <a:solidFill>
                  <a:srgbClr val="000000"/>
                </a:solidFill>
                <a:latin typeface="Times New Roman" panose="02020603050405020304" pitchFamily="18" charset="0"/>
                <a:cs typeface="Times New Roman" panose="02020603050405020304" pitchFamily="18" charset="0"/>
              </a:rPr>
              <a:t>. </a:t>
            </a:r>
            <a:br>
              <a:rPr lang="en-US" altLang="en-US" sz="2400" b="1" kern="0" dirty="0">
                <a:solidFill>
                  <a:srgbClr val="000000"/>
                </a:solidFill>
                <a:latin typeface="Times New Roman" panose="02020603050405020304" pitchFamily="18" charset="0"/>
                <a:cs typeface="Times New Roman" panose="02020603050405020304" pitchFamily="18" charset="0"/>
              </a:rPr>
            </a:br>
            <a:r>
              <a:rPr lang="en-US" altLang="en-US" sz="2400" b="1" kern="0" dirty="0">
                <a:solidFill>
                  <a:srgbClr val="000000"/>
                </a:solidFill>
                <a:latin typeface="Times New Roman" panose="02020603050405020304" pitchFamily="18" charset="0"/>
                <a:cs typeface="Times New Roman" panose="02020603050405020304" pitchFamily="18" charset="0"/>
              </a:rPr>
              <a:t>	Cambridge, England: Cambridge University Press</a:t>
            </a:r>
            <a:r>
              <a:rPr lang="en-US" altLang="en-US" sz="2400" b="1" kern="0">
                <a:solidFill>
                  <a:srgbClr val="000000"/>
                </a:solidFill>
                <a:latin typeface="Times New Roman" panose="02020603050405020304" pitchFamily="18" charset="0"/>
                <a:cs typeface="Times New Roman" panose="02020603050405020304" pitchFamily="18" charset="0"/>
              </a:rPr>
              <a:t>, </a:t>
            </a:r>
            <a:r>
              <a:rPr lang="en-US" altLang="en-US" sz="2400" b="1" kern="0" smtClean="0">
                <a:solidFill>
                  <a:srgbClr val="000000"/>
                </a:solidFill>
                <a:latin typeface="Times New Roman" panose="02020603050405020304" pitchFamily="18" charset="0"/>
                <a:cs typeface="Times New Roman" panose="02020603050405020304" pitchFamily="18" charset="0"/>
              </a:rPr>
              <a:t>2019.</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9498" y="1825625"/>
            <a:ext cx="6453004" cy="4351338"/>
          </a:xfrm>
        </p:spPr>
      </p:pic>
    </p:spTree>
    <p:extLst>
      <p:ext uri="{BB962C8B-B14F-4D97-AF65-F5344CB8AC3E}">
        <p14:creationId xmlns:p14="http://schemas.microsoft.com/office/powerpoint/2010/main" val="19463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Legal </a:t>
            </a:r>
            <a:r>
              <a:rPr lang="en-US" b="1" smtClean="0">
                <a:latin typeface="Times New Roman" panose="02020603050405020304" pitchFamily="18" charset="0"/>
                <a:cs typeface="Times New Roman" panose="02020603050405020304" pitchFamily="18" charset="0"/>
              </a:rPr>
              <a:t>Humour Blog</a:t>
            </a:r>
            <a:endParaRPr lang="en-US"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b="1" dirty="0" smtClean="0">
                <a:latin typeface="Times New Roman" panose="02020603050405020304" pitchFamily="18" charset="0"/>
                <a:cs typeface="Times New Roman" panose="02020603050405020304" pitchFamily="18" charset="0"/>
              </a:rPr>
              <a:t>Legal Humour Blog:</a:t>
            </a:r>
          </a:p>
          <a:p>
            <a:pPr marL="0" indent="0">
              <a:buNone/>
            </a:pPr>
            <a:r>
              <a:rPr lang="en-US" b="1" dirty="0">
                <a:latin typeface="Times New Roman" panose="02020603050405020304" pitchFamily="18" charset="0"/>
                <a:cs typeface="Times New Roman" panose="02020603050405020304" pitchFamily="18" charset="0"/>
                <a:hlinkClick r:id="rId2"/>
              </a:rPr>
              <a:t>https://</a:t>
            </a:r>
            <a:r>
              <a:rPr lang="en-US" b="1" dirty="0" smtClean="0">
                <a:latin typeface="Times New Roman" panose="02020603050405020304" pitchFamily="18" charset="0"/>
                <a:cs typeface="Times New Roman" panose="02020603050405020304" pitchFamily="18" charset="0"/>
                <a:hlinkClick r:id="rId2"/>
              </a:rPr>
              <a:t>www.legalhumour.com/index.cfm?id=28605</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75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ASU’s Law School on the Tempe Campus</a:t>
            </a:r>
            <a:endParaRPr lang="en-US"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p:txBody>
          <a:bodyPr>
            <a:normAutofit/>
          </a:bodyPr>
          <a:lstStyle/>
          <a:p>
            <a:pPr marL="0" indent="0">
              <a:buNone/>
            </a:pPr>
            <a:r>
              <a:rPr lang="en-US" sz="3200" b="1" dirty="0" smtClean="0">
                <a:latin typeface="Times New Roman" panose="02020603050405020304" pitchFamily="18" charset="0"/>
                <a:cs typeface="Times New Roman" panose="02020603050405020304" pitchFamily="18" charset="0"/>
              </a:rPr>
              <a:t>This is the Armstrong Building on the ASU Campus, which used to house ASU’s Law School.</a:t>
            </a:r>
          </a:p>
          <a:p>
            <a:pPr marL="0" indent="0">
              <a:buNone/>
            </a:pPr>
            <a:endParaRPr lang="en-US" sz="3200" b="1" dirty="0">
              <a:latin typeface="Times New Roman" panose="02020603050405020304" pitchFamily="18" charset="0"/>
              <a:cs typeface="Times New Roman" panose="02020603050405020304" pitchFamily="18" charset="0"/>
            </a:endParaRPr>
          </a:p>
          <a:p>
            <a:pPr marL="0" indent="0">
              <a:buNone/>
            </a:pPr>
            <a:r>
              <a:rPr lang="en-US" sz="3200" b="1" dirty="0" smtClean="0">
                <a:latin typeface="Times New Roman" panose="02020603050405020304" pitchFamily="18" charset="0"/>
                <a:cs typeface="Times New Roman" panose="02020603050405020304" pitchFamily="18" charset="0"/>
              </a:rPr>
              <a:t>It is now the home of ASU’s English Department.</a:t>
            </a:r>
            <a:endParaRPr lang="en-US" sz="3200" b="1" dirty="0">
              <a:latin typeface="Times New Roman" panose="02020603050405020304" pitchFamily="18" charset="0"/>
              <a:cs typeface="Times New Roman" panose="02020603050405020304" pitchFamily="18" charset="0"/>
            </a:endParaRPr>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2635302"/>
            <a:ext cx="5334000" cy="3541661"/>
          </a:xfrm>
        </p:spPr>
      </p:pic>
    </p:spTree>
    <p:extLst>
      <p:ext uri="{BB962C8B-B14F-4D97-AF65-F5344CB8AC3E}">
        <p14:creationId xmlns:p14="http://schemas.microsoft.com/office/powerpoint/2010/main" val="885722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ASU’s New Law School in Downtown Phoenix</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pPr marL="0" indent="0">
              <a:buNone/>
            </a:pPr>
            <a:r>
              <a:rPr lang="en-US" sz="4000" b="1" dirty="0" smtClean="0">
                <a:latin typeface="Times New Roman" panose="02020603050405020304" pitchFamily="18" charset="0"/>
                <a:cs typeface="Times New Roman" panose="02020603050405020304" pitchFamily="18" charset="0"/>
              </a:rPr>
              <a:t>This is the new home of the ASU Law School:</a:t>
            </a:r>
          </a:p>
          <a:p>
            <a:pPr marL="0" indent="0">
              <a:buNone/>
            </a:pPr>
            <a:endParaRPr lang="en-US" sz="4000" b="1" dirty="0">
              <a:latin typeface="Times New Roman" panose="02020603050405020304" pitchFamily="18" charset="0"/>
              <a:cs typeface="Times New Roman" panose="02020603050405020304" pitchFamily="18" charset="0"/>
            </a:endParaRPr>
          </a:p>
          <a:p>
            <a:pPr marL="0" indent="0">
              <a:buNone/>
            </a:pPr>
            <a:r>
              <a:rPr lang="en-US" sz="4000" b="1" dirty="0" smtClean="0">
                <a:latin typeface="Times New Roman" panose="02020603050405020304" pitchFamily="18" charset="0"/>
                <a:cs typeface="Times New Roman" panose="02020603050405020304" pitchFamily="18" charset="0"/>
              </a:rPr>
              <a:t>The Phoenix Downtown Campus.</a:t>
            </a:r>
            <a:endParaRPr lang="en-US" sz="40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9165"/>
            <a:ext cx="5181600" cy="3884257"/>
          </a:xfrm>
        </p:spPr>
      </p:pic>
    </p:spTree>
    <p:extLst>
      <p:ext uri="{BB962C8B-B14F-4D97-AF65-F5344CB8AC3E}">
        <p14:creationId xmlns:p14="http://schemas.microsoft.com/office/powerpoint/2010/main" val="3991180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The Indian Civil Rights Act of 1968</a:t>
            </a:r>
            <a:endParaRPr lang="en-US"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lnSpcReduction="10000"/>
          </a:bodyPr>
          <a:lstStyle/>
          <a:p>
            <a:pPr marL="0" indent="0">
              <a:buNone/>
            </a:pPr>
            <a:r>
              <a:rPr lang="en-US" sz="2400" b="1" dirty="0" smtClean="0">
                <a:latin typeface="Times New Roman" panose="02020603050405020304" pitchFamily="18" charset="0"/>
                <a:cs typeface="Times New Roman" panose="02020603050405020304" pitchFamily="18" charset="0"/>
              </a:rPr>
              <a:t>The US Supreme Court had earlier made clear that tribal internal affairs were not covered by the Fifth Amendment of the US Constitution.</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However, during the 1960s, many corrupt, incompetent, or tyrannical tribal officials were found to have abused tribal members.</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As a result, the Indian Civil Rights Act of 1968 was endorsed by President Lyndon Johnson and it </a:t>
            </a:r>
            <a:r>
              <a:rPr lang="en-US" sz="2400" b="1" dirty="0">
                <a:latin typeface="Times New Roman" panose="02020603050405020304" pitchFamily="18" charset="0"/>
                <a:cs typeface="Times New Roman" panose="02020603050405020304" pitchFamily="18" charset="0"/>
              </a:rPr>
              <a:t>became law on April 11, 1968 .</a:t>
            </a:r>
            <a:endParaRPr lang="en-US" sz="2400" b="1" dirty="0" smtClean="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It makes many, but not all, of the guarantees of the Bill of Rights applicable within the Indian tribes.  </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894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Comparing Bureaucratic Statements:</a:t>
            </a:r>
            <a:endParaRPr lang="en-US"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pPr marL="0" indent="0">
              <a:buNone/>
            </a:pPr>
            <a:endParaRPr lang="en-US" sz="2400" b="1"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Pythagorean Theorem:…………………………………….……………24 words</a:t>
            </a:r>
          </a:p>
          <a:p>
            <a:pPr marL="0" indent="0">
              <a:buNone/>
            </a:pPr>
            <a:r>
              <a:rPr lang="en-US" sz="2400" b="1" dirty="0" smtClean="0">
                <a:latin typeface="Times New Roman" panose="02020603050405020304" pitchFamily="18" charset="0"/>
                <a:cs typeface="Times New Roman" panose="02020603050405020304" pitchFamily="18" charset="0"/>
              </a:rPr>
              <a:t>Lord’s Prayer:……………………………………………………….......66 words</a:t>
            </a:r>
          </a:p>
          <a:p>
            <a:pPr marL="0" indent="0">
              <a:buNone/>
            </a:pPr>
            <a:r>
              <a:rPr lang="en-US" sz="2400" b="1" dirty="0" smtClean="0">
                <a:latin typeface="Times New Roman" panose="02020603050405020304" pitchFamily="18" charset="0"/>
                <a:cs typeface="Times New Roman" panose="02020603050405020304" pitchFamily="18" charset="0"/>
              </a:rPr>
              <a:t>Archimedes’ Principle:…………………………………………..……...67 words</a:t>
            </a:r>
          </a:p>
          <a:p>
            <a:pPr marL="0" indent="0">
              <a:buNone/>
            </a:pPr>
            <a:r>
              <a:rPr lang="en-US" sz="2400" b="1" dirty="0" smtClean="0">
                <a:latin typeface="Times New Roman" panose="02020603050405020304" pitchFamily="18" charset="0"/>
                <a:cs typeface="Times New Roman" panose="02020603050405020304" pitchFamily="18" charset="0"/>
              </a:rPr>
              <a:t>Ten Commandments:……………………………………………..……..179 words</a:t>
            </a:r>
          </a:p>
          <a:p>
            <a:pPr marL="0" indent="0">
              <a:buNone/>
            </a:pPr>
            <a:r>
              <a:rPr lang="en-US" sz="2400" b="1" dirty="0" smtClean="0">
                <a:latin typeface="Times New Roman" panose="02020603050405020304" pitchFamily="18" charset="0"/>
                <a:cs typeface="Times New Roman" panose="02020603050405020304" pitchFamily="18" charset="0"/>
              </a:rPr>
              <a:t>Gettysburg Address:………………………………………….………..286 words</a:t>
            </a:r>
          </a:p>
          <a:p>
            <a:pPr marL="0" indent="0">
              <a:buNone/>
            </a:pPr>
            <a:r>
              <a:rPr lang="en-US" sz="2400" b="1" dirty="0" smtClean="0">
                <a:latin typeface="Times New Roman" panose="02020603050405020304" pitchFamily="18" charset="0"/>
                <a:cs typeface="Times New Roman" panose="02020603050405020304" pitchFamily="18" charset="0"/>
              </a:rPr>
              <a:t>Declaration of Independence………………………….……..……...1,300 words</a:t>
            </a:r>
          </a:p>
          <a:p>
            <a:pPr marL="0" indent="0">
              <a:buNone/>
            </a:pPr>
            <a:r>
              <a:rPr lang="en-US" sz="2400" b="1" dirty="0" smtClean="0">
                <a:latin typeface="Times New Roman" panose="02020603050405020304" pitchFamily="18" charset="0"/>
                <a:cs typeface="Times New Roman" panose="02020603050405020304" pitchFamily="18" charset="0"/>
              </a:rPr>
              <a:t>US Constitution with all 27 Amendments:………………..…..……7,818 words</a:t>
            </a:r>
          </a:p>
          <a:p>
            <a:pPr marL="0" indent="0">
              <a:buNone/>
            </a:pPr>
            <a:r>
              <a:rPr lang="en-US" sz="2400" b="1" dirty="0" smtClean="0">
                <a:latin typeface="Times New Roman" panose="02020603050405020304" pitchFamily="18" charset="0"/>
                <a:cs typeface="Times New Roman" panose="02020603050405020304" pitchFamily="18" charset="0"/>
              </a:rPr>
              <a:t>US Government Regulation on the Sale of Cabbage:……….…....26,911 words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432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Abraham Lincoln</a:t>
            </a:r>
            <a:endParaRPr lang="en-US" b="1" dirty="0">
              <a:latin typeface="Times New Roman" panose="02020603050405020304" pitchFamily="18" charset="0"/>
              <a:cs typeface="Times New Roman" panose="02020603050405020304" pitchFamily="18" charset="0"/>
            </a:endParaRP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3579" y="1932503"/>
            <a:ext cx="2538280" cy="4351338"/>
          </a:xfrm>
        </p:spPr>
      </p:pic>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90257" y="1932504"/>
            <a:ext cx="7420464" cy="4351338"/>
          </a:xfrm>
        </p:spPr>
      </p:pic>
    </p:spTree>
    <p:extLst>
      <p:ext uri="{BB962C8B-B14F-4D97-AF65-F5344CB8AC3E}">
        <p14:creationId xmlns:p14="http://schemas.microsoft.com/office/powerpoint/2010/main" val="3165425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1744</Words>
  <Application>Microsoft Office PowerPoint</Application>
  <PresentationFormat>Widescreen</PresentationFormat>
  <Paragraphs>178</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Rounded MT Bold</vt:lpstr>
      <vt:lpstr>Calibri</vt:lpstr>
      <vt:lpstr>Calibri Light</vt:lpstr>
      <vt:lpstr>Times New Roman</vt:lpstr>
      <vt:lpstr>Office Theme</vt:lpstr>
      <vt:lpstr>   Chapter 12:  Humor and Law</vt:lpstr>
      <vt:lpstr>PowerPoint Presentation</vt:lpstr>
      <vt:lpstr>PowerPoint Presentation</vt:lpstr>
      <vt:lpstr>Legal Humour Blog</vt:lpstr>
      <vt:lpstr>ASU’s Law School on the Tempe Campus</vt:lpstr>
      <vt:lpstr>ASU’s New Law School in Downtown Phoenix</vt:lpstr>
      <vt:lpstr>The Indian Civil Rights Act of 1968</vt:lpstr>
      <vt:lpstr>Comparing Bureaucratic Statements:</vt:lpstr>
      <vt:lpstr>Abraham Lincoln</vt:lpstr>
      <vt:lpstr>LANHAM  (Trademark) ACT Enacted July 5, 1946: Prohibits trademarks that could “disparage…or bring…into contempt or disrepute persons, living or dead.” </vt:lpstr>
      <vt:lpstr>PowerPoint Presentation</vt:lpstr>
      <vt:lpstr>Jokes about Lawyers Why do they exist, and why are they funny?</vt:lpstr>
      <vt:lpstr>Silly Court Reporter Rants</vt:lpstr>
      <vt:lpstr>Hustler Magazine v. Jerry Falwell</vt:lpstr>
      <vt:lpstr>PowerPoint Presentation</vt:lpstr>
      <vt:lpstr>PowerPoint Presentation</vt:lpstr>
      <vt:lpstr>PowerPoint Presentation</vt:lpstr>
      <vt:lpstr>Protection of Satire</vt:lpstr>
      <vt:lpstr>Legal Protections for Satire and Parody</vt:lpstr>
      <vt:lpstr>Can Jokes be Copyrighted?</vt:lpstr>
      <vt:lpstr>PowerPoint Presentation</vt:lpstr>
      <vt:lpstr>Ironies and Paradoxes in the Law</vt:lpstr>
      <vt:lpstr>America’s Favorite Judge Judy</vt:lpstr>
      <vt:lpstr>In Washington, there is a “Bigfoot Sanctuary” of roughly one million acres of land, in which it is illegal to poach a Sasquatch.</vt:lpstr>
      <vt:lpstr>“Charlie Chaplin Beats the Israeli Lottery”</vt:lpstr>
      <vt:lpstr>DIFFERENT KINDS OF LOGIC</vt:lpstr>
      <vt:lpstr>Alabama</vt:lpstr>
      <vt:lpstr>Alaska</vt:lpstr>
      <vt:lpstr>Hong Kong</vt:lpstr>
      <vt:lpstr>Iowa</vt:lpstr>
      <vt:lpstr>North Carolina</vt:lpstr>
      <vt:lpstr>Ohio</vt:lpstr>
      <vt:lpstr>Tennessee</vt:lpstr>
      <vt:lpstr>Sample Laws of Life</vt:lpstr>
      <vt:lpstr>Nilsen, Alleen and Don. The Language of Humor: An Introduction.   Cambridge, England: Cambridge University Press, 2019.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Humor and Law</dc:title>
  <dc:creator>Don Nilsen</dc:creator>
  <cp:lastModifiedBy>Don Nilsen</cp:lastModifiedBy>
  <cp:revision>70</cp:revision>
  <cp:lastPrinted>2017-08-29T19:03:25Z</cp:lastPrinted>
  <dcterms:created xsi:type="dcterms:W3CDTF">2017-08-11T16:38:34Z</dcterms:created>
  <dcterms:modified xsi:type="dcterms:W3CDTF">2019-02-12T23:26:31Z</dcterms:modified>
</cp:coreProperties>
</file>