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5015" r:id="rId2"/>
  </p:sldMasterIdLst>
  <p:notesMasterIdLst>
    <p:notesMasterId r:id="rId118"/>
  </p:notesMasterIdLst>
  <p:handoutMasterIdLst>
    <p:handoutMasterId r:id="rId119"/>
  </p:handoutMasterIdLst>
  <p:sldIdLst>
    <p:sldId id="731" r:id="rId3"/>
    <p:sldId id="258" r:id="rId4"/>
    <p:sldId id="710" r:id="rId5"/>
    <p:sldId id="643" r:id="rId6"/>
    <p:sldId id="706" r:id="rId7"/>
    <p:sldId id="554" r:id="rId8"/>
    <p:sldId id="642" r:id="rId9"/>
    <p:sldId id="550" r:id="rId10"/>
    <p:sldId id="551" r:id="rId11"/>
    <p:sldId id="552" r:id="rId12"/>
    <p:sldId id="556" r:id="rId13"/>
    <p:sldId id="557" r:id="rId14"/>
    <p:sldId id="636" r:id="rId15"/>
    <p:sldId id="617" r:id="rId16"/>
    <p:sldId id="559" r:id="rId17"/>
    <p:sldId id="727" r:id="rId18"/>
    <p:sldId id="619" r:id="rId19"/>
    <p:sldId id="598" r:id="rId20"/>
    <p:sldId id="599" r:id="rId21"/>
    <p:sldId id="600" r:id="rId22"/>
    <p:sldId id="640" r:id="rId23"/>
    <p:sldId id="564" r:id="rId24"/>
    <p:sldId id="567" r:id="rId25"/>
    <p:sldId id="672" r:id="rId26"/>
    <p:sldId id="605" r:id="rId27"/>
    <p:sldId id="606" r:id="rId28"/>
    <p:sldId id="607" r:id="rId29"/>
    <p:sldId id="572" r:id="rId30"/>
    <p:sldId id="573" r:id="rId31"/>
    <p:sldId id="670" r:id="rId32"/>
    <p:sldId id="678" r:id="rId33"/>
    <p:sldId id="673" r:id="rId34"/>
    <p:sldId id="611" r:id="rId35"/>
    <p:sldId id="612" r:id="rId36"/>
    <p:sldId id="738" r:id="rId37"/>
    <p:sldId id="647" r:id="rId38"/>
    <p:sldId id="730" r:id="rId39"/>
    <p:sldId id="732" r:id="rId40"/>
    <p:sldId id="733" r:id="rId41"/>
    <p:sldId id="734" r:id="rId42"/>
    <p:sldId id="736" r:id="rId43"/>
    <p:sldId id="644" r:id="rId44"/>
    <p:sldId id="694" r:id="rId45"/>
    <p:sldId id="646" r:id="rId46"/>
    <p:sldId id="737" r:id="rId47"/>
    <p:sldId id="695" r:id="rId48"/>
    <p:sldId id="696" r:id="rId49"/>
    <p:sldId id="697" r:id="rId50"/>
    <p:sldId id="615" r:id="rId51"/>
    <p:sldId id="715" r:id="rId52"/>
    <p:sldId id="576" r:id="rId53"/>
    <p:sldId id="577" r:id="rId54"/>
    <p:sldId id="616" r:id="rId55"/>
    <p:sldId id="704" r:id="rId56"/>
    <p:sldId id="580" r:id="rId57"/>
    <p:sldId id="662" r:id="rId58"/>
    <p:sldId id="714" r:id="rId59"/>
    <p:sldId id="723" r:id="rId60"/>
    <p:sldId id="724" r:id="rId61"/>
    <p:sldId id="725" r:id="rId62"/>
    <p:sldId id="722" r:id="rId63"/>
    <p:sldId id="660" r:id="rId64"/>
    <p:sldId id="635" r:id="rId65"/>
    <p:sldId id="621" r:id="rId66"/>
    <p:sldId id="691" r:id="rId67"/>
    <p:sldId id="650" r:id="rId68"/>
    <p:sldId id="713" r:id="rId69"/>
    <p:sldId id="685" r:id="rId70"/>
    <p:sldId id="703" r:id="rId71"/>
    <p:sldId id="699" r:id="rId72"/>
    <p:sldId id="687" r:id="rId73"/>
    <p:sldId id="700" r:id="rId74"/>
    <p:sldId id="688" r:id="rId75"/>
    <p:sldId id="702" r:id="rId76"/>
    <p:sldId id="701" r:id="rId77"/>
    <p:sldId id="712" r:id="rId78"/>
    <p:sldId id="628" r:id="rId79"/>
    <p:sldId id="638" r:id="rId80"/>
    <p:sldId id="629" r:id="rId81"/>
    <p:sldId id="651" r:id="rId82"/>
    <p:sldId id="652" r:id="rId83"/>
    <p:sldId id="632" r:id="rId84"/>
    <p:sldId id="633" r:id="rId85"/>
    <p:sldId id="718" r:id="rId86"/>
    <p:sldId id="654" r:id="rId87"/>
    <p:sldId id="655" r:id="rId88"/>
    <p:sldId id="716" r:id="rId89"/>
    <p:sldId id="728" r:id="rId90"/>
    <p:sldId id="656" r:id="rId91"/>
    <p:sldId id="657" r:id="rId92"/>
    <p:sldId id="658" r:id="rId93"/>
    <p:sldId id="560" r:id="rId94"/>
    <p:sldId id="561" r:id="rId95"/>
    <p:sldId id="562" r:id="rId96"/>
    <p:sldId id="546" r:id="rId97"/>
    <p:sldId id="583" r:id="rId98"/>
    <p:sldId id="584" r:id="rId99"/>
    <p:sldId id="675" r:id="rId100"/>
    <p:sldId id="595" r:id="rId101"/>
    <p:sldId id="620" r:id="rId102"/>
    <p:sldId id="721" r:id="rId103"/>
    <p:sldId id="719" r:id="rId104"/>
    <p:sldId id="588" r:id="rId105"/>
    <p:sldId id="589" r:id="rId106"/>
    <p:sldId id="587" r:id="rId107"/>
    <p:sldId id="711" r:id="rId108"/>
    <p:sldId id="709" r:id="rId109"/>
    <p:sldId id="590" r:id="rId110"/>
    <p:sldId id="591" r:id="rId111"/>
    <p:sldId id="592" r:id="rId112"/>
    <p:sldId id="593" r:id="rId113"/>
    <p:sldId id="594" r:id="rId114"/>
    <p:sldId id="596" r:id="rId115"/>
    <p:sldId id="729" r:id="rId116"/>
    <p:sldId id="690" r:id="rId117"/>
  </p:sldIdLst>
  <p:sldSz cx="9144000" cy="6858000" type="screen4x3"/>
  <p:notesSz cx="6858000" cy="9239250"/>
  <p:defaultTextStyle>
    <a:defPPr>
      <a:defRPr lang="en-US"/>
    </a:defPPr>
    <a:lvl1pPr algn="l" rtl="0" fontAlgn="base">
      <a:spcBef>
        <a:spcPct val="0"/>
      </a:spcBef>
      <a:spcAft>
        <a:spcPct val="0"/>
      </a:spcAft>
      <a:defRPr sz="2400" kern="1200">
        <a:solidFill>
          <a:schemeClr val="tx1"/>
        </a:solidFill>
        <a:latin typeface="Arial" charset="0"/>
        <a:ea typeface="Geneva" charset="0"/>
        <a:cs typeface="Geneva" charset="0"/>
      </a:defRPr>
    </a:lvl1pPr>
    <a:lvl2pPr marL="457200" algn="l" rtl="0" fontAlgn="base">
      <a:spcBef>
        <a:spcPct val="0"/>
      </a:spcBef>
      <a:spcAft>
        <a:spcPct val="0"/>
      </a:spcAft>
      <a:defRPr sz="2400" kern="1200">
        <a:solidFill>
          <a:schemeClr val="tx1"/>
        </a:solidFill>
        <a:latin typeface="Arial" charset="0"/>
        <a:ea typeface="Geneva" charset="0"/>
        <a:cs typeface="Geneva" charset="0"/>
      </a:defRPr>
    </a:lvl2pPr>
    <a:lvl3pPr marL="914400" algn="l" rtl="0" fontAlgn="base">
      <a:spcBef>
        <a:spcPct val="0"/>
      </a:spcBef>
      <a:spcAft>
        <a:spcPct val="0"/>
      </a:spcAft>
      <a:defRPr sz="2400" kern="1200">
        <a:solidFill>
          <a:schemeClr val="tx1"/>
        </a:solidFill>
        <a:latin typeface="Arial" charset="0"/>
        <a:ea typeface="Geneva" charset="0"/>
        <a:cs typeface="Geneva" charset="0"/>
      </a:defRPr>
    </a:lvl3pPr>
    <a:lvl4pPr marL="1371600" algn="l" rtl="0" fontAlgn="base">
      <a:spcBef>
        <a:spcPct val="0"/>
      </a:spcBef>
      <a:spcAft>
        <a:spcPct val="0"/>
      </a:spcAft>
      <a:defRPr sz="2400" kern="1200">
        <a:solidFill>
          <a:schemeClr val="tx1"/>
        </a:solidFill>
        <a:latin typeface="Arial" charset="0"/>
        <a:ea typeface="Geneva" charset="0"/>
        <a:cs typeface="Geneva" charset="0"/>
      </a:defRPr>
    </a:lvl4pPr>
    <a:lvl5pPr marL="1828800" algn="l" rtl="0" fontAlgn="base">
      <a:spcBef>
        <a:spcPct val="0"/>
      </a:spcBef>
      <a:spcAft>
        <a:spcPct val="0"/>
      </a:spcAft>
      <a:defRPr sz="2400" kern="1200">
        <a:solidFill>
          <a:schemeClr val="tx1"/>
        </a:solidFill>
        <a:latin typeface="Arial" charset="0"/>
        <a:ea typeface="Geneva" charset="0"/>
        <a:cs typeface="Geneva" charset="0"/>
      </a:defRPr>
    </a:lvl5pPr>
    <a:lvl6pPr marL="2286000" algn="l" defTabSz="457200" rtl="0" eaLnBrk="1" latinLnBrk="0" hangingPunct="1">
      <a:defRPr sz="2400" kern="1200">
        <a:solidFill>
          <a:schemeClr val="tx1"/>
        </a:solidFill>
        <a:latin typeface="Arial" charset="0"/>
        <a:ea typeface="Geneva" charset="0"/>
        <a:cs typeface="Geneva" charset="0"/>
      </a:defRPr>
    </a:lvl6pPr>
    <a:lvl7pPr marL="2743200" algn="l" defTabSz="457200" rtl="0" eaLnBrk="1" latinLnBrk="0" hangingPunct="1">
      <a:defRPr sz="2400" kern="1200">
        <a:solidFill>
          <a:schemeClr val="tx1"/>
        </a:solidFill>
        <a:latin typeface="Arial" charset="0"/>
        <a:ea typeface="Geneva" charset="0"/>
        <a:cs typeface="Geneva" charset="0"/>
      </a:defRPr>
    </a:lvl7pPr>
    <a:lvl8pPr marL="3200400" algn="l" defTabSz="457200" rtl="0" eaLnBrk="1" latinLnBrk="0" hangingPunct="1">
      <a:defRPr sz="2400" kern="1200">
        <a:solidFill>
          <a:schemeClr val="tx1"/>
        </a:solidFill>
        <a:latin typeface="Arial" charset="0"/>
        <a:ea typeface="Geneva" charset="0"/>
        <a:cs typeface="Geneva" charset="0"/>
      </a:defRPr>
    </a:lvl8pPr>
    <a:lvl9pPr marL="3657600" algn="l" defTabSz="457200" rtl="0" eaLnBrk="1" latinLnBrk="0" hangingPunct="1">
      <a:defRPr sz="2400" kern="1200">
        <a:solidFill>
          <a:schemeClr val="tx1"/>
        </a:solidFill>
        <a:latin typeface="Arial" charset="0"/>
        <a:ea typeface="Geneva" charset="0"/>
        <a:cs typeface="Geneva" charset="0"/>
      </a:defRPr>
    </a:lvl9pPr>
  </p:defaultTextStyle>
  <p:extLst>
    <p:ext uri="{521415D9-36F7-43E2-AB2F-B90AF26B5E84}">
      <p14:sectionLst xmlns:p14="http://schemas.microsoft.com/office/powerpoint/2010/main">
        <p14:section name="Default Section" id="{E46F9BE8-A00B-4DB3-B673-52F028CD6283}">
          <p14:sldIdLst>
            <p14:sldId id="731"/>
            <p14:sldId id="258"/>
            <p14:sldId id="710"/>
            <p14:sldId id="643"/>
            <p14:sldId id="706"/>
            <p14:sldId id="554"/>
            <p14:sldId id="642"/>
            <p14:sldId id="550"/>
            <p14:sldId id="551"/>
            <p14:sldId id="552"/>
            <p14:sldId id="556"/>
            <p14:sldId id="557"/>
            <p14:sldId id="636"/>
            <p14:sldId id="617"/>
            <p14:sldId id="559"/>
            <p14:sldId id="727"/>
            <p14:sldId id="619"/>
            <p14:sldId id="598"/>
            <p14:sldId id="599"/>
            <p14:sldId id="600"/>
            <p14:sldId id="640"/>
            <p14:sldId id="564"/>
            <p14:sldId id="567"/>
            <p14:sldId id="672"/>
            <p14:sldId id="605"/>
            <p14:sldId id="606"/>
            <p14:sldId id="607"/>
            <p14:sldId id="572"/>
            <p14:sldId id="573"/>
            <p14:sldId id="670"/>
            <p14:sldId id="678"/>
            <p14:sldId id="673"/>
            <p14:sldId id="611"/>
            <p14:sldId id="612"/>
            <p14:sldId id="738"/>
            <p14:sldId id="647"/>
            <p14:sldId id="730"/>
            <p14:sldId id="732"/>
            <p14:sldId id="733"/>
            <p14:sldId id="734"/>
            <p14:sldId id="736"/>
            <p14:sldId id="644"/>
            <p14:sldId id="694"/>
            <p14:sldId id="646"/>
            <p14:sldId id="737"/>
            <p14:sldId id="695"/>
            <p14:sldId id="696"/>
            <p14:sldId id="697"/>
            <p14:sldId id="615"/>
            <p14:sldId id="715"/>
            <p14:sldId id="576"/>
            <p14:sldId id="577"/>
            <p14:sldId id="616"/>
            <p14:sldId id="704"/>
            <p14:sldId id="580"/>
            <p14:sldId id="662"/>
            <p14:sldId id="714"/>
            <p14:sldId id="723"/>
            <p14:sldId id="724"/>
            <p14:sldId id="725"/>
            <p14:sldId id="722"/>
            <p14:sldId id="660"/>
            <p14:sldId id="635"/>
            <p14:sldId id="621"/>
            <p14:sldId id="691"/>
            <p14:sldId id="650"/>
            <p14:sldId id="713"/>
            <p14:sldId id="685"/>
            <p14:sldId id="703"/>
            <p14:sldId id="699"/>
            <p14:sldId id="687"/>
            <p14:sldId id="700"/>
            <p14:sldId id="688"/>
            <p14:sldId id="702"/>
            <p14:sldId id="701"/>
            <p14:sldId id="712"/>
            <p14:sldId id="628"/>
            <p14:sldId id="638"/>
            <p14:sldId id="629"/>
            <p14:sldId id="651"/>
            <p14:sldId id="652"/>
            <p14:sldId id="632"/>
            <p14:sldId id="633"/>
            <p14:sldId id="718"/>
            <p14:sldId id="654"/>
            <p14:sldId id="655"/>
            <p14:sldId id="716"/>
            <p14:sldId id="728"/>
            <p14:sldId id="656"/>
            <p14:sldId id="657"/>
            <p14:sldId id="658"/>
            <p14:sldId id="560"/>
            <p14:sldId id="561"/>
            <p14:sldId id="562"/>
            <p14:sldId id="546"/>
            <p14:sldId id="583"/>
            <p14:sldId id="584"/>
            <p14:sldId id="675"/>
            <p14:sldId id="595"/>
            <p14:sldId id="620"/>
            <p14:sldId id="721"/>
            <p14:sldId id="719"/>
            <p14:sldId id="588"/>
            <p14:sldId id="589"/>
            <p14:sldId id="587"/>
            <p14:sldId id="711"/>
            <p14:sldId id="709"/>
            <p14:sldId id="590"/>
            <p14:sldId id="591"/>
            <p14:sldId id="592"/>
            <p14:sldId id="593"/>
            <p14:sldId id="594"/>
            <p14:sldId id="596"/>
            <p14:sldId id="729"/>
            <p14:sldId id="6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A172F"/>
    <a:srgbClr val="FFFE9C"/>
    <a:srgbClr val="014188"/>
    <a:srgbClr val="3191F7"/>
    <a:srgbClr val="1777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86410"/>
  </p:normalViewPr>
  <p:slideViewPr>
    <p:cSldViewPr snapToGrid="0">
      <p:cViewPr varScale="1">
        <p:scale>
          <a:sx n="77" d="100"/>
          <a:sy n="77" d="100"/>
        </p:scale>
        <p:origin x="498" y="96"/>
      </p:cViewPr>
      <p:guideLst>
        <p:guide orient="horz" pos="2160"/>
        <p:guide pos="2880"/>
      </p:guideLst>
    </p:cSldViewPr>
  </p:slideViewPr>
  <p:outlineViewPr>
    <p:cViewPr>
      <p:scale>
        <a:sx n="33" d="100"/>
        <a:sy n="33" d="100"/>
      </p:scale>
      <p:origin x="0" y="-7857"/>
    </p:cViewPr>
  </p:outlineViewPr>
  <p:notesTextViewPr>
    <p:cViewPr>
      <p:scale>
        <a:sx n="3" d="2"/>
        <a:sy n="3" d="2"/>
      </p:scale>
      <p:origin x="0" y="0"/>
    </p:cViewPr>
  </p:notesTextViewPr>
  <p:sorterViewPr>
    <p:cViewPr>
      <p:scale>
        <a:sx n="1" d="1"/>
        <a:sy n="1" d="1"/>
      </p:scale>
      <p:origin x="0" y="-1374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handoutMaster" Target="handoutMasters/handoutMaster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11" Type="http://schemas.openxmlformats.org/officeDocument/2006/relationships/image" Target="../media/image22.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1963"/>
          </a:xfrm>
          <a:prstGeom prst="rect">
            <a:avLst/>
          </a:prstGeom>
        </p:spPr>
        <p:txBody>
          <a:bodyPr vert="horz" lIns="91440" tIns="45720" rIns="91440" bIns="45720" rtlCol="0"/>
          <a:lstStyle>
            <a:lvl1pPr algn="l">
              <a:defRPr sz="1200">
                <a:latin typeface="Arial" charset="0"/>
                <a:ea typeface="Geneva" charset="0"/>
                <a:cs typeface="Geneva" charset="0"/>
              </a:defRPr>
            </a:lvl1pPr>
          </a:lstStyle>
          <a:p>
            <a:pPr>
              <a:defRPr/>
            </a:pPr>
            <a:endParaRPr lang="en-US"/>
          </a:p>
        </p:txBody>
      </p:sp>
      <p:sp>
        <p:nvSpPr>
          <p:cNvPr id="3" name="Date Placeholder 2"/>
          <p:cNvSpPr>
            <a:spLocks noGrp="1"/>
          </p:cNvSpPr>
          <p:nvPr>
            <p:ph type="dt" sz="quarter" idx="1"/>
          </p:nvPr>
        </p:nvSpPr>
        <p:spPr>
          <a:xfrm>
            <a:off x="3884613" y="0"/>
            <a:ext cx="2971800" cy="461963"/>
          </a:xfrm>
          <a:prstGeom prst="rect">
            <a:avLst/>
          </a:prstGeom>
        </p:spPr>
        <p:txBody>
          <a:bodyPr vert="horz" lIns="91440" tIns="45720" rIns="91440" bIns="45720" rtlCol="0"/>
          <a:lstStyle>
            <a:lvl1pPr algn="r">
              <a:defRPr sz="1200">
                <a:latin typeface="Arial" charset="0"/>
                <a:ea typeface="Geneva" charset="0"/>
                <a:cs typeface="Geneva" charset="0"/>
              </a:defRPr>
            </a:lvl1pPr>
          </a:lstStyle>
          <a:p>
            <a:pPr>
              <a:defRPr/>
            </a:pPr>
            <a:fld id="{7776DB9F-8A6A-A14D-91C1-EC2E281C9769}" type="datetime1">
              <a:rPr lang="en-US"/>
              <a:pPr>
                <a:defRPr/>
              </a:pPr>
              <a:t>10/15/2019</a:t>
            </a:fld>
            <a:endParaRPr lang="en-US"/>
          </a:p>
        </p:txBody>
      </p:sp>
      <p:sp>
        <p:nvSpPr>
          <p:cNvPr id="4" name="Footer Placeholder 3"/>
          <p:cNvSpPr>
            <a:spLocks noGrp="1"/>
          </p:cNvSpPr>
          <p:nvPr>
            <p:ph type="ftr" sz="quarter" idx="2"/>
          </p:nvPr>
        </p:nvSpPr>
        <p:spPr>
          <a:xfrm>
            <a:off x="0" y="8775684"/>
            <a:ext cx="2971800" cy="461963"/>
          </a:xfrm>
          <a:prstGeom prst="rect">
            <a:avLst/>
          </a:prstGeom>
        </p:spPr>
        <p:txBody>
          <a:bodyPr vert="horz" lIns="91440" tIns="45720" rIns="91440" bIns="45720" rtlCol="0" anchor="b"/>
          <a:lstStyle>
            <a:lvl1pPr algn="l">
              <a:defRPr sz="1200">
                <a:latin typeface="Arial" charset="0"/>
                <a:ea typeface="Geneva" charset="0"/>
                <a:cs typeface="Geneva" charset="0"/>
              </a:defRPr>
            </a:lvl1pPr>
          </a:lstStyle>
          <a:p>
            <a:pPr>
              <a:defRPr/>
            </a:pPr>
            <a:endParaRPr lang="en-US"/>
          </a:p>
        </p:txBody>
      </p:sp>
      <p:sp>
        <p:nvSpPr>
          <p:cNvPr id="5" name="Slide Number Placeholder 4"/>
          <p:cNvSpPr>
            <a:spLocks noGrp="1"/>
          </p:cNvSpPr>
          <p:nvPr>
            <p:ph type="sldNum" sz="quarter" idx="3"/>
          </p:nvPr>
        </p:nvSpPr>
        <p:spPr>
          <a:xfrm>
            <a:off x="3884613" y="8775684"/>
            <a:ext cx="2971800" cy="461963"/>
          </a:xfrm>
          <a:prstGeom prst="rect">
            <a:avLst/>
          </a:prstGeom>
        </p:spPr>
        <p:txBody>
          <a:bodyPr vert="horz" lIns="91440" tIns="45720" rIns="91440" bIns="45720" rtlCol="0" anchor="b"/>
          <a:lstStyle>
            <a:lvl1pPr algn="r">
              <a:defRPr sz="1200">
                <a:latin typeface="Arial" charset="0"/>
                <a:ea typeface="Geneva" charset="0"/>
                <a:cs typeface="Geneva" charset="0"/>
              </a:defRPr>
            </a:lvl1pPr>
          </a:lstStyle>
          <a:p>
            <a:pPr>
              <a:defRPr/>
            </a:pPr>
            <a:fld id="{7C9F963F-FC25-F948-BBDF-F5E662E8757F}"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61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Geneva"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61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Geneva" charset="0"/>
                <a:cs typeface="Geneva"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20775" y="693738"/>
            <a:ext cx="4616450" cy="34639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88644"/>
            <a:ext cx="5029200" cy="4157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777287"/>
            <a:ext cx="2971800" cy="461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Geneva"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6200" y="8777287"/>
            <a:ext cx="2971800" cy="4619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Geneva" charset="0"/>
                <a:cs typeface="Geneva" charset="0"/>
              </a:defRPr>
            </a:lvl1pPr>
          </a:lstStyle>
          <a:p>
            <a:pPr>
              <a:defRPr/>
            </a:pPr>
            <a:fld id="{1A3C695F-8C32-5948-AABD-957DF27F132B}"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0"/>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0"/>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endParaRPr lang="en-US"/>
          </a:p>
        </p:txBody>
      </p:sp>
      <p:sp>
        <p:nvSpPr>
          <p:cNvPr id="35844" name="Slide Number Placeholder 3"/>
          <p:cNvSpPr>
            <a:spLocks noGrp="1"/>
          </p:cNvSpPr>
          <p:nvPr>
            <p:ph type="sldNum" sz="quarter" idx="5"/>
          </p:nvPr>
        </p:nvSpPr>
        <p:spPr>
          <a:noFill/>
        </p:spPr>
        <p:txBody>
          <a:bodyPr/>
          <a:lstStyle/>
          <a:p>
            <a:fld id="{6C6222B6-109A-614D-AADE-F87355DBF316}"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665C64AE-348E-4D06-864F-2CDA544B8C66}" type="slidenum">
              <a:rPr lang="en-US" altLang="en-US"/>
              <a:pPr/>
              <a:t>57</a:t>
            </a:fld>
            <a:endParaRPr lang="en-US" altLang="en-US"/>
          </a:p>
        </p:txBody>
      </p:sp>
      <p:sp>
        <p:nvSpPr>
          <p:cNvPr id="4097"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96008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58</a:t>
            </a:fld>
            <a:endParaRPr lang="en-US"/>
          </a:p>
        </p:txBody>
      </p:sp>
    </p:spTree>
    <p:extLst>
      <p:ext uri="{BB962C8B-B14F-4D97-AF65-F5344CB8AC3E}">
        <p14:creationId xmlns:p14="http://schemas.microsoft.com/office/powerpoint/2010/main" val="3232445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p:spPr>
        <p:txBody>
          <a:bodyPr/>
          <a:lstStyle/>
          <a:p>
            <a:endParaRPr lang="en-US"/>
          </a:p>
        </p:txBody>
      </p:sp>
      <p:sp>
        <p:nvSpPr>
          <p:cNvPr id="44036" name="Slide Number Placeholder 3"/>
          <p:cNvSpPr>
            <a:spLocks noGrp="1"/>
          </p:cNvSpPr>
          <p:nvPr>
            <p:ph type="sldNum" sz="quarter" idx="5"/>
          </p:nvPr>
        </p:nvSpPr>
        <p:spPr>
          <a:noFill/>
        </p:spPr>
        <p:txBody>
          <a:bodyPr/>
          <a:lstStyle/>
          <a:p>
            <a:fld id="{BE232FD1-C5F8-FA4F-B312-085CB1104E39}" type="slidenum">
              <a:rPr lang="en-US" smtClean="0"/>
              <a:pPr/>
              <a:t>62</a:t>
            </a:fld>
            <a:endParaRPr lang="en-US" smtClean="0"/>
          </a:p>
        </p:txBody>
      </p:sp>
    </p:spTree>
    <p:extLst>
      <p:ext uri="{BB962C8B-B14F-4D97-AF65-F5344CB8AC3E}">
        <p14:creationId xmlns:p14="http://schemas.microsoft.com/office/powerpoint/2010/main" val="1364558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71</a:t>
            </a:fld>
            <a:endParaRPr lang="en-US"/>
          </a:p>
        </p:txBody>
      </p:sp>
    </p:spTree>
    <p:extLst>
      <p:ext uri="{BB962C8B-B14F-4D97-AF65-F5344CB8AC3E}">
        <p14:creationId xmlns:p14="http://schemas.microsoft.com/office/powerpoint/2010/main" val="93347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73</a:t>
            </a:fld>
            <a:endParaRPr lang="en-US"/>
          </a:p>
        </p:txBody>
      </p:sp>
    </p:spTree>
    <p:extLst>
      <p:ext uri="{BB962C8B-B14F-4D97-AF65-F5344CB8AC3E}">
        <p14:creationId xmlns:p14="http://schemas.microsoft.com/office/powerpoint/2010/main" val="3202734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75</a:t>
            </a:fld>
            <a:endParaRPr lang="en-US"/>
          </a:p>
        </p:txBody>
      </p:sp>
    </p:spTree>
    <p:extLst>
      <p:ext uri="{BB962C8B-B14F-4D97-AF65-F5344CB8AC3E}">
        <p14:creationId xmlns:p14="http://schemas.microsoft.com/office/powerpoint/2010/main" val="4162784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APPLE Undulator: high </a:t>
            </a:r>
            <a:r>
              <a:rPr lang="de-DE" dirty="0" err="1"/>
              <a:t>degree</a:t>
            </a:r>
            <a:r>
              <a:rPr lang="de-DE" dirty="0"/>
              <a:t> </a:t>
            </a:r>
            <a:r>
              <a:rPr lang="de-DE" dirty="0" err="1"/>
              <a:t>of</a:t>
            </a:r>
            <a:r>
              <a:rPr lang="de-DE" dirty="0"/>
              <a:t> </a:t>
            </a:r>
            <a:r>
              <a:rPr lang="de-DE" dirty="0" err="1"/>
              <a:t>polarization</a:t>
            </a:r>
            <a:r>
              <a:rPr lang="de-DE" dirty="0"/>
              <a:t>, high </a:t>
            </a:r>
            <a:r>
              <a:rPr lang="de-DE" dirty="0" err="1"/>
              <a:t>fields</a:t>
            </a:r>
            <a:r>
              <a:rPr lang="de-DE" b="1" u="sng" dirty="0"/>
              <a:t>, but </a:t>
            </a:r>
            <a:r>
              <a:rPr lang="de-DE" dirty="0"/>
              <a:t>still </a:t>
            </a:r>
            <a:r>
              <a:rPr lang="de-DE" dirty="0" err="1"/>
              <a:t>low</a:t>
            </a:r>
            <a:r>
              <a:rPr lang="de-DE" dirty="0"/>
              <a:t> </a:t>
            </a:r>
            <a:r>
              <a:rPr lang="de-DE" dirty="0" err="1"/>
              <a:t>switching</a:t>
            </a:r>
            <a:r>
              <a:rPr lang="de-DE" dirty="0"/>
              <a:t> </a:t>
            </a:r>
            <a:r>
              <a:rPr lang="de-DE" dirty="0" err="1"/>
              <a:t>frequency</a:t>
            </a:r>
            <a:endParaRPr lang="de-DE" dirty="0"/>
          </a:p>
        </p:txBody>
      </p:sp>
      <p:sp>
        <p:nvSpPr>
          <p:cNvPr id="4" name="Foliennummernplatzhalter 3"/>
          <p:cNvSpPr>
            <a:spLocks noGrp="1"/>
          </p:cNvSpPr>
          <p:nvPr>
            <p:ph type="sldNum" sz="quarter" idx="5"/>
          </p:nvPr>
        </p:nvSpPr>
        <p:spPr/>
        <p:txBody>
          <a:bodyPr/>
          <a:lstStyle/>
          <a:p>
            <a:pPr>
              <a:defRPr/>
            </a:pPr>
            <a:fld id="{25E1AD63-2865-465B-8F35-D1533DF87A68}" type="slidenum">
              <a:rPr lang="de-DE" altLang="de-DE" smtClean="0"/>
              <a:pPr>
                <a:defRPr/>
              </a:pPr>
              <a:t>101</a:t>
            </a:fld>
            <a:endParaRPr lang="de-DE" altLang="de-DE"/>
          </a:p>
        </p:txBody>
      </p:sp>
    </p:spTree>
    <p:extLst>
      <p:ext uri="{BB962C8B-B14F-4D97-AF65-F5344CB8AC3E}">
        <p14:creationId xmlns:p14="http://schemas.microsoft.com/office/powerpoint/2010/main" val="3503530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Now we will move on to consider the three</a:t>
            </a:r>
            <a:r>
              <a:rPr lang="en-AU" baseline="0" dirty="0" smtClean="0"/>
              <a:t> major kinds of source, and what makes the 3</a:t>
            </a:r>
            <a:r>
              <a:rPr lang="en-AU" baseline="30000" dirty="0" smtClean="0"/>
              <a:t>rd</a:t>
            </a:r>
            <a:r>
              <a:rPr lang="en-AU" baseline="0" dirty="0" smtClean="0"/>
              <a:t> generation facilities special. The 3</a:t>
            </a:r>
            <a:r>
              <a:rPr lang="en-AU" baseline="30000" dirty="0" smtClean="0"/>
              <a:t>rd</a:t>
            </a:r>
            <a:r>
              <a:rPr lang="en-AU" baseline="0" dirty="0" smtClean="0"/>
              <a:t> generation rings are specifically designed to optimise the radiation from undulator sources.  Introduce ID – periodic array of magnets causing the electron beam to wiggle/undulate as it travels down the straight section.</a:t>
            </a:r>
            <a:endParaRPr lang="en-AU" dirty="0"/>
          </a:p>
        </p:txBody>
      </p:sp>
      <p:sp>
        <p:nvSpPr>
          <p:cNvPr id="4" name="Slide Number Placeholder 3"/>
          <p:cNvSpPr>
            <a:spLocks noGrp="1"/>
          </p:cNvSpPr>
          <p:nvPr>
            <p:ph type="sldNum" sz="quarter" idx="10"/>
          </p:nvPr>
        </p:nvSpPr>
        <p:spPr/>
        <p:txBody>
          <a:bodyPr/>
          <a:lstStyle/>
          <a:p>
            <a:pPr>
              <a:defRPr/>
            </a:pPr>
            <a:fld id="{8666D414-456B-479B-8660-4E4BDB97391D}" type="slidenum">
              <a:rPr lang="en-AU" smtClean="0"/>
              <a:pPr>
                <a:defRPr/>
              </a:pPr>
              <a:t>5</a:t>
            </a:fld>
            <a:endParaRPr lang="en-AU"/>
          </a:p>
        </p:txBody>
      </p:sp>
    </p:spTree>
    <p:extLst>
      <p:ext uri="{BB962C8B-B14F-4D97-AF65-F5344CB8AC3E}">
        <p14:creationId xmlns:p14="http://schemas.microsoft.com/office/powerpoint/2010/main" val="115802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17</a:t>
            </a:fld>
            <a:endParaRPr lang="en-US"/>
          </a:p>
        </p:txBody>
      </p:sp>
    </p:spTree>
    <p:extLst>
      <p:ext uri="{BB962C8B-B14F-4D97-AF65-F5344CB8AC3E}">
        <p14:creationId xmlns:p14="http://schemas.microsoft.com/office/powerpoint/2010/main" val="1984538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a:ln/>
        </p:spPr>
      </p:sp>
      <p:sp>
        <p:nvSpPr>
          <p:cNvPr id="44035" name="Notes Placeholder 2"/>
          <p:cNvSpPr>
            <a:spLocks noGrp="1"/>
          </p:cNvSpPr>
          <p:nvPr>
            <p:ph type="body" idx="1"/>
          </p:nvPr>
        </p:nvSpPr>
        <p:spPr>
          <a:noFill/>
          <a:ln/>
        </p:spPr>
        <p:txBody>
          <a:bodyPr/>
          <a:lstStyle/>
          <a:p>
            <a:endParaRPr lang="en-US"/>
          </a:p>
        </p:txBody>
      </p:sp>
      <p:sp>
        <p:nvSpPr>
          <p:cNvPr id="44036" name="Slide Number Placeholder 3"/>
          <p:cNvSpPr>
            <a:spLocks noGrp="1"/>
          </p:cNvSpPr>
          <p:nvPr>
            <p:ph type="sldNum" sz="quarter" idx="5"/>
          </p:nvPr>
        </p:nvSpPr>
        <p:spPr>
          <a:noFill/>
        </p:spPr>
        <p:txBody>
          <a:bodyPr/>
          <a:lstStyle/>
          <a:p>
            <a:fld id="{BE232FD1-C5F8-FA4F-B312-085CB1104E39}" type="slidenum">
              <a:rPr lang="en-US" smtClean="0"/>
              <a:pPr/>
              <a:t>18</a:t>
            </a:fld>
            <a:endParaRPr lang="en-US" smtClean="0"/>
          </a:p>
        </p:txBody>
      </p:sp>
    </p:spTree>
    <p:extLst>
      <p:ext uri="{BB962C8B-B14F-4D97-AF65-F5344CB8AC3E}">
        <p14:creationId xmlns:p14="http://schemas.microsoft.com/office/powerpoint/2010/main" val="231866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23</a:t>
            </a:fld>
            <a:endParaRPr lang="en-US"/>
          </a:p>
        </p:txBody>
      </p:sp>
    </p:spTree>
    <p:extLst>
      <p:ext uri="{BB962C8B-B14F-4D97-AF65-F5344CB8AC3E}">
        <p14:creationId xmlns:p14="http://schemas.microsoft.com/office/powerpoint/2010/main" val="219778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39</a:t>
            </a:fld>
            <a:endParaRPr lang="en-US"/>
          </a:p>
        </p:txBody>
      </p:sp>
    </p:spTree>
    <p:extLst>
      <p:ext uri="{BB962C8B-B14F-4D97-AF65-F5344CB8AC3E}">
        <p14:creationId xmlns:p14="http://schemas.microsoft.com/office/powerpoint/2010/main" val="3720579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46</a:t>
            </a:fld>
            <a:endParaRPr lang="en-US"/>
          </a:p>
        </p:txBody>
      </p:sp>
    </p:spTree>
    <p:extLst>
      <p:ext uri="{BB962C8B-B14F-4D97-AF65-F5344CB8AC3E}">
        <p14:creationId xmlns:p14="http://schemas.microsoft.com/office/powerpoint/2010/main" val="2349667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48</a:t>
            </a:fld>
            <a:endParaRPr lang="en-US"/>
          </a:p>
        </p:txBody>
      </p:sp>
    </p:spTree>
    <p:extLst>
      <p:ext uri="{BB962C8B-B14F-4D97-AF65-F5344CB8AC3E}">
        <p14:creationId xmlns:p14="http://schemas.microsoft.com/office/powerpoint/2010/main" val="2349196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50</a:t>
            </a:fld>
            <a:endParaRPr lang="en-US"/>
          </a:p>
        </p:txBody>
      </p:sp>
    </p:spTree>
    <p:extLst>
      <p:ext uri="{BB962C8B-B14F-4D97-AF65-F5344CB8AC3E}">
        <p14:creationId xmlns:p14="http://schemas.microsoft.com/office/powerpoint/2010/main" val="849474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9.jpe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234" y="-162201"/>
            <a:ext cx="7772400" cy="1470025"/>
          </a:xfrm>
        </p:spPr>
        <p:txBody>
          <a:bodyPr/>
          <a:lstStyle/>
          <a:p>
            <a:r>
              <a:rPr lang="en-US" dirty="0" smtClean="0"/>
              <a:t>Click to edit Master title style</a:t>
            </a:r>
            <a:endParaRPr lang="en-US" dirty="0"/>
          </a:p>
        </p:txBody>
      </p:sp>
      <p:sp>
        <p:nvSpPr>
          <p:cNvPr id="4" name="Rectangle 15"/>
          <p:cNvSpPr>
            <a:spLocks noGrp="1" noChangeArrowheads="1"/>
          </p:cNvSpPr>
          <p:nvPr>
            <p:ph type="sldNum" sz="quarter" idx="10"/>
          </p:nvPr>
        </p:nvSpPr>
        <p:spPr>
          <a:ln/>
        </p:spPr>
        <p:txBody>
          <a:bodyPr/>
          <a:lstStyle>
            <a:lvl1pPr>
              <a:defRPr/>
            </a:lvl1pPr>
          </a:lstStyle>
          <a:p>
            <a:pPr>
              <a:defRPr/>
            </a:pPr>
            <a:fld id="{B49E59D0-8C4E-0447-9C3E-1E065E3071C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spTree>
      <p:nvGrpSpPr>
        <p:cNvPr id="1" name=""/>
        <p:cNvGrpSpPr/>
        <p:nvPr/>
      </p:nvGrpSpPr>
      <p:grpSpPr>
        <a:xfrm>
          <a:off x="0" y="0"/>
          <a:ext cx="0" cy="0"/>
          <a:chOff x="0" y="0"/>
          <a:chExt cx="0" cy="0"/>
        </a:xfrm>
      </p:grpSpPr>
      <p:pic>
        <p:nvPicPr>
          <p:cNvPr id="4" name="Grafik 20" descr="footer.jpg"/>
          <p:cNvPicPr>
            <a:picLocks noChangeAspect="1"/>
          </p:cNvPicPr>
          <p:nvPr userDrawn="1"/>
        </p:nvPicPr>
        <p:blipFill>
          <a:blip r:embed="rId2"/>
          <a:srcRect l="307" r="360" b="8740"/>
          <a:stretch>
            <a:fillRect/>
          </a:stretch>
        </p:blipFill>
        <p:spPr bwMode="auto">
          <a:xfrm>
            <a:off x="0" y="6577013"/>
            <a:ext cx="9144000" cy="295275"/>
          </a:xfrm>
          <a:prstGeom prst="rect">
            <a:avLst/>
          </a:prstGeom>
          <a:noFill/>
          <a:ln w="9525">
            <a:noFill/>
            <a:miter lim="800000"/>
            <a:headEnd/>
            <a:tailEnd/>
          </a:ln>
        </p:spPr>
      </p:pic>
      <p:sp>
        <p:nvSpPr>
          <p:cNvPr id="5" name="Line 16"/>
          <p:cNvSpPr>
            <a:spLocks noChangeShapeType="1"/>
          </p:cNvSpPr>
          <p:nvPr userDrawn="1"/>
        </p:nvSpPr>
        <p:spPr bwMode="auto">
          <a:xfrm>
            <a:off x="876300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6" name="Line 17"/>
          <p:cNvSpPr>
            <a:spLocks noChangeShapeType="1"/>
          </p:cNvSpPr>
          <p:nvPr userDrawn="1"/>
        </p:nvSpPr>
        <p:spPr bwMode="auto">
          <a:xfrm>
            <a:off x="709295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7" name="Line 18"/>
          <p:cNvSpPr>
            <a:spLocks noChangeShapeType="1"/>
          </p:cNvSpPr>
          <p:nvPr userDrawn="1"/>
        </p:nvSpPr>
        <p:spPr bwMode="auto">
          <a:xfrm>
            <a:off x="542290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8" name="Line 19"/>
          <p:cNvSpPr>
            <a:spLocks noChangeShapeType="1"/>
          </p:cNvSpPr>
          <p:nvPr userDrawn="1"/>
        </p:nvSpPr>
        <p:spPr bwMode="auto">
          <a:xfrm>
            <a:off x="3754438"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9" name="Line 16"/>
          <p:cNvSpPr>
            <a:spLocks noChangeShapeType="1"/>
          </p:cNvSpPr>
          <p:nvPr userDrawn="1"/>
        </p:nvSpPr>
        <p:spPr bwMode="auto">
          <a:xfrm>
            <a:off x="2185988" y="6697663"/>
            <a:ext cx="0" cy="176212"/>
          </a:xfrm>
          <a:prstGeom prst="line">
            <a:avLst/>
          </a:prstGeom>
          <a:noFill/>
          <a:ln w="6350">
            <a:solidFill>
              <a:schemeClr val="bg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10" name="Line 16"/>
          <p:cNvSpPr>
            <a:spLocks noChangeShapeType="1"/>
          </p:cNvSpPr>
          <p:nvPr userDrawn="1"/>
        </p:nvSpPr>
        <p:spPr bwMode="auto">
          <a:xfrm>
            <a:off x="7091363" y="6697663"/>
            <a:ext cx="0" cy="176212"/>
          </a:xfrm>
          <a:prstGeom prst="line">
            <a:avLst/>
          </a:prstGeom>
          <a:noFill/>
          <a:ln w="6350">
            <a:solidFill>
              <a:schemeClr val="bg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pic>
        <p:nvPicPr>
          <p:cNvPr id="11" name="Grafik 14" descr="hg.jpg"/>
          <p:cNvPicPr>
            <a:picLocks noChangeAspect="1"/>
          </p:cNvPicPr>
          <p:nvPr userDrawn="1"/>
        </p:nvPicPr>
        <p:blipFill>
          <a:blip r:embed="rId3"/>
          <a:srcRect t="13959"/>
          <a:stretch>
            <a:fillRect/>
          </a:stretch>
        </p:blipFill>
        <p:spPr bwMode="auto">
          <a:xfrm>
            <a:off x="0" y="538163"/>
            <a:ext cx="9144000" cy="6053137"/>
          </a:xfrm>
          <a:prstGeom prst="rect">
            <a:avLst/>
          </a:prstGeom>
          <a:noFill/>
          <a:ln w="9525">
            <a:noFill/>
            <a:miter lim="800000"/>
            <a:headEnd/>
            <a:tailEnd/>
          </a:ln>
        </p:spPr>
      </p:pic>
      <p:pic>
        <p:nvPicPr>
          <p:cNvPr id="12" name="Picture 17"/>
          <p:cNvPicPr>
            <a:picLocks noChangeAspect="1" noChangeArrowheads="1"/>
          </p:cNvPicPr>
          <p:nvPr userDrawn="1"/>
        </p:nvPicPr>
        <p:blipFill>
          <a:blip r:embed="rId4"/>
          <a:srcRect l="27147" t="43604" r="25964" b="42442"/>
          <a:stretch>
            <a:fillRect/>
          </a:stretch>
        </p:blipFill>
        <p:spPr bwMode="auto">
          <a:xfrm>
            <a:off x="7385050" y="-1588"/>
            <a:ext cx="1157288" cy="490538"/>
          </a:xfrm>
          <a:prstGeom prst="rect">
            <a:avLst/>
          </a:prstGeom>
          <a:noFill/>
          <a:ln w="9525">
            <a:noFill/>
            <a:miter lim="800000"/>
            <a:headEnd/>
            <a:tailEnd/>
          </a:ln>
        </p:spPr>
      </p:pic>
      <p:pic>
        <p:nvPicPr>
          <p:cNvPr id="13" name="Picture 18" descr="logo uzh-eth"/>
          <p:cNvPicPr>
            <a:picLocks noChangeAspect="1" noChangeArrowheads="1"/>
          </p:cNvPicPr>
          <p:nvPr userDrawn="1"/>
        </p:nvPicPr>
        <p:blipFill>
          <a:blip r:embed="rId5"/>
          <a:srcRect/>
          <a:stretch>
            <a:fillRect/>
          </a:stretch>
        </p:blipFill>
        <p:spPr bwMode="auto">
          <a:xfrm>
            <a:off x="377825" y="69850"/>
            <a:ext cx="2160588" cy="296863"/>
          </a:xfrm>
          <a:prstGeom prst="rect">
            <a:avLst/>
          </a:prstGeom>
          <a:noFill/>
          <a:ln w="9525">
            <a:noFill/>
            <a:miter lim="800000"/>
            <a:headEnd/>
            <a:tailEnd/>
          </a:ln>
        </p:spPr>
      </p:pic>
      <p:sp>
        <p:nvSpPr>
          <p:cNvPr id="2" name="Titel 1"/>
          <p:cNvSpPr>
            <a:spLocks noGrp="1"/>
          </p:cNvSpPr>
          <p:nvPr>
            <p:ph type="title"/>
          </p:nvPr>
        </p:nvSpPr>
        <p:spPr>
          <a:xfrm>
            <a:off x="381000" y="1528764"/>
            <a:ext cx="8382000" cy="1052512"/>
          </a:xfrm>
        </p:spPr>
        <p:txBody>
          <a:bodyPr>
            <a:normAutofit/>
          </a:bodyPr>
          <a:lstStyle>
            <a:lvl1pPr algn="l">
              <a:defRPr sz="2800" b="1" cap="all">
                <a:solidFill>
                  <a:schemeClr val="bg1"/>
                </a:solidFill>
              </a:defRPr>
            </a:lvl1pPr>
          </a:lstStyle>
          <a:p>
            <a:r>
              <a:rPr lang="de-DE" dirty="0" smtClean="0"/>
              <a:t>Titelmasterformat durch Klicken bearbeiten</a:t>
            </a:r>
            <a:endParaRPr lang="de-CH" dirty="0"/>
          </a:p>
        </p:txBody>
      </p:sp>
      <p:sp>
        <p:nvSpPr>
          <p:cNvPr id="3" name="Textplatzhalter 2"/>
          <p:cNvSpPr>
            <a:spLocks noGrp="1"/>
          </p:cNvSpPr>
          <p:nvPr>
            <p:ph type="body" idx="1"/>
          </p:nvPr>
        </p:nvSpPr>
        <p:spPr>
          <a:xfrm>
            <a:off x="381000" y="2620962"/>
            <a:ext cx="8382000" cy="1970088"/>
          </a:xfrm>
        </p:spPr>
        <p:txBody>
          <a:bodyPr>
            <a:noAutofit/>
          </a:bodyPr>
          <a:lstStyle>
            <a:lvl1pPr marL="0" indent="0">
              <a:buNone/>
              <a:defRPr sz="2000">
                <a:solidFill>
                  <a:schemeClr val="accent4"/>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14" name="Datumsplatzhalter 3"/>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15" name="Foliennummernplatzhalter 4"/>
          <p:cNvSpPr>
            <a:spLocks noGrp="1"/>
          </p:cNvSpPr>
          <p:nvPr>
            <p:ph type="sldNum" sz="quarter" idx="11"/>
          </p:nvPr>
        </p:nvSpPr>
        <p:spPr/>
        <p:txBody>
          <a:bodyPr/>
          <a:lstStyle>
            <a:lvl1pPr>
              <a:defRPr/>
            </a:lvl1pPr>
          </a:lstStyle>
          <a:p>
            <a:pPr>
              <a:defRPr/>
            </a:pPr>
            <a:fld id="{86D938B7-AE2E-514A-B769-AC5FFB45A3BA}" type="slidenum">
              <a:rPr lang="de-DE"/>
              <a:pPr>
                <a:defRPr/>
              </a:pPr>
              <a:t>‹#›</a:t>
            </a:fld>
            <a:endParaRPr lang="de-DE"/>
          </a:p>
        </p:txBody>
      </p:sp>
      <p:sp>
        <p:nvSpPr>
          <p:cNvPr id="16" name="Fußzeilenplatzhalter 5"/>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381000" y="1751013"/>
            <a:ext cx="4114800" cy="4678362"/>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endParaRPr lang="de-CH" dirty="0"/>
          </a:p>
        </p:txBody>
      </p:sp>
      <p:sp>
        <p:nvSpPr>
          <p:cNvPr id="4" name="Inhaltsplatzhalter 3"/>
          <p:cNvSpPr>
            <a:spLocks noGrp="1"/>
          </p:cNvSpPr>
          <p:nvPr>
            <p:ph sz="half" idx="2"/>
          </p:nvPr>
        </p:nvSpPr>
        <p:spPr>
          <a:xfrm>
            <a:off x="4648200" y="1751013"/>
            <a:ext cx="4114800" cy="4678362"/>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de-DE" dirty="0" smtClean="0"/>
              <a:t>Textmasterformate durch Klicken bearbeiten</a:t>
            </a:r>
          </a:p>
          <a:p>
            <a:pPr lvl="1"/>
            <a:r>
              <a:rPr lang="de-DE" dirty="0" smtClean="0"/>
              <a:t>Zweite Ebene</a:t>
            </a:r>
          </a:p>
          <a:p>
            <a:pPr lvl="2"/>
            <a:r>
              <a:rPr lang="de-DE" dirty="0" smtClean="0"/>
              <a:t>Dritte Ebene</a:t>
            </a:r>
            <a:endParaRPr lang="de-CH" dirty="0"/>
          </a:p>
        </p:txBody>
      </p:sp>
      <p:sp>
        <p:nvSpPr>
          <p:cNvPr id="5"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6" name="Foliennummernplatzhalter 19"/>
          <p:cNvSpPr>
            <a:spLocks noGrp="1"/>
          </p:cNvSpPr>
          <p:nvPr>
            <p:ph type="sldNum" sz="quarter" idx="11"/>
          </p:nvPr>
        </p:nvSpPr>
        <p:spPr/>
        <p:txBody>
          <a:bodyPr/>
          <a:lstStyle>
            <a:lvl1pPr>
              <a:defRPr/>
            </a:lvl1pPr>
          </a:lstStyle>
          <a:p>
            <a:pPr>
              <a:defRPr/>
            </a:pPr>
            <a:fld id="{A57DA504-EC86-FB4D-ADC2-2B83DF278F42}" type="slidenum">
              <a:rPr lang="de-DE"/>
              <a:pPr>
                <a:defRPr/>
              </a:pPr>
              <a:t>‹#›</a:t>
            </a:fld>
            <a:endParaRPr lang="de-DE"/>
          </a:p>
        </p:txBody>
      </p:sp>
      <p:sp>
        <p:nvSpPr>
          <p:cNvPr id="7"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4" name="Foliennummernplatzhalter 19"/>
          <p:cNvSpPr>
            <a:spLocks noGrp="1"/>
          </p:cNvSpPr>
          <p:nvPr>
            <p:ph type="sldNum" sz="quarter" idx="11"/>
          </p:nvPr>
        </p:nvSpPr>
        <p:spPr/>
        <p:txBody>
          <a:bodyPr/>
          <a:lstStyle>
            <a:lvl1pPr>
              <a:defRPr/>
            </a:lvl1pPr>
          </a:lstStyle>
          <a:p>
            <a:pPr>
              <a:defRPr/>
            </a:pPr>
            <a:fld id="{8A58DF45-351B-3E42-A78D-7ABB76CFF5E1}" type="slidenum">
              <a:rPr lang="de-DE"/>
              <a:pPr>
                <a:defRPr/>
              </a:pPr>
              <a:t>‹#›</a:t>
            </a:fld>
            <a:endParaRPr lang="de-DE"/>
          </a:p>
        </p:txBody>
      </p:sp>
      <p:sp>
        <p:nvSpPr>
          <p:cNvPr id="5"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3" name="Foliennummernplatzhalter 19"/>
          <p:cNvSpPr>
            <a:spLocks noGrp="1"/>
          </p:cNvSpPr>
          <p:nvPr>
            <p:ph type="sldNum" sz="quarter" idx="11"/>
          </p:nvPr>
        </p:nvSpPr>
        <p:spPr/>
        <p:txBody>
          <a:bodyPr/>
          <a:lstStyle>
            <a:lvl1pPr>
              <a:defRPr/>
            </a:lvl1pPr>
          </a:lstStyle>
          <a:p>
            <a:pPr>
              <a:defRPr/>
            </a:pPr>
            <a:fld id="{07C6A4C7-7CD4-F949-A475-4FC8BD440E21}" type="slidenum">
              <a:rPr lang="de-DE"/>
              <a:pPr>
                <a:defRPr/>
              </a:pPr>
              <a:t>‹#›</a:t>
            </a:fld>
            <a:endParaRPr lang="de-DE"/>
          </a:p>
        </p:txBody>
      </p:sp>
      <p:sp>
        <p:nvSpPr>
          <p:cNvPr id="4"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0" y="957263"/>
            <a:ext cx="9144000" cy="56213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5" name="Foliennummernplatzhalter 19"/>
          <p:cNvSpPr>
            <a:spLocks noGrp="1"/>
          </p:cNvSpPr>
          <p:nvPr>
            <p:ph type="sldNum" sz="quarter" idx="11"/>
          </p:nvPr>
        </p:nvSpPr>
        <p:spPr/>
        <p:txBody>
          <a:bodyPr/>
          <a:lstStyle>
            <a:lvl1pPr>
              <a:defRPr/>
            </a:lvl1pPr>
          </a:lstStyle>
          <a:p>
            <a:pPr>
              <a:defRPr/>
            </a:pPr>
            <a:fld id="{0D816CB8-74D8-E54E-A518-B6E1FE515DD4}" type="slidenum">
              <a:rPr lang="de-DE"/>
              <a:pPr>
                <a:defRPr/>
              </a:pPr>
              <a:t>‹#›</a:t>
            </a:fld>
            <a:endParaRPr lang="de-DE"/>
          </a:p>
        </p:txBody>
      </p:sp>
      <p:sp>
        <p:nvSpPr>
          <p:cNvPr id="6"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066800"/>
            <a:ext cx="7772400" cy="5029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ln/>
        </p:spPr>
        <p:txBody>
          <a:bodyPr/>
          <a:lstStyle>
            <a:lvl1pPr>
              <a:defRPr/>
            </a:lvl1pPr>
          </a:lstStyle>
          <a:p>
            <a:pPr>
              <a:defRPr/>
            </a:pPr>
            <a:fld id="{8D301662-CDCD-D445-8146-376014A4D1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sldNum" sz="quarter" idx="10"/>
          </p:nvPr>
        </p:nvSpPr>
        <p:spPr>
          <a:ln/>
        </p:spPr>
        <p:txBody>
          <a:bodyPr/>
          <a:lstStyle>
            <a:lvl1pPr>
              <a:defRPr/>
            </a:lvl1pPr>
          </a:lstStyle>
          <a:p>
            <a:pPr>
              <a:defRPr/>
            </a:pPr>
            <a:fld id="{6339EA12-B25D-C842-9480-BF108885FBB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5"/>
          <p:cNvSpPr>
            <a:spLocks noGrp="1" noChangeArrowheads="1"/>
          </p:cNvSpPr>
          <p:nvPr>
            <p:ph type="sldNum" sz="quarter" idx="10"/>
          </p:nvPr>
        </p:nvSpPr>
        <p:spPr>
          <a:ln/>
        </p:spPr>
        <p:txBody>
          <a:bodyPr/>
          <a:lstStyle>
            <a:lvl1pPr>
              <a:defRPr/>
            </a:lvl1pPr>
          </a:lstStyle>
          <a:p>
            <a:pPr>
              <a:defRPr/>
            </a:pPr>
            <a:fld id="{82F9085D-91FF-3B41-8444-3E2EDBBBD068}" type="slidenum">
              <a:rPr lang="en-US"/>
              <a:pPr>
                <a:defRPr/>
              </a:pPr>
              <a:t>‹#›</a:t>
            </a:fld>
            <a:endParaRPr lang="en-US"/>
          </a:p>
        </p:txBody>
      </p:sp>
    </p:spTree>
    <p:extLst>
      <p:ext uri="{BB962C8B-B14F-4D97-AF65-F5344CB8AC3E}">
        <p14:creationId xmlns:p14="http://schemas.microsoft.com/office/powerpoint/2010/main" val="3375400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6E2402-059C-9049-8E5A-E092875CB5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169" t="5733" r="25319" b="324"/>
          <a:stretch/>
        </p:blipFill>
        <p:spPr>
          <a:xfrm>
            <a:off x="0" y="5354"/>
            <a:ext cx="9144000" cy="6852646"/>
          </a:xfrm>
          <a:prstGeom prst="rect">
            <a:avLst/>
          </a:prstGeom>
        </p:spPr>
      </p:pic>
      <p:sp>
        <p:nvSpPr>
          <p:cNvPr id="6" name="Rectangle 5">
            <a:extLst>
              <a:ext uri="{FF2B5EF4-FFF2-40B4-BE49-F238E27FC236}">
                <a16:creationId xmlns:a16="http://schemas.microsoft.com/office/drawing/2014/main" id="{880A3D64-1A43-1A49-AECA-4BC925DBB7DB}"/>
              </a:ext>
            </a:extLst>
          </p:cNvPr>
          <p:cNvSpPr/>
          <p:nvPr userDrawn="1"/>
        </p:nvSpPr>
        <p:spPr>
          <a:xfrm>
            <a:off x="-3" y="8488"/>
            <a:ext cx="9144000" cy="6849512"/>
          </a:xfrm>
          <a:prstGeom prst="rect">
            <a:avLst/>
          </a:prstGeom>
          <a:solidFill>
            <a:schemeClr val="tx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7" name="Rectangle 6">
            <a:extLst>
              <a:ext uri="{FF2B5EF4-FFF2-40B4-BE49-F238E27FC236}">
                <a16:creationId xmlns:a16="http://schemas.microsoft.com/office/drawing/2014/main" id="{6F3952F2-9266-0148-B47A-07AA0D9BD53C}"/>
              </a:ext>
            </a:extLst>
          </p:cNvPr>
          <p:cNvSpPr/>
          <p:nvPr userDrawn="1"/>
        </p:nvSpPr>
        <p:spPr>
          <a:xfrm>
            <a:off x="0" y="367266"/>
            <a:ext cx="9144001" cy="537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AU" dirty="0">
                <a:solidFill>
                  <a:prstClr val="white"/>
                </a:solidFill>
              </a:rPr>
              <a:t>    ----</a:t>
            </a:r>
          </a:p>
        </p:txBody>
      </p:sp>
      <p:sp>
        <p:nvSpPr>
          <p:cNvPr id="8" name="Rectangle 7">
            <a:extLst>
              <a:ext uri="{FF2B5EF4-FFF2-40B4-BE49-F238E27FC236}">
                <a16:creationId xmlns:a16="http://schemas.microsoft.com/office/drawing/2014/main" id="{CB9A4EDB-74D5-1E42-A325-8B7B19FAF35B}"/>
              </a:ext>
            </a:extLst>
          </p:cNvPr>
          <p:cNvSpPr/>
          <p:nvPr userDrawn="1"/>
        </p:nvSpPr>
        <p:spPr>
          <a:xfrm>
            <a:off x="-2" y="5745600"/>
            <a:ext cx="9144001" cy="72000"/>
          </a:xfrm>
          <a:prstGeom prst="rect">
            <a:avLst/>
          </a:prstGeom>
          <a:gradFill>
            <a:gsLst>
              <a:gs pos="19000">
                <a:schemeClr val="accent1">
                  <a:alpha val="0"/>
                </a:schemeClr>
              </a:gs>
              <a:gs pos="99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pic>
        <p:nvPicPr>
          <p:cNvPr id="11" name="Picture 10">
            <a:extLst>
              <a:ext uri="{FF2B5EF4-FFF2-40B4-BE49-F238E27FC236}">
                <a16:creationId xmlns:a16="http://schemas.microsoft.com/office/drawing/2014/main" id="{FD9CDF7B-6094-D341-91FD-53AA2397D9EC}"/>
              </a:ext>
            </a:extLst>
          </p:cNvPr>
          <p:cNvPicPr>
            <a:picLocks noChangeAspect="1"/>
          </p:cNvPicPr>
          <p:nvPr userDrawn="1"/>
        </p:nvPicPr>
        <p:blipFill rotWithShape="1">
          <a:blip r:embed="rId3"/>
          <a:srcRect l="35794"/>
          <a:stretch/>
        </p:blipFill>
        <p:spPr>
          <a:xfrm>
            <a:off x="7308304" y="6165304"/>
            <a:ext cx="1375779" cy="438335"/>
          </a:xfrm>
          <a:prstGeom prst="rect">
            <a:avLst/>
          </a:prstGeom>
        </p:spPr>
      </p:pic>
      <p:pic>
        <p:nvPicPr>
          <p:cNvPr id="12" name="Picture 11"/>
          <p:cNvPicPr>
            <a:picLocks noChangeAspect="1"/>
          </p:cNvPicPr>
          <p:nvPr userDrawn="1"/>
        </p:nvPicPr>
        <p:blipFill rotWithShape="1">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r="69075" b="45921"/>
          <a:stretch/>
        </p:blipFill>
        <p:spPr>
          <a:xfrm>
            <a:off x="794090" y="6019800"/>
            <a:ext cx="882310" cy="462154"/>
          </a:xfrm>
          <a:prstGeom prst="rect">
            <a:avLst/>
          </a:prstGeom>
        </p:spPr>
      </p:pic>
      <p:sp>
        <p:nvSpPr>
          <p:cNvPr id="13" name="TextBox 12"/>
          <p:cNvSpPr txBox="1"/>
          <p:nvPr userDrawn="1"/>
        </p:nvSpPr>
        <p:spPr>
          <a:xfrm flipH="1">
            <a:off x="-36512" y="6477000"/>
            <a:ext cx="2520280" cy="276999"/>
          </a:xfrm>
          <a:prstGeom prst="rect">
            <a:avLst/>
          </a:prstGeom>
          <a:noFill/>
        </p:spPr>
        <p:txBody>
          <a:bodyPr wrap="square" rtlCol="0">
            <a:spAutoFit/>
          </a:bodyPr>
          <a:lstStyle/>
          <a:p>
            <a:pPr algn="ctr" defTabSz="457200" fontAlgn="auto">
              <a:spcBef>
                <a:spcPts val="0"/>
              </a:spcBef>
              <a:spcAft>
                <a:spcPts val="0"/>
              </a:spcAft>
              <a:defRPr/>
            </a:pPr>
            <a:r>
              <a:rPr lang="en-AU" sz="1200" kern="0" dirty="0" smtClean="0">
                <a:solidFill>
                  <a:prstClr val="white"/>
                </a:solidFill>
                <a:latin typeface="Calibri"/>
              </a:rPr>
              <a:t>2nd AOFSRR School</a:t>
            </a:r>
          </a:p>
        </p:txBody>
      </p:sp>
    </p:spTree>
    <p:extLst>
      <p:ext uri="{BB962C8B-B14F-4D97-AF65-F5344CB8AC3E}">
        <p14:creationId xmlns:p14="http://schemas.microsoft.com/office/powerpoint/2010/main" val="27111845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808350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28650" y="254000"/>
            <a:ext cx="8229600" cy="439738"/>
          </a:xfrm>
        </p:spPr>
        <p:txBody>
          <a:bodyPr/>
          <a:lstStyle/>
          <a:p>
            <a:r>
              <a:rPr lang="de-DE"/>
              <a:t>Titelmasterformat durch Klicken bearbeiten</a:t>
            </a:r>
          </a:p>
        </p:txBody>
      </p:sp>
      <p:sp>
        <p:nvSpPr>
          <p:cNvPr id="3" name="Inhaltsplatzhalter 2"/>
          <p:cNvSpPr>
            <a:spLocks noGrp="1"/>
          </p:cNvSpPr>
          <p:nvPr>
            <p:ph sz="half" idx="1"/>
          </p:nvPr>
        </p:nvSpPr>
        <p:spPr>
          <a:xfrm>
            <a:off x="349250" y="1019175"/>
            <a:ext cx="4306888" cy="47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08538" y="1019175"/>
            <a:ext cx="4306887" cy="477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5"/>
          <p:cNvSpPr>
            <a:spLocks noGrp="1"/>
          </p:cNvSpPr>
          <p:nvPr>
            <p:ph type="sldNum" sz="quarter" idx="10"/>
          </p:nvPr>
        </p:nvSpPr>
        <p:spPr/>
        <p:txBody>
          <a:bodyPr/>
          <a:lstStyle>
            <a:lvl1pPr>
              <a:defRPr/>
            </a:lvl1pPr>
          </a:lstStyle>
          <a:p>
            <a:pPr>
              <a:defRPr/>
            </a:pPr>
            <a:fld id="{02BF110A-2D69-45D7-9D13-388618501B2F}" type="slidenum">
              <a:rPr lang="de-DE"/>
              <a:pPr>
                <a:defRPr/>
              </a:pPr>
              <a:t>‹#›</a:t>
            </a:fld>
            <a:endParaRPr lang="de-DE" dirty="0"/>
          </a:p>
        </p:txBody>
      </p:sp>
    </p:spTree>
    <p:extLst>
      <p:ext uri="{BB962C8B-B14F-4D97-AF65-F5344CB8AC3E}">
        <p14:creationId xmlns:p14="http://schemas.microsoft.com/office/powerpoint/2010/main" val="4266177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Grafik 20" descr="footer.jpg"/>
          <p:cNvPicPr>
            <a:picLocks noChangeAspect="1"/>
          </p:cNvPicPr>
          <p:nvPr userDrawn="1"/>
        </p:nvPicPr>
        <p:blipFill>
          <a:blip r:embed="rId2"/>
          <a:srcRect l="307" r="360" b="8740"/>
          <a:stretch>
            <a:fillRect/>
          </a:stretch>
        </p:blipFill>
        <p:spPr bwMode="auto">
          <a:xfrm>
            <a:off x="0" y="6577013"/>
            <a:ext cx="9144000" cy="295275"/>
          </a:xfrm>
          <a:prstGeom prst="rect">
            <a:avLst/>
          </a:prstGeom>
          <a:noFill/>
          <a:ln w="9525">
            <a:noFill/>
            <a:miter lim="800000"/>
            <a:headEnd/>
            <a:tailEnd/>
          </a:ln>
        </p:spPr>
      </p:pic>
      <p:sp>
        <p:nvSpPr>
          <p:cNvPr id="5" name="Line 16"/>
          <p:cNvSpPr>
            <a:spLocks noChangeShapeType="1"/>
          </p:cNvSpPr>
          <p:nvPr userDrawn="1"/>
        </p:nvSpPr>
        <p:spPr bwMode="auto">
          <a:xfrm>
            <a:off x="876300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6" name="Line 17"/>
          <p:cNvSpPr>
            <a:spLocks noChangeShapeType="1"/>
          </p:cNvSpPr>
          <p:nvPr userDrawn="1"/>
        </p:nvSpPr>
        <p:spPr bwMode="auto">
          <a:xfrm>
            <a:off x="709295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7" name="Line 18"/>
          <p:cNvSpPr>
            <a:spLocks noChangeShapeType="1"/>
          </p:cNvSpPr>
          <p:nvPr userDrawn="1"/>
        </p:nvSpPr>
        <p:spPr bwMode="auto">
          <a:xfrm>
            <a:off x="5422900"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8" name="Line 19"/>
          <p:cNvSpPr>
            <a:spLocks noChangeShapeType="1"/>
          </p:cNvSpPr>
          <p:nvPr userDrawn="1"/>
        </p:nvSpPr>
        <p:spPr bwMode="auto">
          <a:xfrm>
            <a:off x="3754438" y="-11113"/>
            <a:ext cx="0" cy="150813"/>
          </a:xfrm>
          <a:prstGeom prst="line">
            <a:avLst/>
          </a:prstGeom>
          <a:noFill/>
          <a:ln w="6350">
            <a:solidFill>
              <a:schemeClr val="accent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9" name="Line 16"/>
          <p:cNvSpPr>
            <a:spLocks noChangeShapeType="1"/>
          </p:cNvSpPr>
          <p:nvPr userDrawn="1"/>
        </p:nvSpPr>
        <p:spPr bwMode="auto">
          <a:xfrm>
            <a:off x="2185988" y="6697663"/>
            <a:ext cx="0" cy="176212"/>
          </a:xfrm>
          <a:prstGeom prst="line">
            <a:avLst/>
          </a:prstGeom>
          <a:noFill/>
          <a:ln w="6350">
            <a:solidFill>
              <a:schemeClr val="bg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sp>
        <p:nvSpPr>
          <p:cNvPr id="10" name="Line 16"/>
          <p:cNvSpPr>
            <a:spLocks noChangeShapeType="1"/>
          </p:cNvSpPr>
          <p:nvPr userDrawn="1"/>
        </p:nvSpPr>
        <p:spPr bwMode="auto">
          <a:xfrm>
            <a:off x="7091363" y="6697663"/>
            <a:ext cx="0" cy="176212"/>
          </a:xfrm>
          <a:prstGeom prst="line">
            <a:avLst/>
          </a:prstGeom>
          <a:noFill/>
          <a:ln w="6350">
            <a:solidFill>
              <a:schemeClr val="bg1"/>
            </a:solidFill>
            <a:round/>
            <a:headEnd/>
            <a:tailEnd/>
          </a:ln>
        </p:spPr>
        <p:txBody>
          <a:bodyPr/>
          <a:lstStyle/>
          <a:p>
            <a:pPr>
              <a:lnSpc>
                <a:spcPts val="2400"/>
              </a:lnSpc>
              <a:spcBef>
                <a:spcPts val="600"/>
              </a:spcBef>
              <a:buClr>
                <a:srgbClr val="2A6AB3"/>
              </a:buClr>
              <a:buSzPct val="110000"/>
              <a:buFont typeface="Wingdings" pitchFamily="16" charset="2"/>
              <a:buNone/>
              <a:defRPr/>
            </a:pPr>
            <a:endParaRPr lang="de-CH">
              <a:ea typeface="+mn-ea"/>
              <a:cs typeface="+mn-cs"/>
            </a:endParaRPr>
          </a:p>
        </p:txBody>
      </p:sp>
      <p:pic>
        <p:nvPicPr>
          <p:cNvPr id="11" name="Grafik 22" descr="pic_titel_1.jpg"/>
          <p:cNvPicPr>
            <a:picLocks noChangeAspect="1"/>
          </p:cNvPicPr>
          <p:nvPr userDrawn="1"/>
        </p:nvPicPr>
        <p:blipFill>
          <a:blip r:embed="rId3"/>
          <a:srcRect b="1765"/>
          <a:stretch>
            <a:fillRect/>
          </a:stretch>
        </p:blipFill>
        <p:spPr bwMode="auto">
          <a:xfrm>
            <a:off x="-1588" y="3292475"/>
            <a:ext cx="9144001" cy="3286125"/>
          </a:xfrm>
          <a:prstGeom prst="rect">
            <a:avLst/>
          </a:prstGeom>
          <a:noFill/>
          <a:ln w="9525">
            <a:noFill/>
            <a:miter lim="800000"/>
            <a:headEnd/>
            <a:tailEnd/>
          </a:ln>
        </p:spPr>
      </p:pic>
      <p:pic>
        <p:nvPicPr>
          <p:cNvPr id="12" name="Picture 16"/>
          <p:cNvPicPr>
            <a:picLocks noChangeAspect="1" noChangeArrowheads="1"/>
          </p:cNvPicPr>
          <p:nvPr userDrawn="1"/>
        </p:nvPicPr>
        <p:blipFill>
          <a:blip r:embed="rId4"/>
          <a:srcRect l="27147" t="43604" r="25964" b="42442"/>
          <a:stretch>
            <a:fillRect/>
          </a:stretch>
        </p:blipFill>
        <p:spPr bwMode="auto">
          <a:xfrm>
            <a:off x="7385050" y="-1588"/>
            <a:ext cx="1157288" cy="490538"/>
          </a:xfrm>
          <a:prstGeom prst="rect">
            <a:avLst/>
          </a:prstGeom>
          <a:noFill/>
          <a:ln w="9525">
            <a:noFill/>
            <a:miter lim="800000"/>
            <a:headEnd/>
            <a:tailEnd/>
          </a:ln>
        </p:spPr>
      </p:pic>
      <p:pic>
        <p:nvPicPr>
          <p:cNvPr id="13" name="Picture 17" descr="logo uzh-eth"/>
          <p:cNvPicPr>
            <a:picLocks noChangeAspect="1" noChangeArrowheads="1"/>
          </p:cNvPicPr>
          <p:nvPr userDrawn="1"/>
        </p:nvPicPr>
        <p:blipFill>
          <a:blip r:embed="rId5"/>
          <a:srcRect/>
          <a:stretch>
            <a:fillRect/>
          </a:stretch>
        </p:blipFill>
        <p:spPr bwMode="auto">
          <a:xfrm>
            <a:off x="377825" y="69850"/>
            <a:ext cx="2160588" cy="296863"/>
          </a:xfrm>
          <a:prstGeom prst="rect">
            <a:avLst/>
          </a:prstGeom>
          <a:noFill/>
          <a:ln w="9525">
            <a:noFill/>
            <a:miter lim="800000"/>
            <a:headEnd/>
            <a:tailEnd/>
          </a:ln>
        </p:spPr>
      </p:pic>
      <p:sp>
        <p:nvSpPr>
          <p:cNvPr id="23559" name="Rectangle 2"/>
          <p:cNvSpPr>
            <a:spLocks noGrp="1" noChangeArrowheads="1"/>
          </p:cNvSpPr>
          <p:nvPr>
            <p:ph type="ctrTitle"/>
          </p:nvPr>
        </p:nvSpPr>
        <p:spPr>
          <a:xfrm>
            <a:off x="381000" y="957263"/>
            <a:ext cx="8382000" cy="946150"/>
          </a:xfrm>
        </p:spPr>
        <p:txBody>
          <a:bodyPr/>
          <a:lstStyle>
            <a:lvl1pPr>
              <a:defRPr smtClean="0"/>
            </a:lvl1pPr>
          </a:lstStyle>
          <a:p>
            <a:r>
              <a:rPr lang="de-DE" smtClean="0"/>
              <a:t>Titelmasterformat durch Klicken bearbeiten</a:t>
            </a:r>
          </a:p>
        </p:txBody>
      </p:sp>
      <p:sp>
        <p:nvSpPr>
          <p:cNvPr id="23560" name="Rectangle 3"/>
          <p:cNvSpPr>
            <a:spLocks noGrp="1" noChangeArrowheads="1"/>
          </p:cNvSpPr>
          <p:nvPr>
            <p:ph type="subTitle" idx="1"/>
          </p:nvPr>
        </p:nvSpPr>
        <p:spPr>
          <a:xfrm>
            <a:off x="381000" y="1938338"/>
            <a:ext cx="8382000" cy="1143000"/>
          </a:xfrm>
        </p:spPr>
        <p:txBody>
          <a:bodyPr/>
          <a:lstStyle>
            <a:lvl1pPr marL="0" indent="0">
              <a:buFont typeface="Wingdings" pitchFamily="2" charset="2"/>
              <a:buNone/>
              <a:defRPr smtClean="0"/>
            </a:lvl1pPr>
          </a:lstStyle>
          <a:p>
            <a:r>
              <a:rPr lang="de-DE" smtClean="0"/>
              <a:t>Formatvorlage des Untertitelmasters durch Klicken bearbeiten</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CH" dirty="0"/>
          </a:p>
        </p:txBody>
      </p:sp>
      <p:sp>
        <p:nvSpPr>
          <p:cNvPr id="3" name="Inhaltsplatzhalter 2"/>
          <p:cNvSpPr>
            <a:spLocks noGrp="1"/>
          </p:cNvSpPr>
          <p:nvPr>
            <p:ph idx="1"/>
          </p:nvPr>
        </p:nvSpPr>
        <p:spPr/>
        <p:txBody>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CH" dirty="0"/>
          </a:p>
        </p:txBody>
      </p:sp>
      <p:sp>
        <p:nvSpPr>
          <p:cNvPr id="4" name="Datumsplatzhalter 18"/>
          <p:cNvSpPr>
            <a:spLocks noGrp="1"/>
          </p:cNvSpPr>
          <p:nvPr>
            <p:ph type="dt" sz="half" idx="10"/>
          </p:nvPr>
        </p:nvSpPr>
        <p:spPr>
          <a:xfrm>
            <a:off x="292100" y="6635750"/>
            <a:ext cx="1822450" cy="457200"/>
          </a:xfrm>
          <a:prstGeom prst="rect">
            <a:avLst/>
          </a:prstGeom>
        </p:spPr>
        <p:txBody>
          <a:bodyPr/>
          <a:lstStyle>
            <a:lvl1pPr>
              <a:defRPr>
                <a:latin typeface="Arial" charset="0"/>
                <a:ea typeface="Geneva" charset="0"/>
                <a:cs typeface="Geneva" charset="0"/>
              </a:defRPr>
            </a:lvl1pPr>
          </a:lstStyle>
          <a:p>
            <a:pPr>
              <a:defRPr/>
            </a:pPr>
            <a:endParaRPr lang="de-DE"/>
          </a:p>
        </p:txBody>
      </p:sp>
      <p:sp>
        <p:nvSpPr>
          <p:cNvPr id="5" name="Foliennummernplatzhalter 19"/>
          <p:cNvSpPr>
            <a:spLocks noGrp="1"/>
          </p:cNvSpPr>
          <p:nvPr>
            <p:ph type="sldNum" sz="quarter" idx="11"/>
          </p:nvPr>
        </p:nvSpPr>
        <p:spPr/>
        <p:txBody>
          <a:bodyPr/>
          <a:lstStyle>
            <a:lvl1pPr>
              <a:defRPr/>
            </a:lvl1pPr>
          </a:lstStyle>
          <a:p>
            <a:pPr>
              <a:defRPr/>
            </a:pPr>
            <a:fld id="{0B3FC024-355A-1C44-B181-BA675FBDA241}" type="slidenum">
              <a:rPr lang="de-DE"/>
              <a:pPr>
                <a:defRPr/>
              </a:pPr>
              <a:t>‹#›</a:t>
            </a:fld>
            <a:endParaRPr lang="de-DE"/>
          </a:p>
        </p:txBody>
      </p:sp>
      <p:sp>
        <p:nvSpPr>
          <p:cNvPr id="6" name="Fußzeilenplatzhalter 20"/>
          <p:cNvSpPr>
            <a:spLocks noGrp="1"/>
          </p:cNvSpPr>
          <p:nvPr>
            <p:ph type="ftr" sz="quarter" idx="12"/>
          </p:nvPr>
        </p:nvSpPr>
        <p:spPr/>
        <p:txBody>
          <a:bodyPr/>
          <a:lstStyle>
            <a:lvl1pPr>
              <a:defRPr/>
            </a:lvl1pPr>
          </a:lstStyle>
          <a:p>
            <a:pPr>
              <a:defRPr/>
            </a:pPr>
            <a:endParaRPr lang="de-DE"/>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7.jpe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UC_logo.jpg"/>
          <p:cNvPicPr>
            <a:picLocks noChangeAspect="1"/>
          </p:cNvPicPr>
          <p:nvPr userDrawn="1"/>
        </p:nvPicPr>
        <p:blipFill>
          <a:blip r:embed="rId9"/>
          <a:srcRect/>
          <a:stretch>
            <a:fillRect/>
          </a:stretch>
        </p:blipFill>
        <p:spPr bwMode="auto">
          <a:xfrm>
            <a:off x="8212138" y="26988"/>
            <a:ext cx="842962" cy="842962"/>
          </a:xfrm>
          <a:prstGeom prst="rect">
            <a:avLst/>
          </a:prstGeom>
          <a:noFill/>
          <a:ln w="9525">
            <a:noFill/>
            <a:miter lim="800000"/>
            <a:headEnd/>
            <a:tailEnd/>
          </a:ln>
        </p:spPr>
      </p:pic>
      <p:sp>
        <p:nvSpPr>
          <p:cNvPr id="1039" name="Rectangle 15"/>
          <p:cNvSpPr>
            <a:spLocks noGrp="1" noChangeArrowheads="1"/>
          </p:cNvSpPr>
          <p:nvPr>
            <p:ph type="sldNum" sz="quarter" idx="4"/>
          </p:nvPr>
        </p:nvSpPr>
        <p:spPr bwMode="auto">
          <a:xfrm>
            <a:off x="8694738" y="6528330"/>
            <a:ext cx="400050" cy="174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900">
                <a:solidFill>
                  <a:srgbClr val="177775"/>
                </a:solidFill>
                <a:latin typeface="Arial" charset="0"/>
                <a:ea typeface="Geneva" charset="0"/>
                <a:cs typeface="Geneva" charset="0"/>
              </a:defRPr>
            </a:lvl1pPr>
          </a:lstStyle>
          <a:p>
            <a:pPr>
              <a:defRPr/>
            </a:pPr>
            <a:fld id="{CC30EA44-9243-9743-A3DE-830F5115E1EB}" type="slidenum">
              <a:rPr lang="en-US"/>
              <a:pPr>
                <a:defRPr/>
              </a:pPr>
              <a:t>‹#›</a:t>
            </a:fld>
            <a:endParaRPr lang="en-US" dirty="0"/>
          </a:p>
        </p:txBody>
      </p:sp>
      <p:sp>
        <p:nvSpPr>
          <p:cNvPr id="1037" name="Line 13"/>
          <p:cNvSpPr>
            <a:spLocks noChangeShapeType="1"/>
          </p:cNvSpPr>
          <p:nvPr userDrawn="1"/>
        </p:nvSpPr>
        <p:spPr bwMode="auto">
          <a:xfrm>
            <a:off x="130175" y="776288"/>
            <a:ext cx="8156575" cy="0"/>
          </a:xfrm>
          <a:prstGeom prst="line">
            <a:avLst/>
          </a:prstGeom>
          <a:noFill/>
          <a:ln w="12700">
            <a:solidFill>
              <a:srgbClr val="0A7D6E"/>
            </a:solidFill>
            <a:round/>
            <a:headEnd/>
            <a:tailEnd/>
          </a:ln>
        </p:spPr>
        <p:txBody>
          <a:bodyPr wrap="none" anchor="ctr">
            <a:prstTxWarp prst="textNoShape">
              <a:avLst/>
            </a:prstTxWarp>
          </a:bodyPr>
          <a:lstStyle/>
          <a:p>
            <a:pPr eaLnBrk="0" hangingPunct="0">
              <a:defRPr/>
            </a:pPr>
            <a:endParaRPr lang="en-US"/>
          </a:p>
        </p:txBody>
      </p:sp>
      <p:sp>
        <p:nvSpPr>
          <p:cNvPr id="1031" name="Rectangle 2"/>
          <p:cNvSpPr>
            <a:spLocks noGrp="1" noChangeArrowheads="1"/>
          </p:cNvSpPr>
          <p:nvPr>
            <p:ph type="title"/>
          </p:nvPr>
        </p:nvSpPr>
        <p:spPr bwMode="auto">
          <a:xfrm>
            <a:off x="138113" y="0"/>
            <a:ext cx="8180387"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 name="Line 13"/>
          <p:cNvSpPr>
            <a:spLocks noChangeShapeType="1"/>
          </p:cNvSpPr>
          <p:nvPr userDrawn="1"/>
        </p:nvSpPr>
        <p:spPr bwMode="auto">
          <a:xfrm>
            <a:off x="95250" y="6651625"/>
            <a:ext cx="8696666" cy="0"/>
          </a:xfrm>
          <a:prstGeom prst="line">
            <a:avLst/>
          </a:prstGeom>
          <a:noFill/>
          <a:ln w="12700">
            <a:solidFill>
              <a:srgbClr val="0A7D6E"/>
            </a:solidFill>
            <a:round/>
            <a:headEnd/>
            <a:tailEnd/>
          </a:ln>
        </p:spPr>
        <p:txBody>
          <a:bodyPr wrap="none" anchor="ctr">
            <a:prstTxWarp prst="textNoShape">
              <a:avLst/>
            </a:prstTxWarp>
          </a:bodyPr>
          <a:lstStyle/>
          <a:p>
            <a:pPr eaLnBrk="0" hangingPunct="0">
              <a:defRPr/>
            </a:pPr>
            <a:endParaRPr lang="en-US"/>
          </a:p>
        </p:txBody>
      </p:sp>
      <p:sp>
        <p:nvSpPr>
          <p:cNvPr id="10" name="Text Box 16"/>
          <p:cNvSpPr txBox="1">
            <a:spLocks noChangeArrowheads="1"/>
          </p:cNvSpPr>
          <p:nvPr userDrawn="1"/>
        </p:nvSpPr>
        <p:spPr bwMode="auto">
          <a:xfrm>
            <a:off x="95250" y="6651625"/>
            <a:ext cx="6366405" cy="246221"/>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defRPr/>
            </a:pPr>
            <a:r>
              <a:rPr lang="en-US" sz="1000" dirty="0" smtClean="0">
                <a:solidFill>
                  <a:srgbClr val="0A7D6E"/>
                </a:solidFill>
              </a:rPr>
              <a:t>Professor David Attwood</a:t>
            </a:r>
            <a:r>
              <a:rPr lang="en-US" sz="1000" baseline="0" dirty="0" smtClean="0">
                <a:solidFill>
                  <a:srgbClr val="0A7D6E"/>
                </a:solidFill>
              </a:rPr>
              <a:t> / UC Berkeley / AST 210/ EE213, Fall 2019, Chapter 5</a:t>
            </a:r>
            <a:endParaRPr lang="en-US" sz="1000" dirty="0">
              <a:solidFill>
                <a:srgbClr val="0A7D6E"/>
              </a:solidFill>
            </a:endParaRPr>
          </a:p>
        </p:txBody>
      </p:sp>
    </p:spTree>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5023" r:id="rId4"/>
    <p:sldLayoutId id="2147485024" r:id="rId5"/>
    <p:sldLayoutId id="2147485025" r:id="rId6"/>
    <p:sldLayoutId id="2147485026" r:id="rId7"/>
  </p:sldLayoutIdLst>
  <p:hf hdr="0" ftr="0" dt="0"/>
  <p:txStyles>
    <p:titleStyle>
      <a:lvl1pPr algn="l" rtl="0" eaLnBrk="0" fontAlgn="base" hangingPunct="0">
        <a:lnSpc>
          <a:spcPct val="95000"/>
        </a:lnSpc>
        <a:spcBef>
          <a:spcPct val="0"/>
        </a:spcBef>
        <a:spcAft>
          <a:spcPct val="0"/>
        </a:spcAft>
        <a:defRPr sz="2400" b="1">
          <a:solidFill>
            <a:srgbClr val="9A172F"/>
          </a:solidFill>
          <a:latin typeface="+mj-lt"/>
          <a:ea typeface="+mj-ea"/>
          <a:cs typeface="Verdana"/>
        </a:defRPr>
      </a:lvl1pPr>
      <a:lvl2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2pPr>
      <a:lvl3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3pPr>
      <a:lvl4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4pPr>
      <a:lvl5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5pPr>
      <a:lvl6pPr marL="457200" algn="l" rtl="0" fontAlgn="base">
        <a:lnSpc>
          <a:spcPct val="95000"/>
        </a:lnSpc>
        <a:spcBef>
          <a:spcPct val="0"/>
        </a:spcBef>
        <a:spcAft>
          <a:spcPct val="0"/>
        </a:spcAft>
        <a:defRPr sz="2800" b="1">
          <a:solidFill>
            <a:srgbClr val="9A172F"/>
          </a:solidFill>
          <a:latin typeface="Arial" charset="0"/>
          <a:ea typeface="Geneva" charset="0"/>
          <a:cs typeface="Geneva" charset="0"/>
        </a:defRPr>
      </a:lvl6pPr>
      <a:lvl7pPr marL="914400" algn="l" rtl="0" fontAlgn="base">
        <a:lnSpc>
          <a:spcPct val="95000"/>
        </a:lnSpc>
        <a:spcBef>
          <a:spcPct val="0"/>
        </a:spcBef>
        <a:spcAft>
          <a:spcPct val="0"/>
        </a:spcAft>
        <a:defRPr sz="2800" b="1">
          <a:solidFill>
            <a:srgbClr val="9A172F"/>
          </a:solidFill>
          <a:latin typeface="Arial" charset="0"/>
          <a:ea typeface="Geneva" charset="0"/>
          <a:cs typeface="Geneva" charset="0"/>
        </a:defRPr>
      </a:lvl7pPr>
      <a:lvl8pPr marL="1371600" algn="l" rtl="0" fontAlgn="base">
        <a:lnSpc>
          <a:spcPct val="95000"/>
        </a:lnSpc>
        <a:spcBef>
          <a:spcPct val="0"/>
        </a:spcBef>
        <a:spcAft>
          <a:spcPct val="0"/>
        </a:spcAft>
        <a:defRPr sz="2800" b="1">
          <a:solidFill>
            <a:srgbClr val="9A172F"/>
          </a:solidFill>
          <a:latin typeface="Arial" charset="0"/>
          <a:ea typeface="Geneva" charset="0"/>
          <a:cs typeface="Geneva" charset="0"/>
        </a:defRPr>
      </a:lvl8pPr>
      <a:lvl9pPr marL="1828800" algn="l" rtl="0" fontAlgn="base">
        <a:lnSpc>
          <a:spcPct val="95000"/>
        </a:lnSpc>
        <a:spcBef>
          <a:spcPct val="0"/>
        </a:spcBef>
        <a:spcAft>
          <a:spcPct val="0"/>
        </a:spcAft>
        <a:defRPr sz="2800" b="1">
          <a:solidFill>
            <a:srgbClr val="9A172F"/>
          </a:solidFill>
          <a:latin typeface="Arial" charset="0"/>
          <a:ea typeface="Geneva" charset="0"/>
          <a:cs typeface="Geneva" charset="0"/>
        </a:defRPr>
      </a:lvl9pPr>
    </p:titleStyle>
    <p:bodyStyle>
      <a:lvl1pPr marL="225425" indent="-225425" algn="l" rtl="0" eaLnBrk="0" fontAlgn="base" hangingPunct="0">
        <a:spcBef>
          <a:spcPct val="25000"/>
        </a:spcBef>
        <a:spcAft>
          <a:spcPct val="0"/>
        </a:spcAft>
        <a:buChar char="•"/>
        <a:defRPr sz="2400">
          <a:solidFill>
            <a:srgbClr val="014188"/>
          </a:solidFill>
          <a:latin typeface="+mn-lt"/>
          <a:ea typeface="+mn-ea"/>
          <a:cs typeface="+mn-cs"/>
        </a:defRPr>
      </a:lvl1pPr>
      <a:lvl2pPr marL="684213" indent="-227013" algn="l" rtl="0" eaLnBrk="0" fontAlgn="base" hangingPunct="0">
        <a:spcBef>
          <a:spcPct val="25000"/>
        </a:spcBef>
        <a:spcAft>
          <a:spcPct val="0"/>
        </a:spcAft>
        <a:buChar char="–"/>
        <a:defRPr sz="2400">
          <a:solidFill>
            <a:srgbClr val="014188"/>
          </a:solidFill>
          <a:latin typeface="+mn-lt"/>
          <a:ea typeface="+mn-ea"/>
          <a:cs typeface="+mn-cs"/>
        </a:defRPr>
      </a:lvl2pPr>
      <a:lvl3pPr marL="1143000" indent="-228600" algn="l" rtl="0" eaLnBrk="0" fontAlgn="base" hangingPunct="0">
        <a:spcBef>
          <a:spcPct val="25000"/>
        </a:spcBef>
        <a:spcAft>
          <a:spcPct val="0"/>
        </a:spcAft>
        <a:buChar char="•"/>
        <a:defRPr sz="2000">
          <a:solidFill>
            <a:srgbClr val="014188"/>
          </a:solidFill>
          <a:latin typeface="+mn-lt"/>
          <a:ea typeface="+mn-ea"/>
          <a:cs typeface="+mn-cs"/>
        </a:defRPr>
      </a:lvl3pPr>
      <a:lvl4pPr marL="1600200" indent="-228600" algn="l" rtl="0" eaLnBrk="0" fontAlgn="base" hangingPunct="0">
        <a:spcBef>
          <a:spcPct val="25000"/>
        </a:spcBef>
        <a:spcAft>
          <a:spcPct val="0"/>
        </a:spcAft>
        <a:buChar char="–"/>
        <a:defRPr sz="2000">
          <a:solidFill>
            <a:srgbClr val="014188"/>
          </a:solidFill>
          <a:latin typeface="+mn-lt"/>
          <a:ea typeface="+mn-ea"/>
          <a:cs typeface="+mn-cs"/>
        </a:defRPr>
      </a:lvl4pPr>
      <a:lvl5pPr marL="2057400" indent="-228600" algn="l" rtl="0" eaLnBrk="0" fontAlgn="base" hangingPunct="0">
        <a:spcBef>
          <a:spcPct val="25000"/>
        </a:spcBef>
        <a:spcAft>
          <a:spcPct val="0"/>
        </a:spcAft>
        <a:buChar char="»"/>
        <a:defRPr sz="2000">
          <a:solidFill>
            <a:srgbClr val="014188"/>
          </a:solidFill>
          <a:latin typeface="+mn-lt"/>
          <a:ea typeface="+mn-ea"/>
          <a:cs typeface="+mn-cs"/>
        </a:defRPr>
      </a:lvl5pPr>
      <a:lvl6pPr marL="2514600" indent="-228600" algn="l" rtl="0" fontAlgn="base">
        <a:spcBef>
          <a:spcPct val="25000"/>
        </a:spcBef>
        <a:spcAft>
          <a:spcPct val="0"/>
        </a:spcAft>
        <a:buChar char="»"/>
        <a:defRPr sz="2000">
          <a:solidFill>
            <a:srgbClr val="014188"/>
          </a:solidFill>
          <a:latin typeface="+mn-lt"/>
          <a:ea typeface="+mn-ea"/>
          <a:cs typeface="+mn-cs"/>
        </a:defRPr>
      </a:lvl6pPr>
      <a:lvl7pPr marL="2971800" indent="-228600" algn="l" rtl="0" fontAlgn="base">
        <a:spcBef>
          <a:spcPct val="25000"/>
        </a:spcBef>
        <a:spcAft>
          <a:spcPct val="0"/>
        </a:spcAft>
        <a:buChar char="»"/>
        <a:defRPr sz="2000">
          <a:solidFill>
            <a:srgbClr val="014188"/>
          </a:solidFill>
          <a:latin typeface="+mn-lt"/>
          <a:ea typeface="+mn-ea"/>
          <a:cs typeface="+mn-cs"/>
        </a:defRPr>
      </a:lvl7pPr>
      <a:lvl8pPr marL="3429000" indent="-228600" algn="l" rtl="0" fontAlgn="base">
        <a:spcBef>
          <a:spcPct val="25000"/>
        </a:spcBef>
        <a:spcAft>
          <a:spcPct val="0"/>
        </a:spcAft>
        <a:buChar char="»"/>
        <a:defRPr sz="2000">
          <a:solidFill>
            <a:srgbClr val="014188"/>
          </a:solidFill>
          <a:latin typeface="+mn-lt"/>
          <a:ea typeface="+mn-ea"/>
          <a:cs typeface="+mn-cs"/>
        </a:defRPr>
      </a:lvl8pPr>
      <a:lvl9pPr marL="3886200" indent="-228600" algn="l" rtl="0" fontAlgn="base">
        <a:spcBef>
          <a:spcPct val="25000"/>
        </a:spcBef>
        <a:spcAft>
          <a:spcPct val="0"/>
        </a:spcAft>
        <a:buChar char="»"/>
        <a:defRPr sz="2000">
          <a:solidFill>
            <a:srgbClr val="014188"/>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0354" name="Grafik 20" descr="footer.jpg"/>
          <p:cNvPicPr>
            <a:picLocks noChangeAspect="1"/>
          </p:cNvPicPr>
          <p:nvPr userDrawn="1"/>
        </p:nvPicPr>
        <p:blipFill>
          <a:blip r:embed="rId9"/>
          <a:srcRect l="307" r="360" b="8740"/>
          <a:stretch>
            <a:fillRect/>
          </a:stretch>
        </p:blipFill>
        <p:spPr bwMode="auto">
          <a:xfrm>
            <a:off x="0" y="6577013"/>
            <a:ext cx="9144000" cy="295275"/>
          </a:xfrm>
          <a:prstGeom prst="rect">
            <a:avLst/>
          </a:prstGeom>
          <a:noFill/>
          <a:ln w="9525">
            <a:noFill/>
            <a:miter lim="800000"/>
            <a:headEnd/>
            <a:tailEnd/>
          </a:ln>
        </p:spPr>
      </p:pic>
      <p:sp>
        <p:nvSpPr>
          <p:cNvPr id="100355" name="Rectangle 2"/>
          <p:cNvSpPr>
            <a:spLocks noGrp="1" noChangeArrowheads="1"/>
          </p:cNvSpPr>
          <p:nvPr>
            <p:ph type="title"/>
          </p:nvPr>
        </p:nvSpPr>
        <p:spPr bwMode="auto">
          <a:xfrm>
            <a:off x="1581150" y="0"/>
            <a:ext cx="7562850" cy="630238"/>
          </a:xfrm>
          <a:prstGeom prst="rect">
            <a:avLst/>
          </a:prstGeom>
          <a:noFill/>
          <a:ln w="9525">
            <a:noFill/>
            <a:miter lim="800000"/>
            <a:headEnd/>
            <a:tailEnd/>
          </a:ln>
        </p:spPr>
        <p:txBody>
          <a:bodyPr vert="horz" wrap="square" lIns="0" tIns="36000" rIns="0" bIns="36000" numCol="1" anchor="t" anchorCtr="0" compatLnSpc="1">
            <a:prstTxWarp prst="textNoShape">
              <a:avLst/>
            </a:prstTxWarp>
          </a:bodyPr>
          <a:lstStyle/>
          <a:p>
            <a:pPr lvl="0"/>
            <a:r>
              <a:rPr lang="de-DE"/>
              <a:t>Mastertitelformat bearbeiten</a:t>
            </a:r>
          </a:p>
        </p:txBody>
      </p:sp>
      <p:sp>
        <p:nvSpPr>
          <p:cNvPr id="100356" name="Rectangle 3"/>
          <p:cNvSpPr>
            <a:spLocks noGrp="1" noChangeArrowheads="1"/>
          </p:cNvSpPr>
          <p:nvPr>
            <p:ph type="body" idx="1"/>
          </p:nvPr>
        </p:nvSpPr>
        <p:spPr bwMode="auto">
          <a:xfrm>
            <a:off x="381000" y="1350963"/>
            <a:ext cx="8382000" cy="5164137"/>
          </a:xfrm>
          <a:prstGeom prst="rect">
            <a:avLst/>
          </a:prstGeom>
          <a:noFill/>
          <a:ln w="9525">
            <a:noFill/>
            <a:miter lim="800000"/>
            <a:headEnd/>
            <a:tailEnd/>
          </a:ln>
        </p:spPr>
        <p:txBody>
          <a:bodyPr vert="horz" wrap="square" lIns="0" tIns="36000" rIns="0" bIns="3600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3" name="Foliennummernplatzhalter 19"/>
          <p:cNvSpPr>
            <a:spLocks noGrp="1"/>
          </p:cNvSpPr>
          <p:nvPr>
            <p:ph type="sldNum" sz="quarter" idx="4"/>
          </p:nvPr>
        </p:nvSpPr>
        <p:spPr bwMode="auto">
          <a:xfrm>
            <a:off x="7204075" y="6635750"/>
            <a:ext cx="16383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800">
                <a:solidFill>
                  <a:schemeClr val="bg1"/>
                </a:solidFill>
                <a:latin typeface="Arial" charset="0"/>
                <a:ea typeface="Geneva" charset="0"/>
                <a:cs typeface="Geneva" charset="0"/>
              </a:defRPr>
            </a:lvl1pPr>
          </a:lstStyle>
          <a:p>
            <a:pPr>
              <a:defRPr/>
            </a:pPr>
            <a:fld id="{19B966E1-2A02-DB43-80A2-EEE25DF26BFB}" type="slidenum">
              <a:rPr lang="de-DE"/>
              <a:pPr>
                <a:defRPr/>
              </a:pPr>
              <a:t>‹#›</a:t>
            </a:fld>
            <a:endParaRPr lang="de-DE"/>
          </a:p>
        </p:txBody>
      </p:sp>
      <p:pic>
        <p:nvPicPr>
          <p:cNvPr id="100358" name="Picture 18"/>
          <p:cNvPicPr>
            <a:picLocks noChangeAspect="1" noChangeArrowheads="1"/>
          </p:cNvPicPr>
          <p:nvPr userDrawn="1"/>
        </p:nvPicPr>
        <p:blipFill>
          <a:blip r:embed="rId10"/>
          <a:srcRect l="27147" t="43604" r="25964" b="42442"/>
          <a:stretch>
            <a:fillRect/>
          </a:stretch>
        </p:blipFill>
        <p:spPr bwMode="auto">
          <a:xfrm>
            <a:off x="0" y="6148388"/>
            <a:ext cx="1004888" cy="427037"/>
          </a:xfrm>
          <a:prstGeom prst="rect">
            <a:avLst/>
          </a:prstGeom>
          <a:noFill/>
          <a:ln w="9525">
            <a:noFill/>
            <a:miter lim="800000"/>
            <a:headEnd/>
            <a:tailEnd/>
          </a:ln>
        </p:spPr>
      </p:pic>
      <p:sp>
        <p:nvSpPr>
          <p:cNvPr id="34" name="Fußzeilenplatzhalter 20"/>
          <p:cNvSpPr>
            <a:spLocks noGrp="1"/>
          </p:cNvSpPr>
          <p:nvPr>
            <p:ph type="ftr" sz="quarter" idx="3"/>
          </p:nvPr>
        </p:nvSpPr>
        <p:spPr bwMode="auto">
          <a:xfrm>
            <a:off x="2239963" y="6635750"/>
            <a:ext cx="4773612" cy="449263"/>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800">
                <a:solidFill>
                  <a:schemeClr val="bg1"/>
                </a:solidFill>
                <a:latin typeface="Arial" charset="0"/>
                <a:ea typeface="Geneva" charset="0"/>
                <a:cs typeface="Geneva" charset="0"/>
              </a:defRPr>
            </a:lvl1pPr>
          </a:lstStyle>
          <a:p>
            <a:pPr>
              <a:defRPr/>
            </a:pPr>
            <a:endParaRPr lang="de-DE"/>
          </a:p>
        </p:txBody>
      </p:sp>
      <p:pic>
        <p:nvPicPr>
          <p:cNvPr id="100360" name="Picture 25" descr="Logo"/>
          <p:cNvPicPr>
            <a:picLocks noChangeAspect="1" noChangeArrowheads="1"/>
          </p:cNvPicPr>
          <p:nvPr userDrawn="1"/>
        </p:nvPicPr>
        <p:blipFill>
          <a:blip r:embed="rId11"/>
          <a:srcRect/>
          <a:stretch>
            <a:fillRect/>
          </a:stretch>
        </p:blipFill>
        <p:spPr bwMode="auto">
          <a:xfrm>
            <a:off x="88900" y="30163"/>
            <a:ext cx="1374775" cy="438150"/>
          </a:xfrm>
          <a:prstGeom prst="rect">
            <a:avLst/>
          </a:prstGeom>
          <a:noFill/>
          <a:ln w="9525">
            <a:noFill/>
            <a:miter lim="800000"/>
            <a:headEnd/>
            <a:tailEnd/>
          </a:ln>
        </p:spPr>
      </p:pic>
      <p:sp>
        <p:nvSpPr>
          <p:cNvPr id="11" name="TextBox 10"/>
          <p:cNvSpPr txBox="1"/>
          <p:nvPr userDrawn="1"/>
        </p:nvSpPr>
        <p:spPr>
          <a:xfrm>
            <a:off x="7938" y="431800"/>
            <a:ext cx="1492250" cy="276225"/>
          </a:xfrm>
          <a:prstGeom prst="rect">
            <a:avLst/>
          </a:prstGeom>
          <a:noFill/>
        </p:spPr>
        <p:txBody>
          <a:bodyPr wrap="none">
            <a:spAutoFit/>
          </a:bodyPr>
          <a:lstStyle/>
          <a:p>
            <a:pPr algn="ctr">
              <a:defRPr/>
            </a:pPr>
            <a:r>
              <a:rPr lang="en-US" sz="1200" dirty="0">
                <a:solidFill>
                  <a:srgbClr val="00335B"/>
                </a:solidFill>
              </a:rPr>
              <a:t>Swiss Light Source</a:t>
            </a:r>
          </a:p>
        </p:txBody>
      </p:sp>
    </p:spTree>
  </p:cSld>
  <p:clrMap bg1="lt1" tx1="dk1" bg2="lt2" tx2="dk2" accent1="accent1" accent2="accent2" accent3="accent3" accent4="accent4" accent5="accent5" accent6="accent6" hlink="hlink" folHlink="folHlink"/>
  <p:sldLayoutIdLst>
    <p:sldLayoutId id="2147485016" r:id="rId1"/>
    <p:sldLayoutId id="2147485017" r:id="rId2"/>
    <p:sldLayoutId id="2147485018" r:id="rId3"/>
    <p:sldLayoutId id="2147485019" r:id="rId4"/>
    <p:sldLayoutId id="2147485020" r:id="rId5"/>
    <p:sldLayoutId id="2147485021" r:id="rId6"/>
    <p:sldLayoutId id="2147485022" r:id="rId7"/>
  </p:sldLayoutIdLst>
  <p:transition spd="slow"/>
  <p:timing>
    <p:tnLst>
      <p:par>
        <p:cTn id="1" dur="indefinite" restart="never" nodeType="tmRoot"/>
      </p:par>
    </p:tnLst>
  </p:timing>
  <p:hf hdr="0" ftr="0" dt="0"/>
  <p:txStyles>
    <p:titleStyle>
      <a:lvl1pPr algn="l" rtl="0" eaLnBrk="0" fontAlgn="base" hangingPunct="0">
        <a:lnSpc>
          <a:spcPts val="2500"/>
        </a:lnSpc>
        <a:spcBef>
          <a:spcPct val="0"/>
        </a:spcBef>
        <a:spcAft>
          <a:spcPct val="0"/>
        </a:spcAft>
        <a:defRPr sz="2400" b="1">
          <a:solidFill>
            <a:schemeClr val="accent1"/>
          </a:solidFill>
          <a:latin typeface="+mj-lt"/>
          <a:ea typeface="+mj-ea"/>
          <a:cs typeface="ＭＳ Ｐゴシック" charset="-128"/>
        </a:defRPr>
      </a:lvl1pPr>
      <a:lvl2pPr algn="l" rtl="0" eaLnBrk="0" fontAlgn="base" hangingPunct="0">
        <a:lnSpc>
          <a:spcPts val="2500"/>
        </a:lnSpc>
        <a:spcBef>
          <a:spcPct val="0"/>
        </a:spcBef>
        <a:spcAft>
          <a:spcPct val="0"/>
        </a:spcAft>
        <a:defRPr sz="2400" b="1">
          <a:solidFill>
            <a:schemeClr val="accent1"/>
          </a:solidFill>
          <a:latin typeface="Arial" charset="0"/>
          <a:ea typeface="ＭＳ Ｐゴシック" pitchFamily="16" charset="-128"/>
          <a:cs typeface="ＭＳ Ｐゴシック" charset="-128"/>
        </a:defRPr>
      </a:lvl2pPr>
      <a:lvl3pPr algn="l" rtl="0" eaLnBrk="0" fontAlgn="base" hangingPunct="0">
        <a:lnSpc>
          <a:spcPts val="2500"/>
        </a:lnSpc>
        <a:spcBef>
          <a:spcPct val="0"/>
        </a:spcBef>
        <a:spcAft>
          <a:spcPct val="0"/>
        </a:spcAft>
        <a:defRPr sz="2400" b="1">
          <a:solidFill>
            <a:schemeClr val="accent1"/>
          </a:solidFill>
          <a:latin typeface="Arial" charset="0"/>
          <a:ea typeface="ＭＳ Ｐゴシック" pitchFamily="16" charset="-128"/>
          <a:cs typeface="ＭＳ Ｐゴシック" charset="-128"/>
        </a:defRPr>
      </a:lvl3pPr>
      <a:lvl4pPr algn="l" rtl="0" eaLnBrk="0" fontAlgn="base" hangingPunct="0">
        <a:lnSpc>
          <a:spcPts val="2500"/>
        </a:lnSpc>
        <a:spcBef>
          <a:spcPct val="0"/>
        </a:spcBef>
        <a:spcAft>
          <a:spcPct val="0"/>
        </a:spcAft>
        <a:defRPr sz="2400" b="1">
          <a:solidFill>
            <a:schemeClr val="accent1"/>
          </a:solidFill>
          <a:latin typeface="Arial" charset="0"/>
          <a:ea typeface="ＭＳ Ｐゴシック" pitchFamily="16" charset="-128"/>
          <a:cs typeface="ＭＳ Ｐゴシック" charset="-128"/>
        </a:defRPr>
      </a:lvl4pPr>
      <a:lvl5pPr algn="l" rtl="0" eaLnBrk="0" fontAlgn="base" hangingPunct="0">
        <a:lnSpc>
          <a:spcPts val="2500"/>
        </a:lnSpc>
        <a:spcBef>
          <a:spcPct val="0"/>
        </a:spcBef>
        <a:spcAft>
          <a:spcPct val="0"/>
        </a:spcAft>
        <a:defRPr sz="2400" b="1">
          <a:solidFill>
            <a:schemeClr val="accent1"/>
          </a:solidFill>
          <a:latin typeface="Arial" charset="0"/>
          <a:ea typeface="ＭＳ Ｐゴシック" pitchFamily="16" charset="-128"/>
          <a:cs typeface="ＭＳ Ｐゴシック" charset="-128"/>
        </a:defRPr>
      </a:lvl5pPr>
      <a:lvl6pPr marL="457200" algn="l" rtl="0" fontAlgn="base">
        <a:spcBef>
          <a:spcPct val="0"/>
        </a:spcBef>
        <a:spcAft>
          <a:spcPct val="0"/>
        </a:spcAft>
        <a:defRPr sz="2400" b="1">
          <a:solidFill>
            <a:schemeClr val="accent1"/>
          </a:solidFill>
          <a:latin typeface="Arial" charset="0"/>
          <a:ea typeface="ＭＳ Ｐゴシック" pitchFamily="16" charset="-128"/>
        </a:defRPr>
      </a:lvl6pPr>
      <a:lvl7pPr marL="914400" algn="l" rtl="0" fontAlgn="base">
        <a:spcBef>
          <a:spcPct val="0"/>
        </a:spcBef>
        <a:spcAft>
          <a:spcPct val="0"/>
        </a:spcAft>
        <a:defRPr sz="2400" b="1">
          <a:solidFill>
            <a:schemeClr val="accent1"/>
          </a:solidFill>
          <a:latin typeface="Arial" charset="0"/>
          <a:ea typeface="ＭＳ Ｐゴシック" pitchFamily="16" charset="-128"/>
        </a:defRPr>
      </a:lvl7pPr>
      <a:lvl8pPr marL="1371600" algn="l" rtl="0" fontAlgn="base">
        <a:spcBef>
          <a:spcPct val="0"/>
        </a:spcBef>
        <a:spcAft>
          <a:spcPct val="0"/>
        </a:spcAft>
        <a:defRPr sz="2400" b="1">
          <a:solidFill>
            <a:schemeClr val="accent1"/>
          </a:solidFill>
          <a:latin typeface="Arial" charset="0"/>
          <a:ea typeface="ＭＳ Ｐゴシック" pitchFamily="16" charset="-128"/>
        </a:defRPr>
      </a:lvl8pPr>
      <a:lvl9pPr marL="1828800" algn="l" rtl="0" fontAlgn="base">
        <a:spcBef>
          <a:spcPct val="0"/>
        </a:spcBef>
        <a:spcAft>
          <a:spcPct val="0"/>
        </a:spcAft>
        <a:defRPr sz="2400" b="1">
          <a:solidFill>
            <a:schemeClr val="accent1"/>
          </a:solidFill>
          <a:latin typeface="Arial" charset="0"/>
          <a:ea typeface="ＭＳ Ｐゴシック" pitchFamily="16" charset="-128"/>
        </a:defRPr>
      </a:lvl9pPr>
    </p:titleStyle>
    <p:bodyStyle>
      <a:lvl1pPr marL="361950" indent="-361950" algn="l" rtl="0" eaLnBrk="0" fontAlgn="base" hangingPunct="0">
        <a:spcBef>
          <a:spcPct val="20000"/>
        </a:spcBef>
        <a:spcAft>
          <a:spcPct val="0"/>
        </a:spcAft>
        <a:buClr>
          <a:schemeClr val="accent2"/>
        </a:buClr>
        <a:buFont typeface="Wingdings" charset="2"/>
        <a:buChar char="§"/>
        <a:defRPr sz="2400">
          <a:solidFill>
            <a:schemeClr val="tx1"/>
          </a:solidFill>
          <a:latin typeface="+mn-lt"/>
          <a:ea typeface="+mn-ea"/>
          <a:cs typeface="ＭＳ Ｐゴシック" charset="-128"/>
        </a:defRPr>
      </a:lvl1pPr>
      <a:lvl2pPr marL="628650" indent="-242888" algn="l" rtl="0" eaLnBrk="0" fontAlgn="base" hangingPunct="0">
        <a:lnSpc>
          <a:spcPts val="2200"/>
        </a:lnSpc>
        <a:spcBef>
          <a:spcPts val="400"/>
        </a:spcBef>
        <a:spcAft>
          <a:spcPct val="0"/>
        </a:spcAft>
        <a:buClr>
          <a:srgbClr val="7FA7C8"/>
        </a:buClr>
        <a:buFont typeface="Wingdings" charset="2"/>
        <a:buChar char="§"/>
        <a:defRPr sz="2000">
          <a:solidFill>
            <a:schemeClr val="tx1"/>
          </a:solidFill>
          <a:latin typeface="+mn-lt"/>
          <a:ea typeface="+mn-ea"/>
        </a:defRPr>
      </a:lvl2pPr>
      <a:lvl3pPr marL="957263" indent="-190500" algn="l" rtl="0" eaLnBrk="0" fontAlgn="base" hangingPunct="0">
        <a:lnSpc>
          <a:spcPts val="2000"/>
        </a:lnSpc>
        <a:spcBef>
          <a:spcPts val="400"/>
        </a:spcBef>
        <a:spcAft>
          <a:spcPct val="0"/>
        </a:spcAft>
        <a:buClr>
          <a:srgbClr val="BFD3E3"/>
        </a:buClr>
        <a:buFont typeface="Wingdings" charset="2"/>
        <a:buChar char="§"/>
        <a:defRPr sz="1600">
          <a:solidFill>
            <a:schemeClr val="tx1"/>
          </a:solidFill>
          <a:latin typeface="+mn-lt"/>
          <a:ea typeface="+mn-ea"/>
        </a:defRPr>
      </a:lvl3pPr>
      <a:lvl4pPr marL="1343025" indent="-195263" algn="l" rtl="0" eaLnBrk="0" fontAlgn="base" hangingPunct="0">
        <a:lnSpc>
          <a:spcPts val="1800"/>
        </a:lnSpc>
        <a:spcBef>
          <a:spcPts val="200"/>
        </a:spcBef>
        <a:spcAft>
          <a:spcPct val="0"/>
        </a:spcAft>
        <a:buClr>
          <a:srgbClr val="BFD3E3"/>
        </a:buClr>
        <a:buFont typeface="Wingdings" charset="2"/>
        <a:buChar char="§"/>
        <a:defRPr sz="1400">
          <a:solidFill>
            <a:schemeClr val="tx1"/>
          </a:solidFill>
          <a:latin typeface="+mn-lt"/>
          <a:ea typeface="+mn-ea"/>
        </a:defRPr>
      </a:lvl4pPr>
      <a:lvl5pPr marL="1524000" indent="-96838" algn="l" rtl="0" eaLnBrk="0" fontAlgn="base" hangingPunct="0">
        <a:spcBef>
          <a:spcPct val="20000"/>
        </a:spcBef>
        <a:spcAft>
          <a:spcPct val="0"/>
        </a:spcAft>
        <a:buClr>
          <a:srgbClr val="BFD3E3"/>
        </a:buClr>
        <a:buFont typeface="Wingdings" charset="2"/>
        <a:buChar char="§"/>
        <a:defRPr sz="1000">
          <a:solidFill>
            <a:schemeClr val="tx1"/>
          </a:solidFill>
          <a:latin typeface="+mn-lt"/>
          <a:ea typeface="+mn-ea"/>
        </a:defRPr>
      </a:lvl5pPr>
      <a:lvl6pPr marL="1981200" indent="-96838" algn="l" rtl="0" fontAlgn="base">
        <a:spcBef>
          <a:spcPct val="20000"/>
        </a:spcBef>
        <a:spcAft>
          <a:spcPct val="0"/>
        </a:spcAft>
        <a:buClr>
          <a:srgbClr val="C0C0C0"/>
        </a:buClr>
        <a:buFont typeface="Wingdings" pitchFamily="16" charset="2"/>
        <a:buChar char="§"/>
        <a:defRPr sz="1000">
          <a:solidFill>
            <a:schemeClr val="tx1"/>
          </a:solidFill>
          <a:latin typeface="+mn-lt"/>
          <a:ea typeface="+mn-ea"/>
        </a:defRPr>
      </a:lvl6pPr>
      <a:lvl7pPr marL="2438400" indent="-96838" algn="l" rtl="0" fontAlgn="base">
        <a:spcBef>
          <a:spcPct val="20000"/>
        </a:spcBef>
        <a:spcAft>
          <a:spcPct val="0"/>
        </a:spcAft>
        <a:buClr>
          <a:srgbClr val="C0C0C0"/>
        </a:buClr>
        <a:buFont typeface="Wingdings" pitchFamily="16" charset="2"/>
        <a:buChar char="§"/>
        <a:defRPr sz="1000">
          <a:solidFill>
            <a:schemeClr val="tx1"/>
          </a:solidFill>
          <a:latin typeface="+mn-lt"/>
          <a:ea typeface="+mn-ea"/>
        </a:defRPr>
      </a:lvl7pPr>
      <a:lvl8pPr marL="2895600" indent="-96838" algn="l" rtl="0" fontAlgn="base">
        <a:spcBef>
          <a:spcPct val="20000"/>
        </a:spcBef>
        <a:spcAft>
          <a:spcPct val="0"/>
        </a:spcAft>
        <a:buClr>
          <a:srgbClr val="C0C0C0"/>
        </a:buClr>
        <a:buFont typeface="Wingdings" pitchFamily="16" charset="2"/>
        <a:buChar char="§"/>
        <a:defRPr sz="1000">
          <a:solidFill>
            <a:schemeClr val="tx1"/>
          </a:solidFill>
          <a:latin typeface="+mn-lt"/>
          <a:ea typeface="+mn-ea"/>
        </a:defRPr>
      </a:lvl8pPr>
      <a:lvl9pPr marL="3352800" indent="-96838" algn="l" rtl="0" fontAlgn="base">
        <a:spcBef>
          <a:spcPct val="20000"/>
        </a:spcBef>
        <a:spcAft>
          <a:spcPct val="0"/>
        </a:spcAft>
        <a:buClr>
          <a:srgbClr val="C0C0C0"/>
        </a:buClr>
        <a:buFont typeface="Wingdings" pitchFamily="16" charset="2"/>
        <a:buChar char="§"/>
        <a:defRPr sz="10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jpeg"/></Relationships>
</file>

<file path=ppt/slides/_rels/slide102.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701.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5.jpe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6.wmf"/><Relationship Id="rId18" Type="http://schemas.openxmlformats.org/officeDocument/2006/relationships/oleObject" Target="../embeddings/oleObject8.bin"/><Relationship Id="rId3" Type="http://schemas.openxmlformats.org/officeDocument/2006/relationships/image" Target="../media/image23.jpeg"/><Relationship Id="rId21" Type="http://schemas.openxmlformats.org/officeDocument/2006/relationships/image" Target="../media/image20.wmf"/><Relationship Id="rId7" Type="http://schemas.openxmlformats.org/officeDocument/2006/relationships/image" Target="../media/image13.wmf"/><Relationship Id="rId12" Type="http://schemas.openxmlformats.org/officeDocument/2006/relationships/oleObject" Target="../embeddings/oleObject5.bin"/><Relationship Id="rId17" Type="http://schemas.openxmlformats.org/officeDocument/2006/relationships/image" Target="../media/image18.wmf"/><Relationship Id="rId25" Type="http://schemas.openxmlformats.org/officeDocument/2006/relationships/image" Target="../media/image22.wmf"/><Relationship Id="rId2" Type="http://schemas.openxmlformats.org/officeDocument/2006/relationships/slideLayout" Target="../slideLayouts/slideLayout3.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5.wmf"/><Relationship Id="rId24" Type="http://schemas.openxmlformats.org/officeDocument/2006/relationships/oleObject" Target="../embeddings/oleObject11.bin"/><Relationship Id="rId5" Type="http://schemas.openxmlformats.org/officeDocument/2006/relationships/image" Target="../media/image12.wmf"/><Relationship Id="rId15" Type="http://schemas.openxmlformats.org/officeDocument/2006/relationships/image" Target="../media/image17.wmf"/><Relationship Id="rId23" Type="http://schemas.openxmlformats.org/officeDocument/2006/relationships/image" Target="../media/image21.wmf"/><Relationship Id="rId10" Type="http://schemas.openxmlformats.org/officeDocument/2006/relationships/oleObject" Target="../embeddings/oleObject4.bin"/><Relationship Id="rId19" Type="http://schemas.openxmlformats.org/officeDocument/2006/relationships/image" Target="../media/image19.wmf"/><Relationship Id="rId4" Type="http://schemas.openxmlformats.org/officeDocument/2006/relationships/oleObject" Target="../embeddings/oleObject1.bin"/><Relationship Id="rId9" Type="http://schemas.openxmlformats.org/officeDocument/2006/relationships/image" Target="../media/image14.wmf"/><Relationship Id="rId14" Type="http://schemas.openxmlformats.org/officeDocument/2006/relationships/oleObject" Target="../embeddings/oleObject6.bin"/><Relationship Id="rId22" Type="http://schemas.openxmlformats.org/officeDocument/2006/relationships/oleObject" Target="../embeddings/oleObject10.bin"/></Relationships>
</file>

<file path=ppt/slides/_rels/slide3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3.bin"/><Relationship Id="rId5" Type="http://schemas.openxmlformats.org/officeDocument/2006/relationships/image" Target="../media/image56.wmf"/><Relationship Id="rId4" Type="http://schemas.openxmlformats.org/officeDocument/2006/relationships/oleObject" Target="../embeddings/oleObject12.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7.jpeg"/><Relationship Id="rId4" Type="http://schemas.openxmlformats.org/officeDocument/2006/relationships/image" Target="../media/image26.emf"/></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65.wmf"/></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65.png"/><Relationship Id="rId7" Type="http://schemas.openxmlformats.org/officeDocument/2006/relationships/image" Target="../media/image690.png"/><Relationship Id="rId2" Type="http://schemas.openxmlformats.org/officeDocument/2006/relationships/image" Target="../media/image640.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0.png"/><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3" Type="http://schemas.openxmlformats.org/officeDocument/2006/relationships/image" Target="../media/image111.png"/><Relationship Id="rId12" Type="http://schemas.openxmlformats.org/officeDocument/2006/relationships/image" Target="../media/image110.png"/><Relationship Id="rId1" Type="http://schemas.openxmlformats.org/officeDocument/2006/relationships/slideLayout" Target="../slideLayouts/slideLayout2.xml"/><Relationship Id="rId11" Type="http://schemas.openxmlformats.org/officeDocument/2006/relationships/image" Target="../media/image109.png"/></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tiff"/><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California</a:t>
            </a:r>
            <a:r>
              <a:rPr lang="en-US" smtClean="0"/>
              <a:t>, Berkeley</a:t>
            </a:r>
            <a:r>
              <a:rPr lang="en-US" dirty="0" smtClean="0"/>
              <a:t/>
            </a:r>
            <a:br>
              <a:rPr lang="en-US" dirty="0" smtClean="0"/>
            </a:br>
            <a:r>
              <a:rPr lang="en-US" dirty="0" smtClean="0"/>
              <a:t>X-rays and Extreme </a:t>
            </a:r>
            <a:r>
              <a:rPr lang="en-US" dirty="0"/>
              <a:t>U</a:t>
            </a:r>
            <a:r>
              <a:rPr lang="en-US" dirty="0" smtClean="0"/>
              <a:t>ltraviolet </a:t>
            </a:r>
            <a:r>
              <a:rPr lang="en-US" dirty="0"/>
              <a:t>R</a:t>
            </a:r>
            <a:r>
              <a:rPr lang="en-US" dirty="0" smtClean="0"/>
              <a:t>adiation</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730" y="999778"/>
            <a:ext cx="5615864" cy="5615864"/>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a:t>
            </a:fld>
            <a:endParaRPr lang="en-US"/>
          </a:p>
        </p:txBody>
      </p:sp>
      <p:sp>
        <p:nvSpPr>
          <p:cNvPr id="6" name="Rectangle 5"/>
          <p:cNvSpPr/>
          <p:nvPr/>
        </p:nvSpPr>
        <p:spPr>
          <a:xfrm>
            <a:off x="6015673" y="1144180"/>
            <a:ext cx="2735044" cy="830997"/>
          </a:xfrm>
          <a:prstGeom prst="rect">
            <a:avLst/>
          </a:prstGeom>
        </p:spPr>
        <p:txBody>
          <a:bodyPr wrap="none">
            <a:spAutoFit/>
          </a:bodyPr>
          <a:lstStyle/>
          <a:p>
            <a:r>
              <a:rPr lang="en-US" b="1" dirty="0" smtClean="0">
                <a:solidFill>
                  <a:srgbClr val="9A172F"/>
                </a:solidFill>
              </a:rPr>
              <a:t>AST210/EECS213</a:t>
            </a:r>
          </a:p>
          <a:p>
            <a:r>
              <a:rPr lang="en-US" b="1" dirty="0" smtClean="0">
                <a:solidFill>
                  <a:srgbClr val="9A172F"/>
                </a:solidFill>
              </a:rPr>
              <a:t>Fall </a:t>
            </a:r>
            <a:r>
              <a:rPr lang="en-US" b="1" dirty="0">
                <a:solidFill>
                  <a:srgbClr val="9A172F"/>
                </a:solidFill>
              </a:rPr>
              <a:t>2019</a:t>
            </a:r>
          </a:p>
        </p:txBody>
      </p:sp>
    </p:spTree>
    <p:extLst>
      <p:ext uri="{BB962C8B-B14F-4D97-AF65-F5344CB8AC3E}">
        <p14:creationId xmlns:p14="http://schemas.microsoft.com/office/powerpoint/2010/main" val="41513167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Relativistic electrons radiate in a narrow forward cone</a:t>
            </a:r>
          </a:p>
        </p:txBody>
      </p:sp>
      <p:sp>
        <p:nvSpPr>
          <p:cNvPr id="1945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D4F065D-668A-4B7B-86FD-B958601D85E1}" type="slidenum">
              <a:rPr lang="en-US" altLang="en-US" sz="900">
                <a:solidFill>
                  <a:srgbClr val="177A6F"/>
                </a:solidFill>
              </a:rPr>
              <a:pPr/>
              <a:t>10</a:t>
            </a:fld>
            <a:endParaRPr lang="en-US" altLang="en-US" sz="900">
              <a:solidFill>
                <a:srgbClr val="177A6F"/>
              </a:solidFill>
            </a:endParaRPr>
          </a:p>
        </p:txBody>
      </p:sp>
      <p:pic>
        <p:nvPicPr>
          <p:cNvPr id="19460" name="Picture 3" descr="Ch05_F11modif_V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077913"/>
            <a:ext cx="8607425"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0991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APPLE II undulator for variably polarized radiation</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100</a:t>
            </a:fld>
            <a:endParaRPr lang="en-US"/>
          </a:p>
        </p:txBody>
      </p:sp>
      <p:pic>
        <p:nvPicPr>
          <p:cNvPr id="4" name="Picture 3" descr="C:\Users\attwood\Desktop\Ch 05 F27 CUP II 14Dec2015.jpg"/>
          <p:cNvPicPr/>
          <p:nvPr/>
        </p:nvPicPr>
        <p:blipFill>
          <a:blip r:embed="rId2" cstate="print"/>
          <a:srcRect/>
          <a:stretch>
            <a:fillRect/>
          </a:stretch>
        </p:blipFill>
        <p:spPr bwMode="auto">
          <a:xfrm>
            <a:off x="914401" y="1493950"/>
            <a:ext cx="7212168" cy="3425780"/>
          </a:xfrm>
          <a:prstGeom prst="rect">
            <a:avLst/>
          </a:prstGeom>
          <a:noFill/>
          <a:ln w="9525">
            <a:noFill/>
            <a:miter lim="800000"/>
            <a:headEnd/>
            <a:tailEnd/>
          </a:ln>
        </p:spPr>
      </p:pic>
      <p:sp>
        <p:nvSpPr>
          <p:cNvPr id="5" name="Rectangle 4"/>
          <p:cNvSpPr/>
          <p:nvPr/>
        </p:nvSpPr>
        <p:spPr>
          <a:xfrm>
            <a:off x="851850" y="5820344"/>
            <a:ext cx="5239668" cy="400110"/>
          </a:xfrm>
          <a:prstGeom prst="rect">
            <a:avLst/>
          </a:prstGeom>
        </p:spPr>
        <p:txBody>
          <a:bodyPr wrap="square">
            <a:spAutoFit/>
          </a:bodyPr>
          <a:lstStyle/>
          <a:p>
            <a:r>
              <a:rPr lang="en-US" sz="2000" dirty="0" smtClean="0"/>
              <a:t>Courtesy of S. Sasaki, text reference 5.25. </a:t>
            </a:r>
            <a:endParaRPr lang="en-US" sz="2000" dirty="0"/>
          </a:p>
        </p:txBody>
      </p:sp>
    </p:spTree>
    <p:extLst>
      <p:ext uri="{BB962C8B-B14F-4D97-AF65-F5344CB8AC3E}">
        <p14:creationId xmlns:p14="http://schemas.microsoft.com/office/powerpoint/2010/main" val="249160988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pPr>
              <a:defRPr/>
            </a:pPr>
            <a:fld id="{02BF110A-2D69-45D7-9D13-388618501B2F}" type="slidenum">
              <a:rPr lang="de-DE" smtClean="0"/>
              <a:pPr>
                <a:defRPr/>
              </a:pPr>
              <a:t>101</a:t>
            </a:fld>
            <a:endParaRPr lang="de-DE" dirty="0"/>
          </a:p>
        </p:txBody>
      </p:sp>
      <p:sp>
        <p:nvSpPr>
          <p:cNvPr id="6" name="Rectangle 2"/>
          <p:cNvSpPr>
            <a:spLocks noGrp="1" noChangeArrowheads="1"/>
          </p:cNvSpPr>
          <p:nvPr>
            <p:ph type="title"/>
          </p:nvPr>
        </p:nvSpPr>
        <p:spPr>
          <a:xfrm>
            <a:off x="1545183" y="127938"/>
            <a:ext cx="6518489" cy="536575"/>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dirty="0"/>
              <a:t>Crossed </a:t>
            </a:r>
            <a:r>
              <a:rPr lang="de-DE" dirty="0" smtClean="0"/>
              <a:t>Undulator</a:t>
            </a:r>
            <a:r>
              <a:rPr lang="de-DE" dirty="0"/>
              <a:t> </a:t>
            </a:r>
            <a:r>
              <a:rPr lang="de-DE" dirty="0" smtClean="0"/>
              <a:t>and APPLE II Undulator</a:t>
            </a:r>
            <a:endParaRPr lang="en-US" sz="2800" dirty="0">
              <a:solidFill>
                <a:schemeClr val="bg1"/>
              </a:solidFill>
            </a:endParaRPr>
          </a:p>
        </p:txBody>
      </p:sp>
      <p:grpSp>
        <p:nvGrpSpPr>
          <p:cNvPr id="7" name="Gruppieren 6"/>
          <p:cNvGrpSpPr/>
          <p:nvPr/>
        </p:nvGrpSpPr>
        <p:grpSpPr>
          <a:xfrm>
            <a:off x="537860" y="2789479"/>
            <a:ext cx="8360694" cy="3269741"/>
            <a:chOff x="456888" y="2751547"/>
            <a:chExt cx="8360694" cy="3269741"/>
          </a:xfrm>
        </p:grpSpPr>
        <p:sp>
          <p:nvSpPr>
            <p:cNvPr id="20" name="Textfeld 19"/>
            <p:cNvSpPr txBox="1"/>
            <p:nvPr/>
          </p:nvSpPr>
          <p:spPr>
            <a:xfrm>
              <a:off x="742459" y="5651956"/>
              <a:ext cx="1813317" cy="369332"/>
            </a:xfrm>
            <a:prstGeom prst="rect">
              <a:avLst/>
            </a:prstGeom>
            <a:noFill/>
          </p:spPr>
          <p:txBody>
            <a:bodyPr wrap="none" rtlCol="0">
              <a:spAutoFit/>
            </a:bodyPr>
            <a:lstStyle/>
            <a:p>
              <a:r>
                <a:rPr lang="de-DE" dirty="0" err="1"/>
                <a:t>Onuki</a:t>
              </a:r>
              <a:r>
                <a:rPr lang="de-DE" dirty="0"/>
                <a:t> undulator</a:t>
              </a:r>
            </a:p>
          </p:txBody>
        </p:sp>
        <p:sp>
          <p:nvSpPr>
            <p:cNvPr id="22" name="Textfeld 21"/>
            <p:cNvSpPr txBox="1"/>
            <p:nvPr/>
          </p:nvSpPr>
          <p:spPr>
            <a:xfrm>
              <a:off x="3995936" y="5651956"/>
              <a:ext cx="2031325" cy="369332"/>
            </a:xfrm>
            <a:prstGeom prst="rect">
              <a:avLst/>
            </a:prstGeom>
            <a:noFill/>
          </p:spPr>
          <p:txBody>
            <a:bodyPr wrap="none" rtlCol="0">
              <a:spAutoFit/>
            </a:bodyPr>
            <a:lstStyle/>
            <a:p>
              <a:r>
                <a:rPr lang="de-DE" dirty="0"/>
                <a:t>APPLE undulator</a:t>
              </a:r>
            </a:p>
          </p:txBody>
        </p:sp>
        <p:grpSp>
          <p:nvGrpSpPr>
            <p:cNvPr id="17" name="Gruppieren 16"/>
            <p:cNvGrpSpPr/>
            <p:nvPr/>
          </p:nvGrpSpPr>
          <p:grpSpPr>
            <a:xfrm>
              <a:off x="456888" y="2751547"/>
              <a:ext cx="8360694" cy="2767948"/>
              <a:chOff x="456888" y="2751547"/>
              <a:chExt cx="8360694" cy="2767948"/>
            </a:xfrm>
          </p:grpSpPr>
          <p:pic>
            <p:nvPicPr>
              <p:cNvPr id="3" name="Grafik 2">
                <a:extLst>
                  <a:ext uri="{FF2B5EF4-FFF2-40B4-BE49-F238E27FC236}">
                    <a16:creationId xmlns:a16="http://schemas.microsoft.com/office/drawing/2014/main" id="{75190ECE-F8FF-4BAA-B8DB-FBFBF92EC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88" y="2957624"/>
                <a:ext cx="5594380" cy="2561871"/>
              </a:xfrm>
              <a:prstGeom prst="rect">
                <a:avLst/>
              </a:prstGeom>
            </p:spPr>
          </p:pic>
          <p:pic>
            <p:nvPicPr>
              <p:cNvPr id="4" name="Grafik 3">
                <a:extLst>
                  <a:ext uri="{FF2B5EF4-FFF2-40B4-BE49-F238E27FC236}">
                    <a16:creationId xmlns:a16="http://schemas.microsoft.com/office/drawing/2014/main" id="{73D025E9-82D1-4D00-878F-6B9B2FEAE2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7522" y="2751547"/>
                <a:ext cx="2530060" cy="2718705"/>
              </a:xfrm>
              <a:prstGeom prst="rect">
                <a:avLst/>
              </a:prstGeom>
            </p:spPr>
          </p:pic>
        </p:grpSp>
      </p:grpSp>
      <p:grpSp>
        <p:nvGrpSpPr>
          <p:cNvPr id="21" name="Gruppieren 20"/>
          <p:cNvGrpSpPr/>
          <p:nvPr/>
        </p:nvGrpSpPr>
        <p:grpSpPr>
          <a:xfrm>
            <a:off x="320106" y="3049474"/>
            <a:ext cx="8774682" cy="3453782"/>
            <a:chOff x="287970" y="3007987"/>
            <a:chExt cx="8774682" cy="3453782"/>
          </a:xfrm>
        </p:grpSpPr>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970" y="3007987"/>
              <a:ext cx="6173537" cy="3223698"/>
            </a:xfrm>
            <a:prstGeom prst="rect">
              <a:avLst/>
            </a:prstGeom>
          </p:spPr>
        </p:pic>
        <p:sp>
          <p:nvSpPr>
            <p:cNvPr id="10" name="Pfeil nach rechts 9"/>
            <p:cNvSpPr/>
            <p:nvPr/>
          </p:nvSpPr>
          <p:spPr>
            <a:xfrm rot="11471506">
              <a:off x="5715205" y="6168183"/>
              <a:ext cx="658546" cy="2935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p:cNvSpPr txBox="1"/>
            <p:nvPr/>
          </p:nvSpPr>
          <p:spPr>
            <a:xfrm>
              <a:off x="6481496" y="5731385"/>
              <a:ext cx="2581156" cy="584775"/>
            </a:xfrm>
            <a:prstGeom prst="rect">
              <a:avLst/>
            </a:prstGeom>
            <a:noFill/>
          </p:spPr>
          <p:txBody>
            <a:bodyPr wrap="none" rtlCol="0">
              <a:spAutoFit/>
            </a:bodyPr>
            <a:lstStyle/>
            <a:p>
              <a:r>
                <a:rPr lang="de-DE" sz="1600" dirty="0">
                  <a:solidFill>
                    <a:srgbClr val="FF0000"/>
                  </a:solidFill>
                </a:rPr>
                <a:t>APPLE II: </a:t>
              </a:r>
              <a:r>
                <a:rPr lang="de-DE" sz="1600" dirty="0" err="1">
                  <a:solidFill>
                    <a:srgbClr val="FF0000"/>
                  </a:solidFill>
                </a:rPr>
                <a:t>workhorse</a:t>
              </a:r>
              <a:endParaRPr lang="de-DE" sz="1600" dirty="0">
                <a:solidFill>
                  <a:srgbClr val="FF0000"/>
                </a:solidFill>
              </a:endParaRPr>
            </a:p>
            <a:p>
              <a:r>
                <a:rPr lang="de-DE" sz="1600" dirty="0">
                  <a:solidFill>
                    <a:srgbClr val="FF0000"/>
                  </a:solidFill>
                </a:rPr>
                <a:t>at </a:t>
              </a:r>
              <a:r>
                <a:rPr lang="de-DE" sz="1600" dirty="0" err="1">
                  <a:solidFill>
                    <a:srgbClr val="FF0000"/>
                  </a:solidFill>
                </a:rPr>
                <a:t>most</a:t>
              </a:r>
              <a:r>
                <a:rPr lang="de-DE" sz="1600" dirty="0">
                  <a:solidFill>
                    <a:srgbClr val="FF0000"/>
                  </a:solidFill>
                </a:rPr>
                <a:t> 3rd </a:t>
              </a:r>
              <a:r>
                <a:rPr lang="de-DE" sz="1600" dirty="0" err="1">
                  <a:solidFill>
                    <a:srgbClr val="FF0000"/>
                  </a:solidFill>
                </a:rPr>
                <a:t>generation</a:t>
              </a:r>
              <a:r>
                <a:rPr lang="de-DE" sz="1600" dirty="0">
                  <a:solidFill>
                    <a:srgbClr val="FF0000"/>
                  </a:solidFill>
                </a:rPr>
                <a:t> SR</a:t>
              </a:r>
            </a:p>
          </p:txBody>
        </p:sp>
      </p:grpSp>
      <p:sp>
        <p:nvSpPr>
          <p:cNvPr id="23" name="Cube 11">
            <a:extLst>
              <a:ext uri="{FF2B5EF4-FFF2-40B4-BE49-F238E27FC236}">
                <a16:creationId xmlns:a16="http://schemas.microsoft.com/office/drawing/2014/main" id="{7FE3818C-805E-4656-A4E9-80483B62D3E8}"/>
              </a:ext>
            </a:extLst>
          </p:cNvPr>
          <p:cNvSpPr/>
          <p:nvPr/>
        </p:nvSpPr>
        <p:spPr>
          <a:xfrm>
            <a:off x="456888" y="1985604"/>
            <a:ext cx="3024336" cy="576064"/>
          </a:xfrm>
          <a:prstGeom prst="cube">
            <a:avLst>
              <a:gd name="adj" fmla="val 45963"/>
            </a:avLst>
          </a:prstGeom>
          <a:solidFill>
            <a:srgbClr val="70AD4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4" name="Gruppieren 23">
            <a:extLst>
              <a:ext uri="{FF2B5EF4-FFF2-40B4-BE49-F238E27FC236}">
                <a16:creationId xmlns:a16="http://schemas.microsoft.com/office/drawing/2014/main" id="{DAFD8C0E-0D4C-4C69-920B-16A568C0C15A}"/>
              </a:ext>
            </a:extLst>
          </p:cNvPr>
          <p:cNvGrpSpPr/>
          <p:nvPr/>
        </p:nvGrpSpPr>
        <p:grpSpPr>
          <a:xfrm>
            <a:off x="4572000" y="1403348"/>
            <a:ext cx="3236085" cy="892449"/>
            <a:chOff x="938309" y="4031364"/>
            <a:chExt cx="3236085" cy="892449"/>
          </a:xfrm>
        </p:grpSpPr>
        <p:sp>
          <p:nvSpPr>
            <p:cNvPr id="25" name="Cube 14">
              <a:extLst>
                <a:ext uri="{FF2B5EF4-FFF2-40B4-BE49-F238E27FC236}">
                  <a16:creationId xmlns:a16="http://schemas.microsoft.com/office/drawing/2014/main" id="{1E6FC17A-7F1C-4F05-8C18-02F20893E70A}"/>
                </a:ext>
              </a:extLst>
            </p:cNvPr>
            <p:cNvSpPr/>
            <p:nvPr/>
          </p:nvSpPr>
          <p:spPr>
            <a:xfrm>
              <a:off x="1331640" y="4031364"/>
              <a:ext cx="2842754" cy="526703"/>
            </a:xfrm>
            <a:prstGeom prst="cube">
              <a:avLst>
                <a:gd name="adj" fmla="val 14217"/>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Cube 15">
              <a:extLst>
                <a:ext uri="{FF2B5EF4-FFF2-40B4-BE49-F238E27FC236}">
                  <a16:creationId xmlns:a16="http://schemas.microsoft.com/office/drawing/2014/main" id="{30E3CAF5-261E-4E05-A872-D99D93A82ACA}"/>
                </a:ext>
              </a:extLst>
            </p:cNvPr>
            <p:cNvSpPr/>
            <p:nvPr/>
          </p:nvSpPr>
          <p:spPr>
            <a:xfrm>
              <a:off x="938309" y="4397110"/>
              <a:ext cx="2842754" cy="526703"/>
            </a:xfrm>
            <a:prstGeom prst="cube">
              <a:avLst>
                <a:gd name="adj" fmla="val 14217"/>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7" name="Cube 12">
            <a:extLst>
              <a:ext uri="{FF2B5EF4-FFF2-40B4-BE49-F238E27FC236}">
                <a16:creationId xmlns:a16="http://schemas.microsoft.com/office/drawing/2014/main" id="{846C140D-3A59-49AD-A405-696093366698}"/>
              </a:ext>
            </a:extLst>
          </p:cNvPr>
          <p:cNvSpPr/>
          <p:nvPr/>
        </p:nvSpPr>
        <p:spPr>
          <a:xfrm>
            <a:off x="456888" y="1163099"/>
            <a:ext cx="3024336" cy="576064"/>
          </a:xfrm>
          <a:prstGeom prst="cube">
            <a:avLst>
              <a:gd name="adj" fmla="val 45963"/>
            </a:avLst>
          </a:prstGeom>
          <a:solidFill>
            <a:srgbClr val="70AD4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id="{237C8BCA-329A-46D0-BB1E-62A25652353B}"/>
              </a:ext>
            </a:extLst>
          </p:cNvPr>
          <p:cNvSpPr txBox="1"/>
          <p:nvPr/>
        </p:nvSpPr>
        <p:spPr>
          <a:xfrm>
            <a:off x="537860" y="2592139"/>
            <a:ext cx="2593980" cy="307777"/>
          </a:xfrm>
          <a:prstGeom prst="rect">
            <a:avLst/>
          </a:prstGeom>
          <a:noFill/>
        </p:spPr>
        <p:txBody>
          <a:bodyPr wrap="none" rtlCol="0">
            <a:spAutoFit/>
          </a:bodyPr>
          <a:lstStyle/>
          <a:p>
            <a:r>
              <a:rPr lang="de-DE" sz="1400" dirty="0" err="1"/>
              <a:t>Onuki</a:t>
            </a:r>
            <a:r>
              <a:rPr lang="de-DE" sz="1400" dirty="0"/>
              <a:t>-Undulator (</a:t>
            </a:r>
            <a:r>
              <a:rPr lang="de-DE" sz="1400" dirty="0" err="1"/>
              <a:t>tilted</a:t>
            </a:r>
            <a:r>
              <a:rPr lang="de-DE" sz="1400" dirty="0"/>
              <a:t> </a:t>
            </a:r>
            <a:r>
              <a:rPr lang="de-DE" sz="1400" dirty="0" err="1"/>
              <a:t>by</a:t>
            </a:r>
            <a:r>
              <a:rPr lang="de-DE" sz="1400" dirty="0"/>
              <a:t> 45°)</a:t>
            </a:r>
          </a:p>
        </p:txBody>
      </p:sp>
      <p:grpSp>
        <p:nvGrpSpPr>
          <p:cNvPr id="29" name="Gruppieren 28">
            <a:extLst>
              <a:ext uri="{FF2B5EF4-FFF2-40B4-BE49-F238E27FC236}">
                <a16:creationId xmlns:a16="http://schemas.microsoft.com/office/drawing/2014/main" id="{5CF1383B-A090-41FF-9F06-C3BB1B9A82BA}"/>
              </a:ext>
            </a:extLst>
          </p:cNvPr>
          <p:cNvGrpSpPr/>
          <p:nvPr/>
        </p:nvGrpSpPr>
        <p:grpSpPr>
          <a:xfrm>
            <a:off x="3254078" y="807934"/>
            <a:ext cx="4160676" cy="2064747"/>
            <a:chOff x="3419872" y="908789"/>
            <a:chExt cx="4160676" cy="2064747"/>
          </a:xfrm>
        </p:grpSpPr>
        <p:sp>
          <p:nvSpPr>
            <p:cNvPr id="30" name="Textfeld 29">
              <a:extLst>
                <a:ext uri="{FF2B5EF4-FFF2-40B4-BE49-F238E27FC236}">
                  <a16:creationId xmlns:a16="http://schemas.microsoft.com/office/drawing/2014/main" id="{10A9A30F-81F8-403F-9DD8-F48EB161EB6A}"/>
                </a:ext>
              </a:extLst>
            </p:cNvPr>
            <p:cNvSpPr txBox="1"/>
            <p:nvPr/>
          </p:nvSpPr>
          <p:spPr>
            <a:xfrm>
              <a:off x="5510751" y="908789"/>
              <a:ext cx="2069797" cy="369332"/>
            </a:xfrm>
            <a:prstGeom prst="rect">
              <a:avLst/>
            </a:prstGeom>
            <a:noFill/>
          </p:spPr>
          <p:txBody>
            <a:bodyPr wrap="none" rtlCol="0">
              <a:spAutoFit/>
            </a:bodyPr>
            <a:lstStyle/>
            <a:p>
              <a:r>
                <a:rPr lang="de-DE" dirty="0" err="1"/>
                <a:t>Crossed</a:t>
              </a:r>
              <a:r>
                <a:rPr lang="de-DE" dirty="0"/>
                <a:t> undulator</a:t>
              </a:r>
            </a:p>
          </p:txBody>
        </p:sp>
        <p:grpSp>
          <p:nvGrpSpPr>
            <p:cNvPr id="31" name="Gruppieren 30">
              <a:extLst>
                <a:ext uri="{FF2B5EF4-FFF2-40B4-BE49-F238E27FC236}">
                  <a16:creationId xmlns:a16="http://schemas.microsoft.com/office/drawing/2014/main" id="{7482861D-557E-4C28-8FBE-05F0F75BBBF9}"/>
                </a:ext>
              </a:extLst>
            </p:cNvPr>
            <p:cNvGrpSpPr/>
            <p:nvPr/>
          </p:nvGrpSpPr>
          <p:grpSpPr>
            <a:xfrm>
              <a:off x="3419872" y="1060930"/>
              <a:ext cx="1229824" cy="1912606"/>
              <a:chOff x="2843808" y="1082063"/>
              <a:chExt cx="1229824" cy="1912606"/>
            </a:xfrm>
          </p:grpSpPr>
          <p:sp>
            <p:nvSpPr>
              <p:cNvPr id="32" name="Würfel 31">
                <a:extLst>
                  <a:ext uri="{FF2B5EF4-FFF2-40B4-BE49-F238E27FC236}">
                    <a16:creationId xmlns:a16="http://schemas.microsoft.com/office/drawing/2014/main" id="{AA976A7E-38DA-4227-A1C2-98CB135F3282}"/>
                  </a:ext>
                </a:extLst>
              </p:cNvPr>
              <p:cNvSpPr/>
              <p:nvPr/>
            </p:nvSpPr>
            <p:spPr>
              <a:xfrm>
                <a:off x="3126455" y="1891745"/>
                <a:ext cx="947070" cy="766300"/>
              </a:xfrm>
              <a:prstGeom prst="cube">
                <a:avLst>
                  <a:gd name="adj" fmla="val 632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Würfel 32">
                <a:extLst>
                  <a:ext uri="{FF2B5EF4-FFF2-40B4-BE49-F238E27FC236}">
                    <a16:creationId xmlns:a16="http://schemas.microsoft.com/office/drawing/2014/main" id="{8593F1C6-2A22-4379-8D7B-EBF83DD9741A}"/>
                  </a:ext>
                </a:extLst>
              </p:cNvPr>
              <p:cNvSpPr/>
              <p:nvPr/>
            </p:nvSpPr>
            <p:spPr>
              <a:xfrm>
                <a:off x="3120872" y="1082063"/>
                <a:ext cx="947071" cy="759246"/>
              </a:xfrm>
              <a:prstGeom prst="cube">
                <a:avLst>
                  <a:gd name="adj" fmla="val 632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63915D07-DC72-4C5D-AA77-29A6870523C2}"/>
                  </a:ext>
                </a:extLst>
              </p:cNvPr>
              <p:cNvSpPr txBox="1"/>
              <p:nvPr/>
            </p:nvSpPr>
            <p:spPr>
              <a:xfrm>
                <a:off x="2843808" y="2686892"/>
                <a:ext cx="1229824" cy="307777"/>
              </a:xfrm>
              <a:prstGeom prst="rect">
                <a:avLst/>
              </a:prstGeom>
              <a:noFill/>
            </p:spPr>
            <p:txBody>
              <a:bodyPr wrap="none" rtlCol="0">
                <a:spAutoFit/>
              </a:bodyPr>
              <a:lstStyle/>
              <a:p>
                <a:r>
                  <a:rPr lang="de-DE" sz="1400" dirty="0"/>
                  <a:t>Phase </a:t>
                </a:r>
                <a:r>
                  <a:rPr lang="de-DE" sz="1400" dirty="0" err="1"/>
                  <a:t>shifter</a:t>
                </a:r>
                <a:endParaRPr lang="de-DE" sz="1400" dirty="0"/>
              </a:p>
            </p:txBody>
          </p:sp>
        </p:grpSp>
      </p:grpSp>
      <p:sp>
        <p:nvSpPr>
          <p:cNvPr id="8" name="Fensterinhalt horizontal verschieben 7"/>
          <p:cNvSpPr/>
          <p:nvPr/>
        </p:nvSpPr>
        <p:spPr>
          <a:xfrm>
            <a:off x="4626936" y="4111367"/>
            <a:ext cx="2196349" cy="1150580"/>
          </a:xfrm>
          <a:prstGeom prst="horizontalScrol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smtClean="0">
                <a:solidFill>
                  <a:srgbClr val="0000FF"/>
                </a:solidFill>
              </a:rPr>
              <a:t>APPLE I  1993</a:t>
            </a:r>
          </a:p>
          <a:p>
            <a:pPr algn="ctr"/>
            <a:r>
              <a:rPr lang="de-DE" sz="2000" b="1" dirty="0" smtClean="0">
                <a:solidFill>
                  <a:srgbClr val="0000FF"/>
                </a:solidFill>
              </a:rPr>
              <a:t>APPLE II 1994</a:t>
            </a:r>
            <a:endParaRPr lang="de-DE" sz="2000" b="1" dirty="0">
              <a:solidFill>
                <a:srgbClr val="0000FF"/>
              </a:solidFill>
            </a:endParaRPr>
          </a:p>
        </p:txBody>
      </p:sp>
      <p:sp>
        <p:nvSpPr>
          <p:cNvPr id="9" name="Rectangle 8"/>
          <p:cNvSpPr/>
          <p:nvPr/>
        </p:nvSpPr>
        <p:spPr>
          <a:xfrm>
            <a:off x="395580" y="6215532"/>
            <a:ext cx="4158511" cy="400110"/>
          </a:xfrm>
          <a:prstGeom prst="rect">
            <a:avLst/>
          </a:prstGeom>
        </p:spPr>
        <p:txBody>
          <a:bodyPr wrap="none">
            <a:spAutoFit/>
          </a:bodyPr>
          <a:lstStyle/>
          <a:p>
            <a:r>
              <a:rPr lang="de-DE" sz="2000" dirty="0" smtClean="0">
                <a:solidFill>
                  <a:srgbClr val="FF0000"/>
                </a:solidFill>
              </a:rPr>
              <a:t>Courtesy of Johannes Bahrdt, HZB</a:t>
            </a:r>
            <a:endParaRPr lang="en-US" sz="2000" dirty="0"/>
          </a:p>
        </p:txBody>
      </p:sp>
      <p:pic>
        <p:nvPicPr>
          <p:cNvPr id="35" name="Picture 3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815" y="129874"/>
            <a:ext cx="1420368" cy="518160"/>
          </a:xfrm>
          <a:prstGeom prst="rect">
            <a:avLst/>
          </a:prstGeom>
        </p:spPr>
      </p:pic>
    </p:spTree>
    <p:extLst>
      <p:ext uri="{BB962C8B-B14F-4D97-AF65-F5344CB8AC3E}">
        <p14:creationId xmlns:p14="http://schemas.microsoft.com/office/powerpoint/2010/main" val="230353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nodeType="clickEffect">
                                  <p:stCondLst>
                                    <p:cond delay="0"/>
                                  </p:stCondLst>
                                  <p:childTnLst>
                                    <p:animMotion origin="layout" path="M -3.88889E-6 2.59259E-6 L -0.46042 0.00023 " pathEditMode="relative" rAng="0" ptsTypes="AA">
                                      <p:cBhvr>
                                        <p:cTn id="11" dur="2000" fill="hold"/>
                                        <p:tgtEl>
                                          <p:spTgt spid="24"/>
                                        </p:tgtEl>
                                        <p:attrNameLst>
                                          <p:attrName>ppt_x</p:attrName>
                                          <p:attrName>ppt_y</p:attrName>
                                        </p:attrNameLst>
                                      </p:cBhvr>
                                      <p:rCtr x="-22847" y="0"/>
                                    </p:animMotion>
                                  </p:childTnLst>
                                </p:cTn>
                              </p:par>
                              <p:par>
                                <p:cTn id="12" presetID="14" presetClass="entr" presetSubtype="10"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randombar(horizont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 generation synchrotron facilities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102</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85" y="810716"/>
            <a:ext cx="6430638" cy="5804926"/>
          </a:xfrm>
          <a:prstGeom prst="rect">
            <a:avLst/>
          </a:prstGeom>
        </p:spPr>
      </p:pic>
    </p:spTree>
    <p:extLst>
      <p:ext uri="{BB962C8B-B14F-4D97-AF65-F5344CB8AC3E}">
        <p14:creationId xmlns:p14="http://schemas.microsoft.com/office/powerpoint/2010/main" val="26973134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3D48E400-C695-470B-A6D2-583187400610}" type="slidenum">
              <a:rPr lang="en-US" altLang="en-US"/>
              <a:pPr/>
              <a:t>103</a:t>
            </a:fld>
            <a:endParaRPr lang="en-US" altLang="en-US"/>
          </a:p>
        </p:txBody>
      </p:sp>
      <p:sp>
        <p:nvSpPr>
          <p:cNvPr id="125954" name="Rectangle 2"/>
          <p:cNvSpPr>
            <a:spLocks noGrp="1" noChangeArrowheads="1"/>
          </p:cNvSpPr>
          <p:nvPr>
            <p:ph type="title"/>
          </p:nvPr>
        </p:nvSpPr>
        <p:spPr/>
        <p:txBody>
          <a:bodyPr/>
          <a:lstStyle/>
          <a:p>
            <a:r>
              <a:rPr lang="en-US" altLang="en-US"/>
              <a:t>Typical parameters for synchrotron radiation</a:t>
            </a:r>
          </a:p>
        </p:txBody>
      </p:sp>
      <p:pic>
        <p:nvPicPr>
          <p:cNvPr id="125956" name="Picture 4" descr="Ch05_T1_Nov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839788"/>
            <a:ext cx="5708650"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2983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FFAB420C-BD59-4B3B-9244-B40BA0949341}" type="slidenum">
              <a:rPr lang="en-US" altLang="en-US"/>
              <a:pPr/>
              <a:t>104</a:t>
            </a:fld>
            <a:endParaRPr lang="en-US" altLang="en-US"/>
          </a:p>
        </p:txBody>
      </p:sp>
      <p:sp>
        <p:nvSpPr>
          <p:cNvPr id="126978" name="Rectangle 2"/>
          <p:cNvSpPr>
            <a:spLocks noGrp="1" noChangeArrowheads="1"/>
          </p:cNvSpPr>
          <p:nvPr>
            <p:ph type="title"/>
          </p:nvPr>
        </p:nvSpPr>
        <p:spPr/>
        <p:txBody>
          <a:bodyPr/>
          <a:lstStyle/>
          <a:p>
            <a:r>
              <a:rPr lang="en-US" altLang="en-US"/>
              <a:t>Typical parameters for synchrotron radiation</a:t>
            </a:r>
          </a:p>
        </p:txBody>
      </p:sp>
      <p:pic>
        <p:nvPicPr>
          <p:cNvPr id="126980" name="Picture 4" descr="Ch05_T1b_VG_Nov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13" y="849313"/>
            <a:ext cx="5468937" cy="572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09892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E6691C4F-CE58-4EFE-B8BC-EB23A7E5E3A2}" type="slidenum">
              <a:rPr lang="en-US" altLang="en-US"/>
              <a:pPr/>
              <a:t>105</a:t>
            </a:fld>
            <a:endParaRPr lang="en-US" altLang="en-US"/>
          </a:p>
        </p:txBody>
      </p:sp>
      <p:sp>
        <p:nvSpPr>
          <p:cNvPr id="124930" name="Rectangle 2"/>
          <p:cNvSpPr>
            <a:spLocks noGrp="1" noChangeArrowheads="1"/>
          </p:cNvSpPr>
          <p:nvPr>
            <p:ph type="title"/>
          </p:nvPr>
        </p:nvSpPr>
        <p:spPr/>
        <p:txBody>
          <a:bodyPr/>
          <a:lstStyle/>
          <a:p>
            <a:r>
              <a:rPr lang="en-US" altLang="en-US"/>
              <a:t>Typical parameters for synchrotron radiation</a:t>
            </a:r>
          </a:p>
        </p:txBody>
      </p:sp>
      <p:pic>
        <p:nvPicPr>
          <p:cNvPr id="124932" name="Picture 4" descr="Ch05_T1c_AustralSynch_Nov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839788"/>
            <a:ext cx="5562600" cy="574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6606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90" y="42530"/>
            <a:ext cx="6577012" cy="762000"/>
          </a:xfrm>
        </p:spPr>
        <p:txBody>
          <a:bodyPr/>
          <a:lstStyle/>
          <a:p>
            <a:r>
              <a:rPr lang="en-US" dirty="0" smtClean="0"/>
              <a:t>Diffraction Limited Storage Rings, DLSRs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106</a:t>
            </a:fld>
            <a:endParaRPr lang="en-US"/>
          </a:p>
        </p:txBody>
      </p:sp>
      <p:sp>
        <p:nvSpPr>
          <p:cNvPr id="4" name="Rectangle 3"/>
          <p:cNvSpPr/>
          <p:nvPr/>
        </p:nvSpPr>
        <p:spPr>
          <a:xfrm>
            <a:off x="127590" y="793898"/>
            <a:ext cx="8878187" cy="5755422"/>
          </a:xfrm>
          <a:prstGeom prst="rect">
            <a:avLst/>
          </a:prstGeom>
        </p:spPr>
        <p:txBody>
          <a:bodyPr wrap="square">
            <a:spAutoFit/>
          </a:bodyPr>
          <a:lstStyle/>
          <a:p>
            <a:r>
              <a:rPr lang="en-US" sz="2000" dirty="0">
                <a:solidFill>
                  <a:srgbClr val="014188"/>
                </a:solidFill>
              </a:rPr>
              <a:t>Upgrades from </a:t>
            </a:r>
            <a:r>
              <a:rPr lang="en-US" sz="2000" dirty="0" smtClean="0">
                <a:solidFill>
                  <a:srgbClr val="014188"/>
                </a:solidFill>
              </a:rPr>
              <a:t>highly elliptical </a:t>
            </a:r>
            <a:r>
              <a:rPr lang="en-US" sz="2000" dirty="0">
                <a:solidFill>
                  <a:srgbClr val="014188"/>
                </a:solidFill>
              </a:rPr>
              <a:t>to </a:t>
            </a:r>
            <a:r>
              <a:rPr lang="en-US" sz="2000" dirty="0" smtClean="0">
                <a:solidFill>
                  <a:srgbClr val="014188"/>
                </a:solidFill>
              </a:rPr>
              <a:t>near circular </a:t>
            </a:r>
            <a:r>
              <a:rPr lang="en-US" sz="2000" dirty="0">
                <a:solidFill>
                  <a:srgbClr val="014188"/>
                </a:solidFill>
              </a:rPr>
              <a:t>electron beams will greatly increase spectral </a:t>
            </a:r>
            <a:r>
              <a:rPr lang="en-US" sz="2000" dirty="0" smtClean="0">
                <a:solidFill>
                  <a:srgbClr val="014188"/>
                </a:solidFill>
              </a:rPr>
              <a:t>brightness, </a:t>
            </a:r>
            <a:r>
              <a:rPr lang="en-US" sz="2000" dirty="0">
                <a:solidFill>
                  <a:srgbClr val="014188"/>
                </a:solidFill>
              </a:rPr>
              <a:t>reduce exposure times for imaging and tomography, and will </a:t>
            </a:r>
            <a:r>
              <a:rPr lang="en-US" sz="2000" dirty="0" smtClean="0">
                <a:solidFill>
                  <a:srgbClr val="014188"/>
                </a:solidFill>
              </a:rPr>
              <a:t>significantly </a:t>
            </a:r>
            <a:r>
              <a:rPr lang="en-US" sz="2000" dirty="0">
                <a:solidFill>
                  <a:srgbClr val="014188"/>
                </a:solidFill>
              </a:rPr>
              <a:t>increase spatially coherent </a:t>
            </a:r>
            <a:r>
              <a:rPr lang="en-US" sz="2000" dirty="0" smtClean="0">
                <a:solidFill>
                  <a:srgbClr val="014188"/>
                </a:solidFill>
              </a:rPr>
              <a:t>power. The horizontal emittance scales roughly as           , where </a:t>
            </a:r>
            <a:r>
              <a:rPr lang="el-GR" sz="2000" i="1" dirty="0" smtClean="0">
                <a:solidFill>
                  <a:srgbClr val="014188"/>
                </a:solidFill>
                <a:latin typeface="Times New Roman" panose="02020603050405020304" pitchFamily="18" charset="0"/>
                <a:cs typeface="Times New Roman" panose="02020603050405020304" pitchFamily="18" charset="0"/>
              </a:rPr>
              <a:t>γ</a:t>
            </a:r>
            <a:r>
              <a:rPr lang="en-US" sz="2000" dirty="0" smtClean="0">
                <a:solidFill>
                  <a:srgbClr val="014188"/>
                </a:solidFill>
                <a:latin typeface="Times New Roman" panose="02020603050405020304" pitchFamily="18" charset="0"/>
                <a:cs typeface="Times New Roman" panose="02020603050405020304" pitchFamily="18" charset="0"/>
              </a:rPr>
              <a:t> is the Lorentz factor and </a:t>
            </a:r>
            <a:r>
              <a:rPr lang="en-US" sz="2000" i="1" dirty="0" smtClean="0">
                <a:solidFill>
                  <a:srgbClr val="014188"/>
                </a:solidFill>
                <a:latin typeface="Times New Roman" panose="02020603050405020304" pitchFamily="18" charset="0"/>
                <a:cs typeface="Times New Roman" panose="02020603050405020304" pitchFamily="18" charset="0"/>
              </a:rPr>
              <a:t>N</a:t>
            </a:r>
            <a:r>
              <a:rPr lang="en-US" sz="2000" i="1" baseline="-25000" dirty="0" smtClean="0">
                <a:solidFill>
                  <a:srgbClr val="014188"/>
                </a:solidFill>
                <a:latin typeface="Times New Roman" panose="02020603050405020304" pitchFamily="18" charset="0"/>
                <a:cs typeface="Times New Roman" panose="02020603050405020304" pitchFamily="18" charset="0"/>
              </a:rPr>
              <a:t>b</a:t>
            </a:r>
            <a:r>
              <a:rPr lang="en-US" sz="2000" dirty="0" smtClean="0">
                <a:solidFill>
                  <a:srgbClr val="014188"/>
                </a:solidFill>
                <a:latin typeface="Times New Roman" panose="02020603050405020304" pitchFamily="18" charset="0"/>
                <a:cs typeface="Times New Roman" panose="02020603050405020304" pitchFamily="18" charset="0"/>
              </a:rPr>
              <a:t> is the number of bends. </a:t>
            </a:r>
            <a:r>
              <a:rPr lang="en-US" sz="2000" dirty="0" smtClean="0">
                <a:solidFill>
                  <a:srgbClr val="014188"/>
                </a:solidFill>
              </a:rPr>
              <a:t>This has been demonstrated at  MAX IV in Lund, Sweden (</a:t>
            </a:r>
            <a:r>
              <a:rPr lang="en-US" sz="2000" i="1" dirty="0" smtClean="0">
                <a:solidFill>
                  <a:srgbClr val="014188"/>
                </a:solidFill>
                <a:latin typeface="Times New Roman" panose="02020603050405020304" pitchFamily="18" charset="0"/>
                <a:cs typeface="Times New Roman" panose="02020603050405020304" pitchFamily="18" charset="0"/>
              </a:rPr>
              <a:t>N</a:t>
            </a:r>
            <a:r>
              <a:rPr lang="en-US" sz="2000" i="1" baseline="-25000" dirty="0" smtClean="0">
                <a:solidFill>
                  <a:srgbClr val="014188"/>
                </a:solidFill>
                <a:latin typeface="Times New Roman" panose="02020603050405020304" pitchFamily="18" charset="0"/>
                <a:cs typeface="Times New Roman" panose="02020603050405020304" pitchFamily="18" charset="0"/>
              </a:rPr>
              <a:t>b</a:t>
            </a:r>
            <a:r>
              <a:rPr lang="en-US" sz="2000" dirty="0">
                <a:solidFill>
                  <a:srgbClr val="014188"/>
                </a:solidFill>
                <a:cs typeface="Times New Roman" panose="02020603050405020304" pitchFamily="18" charset="0"/>
              </a:rPr>
              <a:t> </a:t>
            </a:r>
            <a:r>
              <a:rPr lang="en-US" sz="2000" dirty="0" smtClean="0">
                <a:solidFill>
                  <a:srgbClr val="014188"/>
                </a:solidFill>
                <a:cs typeface="Times New Roman" panose="02020603050405020304" pitchFamily="18" charset="0"/>
              </a:rPr>
              <a:t>= 7) </a:t>
            </a:r>
            <a:r>
              <a:rPr lang="en-US" sz="2000" dirty="0" smtClean="0">
                <a:solidFill>
                  <a:srgbClr val="014188"/>
                </a:solidFill>
              </a:rPr>
              <a:t>and is in various stages of planning or implementation at facilities worldwide. Increases of several hundred in spectral brightness and spatially coherent power are expected, perhaps more with other improvements. These will lead to commensurate reductions in exposure time for all x-ray imaging experiments and all coherence experiments. </a:t>
            </a:r>
          </a:p>
          <a:p>
            <a:r>
              <a:rPr lang="en-US" sz="2000" dirty="0" smtClean="0">
                <a:solidFill>
                  <a:srgbClr val="014188"/>
                </a:solidFill>
              </a:rPr>
              <a:t>                                                                                                </a:t>
            </a:r>
          </a:p>
          <a:p>
            <a:endParaRPr lang="en-US" sz="2000" dirty="0">
              <a:solidFill>
                <a:srgbClr val="014188"/>
              </a:solidFill>
            </a:endParaRPr>
          </a:p>
          <a:p>
            <a:endParaRPr lang="en-US" sz="2000" dirty="0" smtClean="0">
              <a:solidFill>
                <a:srgbClr val="014188"/>
              </a:solidFill>
            </a:endParaRPr>
          </a:p>
          <a:p>
            <a:endParaRPr lang="en-US" sz="2000" dirty="0">
              <a:solidFill>
                <a:srgbClr val="014188"/>
              </a:solidFill>
            </a:endParaRPr>
          </a:p>
          <a:p>
            <a:r>
              <a:rPr lang="en-US" sz="1400" dirty="0">
                <a:solidFill>
                  <a:srgbClr val="014188"/>
                </a:solidFill>
              </a:rPr>
              <a:t> </a:t>
            </a:r>
            <a:r>
              <a:rPr lang="en-US" sz="1400" dirty="0" smtClean="0">
                <a:solidFill>
                  <a:srgbClr val="014188"/>
                </a:solidFill>
              </a:rPr>
              <a:t>                                                                                                                                            Figure courtesy of </a:t>
            </a:r>
          </a:p>
          <a:p>
            <a:r>
              <a:rPr lang="en-US" sz="1400" dirty="0">
                <a:solidFill>
                  <a:srgbClr val="014188"/>
                </a:solidFill>
              </a:rPr>
              <a:t> </a:t>
            </a:r>
            <a:r>
              <a:rPr lang="en-US" sz="1400" dirty="0" smtClean="0">
                <a:solidFill>
                  <a:srgbClr val="014188"/>
                </a:solidFill>
              </a:rPr>
              <a:t>                                                                                                                                            C. </a:t>
            </a:r>
            <a:r>
              <a:rPr lang="en-US" sz="1400" dirty="0" err="1" smtClean="0">
                <a:solidFill>
                  <a:srgbClr val="014188"/>
                </a:solidFill>
              </a:rPr>
              <a:t>Steier</a:t>
            </a:r>
            <a:r>
              <a:rPr lang="en-US" sz="1400" dirty="0" smtClean="0">
                <a:solidFill>
                  <a:srgbClr val="014188"/>
                </a:solidFill>
              </a:rPr>
              <a:t>, ALS</a:t>
            </a:r>
          </a:p>
          <a:p>
            <a:endParaRPr lang="en-US" sz="2000" dirty="0">
              <a:solidFill>
                <a:srgbClr val="014188"/>
              </a:solidFill>
            </a:endParaRPr>
          </a:p>
          <a:p>
            <a:r>
              <a:rPr lang="en-US" sz="2000" dirty="0" smtClean="0">
                <a:solidFill>
                  <a:srgbClr val="014188"/>
                </a:solidFill>
              </a:rPr>
              <a:t>For articles on DLSRs see M. Eriksson et al., J. </a:t>
            </a:r>
            <a:r>
              <a:rPr lang="en-US" sz="2000" dirty="0" err="1" smtClean="0">
                <a:solidFill>
                  <a:srgbClr val="014188"/>
                </a:solidFill>
              </a:rPr>
              <a:t>Synchr</a:t>
            </a:r>
            <a:r>
              <a:rPr lang="en-US" sz="2000" dirty="0" smtClean="0">
                <a:solidFill>
                  <a:srgbClr val="014188"/>
                </a:solidFill>
              </a:rPr>
              <a:t>. Rad. </a:t>
            </a:r>
            <a:r>
              <a:rPr lang="en-US" sz="2000" b="1" dirty="0" smtClean="0">
                <a:solidFill>
                  <a:srgbClr val="014188"/>
                </a:solidFill>
              </a:rPr>
              <a:t>21</a:t>
            </a:r>
            <a:r>
              <a:rPr lang="en-US" sz="2000" dirty="0" smtClean="0">
                <a:solidFill>
                  <a:srgbClr val="014188"/>
                </a:solidFill>
              </a:rPr>
              <a:t>, 837 (2014), R. </a:t>
            </a:r>
            <a:r>
              <a:rPr lang="en-US" sz="2000" dirty="0" err="1" smtClean="0">
                <a:solidFill>
                  <a:srgbClr val="014188"/>
                </a:solidFill>
              </a:rPr>
              <a:t>Hettel</a:t>
            </a:r>
            <a:r>
              <a:rPr lang="en-US" sz="2000" dirty="0" smtClean="0">
                <a:solidFill>
                  <a:srgbClr val="014188"/>
                </a:solidFill>
              </a:rPr>
              <a:t>, p. 843, and other articles in that issue.</a:t>
            </a:r>
            <a:endParaRPr lang="en-US" sz="2000" dirty="0">
              <a:solidFill>
                <a:srgbClr val="014188"/>
              </a:solidFill>
            </a:endParaRPr>
          </a:p>
        </p:txBody>
      </p:sp>
      <mc:AlternateContent xmlns:mc="http://schemas.openxmlformats.org/markup-compatibility/2006" xmlns:a14="http://schemas.microsoft.com/office/drawing/2010/main">
        <mc:Choice Requires="a14">
          <p:sp>
            <p:nvSpPr>
              <p:cNvPr id="10" name="Rectangle 9"/>
              <p:cNvSpPr/>
              <p:nvPr/>
            </p:nvSpPr>
            <p:spPr>
              <a:xfrm>
                <a:off x="4461887" y="1682941"/>
                <a:ext cx="907556" cy="3817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type m:val="lin"/>
                          <m:ctrlPr>
                            <a:rPr lang="en-US" sz="1800" i="1" smtClean="0">
                              <a:solidFill>
                                <a:srgbClr val="014188"/>
                              </a:solidFill>
                              <a:latin typeface="Cambria Math" panose="02040503050406030204" pitchFamily="18" charset="0"/>
                            </a:rPr>
                          </m:ctrlPr>
                        </m:fPr>
                        <m:num>
                          <m:sSup>
                            <m:sSupPr>
                              <m:ctrlPr>
                                <a:rPr lang="en-US" sz="1800" i="1">
                                  <a:solidFill>
                                    <a:srgbClr val="014188"/>
                                  </a:solidFill>
                                  <a:latin typeface="Cambria Math" panose="02040503050406030204" pitchFamily="18" charset="0"/>
                                </a:rPr>
                              </m:ctrlPr>
                            </m:sSupPr>
                            <m:e>
                              <m:r>
                                <a:rPr lang="en-US" sz="1800" i="1">
                                  <a:solidFill>
                                    <a:srgbClr val="014188"/>
                                  </a:solidFill>
                                  <a:latin typeface="Cambria Math" panose="02040503050406030204" pitchFamily="18" charset="0"/>
                                </a:rPr>
                                <m:t>𝛾</m:t>
                              </m:r>
                            </m:e>
                            <m:sup>
                              <m:r>
                                <a:rPr lang="en-US" sz="1800" i="0">
                                  <a:solidFill>
                                    <a:srgbClr val="014188"/>
                                  </a:solidFill>
                                  <a:latin typeface="Cambria Math" panose="02040503050406030204" pitchFamily="18" charset="0"/>
                                </a:rPr>
                                <m:t>3</m:t>
                              </m:r>
                            </m:sup>
                          </m:sSup>
                        </m:num>
                        <m:den>
                          <m:sSubSup>
                            <m:sSubSupPr>
                              <m:ctrlPr>
                                <a:rPr lang="en-US" sz="1800" i="1">
                                  <a:solidFill>
                                    <a:srgbClr val="014188"/>
                                  </a:solidFill>
                                  <a:latin typeface="Cambria Math" panose="02040503050406030204" pitchFamily="18" charset="0"/>
                                </a:rPr>
                              </m:ctrlPr>
                            </m:sSubSupPr>
                            <m:e>
                              <m:r>
                                <a:rPr lang="en-US" sz="1800" i="1">
                                  <a:solidFill>
                                    <a:srgbClr val="014188"/>
                                  </a:solidFill>
                                  <a:latin typeface="Cambria Math" panose="02040503050406030204" pitchFamily="18" charset="0"/>
                                </a:rPr>
                                <m:t>𝑁</m:t>
                              </m:r>
                            </m:e>
                            <m:sub>
                              <m:r>
                                <a:rPr lang="en-US" sz="1800" i="1">
                                  <a:solidFill>
                                    <a:srgbClr val="014188"/>
                                  </a:solidFill>
                                  <a:latin typeface="Cambria Math" panose="02040503050406030204" pitchFamily="18" charset="0"/>
                                </a:rPr>
                                <m:t>𝑏</m:t>
                              </m:r>
                            </m:sub>
                            <m:sup>
                              <m:r>
                                <a:rPr lang="en-US" sz="1800" i="0">
                                  <a:solidFill>
                                    <a:srgbClr val="014188"/>
                                  </a:solidFill>
                                  <a:latin typeface="Cambria Math" panose="02040503050406030204" pitchFamily="18" charset="0"/>
                                </a:rPr>
                                <m:t>3</m:t>
                              </m:r>
                            </m:sup>
                          </m:sSubSup>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4461887" y="1682941"/>
                <a:ext cx="907556" cy="381708"/>
              </a:xfrm>
              <a:prstGeom prst="rect">
                <a:avLst/>
              </a:prstGeom>
              <a:blipFill>
                <a:blip r:embed="rId2"/>
                <a:stretch>
                  <a:fillRect l="-6040" t="-107937" r="-34228" b="-171429"/>
                </a:stretch>
              </a:blipFill>
            </p:spPr>
            <p:txBody>
              <a:bodyPr/>
              <a:lstStyle/>
              <a:p>
                <a:r>
                  <a:rPr lang="en-US">
                    <a:noFill/>
                  </a:rPr>
                  <a:t> </a:t>
                </a:r>
              </a:p>
            </p:txBody>
          </p:sp>
        </mc:Fallback>
      </mc:AlternateContent>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220357" y="3936126"/>
            <a:ext cx="6810931" cy="1890515"/>
          </a:xfrm>
          <a:prstGeom prst="rect">
            <a:avLst/>
          </a:prstGeom>
          <a:noFill/>
          <a:ln>
            <a:noFill/>
          </a:ln>
        </p:spPr>
      </p:pic>
    </p:spTree>
    <p:extLst>
      <p:ext uri="{BB962C8B-B14F-4D97-AF65-F5344CB8AC3E}">
        <p14:creationId xmlns:p14="http://schemas.microsoft.com/office/powerpoint/2010/main" val="22806233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p:cNvPicPr/>
          <p:nvPr/>
        </p:nvPicPr>
        <p:blipFill rotWithShape="1">
          <a:blip r:embed="rId2" cstate="print">
            <a:extLst>
              <a:ext uri="{28A0092B-C50C-407E-A947-70E740481C1C}">
                <a14:useLocalDpi xmlns:a14="http://schemas.microsoft.com/office/drawing/2010/main" val="0"/>
              </a:ext>
            </a:extLst>
          </a:blip>
          <a:srcRect t="4184" b="3770"/>
          <a:stretch/>
        </p:blipFill>
        <p:spPr bwMode="auto">
          <a:xfrm>
            <a:off x="451325" y="797677"/>
            <a:ext cx="8176438" cy="5029200"/>
          </a:xfrm>
          <a:prstGeom prst="rect">
            <a:avLst/>
          </a:prstGeom>
          <a:noFill/>
        </p:spPr>
      </p:pic>
      <p:cxnSp>
        <p:nvCxnSpPr>
          <p:cNvPr id="6" name="Straight Arrow Connector 5"/>
          <p:cNvCxnSpPr/>
          <p:nvPr/>
        </p:nvCxnSpPr>
        <p:spPr>
          <a:xfrm>
            <a:off x="6199094" y="2866465"/>
            <a:ext cx="0" cy="11430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65259" y="2866465"/>
            <a:ext cx="0" cy="9906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038165" y="2305624"/>
            <a:ext cx="0" cy="7309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26859" y="2057400"/>
            <a:ext cx="0" cy="12573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66564" y="1832918"/>
            <a:ext cx="0" cy="838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32384" y="2545977"/>
            <a:ext cx="0" cy="9906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94494" y="3036612"/>
            <a:ext cx="0" cy="13653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rot="16200000">
            <a:off x="-783963" y="2831246"/>
            <a:ext cx="4343400" cy="580703"/>
          </a:xfrm>
        </p:spPr>
        <p:txBody>
          <a:bodyPr>
            <a:normAutofit/>
          </a:bodyPr>
          <a:lstStyle/>
          <a:p>
            <a:r>
              <a:rPr lang="en-US" sz="1400" dirty="0" smtClean="0">
                <a:solidFill>
                  <a:srgbClr val="0000FF"/>
                </a:solidFill>
              </a:rPr>
              <a:t>(Horizontal </a:t>
            </a:r>
            <a:r>
              <a:rPr lang="en-US" sz="1400" dirty="0">
                <a:solidFill>
                  <a:srgbClr val="0000FF"/>
                </a:solidFill>
              </a:rPr>
              <a:t>emittance normalized to </a:t>
            </a:r>
            <a:r>
              <a:rPr lang="en-US" sz="1400" dirty="0" smtClean="0">
                <a:solidFill>
                  <a:srgbClr val="0000FF"/>
                </a:solidFill>
              </a:rPr>
              <a:t>square </a:t>
            </a:r>
            <a:r>
              <a:rPr lang="en-US" sz="1400" dirty="0">
                <a:solidFill>
                  <a:srgbClr val="0000FF"/>
                </a:solidFill>
              </a:rPr>
              <a:t>of </a:t>
            </a:r>
            <a:r>
              <a:rPr lang="en-US" sz="1400" dirty="0" smtClean="0">
                <a:solidFill>
                  <a:srgbClr val="0000FF"/>
                </a:solidFill>
              </a:rPr>
              <a:t> energy)</a:t>
            </a:r>
            <a:endParaRPr lang="en-AU" sz="1400" dirty="0"/>
          </a:p>
        </p:txBody>
      </p:sp>
      <p:sp>
        <p:nvSpPr>
          <p:cNvPr id="3" name="TextBox 2"/>
          <p:cNvSpPr txBox="1"/>
          <p:nvPr/>
        </p:nvSpPr>
        <p:spPr>
          <a:xfrm>
            <a:off x="4539544" y="1236702"/>
            <a:ext cx="2358788" cy="461665"/>
          </a:xfrm>
          <a:prstGeom prst="rect">
            <a:avLst/>
          </a:prstGeom>
          <a:noFill/>
          <a:ln>
            <a:solidFill>
              <a:schemeClr val="tx2"/>
            </a:solidFill>
          </a:ln>
        </p:spPr>
        <p:txBody>
          <a:bodyPr wrap="square" rtlCol="0">
            <a:spAutoFit/>
          </a:bodyPr>
          <a:lstStyle/>
          <a:p>
            <a:r>
              <a:rPr lang="en-AU" b="1" dirty="0" smtClean="0">
                <a:solidFill>
                  <a:schemeClr val="tx2"/>
                </a:solidFill>
              </a:rPr>
              <a:t>3</a:t>
            </a:r>
            <a:r>
              <a:rPr lang="en-AU" b="1" baseline="30000" dirty="0" smtClean="0">
                <a:solidFill>
                  <a:schemeClr val="tx2"/>
                </a:solidFill>
              </a:rPr>
              <a:t>rd</a:t>
            </a:r>
            <a:r>
              <a:rPr lang="en-AU" b="1" dirty="0" smtClean="0">
                <a:solidFill>
                  <a:schemeClr val="tx2"/>
                </a:solidFill>
              </a:rPr>
              <a:t> Generation</a:t>
            </a:r>
            <a:endParaRPr lang="en-AU" b="1" dirty="0">
              <a:solidFill>
                <a:schemeClr val="tx2"/>
              </a:solidFill>
            </a:endParaRPr>
          </a:p>
        </p:txBody>
      </p:sp>
      <p:sp>
        <p:nvSpPr>
          <p:cNvPr id="5" name="Rectangle 4"/>
          <p:cNvSpPr/>
          <p:nvPr/>
        </p:nvSpPr>
        <p:spPr>
          <a:xfrm>
            <a:off x="0" y="167780"/>
            <a:ext cx="8209170" cy="461665"/>
          </a:xfrm>
          <a:prstGeom prst="rect">
            <a:avLst/>
          </a:prstGeom>
        </p:spPr>
        <p:txBody>
          <a:bodyPr wrap="square">
            <a:spAutoFit/>
          </a:bodyPr>
          <a:lstStyle/>
          <a:p>
            <a:r>
              <a:rPr lang="en-US" b="1" dirty="0" smtClean="0">
                <a:solidFill>
                  <a:srgbClr val="9A172F"/>
                </a:solidFill>
                <a:latin typeface="+mj-lt"/>
                <a:cs typeface="Times New Roman" panose="02020603050405020304" pitchFamily="18" charset="0"/>
              </a:rPr>
              <a:t>Planned Upgrades to Diffraction </a:t>
            </a:r>
            <a:r>
              <a:rPr lang="en-US" b="1" dirty="0">
                <a:solidFill>
                  <a:srgbClr val="9A172F"/>
                </a:solidFill>
                <a:latin typeface="+mj-lt"/>
                <a:cs typeface="Times New Roman" panose="02020603050405020304" pitchFamily="18" charset="0"/>
              </a:rPr>
              <a:t>Limited Storage </a:t>
            </a:r>
            <a:r>
              <a:rPr lang="en-US" b="1" dirty="0" smtClean="0">
                <a:solidFill>
                  <a:srgbClr val="9A172F"/>
                </a:solidFill>
                <a:latin typeface="+mj-lt"/>
                <a:cs typeface="Times New Roman" panose="02020603050405020304" pitchFamily="18" charset="0"/>
              </a:rPr>
              <a:t>Rings</a:t>
            </a:r>
            <a:endParaRPr lang="en-US" b="1" dirty="0">
              <a:solidFill>
                <a:srgbClr val="9A172F"/>
              </a:solidFill>
              <a:latin typeface="+mj-lt"/>
              <a:cs typeface="Times New Roman" panose="02020603050405020304" pitchFamily="18" charset="0"/>
            </a:endParaRPr>
          </a:p>
        </p:txBody>
      </p:sp>
      <p:sp>
        <p:nvSpPr>
          <p:cNvPr id="7" name="Rectangle 6"/>
          <p:cNvSpPr/>
          <p:nvPr/>
        </p:nvSpPr>
        <p:spPr>
          <a:xfrm>
            <a:off x="3433144" y="5995109"/>
            <a:ext cx="4892150" cy="369332"/>
          </a:xfrm>
          <a:prstGeom prst="rect">
            <a:avLst/>
          </a:prstGeom>
        </p:spPr>
        <p:txBody>
          <a:bodyPr wrap="square">
            <a:spAutoFit/>
          </a:bodyPr>
          <a:lstStyle/>
          <a:p>
            <a:r>
              <a:rPr lang="en-US" sz="1800" dirty="0" smtClean="0">
                <a:solidFill>
                  <a:srgbClr val="014188"/>
                </a:solidFill>
              </a:rPr>
              <a:t>Courtesy of Richard Garrett, ANSTO, Australia</a:t>
            </a:r>
            <a:endParaRPr lang="en-US" sz="1800" dirty="0">
              <a:solidFill>
                <a:srgbClr val="014188"/>
              </a:solidFill>
            </a:endParaRPr>
          </a:p>
        </p:txBody>
      </p:sp>
    </p:spTree>
    <p:extLst>
      <p:ext uri="{BB962C8B-B14F-4D97-AF65-F5344CB8AC3E}">
        <p14:creationId xmlns:p14="http://schemas.microsoft.com/office/powerpoint/2010/main" val="158940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10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0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0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000"/>
                                        <p:tgtEl>
                                          <p:spTgt spid="6"/>
                                        </p:tgtEl>
                                      </p:cBhvr>
                                    </p:animEffect>
                                  </p:childTnLst>
                                </p:cTn>
                              </p:par>
                              <p:par>
                                <p:cTn id="20" presetID="2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1000"/>
                                        <p:tgtEl>
                                          <p:spTgt spid="8"/>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fld id="{3F7E39D7-A39A-4D30-903E-2D3F9282E06E}" type="slidenum">
              <a:rPr lang="en-US" altLang="en-US"/>
              <a:pPr/>
              <a:t>108</a:t>
            </a:fld>
            <a:endParaRPr lang="en-US" altLang="en-US"/>
          </a:p>
        </p:txBody>
      </p:sp>
      <p:sp>
        <p:nvSpPr>
          <p:cNvPr id="128002" name="Rectangle 2"/>
          <p:cNvSpPr>
            <a:spLocks noGrp="1" noChangeArrowheads="1"/>
          </p:cNvSpPr>
          <p:nvPr>
            <p:ph type="title"/>
          </p:nvPr>
        </p:nvSpPr>
        <p:spPr>
          <a:xfrm>
            <a:off x="-1" y="10633"/>
            <a:ext cx="7644809" cy="762000"/>
          </a:xfrm>
        </p:spPr>
        <p:txBody>
          <a:bodyPr/>
          <a:lstStyle/>
          <a:p>
            <a:pPr algn="ctr"/>
            <a:r>
              <a:rPr lang="en-US" altLang="en-US" dirty="0"/>
              <a:t>Beamlines are used to transport photons to </a:t>
            </a:r>
            <a:r>
              <a:rPr lang="en-US" altLang="en-US" dirty="0" smtClean="0"/>
              <a:t>the </a:t>
            </a:r>
            <a:r>
              <a:rPr lang="en-US" altLang="en-US" dirty="0"/>
              <a:t>sample, and take a </a:t>
            </a:r>
            <a:r>
              <a:rPr lang="en-US" altLang="en-US" dirty="0" smtClean="0"/>
              <a:t>specified </a:t>
            </a:r>
            <a:r>
              <a:rPr lang="en-US" altLang="en-US" dirty="0"/>
              <a:t>spectral slice</a:t>
            </a:r>
          </a:p>
        </p:txBody>
      </p:sp>
      <p:pic>
        <p:nvPicPr>
          <p:cNvPr id="128003" name="Picture 3" descr="Ch05_F01b_BLtrans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3" y="1344613"/>
            <a:ext cx="8650287"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8067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fld id="{4FBD44C8-8384-425C-BBD0-6E22783FDC98}" type="slidenum">
              <a:rPr lang="en-US" altLang="en-US"/>
              <a:pPr/>
              <a:t>109</a:t>
            </a:fld>
            <a:endParaRPr lang="en-US" altLang="en-US"/>
          </a:p>
        </p:txBody>
      </p:sp>
      <p:sp>
        <p:nvSpPr>
          <p:cNvPr id="129026" name="Rectangle 2"/>
          <p:cNvSpPr>
            <a:spLocks noGrp="1" noChangeArrowheads="1"/>
          </p:cNvSpPr>
          <p:nvPr>
            <p:ph type="title"/>
          </p:nvPr>
        </p:nvSpPr>
        <p:spPr>
          <a:xfrm>
            <a:off x="98315" y="0"/>
            <a:ext cx="7091362" cy="762000"/>
          </a:xfrm>
        </p:spPr>
        <p:txBody>
          <a:bodyPr/>
          <a:lstStyle/>
          <a:p>
            <a:pPr algn="ctr"/>
            <a:r>
              <a:rPr lang="en-US" altLang="en-US" sz="2200" dirty="0"/>
              <a:t>A typical beamline: </a:t>
            </a:r>
            <a:r>
              <a:rPr lang="en-US" altLang="en-US" sz="2200" dirty="0" err="1"/>
              <a:t>monochromator</a:t>
            </a:r>
            <a:r>
              <a:rPr lang="en-US" altLang="en-US" sz="2200" dirty="0"/>
              <a:t> plus focusing optics </a:t>
            </a:r>
            <a:r>
              <a:rPr lang="en-US" altLang="en-US" sz="2200" dirty="0" smtClean="0"/>
              <a:t>deliver </a:t>
            </a:r>
            <a:r>
              <a:rPr lang="en-US" altLang="en-US" sz="2200" dirty="0"/>
              <a:t>radiation to the sample</a:t>
            </a:r>
          </a:p>
        </p:txBody>
      </p:sp>
      <p:pic>
        <p:nvPicPr>
          <p:cNvPr id="129027" name="Picture 3" descr="XBD9509-04496_Jan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1735138"/>
            <a:ext cx="8728075" cy="341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39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089025" y="0"/>
            <a:ext cx="7153275" cy="762000"/>
          </a:xfrm>
        </p:spPr>
        <p:txBody>
          <a:bodyPr/>
          <a:lstStyle/>
          <a:p>
            <a:pPr algn="ctr"/>
            <a:r>
              <a:rPr lang="en-US" altLang="en-US" smtClean="0"/>
              <a:t>The ALS with San Francisco in the background</a:t>
            </a:r>
          </a:p>
        </p:txBody>
      </p:sp>
      <p:sp>
        <p:nvSpPr>
          <p:cNvPr id="2355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E365A8-7572-46CC-8E44-54639C5A6ACD}" type="slidenum">
              <a:rPr lang="en-US" altLang="en-US" sz="900">
                <a:solidFill>
                  <a:srgbClr val="177A6F"/>
                </a:solidFill>
              </a:rPr>
              <a:pPr/>
              <a:t>11</a:t>
            </a:fld>
            <a:endParaRPr lang="en-US" altLang="en-US" sz="900">
              <a:solidFill>
                <a:srgbClr val="177A6F"/>
              </a:solidFill>
            </a:endParaRPr>
          </a:p>
        </p:txBody>
      </p:sp>
      <p:pic>
        <p:nvPicPr>
          <p:cNvPr id="23556" name="Picture 9" descr="LBL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69850"/>
            <a:ext cx="11763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ALSdomeS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900" y="981075"/>
            <a:ext cx="767715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5"/>
          <p:cNvSpPr txBox="1">
            <a:spLocks noChangeArrowheads="1"/>
          </p:cNvSpPr>
          <p:nvPr/>
        </p:nvSpPr>
        <p:spPr bwMode="auto">
          <a:xfrm>
            <a:off x="646113" y="6157913"/>
            <a:ext cx="3470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latin typeface="Times New Roman" panose="02020603050405020304" pitchFamily="18" charset="0"/>
                <a:cs typeface="Times New Roman" panose="02020603050405020304" pitchFamily="18" charset="0"/>
              </a:rPr>
              <a:t>1.9 GeV, γ = 3720, 197m circumference</a:t>
            </a:r>
          </a:p>
        </p:txBody>
      </p:sp>
    </p:spTree>
    <p:extLst>
      <p:ext uri="{BB962C8B-B14F-4D97-AF65-F5344CB8AC3E}">
        <p14:creationId xmlns:p14="http://schemas.microsoft.com/office/powerpoint/2010/main" val="30788603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fld id="{3854D367-22E2-4C2E-B7AF-F1C2996ADDCF}" type="slidenum">
              <a:rPr lang="en-US" altLang="en-US"/>
              <a:pPr/>
              <a:t>110</a:t>
            </a:fld>
            <a:endParaRPr lang="en-US" altLang="en-US"/>
          </a:p>
        </p:txBody>
      </p:sp>
      <p:sp>
        <p:nvSpPr>
          <p:cNvPr id="130050" name="Rectangle 2"/>
          <p:cNvSpPr>
            <a:spLocks noGrp="1" noChangeArrowheads="1"/>
          </p:cNvSpPr>
          <p:nvPr>
            <p:ph type="title"/>
          </p:nvPr>
        </p:nvSpPr>
        <p:spPr>
          <a:xfrm>
            <a:off x="1210236" y="9525"/>
            <a:ext cx="5955926" cy="762000"/>
          </a:xfrm>
        </p:spPr>
        <p:txBody>
          <a:bodyPr/>
          <a:lstStyle/>
          <a:p>
            <a:pPr algn="ctr"/>
            <a:r>
              <a:rPr lang="en-US" altLang="en-US" dirty="0"/>
              <a:t>High spectral resolution </a:t>
            </a:r>
            <a:r>
              <a:rPr lang="en-US" altLang="en-US" dirty="0" smtClean="0"/>
              <a:t>beamline</a:t>
            </a:r>
            <a:endParaRPr lang="en-US" altLang="en-US" dirty="0"/>
          </a:p>
        </p:txBody>
      </p:sp>
      <p:pic>
        <p:nvPicPr>
          <p:cNvPr id="130051" name="Picture 3" descr="meVresB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1949450"/>
            <a:ext cx="8804275" cy="3003550"/>
          </a:xfrm>
          <a:prstGeom prst="rect">
            <a:avLst/>
          </a:prstGeom>
          <a:noFill/>
          <a:extLst>
            <a:ext uri="{909E8E84-426E-40DD-AFC4-6F175D3DCCD1}">
              <a14:hiddenFill xmlns:a14="http://schemas.microsoft.com/office/drawing/2010/main">
                <a:solidFill>
                  <a:srgbClr val="FFFFFF"/>
                </a:solidFill>
              </a14:hiddenFill>
            </a:ext>
          </a:extLst>
        </p:spPr>
      </p:pic>
      <p:pic>
        <p:nvPicPr>
          <p:cNvPr id="130052" name="Picture 4" descr="LBL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39688"/>
            <a:ext cx="1158875" cy="70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504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0"/>
          </p:nvPr>
        </p:nvSpPr>
        <p:spPr/>
        <p:txBody>
          <a:bodyPr/>
          <a:lstStyle/>
          <a:p>
            <a:fld id="{B2E9557B-C8A8-419E-855F-17B9294A5796}" type="slidenum">
              <a:rPr lang="en-US" altLang="en-US"/>
              <a:pPr/>
              <a:t>111</a:t>
            </a:fld>
            <a:endParaRPr lang="en-US" altLang="en-US"/>
          </a:p>
        </p:txBody>
      </p:sp>
      <p:sp>
        <p:nvSpPr>
          <p:cNvPr id="131074" name="Rectangle 2"/>
          <p:cNvSpPr>
            <a:spLocks noGrp="1" noChangeArrowheads="1"/>
          </p:cNvSpPr>
          <p:nvPr>
            <p:ph type="title"/>
          </p:nvPr>
        </p:nvSpPr>
        <p:spPr>
          <a:xfrm>
            <a:off x="1120775" y="0"/>
            <a:ext cx="7121525" cy="762000"/>
          </a:xfrm>
        </p:spPr>
        <p:txBody>
          <a:bodyPr/>
          <a:lstStyle/>
          <a:p>
            <a:pPr algn="ctr"/>
            <a:r>
              <a:rPr lang="en-US" altLang="en-US"/>
              <a:t>Beamline 7.0 at Berkeley’s </a:t>
            </a:r>
            <a:br>
              <a:rPr lang="en-US" altLang="en-US"/>
            </a:br>
            <a:r>
              <a:rPr lang="en-US" altLang="en-US"/>
              <a:t>Advanced Light Source</a:t>
            </a:r>
          </a:p>
        </p:txBody>
      </p:sp>
      <p:pic>
        <p:nvPicPr>
          <p:cNvPr id="131075" name="Picture 3" descr="BL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869950"/>
            <a:ext cx="4371975" cy="5668963"/>
          </a:xfrm>
          <a:prstGeom prst="rect">
            <a:avLst/>
          </a:prstGeom>
          <a:noFill/>
          <a:extLst>
            <a:ext uri="{909E8E84-426E-40DD-AFC4-6F175D3DCCD1}">
              <a14:hiddenFill xmlns:a14="http://schemas.microsoft.com/office/drawing/2010/main">
                <a:solidFill>
                  <a:srgbClr val="FFFFFF"/>
                </a:solidFill>
              </a14:hiddenFill>
            </a:ext>
          </a:extLst>
        </p:spPr>
      </p:pic>
      <p:pic>
        <p:nvPicPr>
          <p:cNvPr id="131076" name="Picture 4" descr="LBL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3" y="39688"/>
            <a:ext cx="1158875" cy="701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0" y="3013502"/>
            <a:ext cx="4572000" cy="830997"/>
          </a:xfrm>
          <a:prstGeom prst="rect">
            <a:avLst/>
          </a:prstGeom>
        </p:spPr>
        <p:txBody>
          <a:bodyPr>
            <a:spAutoFit/>
          </a:bodyPr>
          <a:lstStyle/>
          <a:p>
            <a:r>
              <a:rPr lang="en-US" dirty="0">
                <a:solidFill>
                  <a:srgbClr val="014188"/>
                </a:solidFill>
              </a:rPr>
              <a:t>Courtesy of Richard Garrett, ANSTO, Australia</a:t>
            </a:r>
          </a:p>
        </p:txBody>
      </p:sp>
    </p:spTree>
    <p:extLst>
      <p:ext uri="{BB962C8B-B14F-4D97-AF65-F5344CB8AC3E}">
        <p14:creationId xmlns:p14="http://schemas.microsoft.com/office/powerpoint/2010/main" val="387672772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CE668BD9-F572-4E4D-9E01-A088369798C3}" type="slidenum">
              <a:rPr lang="en-US" altLang="en-US"/>
              <a:pPr/>
              <a:t>112</a:t>
            </a:fld>
            <a:endParaRPr lang="en-US" altLang="en-US"/>
          </a:p>
        </p:txBody>
      </p:sp>
      <p:sp>
        <p:nvSpPr>
          <p:cNvPr id="132098" name="Rectangle 2"/>
          <p:cNvSpPr>
            <a:spLocks noGrp="1" noChangeArrowheads="1"/>
          </p:cNvSpPr>
          <p:nvPr>
            <p:ph type="title"/>
          </p:nvPr>
        </p:nvSpPr>
        <p:spPr/>
        <p:txBody>
          <a:bodyPr/>
          <a:lstStyle/>
          <a:p>
            <a:r>
              <a:rPr lang="en-US" altLang="en-US"/>
              <a:t>Time structure of synchrotron radiation</a:t>
            </a:r>
          </a:p>
        </p:txBody>
      </p:sp>
      <p:pic>
        <p:nvPicPr>
          <p:cNvPr id="132099" name="Picture 3" descr="Ch05_TimeStru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923925"/>
            <a:ext cx="7524750" cy="565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38812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8FC2FDB9-FA12-4B5D-AD61-28475F5933EC}" type="slidenum">
              <a:rPr lang="en-US" altLang="en-US"/>
              <a:pPr/>
              <a:t>113</a:t>
            </a:fld>
            <a:endParaRPr lang="en-US" altLang="en-US"/>
          </a:p>
        </p:txBody>
      </p:sp>
      <p:sp>
        <p:nvSpPr>
          <p:cNvPr id="134146" name="Rectangle 2"/>
          <p:cNvSpPr>
            <a:spLocks noGrp="1" noChangeArrowheads="1"/>
          </p:cNvSpPr>
          <p:nvPr>
            <p:ph type="title"/>
          </p:nvPr>
        </p:nvSpPr>
        <p:spPr/>
        <p:txBody>
          <a:bodyPr/>
          <a:lstStyle/>
          <a:p>
            <a:r>
              <a:rPr lang="en-US" altLang="en-US"/>
              <a:t>What are the relative merits?</a:t>
            </a:r>
          </a:p>
        </p:txBody>
      </p:sp>
      <p:pic>
        <p:nvPicPr>
          <p:cNvPr id="134147" name="Picture 3" descr="RelativeMer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727200"/>
            <a:ext cx="8659813" cy="3059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5432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
            </a:r>
            <a:r>
              <a:rPr lang="en-US" dirty="0" smtClean="0"/>
              <a:t>eferences: Synchrotron Radiation and Beamlines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114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82" y="1003484"/>
            <a:ext cx="7778918" cy="3561850"/>
          </a:xfrm>
          <a:prstGeom prst="rect">
            <a:avLst/>
          </a:prstGeom>
        </p:spPr>
      </p:pic>
      <p:sp>
        <p:nvSpPr>
          <p:cNvPr id="5" name="Rectangle 4"/>
          <p:cNvSpPr/>
          <p:nvPr/>
        </p:nvSpPr>
        <p:spPr>
          <a:xfrm>
            <a:off x="867385" y="4386220"/>
            <a:ext cx="7903664" cy="1015663"/>
          </a:xfrm>
          <a:prstGeom prst="rect">
            <a:avLst/>
          </a:prstGeom>
        </p:spPr>
        <p:txBody>
          <a:bodyPr wrap="square">
            <a:spAutoFit/>
          </a:bodyPr>
          <a:lstStyle/>
          <a:p>
            <a:r>
              <a:rPr lang="en-IN" sz="2000" dirty="0" smtClean="0">
                <a:latin typeface="Times New Roman" panose="02020603050405020304" pitchFamily="18" charset="0"/>
                <a:ea typeface="Times New Roman" panose="02020603050405020304" pitchFamily="18" charset="0"/>
              </a:rPr>
              <a:t>K.-</a:t>
            </a:r>
            <a:r>
              <a:rPr lang="en-IN" sz="2000" dirty="0">
                <a:latin typeface="Times New Roman" panose="02020603050405020304" pitchFamily="18" charset="0"/>
                <a:ea typeface="Times New Roman" panose="02020603050405020304" pitchFamily="18" charset="0"/>
              </a:rPr>
              <a:t>J. Kim, “Characteristics of Synchrotron Radiation,” pp. 565–632 in </a:t>
            </a:r>
            <a:r>
              <a:rPr lang="en-IN" sz="2000" i="1" dirty="0">
                <a:latin typeface="Times New Roman" panose="02020603050405020304" pitchFamily="18" charset="0"/>
                <a:ea typeface="Times New Roman" panose="02020603050405020304" pitchFamily="18" charset="0"/>
              </a:rPr>
              <a:t>Physics of Particle Accelerators, </a:t>
            </a:r>
            <a:r>
              <a:rPr lang="en-IN" sz="2000" dirty="0">
                <a:latin typeface="Times New Roman" panose="02020603050405020304" pitchFamily="18" charset="0"/>
                <a:ea typeface="Times New Roman" panose="02020603050405020304" pitchFamily="18" charset="0"/>
              </a:rPr>
              <a:t>AIP Conference </a:t>
            </a:r>
            <a:r>
              <a:rPr lang="en-IN" sz="2000" dirty="0" err="1">
                <a:latin typeface="Times New Roman" panose="02020603050405020304" pitchFamily="18" charset="0"/>
                <a:ea typeface="Times New Roman" panose="02020603050405020304" pitchFamily="18" charset="0"/>
              </a:rPr>
              <a:t>Proccedings</a:t>
            </a:r>
            <a:r>
              <a:rPr lang="en-IN" sz="2000" dirty="0">
                <a:latin typeface="Times New Roman" panose="02020603050405020304" pitchFamily="18" charset="0"/>
                <a:ea typeface="Times New Roman" panose="02020603050405020304" pitchFamily="18" charset="0"/>
              </a:rPr>
              <a:t> 184 (Amer. Inst. of Physics, New York, 1989), M. Month and M. Dienes, </a:t>
            </a:r>
            <a:r>
              <a:rPr lang="en-IN" sz="2000" dirty="0" smtClean="0">
                <a:latin typeface="Times New Roman" panose="02020603050405020304" pitchFamily="18" charset="0"/>
                <a:ea typeface="Times New Roman" panose="02020603050405020304" pitchFamily="18" charset="0"/>
              </a:rPr>
              <a:t>Editors.</a:t>
            </a:r>
            <a:endParaRPr lang="en-US" sz="2000" dirty="0"/>
          </a:p>
        </p:txBody>
      </p:sp>
      <p:sp>
        <p:nvSpPr>
          <p:cNvPr id="6" name="Rectangle 5"/>
          <p:cNvSpPr/>
          <p:nvPr/>
        </p:nvSpPr>
        <p:spPr>
          <a:xfrm>
            <a:off x="448574" y="4365279"/>
            <a:ext cx="418811" cy="400110"/>
          </a:xfrm>
          <a:prstGeom prst="rect">
            <a:avLst/>
          </a:prstGeom>
        </p:spPr>
        <p:txBody>
          <a:bodyPr wrap="square">
            <a:spAutoFit/>
          </a:bodyPr>
          <a:lstStyle/>
          <a:p>
            <a:r>
              <a:rPr lang="en-IN" sz="2000" dirty="0" smtClean="0">
                <a:latin typeface="Times New Roman" panose="02020603050405020304" pitchFamily="18" charset="0"/>
                <a:ea typeface="Times New Roman" panose="02020603050405020304" pitchFamily="18" charset="0"/>
              </a:rPr>
              <a:t>7)</a:t>
            </a:r>
            <a:endParaRPr lang="en-US" sz="2000" dirty="0"/>
          </a:p>
        </p:txBody>
      </p:sp>
    </p:spTree>
    <p:extLst>
      <p:ext uri="{BB962C8B-B14F-4D97-AF65-F5344CB8AC3E}">
        <p14:creationId xmlns:p14="http://schemas.microsoft.com/office/powerpoint/2010/main" val="23973150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Synchrotron, FEL and Beamline References</a:t>
            </a:r>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115</a:t>
            </a:fld>
            <a:endParaRPr lang="en-US"/>
          </a:p>
        </p:txBody>
      </p:sp>
      <p:sp>
        <p:nvSpPr>
          <p:cNvPr id="4" name="Rectangle 3"/>
          <p:cNvSpPr/>
          <p:nvPr/>
        </p:nvSpPr>
        <p:spPr>
          <a:xfrm>
            <a:off x="253814" y="927847"/>
            <a:ext cx="8681757" cy="5632311"/>
          </a:xfrm>
          <a:prstGeom prst="rect">
            <a:avLst/>
          </a:prstGeom>
        </p:spPr>
        <p:txBody>
          <a:bodyPr wrap="square">
            <a:spAutoFit/>
          </a:bodyPr>
          <a:lstStyle/>
          <a:p>
            <a:pPr marL="342900" indent="-342900">
              <a:buFont typeface="Arial" panose="020B0604020202020204" pitchFamily="34" charset="0"/>
              <a:buChar char="•"/>
            </a:pPr>
            <a:r>
              <a:rPr lang="en-US" sz="2000" dirty="0">
                <a:solidFill>
                  <a:srgbClr val="014188"/>
                </a:solidFill>
                <a:latin typeface="Times New Roman" charset="0"/>
                <a:ea typeface="Times New Roman" charset="0"/>
                <a:cs typeface="Times New Roman" charset="0"/>
              </a:rPr>
              <a:t>D. Attwood and A. </a:t>
            </a:r>
            <a:r>
              <a:rPr lang="en-US" sz="2000" dirty="0" err="1">
                <a:solidFill>
                  <a:srgbClr val="014188"/>
                </a:solidFill>
                <a:latin typeface="Times New Roman" charset="0"/>
                <a:ea typeface="Times New Roman" charset="0"/>
                <a:cs typeface="Times New Roman" charset="0"/>
              </a:rPr>
              <a:t>Sakdinwat</a:t>
            </a:r>
            <a:r>
              <a:rPr lang="en-US" sz="2000" dirty="0">
                <a:solidFill>
                  <a:srgbClr val="014188"/>
                </a:solidFill>
                <a:latin typeface="Times New Roman" charset="0"/>
                <a:ea typeface="Times New Roman" charset="0"/>
                <a:cs typeface="Times New Roman" charset="0"/>
              </a:rPr>
              <a:t>, </a:t>
            </a:r>
            <a:r>
              <a:rPr lang="en-US" sz="2000" i="1" dirty="0">
                <a:solidFill>
                  <a:srgbClr val="014188"/>
                </a:solidFill>
                <a:latin typeface="Times New Roman" charset="0"/>
                <a:ea typeface="Times New Roman" charset="0"/>
                <a:cs typeface="Times New Roman" charset="0"/>
              </a:rPr>
              <a:t>X-rays</a:t>
            </a:r>
            <a:r>
              <a:rPr lang="en-US" sz="2000" dirty="0">
                <a:solidFill>
                  <a:srgbClr val="014188"/>
                </a:solidFill>
                <a:latin typeface="Times New Roman" charset="0"/>
                <a:ea typeface="Times New Roman" charset="0"/>
                <a:cs typeface="Times New Roman" charset="0"/>
              </a:rPr>
              <a:t> </a:t>
            </a:r>
            <a:r>
              <a:rPr lang="en-US" sz="2000" i="1" dirty="0">
                <a:solidFill>
                  <a:srgbClr val="014188"/>
                </a:solidFill>
                <a:latin typeface="Times New Roman" charset="0"/>
                <a:ea typeface="Times New Roman" charset="0"/>
                <a:cs typeface="Times New Roman" charset="0"/>
              </a:rPr>
              <a:t>and Extreme Ultraviolet Radiation </a:t>
            </a:r>
            <a:r>
              <a:rPr lang="en-US" sz="2000" dirty="0">
                <a:solidFill>
                  <a:srgbClr val="014188"/>
                </a:solidFill>
                <a:latin typeface="Times New Roman" charset="0"/>
                <a:ea typeface="Times New Roman" charset="0"/>
                <a:cs typeface="Times New Roman" charset="0"/>
              </a:rPr>
              <a:t>(Cambridge, UK </a:t>
            </a:r>
            <a:r>
              <a:rPr lang="en-US" sz="2000" dirty="0" smtClean="0">
                <a:solidFill>
                  <a:srgbClr val="014188"/>
                </a:solidFill>
                <a:latin typeface="Times New Roman" charset="0"/>
                <a:ea typeface="Times New Roman" charset="0"/>
                <a:cs typeface="Times New Roman" charset="0"/>
              </a:rPr>
              <a:t>2017).</a:t>
            </a:r>
          </a:p>
          <a:p>
            <a:pPr marL="342900" indent="-342900">
              <a:buFont typeface="Arial" panose="020B0604020202020204" pitchFamily="34" charset="0"/>
              <a:buChar char="•"/>
            </a:pPr>
            <a:r>
              <a:rPr lang="en-US" sz="2000" dirty="0" smtClean="0">
                <a:solidFill>
                  <a:srgbClr val="014188"/>
                </a:solidFill>
                <a:latin typeface="Times New Roman" charset="0"/>
                <a:ea typeface="Times New Roman" charset="0"/>
                <a:cs typeface="Times New Roman" charset="0"/>
              </a:rPr>
              <a:t>J</a:t>
            </a:r>
            <a:r>
              <a:rPr lang="en-US" sz="2000" dirty="0">
                <a:solidFill>
                  <a:srgbClr val="014188"/>
                </a:solidFill>
                <a:latin typeface="Times New Roman" charset="0"/>
                <a:ea typeface="Times New Roman" charset="0"/>
                <a:cs typeface="Times New Roman" charset="0"/>
              </a:rPr>
              <a:t>. </a:t>
            </a:r>
            <a:r>
              <a:rPr lang="en-US" sz="2000" dirty="0" err="1">
                <a:solidFill>
                  <a:srgbClr val="014188"/>
                </a:solidFill>
                <a:latin typeface="Times New Roman" charset="0"/>
                <a:ea typeface="Times New Roman" charset="0"/>
                <a:cs typeface="Times New Roman" charset="0"/>
              </a:rPr>
              <a:t>Als</a:t>
            </a:r>
            <a:r>
              <a:rPr lang="en-US" sz="2000" dirty="0">
                <a:solidFill>
                  <a:srgbClr val="014188"/>
                </a:solidFill>
                <a:latin typeface="Times New Roman" charset="0"/>
                <a:ea typeface="Times New Roman" charset="0"/>
                <a:cs typeface="Times New Roman" charset="0"/>
              </a:rPr>
              <a:t>-Nielsen and D. </a:t>
            </a:r>
            <a:r>
              <a:rPr lang="en-US" sz="2000" dirty="0" err="1">
                <a:solidFill>
                  <a:srgbClr val="014188"/>
                </a:solidFill>
                <a:latin typeface="Times New Roman" charset="0"/>
                <a:ea typeface="Times New Roman" charset="0"/>
                <a:cs typeface="Times New Roman" charset="0"/>
              </a:rPr>
              <a:t>McMorrow</a:t>
            </a:r>
            <a:r>
              <a:rPr lang="en-US" sz="2000" dirty="0">
                <a:solidFill>
                  <a:srgbClr val="014188"/>
                </a:solidFill>
                <a:latin typeface="Times New Roman" charset="0"/>
                <a:ea typeface="Times New Roman" charset="0"/>
                <a:cs typeface="Times New Roman" charset="0"/>
              </a:rPr>
              <a:t>, </a:t>
            </a:r>
            <a:r>
              <a:rPr lang="en-US" sz="2000" i="1" dirty="0">
                <a:solidFill>
                  <a:srgbClr val="014188"/>
                </a:solidFill>
                <a:latin typeface="Times New Roman" charset="0"/>
                <a:ea typeface="Times New Roman" charset="0"/>
                <a:cs typeface="Times New Roman" charset="0"/>
              </a:rPr>
              <a:t>Elements of Modern X-ray Physics</a:t>
            </a:r>
            <a:r>
              <a:rPr lang="en-US" sz="2000" dirty="0">
                <a:solidFill>
                  <a:srgbClr val="014188"/>
                </a:solidFill>
                <a:latin typeface="Times New Roman" charset="0"/>
                <a:ea typeface="Times New Roman" charset="0"/>
                <a:cs typeface="Times New Roman" charset="0"/>
              </a:rPr>
              <a:t> (Wiley, New York, 2009), Second edition.</a:t>
            </a:r>
          </a:p>
          <a:p>
            <a:pPr marL="342900" indent="-342900">
              <a:buFont typeface="Arial" panose="020B0604020202020204" pitchFamily="34" charset="0"/>
              <a:buChar char="•"/>
            </a:pPr>
            <a:r>
              <a:rPr lang="en-US" sz="2000" dirty="0">
                <a:solidFill>
                  <a:srgbClr val="014188"/>
                </a:solidFill>
                <a:latin typeface="Times New Roman" charset="0"/>
                <a:ea typeface="Times New Roman" charset="0"/>
                <a:cs typeface="Times New Roman" charset="0"/>
              </a:rPr>
              <a:t>K.-J. Kim, Z. Huang and R. Lindberg, </a:t>
            </a:r>
            <a:r>
              <a:rPr lang="en-US" sz="2000" i="1" dirty="0">
                <a:solidFill>
                  <a:srgbClr val="014188"/>
                </a:solidFill>
                <a:latin typeface="Times New Roman" charset="0"/>
                <a:ea typeface="Times New Roman" charset="0"/>
                <a:cs typeface="Times New Roman" charset="0"/>
              </a:rPr>
              <a:t>Synchrotron Radiation and Free Electron Lasers: Principles of  Coherent X-ray Generation </a:t>
            </a:r>
            <a:r>
              <a:rPr lang="en-US" sz="2000" dirty="0">
                <a:solidFill>
                  <a:srgbClr val="014188"/>
                </a:solidFill>
                <a:latin typeface="Times New Roman" charset="0"/>
                <a:ea typeface="Times New Roman" charset="0"/>
                <a:cs typeface="Times New Roman" charset="0"/>
              </a:rPr>
              <a:t>(Cambridge, UK, 2017</a:t>
            </a:r>
            <a:r>
              <a:rPr lang="en-US" sz="2000" dirty="0" smtClean="0">
                <a:solidFill>
                  <a:srgbClr val="014188"/>
                </a:solidFill>
                <a:latin typeface="Times New Roman" charset="0"/>
                <a:ea typeface="Times New Roman" charset="0"/>
                <a:cs typeface="Times New Roman" charset="0"/>
              </a:rPr>
              <a:t>).</a:t>
            </a:r>
          </a:p>
          <a:p>
            <a:pPr marL="342900" indent="-342900">
              <a:buFont typeface="Arial" panose="020B0604020202020204" pitchFamily="34" charset="0"/>
              <a:buChar char="•"/>
            </a:pPr>
            <a:r>
              <a:rPr lang="en-US" sz="2000" dirty="0">
                <a:solidFill>
                  <a:srgbClr val="014188"/>
                </a:solidFill>
                <a:latin typeface="Times New Roman" charset="0"/>
                <a:ea typeface="Times New Roman" charset="0"/>
                <a:cs typeface="Times New Roman" charset="0"/>
              </a:rPr>
              <a:t>A. Hoffmann, </a:t>
            </a:r>
            <a:r>
              <a:rPr lang="en-US" sz="2000" i="1" dirty="0">
                <a:solidFill>
                  <a:srgbClr val="014188"/>
                </a:solidFill>
                <a:latin typeface="Times New Roman" charset="0"/>
                <a:ea typeface="Times New Roman" charset="0"/>
                <a:cs typeface="Times New Roman" charset="0"/>
              </a:rPr>
              <a:t>Synchrotron Radiation </a:t>
            </a:r>
            <a:r>
              <a:rPr lang="en-US" sz="2000" dirty="0">
                <a:solidFill>
                  <a:srgbClr val="014188"/>
                </a:solidFill>
                <a:latin typeface="Times New Roman" charset="0"/>
                <a:ea typeface="Times New Roman" charset="0"/>
                <a:cs typeface="Times New Roman" charset="0"/>
              </a:rPr>
              <a:t>(Cambridge, UK, 2004</a:t>
            </a:r>
            <a:r>
              <a:rPr lang="en-US" sz="2000" dirty="0" smtClean="0">
                <a:solidFill>
                  <a:srgbClr val="014188"/>
                </a:solidFill>
                <a:latin typeface="Times New Roman" charset="0"/>
                <a:ea typeface="Times New Roman" charset="0"/>
                <a:cs typeface="Times New Roman" charset="0"/>
              </a:rPr>
              <a:t>).</a:t>
            </a:r>
            <a:endParaRPr lang="en-US" sz="2000" dirty="0">
              <a:solidFill>
                <a:srgbClr val="014188"/>
              </a:solidFill>
              <a:latin typeface="Times New Roman" charset="0"/>
              <a:ea typeface="Times New Roman" charset="0"/>
              <a:cs typeface="Times New Roman" charset="0"/>
            </a:endParaRPr>
          </a:p>
          <a:p>
            <a:pPr marL="342900" indent="-342900">
              <a:buFont typeface="Arial" panose="020B0604020202020204" pitchFamily="34" charset="0"/>
              <a:buChar char="•"/>
            </a:pPr>
            <a:r>
              <a:rPr lang="en-US" sz="2000" dirty="0">
                <a:solidFill>
                  <a:srgbClr val="014188"/>
                </a:solidFill>
                <a:latin typeface="Times New Roman" charset="0"/>
                <a:ea typeface="Times New Roman" charset="0"/>
                <a:cs typeface="Times New Roman" charset="0"/>
              </a:rPr>
              <a:t>P. </a:t>
            </a:r>
            <a:r>
              <a:rPr lang="en-US" sz="2000" dirty="0" err="1" smtClean="0">
                <a:solidFill>
                  <a:srgbClr val="014188"/>
                </a:solidFill>
                <a:latin typeface="Times New Roman" charset="0"/>
                <a:ea typeface="Times New Roman" charset="0"/>
                <a:cs typeface="Times New Roman" charset="0"/>
              </a:rPr>
              <a:t>Schmüser</a:t>
            </a:r>
            <a:r>
              <a:rPr lang="en-US" sz="2000" dirty="0">
                <a:solidFill>
                  <a:srgbClr val="014188"/>
                </a:solidFill>
                <a:latin typeface="Times New Roman" charset="0"/>
                <a:ea typeface="Times New Roman" charset="0"/>
                <a:cs typeface="Times New Roman" charset="0"/>
              </a:rPr>
              <a:t>, M. </a:t>
            </a:r>
            <a:r>
              <a:rPr lang="en-US" sz="2000" dirty="0" err="1">
                <a:solidFill>
                  <a:srgbClr val="014188"/>
                </a:solidFill>
                <a:latin typeface="Times New Roman" charset="0"/>
                <a:ea typeface="Times New Roman" charset="0"/>
                <a:cs typeface="Times New Roman" charset="0"/>
              </a:rPr>
              <a:t>Dohlus</a:t>
            </a:r>
            <a:r>
              <a:rPr lang="en-US" sz="2000" dirty="0">
                <a:solidFill>
                  <a:srgbClr val="014188"/>
                </a:solidFill>
                <a:latin typeface="Times New Roman" charset="0"/>
                <a:ea typeface="Times New Roman" charset="0"/>
                <a:cs typeface="Times New Roman" charset="0"/>
              </a:rPr>
              <a:t>, J. </a:t>
            </a:r>
            <a:r>
              <a:rPr lang="en-US" sz="2000" dirty="0" err="1">
                <a:solidFill>
                  <a:srgbClr val="014188"/>
                </a:solidFill>
                <a:latin typeface="Times New Roman" charset="0"/>
                <a:ea typeface="Times New Roman" charset="0"/>
                <a:cs typeface="Times New Roman" charset="0"/>
              </a:rPr>
              <a:t>Rossbach</a:t>
            </a:r>
            <a:r>
              <a:rPr lang="en-US" sz="2000" dirty="0">
                <a:solidFill>
                  <a:srgbClr val="014188"/>
                </a:solidFill>
                <a:latin typeface="Times New Roman" charset="0"/>
                <a:ea typeface="Times New Roman" charset="0"/>
                <a:cs typeface="Times New Roman" charset="0"/>
              </a:rPr>
              <a:t> and C. Behrens, </a:t>
            </a:r>
            <a:r>
              <a:rPr lang="en-US" sz="2000" i="1" dirty="0">
                <a:solidFill>
                  <a:srgbClr val="014188"/>
                </a:solidFill>
                <a:latin typeface="Times New Roman" charset="0"/>
                <a:ea typeface="Times New Roman" charset="0"/>
                <a:cs typeface="Times New Roman" charset="0"/>
              </a:rPr>
              <a:t>Free-Electron Lasers in the Ultraviolet and X-ray Regime</a:t>
            </a:r>
            <a:r>
              <a:rPr lang="en-US" sz="2000" dirty="0">
                <a:solidFill>
                  <a:srgbClr val="014188"/>
                </a:solidFill>
                <a:latin typeface="Times New Roman" charset="0"/>
                <a:ea typeface="Times New Roman" charset="0"/>
                <a:cs typeface="Times New Roman" charset="0"/>
              </a:rPr>
              <a:t> (Springer, Heidelberg, 2014).</a:t>
            </a:r>
          </a:p>
          <a:p>
            <a:pPr marL="342900" indent="-342900">
              <a:buFont typeface="Arial" panose="020B0604020202020204" pitchFamily="34" charset="0"/>
              <a:buChar char="•"/>
            </a:pPr>
            <a:r>
              <a:rPr lang="en-US" sz="2000" dirty="0">
                <a:solidFill>
                  <a:srgbClr val="014188"/>
                </a:solidFill>
                <a:latin typeface="Times New Roman" charset="0"/>
                <a:ea typeface="Times New Roman" charset="0"/>
                <a:cs typeface="Times New Roman" charset="0"/>
              </a:rPr>
              <a:t>C. MacDonald, </a:t>
            </a:r>
            <a:r>
              <a:rPr lang="en-US" sz="2000" i="1" dirty="0">
                <a:solidFill>
                  <a:srgbClr val="014188"/>
                </a:solidFill>
                <a:latin typeface="Times New Roman" charset="0"/>
                <a:ea typeface="Times New Roman" charset="0"/>
                <a:cs typeface="Times New Roman" charset="0"/>
              </a:rPr>
              <a:t>Introduction to X-ray Physics, Optics and Applications </a:t>
            </a:r>
            <a:r>
              <a:rPr lang="en-US" sz="2000" dirty="0">
                <a:solidFill>
                  <a:srgbClr val="014188"/>
                </a:solidFill>
                <a:latin typeface="Times New Roman" charset="0"/>
                <a:ea typeface="Times New Roman" charset="0"/>
                <a:cs typeface="Times New Roman" charset="0"/>
              </a:rPr>
              <a:t>(Princeton University Press, 2017).</a:t>
            </a:r>
          </a:p>
          <a:p>
            <a:pPr marL="342900" indent="-342900">
              <a:buFont typeface="Arial" panose="020B0604020202020204" pitchFamily="34" charset="0"/>
              <a:buChar char="•"/>
            </a:pPr>
            <a:r>
              <a:rPr lang="en-US" sz="2000" dirty="0">
                <a:solidFill>
                  <a:srgbClr val="014188"/>
                </a:solidFill>
                <a:latin typeface="Times New Roman" charset="0"/>
                <a:ea typeface="Times New Roman" charset="0"/>
                <a:cs typeface="Times New Roman" charset="0"/>
              </a:rPr>
              <a:t>P. Willmott, An Introduction to Synchrotron Radiation: Techniques and Applications (Wiley, </a:t>
            </a:r>
            <a:r>
              <a:rPr lang="en-US" sz="2000" dirty="0" err="1">
                <a:solidFill>
                  <a:srgbClr val="014188"/>
                </a:solidFill>
                <a:latin typeface="Times New Roman" charset="0"/>
                <a:ea typeface="Times New Roman" charset="0"/>
                <a:cs typeface="Times New Roman" charset="0"/>
              </a:rPr>
              <a:t>Chichester</a:t>
            </a:r>
            <a:r>
              <a:rPr lang="en-US" sz="2000" dirty="0">
                <a:solidFill>
                  <a:srgbClr val="014188"/>
                </a:solidFill>
                <a:latin typeface="Times New Roman" charset="0"/>
                <a:ea typeface="Times New Roman" charset="0"/>
                <a:cs typeface="Times New Roman" charset="0"/>
              </a:rPr>
              <a:t>, </a:t>
            </a:r>
            <a:r>
              <a:rPr lang="en-US" sz="2000" dirty="0" smtClean="0">
                <a:solidFill>
                  <a:srgbClr val="014188"/>
                </a:solidFill>
                <a:latin typeface="Times New Roman" charset="0"/>
                <a:ea typeface="Times New Roman" charset="0"/>
                <a:cs typeface="Times New Roman" charset="0"/>
              </a:rPr>
              <a:t>UK, 2011</a:t>
            </a:r>
            <a:r>
              <a:rPr lang="en-US" sz="2000" dirty="0">
                <a:solidFill>
                  <a:srgbClr val="014188"/>
                </a:solidFill>
                <a:latin typeface="Times New Roman" charset="0"/>
                <a:ea typeface="Times New Roman" charset="0"/>
                <a:cs typeface="Times New Roman" charset="0"/>
              </a:rPr>
              <a:t>).</a:t>
            </a:r>
          </a:p>
          <a:p>
            <a:pPr marL="342900" indent="-342900">
              <a:buFont typeface="Arial" panose="020B0604020202020204" pitchFamily="34" charset="0"/>
              <a:buChar char="•"/>
            </a:pPr>
            <a:r>
              <a:rPr lang="en-US" sz="2000" dirty="0" smtClean="0">
                <a:solidFill>
                  <a:srgbClr val="014188"/>
                </a:solidFill>
                <a:latin typeface="Times New Roman" charset="0"/>
                <a:ea typeface="Times New Roman" charset="0"/>
                <a:cs typeface="Times New Roman" charset="0"/>
              </a:rPr>
              <a:t>P</a:t>
            </a:r>
            <a:r>
              <a:rPr lang="en-US" sz="2000" dirty="0">
                <a:solidFill>
                  <a:srgbClr val="014188"/>
                </a:solidFill>
                <a:latin typeface="Times New Roman" charset="0"/>
                <a:ea typeface="Times New Roman" charset="0"/>
                <a:cs typeface="Times New Roman" charset="0"/>
              </a:rPr>
              <a:t>. Duke, </a:t>
            </a:r>
            <a:r>
              <a:rPr lang="en-US" sz="2000" i="1" dirty="0">
                <a:solidFill>
                  <a:srgbClr val="014188"/>
                </a:solidFill>
                <a:latin typeface="Times New Roman" charset="0"/>
                <a:ea typeface="Times New Roman" charset="0"/>
                <a:cs typeface="Times New Roman" charset="0"/>
              </a:rPr>
              <a:t>Synchrotron Radiation </a:t>
            </a:r>
            <a:r>
              <a:rPr lang="en-US" sz="2000" dirty="0">
                <a:solidFill>
                  <a:srgbClr val="014188"/>
                </a:solidFill>
                <a:latin typeface="Times New Roman" charset="0"/>
                <a:ea typeface="Times New Roman" charset="0"/>
                <a:cs typeface="Times New Roman" charset="0"/>
              </a:rPr>
              <a:t>(Oxford, UK, 2000).</a:t>
            </a:r>
          </a:p>
          <a:p>
            <a:pPr marL="342900" indent="-342900">
              <a:buFont typeface="Arial" panose="020B0604020202020204" pitchFamily="34" charset="0"/>
              <a:buChar char="•"/>
            </a:pPr>
            <a:r>
              <a:rPr lang="en-US" sz="2000" dirty="0">
                <a:solidFill>
                  <a:srgbClr val="014188"/>
                </a:solidFill>
                <a:latin typeface="Times New Roman" charset="0"/>
                <a:ea typeface="Times New Roman" charset="0"/>
                <a:cs typeface="Times New Roman" charset="0"/>
              </a:rPr>
              <a:t>J. Samson and D. </a:t>
            </a:r>
            <a:r>
              <a:rPr lang="en-US" sz="2000" dirty="0" err="1">
                <a:solidFill>
                  <a:srgbClr val="014188"/>
                </a:solidFill>
                <a:latin typeface="Times New Roman" charset="0"/>
                <a:ea typeface="Times New Roman" charset="0"/>
                <a:cs typeface="Times New Roman" charset="0"/>
              </a:rPr>
              <a:t>Ederer</a:t>
            </a:r>
            <a:r>
              <a:rPr lang="en-US" sz="2000" dirty="0">
                <a:solidFill>
                  <a:srgbClr val="014188"/>
                </a:solidFill>
                <a:latin typeface="Times New Roman" charset="0"/>
                <a:ea typeface="Times New Roman" charset="0"/>
                <a:cs typeface="Times New Roman" charset="0"/>
              </a:rPr>
              <a:t>, </a:t>
            </a:r>
            <a:r>
              <a:rPr lang="en-US" sz="2000" i="1" dirty="0">
                <a:solidFill>
                  <a:srgbClr val="014188"/>
                </a:solidFill>
                <a:latin typeface="Times New Roman" charset="0"/>
                <a:ea typeface="Times New Roman" charset="0"/>
                <a:cs typeface="Times New Roman" charset="0"/>
              </a:rPr>
              <a:t>Vacuum Ultraviolet Spectroscopy I and II</a:t>
            </a:r>
            <a:r>
              <a:rPr lang="en-US" sz="2000" dirty="0">
                <a:solidFill>
                  <a:srgbClr val="014188"/>
                </a:solidFill>
                <a:latin typeface="Times New Roman" charset="0"/>
                <a:ea typeface="Times New Roman" charset="0"/>
                <a:cs typeface="Times New Roman" charset="0"/>
              </a:rPr>
              <a:t> (Academic Press, San Diego, 1998). Paperback available</a:t>
            </a:r>
            <a:r>
              <a:rPr lang="en-US" sz="2000" dirty="0" smtClean="0">
                <a:solidFill>
                  <a:srgbClr val="014188"/>
                </a:solidFill>
                <a:latin typeface="Times New Roman" charset="0"/>
                <a:ea typeface="Times New Roman" charset="0"/>
                <a:cs typeface="Times New Roman" charset="0"/>
              </a:rPr>
              <a:t>.</a:t>
            </a:r>
          </a:p>
          <a:p>
            <a:pPr marL="342900" indent="-342900">
              <a:buFont typeface="Arial" panose="020B0604020202020204" pitchFamily="34" charset="0"/>
              <a:buChar char="•"/>
            </a:pPr>
            <a:r>
              <a:rPr lang="en-US" sz="2000" dirty="0" smtClean="0">
                <a:solidFill>
                  <a:srgbClr val="014188"/>
                </a:solidFill>
                <a:latin typeface="Times New Roman" charset="0"/>
                <a:ea typeface="Times New Roman" charset="0"/>
                <a:cs typeface="Times New Roman" charset="0"/>
              </a:rPr>
              <a:t>A. Chao, K. Mess, M. </a:t>
            </a:r>
            <a:r>
              <a:rPr lang="en-US" sz="2000" dirty="0" err="1" smtClean="0">
                <a:solidFill>
                  <a:srgbClr val="014188"/>
                </a:solidFill>
                <a:latin typeface="Times New Roman" charset="0"/>
                <a:ea typeface="Times New Roman" charset="0"/>
                <a:cs typeface="Times New Roman" charset="0"/>
              </a:rPr>
              <a:t>Tigner</a:t>
            </a:r>
            <a:r>
              <a:rPr lang="en-US" sz="2000" dirty="0" smtClean="0">
                <a:solidFill>
                  <a:srgbClr val="014188"/>
                </a:solidFill>
                <a:latin typeface="Times New Roman" charset="0"/>
                <a:ea typeface="Times New Roman" charset="0"/>
                <a:cs typeface="Times New Roman" charset="0"/>
              </a:rPr>
              <a:t> and F. Zimmermann, </a:t>
            </a:r>
            <a:r>
              <a:rPr lang="en-US" sz="2000" i="1" dirty="0" smtClean="0">
                <a:solidFill>
                  <a:srgbClr val="014188"/>
                </a:solidFill>
                <a:latin typeface="Times New Roman" charset="0"/>
                <a:ea typeface="Times New Roman" charset="0"/>
                <a:cs typeface="Times New Roman" charset="0"/>
              </a:rPr>
              <a:t>Handbook of Accelerator Physics and Engineering </a:t>
            </a:r>
            <a:r>
              <a:rPr lang="en-US" sz="2000" dirty="0" smtClean="0">
                <a:solidFill>
                  <a:srgbClr val="014188"/>
                </a:solidFill>
                <a:latin typeface="Times New Roman" charset="0"/>
                <a:ea typeface="Times New Roman" charset="0"/>
                <a:cs typeface="Times New Roman" charset="0"/>
              </a:rPr>
              <a:t>(World Scientific, Singapore, 2013), Second edition.</a:t>
            </a:r>
            <a:endParaRPr lang="en-US" sz="2000" dirty="0">
              <a:solidFill>
                <a:srgbClr val="014188"/>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250066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dirty="0" smtClean="0"/>
              <a:t>Europe’s ESRF is well situated in Grenoble, France</a:t>
            </a:r>
          </a:p>
        </p:txBody>
      </p:sp>
      <p:sp>
        <p:nvSpPr>
          <p:cNvPr id="2457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7FEC13-4172-4B57-8958-CB344E702852}" type="slidenum">
              <a:rPr lang="en-US" altLang="en-US" sz="900">
                <a:solidFill>
                  <a:srgbClr val="177A6F"/>
                </a:solidFill>
              </a:rPr>
              <a:pPr/>
              <a:t>12</a:t>
            </a:fld>
            <a:endParaRPr lang="en-US" altLang="en-US" sz="900">
              <a:solidFill>
                <a:srgbClr val="177A6F"/>
              </a:solidFill>
            </a:endParaRPr>
          </a:p>
        </p:txBody>
      </p:sp>
      <p:pic>
        <p:nvPicPr>
          <p:cNvPr id="24580" name="Picture 3" descr="ESRF_mountai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42963"/>
            <a:ext cx="667385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ESR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8575" y="4635500"/>
            <a:ext cx="3794125" cy="1668463"/>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4582" name="TextBox 6"/>
          <p:cNvSpPr txBox="1">
            <a:spLocks noChangeArrowheads="1"/>
          </p:cNvSpPr>
          <p:nvPr/>
        </p:nvSpPr>
        <p:spPr bwMode="auto">
          <a:xfrm>
            <a:off x="103188" y="5259388"/>
            <a:ext cx="35353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a:latin typeface="Times New Roman" panose="02020603050405020304" pitchFamily="18" charset="0"/>
                <a:cs typeface="Times New Roman" panose="02020603050405020304" pitchFamily="18" charset="0"/>
              </a:rPr>
              <a:t>6 GeV; γ = 11,800; 884 m circumference</a:t>
            </a:r>
          </a:p>
        </p:txBody>
      </p:sp>
      <p:sp>
        <p:nvSpPr>
          <p:cNvPr id="24583" name="TextBox 7"/>
          <p:cNvSpPr txBox="1">
            <a:spLocks noChangeArrowheads="1"/>
          </p:cNvSpPr>
          <p:nvPr/>
        </p:nvSpPr>
        <p:spPr bwMode="auto">
          <a:xfrm>
            <a:off x="5027613" y="6232525"/>
            <a:ext cx="27494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dirty="0" smtClean="0">
                <a:latin typeface="Times New Roman" panose="02020603050405020304" pitchFamily="18" charset="0"/>
                <a:cs typeface="Times New Roman" panose="02020603050405020304" pitchFamily="18" charset="0"/>
              </a:rPr>
              <a:t>At the confluence of two </a:t>
            </a:r>
            <a:r>
              <a:rPr lang="en-US" altLang="en-US" sz="1600" dirty="0">
                <a:latin typeface="Times New Roman" panose="02020603050405020304" pitchFamily="18" charset="0"/>
                <a:cs typeface="Times New Roman" panose="02020603050405020304" pitchFamily="18" charset="0"/>
              </a:rPr>
              <a:t>rivers</a:t>
            </a:r>
          </a:p>
        </p:txBody>
      </p:sp>
    </p:spTree>
    <p:extLst>
      <p:ext uri="{BB962C8B-B14F-4D97-AF65-F5344CB8AC3E}">
        <p14:creationId xmlns:p14="http://schemas.microsoft.com/office/powerpoint/2010/main" val="3254959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SPring-8 in </a:t>
            </a:r>
            <a:r>
              <a:rPr lang="en-US" altLang="en-US" dirty="0" smtClean="0"/>
              <a:t>Hyogo </a:t>
            </a:r>
            <a:r>
              <a:rPr lang="en-US" altLang="en-US" dirty="0"/>
              <a:t>Prefecture, </a:t>
            </a:r>
            <a:r>
              <a:rPr lang="en-US" altLang="en-US" dirty="0" smtClean="0"/>
              <a:t>Japan</a:t>
            </a:r>
            <a:endParaRPr lang="en-US" altLang="en-US"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13</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59" y="989661"/>
            <a:ext cx="6832737" cy="4878575"/>
          </a:xfrm>
          <a:prstGeom prst="rect">
            <a:avLst/>
          </a:prstGeom>
        </p:spPr>
      </p:pic>
      <p:sp>
        <p:nvSpPr>
          <p:cNvPr id="5" name="Rectangle 4"/>
          <p:cNvSpPr/>
          <p:nvPr/>
        </p:nvSpPr>
        <p:spPr>
          <a:xfrm>
            <a:off x="1075174" y="6018963"/>
            <a:ext cx="6551524" cy="461665"/>
          </a:xfrm>
          <a:prstGeom prst="rect">
            <a:avLst/>
          </a:prstGeom>
        </p:spPr>
        <p:txBody>
          <a:bodyPr wrap="square">
            <a:spAutoFit/>
          </a:bodyPr>
          <a:lstStyle/>
          <a:p>
            <a:r>
              <a:rPr lang="en-US" altLang="en-US" dirty="0"/>
              <a:t> </a:t>
            </a:r>
            <a:r>
              <a:rPr lang="en-US" altLang="en-US" sz="2000" dirty="0">
                <a:latin typeface="Times New Roman" panose="02020603050405020304" pitchFamily="18" charset="0"/>
                <a:cs typeface="Times New Roman" panose="02020603050405020304" pitchFamily="18" charset="0"/>
              </a:rPr>
              <a:t>8 GeV; γ = 15,700; 1.44 km circumference</a:t>
            </a:r>
          </a:p>
        </p:txBody>
      </p:sp>
    </p:spTree>
    <p:extLst>
      <p:ext uri="{BB962C8B-B14F-4D97-AF65-F5344CB8AC3E}">
        <p14:creationId xmlns:p14="http://schemas.microsoft.com/office/powerpoint/2010/main" val="2551899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dirty="0" smtClean="0"/>
              <a:t>3</a:t>
            </a:r>
            <a:r>
              <a:rPr lang="en-US" baseline="30000" dirty="0" smtClean="0"/>
              <a:t>rd</a:t>
            </a:r>
            <a:r>
              <a:rPr lang="en-US" dirty="0" smtClean="0"/>
              <a:t> Generation facilities have many straight sections and a small electron beam</a:t>
            </a:r>
          </a:p>
        </p:txBody>
      </p:sp>
      <p:sp>
        <p:nvSpPr>
          <p:cNvPr id="57347" name="Slide Number Placeholder 3"/>
          <p:cNvSpPr>
            <a:spLocks noGrp="1"/>
          </p:cNvSpPr>
          <p:nvPr>
            <p:ph type="sldNum" sz="quarter" idx="10"/>
          </p:nvPr>
        </p:nvSpPr>
        <p:spPr>
          <a:noFill/>
        </p:spPr>
        <p:txBody>
          <a:bodyPr/>
          <a:lstStyle/>
          <a:p>
            <a:fld id="{D2C3A24C-F31B-6F47-9B64-25D5A81CF2B0}" type="slidenum">
              <a:rPr lang="en-US" smtClean="0"/>
              <a:pPr/>
              <a:t>14</a:t>
            </a:fld>
            <a:endParaRPr lang="en-US" smtClean="0"/>
          </a:p>
        </p:txBody>
      </p:sp>
      <p:pic>
        <p:nvPicPr>
          <p:cNvPr id="57348" name="Picture 7"/>
          <p:cNvPicPr>
            <a:picLocks noChangeAspect="1" noChangeArrowheads="1"/>
          </p:cNvPicPr>
          <p:nvPr/>
        </p:nvPicPr>
        <p:blipFill>
          <a:blip r:embed="rId2"/>
          <a:srcRect/>
          <a:stretch>
            <a:fillRect/>
          </a:stretch>
        </p:blipFill>
        <p:spPr bwMode="auto">
          <a:xfrm>
            <a:off x="256526" y="985465"/>
            <a:ext cx="8731250" cy="5078413"/>
          </a:xfrm>
          <a:prstGeom prst="rect">
            <a:avLst/>
          </a:prstGeom>
          <a:noFill/>
          <a:ln w="9525">
            <a:noFill/>
            <a:miter lim="800000"/>
            <a:headEnd/>
            <a:tailEnd/>
          </a:ln>
        </p:spPr>
      </p:pic>
      <p:sp>
        <p:nvSpPr>
          <p:cNvPr id="2" name="Rectangle 1"/>
          <p:cNvSpPr/>
          <p:nvPr/>
        </p:nvSpPr>
        <p:spPr>
          <a:xfrm>
            <a:off x="5172269" y="5356723"/>
            <a:ext cx="3722494" cy="1323439"/>
          </a:xfrm>
          <a:prstGeom prst="rect">
            <a:avLst/>
          </a:prstGeom>
        </p:spPr>
        <p:txBody>
          <a:bodyPr wrap="none">
            <a:spAutoFit/>
          </a:bodyPr>
          <a:lstStyle/>
          <a:p>
            <a:pPr marL="342900" indent="-34290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Fourth generation light sources</a:t>
            </a:r>
          </a:p>
          <a:p>
            <a:r>
              <a:rPr lang="en-US" sz="2000" dirty="0" smtClean="0">
                <a:latin typeface="Times New Roman" panose="02020603050405020304" pitchFamily="18" charset="0"/>
                <a:cs typeface="Times New Roman" panose="02020603050405020304" pitchFamily="18" charset="0"/>
              </a:rPr>
              <a:t>  (“DLSRs”) will have smaller </a:t>
            </a:r>
          </a:p>
          <a:p>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electron beam cross-sections and</a:t>
            </a:r>
          </a:p>
          <a:p>
            <a:r>
              <a:rPr lang="en-US" sz="2000" dirty="0" smtClean="0">
                <a:latin typeface="Times New Roman" panose="02020603050405020304" pitchFamily="18" charset="0"/>
                <a:cs typeface="Times New Roman" panose="02020603050405020304" pitchFamily="18" charset="0"/>
              </a:rPr>
              <a:t>  thus higher spatial coherence</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98003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103313" y="0"/>
            <a:ext cx="7138987" cy="762000"/>
          </a:xfrm>
        </p:spPr>
        <p:txBody>
          <a:bodyPr/>
          <a:lstStyle/>
          <a:p>
            <a:pPr algn="ctr"/>
            <a:r>
              <a:rPr lang="en-US" altLang="en-US" smtClean="0"/>
              <a:t>A single storage ring </a:t>
            </a:r>
            <a:br>
              <a:rPr lang="en-US" altLang="en-US" smtClean="0"/>
            </a:br>
            <a:r>
              <a:rPr lang="en-US" altLang="en-US" smtClean="0"/>
              <a:t>serves many scientific user groups</a:t>
            </a:r>
          </a:p>
        </p:txBody>
      </p:sp>
      <p:sp>
        <p:nvSpPr>
          <p:cNvPr id="2662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6BCF3F-FB86-486F-BDB3-796D4F0DCB40}" type="slidenum">
              <a:rPr lang="en-US" altLang="en-US" sz="900">
                <a:solidFill>
                  <a:srgbClr val="177A6F"/>
                </a:solidFill>
              </a:rPr>
              <a:pPr/>
              <a:t>15</a:t>
            </a:fld>
            <a:endParaRPr lang="en-US" altLang="en-US" sz="900">
              <a:solidFill>
                <a:srgbClr val="177A6F"/>
              </a:solidFill>
            </a:endParaRPr>
          </a:p>
        </p:txBody>
      </p:sp>
      <p:pic>
        <p:nvPicPr>
          <p:cNvPr id="26628" name="Picture 9" descr="LBL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69850"/>
            <a:ext cx="11763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Ch05_F05V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463" y="936625"/>
            <a:ext cx="784860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291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Typical applications of synchrotron radiation</a:t>
            </a:r>
          </a:p>
        </p:txBody>
      </p:sp>
      <p:sp>
        <p:nvSpPr>
          <p:cNvPr id="50179" name="Content Placeholder 2"/>
          <p:cNvSpPr>
            <a:spLocks noGrp="1"/>
          </p:cNvSpPr>
          <p:nvPr>
            <p:ph idx="1"/>
          </p:nvPr>
        </p:nvSpPr>
        <p:spPr>
          <a:xfrm>
            <a:off x="1047750" y="1066800"/>
            <a:ext cx="7410450" cy="5029200"/>
          </a:xfrm>
        </p:spPr>
        <p:txBody>
          <a:bodyPr/>
          <a:lstStyle/>
          <a:p>
            <a:pPr marL="228600" indent="-228600">
              <a:spcBef>
                <a:spcPts val="125"/>
              </a:spcBef>
              <a:spcAft>
                <a:spcPts val="838"/>
              </a:spcAft>
            </a:pPr>
            <a:r>
              <a:rPr lang="en-US" smtClean="0"/>
              <a:t>Surface science</a:t>
            </a:r>
          </a:p>
          <a:p>
            <a:pPr marL="228600" indent="-228600">
              <a:spcBef>
                <a:spcPts val="125"/>
              </a:spcBef>
              <a:spcAft>
                <a:spcPts val="838"/>
              </a:spcAft>
            </a:pPr>
            <a:r>
              <a:rPr lang="en-US" smtClean="0"/>
              <a:t>Magnetic materials</a:t>
            </a:r>
          </a:p>
          <a:p>
            <a:pPr marL="228600" indent="-228600">
              <a:spcBef>
                <a:spcPts val="125"/>
              </a:spcBef>
              <a:spcAft>
                <a:spcPts val="838"/>
              </a:spcAft>
            </a:pPr>
            <a:r>
              <a:rPr lang="en-US" smtClean="0"/>
              <a:t>Materials chemistry</a:t>
            </a:r>
          </a:p>
          <a:p>
            <a:pPr marL="228600" indent="-228600">
              <a:spcBef>
                <a:spcPts val="125"/>
              </a:spcBef>
              <a:spcAft>
                <a:spcPts val="838"/>
              </a:spcAft>
            </a:pPr>
            <a:r>
              <a:rPr lang="en-US" smtClean="0"/>
              <a:t>Environmental sciences</a:t>
            </a:r>
          </a:p>
          <a:p>
            <a:pPr marL="228600" indent="-228600">
              <a:spcBef>
                <a:spcPts val="125"/>
              </a:spcBef>
              <a:spcAft>
                <a:spcPts val="838"/>
              </a:spcAft>
            </a:pPr>
            <a:r>
              <a:rPr lang="en-US" smtClean="0"/>
              <a:t>Protein crystallogrphy</a:t>
            </a:r>
          </a:p>
          <a:p>
            <a:pPr marL="228600" indent="-228600">
              <a:spcBef>
                <a:spcPts val="125"/>
              </a:spcBef>
              <a:spcAft>
                <a:spcPts val="838"/>
              </a:spcAft>
            </a:pPr>
            <a:r>
              <a:rPr lang="en-US" smtClean="0"/>
              <a:t>Biomicroscopy</a:t>
            </a:r>
          </a:p>
          <a:p>
            <a:pPr marL="228600" indent="-228600">
              <a:spcBef>
                <a:spcPts val="125"/>
              </a:spcBef>
              <a:spcAft>
                <a:spcPts val="838"/>
              </a:spcAft>
            </a:pPr>
            <a:r>
              <a:rPr lang="en-US" smtClean="0"/>
              <a:t>Chemical dynamics</a:t>
            </a:r>
          </a:p>
        </p:txBody>
      </p:sp>
      <p:sp>
        <p:nvSpPr>
          <p:cNvPr id="50180" name="Slide Number Placeholder 3"/>
          <p:cNvSpPr>
            <a:spLocks noGrp="1"/>
          </p:cNvSpPr>
          <p:nvPr>
            <p:ph type="sldNum" sz="quarter" idx="10"/>
          </p:nvPr>
        </p:nvSpPr>
        <p:spPr>
          <a:noFill/>
        </p:spPr>
        <p:txBody>
          <a:bodyPr/>
          <a:lstStyle/>
          <a:p>
            <a:fld id="{B89AFFCB-0A4C-154B-B24C-1CCA820EBA86}" type="slidenum">
              <a:rPr lang="en-US" smtClean="0"/>
              <a:pPr/>
              <a:t>16</a:t>
            </a:fld>
            <a:endParaRPr lang="en-US" smtClean="0"/>
          </a:p>
        </p:txBody>
      </p:sp>
    </p:spTree>
    <p:extLst>
      <p:ext uri="{BB962C8B-B14F-4D97-AF65-F5344CB8AC3E}">
        <p14:creationId xmlns:p14="http://schemas.microsoft.com/office/powerpoint/2010/main" val="1031176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163638" y="0"/>
            <a:ext cx="6977062" cy="762000"/>
          </a:xfrm>
        </p:spPr>
        <p:txBody>
          <a:bodyPr/>
          <a:lstStyle/>
          <a:p>
            <a:pPr algn="ctr"/>
            <a:r>
              <a:rPr lang="en-US" smtClean="0"/>
              <a:t>A single storage ring serves </a:t>
            </a:r>
            <a:br>
              <a:rPr lang="en-US" smtClean="0"/>
            </a:br>
            <a:r>
              <a:rPr lang="en-US" smtClean="0"/>
              <a:t>many scientific user groups</a:t>
            </a:r>
          </a:p>
        </p:txBody>
      </p:sp>
      <p:sp>
        <p:nvSpPr>
          <p:cNvPr id="101379" name="Slide Number Placeholder 3"/>
          <p:cNvSpPr>
            <a:spLocks noGrp="1"/>
          </p:cNvSpPr>
          <p:nvPr>
            <p:ph type="sldNum" sz="quarter" idx="10"/>
          </p:nvPr>
        </p:nvSpPr>
        <p:spPr>
          <a:noFill/>
        </p:spPr>
        <p:txBody>
          <a:bodyPr/>
          <a:lstStyle/>
          <a:p>
            <a:fld id="{3781882E-DACA-8441-805C-2CC61B74E916}" type="slidenum">
              <a:rPr lang="en-US" smtClean="0"/>
              <a:pPr/>
              <a:t>17</a:t>
            </a:fld>
            <a:endParaRPr lang="en-US" smtClean="0"/>
          </a:p>
        </p:txBody>
      </p:sp>
      <p:pic>
        <p:nvPicPr>
          <p:cNvPr id="101380" name="Picture 6"/>
          <p:cNvPicPr>
            <a:picLocks noChangeAspect="1" noChangeArrowheads="1"/>
          </p:cNvPicPr>
          <p:nvPr/>
        </p:nvPicPr>
        <p:blipFill>
          <a:blip r:embed="rId3"/>
          <a:srcRect/>
          <a:stretch>
            <a:fillRect/>
          </a:stretch>
        </p:blipFill>
        <p:spPr bwMode="auto">
          <a:xfrm>
            <a:off x="419100" y="873125"/>
            <a:ext cx="8347075" cy="5768975"/>
          </a:xfrm>
          <a:prstGeom prst="rect">
            <a:avLst/>
          </a:prstGeom>
          <a:noFill/>
          <a:ln w="9525">
            <a:noFill/>
            <a:miter lim="800000"/>
            <a:headEnd/>
            <a:tailEnd/>
          </a:ln>
        </p:spPr>
      </p:pic>
      <p:pic>
        <p:nvPicPr>
          <p:cNvPr id="101381" name="Picture 3" descr="LBL_rgb"/>
          <p:cNvPicPr>
            <a:picLocks noChangeAspect="1" noChangeArrowheads="1"/>
          </p:cNvPicPr>
          <p:nvPr/>
        </p:nvPicPr>
        <p:blipFill>
          <a:blip r:embed="rId4"/>
          <a:srcRect/>
          <a:stretch>
            <a:fillRect/>
          </a:stretch>
        </p:blipFill>
        <p:spPr bwMode="auto">
          <a:xfrm>
            <a:off x="93663" y="63500"/>
            <a:ext cx="1176337" cy="714375"/>
          </a:xfrm>
          <a:prstGeom prst="rect">
            <a:avLst/>
          </a:prstGeom>
          <a:noFill/>
          <a:ln w="9525">
            <a:noFill/>
            <a:miter lim="800000"/>
            <a:headEnd/>
            <a:tailEnd/>
          </a:ln>
        </p:spPr>
      </p:pic>
    </p:spTree>
    <p:extLst>
      <p:ext uri="{BB962C8B-B14F-4D97-AF65-F5344CB8AC3E}">
        <p14:creationId xmlns:p14="http://schemas.microsoft.com/office/powerpoint/2010/main" val="683207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xfrm>
            <a:off x="150813" y="1160463"/>
            <a:ext cx="8702675" cy="1930400"/>
          </a:xfrm>
        </p:spPr>
        <p:txBody>
          <a:bodyPr/>
          <a:lstStyle/>
          <a:p>
            <a:pPr algn="ctr" eaLnBrk="1" hangingPunct="1">
              <a:lnSpc>
                <a:spcPct val="100000"/>
              </a:lnSpc>
            </a:pPr>
            <a:r>
              <a:rPr lang="en-US" sz="3600" dirty="0" smtClean="0">
                <a:solidFill>
                  <a:srgbClr val="800000"/>
                </a:solidFill>
                <a:latin typeface="Verdana"/>
              </a:rPr>
              <a:t>Undulator Radiation</a:t>
            </a:r>
          </a:p>
        </p:txBody>
      </p:sp>
      <p:sp>
        <p:nvSpPr>
          <p:cNvPr id="4" name="Slide Number Placeholder 3"/>
          <p:cNvSpPr>
            <a:spLocks noGrp="1"/>
          </p:cNvSpPr>
          <p:nvPr>
            <p:ph type="sldNum" sz="quarter" idx="10"/>
          </p:nvPr>
        </p:nvSpPr>
        <p:spPr/>
        <p:txBody>
          <a:bodyPr/>
          <a:lstStyle/>
          <a:p>
            <a:pPr>
              <a:defRPr/>
            </a:pPr>
            <a:fld id="{82F9085D-91FF-3B41-8444-3E2EDBBBD068}" type="slidenum">
              <a:rPr lang="en-US" smtClean="0"/>
              <a:pPr>
                <a:defRPr/>
              </a:pPr>
              <a:t>18</a:t>
            </a:fld>
            <a:endParaRPr lang="en-US"/>
          </a:p>
        </p:txBody>
      </p:sp>
    </p:spTree>
    <p:extLst>
      <p:ext uri="{BB962C8B-B14F-4D97-AF65-F5344CB8AC3E}">
        <p14:creationId xmlns:p14="http://schemas.microsoft.com/office/powerpoint/2010/main" val="122718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Synchrotron radiation from relativistic electrons</a:t>
            </a:r>
          </a:p>
        </p:txBody>
      </p:sp>
      <p:sp>
        <p:nvSpPr>
          <p:cNvPr id="52227" name="Slide Number Placeholder 3"/>
          <p:cNvSpPr>
            <a:spLocks noGrp="1"/>
          </p:cNvSpPr>
          <p:nvPr>
            <p:ph type="sldNum" sz="quarter" idx="10"/>
          </p:nvPr>
        </p:nvSpPr>
        <p:spPr>
          <a:noFill/>
        </p:spPr>
        <p:txBody>
          <a:bodyPr/>
          <a:lstStyle/>
          <a:p>
            <a:fld id="{9EE23556-F07A-0543-A1B4-B5EA805A62E7}" type="slidenum">
              <a:rPr lang="en-US" smtClean="0"/>
              <a:pPr/>
              <a:t>19</a:t>
            </a:fld>
            <a:endParaRPr lang="en-US" smtClean="0"/>
          </a:p>
        </p:txBody>
      </p:sp>
      <p:pic>
        <p:nvPicPr>
          <p:cNvPr id="52228" name="Picture 11" descr="Ch05_F09VG_revOct05"/>
          <p:cNvPicPr>
            <a:picLocks noChangeAspect="1" noChangeArrowheads="1"/>
          </p:cNvPicPr>
          <p:nvPr/>
        </p:nvPicPr>
        <p:blipFill>
          <a:blip r:embed="rId2"/>
          <a:srcRect/>
          <a:stretch>
            <a:fillRect/>
          </a:stretch>
        </p:blipFill>
        <p:spPr bwMode="auto">
          <a:xfrm>
            <a:off x="889001" y="887942"/>
            <a:ext cx="7805737" cy="5815013"/>
          </a:xfrm>
          <a:prstGeom prst="rect">
            <a:avLst/>
          </a:prstGeom>
          <a:noFill/>
          <a:ln w="9525">
            <a:noFill/>
            <a:miter lim="800000"/>
            <a:headEnd/>
            <a:tailEnd/>
          </a:ln>
        </p:spPr>
      </p:pic>
      <p:sp>
        <p:nvSpPr>
          <p:cNvPr id="2" name="Rectangle 1"/>
          <p:cNvSpPr/>
          <p:nvPr/>
        </p:nvSpPr>
        <p:spPr>
          <a:xfrm>
            <a:off x="6513983" y="5954170"/>
            <a:ext cx="2380780" cy="400110"/>
          </a:xfrm>
          <a:prstGeom prst="rect">
            <a:avLst/>
          </a:prstGeom>
        </p:spPr>
        <p:txBody>
          <a:bodyPr wrap="none">
            <a:spAutoFit/>
          </a:bodyPr>
          <a:lstStyle/>
          <a:p>
            <a:r>
              <a:rPr lang="en-US" altLang="en-US" sz="2000" dirty="0">
                <a:solidFill>
                  <a:srgbClr val="014188"/>
                </a:solidFill>
              </a:rPr>
              <a:t>Following J. </a:t>
            </a:r>
            <a:r>
              <a:rPr lang="en-US" altLang="en-US" sz="2000" dirty="0" err="1">
                <a:solidFill>
                  <a:srgbClr val="014188"/>
                </a:solidFill>
              </a:rPr>
              <a:t>Madey</a:t>
            </a:r>
            <a:endParaRPr lang="en-US" sz="2000" dirty="0">
              <a:solidFill>
                <a:srgbClr val="014188"/>
              </a:solidFill>
            </a:endParaRPr>
          </a:p>
        </p:txBody>
      </p:sp>
    </p:spTree>
    <p:extLst>
      <p:ext uri="{BB962C8B-B14F-4D97-AF65-F5344CB8AC3E}">
        <p14:creationId xmlns:p14="http://schemas.microsoft.com/office/powerpoint/2010/main" val="1128120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222250" y="1516063"/>
            <a:ext cx="8702675" cy="1930400"/>
          </a:xfrm>
        </p:spPr>
        <p:txBody>
          <a:bodyPr/>
          <a:lstStyle/>
          <a:p>
            <a:pPr algn="ctr" eaLnBrk="1" hangingPunct="1">
              <a:lnSpc>
                <a:spcPct val="100000"/>
              </a:lnSpc>
            </a:pPr>
            <a:r>
              <a:rPr lang="en-US" sz="3600" dirty="0" smtClean="0">
                <a:solidFill>
                  <a:srgbClr val="800000"/>
                </a:solidFill>
                <a:latin typeface="Verdana" charset="0"/>
              </a:rPr>
              <a:t>Synchrotron Radiation</a:t>
            </a:r>
          </a:p>
        </p:txBody>
      </p:sp>
      <p:sp>
        <p:nvSpPr>
          <p:cNvPr id="34819" name="Subtitle 2"/>
          <p:cNvSpPr>
            <a:spLocks noGrp="1"/>
          </p:cNvSpPr>
          <p:nvPr>
            <p:ph type="subTitle" idx="4294967295"/>
          </p:nvPr>
        </p:nvSpPr>
        <p:spPr>
          <a:xfrm>
            <a:off x="842963" y="4294188"/>
            <a:ext cx="7424737" cy="1646237"/>
          </a:xfrm>
          <a:prstGeom prst="rect">
            <a:avLst/>
          </a:prstGeom>
        </p:spPr>
        <p:txBody>
          <a:bodyPr/>
          <a:lstStyle/>
          <a:p>
            <a:pPr marL="0" indent="0" algn="ctr" eaLnBrk="1" hangingPunct="1">
              <a:buNone/>
            </a:pPr>
            <a:r>
              <a:rPr lang="en-US" sz="2800" dirty="0" smtClean="0">
                <a:solidFill>
                  <a:srgbClr val="000090"/>
                </a:solidFill>
              </a:rPr>
              <a:t>David Attwood</a:t>
            </a:r>
            <a:br>
              <a:rPr lang="en-US" sz="2800" dirty="0" smtClean="0">
                <a:solidFill>
                  <a:srgbClr val="000090"/>
                </a:solidFill>
              </a:rPr>
            </a:br>
            <a:r>
              <a:rPr lang="en-US" sz="2800" dirty="0" smtClean="0">
                <a:solidFill>
                  <a:srgbClr val="000090"/>
                </a:solidFill>
              </a:rPr>
              <a:t>University of California, Berkeley</a:t>
            </a:r>
          </a:p>
        </p:txBody>
      </p:sp>
      <p:sp>
        <p:nvSpPr>
          <p:cNvPr id="34820" name="Slide Number Placeholder 3"/>
          <p:cNvSpPr>
            <a:spLocks noGrp="1"/>
          </p:cNvSpPr>
          <p:nvPr>
            <p:ph type="sldNum" sz="quarter" idx="10"/>
          </p:nvPr>
        </p:nvSpPr>
        <p:spPr>
          <a:noFill/>
        </p:spPr>
        <p:txBody>
          <a:bodyPr/>
          <a:lstStyle/>
          <a:p>
            <a:fld id="{30FDF9CF-E298-2B49-A32F-C22EA101C720}" type="slidenum">
              <a:rPr lang="en-US" smtClean="0"/>
              <a:pPr/>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t>Synchrotron radiation in a narrow forward cone</a:t>
            </a:r>
          </a:p>
        </p:txBody>
      </p:sp>
      <p:sp>
        <p:nvSpPr>
          <p:cNvPr id="53251" name="Slide Number Placeholder 3"/>
          <p:cNvSpPr>
            <a:spLocks noGrp="1"/>
          </p:cNvSpPr>
          <p:nvPr>
            <p:ph type="sldNum" sz="quarter" idx="10"/>
          </p:nvPr>
        </p:nvSpPr>
        <p:spPr>
          <a:noFill/>
        </p:spPr>
        <p:txBody>
          <a:bodyPr/>
          <a:lstStyle/>
          <a:p>
            <a:fld id="{5B865134-8E14-C54B-9998-85E117301DE8}" type="slidenum">
              <a:rPr lang="en-US" smtClean="0"/>
              <a:pPr/>
              <a:t>20</a:t>
            </a:fld>
            <a:endParaRPr lang="en-US" smtClean="0"/>
          </a:p>
        </p:txBody>
      </p:sp>
      <p:pic>
        <p:nvPicPr>
          <p:cNvPr id="53252" name="Picture 6" descr="Ch05_F11VG"/>
          <p:cNvPicPr>
            <a:picLocks noChangeAspect="1" noChangeArrowheads="1"/>
          </p:cNvPicPr>
          <p:nvPr/>
        </p:nvPicPr>
        <p:blipFill>
          <a:blip r:embed="rId2"/>
          <a:srcRect/>
          <a:stretch>
            <a:fillRect/>
          </a:stretch>
        </p:blipFill>
        <p:spPr bwMode="auto">
          <a:xfrm>
            <a:off x="265757" y="1220788"/>
            <a:ext cx="8574087" cy="5099050"/>
          </a:xfrm>
          <a:prstGeom prst="rect">
            <a:avLst/>
          </a:prstGeom>
          <a:noFill/>
          <a:ln w="9525">
            <a:noFill/>
            <a:miter lim="800000"/>
            <a:headEnd/>
            <a:tailEnd/>
          </a:ln>
        </p:spPr>
      </p:pic>
    </p:spTree>
    <p:extLst>
      <p:ext uri="{BB962C8B-B14F-4D97-AF65-F5344CB8AC3E}">
        <p14:creationId xmlns:p14="http://schemas.microsoft.com/office/powerpoint/2010/main" val="299916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t>Some useful formulas for synchrotron radiation</a:t>
            </a:r>
          </a:p>
        </p:txBody>
      </p:sp>
      <p:sp>
        <p:nvSpPr>
          <p:cNvPr id="55299" name="Slide Number Placeholder 3"/>
          <p:cNvSpPr>
            <a:spLocks noGrp="1"/>
          </p:cNvSpPr>
          <p:nvPr>
            <p:ph type="sldNum" sz="quarter" idx="10"/>
          </p:nvPr>
        </p:nvSpPr>
        <p:spPr>
          <a:noFill/>
        </p:spPr>
        <p:txBody>
          <a:bodyPr/>
          <a:lstStyle/>
          <a:p>
            <a:fld id="{5CB84ED2-955E-DB44-A48D-4DA26FF56654}" type="slidenum">
              <a:rPr lang="en-US" smtClean="0"/>
              <a:pPr/>
              <a:t>21</a:t>
            </a:fld>
            <a:endParaRPr lang="en-US" smtClean="0"/>
          </a:p>
        </p:txBody>
      </p:sp>
      <p:pic>
        <p:nvPicPr>
          <p:cNvPr id="6" name="Picture 5" descr="UsefulFormulas_Feb2015.jpg"/>
          <p:cNvPicPr>
            <a:picLocks noChangeAspect="1"/>
          </p:cNvPicPr>
          <p:nvPr/>
        </p:nvPicPr>
        <p:blipFill>
          <a:blip r:embed="rId2"/>
          <a:stretch>
            <a:fillRect/>
          </a:stretch>
        </p:blipFill>
        <p:spPr>
          <a:xfrm>
            <a:off x="428979" y="1416457"/>
            <a:ext cx="8265759" cy="3261360"/>
          </a:xfrm>
          <a:prstGeom prst="rect">
            <a:avLst/>
          </a:prstGeom>
        </p:spPr>
      </p:pic>
    </p:spTree>
    <p:extLst>
      <p:ext uri="{BB962C8B-B14F-4D97-AF65-F5344CB8AC3E}">
        <p14:creationId xmlns:p14="http://schemas.microsoft.com/office/powerpoint/2010/main" val="31772253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4449" y="42862"/>
            <a:ext cx="8739187" cy="762000"/>
          </a:xfrm>
        </p:spPr>
        <p:txBody>
          <a:bodyPr/>
          <a:lstStyle/>
          <a:p>
            <a:r>
              <a:rPr lang="en-US" altLang="en-US" dirty="0" smtClean="0"/>
              <a:t>Narrow cone undulator radiation, generated by relativistic electrons traversing a periodic magnet structure</a:t>
            </a:r>
          </a:p>
        </p:txBody>
      </p:sp>
      <p:sp>
        <p:nvSpPr>
          <p:cNvPr id="3277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B8E1C01-AEE5-478B-99F7-35A460855140}" type="slidenum">
              <a:rPr lang="en-US" altLang="en-US" sz="900">
                <a:solidFill>
                  <a:srgbClr val="177A6F"/>
                </a:solidFill>
              </a:rPr>
              <a:pPr/>
              <a:t>22</a:t>
            </a:fld>
            <a:endParaRPr lang="en-US" altLang="en-US" sz="900">
              <a:solidFill>
                <a:srgbClr val="177A6F"/>
              </a:solidFill>
            </a:endParaRPr>
          </a:p>
        </p:txBody>
      </p:sp>
      <p:pic>
        <p:nvPicPr>
          <p:cNvPr id="32772" name="Picture 3" descr="Ch05_F08V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044575"/>
            <a:ext cx="8532812"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2129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smtClean="0"/>
              <a:t>Undulator radiation</a:t>
            </a:r>
          </a:p>
        </p:txBody>
      </p:sp>
      <p:sp>
        <p:nvSpPr>
          <p:cNvPr id="3584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0A9FFF-2B05-494F-AE88-9B0AAFD19E6F}" type="slidenum">
              <a:rPr lang="en-US" altLang="en-US" sz="900">
                <a:solidFill>
                  <a:srgbClr val="177A6F"/>
                </a:solidFill>
              </a:rPr>
              <a:pPr/>
              <a:t>23</a:t>
            </a:fld>
            <a:endParaRPr lang="en-US" altLang="en-US" sz="900">
              <a:solidFill>
                <a:srgbClr val="177A6F"/>
              </a:solidFill>
            </a:endParaRPr>
          </a:p>
        </p:txBody>
      </p:sp>
      <p:pic>
        <p:nvPicPr>
          <p:cNvPr id="35844" name="Picture 3" descr="Ch05_LG1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990600"/>
            <a:ext cx="864235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2373" y="5830805"/>
            <a:ext cx="3658822" cy="400110"/>
          </a:xfrm>
          <a:prstGeom prst="rect">
            <a:avLst/>
          </a:prstGeom>
        </p:spPr>
        <p:txBody>
          <a:bodyPr wrap="none">
            <a:spAutoFit/>
          </a:bodyPr>
          <a:lstStyle/>
          <a:p>
            <a:r>
              <a:rPr lang="en-US" altLang="en-US" sz="2000" dirty="0">
                <a:solidFill>
                  <a:srgbClr val="014188"/>
                </a:solidFill>
              </a:rPr>
              <a:t>Following A. </a:t>
            </a:r>
            <a:r>
              <a:rPr lang="en-US" altLang="en-US" sz="2000" dirty="0" smtClean="0">
                <a:solidFill>
                  <a:srgbClr val="014188"/>
                </a:solidFill>
              </a:rPr>
              <a:t>Hoffmann (SLAC)</a:t>
            </a:r>
            <a:endParaRPr lang="en-US" sz="2000" dirty="0">
              <a:solidFill>
                <a:srgbClr val="014188"/>
              </a:solidFill>
            </a:endParaRPr>
          </a:p>
        </p:txBody>
      </p:sp>
    </p:spTree>
    <p:extLst>
      <p:ext uri="{BB962C8B-B14F-4D97-AF65-F5344CB8AC3E}">
        <p14:creationId xmlns:p14="http://schemas.microsoft.com/office/powerpoint/2010/main" val="3038520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Physically, where does the </a:t>
            </a:r>
            <a:r>
              <a:rPr lang="en-US" dirty="0">
                <a:latin typeface="Symbol" charset="2"/>
                <a:sym typeface="Symbol" charset="2"/>
              </a:rPr>
              <a:t></a:t>
            </a:r>
            <a:r>
              <a:rPr lang="en-US" dirty="0"/>
              <a:t> = </a:t>
            </a:r>
            <a:r>
              <a:rPr lang="en-US" dirty="0">
                <a:latin typeface="Symbol" charset="2"/>
                <a:sym typeface="Symbol" charset="2"/>
              </a:rPr>
              <a:t></a:t>
            </a:r>
            <a:r>
              <a:rPr lang="en-US" baseline="-25000" dirty="0"/>
              <a:t>u</a:t>
            </a:r>
            <a:r>
              <a:rPr lang="en-US" dirty="0"/>
              <a:t>/2</a:t>
            </a:r>
            <a:r>
              <a:rPr lang="en-US" dirty="0">
                <a:latin typeface="Symbol" charset="2"/>
                <a:sym typeface="Symbol" charset="2"/>
              </a:rPr>
              <a:t></a:t>
            </a:r>
            <a:r>
              <a:rPr lang="en-US" baseline="30000" dirty="0"/>
              <a:t>2</a:t>
            </a:r>
            <a:r>
              <a:rPr lang="en-US" dirty="0"/>
              <a:t> </a:t>
            </a:r>
            <a:r>
              <a:rPr lang="en-US" altLang="en-US" dirty="0"/>
              <a:t>come from?</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24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10" y="932064"/>
            <a:ext cx="7633173" cy="5432368"/>
          </a:xfrm>
          <a:prstGeom prst="rect">
            <a:avLst/>
          </a:prstGeom>
        </p:spPr>
      </p:pic>
    </p:spTree>
    <p:extLst>
      <p:ext uri="{BB962C8B-B14F-4D97-AF65-F5344CB8AC3E}">
        <p14:creationId xmlns:p14="http://schemas.microsoft.com/office/powerpoint/2010/main" val="25025281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smtClean="0"/>
              <a:t>Physically, where does the </a:t>
            </a:r>
            <a:r>
              <a:rPr lang="en-US" dirty="0" smtClean="0">
                <a:latin typeface="Symbol" charset="2"/>
                <a:sym typeface="Symbol" charset="2"/>
              </a:rPr>
              <a:t></a:t>
            </a:r>
            <a:r>
              <a:rPr lang="en-US" dirty="0" smtClean="0"/>
              <a:t> = </a:t>
            </a:r>
            <a:r>
              <a:rPr lang="en-US" dirty="0" smtClean="0">
                <a:latin typeface="Symbol" charset="2"/>
                <a:sym typeface="Symbol" charset="2"/>
              </a:rPr>
              <a:t></a:t>
            </a:r>
            <a:r>
              <a:rPr lang="en-US" baseline="-25000" dirty="0" smtClean="0"/>
              <a:t>u</a:t>
            </a:r>
            <a:r>
              <a:rPr lang="en-US" dirty="0" smtClean="0"/>
              <a:t>/2</a:t>
            </a:r>
            <a:r>
              <a:rPr lang="en-US" dirty="0" smtClean="0">
                <a:latin typeface="Symbol" charset="2"/>
                <a:sym typeface="Symbol" charset="2"/>
              </a:rPr>
              <a:t></a:t>
            </a:r>
            <a:r>
              <a:rPr lang="en-US" baseline="30000" dirty="0" smtClean="0"/>
              <a:t>2</a:t>
            </a:r>
            <a:r>
              <a:rPr lang="en-US" dirty="0" smtClean="0"/>
              <a:t> come from?</a:t>
            </a:r>
          </a:p>
        </p:txBody>
      </p:sp>
      <p:sp>
        <p:nvSpPr>
          <p:cNvPr id="65539" name="Slide Number Placeholder 3"/>
          <p:cNvSpPr>
            <a:spLocks noGrp="1"/>
          </p:cNvSpPr>
          <p:nvPr>
            <p:ph type="sldNum" sz="quarter" idx="10"/>
          </p:nvPr>
        </p:nvSpPr>
        <p:spPr>
          <a:noFill/>
        </p:spPr>
        <p:txBody>
          <a:bodyPr/>
          <a:lstStyle/>
          <a:p>
            <a:fld id="{AFE27520-3041-CA46-9EE0-AD909D2BA02A}" type="slidenum">
              <a:rPr lang="en-US" smtClean="0"/>
              <a:pPr/>
              <a:t>25</a:t>
            </a:fld>
            <a:endParaRPr lang="en-US" smtClean="0"/>
          </a:p>
        </p:txBody>
      </p:sp>
      <p:pic>
        <p:nvPicPr>
          <p:cNvPr id="7" name="Picture 6" descr="Ch05_Eq11_Feb13.jpg"/>
          <p:cNvPicPr>
            <a:picLocks noChangeAspect="1"/>
          </p:cNvPicPr>
          <p:nvPr/>
        </p:nvPicPr>
        <p:blipFill>
          <a:blip r:embed="rId2"/>
          <a:stretch>
            <a:fillRect/>
          </a:stretch>
        </p:blipFill>
        <p:spPr>
          <a:xfrm>
            <a:off x="1060505" y="876710"/>
            <a:ext cx="7034720" cy="5731994"/>
          </a:xfrm>
          <a:prstGeom prst="rect">
            <a:avLst/>
          </a:prstGeom>
        </p:spPr>
      </p:pic>
    </p:spTree>
    <p:extLst>
      <p:ext uri="{BB962C8B-B14F-4D97-AF65-F5344CB8AC3E}">
        <p14:creationId xmlns:p14="http://schemas.microsoft.com/office/powerpoint/2010/main" val="4181231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What about the off-axis doppler effect at θ ≠ 0?</a:t>
            </a:r>
          </a:p>
        </p:txBody>
      </p:sp>
      <p:sp>
        <p:nvSpPr>
          <p:cNvPr id="66563" name="Slide Number Placeholder 3"/>
          <p:cNvSpPr>
            <a:spLocks noGrp="1"/>
          </p:cNvSpPr>
          <p:nvPr>
            <p:ph type="sldNum" sz="quarter" idx="10"/>
          </p:nvPr>
        </p:nvSpPr>
        <p:spPr>
          <a:noFill/>
        </p:spPr>
        <p:txBody>
          <a:bodyPr/>
          <a:lstStyle/>
          <a:p>
            <a:fld id="{B16456EF-A440-BD42-A115-DCB4FAEC700A}" type="slidenum">
              <a:rPr lang="en-US" smtClean="0"/>
              <a:pPr/>
              <a:t>26</a:t>
            </a:fld>
            <a:endParaRPr lang="en-US" smtClean="0"/>
          </a:p>
        </p:txBody>
      </p:sp>
      <p:pic>
        <p:nvPicPr>
          <p:cNvPr id="6" name="Picture 5" descr="Ch05_Eq10_12_Feb2013.jpg"/>
          <p:cNvPicPr>
            <a:picLocks noChangeAspect="1"/>
          </p:cNvPicPr>
          <p:nvPr/>
        </p:nvPicPr>
        <p:blipFill>
          <a:blip r:embed="rId2"/>
          <a:stretch>
            <a:fillRect/>
          </a:stretch>
        </p:blipFill>
        <p:spPr>
          <a:xfrm>
            <a:off x="693798" y="942209"/>
            <a:ext cx="7769990" cy="5673433"/>
          </a:xfrm>
          <a:prstGeom prst="rect">
            <a:avLst/>
          </a:prstGeom>
        </p:spPr>
      </p:pic>
    </p:spTree>
    <p:extLst>
      <p:ext uri="{BB962C8B-B14F-4D97-AF65-F5344CB8AC3E}">
        <p14:creationId xmlns:p14="http://schemas.microsoft.com/office/powerpoint/2010/main" val="880549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The undulator’s “central radiation cone”</a:t>
            </a:r>
          </a:p>
        </p:txBody>
      </p:sp>
      <p:sp>
        <p:nvSpPr>
          <p:cNvPr id="67587" name="Slide Number Placeholder 3"/>
          <p:cNvSpPr>
            <a:spLocks noGrp="1"/>
          </p:cNvSpPr>
          <p:nvPr>
            <p:ph type="sldNum" sz="quarter" idx="10"/>
          </p:nvPr>
        </p:nvSpPr>
        <p:spPr>
          <a:noFill/>
        </p:spPr>
        <p:txBody>
          <a:bodyPr/>
          <a:lstStyle/>
          <a:p>
            <a:fld id="{18022D52-DA72-C149-B603-6552967DCAD9}" type="slidenum">
              <a:rPr lang="en-US" smtClean="0"/>
              <a:pPr/>
              <a:t>27</a:t>
            </a:fld>
            <a:endParaRPr lang="en-US" smtClean="0"/>
          </a:p>
        </p:txBody>
      </p:sp>
      <p:pic>
        <p:nvPicPr>
          <p:cNvPr id="67588" name="Picture 7" descr="Ch05_Eq13_15_Feb07"/>
          <p:cNvPicPr>
            <a:picLocks noChangeAspect="1" noChangeArrowheads="1"/>
          </p:cNvPicPr>
          <p:nvPr/>
        </p:nvPicPr>
        <p:blipFill>
          <a:blip r:embed="rId2"/>
          <a:srcRect/>
          <a:stretch>
            <a:fillRect/>
          </a:stretch>
        </p:blipFill>
        <p:spPr bwMode="auto">
          <a:xfrm>
            <a:off x="303213" y="887413"/>
            <a:ext cx="8577262" cy="5754687"/>
          </a:xfrm>
          <a:prstGeom prst="rect">
            <a:avLst/>
          </a:prstGeom>
          <a:noFill/>
          <a:ln w="9525">
            <a:noFill/>
            <a:miter lim="800000"/>
            <a:headEnd/>
            <a:tailEnd/>
          </a:ln>
        </p:spPr>
      </p:pic>
    </p:spTree>
    <p:extLst>
      <p:ext uri="{BB962C8B-B14F-4D97-AF65-F5344CB8AC3E}">
        <p14:creationId xmlns:p14="http://schemas.microsoft.com/office/powerpoint/2010/main" val="2641621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dirty="0" smtClean="0"/>
              <a:t>The undulator radiation spectrum </a:t>
            </a:r>
            <a:br>
              <a:rPr lang="en-US" altLang="en-US" dirty="0" smtClean="0"/>
            </a:br>
            <a:r>
              <a:rPr lang="en-US" altLang="en-US" dirty="0" smtClean="0"/>
              <a:t>in two frames of reference</a:t>
            </a:r>
          </a:p>
        </p:txBody>
      </p:sp>
      <p:sp>
        <p:nvSpPr>
          <p:cNvPr id="4096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4D9B7FD-9D37-4AE5-8266-9AFB2C243D15}" type="slidenum">
              <a:rPr lang="en-US" altLang="en-US" sz="900">
                <a:solidFill>
                  <a:srgbClr val="177A6F"/>
                </a:solidFill>
              </a:rPr>
              <a:pPr/>
              <a:t>28</a:t>
            </a:fld>
            <a:endParaRPr lang="en-US" altLang="en-US" sz="900">
              <a:solidFill>
                <a:srgbClr val="177A6F"/>
              </a:solidFill>
            </a:endParaRPr>
          </a:p>
        </p:txBody>
      </p:sp>
      <p:pic>
        <p:nvPicPr>
          <p:cNvPr id="40964" name="Picture 3" descr="Ch05_F12V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249363"/>
            <a:ext cx="85979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47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smtClean="0"/>
              <a:t>The narrow (1/N) spectral bandwidth of undulator radiation can be recovered in two ways</a:t>
            </a:r>
          </a:p>
        </p:txBody>
      </p:sp>
      <p:sp>
        <p:nvSpPr>
          <p:cNvPr id="4198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FAE7CD-676E-47B7-81EC-9465183C2EF8}" type="slidenum">
              <a:rPr lang="en-US" altLang="en-US" sz="900">
                <a:solidFill>
                  <a:srgbClr val="177A6F"/>
                </a:solidFill>
              </a:rPr>
              <a:pPr/>
              <a:t>29</a:t>
            </a:fld>
            <a:endParaRPr lang="en-US" altLang="en-US" sz="900">
              <a:solidFill>
                <a:srgbClr val="177A6F"/>
              </a:solidFill>
            </a:endParaRPr>
          </a:p>
        </p:txBody>
      </p:sp>
      <p:pic>
        <p:nvPicPr>
          <p:cNvPr id="41988" name="Picture 3" descr="Ch05_F13_14V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163" y="892175"/>
            <a:ext cx="8281987" cy="571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99016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Synchrotron radiation</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3</a:t>
            </a:fld>
            <a:endParaRPr lang="en-US"/>
          </a:p>
        </p:txBody>
      </p:sp>
      <p:pic>
        <p:nvPicPr>
          <p:cNvPr id="4" name="Picture 3" descr="Ch05_F0_2ndEd_4April2015_v2.jpg"/>
          <p:cNvPicPr/>
          <p:nvPr/>
        </p:nvPicPr>
        <p:blipFill>
          <a:blip r:embed="rId3" cstate="print"/>
          <a:stretch>
            <a:fillRect/>
          </a:stretch>
        </p:blipFill>
        <p:spPr>
          <a:xfrm>
            <a:off x="465097" y="855725"/>
            <a:ext cx="3674387" cy="5031591"/>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3892353280"/>
              </p:ext>
            </p:extLst>
          </p:nvPr>
        </p:nvGraphicFramePr>
        <p:xfrm>
          <a:off x="437863" y="5456227"/>
          <a:ext cx="1771650" cy="514350"/>
        </p:xfrm>
        <a:graphic>
          <a:graphicData uri="http://schemas.openxmlformats.org/presentationml/2006/ole">
            <mc:AlternateContent xmlns:mc="http://schemas.openxmlformats.org/markup-compatibility/2006">
              <mc:Choice xmlns:v="urn:schemas-microsoft-com:vml" Requires="v">
                <p:oleObj spid="_x0000_s4089" name="Equation" r:id="rId4" imgW="195391" imgH="56228" progId="Equation.DSMT4">
                  <p:embed/>
                </p:oleObj>
              </mc:Choice>
              <mc:Fallback>
                <p:oleObj name="Equation" r:id="rId4" imgW="195391" imgH="56228"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63" y="5456227"/>
                        <a:ext cx="177165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1713241"/>
              </p:ext>
            </p:extLst>
          </p:nvPr>
        </p:nvGraphicFramePr>
        <p:xfrm>
          <a:off x="412377" y="5981041"/>
          <a:ext cx="2501152" cy="533400"/>
        </p:xfrm>
        <a:graphic>
          <a:graphicData uri="http://schemas.openxmlformats.org/presentationml/2006/ole">
            <mc:AlternateContent xmlns:mc="http://schemas.openxmlformats.org/markup-compatibility/2006">
              <mc:Choice xmlns:v="urn:schemas-microsoft-com:vml" Requires="v">
                <p:oleObj spid="_x0000_s4090" name="Equation" r:id="rId6" imgW="205332" imgH="44000" progId="Equation.DSMT4">
                  <p:embed/>
                </p:oleObj>
              </mc:Choice>
              <mc:Fallback>
                <p:oleObj name="Equation" r:id="rId6" imgW="205332" imgH="44000" progId="Equation.DSMT4">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377" y="5981041"/>
                        <a:ext cx="2501152" cy="533400"/>
                      </a:xfrm>
                      <a:prstGeom prst="rect">
                        <a:avLst/>
                      </a:prstGeom>
                      <a:noFill/>
                    </p:spPr>
                  </p:pic>
                </p:oleObj>
              </mc:Fallback>
            </mc:AlternateContent>
          </a:graphicData>
        </a:graphic>
      </p:graphicFrame>
      <p:sp>
        <p:nvSpPr>
          <p:cNvPr id="7" name="Rectangle 3"/>
          <p:cNvSpPr>
            <a:spLocks noChangeArrowheads="1"/>
          </p:cNvSpPr>
          <p:nvPr/>
        </p:nvSpPr>
        <p:spPr bwMode="auto">
          <a:xfrm>
            <a:off x="401041" y="497701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tabLst>
                <a:tab pos="1714500" algn="ctr"/>
                <a:tab pos="3429000" algn="r"/>
              </a:tabLst>
              <a:defRPr>
                <a:solidFill>
                  <a:schemeClr val="tx1"/>
                </a:solidFill>
                <a:latin typeface="Arial" panose="020B0604020202020204" pitchFamily="34" charset="0"/>
              </a:defRPr>
            </a:lvl1pPr>
            <a:lvl2pPr eaLnBrk="0" hangingPunct="0">
              <a:tabLst>
                <a:tab pos="1714500" algn="ctr"/>
                <a:tab pos="3429000" algn="r"/>
              </a:tabLst>
              <a:defRPr>
                <a:solidFill>
                  <a:schemeClr val="tx1"/>
                </a:solidFill>
                <a:latin typeface="Arial" panose="020B0604020202020204" pitchFamily="34" charset="0"/>
              </a:defRPr>
            </a:lvl2pPr>
            <a:lvl3pPr eaLnBrk="0" hangingPunct="0">
              <a:tabLst>
                <a:tab pos="1714500" algn="ctr"/>
                <a:tab pos="3429000" algn="r"/>
              </a:tabLst>
              <a:defRPr>
                <a:solidFill>
                  <a:schemeClr val="tx1"/>
                </a:solidFill>
                <a:latin typeface="Arial" panose="020B0604020202020204" pitchFamily="34" charset="0"/>
              </a:defRPr>
            </a:lvl3pPr>
            <a:lvl4pPr eaLnBrk="0" hangingPunct="0">
              <a:tabLst>
                <a:tab pos="1714500" algn="ctr"/>
                <a:tab pos="3429000" algn="r"/>
              </a:tabLst>
              <a:defRPr>
                <a:solidFill>
                  <a:schemeClr val="tx1"/>
                </a:solidFill>
                <a:latin typeface="Arial" panose="020B0604020202020204" pitchFamily="34" charset="0"/>
              </a:defRPr>
            </a:lvl4pPr>
            <a:lvl5pPr eaLnBrk="0" hangingPunct="0">
              <a:tabLst>
                <a:tab pos="1714500" algn="ctr"/>
                <a:tab pos="3429000" algn="r"/>
              </a:tabLst>
              <a:defRPr>
                <a:solidFill>
                  <a:schemeClr val="tx1"/>
                </a:solidFill>
                <a:latin typeface="Arial" panose="020B0604020202020204" pitchFamily="34" charset="0"/>
              </a:defRPr>
            </a:lvl5pPr>
            <a:lvl6pPr eaLnBrk="0" fontAlgn="base" hangingPunct="0">
              <a:spcBef>
                <a:spcPct val="0"/>
              </a:spcBef>
              <a:spcAft>
                <a:spcPct val="0"/>
              </a:spcAft>
              <a:tabLst>
                <a:tab pos="1714500" algn="ctr"/>
                <a:tab pos="3429000" algn="r"/>
              </a:tabLst>
              <a:defRPr>
                <a:solidFill>
                  <a:schemeClr val="tx1"/>
                </a:solidFill>
                <a:latin typeface="Arial" panose="020B0604020202020204" pitchFamily="34" charset="0"/>
              </a:defRPr>
            </a:lvl6pPr>
            <a:lvl7pPr eaLnBrk="0" fontAlgn="base" hangingPunct="0">
              <a:spcBef>
                <a:spcPct val="0"/>
              </a:spcBef>
              <a:spcAft>
                <a:spcPct val="0"/>
              </a:spcAft>
              <a:tabLst>
                <a:tab pos="1714500" algn="ctr"/>
                <a:tab pos="3429000" algn="r"/>
              </a:tabLst>
              <a:defRPr>
                <a:solidFill>
                  <a:schemeClr val="tx1"/>
                </a:solidFill>
                <a:latin typeface="Arial" panose="020B0604020202020204" pitchFamily="34" charset="0"/>
              </a:defRPr>
            </a:lvl7pPr>
            <a:lvl8pPr eaLnBrk="0" fontAlgn="base" hangingPunct="0">
              <a:spcBef>
                <a:spcPct val="0"/>
              </a:spcBef>
              <a:spcAft>
                <a:spcPct val="0"/>
              </a:spcAft>
              <a:tabLst>
                <a:tab pos="1714500" algn="ctr"/>
                <a:tab pos="3429000" algn="r"/>
              </a:tabLst>
              <a:defRPr>
                <a:solidFill>
                  <a:schemeClr val="tx1"/>
                </a:solidFill>
                <a:latin typeface="Arial" panose="020B0604020202020204" pitchFamily="34" charset="0"/>
              </a:defRPr>
            </a:lvl8pPr>
            <a:lvl9pPr eaLnBrk="0" fontAlgn="base" hangingPunct="0">
              <a:spcBef>
                <a:spcPct val="0"/>
              </a:spcBef>
              <a:spcAft>
                <a:spcPct val="0"/>
              </a:spcAft>
              <a:tabLst>
                <a:tab pos="1714500" algn="ctr"/>
                <a:tab pos="34290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14500" algn="ctr"/>
                <a:tab pos="3429000" algn="r"/>
              </a:tabLst>
            </a:pPr>
            <a:r>
              <a:rPr kumimoji="0" lang="en-US" altLang="en-US" sz="12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Spatial filtering:</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ctr"/>
                <a:tab pos="3429000" algn="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8" name="Rectangle 4"/>
          <p:cNvSpPr>
            <a:spLocks noChangeArrowheads="1"/>
          </p:cNvSpPr>
          <p:nvPr/>
        </p:nvSpPr>
        <p:spPr bwMode="auto">
          <a:xfrm>
            <a:off x="2355346" y="5566044"/>
            <a:ext cx="58541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(5.76)</a:t>
            </a:r>
            <a:endParaRPr kumimoji="0" lang="en-US" altLang="en-US"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5"/>
          <p:cNvSpPr>
            <a:spLocks noChangeArrowheads="1"/>
          </p:cNvSpPr>
          <p:nvPr/>
        </p:nvSpPr>
        <p:spPr bwMode="auto">
          <a:xfrm>
            <a:off x="2946353" y="624774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(5.82)</a:t>
            </a:r>
            <a:r>
              <a:rPr kumimoji="0" lang="en-US" altLang="en-US" sz="600" b="0" i="0" u="none" strike="noStrike" cap="none" normalizeH="0" baseline="0" dirty="0" smtClean="0">
                <a:ln>
                  <a:noFill/>
                </a:ln>
                <a:solidFill>
                  <a:schemeClr val="tx1"/>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19"/>
          <p:cNvSpPr/>
          <p:nvPr/>
        </p:nvSpPr>
        <p:spPr>
          <a:xfrm>
            <a:off x="4463014" y="928494"/>
            <a:ext cx="1515158" cy="307777"/>
          </a:xfrm>
          <a:prstGeom prst="rect">
            <a:avLst/>
          </a:prstGeom>
        </p:spPr>
        <p:txBody>
          <a:bodyPr wrap="none">
            <a:spAutoFit/>
          </a:bodyPr>
          <a:lstStyle/>
          <a:p>
            <a:r>
              <a:rPr lang="en-IN" sz="1400" b="1" dirty="0">
                <a:latin typeface="Times New Roman" panose="02020603050405020304" pitchFamily="18" charset="0"/>
                <a:ea typeface="Times New Roman" panose="02020603050405020304" pitchFamily="18" charset="0"/>
              </a:rPr>
              <a:t>Bending Magnet:</a:t>
            </a:r>
            <a:endParaRPr lang="en-US" sz="1400" dirty="0"/>
          </a:p>
        </p:txBody>
      </p:sp>
      <p:sp>
        <p:nvSpPr>
          <p:cNvPr id="21" name="Rectangle 16"/>
          <p:cNvSpPr>
            <a:spLocks noChangeArrowheads="1"/>
          </p:cNvSpPr>
          <p:nvPr/>
        </p:nvSpPr>
        <p:spPr bwMode="auto">
          <a:xfrm>
            <a:off x="4296336" y="122047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2" name="Object 21"/>
          <p:cNvGraphicFramePr>
            <a:graphicFrameLocks noChangeAspect="1"/>
          </p:cNvGraphicFramePr>
          <p:nvPr>
            <p:extLst>
              <p:ext uri="{D42A27DB-BD31-4B8C-83A1-F6EECF244321}">
                <p14:modId xmlns:p14="http://schemas.microsoft.com/office/powerpoint/2010/main" val="2050064323"/>
              </p:ext>
            </p:extLst>
          </p:nvPr>
        </p:nvGraphicFramePr>
        <p:xfrm>
          <a:off x="5885839" y="1249718"/>
          <a:ext cx="2019300" cy="419100"/>
        </p:xfrm>
        <a:graphic>
          <a:graphicData uri="http://schemas.openxmlformats.org/presentationml/2006/ole">
            <mc:AlternateContent xmlns:mc="http://schemas.openxmlformats.org/markup-compatibility/2006">
              <mc:Choice xmlns:v="urn:schemas-microsoft-com:vml" Requires="v">
                <p:oleObj spid="_x0000_s4091" name="Equation" r:id="rId8" imgW="736150" imgH="152786" progId="Equation.DSMT4">
                  <p:embed/>
                </p:oleObj>
              </mc:Choice>
              <mc:Fallback>
                <p:oleObj name="Equation" r:id="rId8" imgW="736150" imgH="152786" progId="Equation.DSMT4">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5839" y="1249718"/>
                        <a:ext cx="201930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2"/>
          <p:cNvSpPr/>
          <p:nvPr/>
        </p:nvSpPr>
        <p:spPr>
          <a:xfrm>
            <a:off x="4496934" y="1620186"/>
            <a:ext cx="859466" cy="307777"/>
          </a:xfrm>
          <a:prstGeom prst="rect">
            <a:avLst/>
          </a:prstGeom>
        </p:spPr>
        <p:txBody>
          <a:bodyPr wrap="none">
            <a:spAutoFit/>
          </a:bodyPr>
          <a:lstStyle/>
          <a:p>
            <a:r>
              <a:rPr lang="en-IN" sz="1400" b="1" dirty="0">
                <a:latin typeface="Times New Roman" panose="02020603050405020304" pitchFamily="18" charset="0"/>
                <a:ea typeface="Times New Roman" panose="02020603050405020304" pitchFamily="18" charset="0"/>
              </a:rPr>
              <a:t>Wiggler:</a:t>
            </a:r>
            <a:endParaRPr lang="en-US" sz="1400" dirty="0"/>
          </a:p>
        </p:txBody>
      </p:sp>
      <p:sp>
        <p:nvSpPr>
          <p:cNvPr id="24"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6" name="Rectangle 23"/>
          <p:cNvSpPr>
            <a:spLocks noChangeArrowheads="1"/>
          </p:cNvSpPr>
          <p:nvPr/>
        </p:nvSpPr>
        <p:spPr bwMode="auto">
          <a:xfrm>
            <a:off x="4326592" y="18345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7" name="Object 26"/>
          <p:cNvGraphicFramePr>
            <a:graphicFrameLocks noChangeAspect="1"/>
          </p:cNvGraphicFramePr>
          <p:nvPr>
            <p:extLst>
              <p:ext uri="{D42A27DB-BD31-4B8C-83A1-F6EECF244321}">
                <p14:modId xmlns:p14="http://schemas.microsoft.com/office/powerpoint/2010/main" val="3824086857"/>
              </p:ext>
            </p:extLst>
          </p:nvPr>
        </p:nvGraphicFramePr>
        <p:xfrm>
          <a:off x="5885839" y="1762457"/>
          <a:ext cx="2038350" cy="419100"/>
        </p:xfrm>
        <a:graphic>
          <a:graphicData uri="http://schemas.openxmlformats.org/presentationml/2006/ole">
            <mc:AlternateContent xmlns:mc="http://schemas.openxmlformats.org/markup-compatibility/2006">
              <mc:Choice xmlns:v="urn:schemas-microsoft-com:vml" Requires="v">
                <p:oleObj spid="_x0000_s4092" name="Equation" r:id="rId10" imgW="742239" imgH="152136" progId="Equation.DSMT4">
                  <p:embed/>
                </p:oleObj>
              </mc:Choice>
              <mc:Fallback>
                <p:oleObj name="Equation" r:id="rId10" imgW="742239" imgH="152136" progId="Equation.DSMT4">
                  <p:embed/>
                  <p:pic>
                    <p:nvPicPr>
                      <p:cNvPr id="0" name="Object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85839" y="1762457"/>
                        <a:ext cx="20383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Rectangle 25"/>
          <p:cNvSpPr>
            <a:spLocks noChangeArrowheads="1"/>
          </p:cNvSpPr>
          <p:nvPr/>
        </p:nvSpPr>
        <p:spPr bwMode="auto">
          <a:xfrm>
            <a:off x="4296336" y="23454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545862000"/>
              </p:ext>
            </p:extLst>
          </p:nvPr>
        </p:nvGraphicFramePr>
        <p:xfrm>
          <a:off x="5862026" y="2219656"/>
          <a:ext cx="2066925" cy="476250"/>
        </p:xfrm>
        <a:graphic>
          <a:graphicData uri="http://schemas.openxmlformats.org/presentationml/2006/ole">
            <mc:AlternateContent xmlns:mc="http://schemas.openxmlformats.org/markup-compatibility/2006">
              <mc:Choice xmlns:v="urn:schemas-microsoft-com:vml" Requires="v">
                <p:oleObj spid="_x0000_s4093" name="Equation" r:id="rId12" imgW="786918" imgH="183453" progId="Equation.DSMT4">
                  <p:embed/>
                </p:oleObj>
              </mc:Choice>
              <mc:Fallback>
                <p:oleObj name="Equation" r:id="rId12" imgW="786918" imgH="183453" progId="Equation.DSMT4">
                  <p:embed/>
                  <p:pic>
                    <p:nvPicPr>
                      <p:cNvPr id="0" name="Object 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2026" y="2219656"/>
                        <a:ext cx="20669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Rectangle 27"/>
          <p:cNvSpPr>
            <a:spLocks noChangeArrowheads="1"/>
          </p:cNvSpPr>
          <p:nvPr/>
        </p:nvSpPr>
        <p:spPr bwMode="auto">
          <a:xfrm>
            <a:off x="4326592" y="292140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1" name="Object 30"/>
          <p:cNvGraphicFramePr>
            <a:graphicFrameLocks noChangeAspect="1"/>
          </p:cNvGraphicFramePr>
          <p:nvPr>
            <p:extLst>
              <p:ext uri="{D42A27DB-BD31-4B8C-83A1-F6EECF244321}">
                <p14:modId xmlns:p14="http://schemas.microsoft.com/office/powerpoint/2010/main" val="991074101"/>
              </p:ext>
            </p:extLst>
          </p:nvPr>
        </p:nvGraphicFramePr>
        <p:xfrm>
          <a:off x="5885839" y="2796411"/>
          <a:ext cx="1200150" cy="457200"/>
        </p:xfrm>
        <a:graphic>
          <a:graphicData uri="http://schemas.openxmlformats.org/presentationml/2006/ole">
            <mc:AlternateContent xmlns:mc="http://schemas.openxmlformats.org/markup-compatibility/2006">
              <mc:Choice xmlns:v="urn:schemas-microsoft-com:vml" Requires="v">
                <p:oleObj spid="_x0000_s4094" name="Equation" r:id="rId14" imgW="825485" imgH="316143" progId="Equation.DSMT4">
                  <p:embed/>
                </p:oleObj>
              </mc:Choice>
              <mc:Fallback>
                <p:oleObj name="Equation" r:id="rId14" imgW="825485" imgH="316143" progId="Equation.DSMT4">
                  <p:embed/>
                  <p:pic>
                    <p:nvPicPr>
                      <p:cNvPr id="0" name="Object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85839" y="2796411"/>
                        <a:ext cx="12001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ectangle 31"/>
          <p:cNvSpPr/>
          <p:nvPr/>
        </p:nvSpPr>
        <p:spPr>
          <a:xfrm>
            <a:off x="7485529" y="2830576"/>
            <a:ext cx="556563" cy="276999"/>
          </a:xfrm>
          <a:prstGeom prst="rect">
            <a:avLst/>
          </a:prstGeom>
        </p:spPr>
        <p:txBody>
          <a:bodyPr wrap="none">
            <a:spAutoFit/>
          </a:bodyPr>
          <a:lstStyle/>
          <a:p>
            <a:r>
              <a:rPr lang="en-IN" sz="1200" dirty="0">
                <a:latin typeface="Times New Roman" panose="02020603050405020304" pitchFamily="18" charset="0"/>
                <a:ea typeface="Times New Roman" panose="02020603050405020304" pitchFamily="18" charset="0"/>
              </a:rPr>
              <a:t>(5.96)</a:t>
            </a:r>
            <a:endParaRPr lang="en-US" sz="1200" dirty="0"/>
          </a:p>
        </p:txBody>
      </p:sp>
      <p:sp>
        <p:nvSpPr>
          <p:cNvPr id="33" name="Rectangle 32"/>
          <p:cNvSpPr/>
          <p:nvPr/>
        </p:nvSpPr>
        <p:spPr>
          <a:xfrm>
            <a:off x="4496934" y="3517461"/>
            <a:ext cx="1040670" cy="307777"/>
          </a:xfrm>
          <a:prstGeom prst="rect">
            <a:avLst/>
          </a:prstGeom>
        </p:spPr>
        <p:txBody>
          <a:bodyPr wrap="none">
            <a:spAutoFit/>
          </a:bodyPr>
          <a:lstStyle/>
          <a:p>
            <a:r>
              <a:rPr lang="en-IN" sz="1400" b="1" dirty="0" err="1">
                <a:latin typeface="Times New Roman" panose="02020603050405020304" pitchFamily="18" charset="0"/>
                <a:ea typeface="Times New Roman" panose="02020603050405020304" pitchFamily="18" charset="0"/>
              </a:rPr>
              <a:t>Undulator</a:t>
            </a:r>
            <a:r>
              <a:rPr lang="en-IN" sz="1400" b="1" dirty="0">
                <a:latin typeface="Times New Roman" panose="02020603050405020304" pitchFamily="18" charset="0"/>
                <a:ea typeface="Times New Roman" panose="02020603050405020304" pitchFamily="18" charset="0"/>
              </a:rPr>
              <a:t>:</a:t>
            </a:r>
            <a:endParaRPr lang="en-US" sz="1400" dirty="0"/>
          </a:p>
        </p:txBody>
      </p:sp>
      <p:sp>
        <p:nvSpPr>
          <p:cNvPr id="34" name="Rectangle 29"/>
          <p:cNvSpPr>
            <a:spLocks noChangeArrowheads="1"/>
          </p:cNvSpPr>
          <p:nvPr/>
        </p:nvSpPr>
        <p:spPr bwMode="auto">
          <a:xfrm>
            <a:off x="4326592" y="3791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386411923"/>
              </p:ext>
            </p:extLst>
          </p:nvPr>
        </p:nvGraphicFramePr>
        <p:xfrm>
          <a:off x="5861134" y="3789878"/>
          <a:ext cx="2143125" cy="476250"/>
        </p:xfrm>
        <a:graphic>
          <a:graphicData uri="http://schemas.openxmlformats.org/presentationml/2006/ole">
            <mc:AlternateContent xmlns:mc="http://schemas.openxmlformats.org/markup-compatibility/2006">
              <mc:Choice xmlns:v="urn:schemas-microsoft-com:vml" Requires="v">
                <p:oleObj spid="_x0000_s4095" name="Equation" r:id="rId16" imgW="808047" imgH="180622" progId="Equation.DSMT4">
                  <p:embed/>
                </p:oleObj>
              </mc:Choice>
              <mc:Fallback>
                <p:oleObj name="Equation" r:id="rId16" imgW="808047" imgH="180622" progId="Equation.DSMT4">
                  <p:embed/>
                  <p:pic>
                    <p:nvPicPr>
                      <p:cNvPr id="0" name="Object 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61134" y="3789878"/>
                        <a:ext cx="21431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Rectangle 31"/>
          <p:cNvSpPr>
            <a:spLocks noChangeArrowheads="1"/>
          </p:cNvSpPr>
          <p:nvPr/>
        </p:nvSpPr>
        <p:spPr bwMode="auto">
          <a:xfrm>
            <a:off x="4326592" y="438705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7" name="Object 36"/>
          <p:cNvGraphicFramePr>
            <a:graphicFrameLocks noChangeAspect="1"/>
          </p:cNvGraphicFramePr>
          <p:nvPr>
            <p:extLst>
              <p:ext uri="{D42A27DB-BD31-4B8C-83A1-F6EECF244321}">
                <p14:modId xmlns:p14="http://schemas.microsoft.com/office/powerpoint/2010/main" val="1290996897"/>
              </p:ext>
            </p:extLst>
          </p:nvPr>
        </p:nvGraphicFramePr>
        <p:xfrm>
          <a:off x="5861133" y="4360161"/>
          <a:ext cx="2143125" cy="390525"/>
        </p:xfrm>
        <a:graphic>
          <a:graphicData uri="http://schemas.openxmlformats.org/presentationml/2006/ole">
            <mc:AlternateContent xmlns:mc="http://schemas.openxmlformats.org/markup-compatibility/2006">
              <mc:Choice xmlns:v="urn:schemas-microsoft-com:vml" Requires="v">
                <p:oleObj spid="_x0000_s4096" name="Equation" r:id="rId18" imgW="751189" imgH="137792" progId="Equation.DSMT4">
                  <p:embed/>
                </p:oleObj>
              </mc:Choice>
              <mc:Fallback>
                <p:oleObj name="Equation" r:id="rId18" imgW="751189" imgH="137792" progId="Equation.DSMT4">
                  <p:embed/>
                  <p:pic>
                    <p:nvPicPr>
                      <p:cNvPr id="0" name="Object 3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61133" y="4360161"/>
                        <a:ext cx="214312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8" name="Rectangle 33"/>
          <p:cNvSpPr>
            <a:spLocks noChangeArrowheads="1"/>
          </p:cNvSpPr>
          <p:nvPr/>
        </p:nvSpPr>
        <p:spPr bwMode="auto">
          <a:xfrm>
            <a:off x="4336117" y="486330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9" name="Object 38"/>
          <p:cNvGraphicFramePr>
            <a:graphicFrameLocks noChangeAspect="1"/>
          </p:cNvGraphicFramePr>
          <p:nvPr>
            <p:extLst>
              <p:ext uri="{D42A27DB-BD31-4B8C-83A1-F6EECF244321}">
                <p14:modId xmlns:p14="http://schemas.microsoft.com/office/powerpoint/2010/main" val="398683655"/>
              </p:ext>
            </p:extLst>
          </p:nvPr>
        </p:nvGraphicFramePr>
        <p:xfrm>
          <a:off x="5892289" y="4799193"/>
          <a:ext cx="2133600" cy="438150"/>
        </p:xfrm>
        <a:graphic>
          <a:graphicData uri="http://schemas.openxmlformats.org/presentationml/2006/ole">
            <mc:AlternateContent xmlns:mc="http://schemas.openxmlformats.org/markup-compatibility/2006">
              <mc:Choice xmlns:v="urn:schemas-microsoft-com:vml" Requires="v">
                <p:oleObj spid="_x0000_s4097" name="Equation" r:id="rId20" imgW="2133600" imgH="431800" progId="Equation.DSMT4">
                  <p:embed/>
                </p:oleObj>
              </mc:Choice>
              <mc:Fallback>
                <p:oleObj name="Equation" r:id="rId20" imgW="2133600" imgH="431800" progId="Equation.DSMT4">
                  <p:embed/>
                  <p:pic>
                    <p:nvPicPr>
                      <p:cNvPr id="0" name="Object 3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892289" y="4799193"/>
                        <a:ext cx="21336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Rectangle 35"/>
          <p:cNvSpPr>
            <a:spLocks noChangeArrowheads="1"/>
          </p:cNvSpPr>
          <p:nvPr/>
        </p:nvSpPr>
        <p:spPr bwMode="auto">
          <a:xfrm>
            <a:off x="4299277" y="52972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 name="Object 40"/>
          <p:cNvGraphicFramePr>
            <a:graphicFrameLocks noChangeAspect="1"/>
          </p:cNvGraphicFramePr>
          <p:nvPr>
            <p:extLst>
              <p:ext uri="{D42A27DB-BD31-4B8C-83A1-F6EECF244321}">
                <p14:modId xmlns:p14="http://schemas.microsoft.com/office/powerpoint/2010/main" val="993123990"/>
              </p:ext>
            </p:extLst>
          </p:nvPr>
        </p:nvGraphicFramePr>
        <p:xfrm>
          <a:off x="5879341" y="5309119"/>
          <a:ext cx="2143125" cy="476250"/>
        </p:xfrm>
        <a:graphic>
          <a:graphicData uri="http://schemas.openxmlformats.org/presentationml/2006/ole">
            <mc:AlternateContent xmlns:mc="http://schemas.openxmlformats.org/markup-compatibility/2006">
              <mc:Choice xmlns:v="urn:schemas-microsoft-com:vml" Requires="v">
                <p:oleObj spid="_x0000_s4098" name="Equation" r:id="rId22" imgW="808047" imgH="180622" progId="Equation.DSMT4">
                  <p:embed/>
                </p:oleObj>
              </mc:Choice>
              <mc:Fallback>
                <p:oleObj name="Equation" r:id="rId22" imgW="808047" imgH="180622" progId="Equation.DSMT4">
                  <p:embed/>
                  <p:pic>
                    <p:nvPicPr>
                      <p:cNvPr id="0" name="Object 3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879341" y="5309119"/>
                        <a:ext cx="21431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Rectangle 37"/>
          <p:cNvSpPr>
            <a:spLocks noChangeArrowheads="1"/>
          </p:cNvSpPr>
          <p:nvPr/>
        </p:nvSpPr>
        <p:spPr bwMode="auto">
          <a:xfrm>
            <a:off x="4343118" y="582861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3" name="Object 42"/>
          <p:cNvGraphicFramePr>
            <a:graphicFrameLocks noChangeAspect="1"/>
          </p:cNvGraphicFramePr>
          <p:nvPr>
            <p:extLst>
              <p:ext uri="{D42A27DB-BD31-4B8C-83A1-F6EECF244321}">
                <p14:modId xmlns:p14="http://schemas.microsoft.com/office/powerpoint/2010/main" val="3719055708"/>
              </p:ext>
            </p:extLst>
          </p:nvPr>
        </p:nvGraphicFramePr>
        <p:xfrm>
          <a:off x="5879341" y="5822991"/>
          <a:ext cx="1695450" cy="552450"/>
        </p:xfrm>
        <a:graphic>
          <a:graphicData uri="http://schemas.openxmlformats.org/presentationml/2006/ole">
            <mc:AlternateContent xmlns:mc="http://schemas.openxmlformats.org/markup-compatibility/2006">
              <mc:Choice xmlns:v="urn:schemas-microsoft-com:vml" Requires="v">
                <p:oleObj spid="_x0000_s4099" name="Equation" r:id="rId24" imgW="764952" imgH="242143" progId="Equation.DSMT4">
                  <p:embed/>
                </p:oleObj>
              </mc:Choice>
              <mc:Fallback>
                <p:oleObj name="Equation" r:id="rId24" imgW="764952" imgH="242143" progId="Equation.DSMT4">
                  <p:embed/>
                  <p:pic>
                    <p:nvPicPr>
                      <p:cNvPr id="0" name="Object 3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879341" y="5822991"/>
                        <a:ext cx="1695450" cy="552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Rectangle 43"/>
          <p:cNvSpPr/>
          <p:nvPr/>
        </p:nvSpPr>
        <p:spPr>
          <a:xfrm>
            <a:off x="7525819" y="5887316"/>
            <a:ext cx="617477" cy="307777"/>
          </a:xfrm>
          <a:prstGeom prst="rect">
            <a:avLst/>
          </a:prstGeom>
        </p:spPr>
        <p:txBody>
          <a:bodyPr wrap="none">
            <a:spAutoFit/>
          </a:bodyPr>
          <a:lstStyle/>
          <a:p>
            <a:r>
              <a:rPr lang="en-IN" sz="1400" dirty="0">
                <a:latin typeface="Times New Roman" panose="02020603050405020304" pitchFamily="18" charset="0"/>
                <a:ea typeface="Times New Roman" panose="02020603050405020304" pitchFamily="18" charset="0"/>
              </a:rPr>
              <a:t>(5.41)</a:t>
            </a:r>
            <a:endParaRPr lang="en-US" sz="1400" dirty="0"/>
          </a:p>
        </p:txBody>
      </p:sp>
    </p:spTree>
    <p:extLst>
      <p:ext uri="{BB962C8B-B14F-4D97-AF65-F5344CB8AC3E}">
        <p14:creationId xmlns:p14="http://schemas.microsoft.com/office/powerpoint/2010/main" val="26770861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magnetic (K) undulator tuning?</a:t>
            </a:r>
            <a:br>
              <a:rPr lang="en-US" dirty="0"/>
            </a:br>
            <a:r>
              <a:rPr lang="en-US" dirty="0"/>
              <a:t>Let’s use the equation of motion in an undulator.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547" y="933547"/>
            <a:ext cx="8243191" cy="5682095"/>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30</a:t>
            </a:fld>
            <a:endParaRPr lang="en-US"/>
          </a:p>
        </p:txBody>
      </p:sp>
    </p:spTree>
    <p:extLst>
      <p:ext uri="{BB962C8B-B14F-4D97-AF65-F5344CB8AC3E}">
        <p14:creationId xmlns:p14="http://schemas.microsoft.com/office/powerpoint/2010/main" val="19078138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equation of motion in an undulator (continued)</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306" y="838199"/>
            <a:ext cx="6858512" cy="5568741"/>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31</a:t>
            </a:fld>
            <a:endParaRPr lang="en-US"/>
          </a:p>
        </p:txBody>
      </p:sp>
    </p:spTree>
    <p:extLst>
      <p:ext uri="{BB962C8B-B14F-4D97-AF65-F5344CB8AC3E}">
        <p14:creationId xmlns:p14="http://schemas.microsoft.com/office/powerpoint/2010/main" val="3866444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axial velocity depends on K</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4244" y="947305"/>
            <a:ext cx="7674607" cy="5619750"/>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32</a:t>
            </a:fld>
            <a:endParaRPr lang="en-US"/>
          </a:p>
        </p:txBody>
      </p:sp>
    </p:spTree>
    <p:extLst>
      <p:ext uri="{BB962C8B-B14F-4D97-AF65-F5344CB8AC3E}">
        <p14:creationId xmlns:p14="http://schemas.microsoft.com/office/powerpoint/2010/main" val="3284946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smtClean="0"/>
              <a:t>K-dependent axial velocity affects the undulator equation</a:t>
            </a:r>
          </a:p>
        </p:txBody>
      </p:sp>
      <p:sp>
        <p:nvSpPr>
          <p:cNvPr id="71683" name="Slide Number Placeholder 3"/>
          <p:cNvSpPr>
            <a:spLocks noGrp="1"/>
          </p:cNvSpPr>
          <p:nvPr>
            <p:ph type="sldNum" sz="quarter" idx="10"/>
          </p:nvPr>
        </p:nvSpPr>
        <p:spPr>
          <a:noFill/>
        </p:spPr>
        <p:txBody>
          <a:bodyPr/>
          <a:lstStyle/>
          <a:p>
            <a:fld id="{6B040B2F-43A3-EA4F-A331-F4AE155E583F}" type="slidenum">
              <a:rPr lang="en-US" smtClean="0"/>
              <a:pPr/>
              <a:t>33</a:t>
            </a:fld>
            <a:endParaRPr lang="en-US" smtClean="0"/>
          </a:p>
        </p:txBody>
      </p:sp>
      <p:pic>
        <p:nvPicPr>
          <p:cNvPr id="71684" name="Picture 7" descr="Ch05_Eq25_29_Feb07"/>
          <p:cNvPicPr>
            <a:picLocks noChangeAspect="1" noChangeArrowheads="1"/>
          </p:cNvPicPr>
          <p:nvPr/>
        </p:nvPicPr>
        <p:blipFill>
          <a:blip r:embed="rId2"/>
          <a:srcRect/>
          <a:stretch>
            <a:fillRect/>
          </a:stretch>
        </p:blipFill>
        <p:spPr bwMode="auto">
          <a:xfrm>
            <a:off x="744538" y="868737"/>
            <a:ext cx="7680325" cy="5757862"/>
          </a:xfrm>
          <a:prstGeom prst="rect">
            <a:avLst/>
          </a:prstGeom>
          <a:noFill/>
          <a:ln w="9525">
            <a:noFill/>
            <a:miter lim="800000"/>
            <a:headEnd/>
            <a:tailEnd/>
          </a:ln>
        </p:spPr>
      </p:pic>
    </p:spTree>
    <p:extLst>
      <p:ext uri="{BB962C8B-B14F-4D97-AF65-F5344CB8AC3E}">
        <p14:creationId xmlns:p14="http://schemas.microsoft.com/office/powerpoint/2010/main" val="4335915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a:spcBef>
                <a:spcPct val="50000"/>
              </a:spcBef>
            </a:pPr>
            <a:r>
              <a:rPr lang="en-US" sz="1800" dirty="0" smtClean="0"/>
              <a:t>Calculating Power in the Central Radiation Cone: Using the well known “dipole radiation” formula by transforming to the frame of reference moving with the electrons</a:t>
            </a:r>
          </a:p>
        </p:txBody>
      </p:sp>
      <p:sp>
        <p:nvSpPr>
          <p:cNvPr id="72707" name="Slide Number Placeholder 3"/>
          <p:cNvSpPr>
            <a:spLocks noGrp="1"/>
          </p:cNvSpPr>
          <p:nvPr>
            <p:ph type="sldNum" sz="quarter" idx="10"/>
          </p:nvPr>
        </p:nvSpPr>
        <p:spPr>
          <a:noFill/>
        </p:spPr>
        <p:txBody>
          <a:bodyPr/>
          <a:lstStyle/>
          <a:p>
            <a:fld id="{D433B5EF-F99C-4B48-82CC-77B1F6DCD12F}" type="slidenum">
              <a:rPr lang="en-US" smtClean="0"/>
              <a:pPr/>
              <a:t>34</a:t>
            </a:fld>
            <a:endParaRPr lang="en-US" smtClean="0"/>
          </a:p>
        </p:txBody>
      </p:sp>
      <p:pic>
        <p:nvPicPr>
          <p:cNvPr id="72708" name="Picture 8" descr="Ch05_T4_Feb07"/>
          <p:cNvPicPr>
            <a:picLocks noChangeAspect="1" noChangeArrowheads="1"/>
          </p:cNvPicPr>
          <p:nvPr/>
        </p:nvPicPr>
        <p:blipFill>
          <a:blip r:embed="rId2"/>
          <a:srcRect/>
          <a:stretch>
            <a:fillRect/>
          </a:stretch>
        </p:blipFill>
        <p:spPr bwMode="auto">
          <a:xfrm>
            <a:off x="173038" y="1104900"/>
            <a:ext cx="8785225" cy="5410200"/>
          </a:xfrm>
          <a:prstGeom prst="rect">
            <a:avLst/>
          </a:prstGeom>
          <a:noFill/>
          <a:ln w="9525">
            <a:noFill/>
            <a:miter lim="800000"/>
            <a:headEnd/>
            <a:tailEnd/>
          </a:ln>
        </p:spPr>
      </p:pic>
      <p:sp>
        <p:nvSpPr>
          <p:cNvPr id="2" name="Rectangle 1"/>
          <p:cNvSpPr/>
          <p:nvPr/>
        </p:nvSpPr>
        <p:spPr>
          <a:xfrm>
            <a:off x="1189447" y="6261184"/>
            <a:ext cx="2125903" cy="253916"/>
          </a:xfrm>
          <a:prstGeom prst="rect">
            <a:avLst/>
          </a:prstGeom>
        </p:spPr>
        <p:txBody>
          <a:bodyPr wrap="none">
            <a:spAutoFit/>
          </a:bodyPr>
          <a:lstStyle/>
          <a:p>
            <a:r>
              <a:rPr lang="en-US" sz="1050" dirty="0"/>
              <a:t>(see Table 5.4, p.175 for details)</a:t>
            </a:r>
          </a:p>
        </p:txBody>
      </p:sp>
    </p:spTree>
    <p:extLst>
      <p:ext uri="{BB962C8B-B14F-4D97-AF65-F5344CB8AC3E}">
        <p14:creationId xmlns:p14="http://schemas.microsoft.com/office/powerpoint/2010/main" val="1016502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t>Power in the central cone</a:t>
            </a:r>
          </a:p>
        </p:txBody>
      </p:sp>
      <p:sp>
        <p:nvSpPr>
          <p:cNvPr id="73731" name="Slide Number Placeholder 3"/>
          <p:cNvSpPr>
            <a:spLocks noGrp="1"/>
          </p:cNvSpPr>
          <p:nvPr>
            <p:ph type="sldNum" sz="quarter" idx="10"/>
          </p:nvPr>
        </p:nvSpPr>
        <p:spPr>
          <a:noFill/>
        </p:spPr>
        <p:txBody>
          <a:bodyPr/>
          <a:lstStyle/>
          <a:p>
            <a:fld id="{951A8FE5-1F9C-B046-911D-348410CDABF5}" type="slidenum">
              <a:rPr lang="en-US" smtClean="0"/>
              <a:pPr/>
              <a:t>35</a:t>
            </a:fld>
            <a:endParaRPr lang="en-US" smtClean="0"/>
          </a:p>
        </p:txBody>
      </p:sp>
      <p:pic>
        <p:nvPicPr>
          <p:cNvPr id="73732" name="Picture 6"/>
          <p:cNvPicPr>
            <a:picLocks noChangeAspect="1" noChangeArrowheads="1"/>
          </p:cNvPicPr>
          <p:nvPr/>
        </p:nvPicPr>
        <p:blipFill>
          <a:blip r:embed="rId2"/>
          <a:srcRect/>
          <a:stretch>
            <a:fillRect/>
          </a:stretch>
        </p:blipFill>
        <p:spPr bwMode="auto">
          <a:xfrm>
            <a:off x="266179" y="957792"/>
            <a:ext cx="8323263" cy="5657850"/>
          </a:xfrm>
          <a:prstGeom prst="rect">
            <a:avLst/>
          </a:prstGeom>
          <a:noFill/>
          <a:ln w="9525">
            <a:noFill/>
            <a:miter lim="800000"/>
            <a:headEnd/>
            <a:tailEnd/>
          </a:ln>
        </p:spPr>
      </p:pic>
      <p:sp>
        <p:nvSpPr>
          <p:cNvPr id="2" name="Rectangle 1"/>
          <p:cNvSpPr/>
          <p:nvPr/>
        </p:nvSpPr>
        <p:spPr bwMode="auto">
          <a:xfrm>
            <a:off x="3028501" y="2294313"/>
            <a:ext cx="637309" cy="382386"/>
          </a:xfrm>
          <a:prstGeom prst="rect">
            <a:avLst/>
          </a:prstGeom>
          <a:solidFill>
            <a:srgbClr val="FFFE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smtClean="0"/>
              <a:t>[</a:t>
            </a:r>
            <a:r>
              <a:rPr lang="en-US" sz="1800" i="1" dirty="0" smtClean="0"/>
              <a:t>JJ</a:t>
            </a:r>
            <a:r>
              <a:rPr lang="en-US" sz="1800" dirty="0" smtClean="0"/>
              <a:t>]</a:t>
            </a:r>
            <a:r>
              <a:rPr lang="en-US" sz="1800" baseline="30000" dirty="0" smtClean="0"/>
              <a:t>2</a:t>
            </a:r>
            <a:endParaRPr kumimoji="0" lang="en-US" sz="1800" b="0" i="0" u="none" strike="noStrike" cap="none" normalizeH="0" baseline="30000" dirty="0">
              <a:ln>
                <a:noFill/>
              </a:ln>
              <a:solidFill>
                <a:schemeClr val="tx1"/>
              </a:solidFill>
              <a:effectLst/>
            </a:endParaRPr>
          </a:p>
        </p:txBody>
      </p:sp>
    </p:spTree>
    <p:extLst>
      <p:ext uri="{BB962C8B-B14F-4D97-AF65-F5344CB8AC3E}">
        <p14:creationId xmlns:p14="http://schemas.microsoft.com/office/powerpoint/2010/main" val="4103275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K factors in radiated power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66141" y="2553215"/>
                <a:ext cx="7166771" cy="2947562"/>
              </a:xfrm>
            </p:spPr>
            <p:txBody>
              <a:bodyPr/>
              <a:lstStyle/>
              <a:p>
                <a:r>
                  <a:rPr lang="en-US" sz="2000" dirty="0" smtClean="0"/>
                  <a:t>The      </a:t>
                </a:r>
                <a:r>
                  <a:rPr lang="en-US" sz="2000" dirty="0"/>
                  <a:t> </a:t>
                </a:r>
                <a:r>
                  <a:rPr lang="en-US" sz="2000" dirty="0" smtClean="0"/>
                  <a:t>term represents electron acceleration in the x-direction</a:t>
                </a:r>
              </a:p>
              <a:p>
                <a:r>
                  <a:rPr lang="en-US" sz="2000" dirty="0" smtClean="0"/>
                  <a:t>The </a:t>
                </a:r>
                <a14:m>
                  <m:oMath xmlns:m="http://schemas.openxmlformats.org/officeDocument/2006/math">
                    <m:sSup>
                      <m:sSupPr>
                        <m:ctrlPr>
                          <a:rPr lang="en-US" sz="2000" i="1" dirty="0" smtClean="0">
                            <a:latin typeface="Cambria Math" panose="02040503050406030204" pitchFamily="18" charset="0"/>
                          </a:rPr>
                        </m:ctrlPr>
                      </m:sSupPr>
                      <m:e>
                        <m:r>
                          <m:rPr>
                            <m:nor/>
                          </m:rPr>
                          <a:rPr lang="en-US" sz="2000" dirty="0"/>
                          <m:t>(</m:t>
                        </m:r>
                        <m:r>
                          <m:rPr>
                            <m:nor/>
                          </m:rPr>
                          <a:rPr lang="en-US" sz="2000" dirty="0"/>
                          <m:t>I</m:t>
                        </m:r>
                        <m:r>
                          <m:rPr>
                            <m:nor/>
                          </m:rPr>
                          <a:rPr lang="en-US" sz="2000" dirty="0"/>
                          <m:t> + </m:t>
                        </m:r>
                        <m:sSup>
                          <m:sSupPr>
                            <m:ctrlPr>
                              <a:rPr lang="en-US" sz="2000" i="1">
                                <a:latin typeface="Cambria Math" panose="02040503050406030204" pitchFamily="18" charset="0"/>
                              </a:rPr>
                            </m:ctrlPr>
                          </m:sSupPr>
                          <m:e>
                            <m:r>
                              <a:rPr lang="en-US" sz="2000" i="1">
                                <a:latin typeface="Cambria Math" panose="02040503050406030204" pitchFamily="18" charset="0"/>
                              </a:rPr>
                              <m:t>𝐾</m:t>
                            </m:r>
                          </m:e>
                          <m:sup>
                            <m:r>
                              <a:rPr lang="en-US" sz="2000" i="1">
                                <a:latin typeface="Cambria Math" panose="02040503050406030204" pitchFamily="18" charset="0"/>
                              </a:rPr>
                              <m:t>2</m:t>
                            </m:r>
                          </m:sup>
                        </m:sSup>
                        <m:r>
                          <m:rPr>
                            <m:nor/>
                          </m:rPr>
                          <a:rPr lang="en-US" sz="2000" dirty="0"/>
                          <m:t>)</m:t>
                        </m:r>
                      </m:e>
                      <m:sup>
                        <m:r>
                          <a:rPr lang="en-US" sz="2000" b="0" i="1" dirty="0" smtClean="0">
                            <a:latin typeface="Cambria Math" panose="02040503050406030204" pitchFamily="18" charset="0"/>
                          </a:rPr>
                          <m:t>2</m:t>
                        </m:r>
                      </m:sup>
                    </m:sSup>
                  </m:oMath>
                </a14:m>
                <a:r>
                  <a:rPr lang="en-US" sz="2000" dirty="0" smtClean="0"/>
                  <a:t> term in the denominator describes slowing in the z-direction due to oscillations in the lateral direction</a:t>
                </a:r>
              </a:p>
              <a:p>
                <a:r>
                  <a:rPr lang="en-US" sz="2000" dirty="0" smtClean="0"/>
                  <a:t>The </a:t>
                </a: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m:t>
                        </m:r>
                        <m:r>
                          <a:rPr lang="en-US" sz="2000" b="0" i="1" smtClean="0">
                            <a:latin typeface="Cambria Math" panose="02040503050406030204" pitchFamily="18" charset="0"/>
                          </a:rPr>
                          <m:t>𝐽𝐽</m:t>
                        </m:r>
                        <m:r>
                          <a:rPr lang="en-US" sz="2000" b="0" i="1" smtClean="0">
                            <a:latin typeface="Cambria Math" panose="02040503050406030204" pitchFamily="18" charset="0"/>
                          </a:rPr>
                          <m:t>]</m:t>
                        </m:r>
                      </m:e>
                      <m:sup>
                        <m:r>
                          <a:rPr lang="en-US" sz="2000" b="0" i="1" smtClean="0">
                            <a:latin typeface="Cambria Math" panose="02040503050406030204" pitchFamily="18" charset="0"/>
                          </a:rPr>
                          <m:t>2</m:t>
                        </m:r>
                      </m:sup>
                    </m:sSup>
                  </m:oMath>
                </a14:m>
                <a:r>
                  <a:rPr lang="en-US" sz="2000" dirty="0" smtClean="0"/>
                  <a:t> term accounts for energy transferred from the fundamental to higher harmonics driven by axial oscillations</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66141" y="2553215"/>
                <a:ext cx="7166771" cy="2947562"/>
              </a:xfrm>
              <a:blipFill>
                <a:blip r:embed="rId3"/>
                <a:stretch>
                  <a:fillRect l="-765" t="-1035" r="-255"/>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36</a:t>
            </a:fld>
            <a:endParaRPr lang="en-US"/>
          </a:p>
        </p:txBody>
      </p:sp>
      <p:sp>
        <p:nvSpPr>
          <p:cNvPr id="5" name="Rectangle 2"/>
          <p:cNvSpPr>
            <a:spLocks noChangeArrowheads="1"/>
          </p:cNvSpPr>
          <p:nvPr/>
        </p:nvSpPr>
        <p:spPr bwMode="auto">
          <a:xfrm>
            <a:off x="1495839" y="12423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673043315"/>
              </p:ext>
            </p:extLst>
          </p:nvPr>
        </p:nvGraphicFramePr>
        <p:xfrm>
          <a:off x="1658576" y="1038258"/>
          <a:ext cx="3571807" cy="1238698"/>
        </p:xfrm>
        <a:graphic>
          <a:graphicData uri="http://schemas.openxmlformats.org/presentationml/2006/ole">
            <mc:AlternateContent xmlns:mc="http://schemas.openxmlformats.org/markup-compatibility/2006">
              <mc:Choice xmlns:v="urn:schemas-microsoft-com:vml" Requires="v">
                <p:oleObj spid="_x0000_s1744" name="Equation" r:id="rId4" imgW="1701720" imgH="571320" progId="Equation.DSMT4">
                  <p:embed/>
                </p:oleObj>
              </mc:Choice>
              <mc:Fallback>
                <p:oleObj name="Equation" r:id="rId4" imgW="1701720" imgH="571320" progId="Equation.DSMT4">
                  <p:embed/>
                  <p:pic>
                    <p:nvPicPr>
                      <p:cNvPr id="6" name="Object 5"/>
                      <p:cNvPicPr>
                        <a:picLocks noChangeAspect="1" noChangeArrowheads="1"/>
                      </p:cNvPicPr>
                      <p:nvPr/>
                    </p:nvPicPr>
                    <p:blipFill>
                      <a:blip r:embed="rId5"/>
                      <a:srcRect/>
                      <a:stretch>
                        <a:fillRect/>
                      </a:stretch>
                    </p:blipFill>
                    <p:spPr bwMode="auto">
                      <a:xfrm>
                        <a:off x="1658576" y="1038258"/>
                        <a:ext cx="3571807" cy="1238698"/>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nvPr>
        </p:nvGraphicFramePr>
        <p:xfrm>
          <a:off x="4159250" y="2778125"/>
          <a:ext cx="114300" cy="177800"/>
        </p:xfrm>
        <a:graphic>
          <a:graphicData uri="http://schemas.openxmlformats.org/presentationml/2006/ole">
            <mc:AlternateContent xmlns:mc="http://schemas.openxmlformats.org/markup-compatibility/2006">
              <mc:Choice xmlns:v="urn:schemas-microsoft-com:vml" Requires="v">
                <p:oleObj spid="_x0000_s1745" name="Equation" r:id="rId6" imgW="114120" imgH="177480" progId="Equation.DSMT4">
                  <p:embed/>
                </p:oleObj>
              </mc:Choice>
              <mc:Fallback>
                <p:oleObj name="Equation" r:id="rId6" imgW="114120" imgH="177480" progId="Equation.DSMT4">
                  <p:embed/>
                  <p:pic>
                    <p:nvPicPr>
                      <p:cNvPr id="7" name="Object 6"/>
                      <p:cNvPicPr/>
                      <p:nvPr/>
                    </p:nvPicPr>
                    <p:blipFill>
                      <a:blip r:embed="rId7"/>
                      <a:stretch>
                        <a:fillRect/>
                      </a:stretch>
                    </p:blipFill>
                    <p:spPr>
                      <a:xfrm>
                        <a:off x="4159250" y="2778125"/>
                        <a:ext cx="114300" cy="1778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8" name="TextBox 7"/>
              <p:cNvSpPr txBox="1"/>
              <p:nvPr/>
            </p:nvSpPr>
            <p:spPr>
              <a:xfrm>
                <a:off x="1429379" y="2556766"/>
                <a:ext cx="4583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014188"/>
                              </a:solidFill>
                              <a:latin typeface="Cambria Math" panose="02040503050406030204" pitchFamily="18" charset="0"/>
                            </a:rPr>
                          </m:ctrlPr>
                        </m:sSupPr>
                        <m:e>
                          <m:r>
                            <a:rPr lang="en-US" b="0" i="1" smtClean="0">
                              <a:solidFill>
                                <a:srgbClr val="014188"/>
                              </a:solidFill>
                              <a:latin typeface="Cambria Math" panose="02040503050406030204" pitchFamily="18" charset="0"/>
                            </a:rPr>
                            <m:t>𝐾</m:t>
                          </m:r>
                        </m:e>
                        <m:sup>
                          <m:r>
                            <a:rPr lang="en-US" b="0" i="1" smtClean="0">
                              <a:solidFill>
                                <a:srgbClr val="014188"/>
                              </a:solidFill>
                              <a:latin typeface="Cambria Math" panose="02040503050406030204" pitchFamily="18" charset="0"/>
                            </a:rPr>
                            <m:t>2</m:t>
                          </m:r>
                        </m:sup>
                      </m:sSup>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429379" y="2556766"/>
                <a:ext cx="458395" cy="369332"/>
              </a:xfrm>
              <a:prstGeom prst="rect">
                <a:avLst/>
              </a:prstGeom>
              <a:blipFill>
                <a:blip r:embed="rId8"/>
                <a:stretch>
                  <a:fillRect l="-13158" r="-2632" b="-9836"/>
                </a:stretch>
              </a:blipFill>
            </p:spPr>
            <p:txBody>
              <a:bodyPr/>
              <a:lstStyle/>
              <a:p>
                <a:r>
                  <a:rPr lang="en-US">
                    <a:noFill/>
                  </a:rPr>
                  <a:t> </a:t>
                </a:r>
              </a:p>
            </p:txBody>
          </p:sp>
        </mc:Fallback>
      </mc:AlternateContent>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10409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a:t>
            </a:r>
            <a:r>
              <a:rPr lang="en-US" dirty="0" err="1" smtClean="0"/>
              <a:t>thursday</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37</a:t>
            </a:fld>
            <a:endParaRPr lang="en-US"/>
          </a:p>
        </p:txBody>
      </p:sp>
    </p:spTree>
    <p:extLst>
      <p:ext uri="{BB962C8B-B14F-4D97-AF65-F5344CB8AC3E}">
        <p14:creationId xmlns:p14="http://schemas.microsoft.com/office/powerpoint/2010/main" val="1420452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t>Synchrotron radiation from relativistic electrons</a:t>
            </a:r>
          </a:p>
        </p:txBody>
      </p:sp>
      <p:sp>
        <p:nvSpPr>
          <p:cNvPr id="52227" name="Slide Number Placeholder 3"/>
          <p:cNvSpPr>
            <a:spLocks noGrp="1"/>
          </p:cNvSpPr>
          <p:nvPr>
            <p:ph type="sldNum" sz="quarter" idx="10"/>
          </p:nvPr>
        </p:nvSpPr>
        <p:spPr>
          <a:noFill/>
        </p:spPr>
        <p:txBody>
          <a:bodyPr/>
          <a:lstStyle/>
          <a:p>
            <a:fld id="{9EE23556-F07A-0543-A1B4-B5EA805A62E7}" type="slidenum">
              <a:rPr lang="en-US" smtClean="0"/>
              <a:pPr/>
              <a:t>38</a:t>
            </a:fld>
            <a:endParaRPr lang="en-US" smtClean="0"/>
          </a:p>
        </p:txBody>
      </p:sp>
      <p:pic>
        <p:nvPicPr>
          <p:cNvPr id="52228" name="Picture 11" descr="Ch05_F09VG_revOct05"/>
          <p:cNvPicPr>
            <a:picLocks noChangeAspect="1" noChangeArrowheads="1"/>
          </p:cNvPicPr>
          <p:nvPr/>
        </p:nvPicPr>
        <p:blipFill>
          <a:blip r:embed="rId2"/>
          <a:srcRect/>
          <a:stretch>
            <a:fillRect/>
          </a:stretch>
        </p:blipFill>
        <p:spPr bwMode="auto">
          <a:xfrm>
            <a:off x="889001" y="887942"/>
            <a:ext cx="7805737" cy="5815013"/>
          </a:xfrm>
          <a:prstGeom prst="rect">
            <a:avLst/>
          </a:prstGeom>
          <a:noFill/>
          <a:ln w="9525">
            <a:noFill/>
            <a:miter lim="800000"/>
            <a:headEnd/>
            <a:tailEnd/>
          </a:ln>
        </p:spPr>
      </p:pic>
      <p:sp>
        <p:nvSpPr>
          <p:cNvPr id="2" name="Rectangle 1"/>
          <p:cNvSpPr/>
          <p:nvPr/>
        </p:nvSpPr>
        <p:spPr>
          <a:xfrm>
            <a:off x="6513983" y="5954170"/>
            <a:ext cx="2380780" cy="400110"/>
          </a:xfrm>
          <a:prstGeom prst="rect">
            <a:avLst/>
          </a:prstGeom>
        </p:spPr>
        <p:txBody>
          <a:bodyPr wrap="none">
            <a:spAutoFit/>
          </a:bodyPr>
          <a:lstStyle/>
          <a:p>
            <a:r>
              <a:rPr lang="en-US" altLang="en-US" sz="2000" dirty="0">
                <a:solidFill>
                  <a:srgbClr val="014188"/>
                </a:solidFill>
              </a:rPr>
              <a:t>Following J. </a:t>
            </a:r>
            <a:r>
              <a:rPr lang="en-US" altLang="en-US" sz="2000" dirty="0" err="1">
                <a:solidFill>
                  <a:srgbClr val="014188"/>
                </a:solidFill>
              </a:rPr>
              <a:t>Madey</a:t>
            </a:r>
            <a:endParaRPr lang="en-US" sz="2000" dirty="0">
              <a:solidFill>
                <a:srgbClr val="014188"/>
              </a:solidFill>
            </a:endParaRPr>
          </a:p>
        </p:txBody>
      </p:sp>
    </p:spTree>
    <p:extLst>
      <p:ext uri="{BB962C8B-B14F-4D97-AF65-F5344CB8AC3E}">
        <p14:creationId xmlns:p14="http://schemas.microsoft.com/office/powerpoint/2010/main" val="3835270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dirty="0" smtClean="0"/>
              <a:t>Undulator radiation</a:t>
            </a:r>
          </a:p>
        </p:txBody>
      </p:sp>
      <p:sp>
        <p:nvSpPr>
          <p:cNvPr id="3584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0A9FFF-2B05-494F-AE88-9B0AAFD19E6F}" type="slidenum">
              <a:rPr lang="en-US" altLang="en-US" sz="900">
                <a:solidFill>
                  <a:srgbClr val="177A6F"/>
                </a:solidFill>
              </a:rPr>
              <a:pPr/>
              <a:t>39</a:t>
            </a:fld>
            <a:endParaRPr lang="en-US" altLang="en-US" sz="900">
              <a:solidFill>
                <a:srgbClr val="177A6F"/>
              </a:solidFill>
            </a:endParaRPr>
          </a:p>
        </p:txBody>
      </p:sp>
      <p:pic>
        <p:nvPicPr>
          <p:cNvPr id="35844" name="Picture 3" descr="Ch05_LG18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1300" y="990600"/>
            <a:ext cx="864235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2373" y="5830805"/>
            <a:ext cx="3658822" cy="400110"/>
          </a:xfrm>
          <a:prstGeom prst="rect">
            <a:avLst/>
          </a:prstGeom>
        </p:spPr>
        <p:txBody>
          <a:bodyPr wrap="none">
            <a:spAutoFit/>
          </a:bodyPr>
          <a:lstStyle/>
          <a:p>
            <a:r>
              <a:rPr lang="en-US" altLang="en-US" sz="2000" dirty="0">
                <a:solidFill>
                  <a:srgbClr val="014188"/>
                </a:solidFill>
              </a:rPr>
              <a:t>Following A. </a:t>
            </a:r>
            <a:r>
              <a:rPr lang="en-US" altLang="en-US" sz="2000" dirty="0" smtClean="0">
                <a:solidFill>
                  <a:srgbClr val="014188"/>
                </a:solidFill>
              </a:rPr>
              <a:t>Hoffmann (SLAC)</a:t>
            </a:r>
            <a:endParaRPr lang="en-US" sz="2000" dirty="0">
              <a:solidFill>
                <a:srgbClr val="014188"/>
              </a:solidFill>
            </a:endParaRPr>
          </a:p>
        </p:txBody>
      </p:sp>
    </p:spTree>
    <p:extLst>
      <p:ext uri="{BB962C8B-B14F-4D97-AF65-F5344CB8AC3E}">
        <p14:creationId xmlns:p14="http://schemas.microsoft.com/office/powerpoint/2010/main" val="23027965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With synchrotron radiation all elements can be probed</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18" y="1173619"/>
            <a:ext cx="7763256" cy="5071872"/>
          </a:xfrm>
          <a:prstGeom prst="rect">
            <a:avLst/>
          </a:prstGeom>
        </p:spPr>
      </p:pic>
    </p:spTree>
    <p:extLst>
      <p:ext uri="{BB962C8B-B14F-4D97-AF65-F5344CB8AC3E}">
        <p14:creationId xmlns:p14="http://schemas.microsoft.com/office/powerpoint/2010/main" val="1706070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a:spcBef>
                <a:spcPct val="50000"/>
              </a:spcBef>
            </a:pPr>
            <a:r>
              <a:rPr lang="en-US" sz="1800" dirty="0" smtClean="0"/>
              <a:t>Calculating Power in the Central Radiation Cone: Using the well known “dipole radiation” formula by transforming to the frame of reference moving with the electrons</a:t>
            </a:r>
          </a:p>
        </p:txBody>
      </p:sp>
      <p:sp>
        <p:nvSpPr>
          <p:cNvPr id="72707" name="Slide Number Placeholder 3"/>
          <p:cNvSpPr>
            <a:spLocks noGrp="1"/>
          </p:cNvSpPr>
          <p:nvPr>
            <p:ph type="sldNum" sz="quarter" idx="10"/>
          </p:nvPr>
        </p:nvSpPr>
        <p:spPr>
          <a:noFill/>
        </p:spPr>
        <p:txBody>
          <a:bodyPr/>
          <a:lstStyle/>
          <a:p>
            <a:fld id="{D433B5EF-F99C-4B48-82CC-77B1F6DCD12F}" type="slidenum">
              <a:rPr lang="en-US" smtClean="0"/>
              <a:pPr/>
              <a:t>40</a:t>
            </a:fld>
            <a:endParaRPr lang="en-US" smtClean="0"/>
          </a:p>
        </p:txBody>
      </p:sp>
      <p:pic>
        <p:nvPicPr>
          <p:cNvPr id="72708" name="Picture 8" descr="Ch05_T4_Feb07"/>
          <p:cNvPicPr>
            <a:picLocks noChangeAspect="1" noChangeArrowheads="1"/>
          </p:cNvPicPr>
          <p:nvPr/>
        </p:nvPicPr>
        <p:blipFill>
          <a:blip r:embed="rId2"/>
          <a:srcRect/>
          <a:stretch>
            <a:fillRect/>
          </a:stretch>
        </p:blipFill>
        <p:spPr bwMode="auto">
          <a:xfrm>
            <a:off x="173038" y="1104900"/>
            <a:ext cx="8785225" cy="5410200"/>
          </a:xfrm>
          <a:prstGeom prst="rect">
            <a:avLst/>
          </a:prstGeom>
          <a:noFill/>
          <a:ln w="9525">
            <a:noFill/>
            <a:miter lim="800000"/>
            <a:headEnd/>
            <a:tailEnd/>
          </a:ln>
        </p:spPr>
      </p:pic>
      <p:sp>
        <p:nvSpPr>
          <p:cNvPr id="2" name="Rectangle 1"/>
          <p:cNvSpPr/>
          <p:nvPr/>
        </p:nvSpPr>
        <p:spPr>
          <a:xfrm>
            <a:off x="1189447" y="6261184"/>
            <a:ext cx="2125903" cy="253916"/>
          </a:xfrm>
          <a:prstGeom prst="rect">
            <a:avLst/>
          </a:prstGeom>
        </p:spPr>
        <p:txBody>
          <a:bodyPr wrap="none">
            <a:spAutoFit/>
          </a:bodyPr>
          <a:lstStyle/>
          <a:p>
            <a:r>
              <a:rPr lang="en-US" sz="1050" dirty="0"/>
              <a:t>(see Table 5.4, p.175 for details)</a:t>
            </a:r>
          </a:p>
        </p:txBody>
      </p:sp>
    </p:spTree>
    <p:extLst>
      <p:ext uri="{BB962C8B-B14F-4D97-AF65-F5344CB8AC3E}">
        <p14:creationId xmlns:p14="http://schemas.microsoft.com/office/powerpoint/2010/main" val="1544929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t>Power in the central cone</a:t>
            </a:r>
          </a:p>
        </p:txBody>
      </p:sp>
      <p:sp>
        <p:nvSpPr>
          <p:cNvPr id="73731" name="Slide Number Placeholder 3"/>
          <p:cNvSpPr>
            <a:spLocks noGrp="1"/>
          </p:cNvSpPr>
          <p:nvPr>
            <p:ph type="sldNum" sz="quarter" idx="10"/>
          </p:nvPr>
        </p:nvSpPr>
        <p:spPr>
          <a:noFill/>
        </p:spPr>
        <p:txBody>
          <a:bodyPr/>
          <a:lstStyle/>
          <a:p>
            <a:fld id="{951A8FE5-1F9C-B046-911D-348410CDABF5}" type="slidenum">
              <a:rPr lang="en-US" smtClean="0"/>
              <a:pPr/>
              <a:t>41</a:t>
            </a:fld>
            <a:endParaRPr lang="en-US" smtClean="0"/>
          </a:p>
        </p:txBody>
      </p:sp>
      <p:pic>
        <p:nvPicPr>
          <p:cNvPr id="73732" name="Picture 6"/>
          <p:cNvPicPr>
            <a:picLocks noChangeAspect="1" noChangeArrowheads="1"/>
          </p:cNvPicPr>
          <p:nvPr/>
        </p:nvPicPr>
        <p:blipFill>
          <a:blip r:embed="rId2"/>
          <a:srcRect/>
          <a:stretch>
            <a:fillRect/>
          </a:stretch>
        </p:blipFill>
        <p:spPr bwMode="auto">
          <a:xfrm>
            <a:off x="266179" y="957792"/>
            <a:ext cx="8323263" cy="5657850"/>
          </a:xfrm>
          <a:prstGeom prst="rect">
            <a:avLst/>
          </a:prstGeom>
          <a:noFill/>
          <a:ln w="9525">
            <a:noFill/>
            <a:miter lim="800000"/>
            <a:headEnd/>
            <a:tailEnd/>
          </a:ln>
        </p:spPr>
      </p:pic>
      <p:sp>
        <p:nvSpPr>
          <p:cNvPr id="2" name="Rectangle 1"/>
          <p:cNvSpPr/>
          <p:nvPr/>
        </p:nvSpPr>
        <p:spPr bwMode="auto">
          <a:xfrm>
            <a:off x="3028501" y="2294313"/>
            <a:ext cx="637309" cy="382386"/>
          </a:xfrm>
          <a:prstGeom prst="rect">
            <a:avLst/>
          </a:prstGeom>
          <a:solidFill>
            <a:srgbClr val="FFFE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smtClean="0"/>
              <a:t>[</a:t>
            </a:r>
            <a:r>
              <a:rPr lang="en-US" sz="1800" i="1" dirty="0" smtClean="0"/>
              <a:t>JJ</a:t>
            </a:r>
            <a:r>
              <a:rPr lang="en-US" sz="1800" dirty="0" smtClean="0"/>
              <a:t>]</a:t>
            </a:r>
            <a:r>
              <a:rPr lang="en-US" sz="1800" baseline="30000" dirty="0" smtClean="0"/>
              <a:t>2</a:t>
            </a:r>
            <a:endParaRPr kumimoji="0" lang="en-US" sz="1800" b="0" i="0" u="none" strike="noStrike" cap="none" normalizeH="0" baseline="30000" dirty="0">
              <a:ln>
                <a:noFill/>
              </a:ln>
              <a:solidFill>
                <a:schemeClr val="tx1"/>
              </a:solidFill>
              <a:effectLst/>
            </a:endParaRPr>
          </a:p>
        </p:txBody>
      </p:sp>
    </p:spTree>
    <p:extLst>
      <p:ext uri="{BB962C8B-B14F-4D97-AF65-F5344CB8AC3E}">
        <p14:creationId xmlns:p14="http://schemas.microsoft.com/office/powerpoint/2010/main" val="2459273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C1AD726A-04C4-964C-914B-A434128BCED2}" type="slidenum">
              <a:rPr lang="en-US"/>
              <a:pPr/>
              <a:t>42</a:t>
            </a:fld>
            <a:endParaRPr lang="en-US"/>
          </a:p>
        </p:txBody>
      </p:sp>
      <p:sp>
        <p:nvSpPr>
          <p:cNvPr id="118786" name="Rectangle 2"/>
          <p:cNvSpPr>
            <a:spLocks noGrp="1" noChangeArrowheads="1"/>
          </p:cNvSpPr>
          <p:nvPr>
            <p:ph type="title"/>
          </p:nvPr>
        </p:nvSpPr>
        <p:spPr/>
        <p:txBody>
          <a:bodyPr/>
          <a:lstStyle/>
          <a:p>
            <a:r>
              <a:rPr lang="en-US" dirty="0"/>
              <a:t>Comments on undulator harmonics</a:t>
            </a:r>
          </a:p>
        </p:txBody>
      </p:sp>
      <p:pic>
        <p:nvPicPr>
          <p:cNvPr id="118787" name="Picture 3" descr="Ch05_F17_18VG"/>
          <p:cNvPicPr>
            <a:picLocks noChangeAspect="1" noChangeArrowheads="1"/>
          </p:cNvPicPr>
          <p:nvPr/>
        </p:nvPicPr>
        <p:blipFill>
          <a:blip r:embed="rId2"/>
          <a:srcRect/>
          <a:stretch>
            <a:fillRect/>
          </a:stretch>
        </p:blipFill>
        <p:spPr bwMode="auto">
          <a:xfrm>
            <a:off x="547688" y="893763"/>
            <a:ext cx="8050212" cy="5657850"/>
          </a:xfrm>
          <a:prstGeom prst="rect">
            <a:avLst/>
          </a:prstGeom>
          <a:noFill/>
        </p:spPr>
      </p:pic>
    </p:spTree>
    <p:extLst>
      <p:ext uri="{BB962C8B-B14F-4D97-AF65-F5344CB8AC3E}">
        <p14:creationId xmlns:p14="http://schemas.microsoft.com/office/powerpoint/2010/main" val="4061783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069567" y="4920919"/>
            <a:ext cx="2298230" cy="914400"/>
          </a:xfrm>
          <a:prstGeom prst="rect">
            <a:avLst/>
          </a:prstGeom>
          <a:solidFill>
            <a:schemeClr val="accent1"/>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6" name="Rectangle 5"/>
          <p:cNvSpPr/>
          <p:nvPr/>
        </p:nvSpPr>
        <p:spPr bwMode="auto">
          <a:xfrm>
            <a:off x="3121399" y="5087327"/>
            <a:ext cx="1948168" cy="747992"/>
          </a:xfrm>
          <a:prstGeom prst="rect">
            <a:avLst/>
          </a:prstGeom>
          <a:solidFill>
            <a:schemeClr val="accent3">
              <a:lumMod val="95000"/>
            </a:schemeClr>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2" name="Title 1"/>
          <p:cNvSpPr>
            <a:spLocks noGrp="1"/>
          </p:cNvSpPr>
          <p:nvPr>
            <p:ph type="title"/>
          </p:nvPr>
        </p:nvSpPr>
        <p:spPr/>
        <p:txBody>
          <a:bodyPr/>
          <a:lstStyle/>
          <a:p>
            <a:r>
              <a:rPr lang="en-US" dirty="0"/>
              <a:t>Undulator </a:t>
            </a:r>
            <a:r>
              <a:rPr lang="en-US" dirty="0" smtClean="0"/>
              <a:t>harmonic power scaling</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43</a:t>
            </a:fld>
            <a:endParaRPr lang="en-US"/>
          </a:p>
        </p:txBody>
      </p:sp>
      <mc:AlternateContent xmlns:mc="http://schemas.openxmlformats.org/markup-compatibility/2006" xmlns:a14="http://schemas.microsoft.com/office/drawing/2010/main">
        <mc:Choice Requires="a14">
          <p:sp>
            <p:nvSpPr>
              <p:cNvPr id="4" name="Rectangle 3"/>
              <p:cNvSpPr/>
              <p:nvPr/>
            </p:nvSpPr>
            <p:spPr>
              <a:xfrm>
                <a:off x="3915483" y="5251458"/>
                <a:ext cx="1889683" cy="4197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𝑃</m:t>
                              </m:r>
                            </m:e>
                          </m:acc>
                        </m:e>
                        <m:sub>
                          <m:r>
                            <a:rPr lang="en-US" sz="2000" i="1">
                              <a:latin typeface="Cambria Math" panose="02040503050406030204" pitchFamily="18" charset="0"/>
                            </a:rPr>
                            <m:t>𝑐𝑒𝑛</m:t>
                          </m:r>
                          <m:r>
                            <a:rPr lang="en-US" sz="2000" i="0">
                              <a:latin typeface="Cambria Math" panose="02040503050406030204" pitchFamily="18" charset="0"/>
                            </a:rPr>
                            <m:t>,</m:t>
                          </m:r>
                          <m:r>
                            <a:rPr lang="en-US" sz="2000" i="1">
                              <a:latin typeface="Cambria Math" panose="02040503050406030204" pitchFamily="18" charset="0"/>
                            </a:rPr>
                            <m:t>𝑛</m:t>
                          </m:r>
                        </m:sub>
                      </m:sSub>
                      <m:r>
                        <a:rPr lang="en-US" sz="2000" i="0">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𝑛</m:t>
                          </m:r>
                        </m:e>
                        <m:sup>
                          <m:r>
                            <a:rPr lang="en-US" sz="2000" i="0">
                              <a:latin typeface="Cambria Math" panose="02040503050406030204" pitchFamily="18" charset="0"/>
                            </a:rPr>
                            <m:t>3</m:t>
                          </m:r>
                        </m:sup>
                      </m:sSup>
                      <m:sSup>
                        <m:sSupPr>
                          <m:ctrlPr>
                            <a:rPr lang="en-US" sz="2000" i="1">
                              <a:latin typeface="Cambria Math" panose="02040503050406030204" pitchFamily="18" charset="0"/>
                            </a:rPr>
                          </m:ctrlPr>
                        </m:sSupPr>
                        <m:e>
                          <m:r>
                            <a:rPr lang="en-US" sz="2000" i="1">
                              <a:latin typeface="Cambria Math" panose="02040503050406030204" pitchFamily="18" charset="0"/>
                            </a:rPr>
                            <m:t>𝐾</m:t>
                          </m:r>
                        </m:e>
                        <m:sup>
                          <m:r>
                            <a:rPr lang="en-US" sz="2000" i="0">
                              <a:latin typeface="Cambria Math" panose="02040503050406030204" pitchFamily="18" charset="0"/>
                            </a:rPr>
                            <m:t>2</m:t>
                          </m:r>
                          <m:r>
                            <a:rPr lang="en-US" sz="2000" i="1">
                              <a:latin typeface="Cambria Math" panose="02040503050406030204" pitchFamily="18" charset="0"/>
                            </a:rPr>
                            <m:t>𝑛</m:t>
                          </m:r>
                        </m:sup>
                      </m:sSup>
                    </m:oMath>
                  </m:oMathPara>
                </a14:m>
                <a:endParaRPr lang="en-US" sz="2000" dirty="0"/>
              </a:p>
            </p:txBody>
          </p:sp>
        </mc:Choice>
        <mc:Fallback xmlns="">
          <p:sp>
            <p:nvSpPr>
              <p:cNvPr id="4" name="Rectangle 3"/>
              <p:cNvSpPr>
                <a:spLocks noRot="1" noChangeAspect="1" noMove="1" noResize="1" noEditPoints="1" noAdjustHandles="1" noChangeArrowheads="1" noChangeShapeType="1" noTextEdit="1"/>
              </p:cNvSpPr>
              <p:nvPr/>
            </p:nvSpPr>
            <p:spPr>
              <a:xfrm>
                <a:off x="3915483" y="5251458"/>
                <a:ext cx="1889683" cy="41973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457336" y="3186337"/>
                <a:ext cx="2229328" cy="485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𝑃</m:t>
                              </m:r>
                            </m:e>
                          </m:acc>
                        </m:e>
                        <m:sub>
                          <m:r>
                            <a:rPr lang="en-US" i="1">
                              <a:latin typeface="Cambria Math" panose="02040503050406030204" pitchFamily="18" charset="0"/>
                            </a:rPr>
                            <m:t>𝑐𝑒𝑛</m:t>
                          </m:r>
                          <m:r>
                            <a:rPr lang="en-US" i="0">
                              <a:latin typeface="Cambria Math" panose="02040503050406030204" pitchFamily="18" charset="0"/>
                            </a:rPr>
                            <m:t>,</m:t>
                          </m:r>
                          <m:r>
                            <a:rPr lang="en-US" i="1">
                              <a:latin typeface="Cambria Math" panose="02040503050406030204" pitchFamily="18" charset="0"/>
                            </a:rPr>
                            <m:t>𝑛</m:t>
                          </m:r>
                        </m:sub>
                      </m:sSub>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0">
                              <a:latin typeface="Cambria Math" panose="02040503050406030204" pitchFamily="18" charset="0"/>
                            </a:rPr>
                            <m:t>3</m:t>
                          </m:r>
                        </m:sup>
                      </m:sSup>
                      <m:sSup>
                        <m:sSupPr>
                          <m:ctrlPr>
                            <a:rPr lang="en-US" i="1">
                              <a:latin typeface="Cambria Math" panose="02040503050406030204" pitchFamily="18" charset="0"/>
                            </a:rPr>
                          </m:ctrlPr>
                        </m:sSupPr>
                        <m:e>
                          <m:r>
                            <a:rPr lang="en-US" i="1">
                              <a:latin typeface="Cambria Math" panose="02040503050406030204" pitchFamily="18" charset="0"/>
                            </a:rPr>
                            <m:t>𝐾</m:t>
                          </m:r>
                        </m:e>
                        <m:sup>
                          <m:r>
                            <a:rPr lang="en-US" i="0">
                              <a:latin typeface="Cambria Math" panose="02040503050406030204" pitchFamily="18" charset="0"/>
                            </a:rPr>
                            <m:t>2</m:t>
                          </m:r>
                          <m:r>
                            <a:rPr lang="en-US" i="1">
                              <a:latin typeface="Cambria Math" panose="02040503050406030204" pitchFamily="18" charset="0"/>
                            </a:rPr>
                            <m:t>𝑛</m:t>
                          </m:r>
                        </m:sup>
                      </m:sSup>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457336" y="3186337"/>
                <a:ext cx="2229328" cy="485326"/>
              </a:xfrm>
              <a:prstGeom prst="rect">
                <a:avLst/>
              </a:prstGeom>
              <a:blipFill>
                <a:blip r:embed="rId3"/>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90" y="1021467"/>
            <a:ext cx="7095385" cy="5190744"/>
          </a:xfrm>
          <a:prstGeom prst="rect">
            <a:avLst/>
          </a:prstGeom>
        </p:spPr>
      </p:pic>
      <p:sp>
        <p:nvSpPr>
          <p:cNvPr id="8" name="Rectangle 7"/>
          <p:cNvSpPr/>
          <p:nvPr/>
        </p:nvSpPr>
        <p:spPr bwMode="auto">
          <a:xfrm>
            <a:off x="3034022" y="4951530"/>
            <a:ext cx="1886893" cy="914400"/>
          </a:xfrm>
          <a:prstGeom prst="rect">
            <a:avLst/>
          </a:prstGeom>
          <a:solidFill>
            <a:schemeClr val="accent3">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mc:AlternateContent xmlns:mc="http://schemas.openxmlformats.org/markup-compatibility/2006" xmlns:a14="http://schemas.microsoft.com/office/drawing/2010/main">
        <mc:Choice Requires="a14">
          <p:sp>
            <p:nvSpPr>
              <p:cNvPr id="9" name="Rectangle 8"/>
              <p:cNvSpPr/>
              <p:nvPr/>
            </p:nvSpPr>
            <p:spPr>
              <a:xfrm>
                <a:off x="2754831" y="5079028"/>
                <a:ext cx="2229328" cy="485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𝑃</m:t>
                              </m:r>
                            </m:e>
                          </m:acc>
                        </m:e>
                        <m:sub>
                          <m:r>
                            <a:rPr lang="en-US" i="1">
                              <a:latin typeface="Cambria Math" panose="02040503050406030204" pitchFamily="18" charset="0"/>
                            </a:rPr>
                            <m:t>𝑐𝑒𝑛</m:t>
                          </m:r>
                          <m:r>
                            <a:rPr lang="en-US" i="0">
                              <a:latin typeface="Cambria Math" panose="02040503050406030204" pitchFamily="18" charset="0"/>
                            </a:rPr>
                            <m:t>,</m:t>
                          </m:r>
                          <m:r>
                            <a:rPr lang="en-US" i="1">
                              <a:latin typeface="Cambria Math" panose="02040503050406030204" pitchFamily="18" charset="0"/>
                            </a:rPr>
                            <m:t>𝑛</m:t>
                          </m:r>
                        </m:sub>
                      </m:sSub>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𝑛</m:t>
                          </m:r>
                        </m:e>
                        <m:sup>
                          <m:r>
                            <a:rPr lang="en-US" i="0">
                              <a:latin typeface="Cambria Math" panose="02040503050406030204" pitchFamily="18" charset="0"/>
                            </a:rPr>
                            <m:t>3</m:t>
                          </m:r>
                        </m:sup>
                      </m:sSup>
                      <m:sSup>
                        <m:sSupPr>
                          <m:ctrlPr>
                            <a:rPr lang="en-US" i="1">
                              <a:latin typeface="Cambria Math" panose="02040503050406030204" pitchFamily="18" charset="0"/>
                            </a:rPr>
                          </m:ctrlPr>
                        </m:sSupPr>
                        <m:e>
                          <m:r>
                            <a:rPr lang="en-US" i="1">
                              <a:latin typeface="Cambria Math" panose="02040503050406030204" pitchFamily="18" charset="0"/>
                            </a:rPr>
                            <m:t>𝐾</m:t>
                          </m:r>
                        </m:e>
                        <m:sup>
                          <m:r>
                            <a:rPr lang="en-US" i="0">
                              <a:latin typeface="Cambria Math" panose="02040503050406030204" pitchFamily="18" charset="0"/>
                            </a:rPr>
                            <m:t>2</m:t>
                          </m:r>
                          <m:r>
                            <a:rPr lang="en-US" i="1">
                              <a:latin typeface="Cambria Math" panose="02040503050406030204" pitchFamily="18" charset="0"/>
                            </a:rPr>
                            <m:t>𝑛</m:t>
                          </m:r>
                        </m:sup>
                      </m:sSup>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754831" y="5079028"/>
                <a:ext cx="2229328" cy="485326"/>
              </a:xfrm>
              <a:prstGeom prst="rect">
                <a:avLst/>
              </a:prstGeom>
              <a:blipFill>
                <a:blip r:embed="rId5"/>
                <a:stretch>
                  <a:fillRect/>
                </a:stretch>
              </a:blipFill>
            </p:spPr>
            <p:txBody>
              <a:bodyPr/>
              <a:lstStyle/>
              <a:p>
                <a:r>
                  <a:rPr lang="en-US">
                    <a:noFill/>
                  </a:rPr>
                  <a:t> </a:t>
                </a:r>
              </a:p>
            </p:txBody>
          </p:sp>
        </mc:Fallback>
      </mc:AlternateContent>
      <p:sp>
        <p:nvSpPr>
          <p:cNvPr id="11" name="Rectangle 10"/>
          <p:cNvSpPr/>
          <p:nvPr/>
        </p:nvSpPr>
        <p:spPr bwMode="auto">
          <a:xfrm>
            <a:off x="2754831" y="5027753"/>
            <a:ext cx="2229328" cy="643435"/>
          </a:xfrm>
          <a:prstGeom prst="rect">
            <a:avLst/>
          </a:prstGeom>
          <a:noFill/>
          <a:ln w="9525" cap="flat" cmpd="sng" algn="ctr">
            <a:solidFill>
              <a:srgbClr val="9A172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Tree>
    <p:extLst>
      <p:ext uri="{BB962C8B-B14F-4D97-AF65-F5344CB8AC3E}">
        <p14:creationId xmlns:p14="http://schemas.microsoft.com/office/powerpoint/2010/main" val="3952299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AAA2331C-E9A3-4D20-AB63-84F51892343F}" type="slidenum">
              <a:rPr lang="en-US" altLang="en-US"/>
              <a:pPr/>
              <a:t>44</a:t>
            </a:fld>
            <a:endParaRPr lang="en-US" altLang="en-US"/>
          </a:p>
        </p:txBody>
      </p:sp>
      <p:sp>
        <p:nvSpPr>
          <p:cNvPr id="120834" name="Rectangle 2"/>
          <p:cNvSpPr>
            <a:spLocks noGrp="1" noChangeArrowheads="1"/>
          </p:cNvSpPr>
          <p:nvPr>
            <p:ph type="title"/>
          </p:nvPr>
        </p:nvSpPr>
        <p:spPr/>
        <p:txBody>
          <a:bodyPr/>
          <a:lstStyle/>
          <a:p>
            <a:r>
              <a:rPr lang="en-US" altLang="en-US" dirty="0"/>
              <a:t>The </a:t>
            </a:r>
            <a:r>
              <a:rPr lang="en-US" altLang="en-US" dirty="0" smtClean="0"/>
              <a:t>appearance of </a:t>
            </a:r>
            <a:r>
              <a:rPr lang="en-US" altLang="en-US" smtClean="0"/>
              <a:t>harmonics for K &gt; 1</a:t>
            </a:r>
            <a:endParaRPr lang="en-US" altLang="en-US" dirty="0"/>
          </a:p>
        </p:txBody>
      </p:sp>
      <p:pic>
        <p:nvPicPr>
          <p:cNvPr id="120835" name="Picture 3" descr="Ch05_F30_32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892175"/>
            <a:ext cx="8150225" cy="569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8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smtClean="0"/>
              <a:t>Power in the central cone</a:t>
            </a:r>
          </a:p>
        </p:txBody>
      </p:sp>
      <p:sp>
        <p:nvSpPr>
          <p:cNvPr id="73731" name="Slide Number Placeholder 3"/>
          <p:cNvSpPr>
            <a:spLocks noGrp="1"/>
          </p:cNvSpPr>
          <p:nvPr>
            <p:ph type="sldNum" sz="quarter" idx="10"/>
          </p:nvPr>
        </p:nvSpPr>
        <p:spPr>
          <a:noFill/>
        </p:spPr>
        <p:txBody>
          <a:bodyPr/>
          <a:lstStyle/>
          <a:p>
            <a:fld id="{951A8FE5-1F9C-B046-911D-348410CDABF5}" type="slidenum">
              <a:rPr lang="en-US" smtClean="0"/>
              <a:pPr/>
              <a:t>45</a:t>
            </a:fld>
            <a:endParaRPr lang="en-US" smtClean="0"/>
          </a:p>
        </p:txBody>
      </p:sp>
      <p:pic>
        <p:nvPicPr>
          <p:cNvPr id="73732" name="Picture 6"/>
          <p:cNvPicPr>
            <a:picLocks noChangeAspect="1" noChangeArrowheads="1"/>
          </p:cNvPicPr>
          <p:nvPr/>
        </p:nvPicPr>
        <p:blipFill>
          <a:blip r:embed="rId2"/>
          <a:srcRect/>
          <a:stretch>
            <a:fillRect/>
          </a:stretch>
        </p:blipFill>
        <p:spPr bwMode="auto">
          <a:xfrm>
            <a:off x="266179" y="957792"/>
            <a:ext cx="8323263" cy="5657850"/>
          </a:xfrm>
          <a:prstGeom prst="rect">
            <a:avLst/>
          </a:prstGeom>
          <a:noFill/>
          <a:ln w="9525">
            <a:noFill/>
            <a:miter lim="800000"/>
            <a:headEnd/>
            <a:tailEnd/>
          </a:ln>
        </p:spPr>
      </p:pic>
      <p:sp>
        <p:nvSpPr>
          <p:cNvPr id="2" name="Rectangle 1"/>
          <p:cNvSpPr/>
          <p:nvPr/>
        </p:nvSpPr>
        <p:spPr bwMode="auto">
          <a:xfrm>
            <a:off x="3028501" y="2294313"/>
            <a:ext cx="637309" cy="382386"/>
          </a:xfrm>
          <a:prstGeom prst="rect">
            <a:avLst/>
          </a:prstGeom>
          <a:solidFill>
            <a:srgbClr val="FFFE9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800" dirty="0" smtClean="0"/>
              <a:t>[</a:t>
            </a:r>
            <a:r>
              <a:rPr lang="en-US" sz="1800" i="1" dirty="0" smtClean="0"/>
              <a:t>JJ</a:t>
            </a:r>
            <a:r>
              <a:rPr lang="en-US" sz="1800" dirty="0" smtClean="0"/>
              <a:t>]</a:t>
            </a:r>
            <a:r>
              <a:rPr lang="en-US" sz="1800" baseline="30000" dirty="0" smtClean="0"/>
              <a:t>2</a:t>
            </a:r>
            <a:endParaRPr kumimoji="0" lang="en-US" sz="1800" b="0" i="0" u="none" strike="noStrike" cap="none" normalizeH="0" baseline="30000" dirty="0">
              <a:ln>
                <a:noFill/>
              </a:ln>
              <a:solidFill>
                <a:schemeClr val="tx1"/>
              </a:solidFill>
              <a:effectLst/>
            </a:endParaRPr>
          </a:p>
        </p:txBody>
      </p:sp>
    </p:spTree>
    <p:extLst>
      <p:ext uri="{BB962C8B-B14F-4D97-AF65-F5344CB8AC3E}">
        <p14:creationId xmlns:p14="http://schemas.microsoft.com/office/powerpoint/2010/main" val="3024671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undulator harmonic power</a:t>
            </a:r>
            <a:endParaRPr lang="en-US" dirty="0"/>
          </a:p>
        </p:txBody>
      </p:sp>
      <p:sp>
        <p:nvSpPr>
          <p:cNvPr id="4" name="Content Placeholder 3"/>
          <p:cNvSpPr>
            <a:spLocks noGrp="1"/>
          </p:cNvSpPr>
          <p:nvPr>
            <p:ph idx="1"/>
          </p:nvPr>
        </p:nvSpPr>
        <p:spPr>
          <a:xfrm>
            <a:off x="209644" y="762000"/>
            <a:ext cx="8765914" cy="2948777"/>
          </a:xfrm>
        </p:spPr>
        <p:txBody>
          <a:bodyPr/>
          <a:lstStyle/>
          <a:p>
            <a:pPr marL="0" indent="0">
              <a:buNone/>
            </a:pPr>
            <a:r>
              <a:rPr lang="en-US" sz="2000" dirty="0" smtClean="0"/>
              <a:t>Undulator harmonics provide a naturally occurring path to higher photon energies, as discussed in Sections 5.42 and 5.5. Extending </a:t>
            </a:r>
            <a:r>
              <a:rPr lang="en-US" sz="2000" dirty="0" err="1" smtClean="0"/>
              <a:t>Eqs</a:t>
            </a:r>
            <a:r>
              <a:rPr lang="en-US" sz="2000" dirty="0" smtClean="0"/>
              <a:t>.(5.41a,c) for power in the central radiation cone to cover harmonics n, one has</a:t>
            </a:r>
          </a:p>
          <a:p>
            <a:pPr marL="0" indent="0">
              <a:buNone/>
            </a:pPr>
            <a:endParaRPr lang="en-US" dirty="0"/>
          </a:p>
          <a:p>
            <a:pPr marL="0" indent="0">
              <a:buNone/>
            </a:pPr>
            <a:r>
              <a:rPr lang="en-US" sz="2000" dirty="0" smtClean="0"/>
              <a:t>where the factor n combines a factor </a:t>
            </a:r>
            <a:r>
              <a:rPr lang="en-US" sz="2000" i="1" dirty="0" smtClean="0"/>
              <a:t>n</a:t>
            </a:r>
            <a:r>
              <a:rPr lang="en-US" sz="2000" baseline="30000" dirty="0" smtClean="0"/>
              <a:t>2  </a:t>
            </a:r>
            <a:r>
              <a:rPr lang="en-US" sz="2000" dirty="0" smtClean="0"/>
              <a:t>due to harmonic acceleration squared and a factor 1/n due to the reduced harmonic solid angle. For harmonic </a:t>
            </a:r>
            <a:r>
              <a:rPr lang="en-US" sz="2000" i="1" dirty="0" smtClean="0"/>
              <a:t>n</a:t>
            </a:r>
            <a:r>
              <a:rPr lang="en-US" sz="2000" dirty="0" smtClean="0"/>
              <a:t>, </a:t>
            </a:r>
          </a:p>
          <a:p>
            <a:pPr marL="0" indent="0">
              <a:buNone/>
            </a:pPr>
            <a:endParaRPr lang="en-US" baseline="30000" dirty="0" smtClean="0"/>
          </a:p>
          <a:p>
            <a:pPr marL="0" indent="0">
              <a:buNone/>
            </a:pPr>
            <a:endParaRPr lang="en-US" baseline="30000" dirty="0"/>
          </a:p>
          <a:p>
            <a:pPr marL="0" indent="0">
              <a:buNone/>
            </a:pPr>
            <a:r>
              <a:rPr lang="en-US" sz="2000" dirty="0" smtClean="0"/>
              <a:t>For a change to photon flux,    , 1 W corresponds to 5.034 x 10</a:t>
            </a:r>
            <a:r>
              <a:rPr lang="en-US" sz="2000" baseline="30000" dirty="0" smtClean="0"/>
              <a:t>15</a:t>
            </a:r>
            <a:r>
              <a:rPr lang="en-US" sz="2000" dirty="0" smtClean="0"/>
              <a:t> </a:t>
            </a:r>
            <a:r>
              <a:rPr lang="el-GR" sz="2000" dirty="0" smtClean="0">
                <a:latin typeface="Cambria" panose="02040503050406030204" pitchFamily="18" charset="0"/>
                <a:ea typeface="Cambria" panose="02040503050406030204" pitchFamily="18" charset="0"/>
                <a:cs typeface="Calibri" panose="020F0502020204030204" pitchFamily="34" charset="0"/>
              </a:rPr>
              <a:t>λ</a:t>
            </a:r>
            <a:r>
              <a:rPr lang="en-US" sz="2000" dirty="0" smtClean="0">
                <a:cs typeface="Calibri" panose="020F0502020204030204" pitchFamily="34" charset="0"/>
              </a:rPr>
              <a:t>[</a:t>
            </a:r>
            <a:r>
              <a:rPr lang="en-US" sz="2000" i="1" dirty="0" smtClean="0">
                <a:cs typeface="Calibri" panose="020F0502020204030204" pitchFamily="34" charset="0"/>
              </a:rPr>
              <a:t>nm</a:t>
            </a:r>
            <a:r>
              <a:rPr lang="en-US" sz="2000" dirty="0" smtClean="0">
                <a:cs typeface="Calibri" panose="020F0502020204030204" pitchFamily="34" charset="0"/>
              </a:rPr>
              <a:t>] </a:t>
            </a:r>
            <a:r>
              <a:rPr lang="en-US" sz="2000" dirty="0" err="1" smtClean="0">
                <a:cs typeface="Calibri" panose="020F0502020204030204" pitchFamily="34" charset="0"/>
              </a:rPr>
              <a:t>ph</a:t>
            </a:r>
            <a:r>
              <a:rPr lang="en-US" sz="2000" dirty="0" smtClean="0">
                <a:cs typeface="Calibri" panose="020F0502020204030204" pitchFamily="34" charset="0"/>
              </a:rPr>
              <a:t>/sec [</a:t>
            </a:r>
            <a:r>
              <a:rPr lang="en-US" sz="2000" dirty="0"/>
              <a:t>Eq.(1.2b</a:t>
            </a:r>
            <a:r>
              <a:rPr lang="en-US" sz="2000" dirty="0" smtClean="0"/>
              <a:t>)]</a:t>
            </a:r>
            <a:r>
              <a:rPr lang="en-US" sz="2000" dirty="0" smtClean="0">
                <a:cs typeface="Calibri" panose="020F0502020204030204" pitchFamily="34" charset="0"/>
              </a:rPr>
              <a:t>, and replacing a relative spectral bandwidth of 1/</a:t>
            </a:r>
            <a:r>
              <a:rPr lang="en-US" sz="2000" dirty="0" err="1" smtClean="0">
                <a:cs typeface="Calibri" panose="020F0502020204030204" pitchFamily="34" charset="0"/>
              </a:rPr>
              <a:t>nN</a:t>
            </a:r>
            <a:r>
              <a:rPr lang="en-US" sz="2000" dirty="0" smtClean="0">
                <a:cs typeface="Calibri" panose="020F0502020204030204" pitchFamily="34" charset="0"/>
              </a:rPr>
              <a:t> with the synchrotron standard 0.1% by multiplying by </a:t>
            </a:r>
            <a:r>
              <a:rPr lang="en-US" sz="2000" i="1" dirty="0" err="1" smtClean="0">
                <a:cs typeface="Calibri" panose="020F0502020204030204" pitchFamily="34" charset="0"/>
              </a:rPr>
              <a:t>nN</a:t>
            </a:r>
            <a:r>
              <a:rPr lang="en-US" sz="2000" dirty="0" smtClean="0">
                <a:cs typeface="Calibri" panose="020F0502020204030204" pitchFamily="34" charset="0"/>
              </a:rPr>
              <a:t>/1000, one has</a:t>
            </a:r>
          </a:p>
          <a:p>
            <a:pPr marL="0" indent="0">
              <a:buNone/>
            </a:pPr>
            <a:r>
              <a:rPr lang="en-US" sz="2000" dirty="0">
                <a:cs typeface="Calibri" panose="020F0502020204030204" pitchFamily="34" charset="0"/>
              </a:rPr>
              <a:t> </a:t>
            </a:r>
            <a:r>
              <a:rPr lang="en-US" sz="2000" dirty="0" smtClean="0">
                <a:cs typeface="Calibri" panose="020F0502020204030204" pitchFamily="34" charset="0"/>
              </a:rPr>
              <a:t>           </a:t>
            </a:r>
          </a:p>
          <a:p>
            <a:pPr marL="0" indent="0">
              <a:buNone/>
            </a:pPr>
            <a:endParaRPr lang="en-US" sz="2000" dirty="0" smtClean="0"/>
          </a:p>
          <a:p>
            <a:pPr marL="0" indent="0">
              <a:buNone/>
            </a:pPr>
            <a:r>
              <a:rPr lang="en-US" sz="2000" dirty="0" smtClean="0"/>
              <a:t>An </a:t>
            </a:r>
            <a:r>
              <a:rPr lang="en-US" sz="2000" dirty="0"/>
              <a:t>additional multiplicative factor, </a:t>
            </a:r>
            <a:r>
              <a:rPr lang="el-GR" sz="2000" i="1" dirty="0"/>
              <a:t>η</a:t>
            </a:r>
            <a:r>
              <a:rPr lang="en-US" sz="2000" i="1" dirty="0"/>
              <a:t>, </a:t>
            </a:r>
            <a:r>
              <a:rPr lang="en-US" sz="2000" dirty="0"/>
              <a:t>which accounts for beamline </a:t>
            </a:r>
            <a:r>
              <a:rPr lang="en-US" sz="2000" dirty="0" smtClean="0"/>
              <a:t>efficiency </a:t>
            </a:r>
            <a:r>
              <a:rPr lang="en-US" sz="2000" dirty="0"/>
              <a:t>can </a:t>
            </a:r>
            <a:r>
              <a:rPr lang="en-US" sz="2000" dirty="0" smtClean="0"/>
              <a:t>be </a:t>
            </a:r>
            <a:r>
              <a:rPr lang="en-US" sz="2000" dirty="0"/>
              <a:t>introduced to account for finite mirror </a:t>
            </a:r>
            <a:r>
              <a:rPr lang="en-US" sz="2000" dirty="0" err="1" smtClean="0"/>
              <a:t>reflectivities</a:t>
            </a:r>
            <a:r>
              <a:rPr lang="en-US" sz="2000" dirty="0"/>
              <a:t>, filter transmissions, and </a:t>
            </a:r>
            <a:r>
              <a:rPr lang="en-US" sz="2000" dirty="0" err="1"/>
              <a:t>monochromator</a:t>
            </a:r>
            <a:r>
              <a:rPr lang="en-US" sz="2000" dirty="0"/>
              <a:t> efficiency (reflection grating or crystals). </a:t>
            </a:r>
          </a:p>
          <a:p>
            <a:pPr marL="0" indent="0">
              <a:buNone/>
            </a:pPr>
            <a:endParaRPr lang="en-US" sz="2000" dirty="0" smtClean="0">
              <a:cs typeface="Calibri" panose="020F0502020204030204" pitchFamily="34" charset="0"/>
            </a:endParaRPr>
          </a:p>
          <a:p>
            <a:pPr marL="0" indent="0">
              <a:buNone/>
            </a:pPr>
            <a:r>
              <a:rPr lang="en-US" sz="2000" baseline="30000" dirty="0">
                <a:cs typeface="Calibri" panose="020F0502020204030204" pitchFamily="34" charset="0"/>
              </a:rPr>
              <a:t> </a:t>
            </a:r>
            <a:r>
              <a:rPr lang="en-US" sz="2000" baseline="30000" dirty="0" smtClean="0">
                <a:cs typeface="Calibri" panose="020F0502020204030204" pitchFamily="34" charset="0"/>
              </a:rPr>
              <a:t>                      </a:t>
            </a:r>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46</a:t>
            </a:fld>
            <a:endParaRPr lang="en-US"/>
          </a:p>
        </p:txBody>
      </p:sp>
      <mc:AlternateContent xmlns:mc="http://schemas.openxmlformats.org/markup-compatibility/2006" xmlns:a14="http://schemas.microsoft.com/office/drawing/2010/main">
        <mc:Choice Requires="a14">
          <p:sp>
            <p:nvSpPr>
              <p:cNvPr id="8" name="Rectangle 7"/>
              <p:cNvSpPr/>
              <p:nvPr/>
            </p:nvSpPr>
            <p:spPr>
              <a:xfrm>
                <a:off x="3659146" y="1674451"/>
                <a:ext cx="4370294" cy="7039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smtClean="0">
                          <a:solidFill>
                            <a:srgbClr val="014188"/>
                          </a:solidFill>
                          <a:latin typeface="Cambria Math" panose="02040503050406030204" pitchFamily="18" charset="0"/>
                        </a:rPr>
                        <m:t>=</m:t>
                      </m:r>
                      <m:d>
                        <m:dPr>
                          <m:ctrlPr>
                            <a:rPr lang="en-US" sz="1800" i="1">
                              <a:solidFill>
                                <a:srgbClr val="014188"/>
                              </a:solidFill>
                              <a:latin typeface="Cambria Math" panose="02040503050406030204" pitchFamily="18" charset="0"/>
                            </a:rPr>
                          </m:ctrlPr>
                        </m:dPr>
                        <m:e>
                          <m:r>
                            <a:rPr lang="en-US" sz="1800" i="0">
                              <a:solidFill>
                                <a:srgbClr val="014188"/>
                              </a:solidFill>
                              <a:latin typeface="Cambria Math" panose="02040503050406030204" pitchFamily="18" charset="0"/>
                            </a:rPr>
                            <m:t>5.69</m:t>
                          </m:r>
                          <m:r>
                            <m:rPr>
                              <m:sty m:val="p"/>
                            </m:rPr>
                            <a:rPr lang="en-US" sz="1800" i="0">
                              <a:solidFill>
                                <a:srgbClr val="014188"/>
                              </a:solidFill>
                              <a:latin typeface="Cambria Math" panose="02040503050406030204" pitchFamily="18" charset="0"/>
                            </a:rPr>
                            <m:t>x</m:t>
                          </m:r>
                          <m:sSup>
                            <m:sSupPr>
                              <m:ctrlPr>
                                <a:rPr lang="en-US" sz="1800" i="1">
                                  <a:solidFill>
                                    <a:srgbClr val="014188"/>
                                  </a:solidFill>
                                  <a:latin typeface="Cambria Math" panose="02040503050406030204" pitchFamily="18" charset="0"/>
                                </a:rPr>
                              </m:ctrlPr>
                            </m:sSupPr>
                            <m:e>
                              <m:r>
                                <a:rPr lang="en-US" sz="1800" i="0">
                                  <a:solidFill>
                                    <a:srgbClr val="014188"/>
                                  </a:solidFill>
                                  <a:latin typeface="Cambria Math" panose="02040503050406030204" pitchFamily="18" charset="0"/>
                                </a:rPr>
                                <m:t>10</m:t>
                              </m:r>
                            </m:e>
                            <m:sup>
                              <m:r>
                                <a:rPr lang="en-US" sz="1800" i="0">
                                  <a:solidFill>
                                    <a:srgbClr val="014188"/>
                                  </a:solidFill>
                                  <a:latin typeface="Cambria Math" panose="02040503050406030204" pitchFamily="18" charset="0"/>
                                </a:rPr>
                                <m:t>−6</m:t>
                              </m:r>
                            </m:sup>
                          </m:sSup>
                          <m:r>
                            <a:rPr lang="en-US" sz="1800" i="1">
                              <a:solidFill>
                                <a:srgbClr val="014188"/>
                              </a:solidFill>
                              <a:latin typeface="Cambria Math" panose="02040503050406030204" pitchFamily="18" charset="0"/>
                            </a:rPr>
                            <m:t>𝑊</m:t>
                          </m:r>
                        </m:e>
                      </m:d>
                      <m:f>
                        <m:fPr>
                          <m:ctrlPr>
                            <a:rPr lang="en-US" sz="1800" i="1">
                              <a:solidFill>
                                <a:srgbClr val="014188"/>
                              </a:solidFill>
                              <a:latin typeface="Cambria Math" panose="02040503050406030204" pitchFamily="18" charset="0"/>
                            </a:rPr>
                          </m:ctrlPr>
                        </m:fPr>
                        <m:num>
                          <m:sSup>
                            <m:sSupPr>
                              <m:ctrlPr>
                                <a:rPr lang="en-US" sz="1800" i="1">
                                  <a:solidFill>
                                    <a:srgbClr val="014188"/>
                                  </a:solidFill>
                                  <a:latin typeface="Cambria Math" panose="02040503050406030204" pitchFamily="18" charset="0"/>
                                </a:rPr>
                              </m:ctrlPr>
                            </m:sSupPr>
                            <m:e>
                              <m:r>
                                <a:rPr lang="en-US" sz="1800" i="1">
                                  <a:solidFill>
                                    <a:srgbClr val="014188"/>
                                  </a:solidFill>
                                  <a:latin typeface="Cambria Math" panose="02040503050406030204" pitchFamily="18" charset="0"/>
                                </a:rPr>
                                <m:t>𝛾</m:t>
                              </m:r>
                            </m:e>
                            <m:sup>
                              <m:r>
                                <a:rPr lang="en-US" sz="1800" i="0">
                                  <a:solidFill>
                                    <a:srgbClr val="014188"/>
                                  </a:solidFill>
                                  <a:latin typeface="Cambria Math" panose="02040503050406030204" pitchFamily="18" charset="0"/>
                                </a:rPr>
                                <m:t>2</m:t>
                              </m:r>
                            </m:sup>
                          </m:sSup>
                          <m:acc>
                            <m:accPr>
                              <m:chr m:val="̅"/>
                              <m:ctrlPr>
                                <a:rPr lang="en-US" sz="1800" i="1">
                                  <a:solidFill>
                                    <a:srgbClr val="014188"/>
                                  </a:solidFill>
                                  <a:latin typeface="Cambria Math" panose="02040503050406030204" pitchFamily="18" charset="0"/>
                                </a:rPr>
                              </m:ctrlPr>
                            </m:accPr>
                            <m:e>
                              <m:r>
                                <a:rPr lang="en-US" sz="1800" i="1">
                                  <a:solidFill>
                                    <a:srgbClr val="014188"/>
                                  </a:solidFill>
                                  <a:latin typeface="Cambria Math" panose="02040503050406030204" pitchFamily="18" charset="0"/>
                                </a:rPr>
                                <m:t>𝐼</m:t>
                              </m:r>
                            </m:e>
                          </m:acc>
                          <m:r>
                            <a:rPr lang="en-US" sz="1800" b="0" i="1" smtClean="0">
                              <a:solidFill>
                                <a:srgbClr val="014188"/>
                              </a:solidFill>
                              <a:latin typeface="Cambria Math" panose="02040503050406030204" pitchFamily="18" charset="0"/>
                            </a:rPr>
                            <m:t>[</m:t>
                          </m:r>
                          <m:r>
                            <a:rPr lang="en-US" sz="1800" b="0" i="1" smtClean="0">
                              <a:solidFill>
                                <a:srgbClr val="014188"/>
                              </a:solidFill>
                              <a:latin typeface="Cambria Math" panose="02040503050406030204" pitchFamily="18" charset="0"/>
                            </a:rPr>
                            <m:t>𝐴</m:t>
                          </m:r>
                          <m:r>
                            <a:rPr lang="en-US" sz="1800" b="0" i="1" smtClean="0">
                              <a:solidFill>
                                <a:srgbClr val="014188"/>
                              </a:solidFill>
                              <a:latin typeface="Cambria Math" panose="02040503050406030204" pitchFamily="18" charset="0"/>
                            </a:rPr>
                            <m:t>]</m:t>
                          </m:r>
                        </m:num>
                        <m:den>
                          <m:sSub>
                            <m:sSubPr>
                              <m:ctrlPr>
                                <a:rPr lang="en-US" sz="1800" i="1">
                                  <a:solidFill>
                                    <a:srgbClr val="014188"/>
                                  </a:solidFill>
                                  <a:latin typeface="Cambria Math" panose="02040503050406030204" pitchFamily="18" charset="0"/>
                                </a:rPr>
                              </m:ctrlPr>
                            </m:sSubPr>
                            <m:e>
                              <m:r>
                                <a:rPr lang="en-US" sz="1800" i="1">
                                  <a:solidFill>
                                    <a:srgbClr val="014188"/>
                                  </a:solidFill>
                                  <a:latin typeface="Cambria Math" panose="02040503050406030204" pitchFamily="18" charset="0"/>
                                </a:rPr>
                                <m:t>𝜆</m:t>
                              </m:r>
                            </m:e>
                            <m:sub>
                              <m:r>
                                <a:rPr lang="en-US" sz="1800" i="1">
                                  <a:solidFill>
                                    <a:srgbClr val="014188"/>
                                  </a:solidFill>
                                  <a:latin typeface="Cambria Math" panose="02040503050406030204" pitchFamily="18" charset="0"/>
                                </a:rPr>
                                <m:t>𝑢</m:t>
                              </m:r>
                            </m:sub>
                          </m:sSub>
                          <m:d>
                            <m:dPr>
                              <m:begChr m:val="["/>
                              <m:endChr m:val="]"/>
                              <m:ctrlPr>
                                <a:rPr lang="en-US" sz="1800" i="1">
                                  <a:solidFill>
                                    <a:srgbClr val="014188"/>
                                  </a:solidFill>
                                  <a:latin typeface="Cambria Math" panose="02040503050406030204" pitchFamily="18" charset="0"/>
                                </a:rPr>
                              </m:ctrlPr>
                            </m:dPr>
                            <m:e>
                              <m:r>
                                <a:rPr lang="en-US" sz="1800" i="1">
                                  <a:solidFill>
                                    <a:srgbClr val="014188"/>
                                  </a:solidFill>
                                  <a:latin typeface="Cambria Math" panose="02040503050406030204" pitchFamily="18" charset="0"/>
                                </a:rPr>
                                <m:t>𝑐𝑚</m:t>
                              </m:r>
                            </m:e>
                          </m:d>
                        </m:den>
                      </m:f>
                      <m:f>
                        <m:fPr>
                          <m:ctrlPr>
                            <a:rPr lang="en-US" sz="1800" i="1">
                              <a:solidFill>
                                <a:srgbClr val="014188"/>
                              </a:solidFill>
                              <a:latin typeface="Cambria Math" panose="02040503050406030204" pitchFamily="18" charset="0"/>
                            </a:rPr>
                          </m:ctrlPr>
                        </m:fPr>
                        <m:num>
                          <m:r>
                            <a:rPr lang="en-US" sz="1800" i="1">
                              <a:solidFill>
                                <a:srgbClr val="014188"/>
                              </a:solidFill>
                              <a:latin typeface="Cambria Math" panose="02040503050406030204" pitchFamily="18" charset="0"/>
                            </a:rPr>
                            <m:t>𝑛</m:t>
                          </m:r>
                          <m:sSup>
                            <m:sSupPr>
                              <m:ctrlPr>
                                <a:rPr lang="en-US" sz="1800" i="1">
                                  <a:solidFill>
                                    <a:srgbClr val="014188"/>
                                  </a:solidFill>
                                  <a:latin typeface="Cambria Math" panose="02040503050406030204" pitchFamily="18" charset="0"/>
                                </a:rPr>
                              </m:ctrlPr>
                            </m:sSupPr>
                            <m:e>
                              <m:r>
                                <a:rPr lang="en-US" sz="1800" i="1">
                                  <a:solidFill>
                                    <a:srgbClr val="014188"/>
                                  </a:solidFill>
                                  <a:latin typeface="Cambria Math" panose="02040503050406030204" pitchFamily="18" charset="0"/>
                                </a:rPr>
                                <m:t>𝐾</m:t>
                              </m:r>
                            </m:e>
                            <m:sup>
                              <m:r>
                                <a:rPr lang="en-US" sz="1800">
                                  <a:solidFill>
                                    <a:srgbClr val="014188"/>
                                  </a:solidFill>
                                  <a:latin typeface="Cambria Math" panose="02040503050406030204" pitchFamily="18" charset="0"/>
                                </a:rPr>
                                <m:t>2</m:t>
                              </m:r>
                            </m:sup>
                          </m:sSup>
                          <m:sSup>
                            <m:sSupPr>
                              <m:ctrlPr>
                                <a:rPr lang="en-US" sz="1800" i="1">
                                  <a:solidFill>
                                    <a:srgbClr val="014188"/>
                                  </a:solidFill>
                                  <a:latin typeface="Cambria Math" panose="02040503050406030204" pitchFamily="18" charset="0"/>
                                </a:rPr>
                              </m:ctrlPr>
                            </m:sSupPr>
                            <m:e>
                              <m:d>
                                <m:dPr>
                                  <m:begChr m:val="["/>
                                  <m:endChr m:val="]"/>
                                  <m:ctrlPr>
                                    <a:rPr lang="en-US" sz="1800" i="1">
                                      <a:solidFill>
                                        <a:srgbClr val="014188"/>
                                      </a:solidFill>
                                      <a:latin typeface="Cambria Math" panose="02040503050406030204" pitchFamily="18" charset="0"/>
                                    </a:rPr>
                                  </m:ctrlPr>
                                </m:dPr>
                                <m:e>
                                  <m:r>
                                    <a:rPr lang="en-US" sz="1800" i="1">
                                      <a:solidFill>
                                        <a:srgbClr val="014188"/>
                                      </a:solidFill>
                                      <a:latin typeface="Cambria Math" panose="02040503050406030204" pitchFamily="18" charset="0"/>
                                    </a:rPr>
                                    <m:t>𝐽𝐽</m:t>
                                  </m:r>
                                </m:e>
                              </m:d>
                            </m:e>
                            <m:sup>
                              <m:r>
                                <a:rPr lang="en-US" sz="1800">
                                  <a:solidFill>
                                    <a:srgbClr val="014188"/>
                                  </a:solidFill>
                                  <a:latin typeface="Cambria Math" panose="02040503050406030204" pitchFamily="18" charset="0"/>
                                </a:rPr>
                                <m:t>2</m:t>
                              </m:r>
                            </m:sup>
                          </m:sSup>
                        </m:num>
                        <m:den>
                          <m:sSup>
                            <m:sSupPr>
                              <m:ctrlPr>
                                <a:rPr lang="en-US" sz="1800" i="1">
                                  <a:solidFill>
                                    <a:srgbClr val="014188"/>
                                  </a:solidFill>
                                  <a:latin typeface="Cambria Math" panose="02040503050406030204" pitchFamily="18" charset="0"/>
                                </a:rPr>
                              </m:ctrlPr>
                            </m:sSupPr>
                            <m:e>
                              <m:d>
                                <m:dPr>
                                  <m:ctrlPr>
                                    <a:rPr lang="en-US" sz="1800" i="1">
                                      <a:solidFill>
                                        <a:srgbClr val="014188"/>
                                      </a:solidFill>
                                      <a:latin typeface="Cambria Math" panose="02040503050406030204" pitchFamily="18" charset="0"/>
                                    </a:rPr>
                                  </m:ctrlPr>
                                </m:dPr>
                                <m:e>
                                  <m:r>
                                    <a:rPr lang="en-US" sz="1800">
                                      <a:solidFill>
                                        <a:srgbClr val="014188"/>
                                      </a:solidFill>
                                      <a:latin typeface="Cambria Math" panose="02040503050406030204" pitchFamily="18" charset="0"/>
                                    </a:rPr>
                                    <m:t>1+</m:t>
                                  </m:r>
                                  <m:f>
                                    <m:fPr>
                                      <m:type m:val="lin"/>
                                      <m:ctrlPr>
                                        <a:rPr lang="en-US" sz="1800" i="1">
                                          <a:solidFill>
                                            <a:srgbClr val="014188"/>
                                          </a:solidFill>
                                          <a:latin typeface="Cambria Math" panose="02040503050406030204" pitchFamily="18" charset="0"/>
                                        </a:rPr>
                                      </m:ctrlPr>
                                    </m:fPr>
                                    <m:num>
                                      <m:sSup>
                                        <m:sSupPr>
                                          <m:ctrlPr>
                                            <a:rPr lang="en-US" sz="1800" i="1">
                                              <a:solidFill>
                                                <a:srgbClr val="014188"/>
                                              </a:solidFill>
                                              <a:latin typeface="Cambria Math" panose="02040503050406030204" pitchFamily="18" charset="0"/>
                                            </a:rPr>
                                          </m:ctrlPr>
                                        </m:sSupPr>
                                        <m:e>
                                          <m:r>
                                            <a:rPr lang="en-US" sz="1800" i="1">
                                              <a:solidFill>
                                                <a:srgbClr val="014188"/>
                                              </a:solidFill>
                                              <a:latin typeface="Cambria Math" panose="02040503050406030204" pitchFamily="18" charset="0"/>
                                            </a:rPr>
                                            <m:t>𝐾</m:t>
                                          </m:r>
                                        </m:e>
                                        <m:sup>
                                          <m:r>
                                            <a:rPr lang="en-US" sz="1800">
                                              <a:solidFill>
                                                <a:srgbClr val="014188"/>
                                              </a:solidFill>
                                              <a:latin typeface="Cambria Math" panose="02040503050406030204" pitchFamily="18" charset="0"/>
                                            </a:rPr>
                                            <m:t>2</m:t>
                                          </m:r>
                                        </m:sup>
                                      </m:sSup>
                                    </m:num>
                                    <m:den>
                                      <m:r>
                                        <a:rPr lang="en-US" sz="1800">
                                          <a:solidFill>
                                            <a:srgbClr val="014188"/>
                                          </a:solidFill>
                                          <a:latin typeface="Cambria Math" panose="02040503050406030204" pitchFamily="18" charset="0"/>
                                        </a:rPr>
                                        <m:t>2</m:t>
                                      </m:r>
                                    </m:den>
                                  </m:f>
                                </m:e>
                              </m:d>
                            </m:e>
                            <m:sup>
                              <m:r>
                                <a:rPr lang="en-US" sz="1800">
                                  <a:solidFill>
                                    <a:srgbClr val="014188"/>
                                  </a:solidFill>
                                  <a:latin typeface="Cambria Math" panose="02040503050406030204" pitchFamily="18" charset="0"/>
                                </a:rPr>
                                <m:t>2</m:t>
                              </m:r>
                            </m:sup>
                          </m:sSup>
                        </m:den>
                      </m:f>
                    </m:oMath>
                  </m:oMathPara>
                </a14:m>
                <a:endParaRPr lang="en-US" dirty="0">
                  <a:solidFill>
                    <a:srgbClr val="014188"/>
                  </a:solidFill>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659146" y="1674451"/>
                <a:ext cx="4370294" cy="7039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519788" y="3081694"/>
                <a:ext cx="3704664" cy="62908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000" i="1" smtClean="0">
                              <a:solidFill>
                                <a:srgbClr val="014188"/>
                              </a:solidFill>
                              <a:latin typeface="Cambria Math" panose="02040503050406030204" pitchFamily="18" charset="0"/>
                            </a:rPr>
                          </m:ctrlPr>
                        </m:sSupPr>
                        <m:e>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𝐽𝐽</m:t>
                              </m:r>
                            </m:e>
                          </m:d>
                        </m:e>
                        <m:sup>
                          <m:r>
                            <a:rPr lang="en-US" sz="2000" i="0">
                              <a:solidFill>
                                <a:srgbClr val="014188"/>
                              </a:solidFill>
                              <a:latin typeface="Cambria Math" panose="02040503050406030204" pitchFamily="18" charset="0"/>
                            </a:rPr>
                            <m:t>2</m:t>
                          </m:r>
                        </m:sup>
                      </m:sSup>
                      <m:r>
                        <a:rPr lang="en-US" sz="2000" i="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d>
                            <m:dPr>
                              <m:begChr m:val="["/>
                              <m:endChr m:val="]"/>
                              <m:ctrlPr>
                                <a:rPr lang="en-US" sz="2000" i="1">
                                  <a:solidFill>
                                    <a:srgbClr val="014188"/>
                                  </a:solidFill>
                                  <a:latin typeface="Cambria Math" panose="02040503050406030204" pitchFamily="18" charset="0"/>
                                </a:rPr>
                              </m:ctrlPr>
                            </m:dPr>
                            <m:e>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𝐽</m:t>
                                  </m:r>
                                </m:e>
                                <m:sub>
                                  <m:f>
                                    <m:fPr>
                                      <m:type m:val="skw"/>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𝑛</m:t>
                                      </m:r>
                                      <m:r>
                                        <a:rPr lang="en-US" sz="2000" i="0">
                                          <a:solidFill>
                                            <a:srgbClr val="014188"/>
                                          </a:solidFill>
                                          <a:latin typeface="Cambria Math" panose="02040503050406030204" pitchFamily="18" charset="0"/>
                                        </a:rPr>
                                        <m:t>−1</m:t>
                                      </m:r>
                                    </m:num>
                                    <m:den>
                                      <m:r>
                                        <a:rPr lang="en-US" sz="2000" i="0">
                                          <a:solidFill>
                                            <a:srgbClr val="014188"/>
                                          </a:solidFill>
                                          <a:latin typeface="Cambria Math" panose="02040503050406030204" pitchFamily="18" charset="0"/>
                                        </a:rPr>
                                        <m:t>2</m:t>
                                      </m:r>
                                    </m:den>
                                  </m:f>
                                </m:sub>
                              </m:sSub>
                              <m:d>
                                <m:dPr>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𝑥</m:t>
                                  </m:r>
                                </m:e>
                              </m:d>
                              <m:r>
                                <a:rPr lang="en-US" sz="2000" i="0">
                                  <a:solidFill>
                                    <a:srgbClr val="014188"/>
                                  </a:solidFill>
                                  <a:latin typeface="Cambria Math" panose="02040503050406030204" pitchFamily="18" charset="0"/>
                                </a:rPr>
                                <m:t>−</m:t>
                              </m:r>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𝐽</m:t>
                                  </m:r>
                                </m:e>
                                <m:sub>
                                  <m:f>
                                    <m:fPr>
                                      <m:type m:val="skw"/>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𝑛</m:t>
                                      </m:r>
                                      <m:r>
                                        <a:rPr lang="en-US" sz="2000" i="0">
                                          <a:solidFill>
                                            <a:srgbClr val="014188"/>
                                          </a:solidFill>
                                          <a:latin typeface="Cambria Math" panose="02040503050406030204" pitchFamily="18" charset="0"/>
                                        </a:rPr>
                                        <m:t>+1</m:t>
                                      </m:r>
                                    </m:num>
                                    <m:den>
                                      <m:r>
                                        <a:rPr lang="en-US" sz="2000" i="0">
                                          <a:solidFill>
                                            <a:srgbClr val="014188"/>
                                          </a:solidFill>
                                          <a:latin typeface="Cambria Math" panose="02040503050406030204" pitchFamily="18" charset="0"/>
                                        </a:rPr>
                                        <m:t>2</m:t>
                                      </m:r>
                                    </m:den>
                                  </m:f>
                                </m:sub>
                              </m:sSub>
                              <m:d>
                                <m:dPr>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𝑥</m:t>
                                  </m:r>
                                </m:e>
                              </m:d>
                            </m:e>
                          </m:d>
                        </m:e>
                        <m:sup>
                          <m:r>
                            <a:rPr lang="en-US" sz="2000" i="0">
                              <a:solidFill>
                                <a:srgbClr val="014188"/>
                              </a:solidFill>
                              <a:latin typeface="Cambria Math" panose="02040503050406030204" pitchFamily="18" charset="0"/>
                            </a:rPr>
                            <m:t>2</m:t>
                          </m:r>
                        </m:sup>
                      </m:sSup>
                    </m:oMath>
                  </m:oMathPara>
                </a14:m>
                <a:endParaRPr lang="en-US" sz="2000" dirty="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519788" y="3081694"/>
                <a:ext cx="3704664" cy="62908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998339" y="3196180"/>
                <a:ext cx="3691908"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i="0" smtClean="0">
                          <a:solidFill>
                            <a:srgbClr val="014188"/>
                          </a:solidFill>
                          <a:latin typeface="Cambria Math" panose="02040503050406030204" pitchFamily="18" charset="0"/>
                        </a:rPr>
                        <m:t>w</m:t>
                      </m:r>
                      <m:r>
                        <m:rPr>
                          <m:sty m:val="p"/>
                        </m:rPr>
                        <a:rPr lang="en-US" sz="2000" b="0" i="0" smtClean="0">
                          <a:solidFill>
                            <a:srgbClr val="014188"/>
                          </a:solidFill>
                          <a:latin typeface="Cambria Math" panose="02040503050406030204" pitchFamily="18" charset="0"/>
                        </a:rPr>
                        <m:t>here</m:t>
                      </m:r>
                      <m:r>
                        <a:rPr lang="en-US" sz="2000" b="0" i="0" smtClean="0">
                          <a:solidFill>
                            <a:srgbClr val="014188"/>
                          </a:solidFill>
                          <a:latin typeface="Cambria Math" panose="02040503050406030204" pitchFamily="18" charset="0"/>
                        </a:rPr>
                        <m:t>   </m:t>
                      </m:r>
                      <m:r>
                        <a:rPr lang="en-US" sz="2000" i="1">
                          <a:solidFill>
                            <a:srgbClr val="014188"/>
                          </a:solidFill>
                          <a:latin typeface="Cambria Math" panose="02040503050406030204" pitchFamily="18" charset="0"/>
                        </a:rPr>
                        <m:t>𝑥</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i="0">
                                  <a:solidFill>
                                    <a:srgbClr val="014188"/>
                                  </a:solidFill>
                                  <a:latin typeface="Cambria Math" panose="02040503050406030204" pitchFamily="18" charset="0"/>
                                </a:rPr>
                                <m:t>2</m:t>
                              </m:r>
                            </m:sup>
                          </m:sSup>
                        </m:num>
                        <m:den>
                          <m:r>
                            <a:rPr lang="en-US" sz="2000" i="0">
                              <a:solidFill>
                                <a:srgbClr val="014188"/>
                              </a:solidFill>
                              <a:latin typeface="Cambria Math" panose="02040503050406030204" pitchFamily="18" charset="0"/>
                            </a:rPr>
                            <m:t>4</m:t>
                          </m:r>
                        </m:den>
                      </m:f>
                      <m:d>
                        <m:dPr>
                          <m:ctrlPr>
                            <a:rPr lang="en-US" sz="2000" i="1">
                              <a:solidFill>
                                <a:srgbClr val="014188"/>
                              </a:solidFill>
                              <a:latin typeface="Cambria Math" panose="02040503050406030204" pitchFamily="18" charset="0"/>
                            </a:rPr>
                          </m:ctrlPr>
                        </m:dPr>
                        <m:e>
                          <m:r>
                            <a:rPr lang="en-US" sz="2000" i="0">
                              <a:solidFill>
                                <a:srgbClr val="014188"/>
                              </a:solidFill>
                              <a:latin typeface="Cambria Math" panose="02040503050406030204" pitchFamily="18" charset="0"/>
                            </a:rPr>
                            <m:t>1+</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i="0">
                                      <a:solidFill>
                                        <a:srgbClr val="014188"/>
                                      </a:solidFill>
                                      <a:latin typeface="Cambria Math" panose="02040503050406030204" pitchFamily="18" charset="0"/>
                                    </a:rPr>
                                    <m:t>2</m:t>
                                  </m:r>
                                </m:sup>
                              </m:sSup>
                            </m:num>
                            <m:den>
                              <m:r>
                                <a:rPr lang="en-US" sz="2000" i="0">
                                  <a:solidFill>
                                    <a:srgbClr val="014188"/>
                                  </a:solidFill>
                                  <a:latin typeface="Cambria Math" panose="02040503050406030204" pitchFamily="18" charset="0"/>
                                </a:rPr>
                                <m:t>2</m:t>
                              </m:r>
                            </m:den>
                          </m:f>
                        </m:e>
                      </m:d>
                    </m:oMath>
                  </m:oMathPara>
                </a14:m>
                <a:endParaRPr lang="en-US" sz="2000" dirty="0"/>
              </a:p>
            </p:txBody>
          </p:sp>
        </mc:Choice>
        <mc:Fallback xmlns="">
          <p:sp>
            <p:nvSpPr>
              <p:cNvPr id="10" name="Rectangle 9"/>
              <p:cNvSpPr>
                <a:spLocks noRot="1" noChangeAspect="1" noMove="1" noResize="1" noEditPoints="1" noAdjustHandles="1" noChangeArrowheads="1" noChangeShapeType="1" noTextEdit="1"/>
              </p:cNvSpPr>
              <p:nvPr/>
            </p:nvSpPr>
            <p:spPr>
              <a:xfrm>
                <a:off x="3998339" y="3196180"/>
                <a:ext cx="3691908" cy="400110"/>
              </a:xfrm>
              <a:prstGeom prst="rect">
                <a:avLst/>
              </a:prstGeom>
              <a:blipFill>
                <a:blip r:embed="rId5"/>
                <a:stretch>
                  <a:fillRect t="-113636" r="-11056" b="-1803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50708" y="1674451"/>
                <a:ext cx="4285496" cy="6951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smtClean="0">
                              <a:solidFill>
                                <a:srgbClr val="014188"/>
                              </a:solidFill>
                              <a:latin typeface="Cambria Math" panose="02040503050406030204" pitchFamily="18" charset="0"/>
                            </a:rPr>
                          </m:ctrlPr>
                        </m:sSubPr>
                        <m:e>
                          <m:acc>
                            <m:accPr>
                              <m:chr m:val="̅"/>
                              <m:ctrlPr>
                                <a:rPr lang="en-US" sz="1800" i="1">
                                  <a:solidFill>
                                    <a:srgbClr val="014188"/>
                                  </a:solidFill>
                                  <a:latin typeface="Cambria Math" panose="02040503050406030204" pitchFamily="18" charset="0"/>
                                </a:rPr>
                              </m:ctrlPr>
                            </m:accPr>
                            <m:e>
                              <m:r>
                                <a:rPr lang="en-US" sz="1800" i="1">
                                  <a:solidFill>
                                    <a:srgbClr val="014188"/>
                                  </a:solidFill>
                                  <a:latin typeface="Cambria Math" panose="02040503050406030204" pitchFamily="18" charset="0"/>
                                </a:rPr>
                                <m:t>𝑃</m:t>
                              </m:r>
                            </m:e>
                          </m:acc>
                        </m:e>
                        <m:sub>
                          <m:r>
                            <m:rPr>
                              <m:nor/>
                            </m:rPr>
                            <a:rPr lang="en-US" sz="1800" i="1">
                              <a:solidFill>
                                <a:srgbClr val="014188"/>
                              </a:solidFill>
                              <a:latin typeface="Cambria Math" panose="02040503050406030204" pitchFamily="18" charset="0"/>
                            </a:rPr>
                            <m:t>cen</m:t>
                          </m:r>
                          <m:r>
                            <m:rPr>
                              <m:nor/>
                            </m:rPr>
                            <a:rPr lang="en-US" sz="1800" i="1">
                              <a:solidFill>
                                <a:srgbClr val="014188"/>
                              </a:solidFill>
                              <a:latin typeface="Cambria Math" panose="02040503050406030204" pitchFamily="18" charset="0"/>
                            </a:rPr>
                            <m:t>,</m:t>
                          </m:r>
                          <m:r>
                            <m:rPr>
                              <m:nor/>
                            </m:rPr>
                            <a:rPr lang="en-US" sz="1800" i="1">
                              <a:solidFill>
                                <a:srgbClr val="014188"/>
                              </a:solidFill>
                              <a:latin typeface="Cambria Math" panose="02040503050406030204" pitchFamily="18" charset="0"/>
                            </a:rPr>
                            <m:t>n</m:t>
                          </m:r>
                          <m:r>
                            <m:rPr>
                              <m:nor/>
                            </m:rPr>
                            <a:rPr lang="en-US" sz="1800" i="1">
                              <a:solidFill>
                                <a:srgbClr val="014188"/>
                              </a:solidFill>
                              <a:latin typeface="Cambria Math" panose="02040503050406030204" pitchFamily="18" charset="0"/>
                            </a:rPr>
                            <m:t>,1/</m:t>
                          </m:r>
                          <m:r>
                            <m:rPr>
                              <m:nor/>
                            </m:rPr>
                            <a:rPr lang="en-US" sz="1800" i="1">
                              <a:solidFill>
                                <a:srgbClr val="014188"/>
                              </a:solidFill>
                              <a:latin typeface="Cambria Math" panose="02040503050406030204" pitchFamily="18" charset="0"/>
                            </a:rPr>
                            <m:t>nN</m:t>
                          </m:r>
                        </m:sub>
                      </m:sSub>
                      <m:r>
                        <a:rPr lang="en-US" sz="1800" i="0">
                          <a:solidFill>
                            <a:srgbClr val="014188"/>
                          </a:solidFill>
                          <a:latin typeface="Cambria Math" panose="02040503050406030204" pitchFamily="18" charset="0"/>
                        </a:rPr>
                        <m:t>=</m:t>
                      </m:r>
                      <m:f>
                        <m:fPr>
                          <m:ctrlPr>
                            <a:rPr lang="en-US" sz="1800" i="1">
                              <a:solidFill>
                                <a:srgbClr val="014188"/>
                              </a:solidFill>
                              <a:latin typeface="Cambria Math" panose="02040503050406030204" pitchFamily="18" charset="0"/>
                            </a:rPr>
                          </m:ctrlPr>
                        </m:fPr>
                        <m:num>
                          <m:r>
                            <a:rPr lang="en-US" sz="1800" i="1">
                              <a:solidFill>
                                <a:srgbClr val="014188"/>
                              </a:solidFill>
                              <a:latin typeface="Cambria Math" panose="02040503050406030204" pitchFamily="18" charset="0"/>
                            </a:rPr>
                            <m:t>𝜋</m:t>
                          </m:r>
                          <m:r>
                            <a:rPr lang="en-US" sz="1800" i="1">
                              <a:solidFill>
                                <a:srgbClr val="014188"/>
                              </a:solidFill>
                              <a:latin typeface="Cambria Math" panose="02040503050406030204" pitchFamily="18" charset="0"/>
                            </a:rPr>
                            <m:t>𝑒</m:t>
                          </m:r>
                          <m:sSup>
                            <m:sSupPr>
                              <m:ctrlPr>
                                <a:rPr lang="en-US" sz="1800" i="1">
                                  <a:solidFill>
                                    <a:srgbClr val="014188"/>
                                  </a:solidFill>
                                  <a:latin typeface="Cambria Math" panose="02040503050406030204" pitchFamily="18" charset="0"/>
                                </a:rPr>
                              </m:ctrlPr>
                            </m:sSupPr>
                            <m:e>
                              <m:r>
                                <a:rPr lang="en-US" sz="1800" i="1">
                                  <a:solidFill>
                                    <a:srgbClr val="014188"/>
                                  </a:solidFill>
                                  <a:latin typeface="Cambria Math" panose="02040503050406030204" pitchFamily="18" charset="0"/>
                                </a:rPr>
                                <m:t>𝛾</m:t>
                              </m:r>
                            </m:e>
                            <m:sup>
                              <m:r>
                                <a:rPr lang="en-US" sz="1800" i="0">
                                  <a:solidFill>
                                    <a:srgbClr val="014188"/>
                                  </a:solidFill>
                                  <a:latin typeface="Cambria Math" panose="02040503050406030204" pitchFamily="18" charset="0"/>
                                </a:rPr>
                                <m:t>2</m:t>
                              </m:r>
                            </m:sup>
                          </m:sSup>
                          <m:acc>
                            <m:accPr>
                              <m:chr m:val="̅"/>
                              <m:ctrlPr>
                                <a:rPr lang="en-US" sz="1800" i="1">
                                  <a:solidFill>
                                    <a:srgbClr val="014188"/>
                                  </a:solidFill>
                                  <a:latin typeface="Cambria Math" panose="02040503050406030204" pitchFamily="18" charset="0"/>
                                </a:rPr>
                              </m:ctrlPr>
                            </m:accPr>
                            <m:e>
                              <m:r>
                                <a:rPr lang="en-US" sz="1800" i="1">
                                  <a:solidFill>
                                    <a:srgbClr val="014188"/>
                                  </a:solidFill>
                                  <a:latin typeface="Cambria Math" panose="02040503050406030204" pitchFamily="18" charset="0"/>
                                </a:rPr>
                                <m:t>𝐼</m:t>
                              </m:r>
                            </m:e>
                          </m:acc>
                        </m:num>
                        <m:den>
                          <m:sSub>
                            <m:sSubPr>
                              <m:ctrlPr>
                                <a:rPr lang="en-US" sz="1800" i="1">
                                  <a:solidFill>
                                    <a:srgbClr val="014188"/>
                                  </a:solidFill>
                                  <a:latin typeface="Cambria Math" panose="02040503050406030204" pitchFamily="18" charset="0"/>
                                </a:rPr>
                              </m:ctrlPr>
                            </m:sSubPr>
                            <m:e>
                              <m:r>
                                <a:rPr lang="en-US" sz="1800" i="1">
                                  <a:solidFill>
                                    <a:srgbClr val="014188"/>
                                  </a:solidFill>
                                  <a:latin typeface="Cambria Math" panose="02040503050406030204" pitchFamily="18" charset="0"/>
                                </a:rPr>
                                <m:t>𝜖</m:t>
                              </m:r>
                            </m:e>
                            <m:sub>
                              <m:r>
                                <a:rPr lang="en-US" sz="1800" i="0">
                                  <a:solidFill>
                                    <a:srgbClr val="014188"/>
                                  </a:solidFill>
                                  <a:latin typeface="Cambria Math" panose="02040503050406030204" pitchFamily="18" charset="0"/>
                                </a:rPr>
                                <m:t>0</m:t>
                              </m:r>
                            </m:sub>
                          </m:sSub>
                          <m:sSub>
                            <m:sSubPr>
                              <m:ctrlPr>
                                <a:rPr lang="en-US" sz="1800" i="1">
                                  <a:solidFill>
                                    <a:srgbClr val="014188"/>
                                  </a:solidFill>
                                  <a:latin typeface="Cambria Math" panose="02040503050406030204" pitchFamily="18" charset="0"/>
                                </a:rPr>
                              </m:ctrlPr>
                            </m:sSubPr>
                            <m:e>
                              <m:r>
                                <a:rPr lang="en-US" sz="1800" i="1">
                                  <a:solidFill>
                                    <a:srgbClr val="014188"/>
                                  </a:solidFill>
                                  <a:latin typeface="Cambria Math" panose="02040503050406030204" pitchFamily="18" charset="0"/>
                                </a:rPr>
                                <m:t>𝜆</m:t>
                              </m:r>
                            </m:e>
                            <m:sub>
                              <m:r>
                                <a:rPr lang="en-US" sz="1800" i="1">
                                  <a:solidFill>
                                    <a:srgbClr val="014188"/>
                                  </a:solidFill>
                                  <a:latin typeface="Cambria Math" panose="02040503050406030204" pitchFamily="18" charset="0"/>
                                </a:rPr>
                                <m:t>𝑢</m:t>
                              </m:r>
                            </m:sub>
                          </m:sSub>
                        </m:den>
                      </m:f>
                      <m:r>
                        <m:rPr>
                          <m:nor/>
                        </m:rPr>
                        <a:rPr lang="en-US" sz="1800" i="1">
                          <a:solidFill>
                            <a:srgbClr val="014188"/>
                          </a:solidFill>
                          <a:latin typeface="Cambria Math" panose="02040503050406030204" pitchFamily="18" charset="0"/>
                        </a:rPr>
                        <m:t> </m:t>
                      </m:r>
                      <m:f>
                        <m:fPr>
                          <m:ctrlPr>
                            <a:rPr lang="en-US" sz="1800" i="1">
                              <a:solidFill>
                                <a:srgbClr val="014188"/>
                              </a:solidFill>
                              <a:latin typeface="Cambria Math" panose="02040503050406030204" pitchFamily="18" charset="0"/>
                            </a:rPr>
                          </m:ctrlPr>
                        </m:fPr>
                        <m:num>
                          <m:r>
                            <a:rPr lang="en-US" sz="1800" i="1">
                              <a:solidFill>
                                <a:srgbClr val="014188"/>
                              </a:solidFill>
                              <a:latin typeface="Cambria Math" panose="02040503050406030204" pitchFamily="18" charset="0"/>
                            </a:rPr>
                            <m:t>𝑛</m:t>
                          </m:r>
                          <m:sSup>
                            <m:sSupPr>
                              <m:ctrlPr>
                                <a:rPr lang="en-US" sz="1800" i="1">
                                  <a:solidFill>
                                    <a:srgbClr val="014188"/>
                                  </a:solidFill>
                                  <a:latin typeface="Cambria Math" panose="02040503050406030204" pitchFamily="18" charset="0"/>
                                </a:rPr>
                              </m:ctrlPr>
                            </m:sSupPr>
                            <m:e>
                              <m:r>
                                <a:rPr lang="en-US" sz="1800" i="1">
                                  <a:solidFill>
                                    <a:srgbClr val="014188"/>
                                  </a:solidFill>
                                  <a:latin typeface="Cambria Math" panose="02040503050406030204" pitchFamily="18" charset="0"/>
                                </a:rPr>
                                <m:t>𝐾</m:t>
                              </m:r>
                            </m:e>
                            <m:sup>
                              <m:r>
                                <a:rPr lang="en-US" sz="1800" i="0">
                                  <a:solidFill>
                                    <a:srgbClr val="014188"/>
                                  </a:solidFill>
                                  <a:latin typeface="Cambria Math" panose="02040503050406030204" pitchFamily="18" charset="0"/>
                                </a:rPr>
                                <m:t>2</m:t>
                              </m:r>
                            </m:sup>
                          </m:sSup>
                          <m:sSup>
                            <m:sSupPr>
                              <m:ctrlPr>
                                <a:rPr lang="en-US" sz="1800" i="1">
                                  <a:solidFill>
                                    <a:srgbClr val="014188"/>
                                  </a:solidFill>
                                  <a:latin typeface="Cambria Math" panose="02040503050406030204" pitchFamily="18" charset="0"/>
                                </a:rPr>
                              </m:ctrlPr>
                            </m:sSupPr>
                            <m:e>
                              <m:d>
                                <m:dPr>
                                  <m:begChr m:val="["/>
                                  <m:endChr m:val="]"/>
                                  <m:ctrlPr>
                                    <a:rPr lang="en-US" sz="1800" i="1">
                                      <a:solidFill>
                                        <a:srgbClr val="014188"/>
                                      </a:solidFill>
                                      <a:latin typeface="Cambria Math" panose="02040503050406030204" pitchFamily="18" charset="0"/>
                                    </a:rPr>
                                  </m:ctrlPr>
                                </m:dPr>
                                <m:e>
                                  <m:r>
                                    <a:rPr lang="en-US" sz="1800" i="1">
                                      <a:solidFill>
                                        <a:srgbClr val="014188"/>
                                      </a:solidFill>
                                      <a:latin typeface="Cambria Math" panose="02040503050406030204" pitchFamily="18" charset="0"/>
                                    </a:rPr>
                                    <m:t>𝐽𝐽</m:t>
                                  </m:r>
                                </m:e>
                              </m:d>
                            </m:e>
                            <m:sup>
                              <m:r>
                                <a:rPr lang="en-US" sz="1800" i="0">
                                  <a:solidFill>
                                    <a:srgbClr val="014188"/>
                                  </a:solidFill>
                                  <a:latin typeface="Cambria Math" panose="02040503050406030204" pitchFamily="18" charset="0"/>
                                </a:rPr>
                                <m:t>2</m:t>
                              </m:r>
                            </m:sup>
                          </m:sSup>
                        </m:num>
                        <m:den>
                          <m:sSup>
                            <m:sSupPr>
                              <m:ctrlPr>
                                <a:rPr lang="en-US" sz="1800" i="1">
                                  <a:solidFill>
                                    <a:srgbClr val="014188"/>
                                  </a:solidFill>
                                  <a:latin typeface="Cambria Math" panose="02040503050406030204" pitchFamily="18" charset="0"/>
                                </a:rPr>
                              </m:ctrlPr>
                            </m:sSupPr>
                            <m:e>
                              <m:d>
                                <m:dPr>
                                  <m:ctrlPr>
                                    <a:rPr lang="en-US" sz="1800" i="1">
                                      <a:solidFill>
                                        <a:srgbClr val="014188"/>
                                      </a:solidFill>
                                      <a:latin typeface="Cambria Math" panose="02040503050406030204" pitchFamily="18" charset="0"/>
                                    </a:rPr>
                                  </m:ctrlPr>
                                </m:dPr>
                                <m:e>
                                  <m:r>
                                    <a:rPr lang="en-US" sz="1800" i="0">
                                      <a:solidFill>
                                        <a:srgbClr val="014188"/>
                                      </a:solidFill>
                                      <a:latin typeface="Cambria Math" panose="02040503050406030204" pitchFamily="18" charset="0"/>
                                    </a:rPr>
                                    <m:t>1+</m:t>
                                  </m:r>
                                  <m:f>
                                    <m:fPr>
                                      <m:type m:val="lin"/>
                                      <m:ctrlPr>
                                        <a:rPr lang="en-US" sz="1800" i="1">
                                          <a:solidFill>
                                            <a:srgbClr val="014188"/>
                                          </a:solidFill>
                                          <a:latin typeface="Cambria Math" panose="02040503050406030204" pitchFamily="18" charset="0"/>
                                        </a:rPr>
                                      </m:ctrlPr>
                                    </m:fPr>
                                    <m:num>
                                      <m:sSup>
                                        <m:sSupPr>
                                          <m:ctrlPr>
                                            <a:rPr lang="en-US" sz="1800" i="1">
                                              <a:solidFill>
                                                <a:srgbClr val="014188"/>
                                              </a:solidFill>
                                              <a:latin typeface="Cambria Math" panose="02040503050406030204" pitchFamily="18" charset="0"/>
                                            </a:rPr>
                                          </m:ctrlPr>
                                        </m:sSupPr>
                                        <m:e>
                                          <m:r>
                                            <a:rPr lang="en-US" sz="1800" i="1">
                                              <a:solidFill>
                                                <a:srgbClr val="014188"/>
                                              </a:solidFill>
                                              <a:latin typeface="Cambria Math" panose="02040503050406030204" pitchFamily="18" charset="0"/>
                                            </a:rPr>
                                            <m:t>𝐾</m:t>
                                          </m:r>
                                        </m:e>
                                        <m:sup>
                                          <m:r>
                                            <a:rPr lang="en-US" sz="1800" i="0">
                                              <a:solidFill>
                                                <a:srgbClr val="014188"/>
                                              </a:solidFill>
                                              <a:latin typeface="Cambria Math" panose="02040503050406030204" pitchFamily="18" charset="0"/>
                                            </a:rPr>
                                            <m:t>2</m:t>
                                          </m:r>
                                        </m:sup>
                                      </m:sSup>
                                    </m:num>
                                    <m:den>
                                      <m:r>
                                        <a:rPr lang="en-US" sz="1800" i="0">
                                          <a:solidFill>
                                            <a:srgbClr val="014188"/>
                                          </a:solidFill>
                                          <a:latin typeface="Cambria Math" panose="02040503050406030204" pitchFamily="18" charset="0"/>
                                        </a:rPr>
                                        <m:t>2</m:t>
                                      </m:r>
                                    </m:den>
                                  </m:f>
                                </m:e>
                              </m:d>
                            </m:e>
                            <m:sup>
                              <m:r>
                                <a:rPr lang="en-US" sz="1800" i="0">
                                  <a:solidFill>
                                    <a:srgbClr val="014188"/>
                                  </a:solidFill>
                                  <a:latin typeface="Cambria Math" panose="02040503050406030204" pitchFamily="18" charset="0"/>
                                </a:rPr>
                                <m:t>2</m:t>
                              </m:r>
                            </m:sup>
                          </m:sSup>
                        </m:den>
                      </m:f>
                    </m:oMath>
                  </m:oMathPara>
                </a14:m>
                <a:endParaRPr lang="en-US" dirty="0">
                  <a:solidFill>
                    <a:srgbClr val="014188"/>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50708" y="1674451"/>
                <a:ext cx="4285496" cy="69519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19788" y="4775869"/>
                <a:ext cx="6235413" cy="75341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ea typeface="Cambria Math" panose="02040503050406030204" pitchFamily="18" charset="0"/>
                            </a:rPr>
                            <m:t>𝐹</m:t>
                          </m:r>
                        </m:e>
                      </m:acc>
                      <m:r>
                        <a:rPr lang="en-US" sz="2000" i="0">
                          <a:solidFill>
                            <a:srgbClr val="014188"/>
                          </a:solidFill>
                          <a:latin typeface="Cambria Math" panose="02040503050406030204" pitchFamily="18" charset="0"/>
                        </a:rPr>
                        <m:t>=(1.43</m:t>
                      </m:r>
                      <m:r>
                        <m:rPr>
                          <m:nor/>
                        </m:rPr>
                        <a:rPr lang="en-US" sz="2000" i="1">
                          <a:solidFill>
                            <a:srgbClr val="014188"/>
                          </a:solidFill>
                          <a:latin typeface="Arial" panose="020B0604020202020204" pitchFamily="34" charset="0"/>
                          <a:cs typeface="Arial" panose="020B0604020202020204" pitchFamily="34" charset="0"/>
                        </a:rPr>
                        <m:t>x</m:t>
                      </m:r>
                      <m:sSup>
                        <m:sSupPr>
                          <m:ctrlPr>
                            <a:rPr lang="en-US" sz="2000" i="1">
                              <a:solidFill>
                                <a:srgbClr val="014188"/>
                              </a:solidFill>
                              <a:latin typeface="Cambria Math" panose="02040503050406030204" pitchFamily="18" charset="0"/>
                            </a:rPr>
                          </m:ctrlPr>
                        </m:sSupPr>
                        <m:e>
                          <m:r>
                            <a:rPr lang="en-US" sz="2000" i="0">
                              <a:solidFill>
                                <a:srgbClr val="014188"/>
                              </a:solidFill>
                              <a:latin typeface="Cambria Math" panose="02040503050406030204" pitchFamily="18" charset="0"/>
                            </a:rPr>
                            <m:t>10</m:t>
                          </m:r>
                        </m:e>
                        <m:sup>
                          <m:r>
                            <a:rPr lang="en-US" sz="2000" i="0">
                              <a:solidFill>
                                <a:srgbClr val="014188"/>
                              </a:solidFill>
                              <a:latin typeface="Cambria Math" panose="02040503050406030204" pitchFamily="18" charset="0"/>
                            </a:rPr>
                            <m:t>1</m:t>
                          </m:r>
                          <m:r>
                            <a:rPr lang="en-US" sz="2000" b="0" i="0" smtClean="0">
                              <a:solidFill>
                                <a:srgbClr val="014188"/>
                              </a:solidFill>
                              <a:latin typeface="Cambria Math" panose="02040503050406030204" pitchFamily="18" charset="0"/>
                            </a:rPr>
                            <m:t>4</m:t>
                          </m:r>
                        </m:sup>
                      </m:sSup>
                      <m:r>
                        <a:rPr lang="en-US" sz="2000" i="0">
                          <a:solidFill>
                            <a:srgbClr val="014188"/>
                          </a:solidFill>
                          <a:latin typeface="Cambria Math" panose="02040503050406030204" pitchFamily="18" charset="0"/>
                        </a:rPr>
                        <m:t>)</m:t>
                      </m:r>
                      <m:f>
                        <m:fPr>
                          <m:ctrlPr>
                            <a:rPr lang="en-US" sz="2000" i="1">
                              <a:solidFill>
                                <a:srgbClr val="014188"/>
                              </a:solidFill>
                              <a:latin typeface="Cambria Math" panose="02040503050406030204" pitchFamily="18" charset="0"/>
                            </a:rPr>
                          </m:ctrlPr>
                        </m:fPr>
                        <m:num>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𝐼</m:t>
                              </m:r>
                            </m:e>
                          </m:acc>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𝐴</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𝑁𝑛</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i="0">
                                  <a:solidFill>
                                    <a:srgbClr val="014188"/>
                                  </a:solidFill>
                                  <a:latin typeface="Cambria Math" panose="02040503050406030204" pitchFamily="18" charset="0"/>
                                </a:rPr>
                                <m:t>2</m:t>
                              </m:r>
                            </m:sup>
                          </m:sSup>
                          <m:sSup>
                            <m:sSupPr>
                              <m:ctrlPr>
                                <a:rPr lang="en-US" sz="2000" i="1">
                                  <a:solidFill>
                                    <a:srgbClr val="014188"/>
                                  </a:solidFill>
                                  <a:latin typeface="Cambria Math" panose="02040503050406030204" pitchFamily="18" charset="0"/>
                                </a:rPr>
                              </m:ctrlPr>
                            </m:sSupPr>
                            <m:e>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𝐽𝐽</m:t>
                                  </m:r>
                                </m:e>
                              </m:d>
                            </m:e>
                            <m:sup>
                              <m:r>
                                <a:rPr lang="en-US" sz="2000" i="0">
                                  <a:solidFill>
                                    <a:srgbClr val="014188"/>
                                  </a:solidFill>
                                  <a:latin typeface="Cambria Math" panose="02040503050406030204" pitchFamily="18" charset="0"/>
                                </a:rPr>
                                <m:t>2</m:t>
                              </m:r>
                            </m:sup>
                          </m:sSup>
                        </m:num>
                        <m:den>
                          <m:d>
                            <m:dPr>
                              <m:ctrlPr>
                                <a:rPr lang="en-US" sz="2000" i="1">
                                  <a:solidFill>
                                    <a:srgbClr val="014188"/>
                                  </a:solidFill>
                                  <a:latin typeface="Cambria Math" panose="02040503050406030204" pitchFamily="18" charset="0"/>
                                </a:rPr>
                              </m:ctrlPr>
                            </m:dPr>
                            <m:e>
                              <m:r>
                                <a:rPr lang="en-US" sz="2000" i="0">
                                  <a:solidFill>
                                    <a:srgbClr val="014188"/>
                                  </a:solidFill>
                                  <a:latin typeface="Cambria Math" panose="02040503050406030204" pitchFamily="18" charset="0"/>
                                </a:rPr>
                                <m:t>1+</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i="0">
                                          <a:solidFill>
                                            <a:srgbClr val="014188"/>
                                          </a:solidFill>
                                          <a:latin typeface="Cambria Math" panose="02040503050406030204" pitchFamily="18" charset="0"/>
                                        </a:rPr>
                                        <m:t>2</m:t>
                                      </m:r>
                                    </m:sup>
                                  </m:sSup>
                                </m:num>
                                <m:den>
                                  <m:r>
                                    <a:rPr lang="en-US" sz="2000" i="0">
                                      <a:solidFill>
                                        <a:srgbClr val="014188"/>
                                      </a:solidFill>
                                      <a:latin typeface="Cambria Math" panose="02040503050406030204" pitchFamily="18" charset="0"/>
                                    </a:rPr>
                                    <m:t>2</m:t>
                                  </m:r>
                                </m:den>
                              </m:f>
                            </m:e>
                          </m:d>
                        </m:den>
                      </m:f>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𝑝</m:t>
                          </m:r>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h</m:t>
                              </m:r>
                            </m:num>
                            <m:den>
                              <m:r>
                                <a:rPr lang="en-US" sz="2000" i="1">
                                  <a:solidFill>
                                    <a:srgbClr val="014188"/>
                                  </a:solidFill>
                                  <a:latin typeface="Cambria Math" panose="02040503050406030204" pitchFamily="18" charset="0"/>
                                </a:rPr>
                                <m:t>𝑠</m:t>
                              </m:r>
                            </m:den>
                          </m:f>
                          <m:r>
                            <a:rPr lang="en-US" sz="2000" i="1">
                              <a:solidFill>
                                <a:srgbClr val="014188"/>
                              </a:solidFill>
                              <a:latin typeface="Cambria Math" panose="02040503050406030204" pitchFamily="18" charset="0"/>
                            </a:rPr>
                            <m:t>𝑒𝑐</m:t>
                          </m:r>
                        </m:num>
                        <m:den>
                          <m:r>
                            <a:rPr lang="en-US" sz="2000" i="0">
                              <a:solidFill>
                                <a:srgbClr val="014188"/>
                              </a:solidFill>
                              <a:latin typeface="Cambria Math" panose="02040503050406030204" pitchFamily="18" charset="0"/>
                            </a:rPr>
                            <m:t>0.1%</m:t>
                          </m:r>
                          <m:r>
                            <a:rPr lang="en-US" sz="2000" i="1">
                              <a:solidFill>
                                <a:srgbClr val="014188"/>
                              </a:solidFill>
                              <a:latin typeface="Cambria Math" panose="02040503050406030204" pitchFamily="18" charset="0"/>
                            </a:rPr>
                            <m:t>𝐵𝑊</m:t>
                          </m:r>
                        </m:den>
                      </m:f>
                    </m:oMath>
                  </m:oMathPara>
                </a14:m>
                <a:endParaRPr lang="en-US" sz="1800" dirty="0">
                  <a:solidFill>
                    <a:srgbClr val="01244B"/>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19788" y="4775869"/>
                <a:ext cx="6235413" cy="753411"/>
              </a:xfrm>
              <a:prstGeom prst="rect">
                <a:avLst/>
              </a:prstGeom>
              <a:blipFill>
                <a:blip r:embed="rId7"/>
                <a:stretch>
                  <a:fillRect/>
                </a:stretch>
              </a:blipFill>
            </p:spPr>
            <p:txBody>
              <a:bodyPr/>
              <a:lstStyle/>
              <a:p>
                <a:r>
                  <a:rPr lang="en-US">
                    <a:noFill/>
                  </a:rPr>
                  <a:t> </a:t>
                </a:r>
              </a:p>
            </p:txBody>
          </p:sp>
        </mc:Fallback>
      </mc:AlternateContent>
      <p:sp>
        <p:nvSpPr>
          <p:cNvPr id="7" name="Rectangle 6"/>
          <p:cNvSpPr/>
          <p:nvPr/>
        </p:nvSpPr>
        <p:spPr bwMode="auto">
          <a:xfrm>
            <a:off x="1166884" y="5104263"/>
            <a:ext cx="45719" cy="4571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12" name="Rectangle 11"/>
          <p:cNvSpPr/>
          <p:nvPr/>
        </p:nvSpPr>
        <p:spPr bwMode="auto">
          <a:xfrm>
            <a:off x="936044" y="4899546"/>
            <a:ext cx="954171" cy="5800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mc:AlternateContent xmlns:mc="http://schemas.openxmlformats.org/markup-compatibility/2006" xmlns:a14="http://schemas.microsoft.com/office/drawing/2010/main">
        <mc:Choice Requires="a14">
          <p:sp>
            <p:nvSpPr>
              <p:cNvPr id="16" name="Rectangle 15"/>
              <p:cNvSpPr/>
              <p:nvPr/>
            </p:nvSpPr>
            <p:spPr>
              <a:xfrm>
                <a:off x="3408906" y="3781657"/>
                <a:ext cx="45717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smtClean="0">
                              <a:solidFill>
                                <a:srgbClr val="014188"/>
                              </a:solidFill>
                              <a:latin typeface="Cambria Math" panose="02040503050406030204" pitchFamily="18" charset="0"/>
                            </a:rPr>
                            <m:t>𝔽</m:t>
                          </m:r>
                        </m:e>
                      </m:acc>
                    </m:oMath>
                  </m:oMathPara>
                </a14:m>
                <a:endParaRPr lang="en-US" dirty="0"/>
              </a:p>
            </p:txBody>
          </p:sp>
        </mc:Choice>
        <mc:Fallback xmlns="">
          <p:sp>
            <p:nvSpPr>
              <p:cNvPr id="16" name="Rectangle 15"/>
              <p:cNvSpPr>
                <a:spLocks noRot="1" noChangeAspect="1" noMove="1" noResize="1" noEditPoints="1" noAdjustHandles="1" noChangeArrowheads="1" noChangeShapeType="1" noTextEdit="1"/>
              </p:cNvSpPr>
              <p:nvPr/>
            </p:nvSpPr>
            <p:spPr>
              <a:xfrm>
                <a:off x="3408906" y="3781657"/>
                <a:ext cx="457176" cy="46166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19788" y="4907608"/>
                <a:ext cx="1487395" cy="48474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14188"/>
                              </a:solidFill>
                              <a:latin typeface="Cambria Math" panose="02040503050406030204" pitchFamily="18" charset="0"/>
                            </a:rPr>
                          </m:ctrlPr>
                        </m:sSubPr>
                        <m:e>
                          <m:acc>
                            <m:accPr>
                              <m:chr m:val="̅"/>
                              <m:ctrlPr>
                                <a:rPr lang="en-US" i="1">
                                  <a:solidFill>
                                    <a:srgbClr val="014188"/>
                                  </a:solidFill>
                                  <a:latin typeface="Cambria Math" panose="02040503050406030204" pitchFamily="18" charset="0"/>
                                </a:rPr>
                              </m:ctrlPr>
                            </m:accPr>
                            <m:e>
                              <m:r>
                                <a:rPr lang="en-US">
                                  <a:solidFill>
                                    <a:srgbClr val="014188"/>
                                  </a:solidFill>
                                  <a:latin typeface="Cambria Math" panose="02040503050406030204" pitchFamily="18" charset="0"/>
                                </a:rPr>
                                <m:t>𝔽</m:t>
                              </m:r>
                            </m:e>
                          </m:acc>
                        </m:e>
                        <m:sub>
                          <m:r>
                            <a:rPr lang="en-US" i="1">
                              <a:solidFill>
                                <a:srgbClr val="014188"/>
                              </a:solidFill>
                              <a:latin typeface="Cambria Math" panose="02040503050406030204" pitchFamily="18" charset="0"/>
                            </a:rPr>
                            <m:t>𝑛</m:t>
                          </m:r>
                          <m:r>
                            <a:rPr lang="en-US" i="0">
                              <a:solidFill>
                                <a:srgbClr val="014188"/>
                              </a:solidFill>
                              <a:latin typeface="Cambria Math" panose="02040503050406030204" pitchFamily="18" charset="0"/>
                            </a:rPr>
                            <m:t>,0.1%</m:t>
                          </m:r>
                        </m:sub>
                      </m:sSub>
                      <m:r>
                        <a:rPr lang="en-US" i="0">
                          <a:solidFill>
                            <a:srgbClr val="014188"/>
                          </a:solidFill>
                          <a:latin typeface="Cambria Math" panose="02040503050406030204" pitchFamily="18" charset="0"/>
                        </a:rPr>
                        <m:t>=</m:t>
                      </m:r>
                    </m:oMath>
                  </m:oMathPara>
                </a14:m>
                <a:endParaRPr lang="en-US" dirty="0">
                  <a:solidFill>
                    <a:srgbClr val="014188"/>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519788" y="4907608"/>
                <a:ext cx="1487395" cy="484748"/>
              </a:xfrm>
              <a:prstGeom prst="rect">
                <a:avLst/>
              </a:prstGeom>
              <a:blipFill>
                <a:blip r:embed="rId9"/>
                <a:stretch>
                  <a:fillRect b="-3750"/>
                </a:stretch>
              </a:blipFill>
            </p:spPr>
            <p:txBody>
              <a:bodyPr/>
              <a:lstStyle/>
              <a:p>
                <a:r>
                  <a:rPr lang="en-US">
                    <a:noFill/>
                  </a:rPr>
                  <a:t> </a:t>
                </a:r>
              </a:p>
            </p:txBody>
          </p:sp>
        </mc:Fallback>
      </mc:AlternateContent>
    </p:spTree>
    <p:extLst>
      <p:ext uri="{BB962C8B-B14F-4D97-AF65-F5344CB8AC3E}">
        <p14:creationId xmlns:p14="http://schemas.microsoft.com/office/powerpoint/2010/main" val="2511798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Analytic form of harmonic power for small K</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47</a:t>
            </a:fld>
            <a:endParaRPr lang="en-US"/>
          </a:p>
        </p:txBody>
      </p:sp>
      <mc:AlternateContent xmlns:mc="http://schemas.openxmlformats.org/markup-compatibility/2006" xmlns:a14="http://schemas.microsoft.com/office/drawing/2010/main">
        <mc:Choice Requires="a14">
          <p:sp>
            <p:nvSpPr>
              <p:cNvPr id="5" name="Rectangle 4"/>
              <p:cNvSpPr/>
              <p:nvPr/>
            </p:nvSpPr>
            <p:spPr>
              <a:xfrm>
                <a:off x="216567" y="860314"/>
                <a:ext cx="9011653" cy="6283067"/>
              </a:xfrm>
              <a:prstGeom prst="rect">
                <a:avLst/>
              </a:prstGeom>
            </p:spPr>
            <p:txBody>
              <a:bodyPr wrap="square">
                <a:spAutoFit/>
              </a:bodyPr>
              <a:lstStyle/>
              <a:p>
                <a:r>
                  <a:rPr lang="en-US" sz="2000" dirty="0" smtClean="0">
                    <a:solidFill>
                      <a:srgbClr val="014188"/>
                    </a:solidFill>
                  </a:rPr>
                  <a:t>For </a:t>
                </a:r>
                <a:r>
                  <a:rPr lang="en-US" sz="2000" dirty="0">
                    <a:solidFill>
                      <a:srgbClr val="014188"/>
                    </a:solidFill>
                  </a:rPr>
                  <a:t>physical insights to harmonic growth it is interesting to expand [</a:t>
                </a:r>
                <a:r>
                  <a:rPr lang="en-US" sz="2000" i="1" dirty="0">
                    <a:solidFill>
                      <a:srgbClr val="014188"/>
                    </a:solidFill>
                  </a:rPr>
                  <a:t>JJ</a:t>
                </a:r>
                <a:r>
                  <a:rPr lang="en-US" sz="2000" dirty="0">
                    <a:solidFill>
                      <a:srgbClr val="014188"/>
                    </a:solidFill>
                  </a:rPr>
                  <a:t>]</a:t>
                </a:r>
                <a:r>
                  <a:rPr lang="en-US" sz="2000" baseline="30000" dirty="0">
                    <a:solidFill>
                      <a:srgbClr val="014188"/>
                    </a:solidFill>
                  </a:rPr>
                  <a:t>2 </a:t>
                </a:r>
                <a:r>
                  <a:rPr lang="en-US" sz="2000" dirty="0">
                    <a:solidFill>
                      <a:srgbClr val="014188"/>
                    </a:solidFill>
                  </a:rPr>
                  <a:t>for small </a:t>
                </a:r>
                <a:r>
                  <a:rPr lang="en-US" sz="2000" i="1" dirty="0" smtClean="0">
                    <a:solidFill>
                      <a:srgbClr val="014188"/>
                    </a:solidFill>
                  </a:rPr>
                  <a:t>K</a:t>
                </a:r>
                <a:r>
                  <a:rPr lang="en-US" sz="2000" dirty="0" smtClean="0">
                    <a:solidFill>
                      <a:srgbClr val="014188"/>
                    </a:solidFill>
                  </a:rPr>
                  <a:t>. </a:t>
                </a:r>
                <a:r>
                  <a:rPr lang="en-US" sz="2000" dirty="0">
                    <a:solidFill>
                      <a:srgbClr val="014188"/>
                    </a:solidFill>
                  </a:rPr>
                  <a:t>For example for </a:t>
                </a:r>
                <a:r>
                  <a:rPr lang="en-US" sz="2000" i="1" dirty="0" smtClean="0">
                    <a:solidFill>
                      <a:srgbClr val="014188"/>
                    </a:solidFill>
                  </a:rPr>
                  <a:t>n </a:t>
                </a:r>
                <a:r>
                  <a:rPr lang="en-US" sz="2000" dirty="0" smtClean="0">
                    <a:solidFill>
                      <a:srgbClr val="014188"/>
                    </a:solidFill>
                  </a:rPr>
                  <a:t>= 3 </a:t>
                </a:r>
                <a:r>
                  <a:rPr lang="en-US" sz="2000" dirty="0">
                    <a:solidFill>
                      <a:srgbClr val="014188"/>
                    </a:solidFill>
                  </a:rPr>
                  <a:t>and small </a:t>
                </a:r>
                <a:r>
                  <a:rPr lang="en-US" sz="2000" i="1" dirty="0">
                    <a:solidFill>
                      <a:srgbClr val="014188"/>
                    </a:solidFill>
                  </a:rPr>
                  <a:t>K</a:t>
                </a:r>
                <a:r>
                  <a:rPr lang="en-US" sz="2000" dirty="0">
                    <a:solidFill>
                      <a:srgbClr val="014188"/>
                    </a:solidFill>
                  </a:rPr>
                  <a:t> </a:t>
                </a:r>
              </a:p>
              <a:p>
                <a:r>
                  <a:rPr lang="en-US" sz="2000" dirty="0" smtClean="0">
                    <a:solidFill>
                      <a:srgbClr val="014188"/>
                    </a:solidFill>
                  </a:rPr>
                  <a:t>     </a:t>
                </a:r>
                <a:r>
                  <a:rPr lang="en-US" sz="2000" i="1" dirty="0" smtClean="0">
                    <a:solidFill>
                      <a:srgbClr val="014188"/>
                    </a:solidFill>
                  </a:rPr>
                  <a:t>J</a:t>
                </a:r>
                <a:r>
                  <a:rPr lang="en-US" sz="2000" baseline="-25000" dirty="0" smtClean="0">
                    <a:solidFill>
                      <a:srgbClr val="014188"/>
                    </a:solidFill>
                  </a:rPr>
                  <a:t>1</a:t>
                </a:r>
                <a:r>
                  <a:rPr lang="en-US" sz="2000" dirty="0" smtClean="0">
                    <a:solidFill>
                      <a:srgbClr val="014188"/>
                    </a:solidFill>
                  </a:rPr>
                  <a:t>(</a:t>
                </a:r>
                <a:r>
                  <a:rPr lang="en-US" sz="2000" i="1" dirty="0" smtClean="0">
                    <a:solidFill>
                      <a:srgbClr val="014188"/>
                    </a:solidFill>
                    <a:latin typeface="Times New Roman" panose="02020603050405020304" pitchFamily="18" charset="0"/>
                    <a:cs typeface="Times New Roman" panose="02020603050405020304" pitchFamily="18" charset="0"/>
                  </a:rPr>
                  <a:t>x</a:t>
                </a:r>
                <a:r>
                  <a:rPr lang="en-US" sz="2000" dirty="0">
                    <a:solidFill>
                      <a:srgbClr val="014188"/>
                    </a:solidFill>
                  </a:rPr>
                  <a:t>) = </a:t>
                </a:r>
                <a14:m>
                  <m:oMath xmlns:m="http://schemas.openxmlformats.org/officeDocument/2006/math">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𝑥</m:t>
                        </m:r>
                      </m:num>
                      <m:den>
                        <m:r>
                          <a:rPr lang="en-US" sz="2000">
                            <a:solidFill>
                              <a:srgbClr val="014188"/>
                            </a:solidFill>
                            <a:latin typeface="Cambria Math" panose="02040503050406030204" pitchFamily="18" charset="0"/>
                          </a:rPr>
                          <m:t>2</m:t>
                        </m:r>
                      </m:den>
                    </m:f>
                    <m:r>
                      <a:rPr lang="en-US" sz="2000">
                        <a:solidFill>
                          <a:srgbClr val="014188"/>
                        </a:solidFill>
                        <a:latin typeface="Cambria Math" panose="02040503050406030204" pitchFamily="18" charset="0"/>
                      </a:rPr>
                      <m:t>−</m:t>
                    </m:r>
                    <m:f>
                      <m:fPr>
                        <m:ctrlPr>
                          <a:rPr lang="en-US" sz="2000" i="1">
                            <a:solidFill>
                              <a:srgbClr val="014188"/>
                            </a:solidFill>
                            <a:latin typeface="Cambria Math" panose="02040503050406030204" pitchFamily="18" charset="0"/>
                          </a:rPr>
                        </m:ctrlPr>
                      </m:fPr>
                      <m:num>
                        <m:r>
                          <a:rPr lang="en-US" sz="2000">
                            <a:solidFill>
                              <a:srgbClr val="014188"/>
                            </a:solidFill>
                            <a:latin typeface="Cambria Math" panose="02040503050406030204" pitchFamily="18" charset="0"/>
                          </a:rPr>
                          <m:t>1</m:t>
                        </m:r>
                      </m:num>
                      <m:den>
                        <m:r>
                          <a:rPr lang="en-US" sz="2000">
                            <a:solidFill>
                              <a:srgbClr val="014188"/>
                            </a:solidFill>
                            <a:latin typeface="Cambria Math" panose="02040503050406030204" pitchFamily="18" charset="0"/>
                          </a:rPr>
                          <m:t>2</m:t>
                        </m:r>
                      </m:den>
                    </m:f>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𝑥</m:t>
                                </m:r>
                              </m:num>
                              <m:den>
                                <m:r>
                                  <a:rPr lang="en-US" sz="2000">
                                    <a:solidFill>
                                      <a:srgbClr val="014188"/>
                                    </a:solidFill>
                                    <a:latin typeface="Cambria Math" panose="02040503050406030204" pitchFamily="18" charset="0"/>
                                  </a:rPr>
                                  <m:t>2</m:t>
                                </m:r>
                              </m:den>
                            </m:f>
                          </m:e>
                        </m:d>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r>
                      <a:rPr lang="ar-AE" sz="2000" i="1">
                        <a:solidFill>
                          <a:srgbClr val="014188"/>
                        </a:solidFill>
                        <a:latin typeface="Cambria Math" panose="02040503050406030204" pitchFamily="18" charset="0"/>
                      </a:rPr>
                      <m:t>۰۰۰</m:t>
                    </m:r>
                  </m:oMath>
                </a14:m>
                <a:r>
                  <a:rPr lang="en-US" sz="2000" dirty="0">
                    <a:solidFill>
                      <a:srgbClr val="014188"/>
                    </a:solidFill>
                  </a:rPr>
                  <a:t>   ;      </a:t>
                </a:r>
                <a14:m>
                  <m:oMath xmlns:m="http://schemas.openxmlformats.org/officeDocument/2006/math">
                    <m:r>
                      <m:rPr>
                        <m:nor/>
                      </m:rPr>
                      <a:rPr lang="en-US" sz="2000" i="1" dirty="0">
                        <a:solidFill>
                          <a:srgbClr val="014188"/>
                        </a:solidFill>
                      </a:rPr>
                      <m:t>J</m:t>
                    </m:r>
                    <m:r>
                      <m:rPr>
                        <m:nor/>
                      </m:rPr>
                      <a:rPr lang="en-US" sz="2000" baseline="-25000" dirty="0">
                        <a:solidFill>
                          <a:srgbClr val="014188"/>
                        </a:solidFill>
                      </a:rPr>
                      <m:t>2</m:t>
                    </m:r>
                    <m:r>
                      <m:rPr>
                        <m:nor/>
                      </m:rPr>
                      <a:rPr lang="en-US" sz="2000" dirty="0">
                        <a:solidFill>
                          <a:srgbClr val="014188"/>
                        </a:solidFill>
                      </a:rPr>
                      <m:t>(</m:t>
                    </m:r>
                    <m:r>
                      <m:rPr>
                        <m:nor/>
                      </m:rPr>
                      <a:rPr lang="en-US" sz="2000" i="1" dirty="0">
                        <a:solidFill>
                          <a:srgbClr val="014188"/>
                        </a:solidFill>
                        <a:latin typeface="Times New Roman" panose="02020603050405020304" pitchFamily="18" charset="0"/>
                        <a:cs typeface="Times New Roman" panose="02020603050405020304" pitchFamily="18" charset="0"/>
                      </a:rPr>
                      <m:t>x</m:t>
                    </m:r>
                    <m:r>
                      <m:rPr>
                        <m:nor/>
                      </m:rPr>
                      <a:rPr lang="en-US" sz="2000" dirty="0">
                        <a:solidFill>
                          <a:srgbClr val="014188"/>
                        </a:solidFill>
                      </a:rPr>
                      <m:t>) =</m:t>
                    </m:r>
                  </m:oMath>
                </a14:m>
                <a:r>
                  <a:rPr lang="en-US" sz="2000" dirty="0">
                    <a:solidFill>
                      <a:srgbClr val="014188"/>
                    </a:solidFill>
                  </a:rPr>
                  <a:t> </a:t>
                </a:r>
                <a14:m>
                  <m:oMath xmlns:m="http://schemas.openxmlformats.org/officeDocument/2006/math">
                    <m:f>
                      <m:fPr>
                        <m:ctrlPr>
                          <a:rPr lang="en-US" sz="2000" i="1">
                            <a:solidFill>
                              <a:srgbClr val="002060"/>
                            </a:solidFill>
                            <a:latin typeface="Cambria Math" panose="02040503050406030204" pitchFamily="18" charset="0"/>
                          </a:rPr>
                        </m:ctrlPr>
                      </m:fPr>
                      <m:num>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𝑥</m:t>
                            </m:r>
                          </m:e>
                          <m:sup>
                            <m:r>
                              <a:rPr lang="en-US" sz="2000">
                                <a:solidFill>
                                  <a:srgbClr val="002060"/>
                                </a:solidFill>
                                <a:latin typeface="Cambria Math" panose="02040503050406030204" pitchFamily="18" charset="0"/>
                              </a:rPr>
                              <m:t>2</m:t>
                            </m:r>
                          </m:sup>
                        </m:sSup>
                      </m:num>
                      <m:den>
                        <m:sSup>
                          <m:sSupPr>
                            <m:ctrlPr>
                              <a:rPr lang="en-US" sz="2000" i="1">
                                <a:solidFill>
                                  <a:srgbClr val="002060"/>
                                </a:solidFill>
                                <a:latin typeface="Cambria Math" panose="02040503050406030204" pitchFamily="18" charset="0"/>
                              </a:rPr>
                            </m:ctrlPr>
                          </m:sSupPr>
                          <m:e>
                            <m:r>
                              <a:rPr lang="en-US" sz="2000">
                                <a:solidFill>
                                  <a:srgbClr val="002060"/>
                                </a:solidFill>
                                <a:latin typeface="Cambria Math" panose="02040503050406030204" pitchFamily="18" charset="0"/>
                              </a:rPr>
                              <m:t>2</m:t>
                            </m:r>
                          </m:e>
                          <m:sup>
                            <m:r>
                              <a:rPr lang="en-US" sz="2000">
                                <a:solidFill>
                                  <a:srgbClr val="002060"/>
                                </a:solidFill>
                                <a:latin typeface="Cambria Math" panose="02040503050406030204" pitchFamily="18" charset="0"/>
                              </a:rPr>
                              <m:t>2</m:t>
                            </m:r>
                          </m:sup>
                        </m:sSup>
                        <m:r>
                          <a:rPr lang="en-US" sz="2000">
                            <a:solidFill>
                              <a:srgbClr val="002060"/>
                            </a:solidFill>
                            <a:latin typeface="Cambria Math" panose="02040503050406030204" pitchFamily="18" charset="0"/>
                          </a:rPr>
                          <m:t>2</m:t>
                        </m:r>
                        <m:r>
                          <a:rPr lang="en-US" sz="2000">
                            <a:solidFill>
                              <a:srgbClr val="002060"/>
                            </a:solidFill>
                            <a:latin typeface="Cambria Math" panose="02040503050406030204" pitchFamily="18" charset="0"/>
                          </a:rPr>
                          <m:t>!</m:t>
                        </m:r>
                      </m:den>
                    </m:f>
                    <m:r>
                      <a:rPr lang="en-US" sz="2000">
                        <a:solidFill>
                          <a:srgbClr val="002060"/>
                        </a:solidFill>
                        <a:latin typeface="Cambria Math" panose="02040503050406030204" pitchFamily="18" charset="0"/>
                      </a:rPr>
                      <m:t>−</m:t>
                    </m:r>
                    <m:f>
                      <m:fPr>
                        <m:ctrlPr>
                          <a:rPr lang="en-US" sz="2000" i="1">
                            <a:solidFill>
                              <a:srgbClr val="002060"/>
                            </a:solidFill>
                            <a:latin typeface="Cambria Math" panose="02040503050406030204" pitchFamily="18" charset="0"/>
                          </a:rPr>
                        </m:ctrlPr>
                      </m:fPr>
                      <m:num>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𝑥</m:t>
                            </m:r>
                          </m:e>
                          <m:sup>
                            <m:r>
                              <a:rPr lang="en-US" sz="2000">
                                <a:solidFill>
                                  <a:srgbClr val="002060"/>
                                </a:solidFill>
                                <a:latin typeface="Cambria Math" panose="02040503050406030204" pitchFamily="18" charset="0"/>
                              </a:rPr>
                              <m:t>4</m:t>
                            </m:r>
                          </m:sup>
                        </m:sSup>
                      </m:num>
                      <m:den>
                        <m:sSup>
                          <m:sSupPr>
                            <m:ctrlPr>
                              <a:rPr lang="en-US" sz="2000" i="1">
                                <a:solidFill>
                                  <a:srgbClr val="002060"/>
                                </a:solidFill>
                                <a:latin typeface="Cambria Math" panose="02040503050406030204" pitchFamily="18" charset="0"/>
                              </a:rPr>
                            </m:ctrlPr>
                          </m:sSupPr>
                          <m:e>
                            <m:r>
                              <a:rPr lang="en-US" sz="2000">
                                <a:solidFill>
                                  <a:srgbClr val="002060"/>
                                </a:solidFill>
                                <a:latin typeface="Cambria Math" panose="02040503050406030204" pitchFamily="18" charset="0"/>
                              </a:rPr>
                              <m:t>2</m:t>
                            </m:r>
                          </m:e>
                          <m:sup>
                            <m:r>
                              <a:rPr lang="en-US" sz="2000">
                                <a:solidFill>
                                  <a:srgbClr val="002060"/>
                                </a:solidFill>
                                <a:latin typeface="Cambria Math" panose="02040503050406030204" pitchFamily="18" charset="0"/>
                              </a:rPr>
                              <m:t>4</m:t>
                            </m:r>
                          </m:sup>
                        </m:sSup>
                        <m:r>
                          <a:rPr lang="en-US" sz="2000">
                            <a:solidFill>
                              <a:srgbClr val="002060"/>
                            </a:solidFill>
                            <a:latin typeface="Cambria Math" panose="02040503050406030204" pitchFamily="18" charset="0"/>
                          </a:rPr>
                          <m:t>3</m:t>
                        </m:r>
                        <m:r>
                          <a:rPr lang="en-US" sz="2000">
                            <a:solidFill>
                              <a:srgbClr val="002060"/>
                            </a:solidFill>
                            <a:latin typeface="Cambria Math" panose="02040503050406030204" pitchFamily="18" charset="0"/>
                          </a:rPr>
                          <m:t>!</m:t>
                        </m:r>
                      </m:den>
                    </m:f>
                    <m:r>
                      <a:rPr lang="en-US" sz="2000">
                        <a:solidFill>
                          <a:srgbClr val="002060"/>
                        </a:solidFill>
                        <a:latin typeface="Cambria Math" panose="02040503050406030204" pitchFamily="18" charset="0"/>
                      </a:rPr>
                      <m:t>+⋅⋅⋅</m:t>
                    </m:r>
                  </m:oMath>
                </a14:m>
                <a:endParaRPr lang="en-US" sz="2000" dirty="0" smtClean="0"/>
              </a:p>
              <a:p>
                <a:pPr marL="0" indent="0">
                  <a:buNone/>
                </a:pPr>
                <a:r>
                  <a:rPr lang="en-US" sz="2000" dirty="0">
                    <a:solidFill>
                      <a:srgbClr val="014188"/>
                    </a:solidFill>
                  </a:rPr>
                  <a:t>Taking only the dominant first order term for </a:t>
                </a:r>
                <a:r>
                  <a:rPr lang="en-US" sz="2000" dirty="0">
                    <a:solidFill>
                      <a:srgbClr val="014188"/>
                    </a:solidFill>
                    <a:cs typeface="Times New Roman" panose="02020603050405020304" pitchFamily="18" charset="0"/>
                  </a:rPr>
                  <a:t>x&lt;&lt;</a:t>
                </a:r>
                <a:r>
                  <a:rPr lang="en-US" sz="2000" dirty="0" smtClean="0">
                    <a:solidFill>
                      <a:srgbClr val="014188"/>
                    </a:solidFill>
                    <a:cs typeface="Times New Roman" panose="02020603050405020304" pitchFamily="18" charset="0"/>
                  </a:rPr>
                  <a:t>1, the previous slide becomes</a:t>
                </a:r>
              </a:p>
              <a:p>
                <a:pPr marL="0" indent="0">
                  <a:buNone/>
                </a:pPr>
                <a:endParaRPr lang="en-US" sz="2000" dirty="0">
                  <a:cs typeface="Times New Roman" panose="02020603050405020304" pitchFamily="18" charset="0"/>
                </a:endParaRPr>
              </a:p>
              <a:p>
                <a:pPr marL="0" indent="0">
                  <a:buNone/>
                </a:pPr>
                <a:endParaRPr lang="en-US" sz="2000" dirty="0" smtClean="0">
                  <a:solidFill>
                    <a:srgbClr val="014188"/>
                  </a:solidFill>
                  <a:latin typeface="Times New Roman" panose="02020603050405020304" pitchFamily="18" charset="0"/>
                  <a:cs typeface="Times New Roman" panose="02020603050405020304" pitchFamily="18" charset="0"/>
                </a:endParaRPr>
              </a:p>
              <a:p>
                <a:pPr marL="0" indent="0">
                  <a:buNone/>
                </a:pPr>
                <a:r>
                  <a:rPr lang="en-US" sz="2000" dirty="0" smtClean="0">
                    <a:solidFill>
                      <a:srgbClr val="014188"/>
                    </a:solidFill>
                    <a:latin typeface="Times New Roman" panose="02020603050405020304" pitchFamily="18" charset="0"/>
                    <a:cs typeface="Times New Roman" panose="02020603050405020304" pitchFamily="18" charset="0"/>
                  </a:rPr>
                  <a:t>or </a:t>
                </a:r>
                <a:r>
                  <a:rPr lang="en-US" sz="2000" dirty="0">
                    <a:solidFill>
                      <a:srgbClr val="014188"/>
                    </a:solidFill>
                    <a:latin typeface="Times New Roman" panose="02020603050405020304" pitchFamily="18" charset="0"/>
                    <a:cs typeface="Times New Roman" panose="02020603050405020304" pitchFamily="18" charset="0"/>
                  </a:rPr>
                  <a:t>in practical </a:t>
                </a:r>
                <a:r>
                  <a:rPr lang="en-US" sz="2000" dirty="0" smtClean="0">
                    <a:solidFill>
                      <a:srgbClr val="014188"/>
                    </a:solidFill>
                    <a:latin typeface="Times New Roman" panose="02020603050405020304" pitchFamily="18" charset="0"/>
                    <a:cs typeface="Times New Roman" panose="02020603050405020304" pitchFamily="18" charset="0"/>
                  </a:rPr>
                  <a:t>units</a:t>
                </a:r>
              </a:p>
              <a:p>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𝑃</m:t>
                        </m:r>
                      </m:e>
                      <m:sub>
                        <m:r>
                          <a:rPr lang="en-US" i="1">
                            <a:solidFill>
                              <a:srgbClr val="002060"/>
                            </a:solidFill>
                            <a:latin typeface="Cambria Math" panose="02040503050406030204" pitchFamily="18" charset="0"/>
                          </a:rPr>
                          <m:t>𝑐𝑒𝑛</m:t>
                        </m:r>
                        <m:r>
                          <a:rPr lang="en-US">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𝑛</m:t>
                        </m:r>
                        <m:r>
                          <a:rPr lang="en-US">
                            <a:solidFill>
                              <a:srgbClr val="002060"/>
                            </a:solidFill>
                            <a:latin typeface="Cambria Math" panose="02040503050406030204" pitchFamily="18" charset="0"/>
                          </a:rPr>
                          <m:t>,</m:t>
                        </m:r>
                        <m:f>
                          <m:fPr>
                            <m:type m:val="lin"/>
                            <m:ctrlPr>
                              <a:rPr lang="en-US" i="1">
                                <a:solidFill>
                                  <a:srgbClr val="002060"/>
                                </a:solidFill>
                                <a:latin typeface="Cambria Math" panose="02040503050406030204" pitchFamily="18" charset="0"/>
                              </a:rPr>
                            </m:ctrlPr>
                          </m:fPr>
                          <m:num>
                            <m:r>
                              <a:rPr lang="en-US">
                                <a:solidFill>
                                  <a:srgbClr val="002060"/>
                                </a:solidFill>
                                <a:latin typeface="Cambria Math" panose="02040503050406030204" pitchFamily="18" charset="0"/>
                              </a:rPr>
                              <m:t>1</m:t>
                            </m:r>
                          </m:num>
                          <m:den>
                            <m:r>
                              <a:rPr lang="en-US" i="1">
                                <a:solidFill>
                                  <a:srgbClr val="002060"/>
                                </a:solidFill>
                                <a:latin typeface="Cambria Math" panose="02040503050406030204" pitchFamily="18" charset="0"/>
                              </a:rPr>
                              <m:t>𝑛</m:t>
                            </m:r>
                          </m:den>
                        </m:f>
                        <m:r>
                          <a:rPr lang="en-US" i="1">
                            <a:solidFill>
                              <a:srgbClr val="002060"/>
                            </a:solidFill>
                            <a:latin typeface="Cambria Math" panose="02040503050406030204" pitchFamily="18" charset="0"/>
                          </a:rPr>
                          <m:t>𝑁</m:t>
                        </m:r>
                      </m:sub>
                    </m:sSub>
                    <m:r>
                      <a:rPr lang="en-US">
                        <a:solidFill>
                          <a:srgbClr val="002060"/>
                        </a:solidFill>
                        <a:latin typeface="Cambria Math" panose="02040503050406030204" pitchFamily="18" charset="0"/>
                      </a:rPr>
                      <m:t>=</m:t>
                    </m:r>
                    <m:d>
                      <m:dPr>
                        <m:ctrlPr>
                          <a:rPr lang="en-US" i="1">
                            <a:solidFill>
                              <a:srgbClr val="002060"/>
                            </a:solidFill>
                            <a:latin typeface="Cambria Math" panose="02040503050406030204" pitchFamily="18" charset="0"/>
                          </a:rPr>
                        </m:ctrlPr>
                      </m:dPr>
                      <m:e>
                        <m:r>
                          <a:rPr lang="en-US">
                            <a:solidFill>
                              <a:srgbClr val="002060"/>
                            </a:solidFill>
                            <a:latin typeface="Cambria Math" panose="02040503050406030204" pitchFamily="18" charset="0"/>
                          </a:rPr>
                          <m:t>5</m:t>
                        </m:r>
                        <m:r>
                          <a:rPr lang="en-US">
                            <a:solidFill>
                              <a:srgbClr val="002060"/>
                            </a:solidFill>
                            <a:latin typeface="Cambria Math" panose="02040503050406030204" pitchFamily="18" charset="0"/>
                          </a:rPr>
                          <m:t>.</m:t>
                        </m:r>
                        <m:r>
                          <a:rPr lang="en-US">
                            <a:solidFill>
                              <a:srgbClr val="002060"/>
                            </a:solidFill>
                            <a:latin typeface="Cambria Math" panose="02040503050406030204" pitchFamily="18" charset="0"/>
                          </a:rPr>
                          <m:t>69</m:t>
                        </m:r>
                        <m:r>
                          <m:rPr>
                            <m:sty m:val="p"/>
                          </m:rPr>
                          <a:rPr lang="en-US">
                            <a:solidFill>
                              <a:srgbClr val="002060"/>
                            </a:solidFill>
                            <a:latin typeface="Cambria Math" panose="02040503050406030204" pitchFamily="18" charset="0"/>
                          </a:rPr>
                          <m:t>x</m:t>
                        </m:r>
                        <m:sSup>
                          <m:sSupPr>
                            <m:ctrlPr>
                              <a:rPr lang="en-US" i="1">
                                <a:solidFill>
                                  <a:srgbClr val="002060"/>
                                </a:solidFill>
                                <a:latin typeface="Cambria Math" panose="02040503050406030204" pitchFamily="18" charset="0"/>
                              </a:rPr>
                            </m:ctrlPr>
                          </m:sSupPr>
                          <m:e>
                            <m:r>
                              <a:rPr lang="en-US">
                                <a:solidFill>
                                  <a:srgbClr val="002060"/>
                                </a:solidFill>
                                <a:latin typeface="Cambria Math" panose="02040503050406030204" pitchFamily="18" charset="0"/>
                              </a:rPr>
                              <m:t>10</m:t>
                            </m:r>
                          </m:e>
                          <m:sup>
                            <m:r>
                              <a:rPr lang="en-US">
                                <a:solidFill>
                                  <a:srgbClr val="002060"/>
                                </a:solidFill>
                                <a:latin typeface="Cambria Math" panose="02040503050406030204" pitchFamily="18" charset="0"/>
                              </a:rPr>
                              <m:t>−</m:t>
                            </m:r>
                            <m:r>
                              <a:rPr lang="en-US">
                                <a:solidFill>
                                  <a:srgbClr val="002060"/>
                                </a:solidFill>
                                <a:latin typeface="Cambria Math" panose="02040503050406030204" pitchFamily="18" charset="0"/>
                              </a:rPr>
                              <m:t>6</m:t>
                            </m:r>
                          </m:sup>
                        </m:sSup>
                        <m:r>
                          <a:rPr lang="en-US" i="1">
                            <a:solidFill>
                              <a:srgbClr val="002060"/>
                            </a:solidFill>
                            <a:latin typeface="Cambria Math" panose="02040503050406030204" pitchFamily="18" charset="0"/>
                          </a:rPr>
                          <m:t>𝑊</m:t>
                        </m:r>
                      </m:e>
                    </m:d>
                    <m:f>
                      <m:fPr>
                        <m:ctrlPr>
                          <a:rPr lang="en-US" i="1">
                            <a:solidFill>
                              <a:srgbClr val="002060"/>
                            </a:solidFill>
                            <a:latin typeface="Cambria Math" panose="02040503050406030204" pitchFamily="18" charset="0"/>
                          </a:rPr>
                        </m:ctrlPr>
                      </m:fPr>
                      <m:num>
                        <m:sSup>
                          <m:sSupPr>
                            <m:ctrlPr>
                              <a:rPr lang="en-US" i="1">
                                <a:solidFill>
                                  <a:srgbClr val="002060"/>
                                </a:solidFill>
                                <a:latin typeface="Cambria Math" panose="02040503050406030204" pitchFamily="18" charset="0"/>
                              </a:rPr>
                            </m:ctrlPr>
                          </m:sSupPr>
                          <m:e>
                            <m:r>
                              <a:rPr lang="en-US" i="1">
                                <a:solidFill>
                                  <a:srgbClr val="002060"/>
                                </a:solidFill>
                                <a:latin typeface="Cambria Math" panose="02040503050406030204" pitchFamily="18" charset="0"/>
                              </a:rPr>
                              <m:t>𝛾</m:t>
                            </m:r>
                          </m:e>
                          <m:sup>
                            <m:r>
                              <a:rPr lang="en-US">
                                <a:solidFill>
                                  <a:srgbClr val="002060"/>
                                </a:solidFill>
                                <a:latin typeface="Cambria Math" panose="02040503050406030204" pitchFamily="18" charset="0"/>
                              </a:rPr>
                              <m:t>2</m:t>
                            </m:r>
                          </m:sup>
                        </m:sSup>
                        <m:acc>
                          <m:accPr>
                            <m:chr m:val="̅"/>
                            <m:ctrlPr>
                              <a:rPr lang="en-US" i="1">
                                <a:solidFill>
                                  <a:srgbClr val="002060"/>
                                </a:solidFill>
                                <a:latin typeface="Cambria Math" panose="02040503050406030204" pitchFamily="18" charset="0"/>
                              </a:rPr>
                            </m:ctrlPr>
                          </m:accPr>
                          <m:e>
                            <m:r>
                              <a:rPr lang="en-US" i="1">
                                <a:solidFill>
                                  <a:srgbClr val="002060"/>
                                </a:solidFill>
                                <a:latin typeface="Cambria Math" panose="02040503050406030204" pitchFamily="18" charset="0"/>
                              </a:rPr>
                              <m:t>𝐼</m:t>
                            </m:r>
                          </m:e>
                        </m:acc>
                        <m:d>
                          <m:dPr>
                            <m:begChr m:val="["/>
                            <m:endChr m:val="]"/>
                            <m:ctrlPr>
                              <a:rPr lang="en-US" i="1">
                                <a:solidFill>
                                  <a:srgbClr val="002060"/>
                                </a:solidFill>
                                <a:latin typeface="Cambria Math" panose="02040503050406030204" pitchFamily="18" charset="0"/>
                              </a:rPr>
                            </m:ctrlPr>
                          </m:dPr>
                          <m:e>
                            <m:r>
                              <a:rPr lang="en-US" i="1">
                                <a:solidFill>
                                  <a:srgbClr val="002060"/>
                                </a:solidFill>
                                <a:latin typeface="Cambria Math" panose="02040503050406030204" pitchFamily="18" charset="0"/>
                              </a:rPr>
                              <m:t>𝐴</m:t>
                            </m:r>
                          </m:e>
                        </m:d>
                      </m:num>
                      <m:den>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𝜆</m:t>
                            </m:r>
                          </m:e>
                          <m:sub>
                            <m:r>
                              <a:rPr lang="en-US" i="1">
                                <a:solidFill>
                                  <a:srgbClr val="002060"/>
                                </a:solidFill>
                                <a:latin typeface="Cambria Math" panose="02040503050406030204" pitchFamily="18" charset="0"/>
                              </a:rPr>
                              <m:t>𝑢</m:t>
                            </m:r>
                          </m:sub>
                        </m:sSub>
                        <m:d>
                          <m:dPr>
                            <m:begChr m:val="["/>
                            <m:endChr m:val="]"/>
                            <m:ctrlPr>
                              <a:rPr lang="en-US" i="1">
                                <a:solidFill>
                                  <a:srgbClr val="002060"/>
                                </a:solidFill>
                                <a:latin typeface="Cambria Math" panose="02040503050406030204" pitchFamily="18" charset="0"/>
                              </a:rPr>
                            </m:ctrlPr>
                          </m:dPr>
                          <m:e>
                            <m:r>
                              <a:rPr lang="en-US" i="1">
                                <a:solidFill>
                                  <a:srgbClr val="002060"/>
                                </a:solidFill>
                                <a:latin typeface="Cambria Math" panose="02040503050406030204" pitchFamily="18" charset="0"/>
                              </a:rPr>
                              <m:t>𝑐𝑚</m:t>
                            </m:r>
                          </m:e>
                        </m:d>
                      </m:den>
                    </m:f>
                    <m:f>
                      <m:fPr>
                        <m:ctrlPr>
                          <a:rPr lang="en-US" i="1">
                            <a:solidFill>
                              <a:srgbClr val="002060"/>
                            </a:solidFill>
                            <a:latin typeface="Cambria Math" panose="02040503050406030204" pitchFamily="18" charset="0"/>
                          </a:rPr>
                        </m:ctrlPr>
                      </m:fPr>
                      <m:num>
                        <m:sSup>
                          <m:sSupPr>
                            <m:ctrlPr>
                              <a:rPr lang="en-US" i="1">
                                <a:solidFill>
                                  <a:srgbClr val="002060"/>
                                </a:solidFill>
                                <a:latin typeface="Cambria Math" panose="02040503050406030204" pitchFamily="18" charset="0"/>
                              </a:rPr>
                            </m:ctrlPr>
                          </m:sSupPr>
                          <m:e>
                            <m:r>
                              <a:rPr lang="en-US" i="1">
                                <a:solidFill>
                                  <a:srgbClr val="002060"/>
                                </a:solidFill>
                                <a:latin typeface="Cambria Math" panose="02040503050406030204" pitchFamily="18" charset="0"/>
                              </a:rPr>
                              <m:t>𝑛</m:t>
                            </m:r>
                          </m:e>
                          <m:sup>
                            <m:r>
                              <a:rPr lang="en-US">
                                <a:solidFill>
                                  <a:srgbClr val="002060"/>
                                </a:solidFill>
                                <a:latin typeface="Cambria Math" panose="02040503050406030204" pitchFamily="18" charset="0"/>
                              </a:rPr>
                              <m:t>3</m:t>
                            </m:r>
                          </m:sup>
                        </m:sSup>
                        <m:sSup>
                          <m:sSupPr>
                            <m:ctrlPr>
                              <a:rPr lang="en-US" i="1">
                                <a:solidFill>
                                  <a:srgbClr val="002060"/>
                                </a:solidFill>
                                <a:latin typeface="Cambria Math" panose="02040503050406030204" pitchFamily="18" charset="0"/>
                              </a:rPr>
                            </m:ctrlPr>
                          </m:sSupPr>
                          <m:e>
                            <m:r>
                              <a:rPr lang="en-US" i="1">
                                <a:solidFill>
                                  <a:srgbClr val="002060"/>
                                </a:solidFill>
                                <a:latin typeface="Cambria Math" panose="02040503050406030204" pitchFamily="18" charset="0"/>
                              </a:rPr>
                              <m:t>𝐾</m:t>
                            </m:r>
                          </m:e>
                          <m:sup>
                            <m:r>
                              <a:rPr lang="en-US" b="0" i="0" smtClean="0">
                                <a:solidFill>
                                  <a:srgbClr val="002060"/>
                                </a:solidFill>
                                <a:latin typeface="Cambria Math" panose="02040503050406030204" pitchFamily="18" charset="0"/>
                              </a:rPr>
                              <m:t>2</m:t>
                            </m:r>
                            <m:r>
                              <m:rPr>
                                <m:sty m:val="p"/>
                              </m:rPr>
                              <a:rPr lang="en-US" b="0" i="0" smtClean="0">
                                <a:solidFill>
                                  <a:srgbClr val="002060"/>
                                </a:solidFill>
                                <a:latin typeface="Cambria Math" panose="02040503050406030204" pitchFamily="18" charset="0"/>
                              </a:rPr>
                              <m:t>n</m:t>
                            </m:r>
                          </m:sup>
                        </m:sSup>
                      </m:num>
                      <m:den>
                        <m:r>
                          <a:rPr lang="en-US">
                            <a:solidFill>
                              <a:srgbClr val="002060"/>
                            </a:solidFill>
                            <a:latin typeface="Cambria Math" panose="02040503050406030204" pitchFamily="18" charset="0"/>
                          </a:rPr>
                          <m:t>64</m:t>
                        </m:r>
                        <m:sSup>
                          <m:sSupPr>
                            <m:ctrlPr>
                              <a:rPr lang="en-US" i="1">
                                <a:solidFill>
                                  <a:srgbClr val="002060"/>
                                </a:solidFill>
                                <a:latin typeface="Cambria Math" panose="02040503050406030204" pitchFamily="18" charset="0"/>
                              </a:rPr>
                            </m:ctrlPr>
                          </m:sSupPr>
                          <m:e>
                            <m:d>
                              <m:dPr>
                                <m:ctrlPr>
                                  <a:rPr lang="en-US" i="1">
                                    <a:solidFill>
                                      <a:srgbClr val="002060"/>
                                    </a:solidFill>
                                    <a:latin typeface="Cambria Math" panose="02040503050406030204" pitchFamily="18" charset="0"/>
                                  </a:rPr>
                                </m:ctrlPr>
                              </m:dPr>
                              <m:e>
                                <m:r>
                                  <a:rPr lang="en-US">
                                    <a:solidFill>
                                      <a:srgbClr val="002060"/>
                                    </a:solidFill>
                                    <a:latin typeface="Cambria Math" panose="02040503050406030204" pitchFamily="18" charset="0"/>
                                  </a:rPr>
                                  <m:t>1</m:t>
                                </m:r>
                                <m:r>
                                  <a:rPr lang="en-US">
                                    <a:solidFill>
                                      <a:srgbClr val="002060"/>
                                    </a:solidFill>
                                    <a:latin typeface="Cambria Math" panose="02040503050406030204" pitchFamily="18" charset="0"/>
                                  </a:rPr>
                                  <m:t>+</m:t>
                                </m:r>
                                <m:f>
                                  <m:fPr>
                                    <m:type m:val="lin"/>
                                    <m:ctrlPr>
                                      <a:rPr lang="en-US" i="1">
                                        <a:solidFill>
                                          <a:srgbClr val="002060"/>
                                        </a:solidFill>
                                        <a:latin typeface="Cambria Math" panose="02040503050406030204" pitchFamily="18" charset="0"/>
                                      </a:rPr>
                                    </m:ctrlPr>
                                  </m:fPr>
                                  <m:num>
                                    <m:sSup>
                                      <m:sSupPr>
                                        <m:ctrlPr>
                                          <a:rPr lang="en-US" i="1">
                                            <a:solidFill>
                                              <a:srgbClr val="002060"/>
                                            </a:solidFill>
                                            <a:latin typeface="Cambria Math" panose="02040503050406030204" pitchFamily="18" charset="0"/>
                                          </a:rPr>
                                        </m:ctrlPr>
                                      </m:sSupPr>
                                      <m:e>
                                        <m:r>
                                          <a:rPr lang="en-US" i="1">
                                            <a:solidFill>
                                              <a:srgbClr val="002060"/>
                                            </a:solidFill>
                                            <a:latin typeface="Cambria Math" panose="02040503050406030204" pitchFamily="18" charset="0"/>
                                          </a:rPr>
                                          <m:t>𝐾</m:t>
                                        </m:r>
                                      </m:e>
                                      <m:sup>
                                        <m:r>
                                          <a:rPr lang="en-US">
                                            <a:solidFill>
                                              <a:srgbClr val="002060"/>
                                            </a:solidFill>
                                            <a:latin typeface="Cambria Math" panose="02040503050406030204" pitchFamily="18" charset="0"/>
                                          </a:rPr>
                                          <m:t>2</m:t>
                                        </m:r>
                                      </m:sup>
                                    </m:sSup>
                                  </m:num>
                                  <m:den>
                                    <m:r>
                                      <a:rPr lang="en-US">
                                        <a:solidFill>
                                          <a:srgbClr val="002060"/>
                                        </a:solidFill>
                                        <a:latin typeface="Cambria Math" panose="02040503050406030204" pitchFamily="18" charset="0"/>
                                      </a:rPr>
                                      <m:t>2</m:t>
                                    </m:r>
                                  </m:den>
                                </m:f>
                              </m:e>
                            </m:d>
                          </m:e>
                          <m:sup>
                            <m:r>
                              <a:rPr lang="en-US">
                                <a:solidFill>
                                  <a:srgbClr val="002060"/>
                                </a:solidFill>
                                <a:latin typeface="Cambria Math" panose="02040503050406030204" pitchFamily="18" charset="0"/>
                              </a:rPr>
                              <m:t>4</m:t>
                            </m:r>
                          </m:sup>
                        </m:sSup>
                      </m:den>
                    </m:f>
                  </m:oMath>
                </a14:m>
                <a:r>
                  <a:rPr lang="en-US" dirty="0" smtClean="0"/>
                  <a:t>   </a:t>
                </a:r>
                <a:r>
                  <a:rPr lang="en-US" dirty="0" smtClean="0">
                    <a:solidFill>
                      <a:srgbClr val="014188"/>
                    </a:solidFill>
                  </a:rPr>
                  <a:t>(</a:t>
                </a:r>
                <a:r>
                  <a:rPr lang="en-US" sz="2000" dirty="0" smtClean="0">
                    <a:solidFill>
                      <a:srgbClr val="014188"/>
                    </a:solidFill>
                  </a:rPr>
                  <a:t>K</a:t>
                </a:r>
                <a:r>
                  <a:rPr lang="en-US" sz="2000" dirty="0">
                    <a:solidFill>
                      <a:srgbClr val="014188"/>
                    </a:solidFill>
                  </a:rPr>
                  <a:t>&lt;&lt;1</a:t>
                </a:r>
                <a:r>
                  <a:rPr lang="en-US" i="1" dirty="0" smtClean="0">
                    <a:solidFill>
                      <a:srgbClr val="014188"/>
                    </a:solidFill>
                  </a:rPr>
                  <a:t>)</a:t>
                </a:r>
              </a:p>
              <a:p>
                <a:endParaRPr lang="en-US" sz="2000" dirty="0" smtClean="0">
                  <a:solidFill>
                    <a:srgbClr val="014188"/>
                  </a:solidFill>
                </a:endParaRPr>
              </a:p>
              <a:p>
                <a:r>
                  <a:rPr lang="en-US" sz="2000" dirty="0" smtClean="0">
                    <a:solidFill>
                      <a:srgbClr val="014188"/>
                    </a:solidFill>
                  </a:rPr>
                  <a:t>which </a:t>
                </a:r>
                <a:r>
                  <a:rPr lang="en-US" sz="2000" dirty="0">
                    <a:solidFill>
                      <a:srgbClr val="014188"/>
                    </a:solidFill>
                  </a:rPr>
                  <a:t>explicitly exhibits the </a:t>
                </a:r>
                <a:r>
                  <a:rPr lang="en-US" sz="2000" i="1" dirty="0" smtClean="0">
                    <a:solidFill>
                      <a:srgbClr val="014188"/>
                    </a:solidFill>
                  </a:rPr>
                  <a:t>n</a:t>
                </a:r>
                <a:r>
                  <a:rPr lang="en-US" sz="2000" i="1" baseline="30000" dirty="0" smtClean="0">
                    <a:solidFill>
                      <a:srgbClr val="014188"/>
                    </a:solidFill>
                  </a:rPr>
                  <a:t>3</a:t>
                </a:r>
                <a:r>
                  <a:rPr lang="en-US" sz="2000" i="1" dirty="0" smtClean="0">
                    <a:solidFill>
                      <a:srgbClr val="014188"/>
                    </a:solidFill>
                  </a:rPr>
                  <a:t>K</a:t>
                </a:r>
                <a:r>
                  <a:rPr lang="en-US" sz="2000" baseline="30000" dirty="0" smtClean="0">
                    <a:solidFill>
                      <a:srgbClr val="014188"/>
                    </a:solidFill>
                  </a:rPr>
                  <a:t>2n </a:t>
                </a:r>
                <a:r>
                  <a:rPr lang="en-US" sz="2000" dirty="0" smtClean="0">
                    <a:solidFill>
                      <a:srgbClr val="014188"/>
                    </a:solidFill>
                  </a:rPr>
                  <a:t> </a:t>
                </a:r>
                <a:r>
                  <a:rPr lang="en-US" sz="2000" dirty="0">
                    <a:solidFill>
                      <a:srgbClr val="014188"/>
                    </a:solidFill>
                  </a:rPr>
                  <a:t>behavior of harmonic power for small </a:t>
                </a:r>
                <a:r>
                  <a:rPr lang="en-US" sz="2000" i="1" dirty="0">
                    <a:solidFill>
                      <a:srgbClr val="014188"/>
                    </a:solidFill>
                  </a:rPr>
                  <a:t>K</a:t>
                </a:r>
                <a:r>
                  <a:rPr lang="en-US" sz="2000" dirty="0">
                    <a:solidFill>
                      <a:srgbClr val="014188"/>
                    </a:solidFill>
                  </a:rPr>
                  <a:t>. This approximation is fairly good for K values up to about 0.5, but rolls over quickly as </a:t>
                </a:r>
                <a:r>
                  <a:rPr lang="en-US" sz="2000" dirty="0" smtClean="0">
                    <a:solidFill>
                      <a:srgbClr val="014188"/>
                    </a:solidFill>
                  </a:rPr>
                  <a:t>the denominator’s K</a:t>
                </a:r>
                <a:r>
                  <a:rPr lang="en-US" sz="2000" baseline="30000" dirty="0" smtClean="0">
                    <a:solidFill>
                      <a:srgbClr val="014188"/>
                    </a:solidFill>
                  </a:rPr>
                  <a:t>8</a:t>
                </a:r>
                <a:r>
                  <a:rPr lang="en-US" sz="2000" dirty="0" smtClean="0">
                    <a:solidFill>
                      <a:srgbClr val="014188"/>
                    </a:solidFill>
                  </a:rPr>
                  <a:t> takes </a:t>
                </a:r>
                <a:r>
                  <a:rPr lang="en-US" sz="2000" dirty="0">
                    <a:solidFill>
                      <a:srgbClr val="014188"/>
                    </a:solidFill>
                  </a:rPr>
                  <a:t>over. Numerical values of [JJ]</a:t>
                </a:r>
                <a:r>
                  <a:rPr lang="en-US" sz="2000" baseline="30000" dirty="0">
                    <a:solidFill>
                      <a:srgbClr val="014188"/>
                    </a:solidFill>
                  </a:rPr>
                  <a:t>2</a:t>
                </a:r>
                <a:r>
                  <a:rPr lang="en-US" sz="2000" dirty="0">
                    <a:solidFill>
                      <a:srgbClr val="014188"/>
                    </a:solidFill>
                  </a:rPr>
                  <a:t> should be used for </a:t>
                </a:r>
                <a:r>
                  <a:rPr lang="en-US" sz="2000" i="1" dirty="0">
                    <a:solidFill>
                      <a:srgbClr val="014188"/>
                    </a:solidFill>
                  </a:rPr>
                  <a:t>K </a:t>
                </a:r>
                <a:r>
                  <a:rPr lang="en-US" sz="2000" dirty="0">
                    <a:solidFill>
                      <a:srgbClr val="014188"/>
                    </a:solidFill>
                  </a:rPr>
                  <a:t>values of practical </a:t>
                </a:r>
                <a:r>
                  <a:rPr lang="en-US" sz="2000" dirty="0" smtClean="0">
                    <a:solidFill>
                      <a:srgbClr val="014188"/>
                    </a:solidFill>
                  </a:rPr>
                  <a:t>interest. Converting </a:t>
                </a:r>
                <a:r>
                  <a:rPr lang="en-US" sz="2000" dirty="0">
                    <a:solidFill>
                      <a:srgbClr val="014188"/>
                    </a:solidFill>
                  </a:rPr>
                  <a:t>to units of photon flux can be accomplishing with use of Eq.(1.2b), i.e., replace ‘</a:t>
                </a:r>
                <a:r>
                  <a:rPr lang="en-US" sz="2000" i="1" dirty="0">
                    <a:solidFill>
                      <a:srgbClr val="014188"/>
                    </a:solidFill>
                  </a:rPr>
                  <a:t>W’</a:t>
                </a:r>
                <a:r>
                  <a:rPr lang="en-US" sz="2000" dirty="0">
                    <a:solidFill>
                      <a:srgbClr val="014188"/>
                    </a:solidFill>
                  </a:rPr>
                  <a:t> in the above equation by 5.034 x 10</a:t>
                </a:r>
                <a:r>
                  <a:rPr lang="en-US" sz="2000" baseline="30000" dirty="0">
                    <a:solidFill>
                      <a:srgbClr val="014188"/>
                    </a:solidFill>
                  </a:rPr>
                  <a:t>15 </a:t>
                </a:r>
                <a:r>
                  <a:rPr lang="el-GR" sz="2000" i="1" dirty="0">
                    <a:solidFill>
                      <a:srgbClr val="014188"/>
                    </a:solidFill>
                    <a:latin typeface="Times New Roman" panose="02020603050405020304" pitchFamily="18" charset="0"/>
                    <a:cs typeface="Times New Roman" panose="02020603050405020304" pitchFamily="18" charset="0"/>
                  </a:rPr>
                  <a:t>λ</a:t>
                </a:r>
                <a:r>
                  <a:rPr lang="en-US" sz="2000" dirty="0">
                    <a:solidFill>
                      <a:srgbClr val="014188"/>
                    </a:solidFill>
                    <a:cs typeface="Times New Roman" panose="02020603050405020304" pitchFamily="18" charset="0"/>
                  </a:rPr>
                  <a:t>[nm</a:t>
                </a:r>
                <a:r>
                  <a:rPr lang="en-US" sz="2000" dirty="0" smtClean="0">
                    <a:solidFill>
                      <a:srgbClr val="014188"/>
                    </a:solidFill>
                    <a:cs typeface="Times New Roman" panose="02020603050405020304" pitchFamily="18" charset="0"/>
                  </a:rPr>
                  <a:t>] </a:t>
                </a:r>
                <a:r>
                  <a:rPr lang="en-US" sz="2000" dirty="0" err="1" smtClean="0">
                    <a:solidFill>
                      <a:srgbClr val="014188"/>
                    </a:solidFill>
                    <a:cs typeface="Times New Roman" panose="02020603050405020304" pitchFamily="18" charset="0"/>
                  </a:rPr>
                  <a:t>ph</a:t>
                </a:r>
                <a:r>
                  <a:rPr lang="en-US" sz="2000" dirty="0" smtClean="0">
                    <a:solidFill>
                      <a:srgbClr val="014188"/>
                    </a:solidFill>
                    <a:cs typeface="Times New Roman" panose="02020603050405020304" pitchFamily="18" charset="0"/>
                  </a:rPr>
                  <a:t>/sec. Again, a change to 0.1% BW can be made, and a multiplicative beamline efficiency factor, </a:t>
                </a:r>
                <a:r>
                  <a:rPr lang="el-GR" sz="2000" i="1" dirty="0" smtClean="0">
                    <a:solidFill>
                      <a:srgbClr val="014188"/>
                    </a:solidFill>
                  </a:rPr>
                  <a:t>η</a:t>
                </a:r>
                <a:r>
                  <a:rPr lang="en-US" sz="2000" i="1" dirty="0" smtClean="0">
                    <a:solidFill>
                      <a:srgbClr val="014188"/>
                    </a:solidFill>
                  </a:rPr>
                  <a:t>,</a:t>
                </a:r>
                <a:r>
                  <a:rPr lang="en-US" sz="2000" dirty="0" smtClean="0">
                    <a:solidFill>
                      <a:srgbClr val="014188"/>
                    </a:solidFill>
                    <a:cs typeface="Times New Roman" panose="02020603050405020304" pitchFamily="18" charset="0"/>
                  </a:rPr>
                  <a:t> can be introduced.</a:t>
                </a:r>
                <a:endParaRPr lang="en-US" dirty="0"/>
              </a:p>
              <a:p>
                <a:pPr marL="0" indent="0">
                  <a:buNone/>
                </a:pPr>
                <a:endParaRPr lang="en-US" dirty="0">
                  <a:latin typeface="Times New Roman" panose="02020603050405020304" pitchFamily="18" charset="0"/>
                  <a:cs typeface="Times New Roman" panose="02020603050405020304" pitchFamily="18" charset="0"/>
                </a:endParaRPr>
              </a:p>
              <a:p>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216567" y="860314"/>
                <a:ext cx="9011653" cy="6283067"/>
              </a:xfrm>
              <a:prstGeom prst="rect">
                <a:avLst/>
              </a:prstGeom>
              <a:blipFill>
                <a:blip r:embed="rId2"/>
                <a:stretch>
                  <a:fillRect l="-744" t="-3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34921" y="2283255"/>
                <a:ext cx="6140675" cy="7621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02060"/>
                              </a:solidFill>
                              <a:latin typeface="Cambria Math" panose="02040503050406030204" pitchFamily="18" charset="0"/>
                            </a:rPr>
                          </m:ctrlPr>
                        </m:sSubPr>
                        <m:e>
                          <m:acc>
                            <m:accPr>
                              <m:chr m:val="̅"/>
                              <m:ctrlPr>
                                <a:rPr lang="en-US" sz="2000" i="1">
                                  <a:solidFill>
                                    <a:srgbClr val="002060"/>
                                  </a:solidFill>
                                  <a:latin typeface="Cambria Math" panose="02040503050406030204" pitchFamily="18" charset="0"/>
                                </a:rPr>
                              </m:ctrlPr>
                            </m:accPr>
                            <m:e>
                              <m:r>
                                <a:rPr lang="en-US" sz="2000" i="1">
                                  <a:solidFill>
                                    <a:srgbClr val="002060"/>
                                  </a:solidFill>
                                  <a:latin typeface="Cambria Math" panose="02040503050406030204" pitchFamily="18" charset="0"/>
                                </a:rPr>
                                <m:t>𝑃</m:t>
                              </m:r>
                            </m:e>
                          </m:acc>
                        </m:e>
                        <m:sub>
                          <m:r>
                            <m:rPr>
                              <m:nor/>
                            </m:rPr>
                            <a:rPr lang="en-US" sz="2000" b="0" i="1" smtClean="0">
                              <a:solidFill>
                                <a:srgbClr val="002060"/>
                              </a:solidFill>
                              <a:latin typeface="Cambria Math" panose="02040503050406030204" pitchFamily="18" charset="0"/>
                            </a:rPr>
                            <m:t>c</m:t>
                          </m:r>
                          <m:r>
                            <m:rPr>
                              <m:nor/>
                            </m:rPr>
                            <a:rPr lang="en-US" sz="2000" i="1">
                              <a:solidFill>
                                <a:srgbClr val="002060"/>
                              </a:solidFill>
                              <a:latin typeface="Cambria Math" panose="02040503050406030204" pitchFamily="18" charset="0"/>
                            </a:rPr>
                            <m:t>en</m:t>
                          </m:r>
                          <m:r>
                            <m:rPr>
                              <m:nor/>
                            </m:rPr>
                            <a:rPr lang="en-US" sz="2000" i="1">
                              <a:solidFill>
                                <a:srgbClr val="002060"/>
                              </a:solidFill>
                              <a:latin typeface="Cambria Math" panose="02040503050406030204" pitchFamily="18" charset="0"/>
                            </a:rPr>
                            <m:t>,</m:t>
                          </m:r>
                          <m:r>
                            <m:rPr>
                              <m:nor/>
                            </m:rPr>
                            <a:rPr lang="en-US" sz="2000" i="1">
                              <a:solidFill>
                                <a:srgbClr val="002060"/>
                              </a:solidFill>
                              <a:latin typeface="Cambria Math" panose="02040503050406030204" pitchFamily="18" charset="0"/>
                            </a:rPr>
                            <m:t>n</m:t>
                          </m:r>
                          <m:r>
                            <m:rPr>
                              <m:nor/>
                            </m:rPr>
                            <a:rPr lang="en-US" sz="2000" i="1">
                              <a:solidFill>
                                <a:srgbClr val="002060"/>
                              </a:solidFill>
                              <a:latin typeface="Cambria Math" panose="02040503050406030204" pitchFamily="18" charset="0"/>
                            </a:rPr>
                            <m:t>,</m:t>
                          </m:r>
                          <m:r>
                            <m:rPr>
                              <m:nor/>
                            </m:rPr>
                            <a:rPr lang="en-US" sz="2000" i="1">
                              <a:solidFill>
                                <a:srgbClr val="002060"/>
                              </a:solidFill>
                              <a:latin typeface="Cambria Math" panose="02040503050406030204" pitchFamily="18" charset="0"/>
                            </a:rPr>
                            <m:t>1</m:t>
                          </m:r>
                          <m:r>
                            <m:rPr>
                              <m:nor/>
                            </m:rPr>
                            <a:rPr lang="en-US" sz="2000" i="1">
                              <a:solidFill>
                                <a:srgbClr val="002060"/>
                              </a:solidFill>
                              <a:latin typeface="Cambria Math" panose="02040503050406030204" pitchFamily="18" charset="0"/>
                            </a:rPr>
                            <m:t>/</m:t>
                          </m:r>
                          <m:r>
                            <m:rPr>
                              <m:nor/>
                            </m:rPr>
                            <a:rPr lang="en-US" sz="2000" i="1">
                              <a:solidFill>
                                <a:srgbClr val="002060"/>
                              </a:solidFill>
                              <a:latin typeface="Cambria Math" panose="02040503050406030204" pitchFamily="18" charset="0"/>
                            </a:rPr>
                            <m:t>nN</m:t>
                          </m:r>
                        </m:sub>
                      </m:sSub>
                      <m:r>
                        <a:rPr lang="en-US" sz="2000" i="0">
                          <a:solidFill>
                            <a:srgbClr val="002060"/>
                          </a:solidFill>
                          <a:latin typeface="Cambria Math" panose="02040503050406030204" pitchFamily="18" charset="0"/>
                        </a:rPr>
                        <m:t>=</m:t>
                      </m:r>
                      <m:f>
                        <m:fPr>
                          <m:ctrlPr>
                            <a:rPr lang="en-US" sz="2000" i="1">
                              <a:solidFill>
                                <a:srgbClr val="002060"/>
                              </a:solidFill>
                              <a:latin typeface="Cambria Math" panose="02040503050406030204" pitchFamily="18" charset="0"/>
                            </a:rPr>
                          </m:ctrlPr>
                        </m:fPr>
                        <m:num>
                          <m:r>
                            <a:rPr lang="en-US" sz="2000" i="1">
                              <a:solidFill>
                                <a:srgbClr val="002060"/>
                              </a:solidFill>
                              <a:latin typeface="Cambria Math" panose="02040503050406030204" pitchFamily="18" charset="0"/>
                            </a:rPr>
                            <m:t>𝜋</m:t>
                          </m:r>
                          <m:r>
                            <a:rPr lang="en-US" sz="2000" i="1">
                              <a:solidFill>
                                <a:srgbClr val="002060"/>
                              </a:solidFill>
                              <a:latin typeface="Cambria Math" panose="02040503050406030204" pitchFamily="18" charset="0"/>
                            </a:rPr>
                            <m:t>𝑒</m:t>
                          </m:r>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𝛾</m:t>
                              </m:r>
                            </m:e>
                            <m:sup>
                              <m:r>
                                <a:rPr lang="en-US" sz="2000" i="0">
                                  <a:solidFill>
                                    <a:srgbClr val="002060"/>
                                  </a:solidFill>
                                  <a:latin typeface="Cambria Math" panose="02040503050406030204" pitchFamily="18" charset="0"/>
                                </a:rPr>
                                <m:t>2</m:t>
                              </m:r>
                            </m:sup>
                          </m:sSup>
                          <m:acc>
                            <m:accPr>
                              <m:chr m:val="̅"/>
                              <m:ctrlPr>
                                <a:rPr lang="en-US" sz="2000" i="1">
                                  <a:solidFill>
                                    <a:srgbClr val="002060"/>
                                  </a:solidFill>
                                  <a:latin typeface="Cambria Math" panose="02040503050406030204" pitchFamily="18" charset="0"/>
                                </a:rPr>
                              </m:ctrlPr>
                            </m:accPr>
                            <m:e>
                              <m:r>
                                <a:rPr lang="en-US" sz="2000" i="1">
                                  <a:solidFill>
                                    <a:srgbClr val="002060"/>
                                  </a:solidFill>
                                  <a:latin typeface="Cambria Math" panose="02040503050406030204" pitchFamily="18" charset="0"/>
                                </a:rPr>
                                <m:t>𝐼</m:t>
                              </m:r>
                            </m:e>
                          </m:acc>
                        </m:num>
                        <m:den>
                          <m:sSub>
                            <m:sSubPr>
                              <m:ctrlPr>
                                <a:rPr lang="en-US" sz="2000" i="1">
                                  <a:solidFill>
                                    <a:srgbClr val="002060"/>
                                  </a:solidFill>
                                  <a:latin typeface="Cambria Math" panose="02040503050406030204" pitchFamily="18" charset="0"/>
                                </a:rPr>
                              </m:ctrlPr>
                            </m:sSubPr>
                            <m:e>
                              <m:r>
                                <a:rPr lang="en-US" sz="2000" i="1">
                                  <a:solidFill>
                                    <a:srgbClr val="002060"/>
                                  </a:solidFill>
                                  <a:latin typeface="Cambria Math" panose="02040503050406030204" pitchFamily="18" charset="0"/>
                                </a:rPr>
                                <m:t>𝜖</m:t>
                              </m:r>
                            </m:e>
                            <m:sub>
                              <m:r>
                                <a:rPr lang="en-US" sz="2000" i="0">
                                  <a:solidFill>
                                    <a:srgbClr val="002060"/>
                                  </a:solidFill>
                                  <a:latin typeface="Cambria Math" panose="02040503050406030204" pitchFamily="18" charset="0"/>
                                </a:rPr>
                                <m:t>0</m:t>
                              </m:r>
                            </m:sub>
                          </m:sSub>
                          <m:sSub>
                            <m:sSubPr>
                              <m:ctrlPr>
                                <a:rPr lang="en-US" sz="2000" i="1">
                                  <a:solidFill>
                                    <a:srgbClr val="002060"/>
                                  </a:solidFill>
                                  <a:latin typeface="Cambria Math" panose="02040503050406030204" pitchFamily="18" charset="0"/>
                                </a:rPr>
                              </m:ctrlPr>
                            </m:sSubPr>
                            <m:e>
                              <m:r>
                                <a:rPr lang="en-US" sz="2000" i="1">
                                  <a:solidFill>
                                    <a:srgbClr val="002060"/>
                                  </a:solidFill>
                                  <a:latin typeface="Cambria Math" panose="02040503050406030204" pitchFamily="18" charset="0"/>
                                </a:rPr>
                                <m:t>𝜆</m:t>
                              </m:r>
                            </m:e>
                            <m:sub>
                              <m:r>
                                <a:rPr lang="en-US" sz="2000" i="1">
                                  <a:solidFill>
                                    <a:srgbClr val="002060"/>
                                  </a:solidFill>
                                  <a:latin typeface="Cambria Math" panose="02040503050406030204" pitchFamily="18" charset="0"/>
                                </a:rPr>
                                <m:t>𝑢</m:t>
                              </m:r>
                            </m:sub>
                          </m:sSub>
                        </m:den>
                      </m:f>
                      <m:r>
                        <m:rPr>
                          <m:nor/>
                        </m:rPr>
                        <a:rPr lang="en-US" sz="2000" i="1">
                          <a:solidFill>
                            <a:srgbClr val="002060"/>
                          </a:solidFill>
                          <a:latin typeface="Cambria Math" panose="02040503050406030204" pitchFamily="18" charset="0"/>
                        </a:rPr>
                        <m:t> </m:t>
                      </m:r>
                      <m:f>
                        <m:fPr>
                          <m:ctrlPr>
                            <a:rPr lang="en-US" sz="2000" i="1">
                              <a:solidFill>
                                <a:srgbClr val="002060"/>
                              </a:solidFill>
                              <a:latin typeface="Cambria Math" panose="02040503050406030204" pitchFamily="18" charset="0"/>
                            </a:rPr>
                          </m:ctrlPr>
                        </m:fPr>
                        <m:num>
                          <m:r>
                            <a:rPr lang="en-US" sz="2000" i="1">
                              <a:solidFill>
                                <a:srgbClr val="002060"/>
                              </a:solidFill>
                              <a:latin typeface="Cambria Math" panose="02040503050406030204" pitchFamily="18" charset="0"/>
                            </a:rPr>
                            <m:t>𝑛</m:t>
                          </m:r>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𝐾</m:t>
                              </m:r>
                            </m:e>
                            <m:sup>
                              <m:r>
                                <a:rPr lang="en-US" sz="2000" i="0">
                                  <a:solidFill>
                                    <a:srgbClr val="002060"/>
                                  </a:solidFill>
                                  <a:latin typeface="Cambria Math" panose="02040503050406030204" pitchFamily="18" charset="0"/>
                                </a:rPr>
                                <m:t>2</m:t>
                              </m:r>
                            </m:sup>
                          </m:sSup>
                        </m:num>
                        <m:den>
                          <m:sSup>
                            <m:sSupPr>
                              <m:ctrlPr>
                                <a:rPr lang="en-US" sz="2000" i="1">
                                  <a:solidFill>
                                    <a:srgbClr val="002060"/>
                                  </a:solidFill>
                                  <a:latin typeface="Cambria Math" panose="02040503050406030204" pitchFamily="18" charset="0"/>
                                </a:rPr>
                              </m:ctrlPr>
                            </m:sSupPr>
                            <m:e>
                              <m:d>
                                <m:dPr>
                                  <m:ctrlPr>
                                    <a:rPr lang="en-US" sz="2000" i="1">
                                      <a:solidFill>
                                        <a:srgbClr val="002060"/>
                                      </a:solidFill>
                                      <a:latin typeface="Cambria Math" panose="02040503050406030204" pitchFamily="18" charset="0"/>
                                    </a:rPr>
                                  </m:ctrlPr>
                                </m:dPr>
                                <m:e>
                                  <m:r>
                                    <a:rPr lang="en-US" sz="2000" i="0">
                                      <a:solidFill>
                                        <a:srgbClr val="002060"/>
                                      </a:solidFill>
                                      <a:latin typeface="Cambria Math" panose="02040503050406030204" pitchFamily="18" charset="0"/>
                                    </a:rPr>
                                    <m:t>1</m:t>
                                  </m:r>
                                  <m:r>
                                    <a:rPr lang="en-US" sz="2000" i="0">
                                      <a:solidFill>
                                        <a:srgbClr val="002060"/>
                                      </a:solidFill>
                                      <a:latin typeface="Cambria Math" panose="02040503050406030204" pitchFamily="18" charset="0"/>
                                    </a:rPr>
                                    <m:t>+</m:t>
                                  </m:r>
                                  <m:f>
                                    <m:fPr>
                                      <m:type m:val="lin"/>
                                      <m:ctrlPr>
                                        <a:rPr lang="en-US" sz="2000" i="1">
                                          <a:solidFill>
                                            <a:srgbClr val="002060"/>
                                          </a:solidFill>
                                          <a:latin typeface="Cambria Math" panose="02040503050406030204" pitchFamily="18" charset="0"/>
                                        </a:rPr>
                                      </m:ctrlPr>
                                    </m:fPr>
                                    <m:num>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𝐾</m:t>
                                          </m:r>
                                        </m:e>
                                        <m:sup>
                                          <m:r>
                                            <a:rPr lang="en-US" sz="2000" i="0">
                                              <a:solidFill>
                                                <a:srgbClr val="002060"/>
                                              </a:solidFill>
                                              <a:latin typeface="Cambria Math" panose="02040503050406030204" pitchFamily="18" charset="0"/>
                                            </a:rPr>
                                            <m:t>2</m:t>
                                          </m:r>
                                        </m:sup>
                                      </m:sSup>
                                    </m:num>
                                    <m:den>
                                      <m:r>
                                        <a:rPr lang="en-US" sz="2000" i="0">
                                          <a:solidFill>
                                            <a:srgbClr val="002060"/>
                                          </a:solidFill>
                                          <a:latin typeface="Cambria Math" panose="02040503050406030204" pitchFamily="18" charset="0"/>
                                        </a:rPr>
                                        <m:t>2</m:t>
                                      </m:r>
                                    </m:den>
                                  </m:f>
                                </m:e>
                              </m:d>
                            </m:e>
                            <m:sup>
                              <m:r>
                                <a:rPr lang="en-US" sz="2000" i="0">
                                  <a:solidFill>
                                    <a:srgbClr val="002060"/>
                                  </a:solidFill>
                                  <a:latin typeface="Cambria Math" panose="02040503050406030204" pitchFamily="18" charset="0"/>
                                </a:rPr>
                                <m:t>2</m:t>
                              </m:r>
                            </m:sup>
                          </m:sSup>
                        </m:den>
                      </m:f>
                      <m:r>
                        <m:rPr>
                          <m:nor/>
                        </m:rPr>
                        <a:rPr lang="en-US" sz="2000" i="1">
                          <a:solidFill>
                            <a:srgbClr val="002060"/>
                          </a:solidFill>
                          <a:latin typeface="Cambria Math" panose="02040503050406030204" pitchFamily="18" charset="0"/>
                        </a:rPr>
                        <m:t> </m:t>
                      </m:r>
                      <m:f>
                        <m:fPr>
                          <m:ctrlPr>
                            <a:rPr lang="en-US" sz="2000" i="1">
                              <a:solidFill>
                                <a:srgbClr val="002060"/>
                              </a:solidFill>
                              <a:latin typeface="Cambria Math" panose="02040503050406030204" pitchFamily="18" charset="0"/>
                            </a:rPr>
                          </m:ctrlPr>
                        </m:fPr>
                        <m:num>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𝑛</m:t>
                              </m:r>
                            </m:e>
                            <m:sup>
                              <m:r>
                                <a:rPr lang="en-US" sz="2000" i="0">
                                  <a:solidFill>
                                    <a:srgbClr val="002060"/>
                                  </a:solidFill>
                                  <a:latin typeface="Cambria Math" panose="02040503050406030204" pitchFamily="18" charset="0"/>
                                </a:rPr>
                                <m:t>2</m:t>
                              </m:r>
                            </m:sup>
                          </m:sSup>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𝐾</m:t>
                              </m:r>
                            </m:e>
                            <m:sup>
                              <m:r>
                                <a:rPr lang="en-US" sz="2000" i="0">
                                  <a:solidFill>
                                    <a:srgbClr val="002060"/>
                                  </a:solidFill>
                                  <a:latin typeface="Cambria Math" panose="02040503050406030204" pitchFamily="18" charset="0"/>
                                </a:rPr>
                                <m:t>4</m:t>
                              </m:r>
                            </m:sup>
                          </m:sSup>
                        </m:num>
                        <m:den>
                          <m:r>
                            <a:rPr lang="en-US" sz="2000" i="0">
                              <a:solidFill>
                                <a:srgbClr val="002060"/>
                              </a:solidFill>
                              <a:latin typeface="Cambria Math" panose="02040503050406030204" pitchFamily="18" charset="0"/>
                            </a:rPr>
                            <m:t>64</m:t>
                          </m:r>
                          <m:sSup>
                            <m:sSupPr>
                              <m:ctrlPr>
                                <a:rPr lang="en-US" sz="2000" i="1">
                                  <a:solidFill>
                                    <a:srgbClr val="002060"/>
                                  </a:solidFill>
                                  <a:latin typeface="Cambria Math" panose="02040503050406030204" pitchFamily="18" charset="0"/>
                                </a:rPr>
                              </m:ctrlPr>
                            </m:sSupPr>
                            <m:e>
                              <m:d>
                                <m:dPr>
                                  <m:ctrlPr>
                                    <a:rPr lang="en-US" sz="2000" i="1">
                                      <a:solidFill>
                                        <a:srgbClr val="002060"/>
                                      </a:solidFill>
                                      <a:latin typeface="Cambria Math" panose="02040503050406030204" pitchFamily="18" charset="0"/>
                                    </a:rPr>
                                  </m:ctrlPr>
                                </m:dPr>
                                <m:e>
                                  <m:r>
                                    <a:rPr lang="en-US" sz="2000" i="0">
                                      <a:solidFill>
                                        <a:srgbClr val="002060"/>
                                      </a:solidFill>
                                      <a:latin typeface="Cambria Math" panose="02040503050406030204" pitchFamily="18" charset="0"/>
                                    </a:rPr>
                                    <m:t>1</m:t>
                                  </m:r>
                                  <m:r>
                                    <a:rPr lang="en-US" sz="2000" i="0">
                                      <a:solidFill>
                                        <a:srgbClr val="002060"/>
                                      </a:solidFill>
                                      <a:latin typeface="Cambria Math" panose="02040503050406030204" pitchFamily="18" charset="0"/>
                                    </a:rPr>
                                    <m:t>+</m:t>
                                  </m:r>
                                  <m:f>
                                    <m:fPr>
                                      <m:type m:val="lin"/>
                                      <m:ctrlPr>
                                        <a:rPr lang="en-US" sz="2000" i="1">
                                          <a:solidFill>
                                            <a:srgbClr val="002060"/>
                                          </a:solidFill>
                                          <a:latin typeface="Cambria Math" panose="02040503050406030204" pitchFamily="18" charset="0"/>
                                        </a:rPr>
                                      </m:ctrlPr>
                                    </m:fPr>
                                    <m:num>
                                      <m:sSup>
                                        <m:sSupPr>
                                          <m:ctrlPr>
                                            <a:rPr lang="en-US" sz="2000" i="1">
                                              <a:solidFill>
                                                <a:srgbClr val="002060"/>
                                              </a:solidFill>
                                              <a:latin typeface="Cambria Math" panose="02040503050406030204" pitchFamily="18" charset="0"/>
                                            </a:rPr>
                                          </m:ctrlPr>
                                        </m:sSupPr>
                                        <m:e>
                                          <m:r>
                                            <a:rPr lang="en-US" sz="2000" i="1">
                                              <a:solidFill>
                                                <a:srgbClr val="002060"/>
                                              </a:solidFill>
                                              <a:latin typeface="Cambria Math" panose="02040503050406030204" pitchFamily="18" charset="0"/>
                                            </a:rPr>
                                            <m:t>𝐾</m:t>
                                          </m:r>
                                        </m:e>
                                        <m:sup>
                                          <m:r>
                                            <a:rPr lang="en-US" sz="2000" i="0">
                                              <a:solidFill>
                                                <a:srgbClr val="002060"/>
                                              </a:solidFill>
                                              <a:latin typeface="Cambria Math" panose="02040503050406030204" pitchFamily="18" charset="0"/>
                                            </a:rPr>
                                            <m:t>2</m:t>
                                          </m:r>
                                        </m:sup>
                                      </m:sSup>
                                    </m:num>
                                    <m:den>
                                      <m:r>
                                        <a:rPr lang="en-US" sz="2000" i="0">
                                          <a:solidFill>
                                            <a:srgbClr val="002060"/>
                                          </a:solidFill>
                                          <a:latin typeface="Cambria Math" panose="02040503050406030204" pitchFamily="18" charset="0"/>
                                        </a:rPr>
                                        <m:t>2</m:t>
                                      </m:r>
                                    </m:den>
                                  </m:f>
                                </m:e>
                              </m:d>
                            </m:e>
                            <m:sup>
                              <m:r>
                                <a:rPr lang="en-US" sz="2000" i="0">
                                  <a:solidFill>
                                    <a:srgbClr val="002060"/>
                                  </a:solidFill>
                                  <a:latin typeface="Cambria Math" panose="02040503050406030204" pitchFamily="18" charset="0"/>
                                </a:rPr>
                                <m:t>2</m:t>
                              </m:r>
                            </m:sup>
                          </m:sSup>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934921" y="2283255"/>
                <a:ext cx="6140675" cy="76213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29188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t>Power in the central radiation cone </a:t>
            </a:r>
            <a:br>
              <a:rPr lang="en-US" dirty="0" smtClean="0"/>
            </a:br>
            <a:r>
              <a:rPr lang="en-US" dirty="0" smtClean="0"/>
              <a:t>for soft x-ray </a:t>
            </a:r>
            <a:r>
              <a:rPr lang="en-US" dirty="0" err="1" smtClean="0"/>
              <a:t>undulators</a:t>
            </a:r>
            <a:r>
              <a:rPr lang="en-US" dirty="0" smtClean="0"/>
              <a:t> at three present facilities*</a:t>
            </a:r>
          </a:p>
        </p:txBody>
      </p:sp>
      <p:sp>
        <p:nvSpPr>
          <p:cNvPr id="74755" name="Slide Number Placeholder 3"/>
          <p:cNvSpPr>
            <a:spLocks noGrp="1"/>
          </p:cNvSpPr>
          <p:nvPr>
            <p:ph type="sldNum" sz="quarter" idx="10"/>
          </p:nvPr>
        </p:nvSpPr>
        <p:spPr>
          <a:noFill/>
        </p:spPr>
        <p:txBody>
          <a:bodyPr/>
          <a:lstStyle/>
          <a:p>
            <a:fld id="{1D4A275B-E646-A54D-8CD1-222D0779E524}" type="slidenum">
              <a:rPr lang="en-US" smtClean="0"/>
              <a:pPr/>
              <a:t>48</a:t>
            </a:fld>
            <a:endParaRPr lang="en-US" smtClean="0"/>
          </a:p>
        </p:txBody>
      </p:sp>
      <p:pic>
        <p:nvPicPr>
          <p:cNvPr id="74756" name="Picture 9" descr="PwrCenRadCone_ALS_BessyII_Elettra"/>
          <p:cNvPicPr>
            <a:picLocks noChangeAspect="1" noChangeArrowheads="1"/>
          </p:cNvPicPr>
          <p:nvPr/>
        </p:nvPicPr>
        <p:blipFill>
          <a:blip r:embed="rId3"/>
          <a:srcRect/>
          <a:stretch>
            <a:fillRect/>
          </a:stretch>
        </p:blipFill>
        <p:spPr bwMode="auto">
          <a:xfrm>
            <a:off x="2252497" y="805108"/>
            <a:ext cx="4679950" cy="5864225"/>
          </a:xfrm>
          <a:prstGeom prst="rect">
            <a:avLst/>
          </a:prstGeom>
          <a:noFill/>
          <a:ln w="9525">
            <a:noFill/>
            <a:miter lim="800000"/>
            <a:headEnd/>
            <a:tailEnd/>
          </a:ln>
        </p:spPr>
      </p:pic>
      <p:sp>
        <p:nvSpPr>
          <p:cNvPr id="3" name="Rectangle 2"/>
          <p:cNvSpPr/>
          <p:nvPr/>
        </p:nvSpPr>
        <p:spPr bwMode="auto">
          <a:xfrm>
            <a:off x="5243190" y="3719512"/>
            <a:ext cx="379688" cy="4534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2" name="Rectangle 1"/>
          <p:cNvSpPr/>
          <p:nvPr/>
        </p:nvSpPr>
        <p:spPr bwMode="auto">
          <a:xfrm>
            <a:off x="5140142" y="3697830"/>
            <a:ext cx="585784" cy="2484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ea typeface="Geneva" charset="0"/>
                <a:cs typeface="Geneva" charset="0"/>
              </a:rPr>
              <a:t>=42</a:t>
            </a:r>
            <a:r>
              <a:rPr kumimoji="0" lang="el-GR" sz="1100" b="0" i="0" u="none" strike="noStrike" cap="none" normalizeH="0" baseline="0" dirty="0" smtClean="0">
                <a:ln>
                  <a:noFill/>
                </a:ln>
                <a:solidFill>
                  <a:schemeClr val="tx1"/>
                </a:solidFill>
                <a:effectLst/>
                <a:latin typeface="Arial" charset="0"/>
                <a:ea typeface="Geneva" charset="0"/>
                <a:cs typeface="Geneva" charset="0"/>
              </a:rPr>
              <a:t>μ</a:t>
            </a:r>
            <a:r>
              <a:rPr kumimoji="0" lang="en-US" sz="1100" b="0" i="0" u="none" strike="noStrike" cap="none" normalizeH="0" baseline="0" dirty="0" smtClean="0">
                <a:ln>
                  <a:noFill/>
                </a:ln>
                <a:solidFill>
                  <a:schemeClr val="tx1"/>
                </a:solidFill>
                <a:effectLst/>
                <a:latin typeface="Arial" charset="0"/>
                <a:ea typeface="Geneva" charset="0"/>
                <a:cs typeface="Geneva" charset="0"/>
              </a:rPr>
              <a:t>r</a:t>
            </a:r>
            <a:endParaRPr kumimoji="0" lang="en-US" sz="1100" b="0" i="0" u="none" strike="noStrike" cap="none" normalizeH="0" baseline="0" dirty="0">
              <a:ln>
                <a:noFill/>
              </a:ln>
              <a:solidFill>
                <a:schemeClr val="tx1"/>
              </a:solidFill>
              <a:effectLst/>
              <a:latin typeface="Arial" charset="0"/>
              <a:ea typeface="Geneva" charset="0"/>
              <a:cs typeface="Geneva" charset="0"/>
            </a:endParaRPr>
          </a:p>
        </p:txBody>
      </p:sp>
      <p:sp>
        <p:nvSpPr>
          <p:cNvPr id="4" name="Rectangle 3"/>
          <p:cNvSpPr/>
          <p:nvPr/>
        </p:nvSpPr>
        <p:spPr>
          <a:xfrm>
            <a:off x="6227913" y="5494750"/>
            <a:ext cx="2466825" cy="830997"/>
          </a:xfrm>
          <a:prstGeom prst="rect">
            <a:avLst/>
          </a:prstGeom>
        </p:spPr>
        <p:txBody>
          <a:bodyPr wrap="square">
            <a:spAutoFit/>
          </a:bodyPr>
          <a:lstStyle/>
          <a:p>
            <a:r>
              <a:rPr lang="en-US" sz="1600" dirty="0">
                <a:solidFill>
                  <a:srgbClr val="9A172F"/>
                </a:solidFill>
              </a:rPr>
              <a:t>* All </a:t>
            </a:r>
            <a:r>
              <a:rPr lang="en-US" sz="1600" dirty="0" smtClean="0">
                <a:solidFill>
                  <a:srgbClr val="9A172F"/>
                </a:solidFill>
              </a:rPr>
              <a:t>have </a:t>
            </a:r>
            <a:r>
              <a:rPr lang="en-US" sz="1600" dirty="0">
                <a:solidFill>
                  <a:srgbClr val="9A172F"/>
                </a:solidFill>
              </a:rPr>
              <a:t>presently </a:t>
            </a:r>
            <a:r>
              <a:rPr lang="en-US" sz="1600" dirty="0" smtClean="0">
                <a:solidFill>
                  <a:srgbClr val="9A172F"/>
                </a:solidFill>
              </a:rPr>
              <a:t>embarked on, or are considering upgrades</a:t>
            </a:r>
            <a:r>
              <a:rPr lang="en-US" sz="1600" dirty="0">
                <a:solidFill>
                  <a:srgbClr val="9A172F"/>
                </a:solidFill>
              </a:rPr>
              <a:t>.</a:t>
            </a:r>
          </a:p>
        </p:txBody>
      </p:sp>
    </p:spTree>
    <p:extLst>
      <p:ext uri="{BB962C8B-B14F-4D97-AF65-F5344CB8AC3E}">
        <p14:creationId xmlns:p14="http://schemas.microsoft.com/office/powerpoint/2010/main" val="2873422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dirty="0" smtClean="0"/>
              <a:t>Power in the central radiation cone </a:t>
            </a:r>
            <a:br>
              <a:rPr lang="en-US" dirty="0" smtClean="0"/>
            </a:br>
            <a:r>
              <a:rPr lang="en-US" dirty="0" smtClean="0"/>
              <a:t>for hard x-ray </a:t>
            </a:r>
            <a:r>
              <a:rPr lang="en-US" dirty="0" err="1" smtClean="0"/>
              <a:t>undulators</a:t>
            </a:r>
            <a:r>
              <a:rPr lang="en-US" dirty="0" smtClean="0"/>
              <a:t> at three present facilities*</a:t>
            </a:r>
          </a:p>
        </p:txBody>
      </p:sp>
      <p:sp>
        <p:nvSpPr>
          <p:cNvPr id="75779" name="Slide Number Placeholder 3"/>
          <p:cNvSpPr>
            <a:spLocks noGrp="1"/>
          </p:cNvSpPr>
          <p:nvPr>
            <p:ph type="sldNum" sz="quarter" idx="10"/>
          </p:nvPr>
        </p:nvSpPr>
        <p:spPr>
          <a:noFill/>
        </p:spPr>
        <p:txBody>
          <a:bodyPr/>
          <a:lstStyle/>
          <a:p>
            <a:fld id="{A904428A-5BB4-2B48-8BF4-70681D711FDE}" type="slidenum">
              <a:rPr lang="en-US" smtClean="0"/>
              <a:pPr/>
              <a:t>49</a:t>
            </a:fld>
            <a:endParaRPr lang="en-US" smtClean="0"/>
          </a:p>
        </p:txBody>
      </p:sp>
      <p:pic>
        <p:nvPicPr>
          <p:cNvPr id="75780" name="Picture 14"/>
          <p:cNvPicPr>
            <a:picLocks noChangeAspect="1" noChangeArrowheads="1"/>
          </p:cNvPicPr>
          <p:nvPr/>
        </p:nvPicPr>
        <p:blipFill>
          <a:blip r:embed="rId2"/>
          <a:srcRect/>
          <a:stretch>
            <a:fillRect/>
          </a:stretch>
        </p:blipFill>
        <p:spPr bwMode="auto">
          <a:xfrm>
            <a:off x="2232025" y="793750"/>
            <a:ext cx="4687888" cy="5848350"/>
          </a:xfrm>
          <a:prstGeom prst="rect">
            <a:avLst/>
          </a:prstGeom>
          <a:noFill/>
          <a:ln w="9525">
            <a:noFill/>
            <a:miter lim="800000"/>
            <a:headEnd/>
            <a:tailEnd/>
          </a:ln>
        </p:spPr>
      </p:pic>
      <p:sp>
        <p:nvSpPr>
          <p:cNvPr id="2" name="Rectangle 1"/>
          <p:cNvSpPr/>
          <p:nvPr/>
        </p:nvSpPr>
        <p:spPr>
          <a:xfrm>
            <a:off x="6137563" y="5718084"/>
            <a:ext cx="2557175" cy="646331"/>
          </a:xfrm>
          <a:prstGeom prst="rect">
            <a:avLst/>
          </a:prstGeom>
        </p:spPr>
        <p:txBody>
          <a:bodyPr wrap="none">
            <a:spAutoFit/>
          </a:bodyPr>
          <a:lstStyle/>
          <a:p>
            <a:r>
              <a:rPr lang="en-US" sz="1800" dirty="0" smtClean="0">
                <a:solidFill>
                  <a:srgbClr val="9A172F"/>
                </a:solidFill>
              </a:rPr>
              <a:t>* All have embarked on</a:t>
            </a:r>
          </a:p>
          <a:p>
            <a:r>
              <a:rPr lang="en-US" sz="1800" dirty="0" smtClean="0">
                <a:solidFill>
                  <a:srgbClr val="9A172F"/>
                </a:solidFill>
              </a:rPr>
              <a:t>DLSR lattice upgrades.</a:t>
            </a:r>
            <a:endParaRPr lang="en-US" sz="1800" dirty="0">
              <a:solidFill>
                <a:srgbClr val="9A172F"/>
              </a:solidFill>
            </a:endParaRPr>
          </a:p>
        </p:txBody>
      </p:sp>
    </p:spTree>
    <p:extLst>
      <p:ext uri="{BB962C8B-B14F-4D97-AF65-F5344CB8AC3E}">
        <p14:creationId xmlns:p14="http://schemas.microsoft.com/office/powerpoint/2010/main" val="3680472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t="10133"/>
          <a:stretch>
            <a:fillRect/>
          </a:stretch>
        </p:blipFill>
        <p:spPr bwMode="auto">
          <a:xfrm>
            <a:off x="434975" y="1508125"/>
            <a:ext cx="4365625"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Text Box 6"/>
          <p:cNvSpPr txBox="1">
            <a:spLocks noChangeArrowheads="1"/>
          </p:cNvSpPr>
          <p:nvPr/>
        </p:nvSpPr>
        <p:spPr bwMode="auto">
          <a:xfrm>
            <a:off x="381000" y="542092"/>
            <a:ext cx="8305800" cy="677108"/>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1" dirty="0">
                <a:solidFill>
                  <a:schemeClr val="tx2"/>
                </a:solidFill>
              </a:rPr>
              <a:t>Third Generation Sources: Undulator Insertion Devices</a:t>
            </a:r>
            <a:br>
              <a:rPr lang="en-US" altLang="en-US" sz="2400" b="1" dirty="0">
                <a:solidFill>
                  <a:schemeClr val="tx2"/>
                </a:solidFill>
              </a:rPr>
            </a:br>
            <a:endParaRPr lang="en-AU" altLang="en-US" sz="1400" b="1" dirty="0">
              <a:solidFill>
                <a:schemeClr val="tx2"/>
              </a:solidFill>
            </a:endParaRPr>
          </a:p>
        </p:txBody>
      </p:sp>
      <p:sp>
        <p:nvSpPr>
          <p:cNvPr id="23559" name="Text Box 7"/>
          <p:cNvSpPr txBox="1">
            <a:spLocks noChangeArrowheads="1"/>
          </p:cNvSpPr>
          <p:nvPr/>
        </p:nvSpPr>
        <p:spPr bwMode="auto">
          <a:xfrm>
            <a:off x="339725" y="1185863"/>
            <a:ext cx="1849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chemeClr val="accent2"/>
                </a:solidFill>
              </a:rPr>
              <a:t>1</a:t>
            </a:r>
            <a:r>
              <a:rPr lang="en-US" altLang="en-US" sz="1600" baseline="30000">
                <a:solidFill>
                  <a:schemeClr val="accent2"/>
                </a:solidFill>
              </a:rPr>
              <a:t>st</a:t>
            </a:r>
            <a:r>
              <a:rPr lang="en-US" altLang="en-US" sz="1600">
                <a:solidFill>
                  <a:schemeClr val="accent2"/>
                </a:solidFill>
              </a:rPr>
              <a:t>, 2</a:t>
            </a:r>
            <a:r>
              <a:rPr lang="en-US" altLang="en-US" sz="1600" baseline="30000">
                <a:solidFill>
                  <a:schemeClr val="accent2"/>
                </a:solidFill>
              </a:rPr>
              <a:t>nd</a:t>
            </a:r>
            <a:r>
              <a:rPr lang="en-US" altLang="en-US" sz="1600">
                <a:solidFill>
                  <a:schemeClr val="accent2"/>
                </a:solidFill>
              </a:rPr>
              <a:t> Generation</a:t>
            </a:r>
            <a:endParaRPr lang="en-AU" altLang="en-US" sz="1600">
              <a:solidFill>
                <a:schemeClr val="accent2"/>
              </a:solidFill>
            </a:endParaRPr>
          </a:p>
        </p:txBody>
      </p:sp>
      <p:sp>
        <p:nvSpPr>
          <p:cNvPr id="23560" name="Text Box 8"/>
          <p:cNvSpPr txBox="1">
            <a:spLocks noChangeArrowheads="1"/>
          </p:cNvSpPr>
          <p:nvPr/>
        </p:nvSpPr>
        <p:spPr bwMode="auto">
          <a:xfrm>
            <a:off x="2473325" y="1187450"/>
            <a:ext cx="3211513" cy="336550"/>
          </a:xfrm>
          <a:prstGeom prst="rect">
            <a:avLst/>
          </a:prstGeom>
          <a:solidFill>
            <a:schemeClr val="bg1"/>
          </a:solidFill>
          <a:ln>
            <a:noFill/>
          </a:ln>
          <a:effectLs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dirty="0">
                <a:solidFill>
                  <a:schemeClr val="accent2"/>
                </a:solidFill>
              </a:rPr>
              <a:t>3rd Generation: Insertion Devices</a:t>
            </a:r>
            <a:endParaRPr lang="en-AU" altLang="en-US" sz="1600" dirty="0">
              <a:solidFill>
                <a:schemeClr val="accent2"/>
              </a:solidFill>
            </a:endParaRPr>
          </a:p>
        </p:txBody>
      </p:sp>
      <p:pic>
        <p:nvPicPr>
          <p:cNvPr id="9" name="Picture 5" descr="Graph1"/>
          <p:cNvPicPr>
            <a:picLocks noChangeAspect="1" noChangeArrowheads="1"/>
          </p:cNvPicPr>
          <p:nvPr/>
        </p:nvPicPr>
        <p:blipFill rotWithShape="1">
          <a:blip r:embed="rId4">
            <a:extLst>
              <a:ext uri="{28A0092B-C50C-407E-A947-70E740481C1C}">
                <a14:useLocalDpi xmlns:a14="http://schemas.microsoft.com/office/drawing/2010/main" val="0"/>
              </a:ext>
            </a:extLst>
          </a:blip>
          <a:srcRect t="2059"/>
          <a:stretch/>
        </p:blipFill>
        <p:spPr bwMode="auto">
          <a:xfrm>
            <a:off x="2189163" y="4217473"/>
            <a:ext cx="2916237" cy="1497527"/>
          </a:xfrm>
          <a:prstGeom prst="rect">
            <a:avLst/>
          </a:prstGeom>
          <a:solidFill>
            <a:schemeClr val="bg1"/>
          </a:solidFill>
          <a:ln>
            <a:noFill/>
          </a:ln>
        </p:spPr>
      </p:pic>
      <p:grpSp>
        <p:nvGrpSpPr>
          <p:cNvPr id="5" name="Group 4"/>
          <p:cNvGrpSpPr/>
          <p:nvPr/>
        </p:nvGrpSpPr>
        <p:grpSpPr>
          <a:xfrm>
            <a:off x="4895850" y="1508125"/>
            <a:ext cx="4191000" cy="3810000"/>
            <a:chOff x="4953000" y="1295400"/>
            <a:chExt cx="4191000" cy="3810000"/>
          </a:xfrm>
        </p:grpSpPr>
        <p:grpSp>
          <p:nvGrpSpPr>
            <p:cNvPr id="4" name="Group 3"/>
            <p:cNvGrpSpPr/>
            <p:nvPr/>
          </p:nvGrpSpPr>
          <p:grpSpPr>
            <a:xfrm>
              <a:off x="4953000" y="1295400"/>
              <a:ext cx="4191000" cy="3810000"/>
              <a:chOff x="4953000" y="990600"/>
              <a:chExt cx="4191000" cy="3810000"/>
            </a:xfrm>
          </p:grpSpPr>
          <p:pic>
            <p:nvPicPr>
              <p:cNvPr id="23555" name="Picture 3"/>
              <p:cNvPicPr>
                <a:picLocks noChangeAspect="1" noChangeArrowheads="1"/>
              </p:cNvPicPr>
              <p:nvPr/>
            </p:nvPicPr>
            <p:blipFill>
              <a:blip r:embed="rId5">
                <a:extLst>
                  <a:ext uri="{28A0092B-C50C-407E-A947-70E740481C1C}">
                    <a14:useLocalDpi xmlns:a14="http://schemas.microsoft.com/office/drawing/2010/main" val="0"/>
                  </a:ext>
                </a:extLst>
              </a:blip>
              <a:srcRect t="9091" r="8522"/>
              <a:stretch>
                <a:fillRect/>
              </a:stretch>
            </p:blipFill>
            <p:spPr bwMode="auto">
              <a:xfrm>
                <a:off x="5054600" y="990600"/>
                <a:ext cx="4089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953000" y="990600"/>
                <a:ext cx="731838" cy="195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 name="TextBox 2"/>
            <p:cNvSpPr txBox="1"/>
            <p:nvPr/>
          </p:nvSpPr>
          <p:spPr>
            <a:xfrm>
              <a:off x="8001000" y="4207653"/>
              <a:ext cx="152400" cy="288147"/>
            </a:xfrm>
            <a:prstGeom prst="rect">
              <a:avLst/>
            </a:prstGeom>
            <a:solidFill>
              <a:schemeClr val="bg1"/>
            </a:solidFill>
          </p:spPr>
          <p:txBody>
            <a:bodyPr wrap="square" lIns="36000" tIns="36000" rIns="36000" bIns="36000" rtlCol="0">
              <a:spAutoFit/>
            </a:bodyPr>
            <a:lstStyle/>
            <a:p>
              <a:pPr algn="ctr"/>
              <a:r>
                <a:rPr lang="en-AU" sz="1400" dirty="0" smtClean="0"/>
                <a:t>u</a:t>
              </a:r>
              <a:endParaRPr lang="en-AU" sz="1400" dirty="0"/>
            </a:p>
          </p:txBody>
        </p:sp>
      </p:grpSp>
      <p:sp>
        <p:nvSpPr>
          <p:cNvPr id="6" name="Rectangle 5"/>
          <p:cNvSpPr/>
          <p:nvPr/>
        </p:nvSpPr>
        <p:spPr>
          <a:xfrm>
            <a:off x="5627688" y="5393323"/>
            <a:ext cx="3502241" cy="338554"/>
          </a:xfrm>
          <a:prstGeom prst="rect">
            <a:avLst/>
          </a:prstGeom>
        </p:spPr>
        <p:txBody>
          <a:bodyPr wrap="none">
            <a:spAutoFit/>
          </a:bodyPr>
          <a:lstStyle/>
          <a:p>
            <a:r>
              <a:rPr lang="en-US" altLang="en-US" sz="1600" dirty="0" smtClean="0">
                <a:solidFill>
                  <a:schemeClr val="accent2"/>
                </a:solidFill>
              </a:rPr>
              <a:t>Courtesy of Richard Garrett, ANSTO</a:t>
            </a:r>
            <a:endParaRPr lang="en-US" sz="1600" dirty="0"/>
          </a:p>
        </p:txBody>
      </p:sp>
    </p:spTree>
    <p:extLst>
      <p:ext uri="{BB962C8B-B14F-4D97-AF65-F5344CB8AC3E}">
        <p14:creationId xmlns:p14="http://schemas.microsoft.com/office/powerpoint/2010/main" val="1193872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on the definition of </a:t>
            </a:r>
            <a:r>
              <a:rPr lang="el-GR" i="1" dirty="0" smtClean="0">
                <a:latin typeface="Times New Roman" panose="02020603050405020304" pitchFamily="18" charset="0"/>
                <a:cs typeface="Times New Roman" panose="02020603050405020304" pitchFamily="18" charset="0"/>
              </a:rPr>
              <a:t>θ</a:t>
            </a:r>
            <a:r>
              <a:rPr lang="en-US" sz="2800" i="1" baseline="-25000" dirty="0" err="1" smtClean="0">
                <a:latin typeface="Times New Roman" panose="02020603050405020304" pitchFamily="18" charset="0"/>
                <a:cs typeface="Times New Roman" panose="02020603050405020304" pitchFamily="18" charset="0"/>
              </a:rPr>
              <a:t>cen</a:t>
            </a:r>
            <a:endParaRPr lang="en-US" sz="2800" i="1" baseline="-25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881" y="762000"/>
                <a:ext cx="8531877" cy="5592476"/>
              </a:xfrm>
              <a:ln>
                <a:solidFill>
                  <a:schemeClr val="accent1"/>
                </a:solidFill>
              </a:ln>
            </p:spPr>
            <p:txBody>
              <a:bodyPr/>
              <a:lstStyle/>
              <a:p>
                <a:pPr marL="0" indent="0">
                  <a:buNone/>
                </a:pPr>
                <a:r>
                  <a:rPr lang="en-US" sz="2000" dirty="0" smtClean="0"/>
                  <a:t>Our choice of                             has the advantage that it corresponds to a relative spectral bandwidth of 1/N. Other definitions are possible, generally smaller by a factor of ½, as discussed by Kim et al.in reference 5.5, pp.61-63, and by Hoffmann in ref. 5.2, pp.229-232.  See slides #s 62 to 64 for further comments regarding the choice of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𝑐𝑒𝑛</m:t>
                        </m:r>
                      </m:sub>
                    </m:sSub>
                    <m:r>
                      <a:rPr lang="en-US" sz="2000" b="0" i="1" smtClean="0">
                        <a:latin typeface="Cambria Math" panose="02040503050406030204" pitchFamily="18" charset="0"/>
                      </a:rPr>
                      <m:t> </m:t>
                    </m:r>
                  </m:oMath>
                </a14:m>
                <a:r>
                  <a:rPr lang="en-US" sz="2000" dirty="0" smtClean="0">
                    <a:cs typeface="Times New Roman" panose="02020603050405020304" pitchFamily="18" charset="0"/>
                  </a:rPr>
                  <a:t>and the impact on calculations of central radiation power, flux, spectral brightness, coherent power and coherent flux.</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881" y="762000"/>
                <a:ext cx="8531877" cy="5592476"/>
              </a:xfrm>
              <a:blipFill>
                <a:blip r:embed="rId3"/>
                <a:stretch>
                  <a:fillRect l="-714" t="-326" r="-571"/>
                </a:stretch>
              </a:blipFill>
              <a:ln>
                <a:solidFill>
                  <a:schemeClr val="accent1"/>
                </a:solidFill>
              </a:ln>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50</a:t>
            </a:fld>
            <a:endParaRPr lang="en-US"/>
          </a:p>
        </p:txBody>
      </p:sp>
      <mc:AlternateContent xmlns:mc="http://schemas.openxmlformats.org/markup-compatibility/2006" xmlns:a14="http://schemas.microsoft.com/office/drawing/2010/main">
        <mc:Choice Requires="a14">
          <p:sp>
            <p:nvSpPr>
              <p:cNvPr id="5" name="Rectangle 4"/>
              <p:cNvSpPr/>
              <p:nvPr/>
            </p:nvSpPr>
            <p:spPr>
              <a:xfrm>
                <a:off x="1842869" y="711583"/>
                <a:ext cx="1990353" cy="434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sub>
                      </m:sSub>
                      <m:r>
                        <a:rPr lang="en-US" sz="2000" i="0">
                          <a:solidFill>
                            <a:srgbClr val="014188"/>
                          </a:solidFill>
                          <a:latin typeface="Cambria Math" panose="02040503050406030204" pitchFamily="18" charset="0"/>
                        </a:rPr>
                        <m:t>=</m:t>
                      </m:r>
                      <m:f>
                        <m:fPr>
                          <m:type m:val="lin"/>
                          <m:ctrlPr>
                            <a:rPr lang="en-US" sz="2000" i="1">
                              <a:solidFill>
                                <a:srgbClr val="014188"/>
                              </a:solidFill>
                              <a:latin typeface="Cambria Math" panose="02040503050406030204" pitchFamily="18" charset="0"/>
                            </a:rPr>
                          </m:ctrlPr>
                        </m:fPr>
                        <m:num>
                          <m:r>
                            <a:rPr lang="en-US" sz="2000" i="0">
                              <a:solidFill>
                                <a:srgbClr val="014188"/>
                              </a:solidFill>
                              <a:latin typeface="Cambria Math" panose="02040503050406030204" pitchFamily="18" charset="0"/>
                            </a:rPr>
                            <m:t>1</m:t>
                          </m:r>
                        </m:num>
                        <m:den>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𝛾</m:t>
                              </m:r>
                            </m:e>
                            <m:sup>
                              <m:r>
                                <a:rPr lang="en-US" sz="2000" i="0">
                                  <a:solidFill>
                                    <a:srgbClr val="014188"/>
                                  </a:solidFill>
                                  <a:latin typeface="Cambria Math" panose="02040503050406030204" pitchFamily="18" charset="0"/>
                                </a:rPr>
                                <m:t>∗</m:t>
                              </m:r>
                            </m:sup>
                          </m:sSup>
                        </m:den>
                      </m:f>
                      <m:rad>
                        <m:radPr>
                          <m:degHide m:val="on"/>
                          <m:ctrlPr>
                            <a:rPr lang="en-US" sz="2000" i="1">
                              <a:solidFill>
                                <a:srgbClr val="014188"/>
                              </a:solidFill>
                              <a:latin typeface="Cambria Math" panose="02040503050406030204" pitchFamily="18" charset="0"/>
                            </a:rPr>
                          </m:ctrlPr>
                        </m:radPr>
                        <m:deg/>
                        <m:e>
                          <m:r>
                            <a:rPr lang="en-US" sz="2000" i="1">
                              <a:solidFill>
                                <a:srgbClr val="014188"/>
                              </a:solidFill>
                              <a:latin typeface="Cambria Math" panose="02040503050406030204" pitchFamily="18" charset="0"/>
                            </a:rPr>
                            <m:t>𝑁</m:t>
                          </m:r>
                        </m:e>
                      </m:rad>
                    </m:oMath>
                  </m:oMathPara>
                </a14:m>
                <a:endParaRPr lang="en-US" dirty="0">
                  <a:solidFill>
                    <a:srgbClr val="014188"/>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1842869" y="711583"/>
                <a:ext cx="1990353" cy="434414"/>
              </a:xfrm>
              <a:prstGeom prst="rect">
                <a:avLst/>
              </a:prstGeom>
              <a:blipFill>
                <a:blip r:embed="rId4"/>
                <a:stretch>
                  <a:fillRect t="-98592" r="-612" b="-167606"/>
                </a:stretch>
              </a:blipFill>
            </p:spPr>
            <p:txBody>
              <a:bodyPr/>
              <a:lstStyle/>
              <a:p>
                <a:r>
                  <a:rPr lang="en-US">
                    <a:noFill/>
                  </a:rPr>
                  <a:t> </a:t>
                </a:r>
              </a:p>
            </p:txBody>
          </p:sp>
        </mc:Fallback>
      </mc:AlternateContent>
    </p:spTree>
    <p:extLst>
      <p:ext uri="{BB962C8B-B14F-4D97-AF65-F5344CB8AC3E}">
        <p14:creationId xmlns:p14="http://schemas.microsoft.com/office/powerpoint/2010/main" val="1711202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0053271D-C1D1-4532-9A79-71DF39A3D4DC}" type="slidenum">
              <a:rPr lang="en-US" altLang="en-US"/>
              <a:pPr/>
              <a:t>51</a:t>
            </a:fld>
            <a:endParaRPr lang="en-US" altLang="en-US"/>
          </a:p>
        </p:txBody>
      </p:sp>
      <p:sp>
        <p:nvSpPr>
          <p:cNvPr id="95234" name="Rectangle 2"/>
          <p:cNvSpPr>
            <a:spLocks noGrp="1" noChangeArrowheads="1"/>
          </p:cNvSpPr>
          <p:nvPr>
            <p:ph type="title"/>
          </p:nvPr>
        </p:nvSpPr>
        <p:spPr>
          <a:xfrm>
            <a:off x="514350" y="1401763"/>
            <a:ext cx="8120063" cy="1854200"/>
          </a:xfrm>
        </p:spPr>
        <p:txBody>
          <a:bodyPr/>
          <a:lstStyle/>
          <a:p>
            <a:pPr algn="ctr"/>
            <a:r>
              <a:rPr lang="en-US" altLang="en-US" sz="4800" dirty="0"/>
              <a:t>Beam </a:t>
            </a:r>
            <a:r>
              <a:rPr lang="en-US" altLang="en-US" sz="4800" dirty="0" smtClean="0"/>
              <a:t>Parameters and </a:t>
            </a:r>
            <a:r>
              <a:rPr lang="en-US" altLang="en-US" sz="4800" dirty="0"/>
              <a:t>Spectral </a:t>
            </a:r>
            <a:r>
              <a:rPr lang="en-US" altLang="en-US" sz="4800" dirty="0" smtClean="0"/>
              <a:t>Brightness </a:t>
            </a:r>
            <a:endParaRPr lang="en-US" altLang="en-US" sz="4800" dirty="0"/>
          </a:p>
        </p:txBody>
      </p:sp>
    </p:spTree>
    <p:extLst>
      <p:ext uri="{BB962C8B-B14F-4D97-AF65-F5344CB8AC3E}">
        <p14:creationId xmlns:p14="http://schemas.microsoft.com/office/powerpoint/2010/main" val="19379698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39DEBB5D-05C5-4290-8105-54D7AC4D7C3E}" type="slidenum">
              <a:rPr lang="en-US" altLang="en-US"/>
              <a:pPr/>
              <a:t>52</a:t>
            </a:fld>
            <a:endParaRPr lang="en-US" altLang="en-US"/>
          </a:p>
        </p:txBody>
      </p:sp>
      <p:sp>
        <p:nvSpPr>
          <p:cNvPr id="96258" name="Rectangle 2"/>
          <p:cNvSpPr>
            <a:spLocks noGrp="1" noChangeArrowheads="1"/>
          </p:cNvSpPr>
          <p:nvPr>
            <p:ph type="title"/>
          </p:nvPr>
        </p:nvSpPr>
        <p:spPr/>
        <p:txBody>
          <a:bodyPr/>
          <a:lstStyle/>
          <a:p>
            <a:r>
              <a:rPr lang="en-US" altLang="en-US" dirty="0"/>
              <a:t>Finite electron beam size and divergence </a:t>
            </a:r>
            <a:br>
              <a:rPr lang="en-US" altLang="en-US" dirty="0"/>
            </a:br>
            <a:r>
              <a:rPr lang="en-US" altLang="en-US" dirty="0"/>
              <a:t>affect undulator radiation</a:t>
            </a:r>
          </a:p>
        </p:txBody>
      </p:sp>
      <p:pic>
        <p:nvPicPr>
          <p:cNvPr id="96261" name="Picture 5" descr="Ch05_F22_23_Eq55b_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974725"/>
            <a:ext cx="8785225" cy="550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164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t>Brightness and spectral brightness</a:t>
            </a:r>
          </a:p>
        </p:txBody>
      </p:sp>
      <p:sp>
        <p:nvSpPr>
          <p:cNvPr id="76803" name="Slide Number Placeholder 3"/>
          <p:cNvSpPr>
            <a:spLocks noGrp="1"/>
          </p:cNvSpPr>
          <p:nvPr>
            <p:ph type="sldNum" sz="quarter" idx="10"/>
          </p:nvPr>
        </p:nvSpPr>
        <p:spPr>
          <a:noFill/>
        </p:spPr>
        <p:txBody>
          <a:bodyPr/>
          <a:lstStyle/>
          <a:p>
            <a:fld id="{D6F7552D-5AA1-7D40-A8D4-13872E5D671D}" type="slidenum">
              <a:rPr lang="en-US" smtClean="0"/>
              <a:pPr/>
              <a:t>53</a:t>
            </a:fld>
            <a:endParaRPr lang="en-US" smtClean="0"/>
          </a:p>
        </p:txBody>
      </p:sp>
      <p:pic>
        <p:nvPicPr>
          <p:cNvPr id="76804" name="Picture 8" descr="Ch05_Eq57_58_Feb07"/>
          <p:cNvPicPr>
            <a:picLocks noChangeAspect="1" noChangeArrowheads="1"/>
          </p:cNvPicPr>
          <p:nvPr/>
        </p:nvPicPr>
        <p:blipFill>
          <a:blip r:embed="rId2"/>
          <a:srcRect/>
          <a:stretch>
            <a:fillRect/>
          </a:stretch>
        </p:blipFill>
        <p:spPr bwMode="auto">
          <a:xfrm>
            <a:off x="152400" y="993775"/>
            <a:ext cx="8845550" cy="5505450"/>
          </a:xfrm>
          <a:prstGeom prst="rect">
            <a:avLst/>
          </a:prstGeom>
          <a:noFill/>
          <a:ln w="9525">
            <a:noFill/>
            <a:miter lim="800000"/>
            <a:headEnd/>
            <a:tailEnd/>
          </a:ln>
        </p:spPr>
      </p:pic>
    </p:spTree>
    <p:extLst>
      <p:ext uri="{BB962C8B-B14F-4D97-AF65-F5344CB8AC3E}">
        <p14:creationId xmlns:p14="http://schemas.microsoft.com/office/powerpoint/2010/main" val="22830106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54</a:t>
            </a:fld>
            <a:endParaRPr lang="en-US"/>
          </a:p>
        </p:txBody>
      </p:sp>
      <p:graphicFrame>
        <p:nvGraphicFramePr>
          <p:cNvPr id="4" name="Object 3">
            <a:hlinkClick r:id="" action="ppaction://ole?verb=0"/>
          </p:cNvPr>
          <p:cNvGraphicFramePr>
            <a:graphicFrameLocks noChangeAspect="1"/>
          </p:cNvGraphicFramePr>
          <p:nvPr>
            <p:extLst>
              <p:ext uri="{D42A27DB-BD31-4B8C-83A1-F6EECF244321}">
                <p14:modId xmlns:p14="http://schemas.microsoft.com/office/powerpoint/2010/main" val="2194382933"/>
              </p:ext>
            </p:extLst>
          </p:nvPr>
        </p:nvGraphicFramePr>
        <p:xfrm>
          <a:off x="-116072" y="-11475"/>
          <a:ext cx="8306204" cy="6615417"/>
        </p:xfrm>
        <a:graphic>
          <a:graphicData uri="http://schemas.openxmlformats.org/presentationml/2006/ole">
            <mc:AlternateContent xmlns:mc="http://schemas.openxmlformats.org/markup-compatibility/2006">
              <mc:Choice xmlns:v="urn:schemas-microsoft-com:vml" Requires="v">
                <p:oleObj spid="_x0000_s2148" name="Presentation" r:id="rId3" imgW="4762440" imgH="3571920" progId="PowerPoint.Show.12">
                  <p:embed/>
                </p:oleObj>
              </mc:Choice>
              <mc:Fallback>
                <p:oleObj name="Presentation" r:id="rId3" imgW="4762440" imgH="3571920" progId="PowerPoint.Show.12">
                  <p:embed/>
                  <p:pic>
                    <p:nvPicPr>
                      <p:cNvPr id="0" name=""/>
                      <p:cNvPicPr/>
                      <p:nvPr/>
                    </p:nvPicPr>
                    <p:blipFill>
                      <a:blip r:embed="rId4"/>
                      <a:stretch>
                        <a:fillRect/>
                      </a:stretch>
                    </p:blipFill>
                    <p:spPr>
                      <a:xfrm>
                        <a:off x="-116072" y="-11475"/>
                        <a:ext cx="8306204" cy="6615417"/>
                      </a:xfrm>
                      <a:prstGeom prst="rect">
                        <a:avLst/>
                      </a:prstGeom>
                    </p:spPr>
                  </p:pic>
                </p:oleObj>
              </mc:Fallback>
            </mc:AlternateContent>
          </a:graphicData>
        </a:graphic>
      </p:graphicFrame>
      <p:sp>
        <p:nvSpPr>
          <p:cNvPr id="6" name="Rectangle 5"/>
          <p:cNvSpPr/>
          <p:nvPr/>
        </p:nvSpPr>
        <p:spPr bwMode="auto">
          <a:xfrm>
            <a:off x="-116072" y="275731"/>
            <a:ext cx="8306204" cy="48428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2" name="Title 1"/>
          <p:cNvSpPr>
            <a:spLocks noGrp="1"/>
          </p:cNvSpPr>
          <p:nvPr>
            <p:ph type="title"/>
          </p:nvPr>
        </p:nvSpPr>
        <p:spPr>
          <a:xfrm>
            <a:off x="107213" y="136874"/>
            <a:ext cx="6305107" cy="762000"/>
          </a:xfrm>
        </p:spPr>
        <p:txBody>
          <a:bodyPr/>
          <a:lstStyle/>
          <a:p>
            <a:r>
              <a:rPr lang="en-US" dirty="0" smtClean="0"/>
              <a:t>Spectral brightness of </a:t>
            </a:r>
            <a:r>
              <a:rPr lang="en-US" dirty="0" err="1" smtClean="0"/>
              <a:t>undulator</a:t>
            </a:r>
            <a:r>
              <a:rPr lang="en-US" dirty="0" smtClean="0"/>
              <a:t> radiation</a:t>
            </a:r>
            <a:endParaRPr lang="en-US" dirty="0"/>
          </a:p>
        </p:txBody>
      </p:sp>
    </p:spTree>
    <p:extLst>
      <p:ext uri="{BB962C8B-B14F-4D97-AF65-F5344CB8AC3E}">
        <p14:creationId xmlns:p14="http://schemas.microsoft.com/office/powerpoint/2010/main" val="2061565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A2C6953C-C5BD-45FA-AB1A-9A4FDD5D5DBD}" type="slidenum">
              <a:rPr lang="en-US" altLang="en-US"/>
              <a:pPr/>
              <a:t>55</a:t>
            </a:fld>
            <a:endParaRPr lang="en-US" altLang="en-US"/>
          </a:p>
        </p:txBody>
      </p:sp>
      <p:sp>
        <p:nvSpPr>
          <p:cNvPr id="117762" name="Rectangle 2"/>
          <p:cNvSpPr>
            <a:spLocks noGrp="1" noChangeArrowheads="1"/>
          </p:cNvSpPr>
          <p:nvPr>
            <p:ph type="title"/>
          </p:nvPr>
        </p:nvSpPr>
        <p:spPr/>
        <p:txBody>
          <a:bodyPr/>
          <a:lstStyle/>
          <a:p>
            <a:r>
              <a:rPr lang="en-US" altLang="en-US" dirty="0"/>
              <a:t>Spectral brightness is useful for experiments that involve spatially resolved </a:t>
            </a:r>
            <a:r>
              <a:rPr lang="en-US" altLang="en-US" dirty="0" smtClean="0"/>
              <a:t>studies</a:t>
            </a:r>
            <a:endParaRPr lang="en-US" altLang="en-US" dirty="0"/>
          </a:p>
        </p:txBody>
      </p:sp>
      <p:pic>
        <p:nvPicPr>
          <p:cNvPr id="117763" name="Picture 3" descr="Ch05_F24VG_Feb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66" y="1034770"/>
            <a:ext cx="8701087" cy="4810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769" y="940641"/>
            <a:ext cx="4339294" cy="4796062"/>
          </a:xfrm>
          <a:prstGeom prst="rect">
            <a:avLst/>
          </a:prstGeom>
        </p:spPr>
      </p:pic>
      <p:sp>
        <p:nvSpPr>
          <p:cNvPr id="3" name="Rectangle 2"/>
          <p:cNvSpPr/>
          <p:nvPr/>
        </p:nvSpPr>
        <p:spPr>
          <a:xfrm>
            <a:off x="379231" y="5806086"/>
            <a:ext cx="4750822" cy="646331"/>
          </a:xfrm>
          <a:prstGeom prst="rect">
            <a:avLst/>
          </a:prstGeom>
        </p:spPr>
        <p:txBody>
          <a:bodyPr wrap="square">
            <a:spAutoFit/>
          </a:bodyPr>
          <a:lstStyle/>
          <a:p>
            <a:r>
              <a:rPr lang="en-US" altLang="en-US" sz="1800" dirty="0">
                <a:solidFill>
                  <a:srgbClr val="014188"/>
                </a:solidFill>
              </a:rPr>
              <a:t>Note </a:t>
            </a:r>
            <a:r>
              <a:rPr lang="en-US" altLang="en-US" sz="1800" dirty="0" smtClean="0">
                <a:solidFill>
                  <a:srgbClr val="014188"/>
                </a:solidFill>
              </a:rPr>
              <a:t>that spectral brightness values will increase by a factor of order 100 with DLSRs</a:t>
            </a:r>
            <a:endParaRPr lang="en-US" sz="1800" dirty="0">
              <a:solidFill>
                <a:srgbClr val="014188"/>
              </a:solidFill>
            </a:endParaRPr>
          </a:p>
        </p:txBody>
      </p:sp>
    </p:spTree>
    <p:extLst>
      <p:ext uri="{BB962C8B-B14F-4D97-AF65-F5344CB8AC3E}">
        <p14:creationId xmlns:p14="http://schemas.microsoft.com/office/powerpoint/2010/main" val="590794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276" y="31898"/>
            <a:ext cx="6577012" cy="762000"/>
          </a:xfrm>
        </p:spPr>
        <p:txBody>
          <a:bodyPr/>
          <a:lstStyle/>
          <a:p>
            <a:r>
              <a:rPr lang="en-US" dirty="0" smtClean="0"/>
              <a:t>Diffraction Limited Storage Rings, DLSRs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56</a:t>
            </a:fld>
            <a:endParaRPr lang="en-US"/>
          </a:p>
        </p:txBody>
      </p:sp>
      <mc:AlternateContent xmlns:mc="http://schemas.openxmlformats.org/markup-compatibility/2006" xmlns:a14="http://schemas.microsoft.com/office/drawing/2010/main">
        <mc:Choice Requires="a14">
          <p:sp>
            <p:nvSpPr>
              <p:cNvPr id="4" name="Rectangle 3"/>
              <p:cNvSpPr/>
              <p:nvPr/>
            </p:nvSpPr>
            <p:spPr>
              <a:xfrm>
                <a:off x="127590" y="793898"/>
                <a:ext cx="8878187" cy="5970865"/>
              </a:xfrm>
              <a:prstGeom prst="rect">
                <a:avLst/>
              </a:prstGeom>
            </p:spPr>
            <p:txBody>
              <a:bodyPr wrap="square">
                <a:spAutoFit/>
              </a:bodyPr>
              <a:lstStyle/>
              <a:p>
                <a:r>
                  <a:rPr lang="en-US" sz="2000" dirty="0">
                    <a:solidFill>
                      <a:srgbClr val="014188"/>
                    </a:solidFill>
                  </a:rPr>
                  <a:t>Upgrades from </a:t>
                </a:r>
                <a:r>
                  <a:rPr lang="en-US" sz="2000" dirty="0" smtClean="0">
                    <a:solidFill>
                      <a:srgbClr val="014188"/>
                    </a:solidFill>
                  </a:rPr>
                  <a:t>highly elliptical </a:t>
                </a:r>
                <a:r>
                  <a:rPr lang="en-US" sz="2000" dirty="0">
                    <a:solidFill>
                      <a:srgbClr val="014188"/>
                    </a:solidFill>
                  </a:rPr>
                  <a:t>to </a:t>
                </a:r>
                <a:r>
                  <a:rPr lang="en-US" sz="2000" dirty="0" smtClean="0">
                    <a:solidFill>
                      <a:srgbClr val="014188"/>
                    </a:solidFill>
                  </a:rPr>
                  <a:t>near circular </a:t>
                </a:r>
                <a:r>
                  <a:rPr lang="en-US" sz="2000" dirty="0">
                    <a:solidFill>
                      <a:srgbClr val="014188"/>
                    </a:solidFill>
                  </a:rPr>
                  <a:t>electron beams will greatly increase spectral </a:t>
                </a:r>
                <a:r>
                  <a:rPr lang="en-US" sz="2000" dirty="0" smtClean="0">
                    <a:solidFill>
                      <a:srgbClr val="014188"/>
                    </a:solidFill>
                  </a:rPr>
                  <a:t>brightness, </a:t>
                </a:r>
                <a:r>
                  <a:rPr lang="en-US" sz="2000" dirty="0">
                    <a:solidFill>
                      <a:srgbClr val="014188"/>
                    </a:solidFill>
                  </a:rPr>
                  <a:t>reduce exposure times for imaging and tomography, and will </a:t>
                </a:r>
                <a:r>
                  <a:rPr lang="en-US" sz="2000" dirty="0" smtClean="0">
                    <a:solidFill>
                      <a:srgbClr val="014188"/>
                    </a:solidFill>
                  </a:rPr>
                  <a:t>significantly </a:t>
                </a:r>
                <a:r>
                  <a:rPr lang="en-US" sz="2000" dirty="0">
                    <a:solidFill>
                      <a:srgbClr val="014188"/>
                    </a:solidFill>
                  </a:rPr>
                  <a:t>increase spatially coherent </a:t>
                </a:r>
                <a:r>
                  <a:rPr lang="en-US" sz="2000" dirty="0" smtClean="0">
                    <a:solidFill>
                      <a:srgbClr val="014188"/>
                    </a:solidFill>
                  </a:rPr>
                  <a:t>power. The horizontal emittance scales roughly as </a:t>
                </a:r>
                <a:r>
                  <a:rPr lang="el-GR" sz="2000" dirty="0" smtClean="0">
                    <a:solidFill>
                      <a:srgbClr val="014188"/>
                    </a:solidFill>
                    <a:latin typeface="Times New Roman" panose="02020603050405020304" pitchFamily="18" charset="0"/>
                    <a:cs typeface="Times New Roman" panose="02020603050405020304" pitchFamily="18" charset="0"/>
                  </a:rPr>
                  <a:t>γ</a:t>
                </a:r>
                <a:r>
                  <a:rPr lang="en-US" sz="2000" baseline="30000" dirty="0" smtClean="0">
                    <a:solidFill>
                      <a:srgbClr val="014188"/>
                    </a:solidFill>
                    <a:latin typeface="Times New Roman" panose="02020603050405020304" pitchFamily="18" charset="0"/>
                    <a:cs typeface="Times New Roman" panose="02020603050405020304" pitchFamily="18" charset="0"/>
                  </a:rPr>
                  <a:t>2</a:t>
                </a:r>
                <a:r>
                  <a:rPr lang="en-US" sz="2000" dirty="0" smtClean="0">
                    <a:solidFill>
                      <a:srgbClr val="014188"/>
                    </a:solidFill>
                    <a:latin typeface="Times New Roman" panose="02020603050405020304" pitchFamily="18" charset="0"/>
                    <a:cs typeface="Times New Roman" panose="02020603050405020304" pitchFamily="18" charset="0"/>
                  </a:rPr>
                  <a:t>/N</a:t>
                </a:r>
                <a:r>
                  <a:rPr lang="en-US" sz="2000" baseline="30000" dirty="0" smtClean="0">
                    <a:solidFill>
                      <a:srgbClr val="014188"/>
                    </a:solidFill>
                    <a:latin typeface="Times New Roman" panose="02020603050405020304" pitchFamily="18" charset="0"/>
                    <a:cs typeface="Times New Roman" panose="02020603050405020304" pitchFamily="18" charset="0"/>
                  </a:rPr>
                  <a:t>3</a:t>
                </a:r>
                <a:r>
                  <a:rPr lang="en-US" sz="2000" baseline="-25000" dirty="0" smtClean="0">
                    <a:solidFill>
                      <a:srgbClr val="014188"/>
                    </a:solidFill>
                    <a:latin typeface="Times New Roman" panose="02020603050405020304" pitchFamily="18" charset="0"/>
                    <a:cs typeface="Times New Roman" panose="02020603050405020304" pitchFamily="18" charset="0"/>
                  </a:rPr>
                  <a:t>bend</a:t>
                </a:r>
                <a:r>
                  <a:rPr lang="en-US" sz="2000" dirty="0" smtClean="0">
                    <a:solidFill>
                      <a:srgbClr val="014188"/>
                    </a:solidFill>
                  </a:rPr>
                  <a:t> , where </a:t>
                </a:r>
                <a14:m>
                  <m:oMath xmlns:m="http://schemas.openxmlformats.org/officeDocument/2006/math">
                    <m:r>
                      <a:rPr lang="en-US" sz="2000" i="1">
                        <a:solidFill>
                          <a:srgbClr val="014188"/>
                        </a:solidFill>
                        <a:latin typeface="Cambria Math" panose="02040503050406030204" pitchFamily="18" charset="0"/>
                      </a:rPr>
                      <m:t>𝛾</m:t>
                    </m:r>
                  </m:oMath>
                </a14:m>
                <a:r>
                  <a:rPr lang="en-US" sz="2000" dirty="0" smtClean="0">
                    <a:solidFill>
                      <a:srgbClr val="014188"/>
                    </a:solidFill>
                    <a:latin typeface="Times New Roman" panose="02020603050405020304" pitchFamily="18" charset="0"/>
                    <a:cs typeface="Times New Roman" panose="02020603050405020304" pitchFamily="18" charset="0"/>
                  </a:rPr>
                  <a:t> </a:t>
                </a:r>
                <a:r>
                  <a:rPr lang="en-US" sz="2000" dirty="0" smtClean="0">
                    <a:solidFill>
                      <a:srgbClr val="014188"/>
                    </a:solidFill>
                    <a:latin typeface="+mn-lt"/>
                    <a:cs typeface="Times New Roman" panose="02020603050405020304" pitchFamily="18" charset="0"/>
                  </a:rPr>
                  <a:t>is the Lorentz factor and </a:t>
                </a:r>
                <a:r>
                  <a:rPr lang="en-US" sz="2000" i="1" dirty="0" smtClean="0">
                    <a:solidFill>
                      <a:srgbClr val="014188"/>
                    </a:solidFill>
                    <a:latin typeface="Times New Roman" panose="02020603050405020304" pitchFamily="18" charset="0"/>
                    <a:cs typeface="Times New Roman" panose="02020603050405020304" pitchFamily="18" charset="0"/>
                  </a:rPr>
                  <a:t>N</a:t>
                </a:r>
                <a:r>
                  <a:rPr lang="en-US" sz="2000" i="1" baseline="-25000" dirty="0" smtClean="0">
                    <a:solidFill>
                      <a:srgbClr val="014188"/>
                    </a:solidFill>
                    <a:latin typeface="Times New Roman" panose="02020603050405020304" pitchFamily="18" charset="0"/>
                    <a:cs typeface="Times New Roman" panose="02020603050405020304" pitchFamily="18" charset="0"/>
                  </a:rPr>
                  <a:t>b</a:t>
                </a:r>
                <a:r>
                  <a:rPr lang="en-US" sz="2000" dirty="0" smtClean="0">
                    <a:solidFill>
                      <a:srgbClr val="014188"/>
                    </a:solidFill>
                    <a:latin typeface="Times New Roman" panose="02020603050405020304" pitchFamily="18" charset="0"/>
                    <a:cs typeface="Times New Roman" panose="02020603050405020304" pitchFamily="18" charset="0"/>
                  </a:rPr>
                  <a:t> </a:t>
                </a:r>
                <a:r>
                  <a:rPr lang="en-US" sz="2000" dirty="0" smtClean="0">
                    <a:solidFill>
                      <a:srgbClr val="014188"/>
                    </a:solidFill>
                    <a:latin typeface="+mn-lt"/>
                    <a:cs typeface="Times New Roman" panose="02020603050405020304" pitchFamily="18" charset="0"/>
                  </a:rPr>
                  <a:t>is the number of bends. </a:t>
                </a:r>
                <a:r>
                  <a:rPr lang="en-US" sz="2000" dirty="0" smtClean="0">
                    <a:solidFill>
                      <a:srgbClr val="014188"/>
                    </a:solidFill>
                  </a:rPr>
                  <a:t>This has been demonstrated at  MAX IV in Lund, Sweden (</a:t>
                </a:r>
                <a:r>
                  <a:rPr lang="en-US" sz="2000" i="1" dirty="0" smtClean="0">
                    <a:solidFill>
                      <a:srgbClr val="014188"/>
                    </a:solidFill>
                    <a:latin typeface="Times New Roman" panose="02020603050405020304" pitchFamily="18" charset="0"/>
                    <a:cs typeface="Times New Roman" panose="02020603050405020304" pitchFamily="18" charset="0"/>
                  </a:rPr>
                  <a:t>N</a:t>
                </a:r>
                <a:r>
                  <a:rPr lang="en-US" sz="2000" i="1" baseline="-25000" dirty="0" smtClean="0">
                    <a:solidFill>
                      <a:srgbClr val="014188"/>
                    </a:solidFill>
                    <a:latin typeface="Times New Roman" panose="02020603050405020304" pitchFamily="18" charset="0"/>
                    <a:cs typeface="Times New Roman" panose="02020603050405020304" pitchFamily="18" charset="0"/>
                  </a:rPr>
                  <a:t>b</a:t>
                </a:r>
                <a:r>
                  <a:rPr lang="en-US" sz="2000" dirty="0">
                    <a:solidFill>
                      <a:srgbClr val="014188"/>
                    </a:solidFill>
                    <a:cs typeface="Times New Roman" panose="02020603050405020304" pitchFamily="18" charset="0"/>
                  </a:rPr>
                  <a:t> </a:t>
                </a:r>
                <a:r>
                  <a:rPr lang="en-US" sz="2000" dirty="0" smtClean="0">
                    <a:solidFill>
                      <a:srgbClr val="014188"/>
                    </a:solidFill>
                    <a:cs typeface="Times New Roman" panose="02020603050405020304" pitchFamily="18" charset="0"/>
                  </a:rPr>
                  <a:t>= 7) </a:t>
                </a:r>
                <a:r>
                  <a:rPr lang="en-US" sz="2000" dirty="0" smtClean="0">
                    <a:solidFill>
                      <a:srgbClr val="014188"/>
                    </a:solidFill>
                  </a:rPr>
                  <a:t>and is in various stages of planning or implementation at facilities worldwide. Increases of several hundred in spectral brightness and spatially coherent power are expected, perhaps more with other improvements. These will lead to commensurate reductions in exposure time for all x-ray imaging experiments and all coherence experiments. </a:t>
                </a:r>
              </a:p>
              <a:p>
                <a:r>
                  <a:rPr lang="en-US" sz="2000" dirty="0" smtClean="0">
                    <a:solidFill>
                      <a:srgbClr val="014188"/>
                    </a:solidFill>
                  </a:rPr>
                  <a:t>                                                                                                </a:t>
                </a:r>
              </a:p>
              <a:p>
                <a:endParaRPr lang="en-US" sz="2000" dirty="0">
                  <a:solidFill>
                    <a:srgbClr val="014188"/>
                  </a:solidFill>
                </a:endParaRPr>
              </a:p>
              <a:p>
                <a:endParaRPr lang="en-US" sz="2000" dirty="0" smtClean="0">
                  <a:solidFill>
                    <a:srgbClr val="014188"/>
                  </a:solidFill>
                </a:endParaRPr>
              </a:p>
              <a:p>
                <a:endParaRPr lang="en-US" sz="2000" dirty="0">
                  <a:solidFill>
                    <a:srgbClr val="014188"/>
                  </a:solidFill>
                </a:endParaRPr>
              </a:p>
              <a:p>
                <a:r>
                  <a:rPr lang="en-US" sz="1400" dirty="0">
                    <a:solidFill>
                      <a:srgbClr val="014188"/>
                    </a:solidFill>
                  </a:rPr>
                  <a:t> </a:t>
                </a:r>
                <a:r>
                  <a:rPr lang="en-US" sz="1400" dirty="0" smtClean="0">
                    <a:solidFill>
                      <a:srgbClr val="014188"/>
                    </a:solidFill>
                  </a:rPr>
                  <a:t>                                                                                                                                            Figure courtesy of </a:t>
                </a:r>
              </a:p>
              <a:p>
                <a:r>
                  <a:rPr lang="en-US" sz="1400" dirty="0">
                    <a:solidFill>
                      <a:srgbClr val="014188"/>
                    </a:solidFill>
                  </a:rPr>
                  <a:t> </a:t>
                </a:r>
                <a:r>
                  <a:rPr lang="en-US" sz="1400" dirty="0" smtClean="0">
                    <a:solidFill>
                      <a:srgbClr val="014188"/>
                    </a:solidFill>
                  </a:rPr>
                  <a:t>                                                                                                                                            C. </a:t>
                </a:r>
                <a:r>
                  <a:rPr lang="en-US" sz="1400" dirty="0" err="1" smtClean="0">
                    <a:solidFill>
                      <a:srgbClr val="014188"/>
                    </a:solidFill>
                  </a:rPr>
                  <a:t>Steier</a:t>
                </a:r>
                <a:r>
                  <a:rPr lang="en-US" sz="1400" dirty="0" smtClean="0">
                    <a:solidFill>
                      <a:srgbClr val="014188"/>
                    </a:solidFill>
                  </a:rPr>
                  <a:t>, ALS</a:t>
                </a:r>
              </a:p>
              <a:p>
                <a:endParaRPr lang="en-US" sz="2000" dirty="0">
                  <a:solidFill>
                    <a:srgbClr val="014188"/>
                  </a:solidFill>
                </a:endParaRPr>
              </a:p>
              <a:p>
                <a:r>
                  <a:rPr lang="en-US" sz="1800" dirty="0" smtClean="0">
                    <a:solidFill>
                      <a:srgbClr val="014188"/>
                    </a:solidFill>
                  </a:rPr>
                  <a:t>For articles on DLSRs see M. Eriksson et al., J. </a:t>
                </a:r>
                <a:r>
                  <a:rPr lang="en-US" sz="1800" dirty="0" err="1" smtClean="0">
                    <a:solidFill>
                      <a:srgbClr val="014188"/>
                    </a:solidFill>
                  </a:rPr>
                  <a:t>Synchr</a:t>
                </a:r>
                <a:r>
                  <a:rPr lang="en-US" sz="1800" dirty="0" smtClean="0">
                    <a:solidFill>
                      <a:srgbClr val="014188"/>
                    </a:solidFill>
                  </a:rPr>
                  <a:t>. Rad. </a:t>
                </a:r>
                <a:r>
                  <a:rPr lang="en-US" sz="1800" b="1" dirty="0" smtClean="0">
                    <a:solidFill>
                      <a:srgbClr val="014188"/>
                    </a:solidFill>
                  </a:rPr>
                  <a:t>21</a:t>
                </a:r>
                <a:r>
                  <a:rPr lang="en-US" sz="1800" dirty="0" smtClean="0">
                    <a:solidFill>
                      <a:srgbClr val="014188"/>
                    </a:solidFill>
                  </a:rPr>
                  <a:t>, 837 (2014); R. </a:t>
                </a:r>
                <a:r>
                  <a:rPr lang="en-US" sz="1800" dirty="0" err="1" smtClean="0">
                    <a:solidFill>
                      <a:srgbClr val="014188"/>
                    </a:solidFill>
                  </a:rPr>
                  <a:t>Hettel</a:t>
                </a:r>
                <a:r>
                  <a:rPr lang="en-US" sz="1800" dirty="0" smtClean="0">
                    <a:solidFill>
                      <a:srgbClr val="014188"/>
                    </a:solidFill>
                  </a:rPr>
                  <a:t>, p. 843; J. </a:t>
                </a:r>
                <a:r>
                  <a:rPr lang="en-US" sz="1800" dirty="0" err="1" smtClean="0">
                    <a:solidFill>
                      <a:srgbClr val="014188"/>
                    </a:solidFill>
                  </a:rPr>
                  <a:t>Susini</a:t>
                </a:r>
                <a:r>
                  <a:rPr lang="en-US" sz="1800" dirty="0" smtClean="0">
                    <a:solidFill>
                      <a:srgbClr val="014188"/>
                    </a:solidFill>
                  </a:rPr>
                  <a:t> et al., p. 986; M. Borland et al., p. 912; and other articles in that issue. Upgrade beam parameters are available at each facility web site.</a:t>
                </a:r>
                <a:endParaRPr lang="en-US" sz="1800" dirty="0">
                  <a:solidFill>
                    <a:srgbClr val="014188"/>
                  </a:solidFill>
                </a:endParaRPr>
              </a:p>
            </p:txBody>
          </p:sp>
        </mc:Choice>
        <mc:Fallback xmlns="">
          <p:sp>
            <p:nvSpPr>
              <p:cNvPr id="4" name="Rectangle 3"/>
              <p:cNvSpPr>
                <a:spLocks noRot="1" noChangeAspect="1" noMove="1" noResize="1" noEditPoints="1" noAdjustHandles="1" noChangeArrowheads="1" noChangeShapeType="1" noTextEdit="1"/>
              </p:cNvSpPr>
              <p:nvPr/>
            </p:nvSpPr>
            <p:spPr>
              <a:xfrm>
                <a:off x="127590" y="793898"/>
                <a:ext cx="8878187" cy="5970865"/>
              </a:xfrm>
              <a:prstGeom prst="rect">
                <a:avLst/>
              </a:prstGeom>
              <a:blipFill>
                <a:blip r:embed="rId2"/>
                <a:stretch>
                  <a:fillRect l="-755" t="-408" r="-1168" b="-612"/>
                </a:stretch>
              </a:blipFill>
            </p:spPr>
            <p:txBody>
              <a:bodyPr/>
              <a:lstStyle/>
              <a:p>
                <a:r>
                  <a:rPr lang="en-US">
                    <a:noFill/>
                  </a:rPr>
                  <a:t> </a:t>
                </a:r>
              </a:p>
            </p:txBody>
          </p:sp>
        </mc:Fallback>
      </mc:AlternateContent>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220357" y="3936126"/>
            <a:ext cx="6810931" cy="1890515"/>
          </a:xfrm>
          <a:prstGeom prst="rect">
            <a:avLst/>
          </a:prstGeom>
          <a:noFill/>
          <a:ln>
            <a:noFill/>
          </a:ln>
        </p:spPr>
      </p:pic>
    </p:spTree>
    <p:extLst>
      <p:ext uri="{BB962C8B-B14F-4D97-AF65-F5344CB8AC3E}">
        <p14:creationId xmlns:p14="http://schemas.microsoft.com/office/powerpoint/2010/main" val="35140199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AutoShape 1"/>
          <p:cNvSpPr>
            <a:spLocks noChangeArrowheads="1"/>
          </p:cNvSpPr>
          <p:nvPr/>
        </p:nvSpPr>
        <p:spPr bwMode="auto">
          <a:xfrm>
            <a:off x="609600" y="4648200"/>
            <a:ext cx="8077200" cy="45243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74" name="AutoShape 2"/>
          <p:cNvSpPr>
            <a:spLocks noChangeArrowheads="1"/>
          </p:cNvSpPr>
          <p:nvPr/>
        </p:nvSpPr>
        <p:spPr bwMode="auto">
          <a:xfrm>
            <a:off x="4010025" y="6144815"/>
            <a:ext cx="5286375" cy="402431"/>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000000"/>
                </a:solidFill>
                <a:latin typeface="arial" panose="020B0604020202020204" pitchFamily="34" charset="0"/>
                <a:ea typeface="ＭＳ Ｐゴシック" panose="020B0600070205080204" pitchFamily="34" charset="-128"/>
              </a:defRPr>
            </a:lvl9pPr>
          </a:lstStyle>
          <a:p>
            <a:r>
              <a:rPr lang="en-US" altLang="en-US" sz="1100" i="1" dirty="0" smtClean="0"/>
              <a:t>Synchrotron </a:t>
            </a:r>
            <a:r>
              <a:rPr lang="en-US" altLang="en-US" sz="1100" i="1" dirty="0"/>
              <a:t>Radiation News</a:t>
            </a:r>
            <a:r>
              <a:rPr lang="en-US" altLang="en-US" sz="1100" dirty="0"/>
              <a:t> </a:t>
            </a:r>
            <a:r>
              <a:rPr lang="en-US" altLang="en-US" sz="1100" b="1" dirty="0"/>
              <a:t> </a:t>
            </a:r>
            <a:r>
              <a:rPr lang="en-US" altLang="en-US" sz="1100" b="1" dirty="0" smtClean="0"/>
              <a:t>29</a:t>
            </a:r>
            <a:r>
              <a:rPr lang="en-US" altLang="en-US" sz="1100" dirty="0" smtClean="0"/>
              <a:t>,16 (Nov/Dec 2016;Taylor </a:t>
            </a:r>
            <a:r>
              <a:rPr lang="en-US" altLang="en-US" sz="1100" dirty="0"/>
              <a:t>&amp; </a:t>
            </a:r>
            <a:r>
              <a:rPr lang="en-US" altLang="en-US" sz="1100" dirty="0" smtClean="0"/>
              <a:t>Francis).</a:t>
            </a:r>
            <a:endParaRPr lang="en-US" altLang="en-US" sz="11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1471611"/>
            <a:ext cx="7680960" cy="4800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609600" y="196601"/>
            <a:ext cx="7410450" cy="461665"/>
          </a:xfrm>
          <a:prstGeom prst="rect">
            <a:avLst/>
          </a:prstGeom>
        </p:spPr>
        <p:txBody>
          <a:bodyPr wrap="square">
            <a:spAutoFit/>
          </a:bodyPr>
          <a:lstStyle/>
          <a:p>
            <a:r>
              <a:rPr lang="en-US" altLang="en-US" dirty="0">
                <a:solidFill>
                  <a:srgbClr val="9A172F"/>
                </a:solidFill>
              </a:rPr>
              <a:t>The King and the PM meet the Lord of the Rings</a:t>
            </a:r>
          </a:p>
        </p:txBody>
      </p:sp>
      <p:sp>
        <p:nvSpPr>
          <p:cNvPr id="3" name="Rectangle 2"/>
          <p:cNvSpPr/>
          <p:nvPr/>
        </p:nvSpPr>
        <p:spPr>
          <a:xfrm>
            <a:off x="678180" y="886836"/>
            <a:ext cx="7734300" cy="584775"/>
          </a:xfrm>
          <a:prstGeom prst="rect">
            <a:avLst/>
          </a:prstGeom>
        </p:spPr>
        <p:txBody>
          <a:bodyPr wrap="square">
            <a:spAutoFit/>
          </a:bodyPr>
          <a:lstStyle/>
          <a:p>
            <a:r>
              <a:rPr lang="en-US" altLang="en-US" sz="1600" dirty="0" smtClean="0"/>
              <a:t>Swedish </a:t>
            </a:r>
            <a:r>
              <a:rPr lang="en-US" altLang="en-US" sz="1600" dirty="0"/>
              <a:t>Prime Minister Stefan </a:t>
            </a:r>
            <a:r>
              <a:rPr lang="en-US" altLang="en-US" sz="1600" dirty="0" err="1" smtClean="0"/>
              <a:t>Löfven</a:t>
            </a:r>
            <a:r>
              <a:rPr lang="en-US" altLang="en-US" sz="1600" dirty="0" smtClean="0"/>
              <a:t> and </a:t>
            </a:r>
            <a:r>
              <a:rPr lang="en-US" altLang="en-US" sz="1600" dirty="0"/>
              <a:t>H.M. King Carl XVI Gustav</a:t>
            </a:r>
            <a:r>
              <a:rPr lang="en-US" altLang="en-US" sz="1600" dirty="0" smtClean="0"/>
              <a:t> </a:t>
            </a:r>
            <a:r>
              <a:rPr lang="en-US" altLang="en-US" sz="1600" dirty="0"/>
              <a:t>being briefed by Mikael Eriksson about the very special diffraction limited storage ring MAX IV.</a:t>
            </a:r>
          </a:p>
        </p:txBody>
      </p:sp>
    </p:spTree>
    <p:extLst>
      <p:ext uri="{BB962C8B-B14F-4D97-AF65-F5344CB8AC3E}">
        <p14:creationId xmlns:p14="http://schemas.microsoft.com/office/powerpoint/2010/main" val="3403069422"/>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1" y="0"/>
            <a:ext cx="6577012" cy="762000"/>
          </a:xfrm>
        </p:spPr>
        <p:txBody>
          <a:bodyPr/>
          <a:lstStyle/>
          <a:p>
            <a:r>
              <a:rPr lang="en-US" dirty="0" smtClean="0"/>
              <a:t>Diffraction Limited Storage Rings, DLSRs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58</a:t>
            </a:fld>
            <a:endParaRPr lang="en-US"/>
          </a:p>
        </p:txBody>
      </p:sp>
      <p:sp>
        <p:nvSpPr>
          <p:cNvPr id="4" name="Rectangle 3"/>
          <p:cNvSpPr/>
          <p:nvPr/>
        </p:nvSpPr>
        <p:spPr>
          <a:xfrm>
            <a:off x="454276" y="980079"/>
            <a:ext cx="8186696" cy="5324535"/>
          </a:xfrm>
          <a:prstGeom prst="rect">
            <a:avLst/>
          </a:prstGeom>
        </p:spPr>
        <p:txBody>
          <a:bodyPr wrap="square">
            <a:spAutoFit/>
          </a:bodyPr>
          <a:lstStyle/>
          <a:p>
            <a:r>
              <a:rPr lang="en-US" dirty="0" smtClean="0">
                <a:solidFill>
                  <a:srgbClr val="014188"/>
                </a:solidFill>
              </a:rPr>
              <a:t>  Upgrades </a:t>
            </a:r>
            <a:r>
              <a:rPr lang="en-US" dirty="0">
                <a:solidFill>
                  <a:srgbClr val="014188"/>
                </a:solidFill>
              </a:rPr>
              <a:t>from elliptical to circular electron beams will greatly increase spectral </a:t>
            </a:r>
            <a:r>
              <a:rPr lang="en-US" dirty="0" smtClean="0">
                <a:solidFill>
                  <a:srgbClr val="014188"/>
                </a:solidFill>
              </a:rPr>
              <a:t>brightness, </a:t>
            </a:r>
            <a:r>
              <a:rPr lang="en-US" dirty="0">
                <a:solidFill>
                  <a:srgbClr val="014188"/>
                </a:solidFill>
              </a:rPr>
              <a:t>reduce exposure times for imaging and tomography, and will </a:t>
            </a:r>
            <a:r>
              <a:rPr lang="en-US" dirty="0" smtClean="0">
                <a:solidFill>
                  <a:srgbClr val="014188"/>
                </a:solidFill>
              </a:rPr>
              <a:t>significantly </a:t>
            </a:r>
            <a:r>
              <a:rPr lang="en-US" dirty="0">
                <a:solidFill>
                  <a:srgbClr val="014188"/>
                </a:solidFill>
              </a:rPr>
              <a:t>increase spatially coherent </a:t>
            </a:r>
            <a:r>
              <a:rPr lang="en-US" dirty="0" smtClean="0">
                <a:solidFill>
                  <a:srgbClr val="014188"/>
                </a:solidFill>
              </a:rPr>
              <a:t>power. This has been demonstrated at  MAX IV in Lund, Sweden, and is in various stages of planning at facilities worldwide. Increases of several hundred in spectral brightness and coherent power are expected, perhaps more with other improvements. These will lead to commensurate reductions in exposure time for all x-ray imaging experiments and all x-ray coherence experiments. </a:t>
            </a:r>
          </a:p>
          <a:p>
            <a:endParaRPr lang="en-US" dirty="0" smtClean="0">
              <a:solidFill>
                <a:srgbClr val="014188"/>
              </a:solidFill>
            </a:endParaRPr>
          </a:p>
          <a:p>
            <a:r>
              <a:rPr lang="en-US" sz="2800" dirty="0">
                <a:solidFill>
                  <a:srgbClr val="014188"/>
                </a:solidFill>
              </a:rPr>
              <a:t> </a:t>
            </a:r>
            <a:r>
              <a:rPr lang="en-US" sz="2800" dirty="0" smtClean="0">
                <a:solidFill>
                  <a:srgbClr val="014188"/>
                </a:solidFill>
              </a:rPr>
              <a:t>   </a:t>
            </a:r>
            <a:r>
              <a:rPr lang="en-US" dirty="0" smtClean="0">
                <a:solidFill>
                  <a:srgbClr val="014188"/>
                </a:solidFill>
              </a:rPr>
              <a:t>For articles on DLSRs see M. Eriksson et </a:t>
            </a:r>
            <a:r>
              <a:rPr lang="en-US" dirty="0" err="1" smtClean="0">
                <a:solidFill>
                  <a:srgbClr val="014188"/>
                </a:solidFill>
              </a:rPr>
              <a:t>al.,J</a:t>
            </a:r>
            <a:r>
              <a:rPr lang="en-US" dirty="0" smtClean="0">
                <a:solidFill>
                  <a:srgbClr val="014188"/>
                </a:solidFill>
              </a:rPr>
              <a:t>. </a:t>
            </a:r>
            <a:r>
              <a:rPr lang="en-US" dirty="0" err="1" smtClean="0">
                <a:solidFill>
                  <a:srgbClr val="014188"/>
                </a:solidFill>
              </a:rPr>
              <a:t>Synchr</a:t>
            </a:r>
            <a:r>
              <a:rPr lang="en-US" dirty="0" smtClean="0">
                <a:solidFill>
                  <a:srgbClr val="014188"/>
                </a:solidFill>
              </a:rPr>
              <a:t>. Rad. </a:t>
            </a:r>
            <a:r>
              <a:rPr lang="en-US" b="1" dirty="0" smtClean="0">
                <a:solidFill>
                  <a:srgbClr val="014188"/>
                </a:solidFill>
              </a:rPr>
              <a:t>21</a:t>
            </a:r>
            <a:r>
              <a:rPr lang="en-US" dirty="0" smtClean="0">
                <a:solidFill>
                  <a:srgbClr val="014188"/>
                </a:solidFill>
              </a:rPr>
              <a:t>, 837 (2014) and other articles in that issue.</a:t>
            </a:r>
            <a:endParaRPr lang="en-US" dirty="0">
              <a:solidFill>
                <a:srgbClr val="014188"/>
              </a:solidFill>
            </a:endParaRPr>
          </a:p>
        </p:txBody>
      </p:sp>
    </p:spTree>
    <p:extLst>
      <p:ext uri="{BB962C8B-B14F-4D97-AF65-F5344CB8AC3E}">
        <p14:creationId xmlns:p14="http://schemas.microsoft.com/office/powerpoint/2010/main" val="41218865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1097665"/>
            <a:ext cx="9132628" cy="2308324"/>
            <a:chOff x="0" y="1402465"/>
            <a:chExt cx="9132628" cy="2308324"/>
          </a:xfrm>
        </p:grpSpPr>
        <p:sp>
          <p:nvSpPr>
            <p:cNvPr id="4" name="TextBox 3"/>
            <p:cNvSpPr txBox="1"/>
            <p:nvPr/>
          </p:nvSpPr>
          <p:spPr>
            <a:xfrm>
              <a:off x="0" y="1402465"/>
              <a:ext cx="9132628" cy="2308324"/>
            </a:xfrm>
            <a:prstGeom prst="rect">
              <a:avLst/>
            </a:prstGeom>
            <a:noFill/>
          </p:spPr>
          <p:txBody>
            <a:bodyPr wrap="none" rtlCol="0">
              <a:spAutoFit/>
            </a:bodyPr>
            <a:lstStyle/>
            <a:p>
              <a:r>
                <a:rPr lang="en-GB" dirty="0" smtClean="0"/>
                <a:t>The horizontal emittance is a characteristic equilibrium quantity </a:t>
              </a:r>
            </a:p>
            <a:p>
              <a:r>
                <a:rPr lang="en-GB" dirty="0" smtClean="0"/>
                <a:t>for each storage ring, where </a:t>
              </a:r>
              <a:r>
                <a:rPr lang="en-GB" b="1" dirty="0" smtClean="0"/>
                <a:t>E</a:t>
              </a:r>
              <a:r>
                <a:rPr lang="en-GB" baseline="30000" dirty="0" smtClean="0"/>
                <a:t>2</a:t>
              </a:r>
              <a:r>
                <a:rPr lang="en-GB" dirty="0" smtClean="0"/>
                <a:t>  is the electron beam energy and</a:t>
              </a:r>
            </a:p>
            <a:p>
              <a:endParaRPr lang="en-GB" dirty="0"/>
            </a:p>
            <a:p>
              <a:endParaRPr lang="en-GB" dirty="0" smtClean="0"/>
            </a:p>
            <a:p>
              <a:endParaRPr lang="en-GB" dirty="0" smtClean="0"/>
            </a:p>
            <a:p>
              <a:r>
                <a:rPr lang="el-GR" i="1" dirty="0" smtClean="0"/>
                <a:t>θ </a:t>
              </a:r>
              <a:r>
                <a:rPr lang="en-US" dirty="0" smtClean="0"/>
                <a:t>is the </a:t>
              </a:r>
              <a:r>
                <a:rPr lang="en-GB" dirty="0" smtClean="0"/>
                <a:t>angle per bending magnet.    is a lattice dependent factor.</a:t>
              </a:r>
              <a:endParaRPr lang="en-GB" b="1" dirty="0"/>
            </a:p>
          </p:txBody>
        </p:sp>
        <p:pic>
          <p:nvPicPr>
            <p:cNvPr id="5" name="Picture 4" descr="Untitl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3404" y="2405944"/>
              <a:ext cx="2006600" cy="317500"/>
            </a:xfrm>
            <a:prstGeom prst="rect">
              <a:avLst/>
            </a:prstGeom>
          </p:spPr>
        </p:pic>
        <p:pic>
          <p:nvPicPr>
            <p:cNvPr id="7" name="Picture 6" descr="Untitl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515" y="3377553"/>
              <a:ext cx="190500" cy="215900"/>
            </a:xfrm>
            <a:prstGeom prst="rect">
              <a:avLst/>
            </a:prstGeom>
          </p:spPr>
        </p:pic>
        <p:sp>
          <p:nvSpPr>
            <p:cNvPr id="8" name="Rectangle 7"/>
            <p:cNvSpPr/>
            <p:nvPr/>
          </p:nvSpPr>
          <p:spPr bwMode="auto">
            <a:xfrm>
              <a:off x="3438408" y="2312341"/>
              <a:ext cx="2276592" cy="583259"/>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pitchFamily="-110" charset="0"/>
              </a:endParaRPr>
            </a:p>
          </p:txBody>
        </p:sp>
      </p:grpSp>
      <p:sp>
        <p:nvSpPr>
          <p:cNvPr id="9" name="Title 8"/>
          <p:cNvSpPr>
            <a:spLocks noGrp="1"/>
          </p:cNvSpPr>
          <p:nvPr>
            <p:ph type="title" idx="4294967295"/>
          </p:nvPr>
        </p:nvSpPr>
        <p:spPr>
          <a:xfrm>
            <a:off x="42089" y="262912"/>
            <a:ext cx="9144000" cy="817137"/>
          </a:xfrm>
        </p:spPr>
        <p:txBody>
          <a:bodyPr/>
          <a:lstStyle/>
          <a:p>
            <a:r>
              <a:rPr lang="en-AU" sz="3600" dirty="0"/>
              <a:t>H</a:t>
            </a:r>
            <a:r>
              <a:rPr lang="en-AU" sz="3600" dirty="0" smtClean="0"/>
              <a:t>ow to Design a Brighter Ring</a:t>
            </a:r>
            <a:endParaRPr lang="en-AU" sz="3600" dirty="0"/>
          </a:p>
        </p:txBody>
      </p:sp>
      <p:sp>
        <p:nvSpPr>
          <p:cNvPr id="11" name="TextBox 10"/>
          <p:cNvSpPr txBox="1"/>
          <p:nvPr/>
        </p:nvSpPr>
        <p:spPr>
          <a:xfrm>
            <a:off x="1745678" y="4298483"/>
            <a:ext cx="5112322" cy="1015663"/>
          </a:xfrm>
          <a:prstGeom prst="rect">
            <a:avLst/>
          </a:prstGeom>
          <a:noFill/>
          <a:ln w="25400">
            <a:solidFill>
              <a:srgbClr val="FF0000"/>
            </a:solidFill>
          </a:ln>
        </p:spPr>
        <p:txBody>
          <a:bodyPr wrap="square" rtlCol="0">
            <a:spAutoFit/>
          </a:bodyPr>
          <a:lstStyle/>
          <a:p>
            <a:pPr algn="ctr"/>
            <a:r>
              <a:rPr lang="en-AU" sz="2000" dirty="0" smtClean="0"/>
              <a:t>Reduce energy (not too much or no X-rays)</a:t>
            </a:r>
          </a:p>
          <a:p>
            <a:pPr algn="ctr"/>
            <a:r>
              <a:rPr lang="en-AU" sz="2000" dirty="0" smtClean="0"/>
              <a:t>Reduce angle of bending magnets</a:t>
            </a:r>
          </a:p>
          <a:p>
            <a:pPr algn="ctr"/>
            <a:r>
              <a:rPr lang="en-AU" sz="2000" dirty="0" smtClean="0"/>
              <a:t>More synchrotron radiation</a:t>
            </a:r>
            <a:endParaRPr lang="en-AU" sz="2000" dirty="0"/>
          </a:p>
        </p:txBody>
      </p:sp>
      <p:sp>
        <p:nvSpPr>
          <p:cNvPr id="12" name="TextBox 11"/>
          <p:cNvSpPr txBox="1"/>
          <p:nvPr/>
        </p:nvSpPr>
        <p:spPr>
          <a:xfrm>
            <a:off x="0" y="3432255"/>
            <a:ext cx="8199681" cy="830997"/>
          </a:xfrm>
          <a:prstGeom prst="rect">
            <a:avLst/>
          </a:prstGeom>
          <a:noFill/>
        </p:spPr>
        <p:txBody>
          <a:bodyPr wrap="none" rtlCol="0">
            <a:spAutoFit/>
          </a:bodyPr>
          <a:lstStyle/>
          <a:p>
            <a:r>
              <a:rPr lang="en-AU" sz="2000" dirty="0" smtClean="0"/>
              <a:t>Emission of SR also reduces emittance </a:t>
            </a:r>
            <a:r>
              <a:rPr lang="en-AU" dirty="0" smtClean="0"/>
              <a:t>– “natural emittance” of a</a:t>
            </a:r>
            <a:br>
              <a:rPr lang="en-AU" dirty="0" smtClean="0"/>
            </a:br>
            <a:r>
              <a:rPr lang="en-AU" dirty="0" smtClean="0"/>
              <a:t>storage ring is equilibrium between SR and energy spread.</a:t>
            </a:r>
            <a:endParaRPr lang="en-AU" dirty="0"/>
          </a:p>
        </p:txBody>
      </p:sp>
      <p:sp>
        <p:nvSpPr>
          <p:cNvPr id="2" name="Rectangle 1"/>
          <p:cNvSpPr/>
          <p:nvPr/>
        </p:nvSpPr>
        <p:spPr>
          <a:xfrm>
            <a:off x="2882153" y="5349377"/>
            <a:ext cx="5665694" cy="400110"/>
          </a:xfrm>
          <a:prstGeom prst="rect">
            <a:avLst/>
          </a:prstGeom>
        </p:spPr>
        <p:txBody>
          <a:bodyPr wrap="square">
            <a:spAutoFit/>
          </a:bodyPr>
          <a:lstStyle/>
          <a:p>
            <a:r>
              <a:rPr lang="en-US" sz="2000" dirty="0">
                <a:solidFill>
                  <a:srgbClr val="014188"/>
                </a:solidFill>
              </a:rPr>
              <a:t>Courtesy of Richard Garrett, ANSTO, Australia</a:t>
            </a:r>
          </a:p>
        </p:txBody>
      </p:sp>
    </p:spTree>
    <p:extLst>
      <p:ext uri="{BB962C8B-B14F-4D97-AF65-F5344CB8AC3E}">
        <p14:creationId xmlns:p14="http://schemas.microsoft.com/office/powerpoint/2010/main" val="40097823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Three forms of synchrotron radiation</a:t>
            </a:r>
          </a:p>
        </p:txBody>
      </p:sp>
      <p:sp>
        <p:nvSpPr>
          <p:cNvPr id="2150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58C98DD-18D1-4E15-9B3D-95F4964FF440}" type="slidenum">
              <a:rPr lang="en-US" altLang="en-US" sz="900">
                <a:solidFill>
                  <a:srgbClr val="177A6F"/>
                </a:solidFill>
              </a:rPr>
              <a:pPr/>
              <a:t>6</a:t>
            </a:fld>
            <a:endParaRPr lang="en-US" altLang="en-US" sz="900">
              <a:solidFill>
                <a:srgbClr val="177A6F"/>
              </a:solidFill>
            </a:endParaRPr>
          </a:p>
        </p:txBody>
      </p:sp>
      <p:pic>
        <p:nvPicPr>
          <p:cNvPr id="21508" name="Picture 3" descr="Ch05_F01_03V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06463"/>
            <a:ext cx="8397875"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88312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6"/>
          <p:cNvPicPr/>
          <p:nvPr/>
        </p:nvPicPr>
        <p:blipFill rotWithShape="1">
          <a:blip r:embed="rId2" cstate="print">
            <a:extLst>
              <a:ext uri="{28A0092B-C50C-407E-A947-70E740481C1C}">
                <a14:useLocalDpi xmlns:a14="http://schemas.microsoft.com/office/drawing/2010/main" val="0"/>
              </a:ext>
            </a:extLst>
          </a:blip>
          <a:srcRect t="4184" b="3770"/>
          <a:stretch/>
        </p:blipFill>
        <p:spPr bwMode="auto">
          <a:xfrm>
            <a:off x="451325" y="797677"/>
            <a:ext cx="8176438" cy="5029200"/>
          </a:xfrm>
          <a:prstGeom prst="rect">
            <a:avLst/>
          </a:prstGeom>
          <a:noFill/>
        </p:spPr>
      </p:pic>
      <p:cxnSp>
        <p:nvCxnSpPr>
          <p:cNvPr id="6" name="Straight Arrow Connector 5"/>
          <p:cNvCxnSpPr/>
          <p:nvPr/>
        </p:nvCxnSpPr>
        <p:spPr>
          <a:xfrm>
            <a:off x="6199094" y="2866465"/>
            <a:ext cx="0" cy="11430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665259" y="2866465"/>
            <a:ext cx="0" cy="9906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038165" y="2305624"/>
            <a:ext cx="0" cy="7309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226859" y="2057400"/>
            <a:ext cx="0" cy="12573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66564" y="1832918"/>
            <a:ext cx="0" cy="8382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32384" y="2545977"/>
            <a:ext cx="0" cy="9906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494494" y="3036612"/>
            <a:ext cx="0" cy="136539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rot="16200000">
            <a:off x="-783963" y="2831246"/>
            <a:ext cx="4343400" cy="580703"/>
          </a:xfrm>
        </p:spPr>
        <p:txBody>
          <a:bodyPr>
            <a:normAutofit/>
          </a:bodyPr>
          <a:lstStyle/>
          <a:p>
            <a:r>
              <a:rPr lang="en-US" sz="1400" dirty="0" smtClean="0">
                <a:solidFill>
                  <a:srgbClr val="0000FF"/>
                </a:solidFill>
              </a:rPr>
              <a:t>(Horizontal </a:t>
            </a:r>
            <a:r>
              <a:rPr lang="en-US" sz="1400" dirty="0">
                <a:solidFill>
                  <a:srgbClr val="0000FF"/>
                </a:solidFill>
              </a:rPr>
              <a:t>emittance normalized to </a:t>
            </a:r>
            <a:r>
              <a:rPr lang="en-US" sz="1400" dirty="0" smtClean="0">
                <a:solidFill>
                  <a:srgbClr val="0000FF"/>
                </a:solidFill>
              </a:rPr>
              <a:t>square </a:t>
            </a:r>
            <a:r>
              <a:rPr lang="en-US" sz="1400" dirty="0">
                <a:solidFill>
                  <a:srgbClr val="0000FF"/>
                </a:solidFill>
              </a:rPr>
              <a:t>of </a:t>
            </a:r>
            <a:r>
              <a:rPr lang="en-US" sz="1400" dirty="0" smtClean="0">
                <a:solidFill>
                  <a:srgbClr val="0000FF"/>
                </a:solidFill>
              </a:rPr>
              <a:t> energy)</a:t>
            </a:r>
            <a:endParaRPr lang="en-AU" sz="1400" dirty="0"/>
          </a:p>
        </p:txBody>
      </p:sp>
      <p:sp>
        <p:nvSpPr>
          <p:cNvPr id="3" name="TextBox 2"/>
          <p:cNvSpPr txBox="1"/>
          <p:nvPr/>
        </p:nvSpPr>
        <p:spPr>
          <a:xfrm>
            <a:off x="4539544" y="1236702"/>
            <a:ext cx="2358788" cy="461665"/>
          </a:xfrm>
          <a:prstGeom prst="rect">
            <a:avLst/>
          </a:prstGeom>
          <a:noFill/>
          <a:ln>
            <a:solidFill>
              <a:schemeClr val="tx2"/>
            </a:solidFill>
          </a:ln>
        </p:spPr>
        <p:txBody>
          <a:bodyPr wrap="square" rtlCol="0">
            <a:spAutoFit/>
          </a:bodyPr>
          <a:lstStyle/>
          <a:p>
            <a:r>
              <a:rPr lang="en-AU" b="1" dirty="0" smtClean="0">
                <a:solidFill>
                  <a:schemeClr val="tx2"/>
                </a:solidFill>
              </a:rPr>
              <a:t>3</a:t>
            </a:r>
            <a:r>
              <a:rPr lang="en-AU" b="1" baseline="30000" dirty="0" smtClean="0">
                <a:solidFill>
                  <a:schemeClr val="tx2"/>
                </a:solidFill>
              </a:rPr>
              <a:t>rd</a:t>
            </a:r>
            <a:r>
              <a:rPr lang="en-AU" b="1" dirty="0" smtClean="0">
                <a:solidFill>
                  <a:schemeClr val="tx2"/>
                </a:solidFill>
              </a:rPr>
              <a:t> Generation</a:t>
            </a:r>
            <a:endParaRPr lang="en-AU" b="1" dirty="0">
              <a:solidFill>
                <a:schemeClr val="tx2"/>
              </a:solidFill>
            </a:endParaRPr>
          </a:p>
        </p:txBody>
      </p:sp>
      <p:sp>
        <p:nvSpPr>
          <p:cNvPr id="5" name="Rectangle 4"/>
          <p:cNvSpPr/>
          <p:nvPr/>
        </p:nvSpPr>
        <p:spPr>
          <a:xfrm>
            <a:off x="233081" y="178055"/>
            <a:ext cx="7548283" cy="400110"/>
          </a:xfrm>
          <a:prstGeom prst="rect">
            <a:avLst/>
          </a:prstGeom>
        </p:spPr>
        <p:txBody>
          <a:bodyPr wrap="square">
            <a:spAutoFit/>
          </a:bodyPr>
          <a:lstStyle/>
          <a:p>
            <a:r>
              <a:rPr lang="en-US" sz="2000" dirty="0" smtClean="0">
                <a:solidFill>
                  <a:srgbClr val="C00000"/>
                </a:solidFill>
              </a:rPr>
              <a:t>Planned Upgrades to Diffraction </a:t>
            </a:r>
            <a:r>
              <a:rPr lang="en-US" sz="2000" dirty="0">
                <a:solidFill>
                  <a:srgbClr val="C00000"/>
                </a:solidFill>
              </a:rPr>
              <a:t>Limited Storage </a:t>
            </a:r>
            <a:r>
              <a:rPr lang="en-US" sz="2000" dirty="0" smtClean="0">
                <a:solidFill>
                  <a:srgbClr val="C00000"/>
                </a:solidFill>
              </a:rPr>
              <a:t>Rings</a:t>
            </a:r>
            <a:endParaRPr lang="en-US" sz="2000" dirty="0">
              <a:solidFill>
                <a:srgbClr val="C00000"/>
              </a:solidFill>
            </a:endParaRPr>
          </a:p>
        </p:txBody>
      </p:sp>
      <p:sp>
        <p:nvSpPr>
          <p:cNvPr id="7" name="Rectangle 6"/>
          <p:cNvSpPr/>
          <p:nvPr/>
        </p:nvSpPr>
        <p:spPr>
          <a:xfrm>
            <a:off x="2104073" y="6064802"/>
            <a:ext cx="5605573" cy="369332"/>
          </a:xfrm>
          <a:prstGeom prst="rect">
            <a:avLst/>
          </a:prstGeom>
        </p:spPr>
        <p:txBody>
          <a:bodyPr wrap="square">
            <a:spAutoFit/>
          </a:bodyPr>
          <a:lstStyle/>
          <a:p>
            <a:r>
              <a:rPr lang="en-US" sz="1800" dirty="0" smtClean="0">
                <a:solidFill>
                  <a:srgbClr val="014188"/>
                </a:solidFill>
              </a:rPr>
              <a:t>Courtesy of Richard Garrett, ANSTO, Australia</a:t>
            </a:r>
            <a:endParaRPr lang="en-US" sz="1800" dirty="0">
              <a:solidFill>
                <a:srgbClr val="014188"/>
              </a:solidFill>
            </a:endParaRPr>
          </a:p>
        </p:txBody>
      </p:sp>
    </p:spTree>
    <p:extLst>
      <p:ext uri="{BB962C8B-B14F-4D97-AF65-F5344CB8AC3E}">
        <p14:creationId xmlns:p14="http://schemas.microsoft.com/office/powerpoint/2010/main" val="296856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10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1000"/>
                                        <p:tgtEl>
                                          <p:spTgt spid="9"/>
                                        </p:tgtEl>
                                      </p:cBhvr>
                                    </p:animEffect>
                                  </p:childTnLst>
                                </p:cTn>
                              </p:par>
                              <p:par>
                                <p:cTn id="14" presetID="22"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000"/>
                                        <p:tgtEl>
                                          <p:spTgt spid="12"/>
                                        </p:tgtEl>
                                      </p:cBhvr>
                                    </p:animEffect>
                                  </p:childTnLst>
                                </p:cTn>
                              </p:par>
                              <p:par>
                                <p:cTn id="17" presetID="2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1000"/>
                                        <p:tgtEl>
                                          <p:spTgt spid="6"/>
                                        </p:tgtEl>
                                      </p:cBhvr>
                                    </p:animEffect>
                                  </p:childTnLst>
                                </p:cTn>
                              </p:par>
                              <p:par>
                                <p:cTn id="20" presetID="22"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1000"/>
                                        <p:tgtEl>
                                          <p:spTgt spid="8"/>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163" y="0"/>
            <a:ext cx="7886700" cy="724773"/>
          </a:xfrm>
        </p:spPr>
        <p:txBody>
          <a:bodyPr/>
          <a:lstStyle/>
          <a:p>
            <a:r>
              <a:rPr lang="en-US" dirty="0" smtClean="0"/>
              <a:t>What’s in a name?</a:t>
            </a:r>
            <a:endParaRPr lang="en-US" dirty="0"/>
          </a:p>
        </p:txBody>
      </p:sp>
      <p:sp>
        <p:nvSpPr>
          <p:cNvPr id="3" name="Rectangle 2"/>
          <p:cNvSpPr/>
          <p:nvPr/>
        </p:nvSpPr>
        <p:spPr>
          <a:xfrm>
            <a:off x="532986" y="1138077"/>
            <a:ext cx="5640518" cy="461665"/>
          </a:xfrm>
          <a:prstGeom prst="rect">
            <a:avLst/>
          </a:prstGeom>
        </p:spPr>
        <p:txBody>
          <a:bodyPr wrap="none">
            <a:spAutoFit/>
          </a:bodyPr>
          <a:lstStyle/>
          <a:p>
            <a:r>
              <a:rPr lang="en-US" dirty="0" smtClean="0">
                <a:solidFill>
                  <a:srgbClr val="002060"/>
                </a:solidFill>
              </a:rPr>
              <a:t>Diffraction Limited Storage Ring (DLSR)</a:t>
            </a:r>
            <a:endParaRPr lang="en-US" dirty="0">
              <a:solidFill>
                <a:srgbClr val="002060"/>
              </a:solidFill>
            </a:endParaRPr>
          </a:p>
        </p:txBody>
      </p:sp>
      <p:sp>
        <p:nvSpPr>
          <p:cNvPr id="4" name="Rectangle 3"/>
          <p:cNvSpPr/>
          <p:nvPr/>
        </p:nvSpPr>
        <p:spPr>
          <a:xfrm>
            <a:off x="2236961" y="1782213"/>
            <a:ext cx="458780" cy="461665"/>
          </a:xfrm>
          <a:prstGeom prst="rect">
            <a:avLst/>
          </a:prstGeom>
        </p:spPr>
        <p:txBody>
          <a:bodyPr wrap="none">
            <a:spAutoFit/>
          </a:bodyPr>
          <a:lstStyle/>
          <a:p>
            <a:r>
              <a:rPr lang="en-US" dirty="0" smtClean="0">
                <a:solidFill>
                  <a:srgbClr val="002060"/>
                </a:solidFill>
              </a:rPr>
              <a:t>or</a:t>
            </a:r>
            <a:endParaRPr lang="en-US" dirty="0">
              <a:solidFill>
                <a:srgbClr val="002060"/>
              </a:solidFill>
            </a:endParaRPr>
          </a:p>
        </p:txBody>
      </p:sp>
      <p:sp>
        <p:nvSpPr>
          <p:cNvPr id="5" name="Rectangle 4"/>
          <p:cNvSpPr/>
          <p:nvPr/>
        </p:nvSpPr>
        <p:spPr>
          <a:xfrm>
            <a:off x="507229" y="2451702"/>
            <a:ext cx="7168950" cy="461665"/>
          </a:xfrm>
          <a:prstGeom prst="rect">
            <a:avLst/>
          </a:prstGeom>
        </p:spPr>
        <p:txBody>
          <a:bodyPr wrap="none">
            <a:spAutoFit/>
          </a:bodyPr>
          <a:lstStyle/>
          <a:p>
            <a:r>
              <a:rPr lang="en-US" dirty="0" smtClean="0">
                <a:solidFill>
                  <a:srgbClr val="002060"/>
                </a:solidFill>
              </a:rPr>
              <a:t>4th Generation Storage Ring Light Source (4GLS)?</a:t>
            </a:r>
            <a:endParaRPr lang="en-US" dirty="0">
              <a:solidFill>
                <a:srgbClr val="002060"/>
              </a:solidFill>
            </a:endParaRPr>
          </a:p>
        </p:txBody>
      </p:sp>
      <p:sp>
        <p:nvSpPr>
          <p:cNvPr id="6" name="Rectangle 5"/>
          <p:cNvSpPr/>
          <p:nvPr/>
        </p:nvSpPr>
        <p:spPr>
          <a:xfrm>
            <a:off x="538820" y="3398048"/>
            <a:ext cx="2814425" cy="461665"/>
          </a:xfrm>
          <a:prstGeom prst="rect">
            <a:avLst/>
          </a:prstGeom>
        </p:spPr>
        <p:txBody>
          <a:bodyPr wrap="none">
            <a:spAutoFit/>
          </a:bodyPr>
          <a:lstStyle/>
          <a:p>
            <a:r>
              <a:rPr lang="en-US" dirty="0">
                <a:solidFill>
                  <a:srgbClr val="002060"/>
                </a:solidFill>
              </a:rPr>
              <a:t>What’s </a:t>
            </a:r>
            <a:r>
              <a:rPr lang="en-US" dirty="0" smtClean="0">
                <a:solidFill>
                  <a:srgbClr val="002060"/>
                </a:solidFill>
              </a:rPr>
              <a:t>the issue* ?</a:t>
            </a:r>
            <a:endParaRPr lang="en-US" dirty="0">
              <a:solidFill>
                <a:srgbClr val="002060"/>
              </a:solidFill>
            </a:endParaRPr>
          </a:p>
        </p:txBody>
      </p:sp>
      <p:sp>
        <p:nvSpPr>
          <p:cNvPr id="7" name="Rectangle 6"/>
          <p:cNvSpPr/>
          <p:nvPr/>
        </p:nvSpPr>
        <p:spPr>
          <a:xfrm>
            <a:off x="532986" y="4504817"/>
            <a:ext cx="8016938" cy="1015663"/>
          </a:xfrm>
          <a:prstGeom prst="rect">
            <a:avLst/>
          </a:prstGeom>
        </p:spPr>
        <p:txBody>
          <a:bodyPr wrap="none">
            <a:spAutoFit/>
          </a:bodyPr>
          <a:lstStyle/>
          <a:p>
            <a:r>
              <a:rPr lang="en-US" sz="2000" dirty="0" smtClean="0">
                <a:solidFill>
                  <a:srgbClr val="002060"/>
                </a:solidFill>
              </a:rPr>
              <a:t>*Suggested by Robert </a:t>
            </a:r>
            <a:r>
              <a:rPr lang="en-US" sz="2000" dirty="0" err="1" smtClean="0">
                <a:solidFill>
                  <a:srgbClr val="002060"/>
                </a:solidFill>
              </a:rPr>
              <a:t>Hettel</a:t>
            </a:r>
            <a:r>
              <a:rPr lang="en-US" sz="2000" dirty="0" smtClean="0">
                <a:solidFill>
                  <a:srgbClr val="002060"/>
                </a:solidFill>
              </a:rPr>
              <a:t>, APS Upgrade Project Director</a:t>
            </a:r>
            <a:r>
              <a:rPr lang="en-US" sz="2000" smtClean="0">
                <a:solidFill>
                  <a:srgbClr val="002060"/>
                </a:solidFill>
              </a:rPr>
              <a:t>, ANL, at</a:t>
            </a:r>
            <a:endParaRPr lang="en-US" sz="2000" dirty="0" smtClean="0">
              <a:solidFill>
                <a:srgbClr val="002060"/>
              </a:solidFill>
            </a:endParaRPr>
          </a:p>
          <a:p>
            <a:r>
              <a:rPr lang="en-US" sz="2000" dirty="0" smtClean="0">
                <a:solidFill>
                  <a:srgbClr val="002060"/>
                </a:solidFill>
              </a:rPr>
              <a:t> </a:t>
            </a:r>
            <a:r>
              <a:rPr lang="en-US" sz="2000" dirty="0">
                <a:solidFill>
                  <a:srgbClr val="002060"/>
                </a:solidFill>
              </a:rPr>
              <a:t>Coherence in Particle and Photon Beams: Past, Present and Future </a:t>
            </a:r>
            <a:endParaRPr lang="en-US" sz="2000" dirty="0" smtClean="0">
              <a:solidFill>
                <a:srgbClr val="002060"/>
              </a:solidFill>
            </a:endParaRPr>
          </a:p>
          <a:p>
            <a:r>
              <a:rPr lang="en-US" sz="2000" dirty="0">
                <a:solidFill>
                  <a:srgbClr val="002060"/>
                </a:solidFill>
              </a:rPr>
              <a:t> </a:t>
            </a:r>
            <a:r>
              <a:rPr lang="en-US" sz="2000" dirty="0" smtClean="0">
                <a:solidFill>
                  <a:srgbClr val="002060"/>
                </a:solidFill>
              </a:rPr>
              <a:t>March </a:t>
            </a:r>
            <a:r>
              <a:rPr lang="en-US" sz="2000" dirty="0">
                <a:solidFill>
                  <a:srgbClr val="002060"/>
                </a:solidFill>
              </a:rPr>
              <a:t>15, 2019</a:t>
            </a:r>
          </a:p>
        </p:txBody>
      </p:sp>
    </p:spTree>
    <p:extLst>
      <p:ext uri="{BB962C8B-B14F-4D97-AF65-F5344CB8AC3E}">
        <p14:creationId xmlns:p14="http://schemas.microsoft.com/office/powerpoint/2010/main" val="569394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ctrTitle"/>
          </p:nvPr>
        </p:nvSpPr>
        <p:spPr>
          <a:xfrm>
            <a:off x="150813" y="1160463"/>
            <a:ext cx="8702675" cy="1930400"/>
          </a:xfrm>
        </p:spPr>
        <p:txBody>
          <a:bodyPr/>
          <a:lstStyle/>
          <a:p>
            <a:pPr algn="ctr" eaLnBrk="1" hangingPunct="1">
              <a:lnSpc>
                <a:spcPct val="100000"/>
              </a:lnSpc>
            </a:pPr>
            <a:r>
              <a:rPr lang="en-US" sz="3600" dirty="0" smtClean="0">
                <a:solidFill>
                  <a:srgbClr val="800000"/>
                </a:solidFill>
                <a:latin typeface="Verdana"/>
              </a:rPr>
              <a:t>Spatially Coherent </a:t>
            </a:r>
            <a:br>
              <a:rPr lang="en-US" sz="3600" dirty="0" smtClean="0">
                <a:solidFill>
                  <a:srgbClr val="800000"/>
                </a:solidFill>
                <a:latin typeface="Verdana"/>
              </a:rPr>
            </a:br>
            <a:r>
              <a:rPr lang="en-US" sz="3600" dirty="0" smtClean="0">
                <a:solidFill>
                  <a:srgbClr val="800000"/>
                </a:solidFill>
                <a:latin typeface="Verdana"/>
              </a:rPr>
              <a:t>Undulator Radiation</a:t>
            </a:r>
          </a:p>
        </p:txBody>
      </p:sp>
      <p:sp>
        <p:nvSpPr>
          <p:cNvPr id="4" name="Slide Number Placeholder 3"/>
          <p:cNvSpPr>
            <a:spLocks noGrp="1"/>
          </p:cNvSpPr>
          <p:nvPr>
            <p:ph type="sldNum" sz="quarter" idx="10"/>
          </p:nvPr>
        </p:nvSpPr>
        <p:spPr/>
        <p:txBody>
          <a:bodyPr/>
          <a:lstStyle/>
          <a:p>
            <a:pPr>
              <a:defRPr/>
            </a:pPr>
            <a:fld id="{82F9085D-91FF-3B41-8444-3E2EDBBBD068}" type="slidenum">
              <a:rPr lang="en-US" smtClean="0"/>
              <a:pPr>
                <a:defRPr/>
              </a:pPr>
              <a:t>62</a:t>
            </a:fld>
            <a:endParaRPr lang="en-US"/>
          </a:p>
        </p:txBody>
      </p:sp>
    </p:spTree>
    <p:extLst>
      <p:ext uri="{BB962C8B-B14F-4D97-AF65-F5344CB8AC3E}">
        <p14:creationId xmlns:p14="http://schemas.microsoft.com/office/powerpoint/2010/main" val="32602394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and spectral filtering of partially coherent radiation</a:t>
            </a:r>
            <a:endParaRPr lang="en-US"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63</a:t>
            </a:fld>
            <a:endParaRPr lang="en-US"/>
          </a:p>
        </p:txBody>
      </p:sp>
      <p:pic>
        <p:nvPicPr>
          <p:cNvPr id="4" name="Picture 3" descr="Schawlow_laserLight1968.jpg"/>
          <p:cNvPicPr>
            <a:picLocks noChangeAspect="1"/>
          </p:cNvPicPr>
          <p:nvPr/>
        </p:nvPicPr>
        <p:blipFill>
          <a:blip r:embed="rId2"/>
          <a:stretch>
            <a:fillRect/>
          </a:stretch>
        </p:blipFill>
        <p:spPr>
          <a:xfrm>
            <a:off x="298697" y="817008"/>
            <a:ext cx="4079587" cy="5768346"/>
          </a:xfrm>
          <a:prstGeom prst="rect">
            <a:avLst/>
          </a:prstGeom>
        </p:spPr>
      </p:pic>
      <p:sp>
        <p:nvSpPr>
          <p:cNvPr id="5" name="TextBox 4"/>
          <p:cNvSpPr txBox="1"/>
          <p:nvPr/>
        </p:nvSpPr>
        <p:spPr>
          <a:xfrm>
            <a:off x="4484855" y="994621"/>
            <a:ext cx="4126290" cy="584776"/>
          </a:xfrm>
          <a:prstGeom prst="rect">
            <a:avLst/>
          </a:prstGeom>
          <a:noFill/>
        </p:spPr>
        <p:txBody>
          <a:bodyPr wrap="square" rtlCol="0">
            <a:spAutoFit/>
          </a:bodyPr>
          <a:lstStyle/>
          <a:p>
            <a:r>
              <a:rPr lang="en-US" sz="1600" dirty="0" smtClean="0">
                <a:solidFill>
                  <a:schemeClr val="tx1">
                    <a:lumMod val="65000"/>
                    <a:lumOff val="35000"/>
                  </a:schemeClr>
                </a:solidFill>
              </a:rPr>
              <a:t>Ordinary thermal light source, atoms radiate independently.</a:t>
            </a:r>
            <a:endParaRPr lang="en-US" sz="1600" dirty="0">
              <a:solidFill>
                <a:schemeClr val="tx1">
                  <a:lumMod val="65000"/>
                  <a:lumOff val="35000"/>
                </a:schemeClr>
              </a:solidFill>
            </a:endParaRPr>
          </a:p>
        </p:txBody>
      </p:sp>
      <p:sp>
        <p:nvSpPr>
          <p:cNvPr id="6" name="TextBox 5"/>
          <p:cNvSpPr txBox="1"/>
          <p:nvPr/>
        </p:nvSpPr>
        <p:spPr>
          <a:xfrm>
            <a:off x="4484855" y="2131331"/>
            <a:ext cx="4126290" cy="584776"/>
          </a:xfrm>
          <a:prstGeom prst="rect">
            <a:avLst/>
          </a:prstGeom>
          <a:noFill/>
        </p:spPr>
        <p:txBody>
          <a:bodyPr wrap="square" rtlCol="0">
            <a:spAutoFit/>
          </a:bodyPr>
          <a:lstStyle/>
          <a:p>
            <a:r>
              <a:rPr lang="en-US" sz="1600" dirty="0" smtClean="0">
                <a:solidFill>
                  <a:schemeClr val="tx1">
                    <a:lumMod val="65000"/>
                    <a:lumOff val="35000"/>
                  </a:schemeClr>
                </a:solidFill>
              </a:rPr>
              <a:t>A pinhole can be used to obtain spatially coherent light, but at a great loss of power.</a:t>
            </a:r>
            <a:endParaRPr lang="en-US" sz="1600" dirty="0">
              <a:solidFill>
                <a:schemeClr val="tx1">
                  <a:lumMod val="65000"/>
                  <a:lumOff val="35000"/>
                </a:schemeClr>
              </a:solidFill>
            </a:endParaRPr>
          </a:p>
        </p:txBody>
      </p:sp>
      <p:sp>
        <p:nvSpPr>
          <p:cNvPr id="7" name="TextBox 6"/>
          <p:cNvSpPr txBox="1"/>
          <p:nvPr/>
        </p:nvSpPr>
        <p:spPr>
          <a:xfrm>
            <a:off x="4484855" y="3223636"/>
            <a:ext cx="4126290" cy="830997"/>
          </a:xfrm>
          <a:prstGeom prst="rect">
            <a:avLst/>
          </a:prstGeom>
          <a:noFill/>
        </p:spPr>
        <p:txBody>
          <a:bodyPr wrap="square" rtlCol="0">
            <a:spAutoFit/>
          </a:bodyPr>
          <a:lstStyle/>
          <a:p>
            <a:r>
              <a:rPr lang="en-US" sz="1600" dirty="0" smtClean="0">
                <a:solidFill>
                  <a:schemeClr val="tx1">
                    <a:lumMod val="65000"/>
                    <a:lumOff val="35000"/>
                  </a:schemeClr>
                </a:solidFill>
              </a:rPr>
              <a:t>A color filter (or </a:t>
            </a:r>
            <a:r>
              <a:rPr lang="en-US" sz="1600" dirty="0" err="1" smtClean="0">
                <a:solidFill>
                  <a:schemeClr val="tx1">
                    <a:lumMod val="65000"/>
                    <a:lumOff val="35000"/>
                  </a:schemeClr>
                </a:solidFill>
              </a:rPr>
              <a:t>monochromator</a:t>
            </a:r>
            <a:r>
              <a:rPr lang="en-US" sz="1600" dirty="0" smtClean="0">
                <a:solidFill>
                  <a:schemeClr val="tx1">
                    <a:lumMod val="65000"/>
                    <a:lumOff val="35000"/>
                  </a:schemeClr>
                </a:solidFill>
              </a:rPr>
              <a:t>) can be used to obtain temporally coherent light, also at a great loss of power.</a:t>
            </a:r>
            <a:endParaRPr lang="en-US" sz="1600" dirty="0">
              <a:solidFill>
                <a:schemeClr val="tx1">
                  <a:lumMod val="65000"/>
                  <a:lumOff val="35000"/>
                </a:schemeClr>
              </a:solidFill>
            </a:endParaRPr>
          </a:p>
        </p:txBody>
      </p:sp>
      <p:sp>
        <p:nvSpPr>
          <p:cNvPr id="8" name="TextBox 7"/>
          <p:cNvSpPr txBox="1"/>
          <p:nvPr/>
        </p:nvSpPr>
        <p:spPr>
          <a:xfrm>
            <a:off x="4484855" y="4342585"/>
            <a:ext cx="4126290" cy="1077218"/>
          </a:xfrm>
          <a:prstGeom prst="rect">
            <a:avLst/>
          </a:prstGeom>
          <a:noFill/>
        </p:spPr>
        <p:txBody>
          <a:bodyPr wrap="square" rtlCol="0">
            <a:spAutoFit/>
          </a:bodyPr>
          <a:lstStyle/>
          <a:p>
            <a:r>
              <a:rPr lang="en-US" sz="1600" dirty="0" smtClean="0">
                <a:solidFill>
                  <a:schemeClr val="tx1">
                    <a:lumMod val="65000"/>
                    <a:lumOff val="35000"/>
                  </a:schemeClr>
                </a:solidFill>
              </a:rPr>
              <a:t>Pinhole and spectral filtering can be used to obtain light which is both spatially and temporally coherent but the power will be very small (tiny).</a:t>
            </a:r>
            <a:endParaRPr lang="en-US" sz="1600" dirty="0">
              <a:solidFill>
                <a:schemeClr val="tx1">
                  <a:lumMod val="65000"/>
                  <a:lumOff val="35000"/>
                </a:schemeClr>
              </a:solidFill>
            </a:endParaRPr>
          </a:p>
        </p:txBody>
      </p:sp>
      <p:sp>
        <p:nvSpPr>
          <p:cNvPr id="9" name="TextBox 8"/>
          <p:cNvSpPr txBox="1"/>
          <p:nvPr/>
        </p:nvSpPr>
        <p:spPr>
          <a:xfrm>
            <a:off x="4484855" y="5594390"/>
            <a:ext cx="4126290" cy="584776"/>
          </a:xfrm>
          <a:prstGeom prst="rect">
            <a:avLst/>
          </a:prstGeom>
          <a:noFill/>
        </p:spPr>
        <p:txBody>
          <a:bodyPr wrap="square" rtlCol="0">
            <a:spAutoFit/>
          </a:bodyPr>
          <a:lstStyle/>
          <a:p>
            <a:r>
              <a:rPr lang="en-US" sz="1600" dirty="0" smtClean="0">
                <a:solidFill>
                  <a:schemeClr val="tx1">
                    <a:lumMod val="65000"/>
                    <a:lumOff val="35000"/>
                  </a:schemeClr>
                </a:solidFill>
              </a:rPr>
              <a:t>With cavity optics all of a laser’s light is both spatially and temporally coherent*.</a:t>
            </a:r>
            <a:endParaRPr lang="en-US" sz="1600" dirty="0">
              <a:solidFill>
                <a:schemeClr val="tx1">
                  <a:lumMod val="65000"/>
                  <a:lumOff val="35000"/>
                </a:schemeClr>
              </a:solidFill>
            </a:endParaRPr>
          </a:p>
        </p:txBody>
      </p:sp>
      <p:sp>
        <p:nvSpPr>
          <p:cNvPr id="10" name="TextBox 9"/>
          <p:cNvSpPr txBox="1"/>
          <p:nvPr/>
        </p:nvSpPr>
        <p:spPr>
          <a:xfrm>
            <a:off x="4378284" y="6282105"/>
            <a:ext cx="4765715" cy="276999"/>
          </a:xfrm>
          <a:prstGeom prst="rect">
            <a:avLst/>
          </a:prstGeom>
          <a:noFill/>
        </p:spPr>
        <p:txBody>
          <a:bodyPr wrap="square" rtlCol="0">
            <a:spAutoFit/>
          </a:bodyPr>
          <a:lstStyle/>
          <a:p>
            <a:r>
              <a:rPr lang="en-US" sz="1200" dirty="0" smtClean="0">
                <a:solidFill>
                  <a:srgbClr val="800000"/>
                </a:solidFill>
              </a:rPr>
              <a:t>Arthur Schawlow, “Laser Light”, Sci. Amer. </a:t>
            </a:r>
            <a:r>
              <a:rPr lang="en-US" sz="1200" u="sng" dirty="0" smtClean="0">
                <a:solidFill>
                  <a:srgbClr val="800000"/>
                </a:solidFill>
              </a:rPr>
              <a:t>219</a:t>
            </a:r>
            <a:r>
              <a:rPr lang="en-US" sz="1200" dirty="0" smtClean="0">
                <a:solidFill>
                  <a:srgbClr val="800000"/>
                </a:solidFill>
              </a:rPr>
              <a:t>, 120 (Sept. 1968) </a:t>
            </a:r>
            <a:endParaRPr lang="en-US" sz="1200" dirty="0">
              <a:solidFill>
                <a:srgbClr val="800000"/>
              </a:solidFill>
            </a:endParaRPr>
          </a:p>
        </p:txBody>
      </p:sp>
    </p:spTree>
    <p:extLst>
      <p:ext uri="{BB962C8B-B14F-4D97-AF65-F5344CB8AC3E}">
        <p14:creationId xmlns:p14="http://schemas.microsoft.com/office/powerpoint/2010/main" val="40873990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Spatially filtered undulator radiation</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64</a:t>
            </a:fld>
            <a:endParaRPr lang="en-US"/>
          </a:p>
        </p:txBody>
      </p:sp>
      <p:pic>
        <p:nvPicPr>
          <p:cNvPr id="4" name="Picture 3" descr="C:\Users\attwood\Desktop\Ch05_F30_2ndEd_7April2015.jpg"/>
          <p:cNvPicPr/>
          <p:nvPr/>
        </p:nvPicPr>
        <p:blipFill>
          <a:blip r:embed="rId2" cstate="print"/>
          <a:srcRect/>
          <a:stretch>
            <a:fillRect/>
          </a:stretch>
        </p:blipFill>
        <p:spPr bwMode="auto">
          <a:xfrm>
            <a:off x="798491" y="1015530"/>
            <a:ext cx="6851560" cy="4727112"/>
          </a:xfrm>
          <a:prstGeom prst="rect">
            <a:avLst/>
          </a:prstGeom>
          <a:noFill/>
          <a:ln w="9525">
            <a:noFill/>
            <a:miter lim="800000"/>
            <a:headEnd/>
            <a:tailEnd/>
          </a:ln>
        </p:spPr>
      </p:pic>
    </p:spTree>
    <p:extLst>
      <p:ext uri="{BB962C8B-B14F-4D97-AF65-F5344CB8AC3E}">
        <p14:creationId xmlns:p14="http://schemas.microsoft.com/office/powerpoint/2010/main" val="27378924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Spatially filtered undulator radiation</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18" y="927328"/>
            <a:ext cx="8709345" cy="5533984"/>
          </a:xfrm>
          <a:prstGeom prst="rect">
            <a:avLst/>
          </a:prstGeom>
        </p:spPr>
      </p:pic>
    </p:spTree>
    <p:extLst>
      <p:ext uri="{BB962C8B-B14F-4D97-AF65-F5344CB8AC3E}">
        <p14:creationId xmlns:p14="http://schemas.microsoft.com/office/powerpoint/2010/main" val="679847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Spatially coherent power from a soft x-ray undulator</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66</a:t>
            </a:fld>
            <a:endParaRPr lang="en-US"/>
          </a:p>
        </p:txBody>
      </p:sp>
      <p:pic>
        <p:nvPicPr>
          <p:cNvPr id="4" name="Picture 3" descr="C:\Users\attwood\Desktop\Ch 05 F31 CUP II.jpg"/>
          <p:cNvPicPr/>
          <p:nvPr/>
        </p:nvPicPr>
        <p:blipFill>
          <a:blip r:embed="rId2" cstate="print"/>
          <a:srcRect/>
          <a:stretch>
            <a:fillRect/>
          </a:stretch>
        </p:blipFill>
        <p:spPr bwMode="auto">
          <a:xfrm>
            <a:off x="771566" y="1264883"/>
            <a:ext cx="7824306" cy="4468969"/>
          </a:xfrm>
          <a:prstGeom prst="rect">
            <a:avLst/>
          </a:prstGeom>
          <a:noFill/>
          <a:ln w="9525">
            <a:noFill/>
            <a:miter lim="800000"/>
            <a:headEnd/>
            <a:tailEnd/>
          </a:ln>
        </p:spPr>
      </p:pic>
      <p:sp>
        <p:nvSpPr>
          <p:cNvPr id="5" name="Rectangle 4"/>
          <p:cNvSpPr/>
          <p:nvPr/>
        </p:nvSpPr>
        <p:spPr>
          <a:xfrm>
            <a:off x="4321178" y="5780021"/>
            <a:ext cx="3643879" cy="523220"/>
          </a:xfrm>
          <a:prstGeom prst="rect">
            <a:avLst/>
          </a:prstGeom>
        </p:spPr>
        <p:txBody>
          <a:bodyPr wrap="square">
            <a:spAutoFit/>
          </a:bodyPr>
          <a:lstStyle/>
          <a:p>
            <a:r>
              <a:rPr lang="en-US" sz="1400" dirty="0" smtClean="0">
                <a:solidFill>
                  <a:srgbClr val="002060"/>
                </a:solidFill>
              </a:rPr>
              <a:t>Airy pattern courtesy of  K. </a:t>
            </a:r>
            <a:r>
              <a:rPr lang="en-US" sz="1400" dirty="0" err="1" smtClean="0">
                <a:solidFill>
                  <a:srgbClr val="002060"/>
                </a:solidFill>
              </a:rPr>
              <a:t>Rosfjord</a:t>
            </a:r>
            <a:r>
              <a:rPr lang="en-US" sz="1400" dirty="0" smtClean="0">
                <a:solidFill>
                  <a:srgbClr val="002060"/>
                </a:solidFill>
              </a:rPr>
              <a:t>, EECS, </a:t>
            </a:r>
          </a:p>
          <a:p>
            <a:r>
              <a:rPr lang="en-US" sz="1400" dirty="0" smtClean="0">
                <a:solidFill>
                  <a:srgbClr val="002060"/>
                </a:solidFill>
              </a:rPr>
              <a:t>and Y.W. Liu, AS&amp;T, both UC Berkeley</a:t>
            </a:r>
            <a:endParaRPr lang="en-US" sz="1400" dirty="0">
              <a:solidFill>
                <a:srgbClr val="002060"/>
              </a:solidFill>
            </a:endParaRPr>
          </a:p>
        </p:txBody>
      </p:sp>
      <p:sp>
        <p:nvSpPr>
          <p:cNvPr id="6" name="Rectangle 5"/>
          <p:cNvSpPr/>
          <p:nvPr/>
        </p:nvSpPr>
        <p:spPr>
          <a:xfrm>
            <a:off x="187824" y="5833256"/>
            <a:ext cx="3799385" cy="769441"/>
          </a:xfrm>
          <a:prstGeom prst="rect">
            <a:avLst/>
          </a:prstGeom>
        </p:spPr>
        <p:txBody>
          <a:bodyPr wrap="square">
            <a:spAutoFit/>
          </a:bodyPr>
          <a:lstStyle/>
          <a:p>
            <a:r>
              <a:rPr lang="en-US" sz="1600" dirty="0" smtClean="0">
                <a:solidFill>
                  <a:srgbClr val="002060"/>
                </a:solidFill>
              </a:rPr>
              <a:t>K.M. </a:t>
            </a:r>
            <a:r>
              <a:rPr lang="en-US" sz="1400" dirty="0" err="1" smtClean="0">
                <a:solidFill>
                  <a:srgbClr val="002060"/>
                </a:solidFill>
              </a:rPr>
              <a:t>Rosfjord</a:t>
            </a:r>
            <a:r>
              <a:rPr lang="en-US" sz="1400" dirty="0" smtClean="0">
                <a:solidFill>
                  <a:srgbClr val="002060"/>
                </a:solidFill>
              </a:rPr>
              <a:t>, Y.W. Liu and D.T. Attwood, “Tunable Coherent Soft X-rays”, </a:t>
            </a:r>
            <a:r>
              <a:rPr lang="en-US" sz="1400" i="1" dirty="0" smtClean="0">
                <a:solidFill>
                  <a:srgbClr val="002060"/>
                </a:solidFill>
              </a:rPr>
              <a:t>IEEE JSTQE</a:t>
            </a:r>
            <a:r>
              <a:rPr lang="en-US" sz="1400" dirty="0" smtClean="0">
                <a:solidFill>
                  <a:srgbClr val="002060"/>
                </a:solidFill>
              </a:rPr>
              <a:t> </a:t>
            </a:r>
            <a:r>
              <a:rPr lang="en-US" sz="1400" b="1" dirty="0" smtClean="0">
                <a:solidFill>
                  <a:srgbClr val="002060"/>
                </a:solidFill>
              </a:rPr>
              <a:t>10</a:t>
            </a:r>
            <a:r>
              <a:rPr lang="en-US" sz="1400" dirty="0" smtClean="0">
                <a:solidFill>
                  <a:srgbClr val="002060"/>
                </a:solidFill>
              </a:rPr>
              <a:t> (6) (Nov/Dec 2004)</a:t>
            </a:r>
            <a:endParaRPr lang="en-US" sz="1400" dirty="0">
              <a:solidFill>
                <a:srgbClr val="002060"/>
              </a:solidFill>
            </a:endParaRPr>
          </a:p>
        </p:txBody>
      </p:sp>
    </p:spTree>
    <p:extLst>
      <p:ext uri="{BB962C8B-B14F-4D97-AF65-F5344CB8AC3E}">
        <p14:creationId xmlns:p14="http://schemas.microsoft.com/office/powerpoint/2010/main" val="4066316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Coherent Hard </a:t>
            </a:r>
            <a:r>
              <a:rPr lang="en-US" dirty="0" smtClean="0"/>
              <a:t>X-rays at the Advanced Photon Source</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67</a:t>
            </a:fld>
            <a:endParaRPr lang="en-US"/>
          </a:p>
        </p:txBody>
      </p:sp>
      <p:pic>
        <p:nvPicPr>
          <p:cNvPr id="5" name="Picture 4" descr="C:\Users\attwood\Desktop\Ch 05 F33 CUP II 14Dec2015.jpg"/>
          <p:cNvPicPr/>
          <p:nvPr/>
        </p:nvPicPr>
        <p:blipFill>
          <a:blip r:embed="rId2" cstate="print"/>
          <a:srcRect/>
          <a:stretch>
            <a:fillRect/>
          </a:stretch>
        </p:blipFill>
        <p:spPr bwMode="auto">
          <a:xfrm>
            <a:off x="978794" y="911364"/>
            <a:ext cx="7062602" cy="4948523"/>
          </a:xfrm>
          <a:prstGeom prst="rect">
            <a:avLst/>
          </a:prstGeom>
          <a:noFill/>
          <a:ln w="9525">
            <a:noFill/>
            <a:miter lim="800000"/>
            <a:headEnd/>
            <a:tailEnd/>
          </a:ln>
        </p:spPr>
      </p:pic>
      <p:sp>
        <p:nvSpPr>
          <p:cNvPr id="4" name="Rectangle 3"/>
          <p:cNvSpPr/>
          <p:nvPr/>
        </p:nvSpPr>
        <p:spPr>
          <a:xfrm>
            <a:off x="5786714" y="4817897"/>
            <a:ext cx="2687435" cy="646331"/>
          </a:xfrm>
          <a:prstGeom prst="rect">
            <a:avLst/>
          </a:prstGeom>
        </p:spPr>
        <p:txBody>
          <a:bodyPr wrap="square">
            <a:spAutoFit/>
          </a:bodyPr>
          <a:lstStyle/>
          <a:p>
            <a:r>
              <a:rPr lang="en-US" sz="1800" dirty="0" smtClean="0">
                <a:solidFill>
                  <a:srgbClr val="014188"/>
                </a:solidFill>
              </a:rPr>
              <a:t>APS beamline 34-ID-C, Courtesy of R. Harder</a:t>
            </a:r>
            <a:endParaRPr lang="en-US" sz="1800" dirty="0">
              <a:solidFill>
                <a:srgbClr val="014188"/>
              </a:solidFill>
            </a:endParaRPr>
          </a:p>
        </p:txBody>
      </p:sp>
      <p:sp>
        <p:nvSpPr>
          <p:cNvPr id="6" name="Rectangle 5"/>
          <p:cNvSpPr/>
          <p:nvPr/>
        </p:nvSpPr>
        <p:spPr>
          <a:xfrm>
            <a:off x="265703" y="6009251"/>
            <a:ext cx="8300670" cy="584775"/>
          </a:xfrm>
          <a:prstGeom prst="rect">
            <a:avLst/>
          </a:prstGeom>
        </p:spPr>
        <p:txBody>
          <a:bodyPr wrap="none">
            <a:spAutoFit/>
          </a:bodyPr>
          <a:lstStyle/>
          <a:p>
            <a:r>
              <a:rPr lang="en-US" sz="1600" dirty="0" smtClean="0">
                <a:solidFill>
                  <a:srgbClr val="014188"/>
                </a:solidFill>
              </a:rPr>
              <a:t>G. </a:t>
            </a:r>
            <a:r>
              <a:rPr lang="en-US" sz="1600" dirty="0" err="1" smtClean="0">
                <a:solidFill>
                  <a:srgbClr val="014188"/>
                </a:solidFill>
              </a:rPr>
              <a:t>Ju</a:t>
            </a:r>
            <a:r>
              <a:rPr lang="en-US" sz="1600" dirty="0" smtClean="0">
                <a:solidFill>
                  <a:srgbClr val="014188"/>
                </a:solidFill>
              </a:rPr>
              <a:t> et al., “Characterization of the x-ray coherence properties of an </a:t>
            </a:r>
            <a:r>
              <a:rPr lang="en-US" sz="1600" dirty="0" err="1" smtClean="0">
                <a:solidFill>
                  <a:srgbClr val="014188"/>
                </a:solidFill>
              </a:rPr>
              <a:t>undulator</a:t>
            </a:r>
            <a:r>
              <a:rPr lang="en-US" sz="1600" dirty="0" smtClean="0">
                <a:solidFill>
                  <a:srgbClr val="014188"/>
                </a:solidFill>
              </a:rPr>
              <a:t> beamline </a:t>
            </a:r>
          </a:p>
          <a:p>
            <a:r>
              <a:rPr lang="en-US" sz="1600" dirty="0" smtClean="0">
                <a:solidFill>
                  <a:srgbClr val="014188"/>
                </a:solidFill>
              </a:rPr>
              <a:t>at the Advanced Photon Source”, </a:t>
            </a:r>
            <a:r>
              <a:rPr lang="en-US" sz="1600" i="1" dirty="0" smtClean="0">
                <a:solidFill>
                  <a:srgbClr val="014188"/>
                </a:solidFill>
              </a:rPr>
              <a:t>J. </a:t>
            </a:r>
            <a:r>
              <a:rPr lang="en-US" sz="1600" i="1" dirty="0" err="1" smtClean="0">
                <a:solidFill>
                  <a:srgbClr val="014188"/>
                </a:solidFill>
              </a:rPr>
              <a:t>Synchr</a:t>
            </a:r>
            <a:r>
              <a:rPr lang="en-US" sz="1600" i="1" dirty="0" smtClean="0">
                <a:solidFill>
                  <a:srgbClr val="014188"/>
                </a:solidFill>
              </a:rPr>
              <a:t>. Rad. </a:t>
            </a:r>
            <a:r>
              <a:rPr lang="en-US" sz="1600" b="1" dirty="0" smtClean="0">
                <a:solidFill>
                  <a:srgbClr val="014188"/>
                </a:solidFill>
              </a:rPr>
              <a:t>25</a:t>
            </a:r>
            <a:r>
              <a:rPr lang="en-US" sz="1600" dirty="0" smtClean="0">
                <a:solidFill>
                  <a:srgbClr val="014188"/>
                </a:solidFill>
              </a:rPr>
              <a:t> (4),1036 (July 2018)</a:t>
            </a:r>
            <a:endParaRPr lang="en-US" sz="1600" dirty="0"/>
          </a:p>
        </p:txBody>
      </p:sp>
    </p:spTree>
    <p:extLst>
      <p:ext uri="{BB962C8B-B14F-4D97-AF65-F5344CB8AC3E}">
        <p14:creationId xmlns:p14="http://schemas.microsoft.com/office/powerpoint/2010/main" val="30160283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Spatially coherent harmonic power and photon flux</a:t>
            </a:r>
            <a:endParaRPr lang="en-US" dirty="0"/>
          </a:p>
        </p:txBody>
      </p:sp>
      <p:sp>
        <p:nvSpPr>
          <p:cNvPr id="3" name="Content Placeholder 2"/>
          <p:cNvSpPr>
            <a:spLocks noGrp="1"/>
          </p:cNvSpPr>
          <p:nvPr>
            <p:ph idx="1"/>
          </p:nvPr>
        </p:nvSpPr>
        <p:spPr>
          <a:xfrm>
            <a:off x="76311" y="819379"/>
            <a:ext cx="8478371" cy="2841786"/>
          </a:xfrm>
        </p:spPr>
        <p:txBody>
          <a:bodyPr/>
          <a:lstStyle/>
          <a:p>
            <a:pPr marL="0" indent="0">
              <a:buNone/>
            </a:pPr>
            <a:r>
              <a:rPr lang="en-US" sz="2000" dirty="0" smtClean="0"/>
              <a:t>With spatial filtering, as described in Sections 4.2 and 5.6, it is possible to generate substantial levels of spatially coherent undulator power at shorter harmonic wavelengths. The extension of </a:t>
            </a:r>
            <a:r>
              <a:rPr lang="en-US" sz="2000" dirty="0" err="1" smtClean="0"/>
              <a:t>Eqs</a:t>
            </a:r>
            <a:r>
              <a:rPr lang="en-US" sz="2000" dirty="0" smtClean="0"/>
              <a:t>.(5.76),(5.56a,b) and (5.32) for harmonic n, and for spectral bandwidth </a:t>
            </a:r>
            <a:r>
              <a:rPr lang="en-US" sz="2000" dirty="0" err="1" smtClean="0"/>
              <a:t>bw</a:t>
            </a:r>
            <a:r>
              <a:rPr lang="en-US" sz="2000" dirty="0" smtClean="0"/>
              <a:t> (1/N or 0.1%) gives</a:t>
            </a:r>
          </a:p>
          <a:p>
            <a:pPr marL="0" indent="0">
              <a:buNone/>
            </a:pPr>
            <a:endParaRPr lang="en-US" sz="2000" dirty="0"/>
          </a:p>
          <a:p>
            <a:pPr marL="0" indent="0">
              <a:buNone/>
            </a:pPr>
            <a:r>
              <a:rPr lang="en-US" sz="2000" dirty="0"/>
              <a:t>w</a:t>
            </a:r>
            <a:r>
              <a:rPr lang="en-US" sz="2000" dirty="0" smtClean="0"/>
              <a:t>here</a:t>
            </a:r>
          </a:p>
          <a:p>
            <a:pPr marL="0" indent="0">
              <a:buNone/>
            </a:pPr>
            <a:r>
              <a:rPr lang="en-US" sz="2000" dirty="0" smtClean="0"/>
              <a:t>                                                     ;                                        ;</a:t>
            </a:r>
          </a:p>
          <a:p>
            <a:pPr marL="0" indent="0">
              <a:buNone/>
            </a:pPr>
            <a:endParaRPr lang="en-US" sz="2000" dirty="0" smtClean="0"/>
          </a:p>
          <a:p>
            <a:pPr marL="0" indent="0">
              <a:buNone/>
            </a:pPr>
            <a:r>
              <a:rPr lang="en-US" sz="2000" dirty="0" smtClean="0"/>
              <a:t>Equivalently in terms of the wavelengths for which the radiation is of full spatial coherence,</a:t>
            </a:r>
          </a:p>
          <a:p>
            <a:pPr marL="0" indent="0">
              <a:buNone/>
            </a:pPr>
            <a:endParaRPr lang="en-US" sz="2000" dirty="0"/>
          </a:p>
          <a:p>
            <a:pPr marL="0" indent="0">
              <a:buNone/>
            </a:pPr>
            <a:r>
              <a:rPr lang="en-US" sz="2000" dirty="0" smtClean="0"/>
              <a:t>where</a:t>
            </a:r>
          </a:p>
          <a:p>
            <a:pPr marL="0" indent="0">
              <a:buNone/>
            </a:pPr>
            <a:r>
              <a:rPr lang="en-US" sz="2000" dirty="0" smtClean="0"/>
              <a:t>In the axisymmetric case,</a:t>
            </a:r>
            <a:endParaRPr lang="en-US" sz="2000" b="1" dirty="0"/>
          </a:p>
          <a:p>
            <a:pPr marL="0" indent="0">
              <a:buNone/>
            </a:pPr>
            <a:r>
              <a:rPr lang="en-US" sz="2000" dirty="0" smtClean="0"/>
              <a:t>and</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68</a:t>
            </a:fld>
            <a:endParaRPr lang="en-US"/>
          </a:p>
        </p:txBody>
      </p:sp>
      <mc:AlternateContent xmlns:mc="http://schemas.openxmlformats.org/markup-compatibility/2006" xmlns:a14="http://schemas.microsoft.com/office/drawing/2010/main">
        <mc:Choice Requires="a14">
          <p:sp>
            <p:nvSpPr>
              <p:cNvPr id="5" name="Rectangle 4"/>
              <p:cNvSpPr/>
              <p:nvPr/>
            </p:nvSpPr>
            <p:spPr>
              <a:xfrm>
                <a:off x="2043603" y="2122237"/>
                <a:ext cx="4132029" cy="7736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𝑃</m:t>
                              </m:r>
                            </m:e>
                          </m:acc>
                        </m:e>
                        <m:sub>
                          <m:r>
                            <a:rPr lang="en-US" sz="2000" i="1">
                              <a:solidFill>
                                <a:srgbClr val="014188"/>
                              </a:solidFill>
                              <a:latin typeface="Cambria Math" panose="02040503050406030204" pitchFamily="18" charset="0"/>
                            </a:rPr>
                            <m:t>𝑐𝑜h</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𝑏𝑤</m:t>
                          </m:r>
                        </m:sub>
                      </m:sSub>
                      <m:r>
                        <a:rPr lang="en-US" sz="2000" i="0">
                          <a:solidFill>
                            <a:srgbClr val="014188"/>
                          </a:solidFill>
                          <a:latin typeface="Cambria Math" panose="02040503050406030204" pitchFamily="18" charset="0"/>
                        </a:rPr>
                        <m:t>=</m:t>
                      </m:r>
                      <m:f>
                        <m:fPr>
                          <m:ctrlPr>
                            <a:rPr lang="en-US" sz="2000" i="1">
                              <a:solidFill>
                                <a:srgbClr val="014188"/>
                              </a:solidFill>
                              <a:latin typeface="Cambria Math" panose="02040503050406030204" pitchFamily="18" charset="0"/>
                            </a:rPr>
                          </m:ctrlPr>
                        </m:fPr>
                        <m:num>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r>
                                <a:rPr lang="en-US" sz="2000" i="0">
                                  <a:solidFill>
                                    <a:srgbClr val="014188"/>
                                  </a:solidFill>
                                  <a:latin typeface="Cambria Math" panose="02040503050406030204" pitchFamily="18" charset="0"/>
                                </a:rPr>
                                <m:t>2</m:t>
                              </m:r>
                            </m:den>
                          </m:f>
                          <m:r>
                            <a:rPr lang="en-US" sz="2000" i="1">
                              <a:solidFill>
                                <a:srgbClr val="014188"/>
                              </a:solidFill>
                              <a:latin typeface="Cambria Math" panose="02040503050406030204" pitchFamily="18" charset="0"/>
                            </a:rPr>
                            <m:t>𝜋</m:t>
                          </m:r>
                        </m:num>
                        <m:den>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𝑑</m:t>
                              </m:r>
                            </m:e>
                            <m:sub>
                              <m:r>
                                <a:rPr lang="en-US" sz="2000" b="0" i="1" smtClean="0">
                                  <a:solidFill>
                                    <a:srgbClr val="014188"/>
                                  </a:solidFill>
                                  <a:latin typeface="Cambria Math" panose="02040503050406030204" pitchFamily="18" charset="0"/>
                                </a:rPr>
                                <m:t>𝑇</m:t>
                              </m:r>
                              <m:r>
                                <a:rPr lang="en-US" sz="2000" i="1">
                                  <a:solidFill>
                                    <a:srgbClr val="014188"/>
                                  </a:solidFill>
                                  <a:latin typeface="Cambria Math" panose="02040503050406030204" pitchFamily="18" charset="0"/>
                                </a:rPr>
                                <m:t>𝑥</m:t>
                              </m:r>
                            </m:sub>
                          </m:sSub>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𝑇𝑥</m:t>
                              </m:r>
                            </m:sub>
                          </m:sSub>
                        </m:den>
                      </m:f>
                      <m:f>
                        <m:fPr>
                          <m:ctrlPr>
                            <a:rPr lang="en-US" sz="2000" i="1">
                              <a:solidFill>
                                <a:srgbClr val="014188"/>
                              </a:solidFill>
                              <a:latin typeface="Cambria Math" panose="02040503050406030204" pitchFamily="18" charset="0"/>
                            </a:rPr>
                          </m:ctrlPr>
                        </m:fPr>
                        <m:num>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r>
                                <a:rPr lang="en-US" sz="2000" i="0">
                                  <a:solidFill>
                                    <a:srgbClr val="014188"/>
                                  </a:solidFill>
                                  <a:latin typeface="Cambria Math" panose="02040503050406030204" pitchFamily="18" charset="0"/>
                                </a:rPr>
                                <m:t>2</m:t>
                              </m:r>
                            </m:den>
                          </m:f>
                          <m:r>
                            <a:rPr lang="en-US" sz="2000" i="1">
                              <a:solidFill>
                                <a:srgbClr val="014188"/>
                              </a:solidFill>
                              <a:latin typeface="Cambria Math" panose="02040503050406030204" pitchFamily="18" charset="0"/>
                            </a:rPr>
                            <m:t>𝜋</m:t>
                          </m:r>
                        </m:num>
                        <m:den>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𝑑</m:t>
                              </m:r>
                            </m:e>
                            <m:sub>
                              <m:r>
                                <a:rPr lang="en-US" sz="2000" b="0" i="1" smtClean="0">
                                  <a:solidFill>
                                    <a:srgbClr val="014188"/>
                                  </a:solidFill>
                                  <a:latin typeface="Cambria Math" panose="02040503050406030204" pitchFamily="18" charset="0"/>
                                </a:rPr>
                                <m:t>𝑇</m:t>
                              </m:r>
                              <m:r>
                                <a:rPr lang="en-US" sz="2000" i="1">
                                  <a:solidFill>
                                    <a:srgbClr val="014188"/>
                                  </a:solidFill>
                                  <a:latin typeface="Cambria Math" panose="02040503050406030204" pitchFamily="18" charset="0"/>
                                </a:rPr>
                                <m:t>𝑦</m:t>
                              </m:r>
                            </m:sub>
                          </m:sSub>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𝑇𝑦</m:t>
                              </m:r>
                            </m:sub>
                          </m:sSub>
                        </m:den>
                      </m:f>
                      <m:sSub>
                        <m:sSubPr>
                          <m:ctrlPr>
                            <a:rPr lang="en-US" sz="2000" i="1">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𝑃</m:t>
                              </m:r>
                            </m:e>
                          </m:acc>
                        </m:e>
                        <m:sub>
                          <m:r>
                            <a:rPr lang="en-US" sz="2000" i="1">
                              <a:solidFill>
                                <a:srgbClr val="014188"/>
                              </a:solidFill>
                              <a:latin typeface="Cambria Math" panose="02040503050406030204" pitchFamily="18" charset="0"/>
                            </a:rPr>
                            <m:t>𝑐𝑒𝑛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𝑏𝑤</m:t>
                          </m:r>
                        </m:sub>
                      </m:sSub>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2043603" y="2122237"/>
                <a:ext cx="4132029" cy="77367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043603" y="5569027"/>
                <a:ext cx="3557641" cy="8446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𝑃</m:t>
                              </m:r>
                            </m:e>
                          </m:acc>
                        </m:e>
                        <m:sub>
                          <m:r>
                            <a:rPr lang="en-US" sz="2000" i="1">
                              <a:solidFill>
                                <a:srgbClr val="014188"/>
                              </a:solidFill>
                              <a:latin typeface="Cambria Math" panose="02040503050406030204" pitchFamily="18" charset="0"/>
                            </a:rPr>
                            <m:t>𝑐𝑜h</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𝑏𝑤</m:t>
                          </m:r>
                        </m:sub>
                      </m:sSub>
                      <m:r>
                        <a:rPr lang="en-US" sz="2000" i="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𝜆</m:t>
                                      </m:r>
                                    </m:e>
                                    <m:sub>
                                      <m:r>
                                        <a:rPr lang="en-US" sz="2000" i="1">
                                          <a:solidFill>
                                            <a:srgbClr val="014188"/>
                                          </a:solidFill>
                                          <a:latin typeface="Cambria Math" panose="02040503050406030204" pitchFamily="18" charset="0"/>
                                        </a:rPr>
                                        <m:t>𝑐𝑜h</m:t>
                                      </m:r>
                                      <m:r>
                                        <a:rPr lang="en-US" sz="2000" b="0" i="1" smtClean="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𝑛</m:t>
                                      </m:r>
                                    </m:sub>
                                  </m:sSub>
                                </m:den>
                              </m:f>
                            </m:e>
                          </m:d>
                        </m:e>
                        <m:sup>
                          <m:r>
                            <a:rPr lang="en-US" sz="2000" i="0">
                              <a:solidFill>
                                <a:srgbClr val="014188"/>
                              </a:solidFill>
                              <a:latin typeface="Cambria Math" panose="02040503050406030204" pitchFamily="18" charset="0"/>
                            </a:rPr>
                            <m:t>2</m:t>
                          </m:r>
                        </m:sup>
                      </m:sSup>
                      <m:sSub>
                        <m:sSubPr>
                          <m:ctrlPr>
                            <a:rPr lang="en-US" sz="2000" i="1">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𝑃</m:t>
                              </m:r>
                            </m:e>
                          </m:acc>
                        </m:e>
                        <m:sub>
                          <m:r>
                            <a:rPr lang="en-US" sz="2000" i="1">
                              <a:solidFill>
                                <a:srgbClr val="014188"/>
                              </a:solidFill>
                              <a:latin typeface="Cambria Math" panose="02040503050406030204" pitchFamily="18" charset="0"/>
                            </a:rPr>
                            <m:t>𝑐𝑒𝑛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𝑏𝑤</m:t>
                          </m:r>
                        </m:sub>
                      </m:sSub>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2043603" y="5569027"/>
                <a:ext cx="3557641" cy="84465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887291" y="2771633"/>
                <a:ext cx="2878865" cy="718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𝑇𝑥</m:t>
                          </m:r>
                          <m:r>
                            <a:rPr lang="en-US" sz="2000" b="0" i="1" smtClean="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𝑦</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Sub>
                      <m:r>
                        <a:rPr lang="en-US" sz="2000" i="0">
                          <a:solidFill>
                            <a:srgbClr val="014188"/>
                          </a:solidFill>
                          <a:latin typeface="Cambria Math" panose="02040503050406030204" pitchFamily="18" charset="0"/>
                        </a:rPr>
                        <m:t>=</m:t>
                      </m:r>
                      <m:rad>
                        <m:radPr>
                          <m:degHide m:val="on"/>
                          <m:ctrlPr>
                            <a:rPr lang="en-US" sz="2000" i="1">
                              <a:solidFill>
                                <a:srgbClr val="014188"/>
                              </a:solidFill>
                              <a:latin typeface="Cambria Math" panose="02040503050406030204" pitchFamily="18" charset="0"/>
                            </a:rPr>
                          </m:ctrlPr>
                        </m:radPr>
                        <m:deg/>
                        <m:e>
                          <m:sSubSup>
                            <m:sSubSupPr>
                              <m:ctrlPr>
                                <a:rPr lang="en-US" sz="2000" i="1">
                                  <a:solidFill>
                                    <a:srgbClr val="014188"/>
                                  </a:solidFill>
                                  <a:latin typeface="Cambria Math" panose="02040503050406030204" pitchFamily="18" charset="0"/>
                                </a:rPr>
                              </m:ctrlPr>
                            </m:sSubSup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b="0" i="0" smtClean="0">
                                  <a:solidFill>
                                    <a:srgbClr val="014188"/>
                                  </a:solidFill>
                                  <a:latin typeface="Cambria Math" panose="02040503050406030204" pitchFamily="18" charset="0"/>
                                </a:rPr>
                                <m:t>,</m:t>
                              </m:r>
                              <m:r>
                                <m:rPr>
                                  <m:sty m:val="p"/>
                                </m:rPr>
                                <a:rPr lang="en-US" sz="2000" b="0" i="0" smtClean="0">
                                  <a:solidFill>
                                    <a:srgbClr val="014188"/>
                                  </a:solidFill>
                                  <a:latin typeface="Cambria Math" panose="02040503050406030204" pitchFamily="18" charset="0"/>
                                </a:rPr>
                                <m:t>n</m:t>
                              </m:r>
                              <m:r>
                                <a:rPr lang="en-US" sz="2000" i="1" smtClean="0">
                                  <a:solidFill>
                                    <a:srgbClr val="014188"/>
                                  </a:solidFill>
                                  <a:latin typeface="Cambria Math" panose="02040503050406030204" pitchFamily="18" charset="0"/>
                                </a:rPr>
                                <m:t> </m:t>
                              </m:r>
                            </m:sub>
                            <m:sup>
                              <m:r>
                                <a:rPr lang="en-US" sz="2000" i="0">
                                  <a:solidFill>
                                    <a:srgbClr val="014188"/>
                                  </a:solidFill>
                                  <a:latin typeface="Cambria Math" panose="02040503050406030204" pitchFamily="18" charset="0"/>
                                </a:rPr>
                                <m:t>2</m:t>
                              </m:r>
                            </m:sup>
                          </m:sSubSup>
                          <m:r>
                            <a:rPr lang="en-US" sz="2000" i="0">
                              <a:solidFill>
                                <a:srgbClr val="014188"/>
                              </a:solidFill>
                              <a:latin typeface="Cambria Math" panose="02040503050406030204" pitchFamily="18" charset="0"/>
                            </a:rPr>
                            <m:t>+</m:t>
                          </m:r>
                          <m:sSubSup>
                            <m:sSubSupPr>
                              <m:ctrlPr>
                                <a:rPr lang="en-US" sz="2000" i="1">
                                  <a:solidFill>
                                    <a:srgbClr val="014188"/>
                                  </a:solidFill>
                                  <a:latin typeface="Cambria Math" panose="02040503050406030204" pitchFamily="18" charset="0"/>
                                </a:rPr>
                              </m:ctrlPr>
                            </m:sSubSupPr>
                            <m:e>
                              <m:r>
                                <a:rPr lang="en-US" sz="2000" i="1">
                                  <a:solidFill>
                                    <a:srgbClr val="014188"/>
                                  </a:solidFill>
                                  <a:latin typeface="Cambria Math" panose="02040503050406030204" pitchFamily="18" charset="0"/>
                                </a:rPr>
                                <m:t>𝜎</m:t>
                              </m:r>
                            </m:e>
                            <m:sub>
                              <m:r>
                                <a:rPr lang="en-US" sz="2000" i="1">
                                  <a:solidFill>
                                    <a:srgbClr val="014188"/>
                                  </a:solidFill>
                                  <a:latin typeface="Cambria Math" panose="02040503050406030204" pitchFamily="18" charset="0"/>
                                </a:rPr>
                                <m:t>𝑥</m:t>
                              </m:r>
                              <m:r>
                                <a:rPr lang="en-US" sz="2000" b="0" i="1" smtClean="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𝑦</m:t>
                              </m:r>
                            </m:sub>
                            <m:sup>
                              <m:r>
                                <a:rPr lang="en-US" sz="2000" i="0">
                                  <a:solidFill>
                                    <a:srgbClr val="014188"/>
                                  </a:solidFill>
                                  <a:latin typeface="Cambria Math" panose="02040503050406030204" pitchFamily="18" charset="0"/>
                                </a:rPr>
                                <m:t>,2</m:t>
                              </m:r>
                            </m:sup>
                          </m:sSubSup>
                        </m:e>
                      </m:rad>
                    </m:oMath>
                  </m:oMathPara>
                </a14:m>
                <a:endParaRPr lang="en-US" sz="2000" dirty="0">
                  <a:solidFill>
                    <a:srgbClr val="014188"/>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3887291" y="2771633"/>
                <a:ext cx="2878865" cy="71865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6766156" y="2895910"/>
                <a:ext cx="2301335" cy="4549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Sub>
                      <m:r>
                        <a:rPr lang="en-US" sz="2000" i="0">
                          <a:solidFill>
                            <a:srgbClr val="014188"/>
                          </a:solidFill>
                          <a:latin typeface="Cambria Math" panose="02040503050406030204" pitchFamily="18" charset="0"/>
                        </a:rPr>
                        <m:t>=</m:t>
                      </m:r>
                      <m:f>
                        <m:fPr>
                          <m:type m:val="lin"/>
                          <m:ctrlPr>
                            <a:rPr lang="en-US" sz="2000" i="1">
                              <a:solidFill>
                                <a:srgbClr val="014188"/>
                              </a:solidFill>
                              <a:latin typeface="Cambria Math" panose="02040503050406030204" pitchFamily="18" charset="0"/>
                            </a:rPr>
                          </m:ctrlPr>
                        </m:fPr>
                        <m:num>
                          <m:r>
                            <a:rPr lang="en-US" sz="2000" i="0">
                              <a:solidFill>
                                <a:srgbClr val="014188"/>
                              </a:solidFill>
                              <a:latin typeface="Cambria Math" panose="02040503050406030204" pitchFamily="18" charset="0"/>
                            </a:rPr>
                            <m:t>1</m:t>
                          </m:r>
                        </m:num>
                        <m:den>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𝛾</m:t>
                              </m:r>
                            </m:e>
                            <m:sup>
                              <m:r>
                                <a:rPr lang="en-US" sz="2000" i="0">
                                  <a:solidFill>
                                    <a:srgbClr val="014188"/>
                                  </a:solidFill>
                                  <a:latin typeface="Cambria Math" panose="02040503050406030204" pitchFamily="18" charset="0"/>
                                </a:rPr>
                                <m:t>∗</m:t>
                              </m:r>
                            </m:sup>
                          </m:sSup>
                        </m:den>
                      </m:f>
                      <m:rad>
                        <m:radPr>
                          <m:degHide m:val="on"/>
                          <m:ctrlPr>
                            <a:rPr lang="en-US" sz="2000" i="1">
                              <a:solidFill>
                                <a:srgbClr val="014188"/>
                              </a:solidFill>
                              <a:latin typeface="Cambria Math" panose="02040503050406030204" pitchFamily="18" charset="0"/>
                            </a:rPr>
                          </m:ctrlPr>
                        </m:radPr>
                        <m:deg/>
                        <m:e>
                          <m:r>
                            <a:rPr lang="en-US" sz="2000" i="1">
                              <a:solidFill>
                                <a:srgbClr val="014188"/>
                              </a:solidFill>
                              <a:latin typeface="Cambria Math" panose="02040503050406030204" pitchFamily="18" charset="0"/>
                            </a:rPr>
                            <m:t>𝑛𝑁</m:t>
                          </m:r>
                        </m:e>
                      </m:rad>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6766156" y="2895910"/>
                <a:ext cx="2301335" cy="454933"/>
              </a:xfrm>
              <a:prstGeom prst="rect">
                <a:avLst/>
              </a:prstGeom>
              <a:blipFill>
                <a:blip r:embed="rId5"/>
                <a:stretch>
                  <a:fillRect t="-93333" b="-15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024000" y="5098679"/>
                <a:ext cx="3151632" cy="4242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𝜆</m:t>
                          </m:r>
                        </m:e>
                        <m:sub>
                          <m:r>
                            <a:rPr lang="en-US" sz="2000" i="1">
                              <a:solidFill>
                                <a:srgbClr val="014188"/>
                              </a:solidFill>
                              <a:latin typeface="Cambria Math" panose="02040503050406030204" pitchFamily="18" charset="0"/>
                            </a:rPr>
                            <m:t>𝑐𝑜h</m:t>
                          </m:r>
                          <m:r>
                            <a:rPr lang="en-US" sz="2000" b="0" i="1" smtClean="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𝑛</m:t>
                          </m:r>
                          <m:r>
                            <a:rPr lang="en-US" sz="2000" b="0" i="1" smtClean="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𝑥</m:t>
                          </m:r>
                          <m:r>
                            <a:rPr lang="en-US" sz="2000" b="0" i="1" smtClean="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𝑦</m:t>
                          </m:r>
                        </m:sub>
                      </m:sSub>
                      <m:r>
                        <a:rPr lang="en-US" sz="2000" i="0">
                          <a:solidFill>
                            <a:srgbClr val="014188"/>
                          </a:solidFill>
                          <a:latin typeface="Cambria Math" panose="02040503050406030204" pitchFamily="18" charset="0"/>
                        </a:rPr>
                        <m:t>=</m:t>
                      </m:r>
                      <m:r>
                        <a:rPr lang="en-US" sz="2000" b="0" i="0" smtClean="0">
                          <a:solidFill>
                            <a:srgbClr val="014188"/>
                          </a:solidFill>
                          <a:latin typeface="Cambria Math" panose="02040503050406030204" pitchFamily="18" charset="0"/>
                        </a:rPr>
                        <m:t>2</m:t>
                      </m:r>
                      <m:r>
                        <a:rPr lang="en-US" sz="2000" i="1">
                          <a:solidFill>
                            <a:srgbClr val="014188"/>
                          </a:solidFill>
                          <a:latin typeface="Cambria Math" panose="02040503050406030204" pitchFamily="18" charset="0"/>
                        </a:rPr>
                        <m:t>𝜋</m:t>
                      </m:r>
                      <m:sSub>
                        <m:sSubPr>
                          <m:ctrlPr>
                            <a:rPr lang="en-US" sz="2000" i="1">
                              <a:solidFill>
                                <a:srgbClr val="014188"/>
                              </a:solidFill>
                              <a:latin typeface="Cambria Math" panose="02040503050406030204" pitchFamily="18" charset="0"/>
                            </a:rPr>
                          </m:ctrlPr>
                        </m:sSubPr>
                        <m:e>
                          <m:r>
                            <a:rPr lang="en-US" sz="2000" b="0" i="1" smtClean="0">
                              <a:solidFill>
                                <a:srgbClr val="014188"/>
                              </a:solidFill>
                              <a:latin typeface="Cambria Math" panose="02040503050406030204" pitchFamily="18" charset="0"/>
                            </a:rPr>
                            <m:t>𝑑</m:t>
                          </m:r>
                        </m:e>
                        <m:sub>
                          <m:r>
                            <a:rPr lang="en-US" sz="2000" b="0" i="1" smtClean="0">
                              <a:solidFill>
                                <a:srgbClr val="014188"/>
                              </a:solidFill>
                              <a:latin typeface="Cambria Math" panose="02040503050406030204" pitchFamily="18" charset="0"/>
                            </a:rPr>
                            <m:t>𝑇𝑥</m:t>
                          </m:r>
                          <m:r>
                            <a:rPr lang="en-US" sz="2000" b="0" i="1" smtClean="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𝑦</m:t>
                          </m:r>
                        </m:sub>
                      </m:sSub>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𝑇</m:t>
                          </m:r>
                          <m:r>
                            <a:rPr lang="en-US" sz="2000" b="0" i="1" smtClean="0">
                              <a:solidFill>
                                <a:srgbClr val="014188"/>
                              </a:solidFill>
                              <a:latin typeface="Cambria Math" panose="02040503050406030204" pitchFamily="18" charset="0"/>
                            </a:rPr>
                            <m:t>𝑥</m:t>
                          </m:r>
                          <m:r>
                            <a:rPr lang="en-US" sz="2000" b="0" i="1" smtClean="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𝑦</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Sub>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3024000" y="5098679"/>
                <a:ext cx="3151632" cy="424283"/>
              </a:xfrm>
              <a:prstGeom prst="rect">
                <a:avLst/>
              </a:prstGeom>
              <a:blipFill>
                <a:blip r:embed="rId6"/>
                <a:stretch>
                  <a:fillRect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043603" y="4231768"/>
                <a:ext cx="4680371" cy="7900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𝑃</m:t>
                              </m:r>
                            </m:e>
                          </m:acc>
                        </m:e>
                        <m:sub>
                          <m:r>
                            <a:rPr lang="en-US" sz="2000" i="1">
                              <a:solidFill>
                                <a:srgbClr val="014188"/>
                              </a:solidFill>
                              <a:latin typeface="Cambria Math" panose="02040503050406030204" pitchFamily="18" charset="0"/>
                            </a:rPr>
                            <m:t>𝑐𝑜h</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𝑏𝑤</m:t>
                          </m:r>
                        </m:sub>
                      </m:sSub>
                      <m:r>
                        <a:rPr lang="en-US" sz="2000" i="0">
                          <a:solidFill>
                            <a:srgbClr val="014188"/>
                          </a:solidFill>
                          <a:latin typeface="Cambria Math" panose="02040503050406030204" pitchFamily="18" charset="0"/>
                        </a:rPr>
                        <m:t>=</m:t>
                      </m:r>
                      <m:d>
                        <m:dPr>
                          <m:ctrlPr>
                            <a:rPr lang="en-US" sz="2000" i="1">
                              <a:solidFill>
                                <a:srgbClr val="014188"/>
                              </a:solidFill>
                              <a:latin typeface="Cambria Math" panose="02040503050406030204" pitchFamily="18" charset="0"/>
                            </a:rPr>
                          </m:ctrlPr>
                        </m:dPr>
                        <m:e>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𝜆</m:t>
                                  </m:r>
                                </m:e>
                                <m:sub>
                                  <m:r>
                                    <a:rPr lang="en-US" sz="2000" i="1">
                                      <a:solidFill>
                                        <a:srgbClr val="014188"/>
                                      </a:solidFill>
                                      <a:latin typeface="Cambria Math" panose="02040503050406030204" pitchFamily="18" charset="0"/>
                                    </a:rPr>
                                    <m:t>𝑐𝑜h</m:t>
                                  </m:r>
                                  <m:r>
                                    <a:rPr lang="en-US" sz="2000" i="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𝑛</m:t>
                                  </m:r>
                                  <m:r>
                                    <a:rPr lang="en-US" sz="2000" b="0" i="1" smtClean="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𝑥</m:t>
                                  </m:r>
                                </m:sub>
                              </m:sSub>
                            </m:den>
                          </m:f>
                        </m:e>
                      </m:d>
                      <m:d>
                        <m:dPr>
                          <m:ctrlPr>
                            <a:rPr lang="en-US" sz="2000" i="1">
                              <a:solidFill>
                                <a:srgbClr val="014188"/>
                              </a:solidFill>
                              <a:latin typeface="Cambria Math" panose="02040503050406030204" pitchFamily="18" charset="0"/>
                            </a:rPr>
                          </m:ctrlPr>
                        </m:dPr>
                        <m:e>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𝜆</m:t>
                                  </m:r>
                                </m:e>
                                <m:sub>
                                  <m:r>
                                    <a:rPr lang="en-US" sz="2000" i="1">
                                      <a:solidFill>
                                        <a:srgbClr val="014188"/>
                                      </a:solidFill>
                                      <a:latin typeface="Cambria Math" panose="02040503050406030204" pitchFamily="18" charset="0"/>
                                    </a:rPr>
                                    <m:t>𝑐𝑜h</m:t>
                                  </m:r>
                                  <m:r>
                                    <a:rPr lang="en-US" sz="2000" i="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𝑛</m:t>
                                  </m:r>
                                  <m:r>
                                    <a:rPr lang="en-US" sz="2000" b="0" i="1" smtClean="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𝑦</m:t>
                                  </m:r>
                                </m:sub>
                              </m:sSub>
                            </m:den>
                          </m:f>
                        </m:e>
                      </m:d>
                      <m:sSub>
                        <m:sSubPr>
                          <m:ctrlPr>
                            <a:rPr lang="en-US" sz="2000" i="1">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𝑃</m:t>
                              </m:r>
                            </m:e>
                          </m:acc>
                        </m:e>
                        <m:sub>
                          <m:r>
                            <a:rPr lang="en-US" sz="2000" i="1">
                              <a:solidFill>
                                <a:srgbClr val="014188"/>
                              </a:solidFill>
                              <a:latin typeface="Cambria Math" panose="02040503050406030204" pitchFamily="18" charset="0"/>
                            </a:rPr>
                            <m:t>𝑐𝑒𝑛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𝑏𝑤</m:t>
                          </m:r>
                        </m:sub>
                      </m:sSub>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2043603" y="4231768"/>
                <a:ext cx="4680371" cy="79002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6311" y="2819139"/>
                <a:ext cx="3810980" cy="7186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𝑑</m:t>
                          </m:r>
                        </m:e>
                        <m:sub>
                          <m:r>
                            <a:rPr lang="en-US" sz="2000" i="1">
                              <a:solidFill>
                                <a:srgbClr val="014188"/>
                              </a:solidFill>
                              <a:latin typeface="Cambria Math" panose="02040503050406030204" pitchFamily="18" charset="0"/>
                            </a:rPr>
                            <m:t>𝑇𝑥</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𝑦</m:t>
                          </m:r>
                        </m:sub>
                      </m:sSub>
                      <m:r>
                        <a:rPr lang="en-US" sz="2000" i="0">
                          <a:solidFill>
                            <a:srgbClr val="014188"/>
                          </a:solidFill>
                          <a:latin typeface="Cambria Math" panose="02040503050406030204" pitchFamily="18" charset="0"/>
                        </a:rPr>
                        <m:t>=2</m:t>
                      </m:r>
                      <m:rad>
                        <m:radPr>
                          <m:degHide m:val="on"/>
                          <m:ctrlPr>
                            <a:rPr lang="en-US" sz="2000" i="1">
                              <a:solidFill>
                                <a:srgbClr val="014188"/>
                              </a:solidFill>
                              <a:latin typeface="Cambria Math" panose="02040503050406030204" pitchFamily="18" charset="0"/>
                            </a:rPr>
                          </m:ctrlPr>
                        </m:radPr>
                        <m:deg/>
                        <m:e>
                          <m:sSubSup>
                            <m:sSubSupPr>
                              <m:ctrlPr>
                                <a:rPr lang="en-US" sz="2000" i="1">
                                  <a:solidFill>
                                    <a:srgbClr val="014188"/>
                                  </a:solidFill>
                                  <a:latin typeface="Cambria Math" panose="02040503050406030204" pitchFamily="18" charset="0"/>
                                </a:rPr>
                              </m:ctrlPr>
                            </m:sSubSupPr>
                            <m:e>
                              <m:r>
                                <a:rPr lang="en-US" sz="2000" i="1">
                                  <a:solidFill>
                                    <a:srgbClr val="014188"/>
                                  </a:solidFill>
                                  <a:latin typeface="Cambria Math" panose="02040503050406030204" pitchFamily="18" charset="0"/>
                                </a:rPr>
                                <m:t>𝜎</m:t>
                              </m:r>
                            </m:e>
                            <m:sub>
                              <m:r>
                                <a:rPr lang="en-US" sz="2000" i="1">
                                  <a:solidFill>
                                    <a:srgbClr val="014188"/>
                                  </a:solidFill>
                                  <a:latin typeface="Cambria Math" panose="02040503050406030204" pitchFamily="18" charset="0"/>
                                </a:rPr>
                                <m:t>𝑥</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𝑦</m:t>
                              </m:r>
                            </m:sub>
                            <m:sup>
                              <m:r>
                                <a:rPr lang="en-US" sz="2000" i="0">
                                  <a:solidFill>
                                    <a:srgbClr val="014188"/>
                                  </a:solidFill>
                                  <a:latin typeface="Cambria Math" panose="02040503050406030204" pitchFamily="18" charset="0"/>
                                </a:rPr>
                                <m:t>2</m:t>
                              </m:r>
                            </m:sup>
                          </m:sSubSup>
                          <m:r>
                            <a:rPr lang="en-US" sz="2000" i="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r>
                                        <a:rPr lang="en-US" sz="2000" i="0">
                                          <a:solidFill>
                                            <a:srgbClr val="014188"/>
                                          </a:solidFill>
                                          <a:latin typeface="Cambria Math" panose="02040503050406030204" pitchFamily="18" charset="0"/>
                                        </a:rPr>
                                        <m:t>4</m:t>
                                      </m:r>
                                    </m:den>
                                  </m:f>
                                  <m:r>
                                    <a:rPr lang="en-US" sz="2000" i="1">
                                      <a:solidFill>
                                        <a:srgbClr val="014188"/>
                                      </a:solidFill>
                                      <a:latin typeface="Cambria Math" panose="02040503050406030204" pitchFamily="18" charset="0"/>
                                    </a:rPr>
                                    <m:t>𝜋</m:t>
                                  </m:r>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b="0" i="1" smtClean="0">
                                          <a:solidFill>
                                            <a:srgbClr val="014188"/>
                                          </a:solidFill>
                                          <a:latin typeface="Cambria Math" panose="02040503050406030204" pitchFamily="18" charset="0"/>
                                        </a:rPr>
                                        <m:t>,</m:t>
                                      </m:r>
                                      <m:r>
                                        <a:rPr lang="en-US" sz="2000" b="0" i="1" smtClean="0">
                                          <a:solidFill>
                                            <a:srgbClr val="014188"/>
                                          </a:solidFill>
                                          <a:latin typeface="Cambria Math" panose="02040503050406030204" pitchFamily="18" charset="0"/>
                                        </a:rPr>
                                        <m:t>𝑛</m:t>
                                      </m:r>
                                    </m:sub>
                                  </m:sSub>
                                </m:e>
                              </m:d>
                            </m:e>
                            <m:sup>
                              <m:r>
                                <a:rPr lang="en-US" sz="2000" i="0">
                                  <a:solidFill>
                                    <a:srgbClr val="014188"/>
                                  </a:solidFill>
                                  <a:latin typeface="Cambria Math" panose="02040503050406030204" pitchFamily="18" charset="0"/>
                                </a:rPr>
                                <m:t>2</m:t>
                              </m:r>
                            </m:sup>
                          </m:sSup>
                        </m:e>
                      </m:rad>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76311" y="2819139"/>
                <a:ext cx="3810980" cy="718658"/>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7292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Spatially coherent harmonics (continued)</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69</a:t>
            </a:fld>
            <a:endParaRPr lang="en-US"/>
          </a:p>
        </p:txBody>
      </p:sp>
      <mc:AlternateContent xmlns:mc="http://schemas.openxmlformats.org/markup-compatibility/2006" xmlns:a14="http://schemas.microsoft.com/office/drawing/2010/main">
        <mc:Choice Requires="a14">
          <p:sp>
            <p:nvSpPr>
              <p:cNvPr id="5" name="Rectangle 4"/>
              <p:cNvSpPr/>
              <p:nvPr/>
            </p:nvSpPr>
            <p:spPr>
              <a:xfrm>
                <a:off x="138113" y="4478323"/>
                <a:ext cx="9144000" cy="1942263"/>
              </a:xfrm>
              <a:prstGeom prst="rect">
                <a:avLst/>
              </a:prstGeom>
            </p:spPr>
            <p:txBody>
              <a:bodyPr wrap="square">
                <a:spAutoFit/>
              </a:bodyPr>
              <a:lstStyle/>
              <a:p>
                <a:pPr marL="0" indent="0">
                  <a:buNone/>
                </a:pPr>
                <a:r>
                  <a:rPr lang="en-US" sz="2000" dirty="0" smtClean="0">
                    <a:solidFill>
                      <a:srgbClr val="014188"/>
                    </a:solidFill>
                  </a:rPr>
                  <a:t>Converting </a:t>
                </a:r>
                <a:r>
                  <a:rPr lang="en-US" sz="2000" dirty="0">
                    <a:solidFill>
                      <a:srgbClr val="014188"/>
                    </a:solidFill>
                  </a:rPr>
                  <a:t>to photon flux by replacing 1 W by 5.034 x 10</a:t>
                </a:r>
                <a:r>
                  <a:rPr lang="en-US" sz="2000" baseline="30000" dirty="0">
                    <a:solidFill>
                      <a:srgbClr val="014188"/>
                    </a:solidFill>
                  </a:rPr>
                  <a:t>15</a:t>
                </a:r>
                <a:r>
                  <a:rPr lang="en-US" sz="2000" dirty="0">
                    <a:solidFill>
                      <a:srgbClr val="014188"/>
                    </a:solidFill>
                  </a:rPr>
                  <a:t> </a:t>
                </a:r>
                <a:r>
                  <a:rPr lang="en-US" sz="2000" dirty="0" err="1">
                    <a:solidFill>
                      <a:srgbClr val="014188"/>
                    </a:solidFill>
                  </a:rPr>
                  <a:t>ph</a:t>
                </a:r>
                <a:r>
                  <a:rPr lang="en-US" sz="2000" dirty="0">
                    <a:solidFill>
                      <a:srgbClr val="014188"/>
                    </a:solidFill>
                  </a:rPr>
                  <a:t>/sec </a:t>
                </a:r>
                <a:r>
                  <a:rPr lang="el-GR" sz="2000" dirty="0">
                    <a:solidFill>
                      <a:srgbClr val="014188"/>
                    </a:solidFill>
                    <a:latin typeface="Times New Roman" panose="02020603050405020304" pitchFamily="18" charset="0"/>
                    <a:cs typeface="Times New Roman" panose="02020603050405020304" pitchFamily="18" charset="0"/>
                  </a:rPr>
                  <a:t>λ</a:t>
                </a:r>
                <a:r>
                  <a:rPr lang="en-US" sz="2000" dirty="0">
                    <a:solidFill>
                      <a:srgbClr val="014188"/>
                    </a:solidFill>
                    <a:latin typeface="Times New Roman" panose="02020603050405020304" pitchFamily="18" charset="0"/>
                    <a:cs typeface="Times New Roman" panose="02020603050405020304" pitchFamily="18" charset="0"/>
                  </a:rPr>
                  <a:t>[nm]</a:t>
                </a:r>
              </a:p>
              <a:p>
                <a:pPr marL="0" indent="0">
                  <a:buNone/>
                </a:pPr>
                <a:r>
                  <a:rPr lang="en-US" sz="2000" dirty="0">
                    <a:solidFill>
                      <a:srgbClr val="014188"/>
                    </a:solidFill>
                  </a:rPr>
                  <a:t> </a:t>
                </a:r>
                <a14:m>
                  <m:oMath xmlns:m="http://schemas.openxmlformats.org/officeDocument/2006/math">
                    <m:sSub>
                      <m:sSubPr>
                        <m:ctrlPr>
                          <a:rPr lang="en-US" sz="2000" i="1">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a:solidFill>
                                  <a:srgbClr val="014188"/>
                                </a:solidFill>
                                <a:latin typeface="Cambria Math" panose="02040503050406030204" pitchFamily="18" charset="0"/>
                              </a:rPr>
                              <m:t>𝔽</m:t>
                            </m:r>
                          </m:e>
                        </m:acc>
                      </m:e>
                      <m:sub>
                        <m:r>
                          <a:rPr lang="en-US" sz="2000" i="1">
                            <a:solidFill>
                              <a:srgbClr val="014188"/>
                            </a:solidFill>
                            <a:latin typeface="Cambria Math" panose="02040503050406030204" pitchFamily="18" charset="0"/>
                          </a:rPr>
                          <m:t>𝑐𝑜h</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a:solidFill>
                              <a:srgbClr val="014188"/>
                            </a:solidFill>
                            <a:latin typeface="Cambria Math" panose="02040503050406030204" pitchFamily="18" charset="0"/>
                          </a:rPr>
                          <m:t>,0.1%</m:t>
                        </m:r>
                      </m:sub>
                    </m:sSub>
                    <m:r>
                      <a:rPr lang="en-US" sz="2000">
                        <a:solidFill>
                          <a:srgbClr val="014188"/>
                        </a:solidFill>
                        <a:latin typeface="Cambria Math" panose="02040503050406030204" pitchFamily="18" charset="0"/>
                      </a:rPr>
                      <m:t>=(1.43</m:t>
                    </m:r>
                    <m:r>
                      <m:rPr>
                        <m:nor/>
                      </m:rPr>
                      <a:rPr lang="en-US" sz="2000" i="1">
                        <a:solidFill>
                          <a:srgbClr val="014188"/>
                        </a:solidFill>
                        <a:latin typeface="Cambria Math" panose="02040503050406030204" pitchFamily="18" charset="0"/>
                      </a:rPr>
                      <m:t>x</m:t>
                    </m:r>
                    <m:sSup>
                      <m:sSupPr>
                        <m:ctrlPr>
                          <a:rPr lang="en-US" sz="2000" i="1">
                            <a:solidFill>
                              <a:srgbClr val="014188"/>
                            </a:solidFill>
                            <a:latin typeface="Cambria Math" panose="02040503050406030204" pitchFamily="18" charset="0"/>
                          </a:rPr>
                        </m:ctrlPr>
                      </m:sSupPr>
                      <m:e>
                        <m:r>
                          <a:rPr lang="en-US" sz="2000">
                            <a:solidFill>
                              <a:srgbClr val="014188"/>
                            </a:solidFill>
                            <a:latin typeface="Cambria Math" panose="02040503050406030204" pitchFamily="18" charset="0"/>
                          </a:rPr>
                          <m:t>10</m:t>
                        </m:r>
                      </m:e>
                      <m:sup>
                        <m:r>
                          <a:rPr lang="en-US" sz="2000">
                            <a:solidFill>
                              <a:srgbClr val="014188"/>
                            </a:solidFill>
                            <a:latin typeface="Cambria Math" panose="02040503050406030204" pitchFamily="18" charset="0"/>
                          </a:rPr>
                          <m:t>14</m:t>
                        </m:r>
                      </m:sup>
                    </m:sSup>
                    <m:r>
                      <a:rPr lang="en-US" sz="2000" i="1">
                        <a:solidFill>
                          <a:srgbClr val="014188"/>
                        </a:solidFill>
                        <a:latin typeface="Cambria Math" panose="02040503050406030204" pitchFamily="18" charset="0"/>
                      </a:rPr>
                      <m:t>𝑝</m:t>
                    </m:r>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h</m:t>
                        </m:r>
                      </m:num>
                      <m:den>
                        <m:r>
                          <a:rPr lang="en-US" sz="2000" i="1">
                            <a:solidFill>
                              <a:srgbClr val="014188"/>
                            </a:solidFill>
                            <a:latin typeface="Cambria Math" panose="02040503050406030204" pitchFamily="18" charset="0"/>
                          </a:rPr>
                          <m:t>𝑠</m:t>
                        </m:r>
                      </m:den>
                    </m:f>
                    <m:r>
                      <a:rPr lang="en-US" sz="2000" i="1">
                        <a:solidFill>
                          <a:srgbClr val="014188"/>
                        </a:solidFill>
                        <a:latin typeface="Cambria Math" panose="02040503050406030204" pitchFamily="18" charset="0"/>
                      </a:rPr>
                      <m:t>𝑒𝑐</m:t>
                    </m:r>
                    <m:r>
                      <a:rPr lang="en-US" sz="2000">
                        <a:solidFill>
                          <a:srgbClr val="014188"/>
                        </a:solidFill>
                        <a:latin typeface="Cambria Math" panose="02040503050406030204" pitchFamily="18" charset="0"/>
                      </a:rPr>
                      <m:t>)</m:t>
                    </m:r>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𝑁𝐼</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𝐴</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sSup>
                          <m:sSupPr>
                            <m:ctrlPr>
                              <a:rPr lang="en-US" sz="2000" i="1">
                                <a:solidFill>
                                  <a:srgbClr val="014188"/>
                                </a:solidFill>
                                <a:latin typeface="Cambria Math" panose="02040503050406030204" pitchFamily="18" charset="0"/>
                              </a:rPr>
                            </m:ctrlPr>
                          </m:sSupPr>
                          <m:e>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𝐽𝐽</m:t>
                                </m:r>
                              </m:e>
                            </m:d>
                          </m:e>
                          <m:sup>
                            <m:r>
                              <a:rPr lang="en-US" sz="2000">
                                <a:solidFill>
                                  <a:srgbClr val="014188"/>
                                </a:solidFill>
                                <a:latin typeface="Cambria Math" panose="02040503050406030204" pitchFamily="18" charset="0"/>
                              </a:rPr>
                              <m:t>2</m:t>
                            </m:r>
                          </m:sup>
                        </m:sSup>
                      </m:num>
                      <m:den>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1+</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num>
                              <m:den>
                                <m:r>
                                  <a:rPr lang="en-US" sz="2000">
                                    <a:solidFill>
                                      <a:srgbClr val="014188"/>
                                    </a:solidFill>
                                    <a:latin typeface="Cambria Math" panose="02040503050406030204" pitchFamily="18" charset="0"/>
                                  </a:rPr>
                                  <m:t>2</m:t>
                                </m:r>
                              </m:den>
                            </m:f>
                          </m:e>
                        </m:d>
                      </m:den>
                    </m:f>
                    <m:f>
                      <m:fPr>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𝜆</m:t>
                            </m:r>
                          </m:e>
                          <m:sup>
                            <m:r>
                              <a:rPr lang="en-US" sz="2000">
                                <a:solidFill>
                                  <a:srgbClr val="014188"/>
                                </a:solidFill>
                                <a:latin typeface="Cambria Math" panose="02040503050406030204" pitchFamily="18" charset="0"/>
                              </a:rPr>
                              <m:t>2</m:t>
                            </m:r>
                          </m:sup>
                        </m:sSup>
                      </m:num>
                      <m:den>
                        <m:d>
                          <m:dPr>
                            <m:begChr m:val=""/>
                            <m:endChr m:val="]"/>
                            <m:ctrlPr>
                              <a:rPr lang="en-US" sz="2000" i="1">
                                <a:solidFill>
                                  <a:srgbClr val="014188"/>
                                </a:solidFill>
                                <a:latin typeface="Cambria Math" panose="02040503050406030204" pitchFamily="18" charset="0"/>
                              </a:rPr>
                            </m:ctrlPr>
                          </m:dPr>
                          <m:e>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4</m:t>
                                    </m:r>
                                    <m:r>
                                      <a:rPr lang="en-US" sz="2000" i="1">
                                        <a:solidFill>
                                          <a:srgbClr val="014188"/>
                                        </a:solidFill>
                                        <a:latin typeface="Cambria Math" panose="02040503050406030204" pitchFamily="18" charset="0"/>
                                      </a:rPr>
                                      <m:t>𝜋</m:t>
                                    </m:r>
                                  </m:e>
                                </m:d>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𝜎</m:t>
                                </m:r>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r>
                                          <a:rPr lang="en-US" sz="2000">
                                            <a:solidFill>
                                              <a:srgbClr val="014188"/>
                                            </a:solidFill>
                                            <a:latin typeface="Cambria Math" panose="02040503050406030204" pitchFamily="18" charset="0"/>
                                          </a:rPr>
                                          <m:t>4</m:t>
                                        </m:r>
                                      </m:den>
                                    </m:f>
                                    <m:r>
                                      <a:rPr lang="en-US" sz="2000" i="1">
                                        <a:solidFill>
                                          <a:srgbClr val="014188"/>
                                        </a:solidFill>
                                        <a:latin typeface="Cambria Math" panose="02040503050406030204" pitchFamily="18" charset="0"/>
                                      </a:rPr>
                                      <m:t>𝜋</m:t>
                                    </m:r>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Sub>
                                  </m:e>
                                </m:d>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𝜎</m:t>
                            </m:r>
                            <m:sSup>
                              <m:sSupPr>
                                <m:ctrlPr>
                                  <a:rPr lang="en-US" sz="2000" i="1">
                                    <a:solidFill>
                                      <a:srgbClr val="014188"/>
                                    </a:solidFill>
                                    <a:latin typeface="Cambria Math" panose="02040503050406030204" pitchFamily="18" charset="0"/>
                                  </a:rPr>
                                </m:ctrlPr>
                              </m:sSupPr>
                              <m:e>
                                <m:r>
                                  <a:rPr lang="en-US" sz="2000">
                                    <a:solidFill>
                                      <a:srgbClr val="014188"/>
                                    </a:solidFill>
                                    <a:latin typeface="Cambria Math" panose="02040503050406030204" pitchFamily="18" charset="0"/>
                                  </a:rPr>
                                  <m:t>′</m:t>
                                </m:r>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sSubSup>
                              <m:sSubSupPr>
                                <m:ctrlPr>
                                  <a:rPr lang="en-US" sz="2000" i="1">
                                    <a:solidFill>
                                      <a:srgbClr val="014188"/>
                                    </a:solidFill>
                                    <a:latin typeface="Cambria Math" panose="02040503050406030204" pitchFamily="18" charset="0"/>
                                  </a:rPr>
                                </m:ctrlPr>
                              </m:sSubSup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up>
                                <m:r>
                                  <a:rPr lang="en-US" sz="2000">
                                    <a:solidFill>
                                      <a:srgbClr val="014188"/>
                                    </a:solidFill>
                                    <a:latin typeface="Cambria Math" panose="02040503050406030204" pitchFamily="18" charset="0"/>
                                  </a:rPr>
                                  <m:t>2</m:t>
                                </m:r>
                              </m:sup>
                            </m:sSubSup>
                          </m:e>
                        </m:d>
                      </m:den>
                    </m:f>
                  </m:oMath>
                </a14:m>
                <a:r>
                  <a:rPr lang="en-US" sz="2000" dirty="0">
                    <a:solidFill>
                      <a:srgbClr val="014188"/>
                    </a:solidFill>
                  </a:rPr>
                  <a:t>   </a:t>
                </a:r>
              </a:p>
              <a:p>
                <a:pPr marL="0" indent="0">
                  <a:buNone/>
                </a:pPr>
                <a:r>
                  <a:rPr lang="en-US" sz="2000" dirty="0">
                    <a:solidFill>
                      <a:srgbClr val="014188"/>
                    </a:solidFill>
                  </a:rPr>
                  <a:t>To estimate coherent power and flux, for 0.1% bandwidth at the sample, one should include a multiplicative beamline efficiency factor, </a:t>
                </a:r>
                <a:r>
                  <a:rPr lang="el-GR" sz="2000" dirty="0">
                    <a:solidFill>
                      <a:srgbClr val="014188"/>
                    </a:solidFill>
                  </a:rPr>
                  <a:t>η</a:t>
                </a:r>
                <a:r>
                  <a:rPr lang="en-US" sz="2000" dirty="0">
                    <a:solidFill>
                      <a:srgbClr val="014188"/>
                    </a:solidFill>
                  </a:rPr>
                  <a:t>, which accounts for mirror </a:t>
                </a:r>
                <a:r>
                  <a:rPr lang="en-US" sz="2000" dirty="0" err="1">
                    <a:solidFill>
                      <a:srgbClr val="014188"/>
                    </a:solidFill>
                  </a:rPr>
                  <a:t>reflectivities</a:t>
                </a:r>
                <a:r>
                  <a:rPr lang="en-US" sz="2000" dirty="0">
                    <a:solidFill>
                      <a:srgbClr val="014188"/>
                    </a:solidFill>
                  </a:rPr>
                  <a:t>, filter transmissions, and </a:t>
                </a:r>
                <a:r>
                  <a:rPr lang="en-US" sz="2000" dirty="0" err="1">
                    <a:solidFill>
                      <a:srgbClr val="014188"/>
                    </a:solidFill>
                  </a:rPr>
                  <a:t>monochromator</a:t>
                </a:r>
                <a:r>
                  <a:rPr lang="en-US" sz="2000" dirty="0">
                    <a:solidFill>
                      <a:srgbClr val="014188"/>
                    </a:solidFill>
                  </a:rPr>
                  <a:t> efficiency.</a:t>
                </a:r>
              </a:p>
            </p:txBody>
          </p:sp>
        </mc:Choice>
        <mc:Fallback xmlns="">
          <p:sp>
            <p:nvSpPr>
              <p:cNvPr id="5" name="Rectangle 4"/>
              <p:cNvSpPr>
                <a:spLocks noRot="1" noChangeAspect="1" noMove="1" noResize="1" noEditPoints="1" noAdjustHandles="1" noChangeArrowheads="1" noChangeShapeType="1" noTextEdit="1"/>
              </p:cNvSpPr>
              <p:nvPr/>
            </p:nvSpPr>
            <p:spPr>
              <a:xfrm>
                <a:off x="138113" y="4478323"/>
                <a:ext cx="9144000" cy="1942263"/>
              </a:xfrm>
              <a:prstGeom prst="rect">
                <a:avLst/>
              </a:prstGeom>
              <a:blipFill>
                <a:blip r:embed="rId2"/>
                <a:stretch>
                  <a:fillRect l="-733" t="-1887" b="-50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43694" y="1145713"/>
                <a:ext cx="5362008" cy="7621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𝑃</m:t>
                              </m:r>
                            </m:e>
                          </m:acc>
                        </m:e>
                        <m:sub>
                          <m:r>
                            <m:rPr>
                              <m:nor/>
                            </m:rPr>
                            <a:rPr lang="en-US" sz="2000" i="1">
                              <a:solidFill>
                                <a:srgbClr val="014188"/>
                              </a:solidFill>
                              <a:latin typeface="Cambria Math" panose="02040503050406030204" pitchFamily="18" charset="0"/>
                            </a:rPr>
                            <m:t>cen</m:t>
                          </m:r>
                          <m:r>
                            <m:rPr>
                              <m:nor/>
                            </m:rPr>
                            <a:rPr lang="en-US" sz="2000" i="1">
                              <a:solidFill>
                                <a:srgbClr val="014188"/>
                              </a:solidFill>
                              <a:latin typeface="Cambria Math" panose="02040503050406030204" pitchFamily="18" charset="0"/>
                            </a:rPr>
                            <m:t>,</m:t>
                          </m:r>
                          <m:r>
                            <m:rPr>
                              <m:nor/>
                            </m:rPr>
                            <a:rPr lang="en-US" sz="2000" i="1">
                              <a:solidFill>
                                <a:srgbClr val="014188"/>
                              </a:solidFill>
                              <a:latin typeface="Cambria Math" panose="02040503050406030204" pitchFamily="18" charset="0"/>
                            </a:rPr>
                            <m:t>n</m:t>
                          </m:r>
                          <m:r>
                            <m:rPr>
                              <m:nor/>
                            </m:rPr>
                            <a:rPr lang="en-US" sz="2000" i="1">
                              <a:solidFill>
                                <a:srgbClr val="014188"/>
                              </a:solidFill>
                              <a:latin typeface="Cambria Math" panose="02040503050406030204" pitchFamily="18" charset="0"/>
                            </a:rPr>
                            <m:t>,1/</m:t>
                          </m:r>
                          <m:r>
                            <m:rPr>
                              <m:nor/>
                            </m:rPr>
                            <a:rPr lang="en-US" sz="2000" i="1">
                              <a:solidFill>
                                <a:srgbClr val="014188"/>
                              </a:solidFill>
                              <a:latin typeface="Cambria Math" panose="02040503050406030204" pitchFamily="18" charset="0"/>
                            </a:rPr>
                            <m:t>nN</m:t>
                          </m:r>
                        </m:sub>
                      </m:sSub>
                      <m:r>
                        <a:rPr lang="en-US" sz="2000">
                          <a:solidFill>
                            <a:srgbClr val="014188"/>
                          </a:solidFill>
                          <a:latin typeface="Cambria Math" panose="02040503050406030204" pitchFamily="18" charset="0"/>
                        </a:rPr>
                        <m:t>=</m:t>
                      </m:r>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𝜋</m:t>
                          </m:r>
                          <m:r>
                            <a:rPr lang="en-US" sz="2000" i="1">
                              <a:solidFill>
                                <a:srgbClr val="014188"/>
                              </a:solidFill>
                              <a:latin typeface="Cambria Math" panose="02040503050406030204" pitchFamily="18" charset="0"/>
                            </a:rPr>
                            <m:t>𝑒</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𝛾</m:t>
                              </m:r>
                            </m:e>
                            <m:sup>
                              <m:r>
                                <a:rPr lang="en-US" sz="2000">
                                  <a:solidFill>
                                    <a:srgbClr val="014188"/>
                                  </a:solidFill>
                                  <a:latin typeface="Cambria Math" panose="02040503050406030204" pitchFamily="18" charset="0"/>
                                </a:rPr>
                                <m:t>2</m:t>
                              </m:r>
                            </m:sup>
                          </m:sSup>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𝐼</m:t>
                              </m:r>
                            </m:e>
                          </m:acc>
                        </m:num>
                        <m:den>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𝜖</m:t>
                              </m:r>
                            </m:e>
                            <m:sub>
                              <m:r>
                                <a:rPr lang="en-US" sz="2000">
                                  <a:solidFill>
                                    <a:srgbClr val="014188"/>
                                  </a:solidFill>
                                  <a:latin typeface="Cambria Math" panose="02040503050406030204" pitchFamily="18" charset="0"/>
                                </a:rPr>
                                <m:t>0</m:t>
                              </m:r>
                            </m:sub>
                          </m:sSub>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𝜆</m:t>
                              </m:r>
                            </m:e>
                            <m:sub>
                              <m:r>
                                <a:rPr lang="en-US" sz="2000" i="1">
                                  <a:solidFill>
                                    <a:srgbClr val="014188"/>
                                  </a:solidFill>
                                  <a:latin typeface="Cambria Math" panose="02040503050406030204" pitchFamily="18" charset="0"/>
                                </a:rPr>
                                <m:t>𝑢</m:t>
                              </m:r>
                            </m:sub>
                          </m:sSub>
                        </m:den>
                      </m:f>
                      <m:r>
                        <m:rPr>
                          <m:nor/>
                        </m:rPr>
                        <a:rPr lang="en-US" sz="2000" i="1">
                          <a:solidFill>
                            <a:srgbClr val="014188"/>
                          </a:solidFill>
                          <a:latin typeface="Cambria Math" panose="02040503050406030204" pitchFamily="18" charset="0"/>
                        </a:rPr>
                        <m:t> </m:t>
                      </m:r>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𝑛</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sSup>
                            <m:sSupPr>
                              <m:ctrlPr>
                                <a:rPr lang="en-US" sz="2000" i="1">
                                  <a:solidFill>
                                    <a:srgbClr val="014188"/>
                                  </a:solidFill>
                                  <a:latin typeface="Cambria Math" panose="02040503050406030204" pitchFamily="18" charset="0"/>
                                </a:rPr>
                              </m:ctrlPr>
                            </m:sSupPr>
                            <m:e>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𝐽𝐽</m:t>
                                  </m:r>
                                </m:e>
                              </m:d>
                            </m:e>
                            <m:sup>
                              <m:r>
                                <a:rPr lang="en-US" sz="2000">
                                  <a:solidFill>
                                    <a:srgbClr val="014188"/>
                                  </a:solidFill>
                                  <a:latin typeface="Cambria Math" panose="02040503050406030204" pitchFamily="18" charset="0"/>
                                </a:rPr>
                                <m:t>2</m:t>
                              </m:r>
                            </m:sup>
                          </m:sSup>
                        </m:num>
                        <m:den>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1+</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num>
                                    <m:den>
                                      <m:r>
                                        <a:rPr lang="en-US" sz="2000">
                                          <a:solidFill>
                                            <a:srgbClr val="014188"/>
                                          </a:solidFill>
                                          <a:latin typeface="Cambria Math" panose="02040503050406030204" pitchFamily="18" charset="0"/>
                                        </a:rPr>
                                        <m:t>2</m:t>
                                      </m:r>
                                    </m:den>
                                  </m:f>
                                </m:e>
                              </m:d>
                            </m:e>
                            <m:sup>
                              <m:r>
                                <a:rPr lang="en-US" sz="2000">
                                  <a:solidFill>
                                    <a:srgbClr val="014188"/>
                                  </a:solidFill>
                                  <a:latin typeface="Cambria Math" panose="02040503050406030204" pitchFamily="18" charset="0"/>
                                </a:rPr>
                                <m:t>2</m:t>
                              </m:r>
                            </m:sup>
                          </m:sSup>
                        </m:den>
                      </m:f>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343694" y="1145713"/>
                <a:ext cx="5362008" cy="7621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4228306" y="1145713"/>
                <a:ext cx="4381328" cy="7618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a:solidFill>
                            <a:srgbClr val="014188"/>
                          </a:solidFill>
                          <a:latin typeface="Cambria Math" panose="02040503050406030204" pitchFamily="18" charset="0"/>
                        </a:rPr>
                        <m:t>=</m:t>
                      </m:r>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5.69</m:t>
                          </m:r>
                          <m:r>
                            <m:rPr>
                              <m:sty m:val="p"/>
                            </m:rPr>
                            <a:rPr lang="en-US" sz="2000">
                              <a:solidFill>
                                <a:srgbClr val="014188"/>
                              </a:solidFill>
                              <a:latin typeface="Cambria Math" panose="02040503050406030204" pitchFamily="18" charset="0"/>
                            </a:rPr>
                            <m:t>x</m:t>
                          </m:r>
                          <m:sSup>
                            <m:sSupPr>
                              <m:ctrlPr>
                                <a:rPr lang="en-US" sz="2000" i="1">
                                  <a:solidFill>
                                    <a:srgbClr val="014188"/>
                                  </a:solidFill>
                                  <a:latin typeface="Cambria Math" panose="02040503050406030204" pitchFamily="18" charset="0"/>
                                </a:rPr>
                              </m:ctrlPr>
                            </m:sSupPr>
                            <m:e>
                              <m:r>
                                <a:rPr lang="en-US" sz="2000">
                                  <a:solidFill>
                                    <a:srgbClr val="014188"/>
                                  </a:solidFill>
                                  <a:latin typeface="Cambria Math" panose="02040503050406030204" pitchFamily="18" charset="0"/>
                                </a:rPr>
                                <m:t>10</m:t>
                              </m:r>
                            </m:e>
                            <m:sup>
                              <m:r>
                                <a:rPr lang="en-US" sz="2000">
                                  <a:solidFill>
                                    <a:srgbClr val="014188"/>
                                  </a:solidFill>
                                  <a:latin typeface="Cambria Math" panose="02040503050406030204" pitchFamily="18" charset="0"/>
                                </a:rPr>
                                <m:t>−6</m:t>
                              </m:r>
                            </m:sup>
                          </m:sSup>
                          <m:r>
                            <a:rPr lang="en-US" sz="2000" i="1">
                              <a:solidFill>
                                <a:srgbClr val="014188"/>
                              </a:solidFill>
                              <a:latin typeface="Cambria Math" panose="02040503050406030204" pitchFamily="18" charset="0"/>
                            </a:rPr>
                            <m:t>𝑊</m:t>
                          </m:r>
                        </m:e>
                      </m:d>
                      <m:f>
                        <m:fPr>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𝛾</m:t>
                              </m:r>
                            </m:e>
                            <m:sup>
                              <m:r>
                                <a:rPr lang="en-US" sz="2000">
                                  <a:solidFill>
                                    <a:srgbClr val="014188"/>
                                  </a:solidFill>
                                  <a:latin typeface="Cambria Math" panose="02040503050406030204" pitchFamily="18" charset="0"/>
                                </a:rPr>
                                <m:t>2</m:t>
                              </m:r>
                            </m:sup>
                          </m:sSup>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𝐼</m:t>
                              </m:r>
                            </m:e>
                          </m:acc>
                        </m:num>
                        <m:den>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𝜆</m:t>
                              </m:r>
                            </m:e>
                            <m:sub>
                              <m:r>
                                <a:rPr lang="en-US" sz="2000" i="1">
                                  <a:solidFill>
                                    <a:srgbClr val="014188"/>
                                  </a:solidFill>
                                  <a:latin typeface="Cambria Math" panose="02040503050406030204" pitchFamily="18" charset="0"/>
                                </a:rPr>
                                <m:t>𝑢</m:t>
                              </m:r>
                            </m:sub>
                          </m:sSub>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𝑐𝑚</m:t>
                              </m:r>
                            </m:e>
                          </m:d>
                        </m:den>
                      </m:f>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𝑛</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sSup>
                            <m:sSupPr>
                              <m:ctrlPr>
                                <a:rPr lang="en-US" sz="2000" i="1">
                                  <a:solidFill>
                                    <a:srgbClr val="014188"/>
                                  </a:solidFill>
                                  <a:latin typeface="Cambria Math" panose="02040503050406030204" pitchFamily="18" charset="0"/>
                                </a:rPr>
                              </m:ctrlPr>
                            </m:sSupPr>
                            <m:e>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𝐽𝐽</m:t>
                                  </m:r>
                                </m:e>
                              </m:d>
                            </m:e>
                            <m:sup>
                              <m:r>
                                <a:rPr lang="en-US" sz="2000">
                                  <a:solidFill>
                                    <a:srgbClr val="014188"/>
                                  </a:solidFill>
                                  <a:latin typeface="Cambria Math" panose="02040503050406030204" pitchFamily="18" charset="0"/>
                                </a:rPr>
                                <m:t>2</m:t>
                              </m:r>
                            </m:sup>
                          </m:sSup>
                        </m:num>
                        <m:den>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1+</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num>
                                    <m:den>
                                      <m:r>
                                        <a:rPr lang="en-US" sz="2000">
                                          <a:solidFill>
                                            <a:srgbClr val="014188"/>
                                          </a:solidFill>
                                          <a:latin typeface="Cambria Math" panose="02040503050406030204" pitchFamily="18" charset="0"/>
                                        </a:rPr>
                                        <m:t>2</m:t>
                                      </m:r>
                                    </m:den>
                                  </m:f>
                                </m:e>
                              </m:d>
                            </m:e>
                            <m:sup>
                              <m:r>
                                <a:rPr lang="en-US" sz="2000">
                                  <a:solidFill>
                                    <a:srgbClr val="014188"/>
                                  </a:solidFill>
                                  <a:latin typeface="Cambria Math" panose="02040503050406030204" pitchFamily="18" charset="0"/>
                                </a:rPr>
                                <m:t>2</m:t>
                              </m:r>
                            </m:sup>
                          </m:sSup>
                        </m:den>
                      </m:f>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4228306" y="1145713"/>
                <a:ext cx="4381328" cy="761812"/>
              </a:xfrm>
              <a:prstGeom prst="rect">
                <a:avLst/>
              </a:prstGeom>
              <a:blipFill>
                <a:blip r:embed="rId4"/>
                <a:stretch>
                  <a:fillRect/>
                </a:stretch>
              </a:blipFill>
            </p:spPr>
            <p:txBody>
              <a:bodyPr/>
              <a:lstStyle/>
              <a:p>
                <a:r>
                  <a:rPr lang="en-US">
                    <a:noFill/>
                  </a:rPr>
                  <a:t> </a:t>
                </a:r>
              </a:p>
            </p:txBody>
          </p:sp>
        </mc:Fallback>
      </mc:AlternateContent>
      <p:sp>
        <p:nvSpPr>
          <p:cNvPr id="7" name="Rectangle 6"/>
          <p:cNvSpPr/>
          <p:nvPr/>
        </p:nvSpPr>
        <p:spPr>
          <a:xfrm>
            <a:off x="138113" y="858858"/>
            <a:ext cx="8611440" cy="3170099"/>
          </a:xfrm>
          <a:prstGeom prst="rect">
            <a:avLst/>
          </a:prstGeom>
        </p:spPr>
        <p:txBody>
          <a:bodyPr wrap="square">
            <a:spAutoFit/>
          </a:bodyPr>
          <a:lstStyle/>
          <a:p>
            <a:pPr marL="0" indent="0">
              <a:buNone/>
            </a:pPr>
            <a:r>
              <a:rPr lang="en-US" sz="2000" dirty="0">
                <a:solidFill>
                  <a:srgbClr val="014188"/>
                </a:solidFill>
              </a:rPr>
              <a:t>From a previous slide, </a:t>
            </a:r>
            <a:r>
              <a:rPr lang="en-US" sz="2000" dirty="0" smtClean="0">
                <a:solidFill>
                  <a:srgbClr val="014188"/>
                </a:solidFill>
              </a:rPr>
              <a:t>#46,</a:t>
            </a:r>
            <a:endParaRPr lang="en-US" sz="2000" dirty="0">
              <a:solidFill>
                <a:srgbClr val="014188"/>
              </a:solidFill>
            </a:endParaRPr>
          </a:p>
          <a:p>
            <a:pPr marL="0" indent="0">
              <a:buNone/>
            </a:pPr>
            <a:endParaRPr lang="en-US" sz="2000" dirty="0">
              <a:solidFill>
                <a:srgbClr val="014188"/>
              </a:solidFill>
            </a:endParaRPr>
          </a:p>
          <a:p>
            <a:pPr marL="0" indent="0">
              <a:buNone/>
            </a:pPr>
            <a:endParaRPr lang="en-US" sz="2000" dirty="0">
              <a:solidFill>
                <a:srgbClr val="014188"/>
              </a:solidFill>
            </a:endParaRPr>
          </a:p>
          <a:p>
            <a:pPr marL="0" indent="0">
              <a:buNone/>
            </a:pPr>
            <a:r>
              <a:rPr lang="en-US" sz="2000" dirty="0">
                <a:solidFill>
                  <a:srgbClr val="014188"/>
                </a:solidFill>
              </a:rPr>
              <a:t>The coherent power, for simplicity here in the axisymmetric case, and now within a 0.1% relative spectral bandwidth (multiply by </a:t>
            </a:r>
            <a:r>
              <a:rPr lang="en-US" sz="2000" dirty="0" err="1">
                <a:solidFill>
                  <a:srgbClr val="014188"/>
                </a:solidFill>
              </a:rPr>
              <a:t>nN</a:t>
            </a:r>
            <a:r>
              <a:rPr lang="en-US" sz="2000" dirty="0">
                <a:solidFill>
                  <a:srgbClr val="014188"/>
                </a:solidFill>
              </a:rPr>
              <a:t>/1000), </a:t>
            </a:r>
            <a:r>
              <a:rPr lang="en-US" sz="2000" dirty="0" smtClean="0">
                <a:solidFill>
                  <a:srgbClr val="014188"/>
                </a:solidFill>
              </a:rPr>
              <a:t>is</a:t>
            </a:r>
          </a:p>
          <a:p>
            <a:pPr marL="0" indent="0">
              <a:buNone/>
            </a:pPr>
            <a:endParaRPr lang="en-US" sz="2000" dirty="0">
              <a:solidFill>
                <a:srgbClr val="014188"/>
              </a:solidFill>
            </a:endParaRPr>
          </a:p>
          <a:p>
            <a:pPr marL="0" indent="0">
              <a:buNone/>
            </a:pPr>
            <a:endParaRPr lang="en-US" sz="2000" dirty="0" smtClean="0">
              <a:solidFill>
                <a:srgbClr val="014188"/>
              </a:solidFill>
            </a:endParaRPr>
          </a:p>
          <a:p>
            <a:pPr marL="0" indent="0">
              <a:buNone/>
            </a:pPr>
            <a:endParaRPr lang="en-US" sz="2000" dirty="0">
              <a:solidFill>
                <a:srgbClr val="014188"/>
              </a:solidFill>
            </a:endParaRPr>
          </a:p>
          <a:p>
            <a:pPr marL="0" indent="0">
              <a:buNone/>
            </a:pPr>
            <a:endParaRPr lang="en-US" sz="2000" dirty="0" smtClean="0">
              <a:solidFill>
                <a:srgbClr val="014188"/>
              </a:solidFill>
            </a:endParaRPr>
          </a:p>
          <a:p>
            <a:pPr marL="0" indent="0">
              <a:buNone/>
            </a:pPr>
            <a:r>
              <a:rPr lang="en-US" sz="2000" dirty="0" smtClean="0">
                <a:solidFill>
                  <a:srgbClr val="014188"/>
                </a:solidFill>
              </a:rPr>
              <a:t>where</a:t>
            </a:r>
            <a:endParaRPr lang="en-US" sz="2000" dirty="0">
              <a:solidFill>
                <a:srgbClr val="014188"/>
              </a:solidFill>
            </a:endParaRPr>
          </a:p>
        </p:txBody>
      </p:sp>
      <mc:AlternateContent xmlns:mc="http://schemas.openxmlformats.org/markup-compatibility/2006" xmlns:a14="http://schemas.microsoft.com/office/drawing/2010/main">
        <mc:Choice Requires="a14">
          <p:sp>
            <p:nvSpPr>
              <p:cNvPr id="8" name="Rectangle 7"/>
              <p:cNvSpPr/>
              <p:nvPr/>
            </p:nvSpPr>
            <p:spPr>
              <a:xfrm>
                <a:off x="446314" y="2380956"/>
                <a:ext cx="4572000" cy="1258165"/>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𝑃</m:t>
                              </m:r>
                            </m:e>
                          </m:acc>
                        </m:e>
                        <m:sub>
                          <m:r>
                            <a:rPr lang="en-US" sz="2000" i="1">
                              <a:solidFill>
                                <a:srgbClr val="014188"/>
                              </a:solidFill>
                              <a:latin typeface="Cambria Math" panose="02040503050406030204" pitchFamily="18" charset="0"/>
                            </a:rPr>
                            <m:t>𝑐𝑜h</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a:solidFill>
                                <a:srgbClr val="014188"/>
                              </a:solidFill>
                              <a:latin typeface="Cambria Math" panose="02040503050406030204" pitchFamily="18" charset="0"/>
                            </a:rPr>
                            <m:t>,0.1%</m:t>
                          </m:r>
                        </m:sub>
                      </m:sSub>
                      <m:r>
                        <a:rPr lang="en-US" sz="2000">
                          <a:solidFill>
                            <a:srgbClr val="014188"/>
                          </a:solidFill>
                          <a:latin typeface="Cambria Math" panose="02040503050406030204" pitchFamily="18" charset="0"/>
                        </a:rPr>
                        <m:t>=(5.69</m:t>
                      </m:r>
                      <m:r>
                        <m:rPr>
                          <m:sty m:val="p"/>
                        </m:rPr>
                        <a:rPr lang="en-US" sz="2000">
                          <a:solidFill>
                            <a:srgbClr val="014188"/>
                          </a:solidFill>
                          <a:latin typeface="Cambria Math" panose="02040503050406030204" pitchFamily="18" charset="0"/>
                        </a:rPr>
                        <m:t>x</m:t>
                      </m:r>
                      <m:sSup>
                        <m:sSupPr>
                          <m:ctrlPr>
                            <a:rPr lang="en-US" sz="2000" i="1">
                              <a:solidFill>
                                <a:srgbClr val="014188"/>
                              </a:solidFill>
                              <a:latin typeface="Cambria Math" panose="02040503050406030204" pitchFamily="18" charset="0"/>
                            </a:rPr>
                          </m:ctrlPr>
                        </m:sSupPr>
                        <m:e>
                          <m:r>
                            <a:rPr lang="en-US" sz="2000">
                              <a:solidFill>
                                <a:srgbClr val="014188"/>
                              </a:solidFill>
                              <a:latin typeface="Cambria Math" panose="02040503050406030204" pitchFamily="18" charset="0"/>
                            </a:rPr>
                            <m:t>10</m:t>
                          </m:r>
                        </m:e>
                        <m:sup>
                          <m:r>
                            <a:rPr lang="en-US" sz="2000">
                              <a:solidFill>
                                <a:srgbClr val="014188"/>
                              </a:solidFill>
                              <a:latin typeface="Cambria Math" panose="02040503050406030204" pitchFamily="18" charset="0"/>
                            </a:rPr>
                            <m:t>−9</m:t>
                          </m:r>
                        </m:sup>
                      </m:sSup>
                      <m:r>
                        <a:rPr lang="en-US" sz="2000" i="1">
                          <a:solidFill>
                            <a:srgbClr val="014188"/>
                          </a:solidFill>
                          <a:latin typeface="Cambria Math" panose="02040503050406030204" pitchFamily="18" charset="0"/>
                        </a:rPr>
                        <m:t>𝑊</m:t>
                      </m:r>
                      <m:r>
                        <a:rPr lang="en-US" sz="2000">
                          <a:solidFill>
                            <a:srgbClr val="014188"/>
                          </a:solidFill>
                          <a:latin typeface="Cambria Math" panose="02040503050406030204" pitchFamily="18" charset="0"/>
                        </a:rPr>
                        <m:t>)</m:t>
                      </m:r>
                      <m:f>
                        <m:fPr>
                          <m:ctrlPr>
                            <a:rPr lang="en-US" sz="2000" i="1">
                              <a:solidFill>
                                <a:srgbClr val="014188"/>
                              </a:solidFill>
                              <a:latin typeface="Cambria Math" panose="02040503050406030204" pitchFamily="18" charset="0"/>
                            </a:rPr>
                          </m:ctrlPr>
                        </m:fPr>
                        <m:num>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𝑁</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𝛾</m:t>
                                  </m:r>
                                </m:e>
                                <m:sup>
                                  <m:r>
                                    <a:rPr lang="en-US" sz="2000">
                                      <a:solidFill>
                                        <a:srgbClr val="014188"/>
                                      </a:solidFill>
                                      <a:latin typeface="Cambria Math" panose="02040503050406030204" pitchFamily="18" charset="0"/>
                                    </a:rPr>
                                    <m:t>2</m:t>
                                  </m:r>
                                </m:sup>
                              </m:sSup>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𝐼</m:t>
                                  </m:r>
                                </m:e>
                              </m:acc>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𝐴</m:t>
                              </m:r>
                            </m:e>
                          </m:d>
                        </m:num>
                        <m:den>
                          <m:d>
                            <m:dPr>
                              <m:begChr m:val=""/>
                              <m:endChr m:val="]"/>
                              <m:ctrlPr>
                                <a:rPr lang="en-US" sz="2000" i="1">
                                  <a:solidFill>
                                    <a:srgbClr val="014188"/>
                                  </a:solidFill>
                                  <a:latin typeface="Cambria Math" panose="02040503050406030204" pitchFamily="18" charset="0"/>
                                </a:rPr>
                              </m:ctrlPr>
                            </m:dPr>
                            <m:e>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𝜆</m:t>
                                  </m:r>
                                </m:e>
                                <m:sub>
                                  <m:r>
                                    <a:rPr lang="en-US" sz="2000" i="1">
                                      <a:solidFill>
                                        <a:srgbClr val="014188"/>
                                      </a:solidFill>
                                      <a:latin typeface="Cambria Math" panose="02040503050406030204" pitchFamily="18" charset="0"/>
                                    </a:rPr>
                                    <m:t>𝑢</m:t>
                                  </m:r>
                                </m:sub>
                              </m:sSub>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𝑐𝑚</m:t>
                              </m:r>
                            </m:e>
                          </m:d>
                        </m:den>
                      </m:f>
                      <m:f>
                        <m:fPr>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𝑛</m:t>
                              </m:r>
                            </m:e>
                            <m:sup>
                              <m:r>
                                <a:rPr lang="en-US" sz="2000">
                                  <a:solidFill>
                                    <a:srgbClr val="014188"/>
                                  </a:solidFill>
                                  <a:latin typeface="Cambria Math" panose="02040503050406030204" pitchFamily="18" charset="0"/>
                                </a:rPr>
                                <m:t>2</m:t>
                              </m:r>
                            </m:sup>
                          </m:sSup>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sSup>
                            <m:sSupPr>
                              <m:ctrlPr>
                                <a:rPr lang="en-US" sz="2000" i="1">
                                  <a:solidFill>
                                    <a:srgbClr val="014188"/>
                                  </a:solidFill>
                                  <a:latin typeface="Cambria Math" panose="02040503050406030204" pitchFamily="18" charset="0"/>
                                </a:rPr>
                              </m:ctrlPr>
                            </m:sSupPr>
                            <m:e>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𝐽𝐽</m:t>
                                  </m:r>
                                </m:e>
                              </m:d>
                            </m:e>
                            <m:sup>
                              <m:r>
                                <a:rPr lang="en-US" sz="2000">
                                  <a:solidFill>
                                    <a:srgbClr val="014188"/>
                                  </a:solidFill>
                                  <a:latin typeface="Cambria Math" panose="02040503050406030204" pitchFamily="18" charset="0"/>
                                </a:rPr>
                                <m:t>2</m:t>
                              </m:r>
                            </m:sup>
                          </m:sSup>
                        </m:num>
                        <m:den>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1+</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num>
                                    <m:den>
                                      <m:r>
                                        <a:rPr lang="en-US" sz="2000">
                                          <a:solidFill>
                                            <a:srgbClr val="014188"/>
                                          </a:solidFill>
                                          <a:latin typeface="Cambria Math" panose="02040503050406030204" pitchFamily="18" charset="0"/>
                                        </a:rPr>
                                        <m:t>2</m:t>
                                      </m:r>
                                    </m:den>
                                  </m:f>
                                </m:e>
                              </m:d>
                            </m:e>
                            <m:sup>
                              <m:r>
                                <a:rPr lang="en-US" sz="2000">
                                  <a:solidFill>
                                    <a:srgbClr val="014188"/>
                                  </a:solidFill>
                                  <a:latin typeface="Cambria Math" panose="02040503050406030204" pitchFamily="18" charset="0"/>
                                </a:rPr>
                                <m:t>2</m:t>
                              </m:r>
                            </m:sup>
                          </m:sSup>
                        </m:den>
                      </m:f>
                      <m:f>
                        <m:fPr>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r>
                                        <a:rPr lang="en-US" sz="2000">
                                          <a:solidFill>
                                            <a:srgbClr val="014188"/>
                                          </a:solidFill>
                                          <a:latin typeface="Cambria Math" panose="02040503050406030204" pitchFamily="18" charset="0"/>
                                        </a:rPr>
                                        <m:t>4</m:t>
                                      </m:r>
                                    </m:den>
                                  </m:f>
                                  <m:r>
                                    <a:rPr lang="en-US" sz="2000" i="1">
                                      <a:solidFill>
                                        <a:srgbClr val="014188"/>
                                      </a:solidFill>
                                      <a:latin typeface="Cambria Math" panose="02040503050406030204" pitchFamily="18" charset="0"/>
                                    </a:rPr>
                                    <m:t>𝜋</m:t>
                                  </m:r>
                                </m:e>
                              </m:d>
                            </m:e>
                            <m:sup>
                              <m:r>
                                <a:rPr lang="en-US" sz="2000">
                                  <a:solidFill>
                                    <a:srgbClr val="014188"/>
                                  </a:solidFill>
                                  <a:latin typeface="Cambria Math" panose="02040503050406030204" pitchFamily="18" charset="0"/>
                                </a:rPr>
                                <m:t>2</m:t>
                              </m:r>
                            </m:sup>
                          </m:sSup>
                        </m:num>
                        <m:den>
                          <m:d>
                            <m:dPr>
                              <m:begChr m:val="["/>
                              <m:ctrlPr>
                                <a:rPr lang="en-US" sz="2000" i="1">
                                  <a:solidFill>
                                    <a:srgbClr val="014188"/>
                                  </a:solidFill>
                                  <a:latin typeface="Cambria Math" panose="02040503050406030204" pitchFamily="18" charset="0"/>
                                </a:rPr>
                              </m:ctrlPr>
                            </m:dPr>
                            <m:e>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𝜎</m:t>
                                  </m:r>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4</m:t>
                                      </m:r>
                                      <m:r>
                                        <a:rPr lang="en-US" sz="2000" i="1">
                                          <a:solidFill>
                                            <a:srgbClr val="014188"/>
                                          </a:solidFill>
                                          <a:latin typeface="Cambria Math" panose="02040503050406030204" pitchFamily="18" charset="0"/>
                                        </a:rPr>
                                        <m:t>𝜋</m:t>
                                      </m:r>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Sub>
                                    </m:e>
                                  </m:d>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𝜎</m:t>
                                      </m:r>
                                    </m:e>
                                    <m:sup>
                                      <m:r>
                                        <a:rPr lang="en-US" sz="2000">
                                          <a:solidFill>
                                            <a:srgbClr val="014188"/>
                                          </a:solidFill>
                                          <a:latin typeface="Cambria Math" panose="02040503050406030204" pitchFamily="18" charset="0"/>
                                        </a:rPr>
                                        <m:t>′</m:t>
                                      </m:r>
                                    </m:sup>
                                  </m:sSup>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sSubSup>
                                <m:sSubSupPr>
                                  <m:ctrlPr>
                                    <a:rPr lang="en-US" sz="2000" i="1">
                                      <a:solidFill>
                                        <a:srgbClr val="014188"/>
                                      </a:solidFill>
                                      <a:latin typeface="Cambria Math" panose="02040503050406030204" pitchFamily="18" charset="0"/>
                                    </a:rPr>
                                  </m:ctrlPr>
                                </m:sSubSup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up>
                                  <m:r>
                                    <a:rPr lang="en-US" sz="2000">
                                      <a:solidFill>
                                        <a:srgbClr val="014188"/>
                                      </a:solidFill>
                                      <a:latin typeface="Cambria Math" panose="02040503050406030204" pitchFamily="18" charset="0"/>
                                    </a:rPr>
                                    <m:t>2</m:t>
                                  </m:r>
                                </m:sup>
                              </m:sSubSup>
                            </m:e>
                          </m:d>
                        </m:den>
                      </m:f>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446314" y="2380956"/>
                <a:ext cx="4572000" cy="1258165"/>
              </a:xfrm>
              <a:prstGeom prst="rect">
                <a:avLst/>
              </a:prstGeom>
              <a:blipFill>
                <a:blip r:embed="rId5"/>
                <a:stretch>
                  <a:fillRect r="-725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048555" y="3639121"/>
                <a:ext cx="6161087" cy="47936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Sub>
                      <m:r>
                        <a:rPr lang="en-US" sz="2000">
                          <a:solidFill>
                            <a:srgbClr val="014188"/>
                          </a:solidFill>
                          <a:latin typeface="Cambria Math" panose="02040503050406030204" pitchFamily="18" charset="0"/>
                        </a:rPr>
                        <m:t>=</m:t>
                      </m:r>
                      <m:f>
                        <m:fPr>
                          <m:type m:val="lin"/>
                          <m:ctrlPr>
                            <a:rPr lang="en-US" sz="2000" i="1">
                              <a:solidFill>
                                <a:srgbClr val="014188"/>
                              </a:solidFill>
                              <a:latin typeface="Cambria Math" panose="02040503050406030204" pitchFamily="18" charset="0"/>
                            </a:rPr>
                          </m:ctrlPr>
                        </m:fPr>
                        <m:num>
                          <m:r>
                            <a:rPr lang="en-US" sz="2000">
                              <a:solidFill>
                                <a:srgbClr val="014188"/>
                              </a:solidFill>
                              <a:latin typeface="Cambria Math" panose="02040503050406030204" pitchFamily="18" charset="0"/>
                            </a:rPr>
                            <m:t>1</m:t>
                          </m:r>
                        </m:num>
                        <m:den>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𝛾</m:t>
                              </m:r>
                            </m:e>
                            <m:sup>
                              <m:r>
                                <a:rPr lang="en-US" sz="2000">
                                  <a:solidFill>
                                    <a:srgbClr val="014188"/>
                                  </a:solidFill>
                                  <a:latin typeface="Cambria Math" panose="02040503050406030204" pitchFamily="18" charset="0"/>
                                </a:rPr>
                                <m:t>∗</m:t>
                              </m:r>
                            </m:sup>
                          </m:sSup>
                        </m:den>
                      </m:f>
                      <m:rad>
                        <m:radPr>
                          <m:degHide m:val="on"/>
                          <m:ctrlPr>
                            <a:rPr lang="en-US" sz="2000" i="1">
                              <a:solidFill>
                                <a:srgbClr val="014188"/>
                              </a:solidFill>
                              <a:latin typeface="Cambria Math" panose="02040503050406030204" pitchFamily="18" charset="0"/>
                            </a:rPr>
                          </m:ctrlPr>
                        </m:radPr>
                        <m:deg/>
                        <m:e>
                          <m:r>
                            <a:rPr lang="en-US" sz="2000" i="1">
                              <a:solidFill>
                                <a:srgbClr val="014188"/>
                              </a:solidFill>
                              <a:latin typeface="Cambria Math" panose="02040503050406030204" pitchFamily="18" charset="0"/>
                            </a:rPr>
                            <m:t>𝑛𝑁</m:t>
                          </m:r>
                        </m:e>
                      </m:rad>
                      <m:r>
                        <a:rPr lang="en-US" sz="2000">
                          <a:solidFill>
                            <a:srgbClr val="014188"/>
                          </a:solidFill>
                          <a:latin typeface="Cambria Math" panose="02040503050406030204" pitchFamily="18" charset="0"/>
                        </a:rPr>
                        <m:t>=</m:t>
                      </m:r>
                      <m:f>
                        <m:fPr>
                          <m:type m:val="lin"/>
                          <m:ctrlPr>
                            <a:rPr lang="en-US" sz="2000" i="1">
                              <a:solidFill>
                                <a:srgbClr val="014188"/>
                              </a:solidFill>
                              <a:latin typeface="Cambria Math" panose="02040503050406030204" pitchFamily="18" charset="0"/>
                            </a:rPr>
                          </m:ctrlPr>
                        </m:fPr>
                        <m:num>
                          <m:rad>
                            <m:radPr>
                              <m:degHide m:val="on"/>
                              <m:ctrlPr>
                                <a:rPr lang="en-US" sz="2000" i="1">
                                  <a:solidFill>
                                    <a:srgbClr val="014188"/>
                                  </a:solidFill>
                                  <a:latin typeface="Cambria Math" panose="02040503050406030204" pitchFamily="18" charset="0"/>
                                </a:rPr>
                              </m:ctrlPr>
                            </m:radPr>
                            <m:deg/>
                            <m:e>
                              <m:r>
                                <a:rPr lang="en-US" sz="2000">
                                  <a:solidFill>
                                    <a:srgbClr val="014188"/>
                                  </a:solidFill>
                                  <a:latin typeface="Cambria Math" panose="02040503050406030204" pitchFamily="18" charset="0"/>
                                </a:rPr>
                                <m:t>1+</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num>
                                <m:den>
                                  <m:r>
                                    <a:rPr lang="en-US" sz="2000">
                                      <a:solidFill>
                                        <a:srgbClr val="014188"/>
                                      </a:solidFill>
                                      <a:latin typeface="Cambria Math" panose="02040503050406030204" pitchFamily="18" charset="0"/>
                                    </a:rPr>
                                    <m:t>2</m:t>
                                  </m:r>
                                </m:den>
                              </m:f>
                            </m:e>
                          </m:rad>
                        </m:num>
                        <m:den>
                          <m:r>
                            <a:rPr lang="en-US" sz="2000" i="1">
                              <a:solidFill>
                                <a:srgbClr val="014188"/>
                              </a:solidFill>
                              <a:latin typeface="Cambria Math" panose="02040503050406030204" pitchFamily="18" charset="0"/>
                            </a:rPr>
                            <m:t>𝛾</m:t>
                          </m:r>
                        </m:den>
                      </m:f>
                      <m:rad>
                        <m:radPr>
                          <m:degHide m:val="on"/>
                          <m:ctrlPr>
                            <a:rPr lang="en-US" sz="2000" i="1">
                              <a:solidFill>
                                <a:srgbClr val="014188"/>
                              </a:solidFill>
                              <a:latin typeface="Cambria Math" panose="02040503050406030204" pitchFamily="18" charset="0"/>
                            </a:rPr>
                          </m:ctrlPr>
                        </m:radPr>
                        <m:deg/>
                        <m:e>
                          <m:r>
                            <a:rPr lang="en-US" sz="2000" i="1">
                              <a:solidFill>
                                <a:srgbClr val="014188"/>
                              </a:solidFill>
                              <a:latin typeface="Cambria Math" panose="02040503050406030204" pitchFamily="18" charset="0"/>
                            </a:rPr>
                            <m:t>𝑛𝑁</m:t>
                          </m:r>
                          <m:r>
                            <a:rPr lang="en-US" sz="2000" i="1">
                              <a:solidFill>
                                <a:srgbClr val="014188"/>
                              </a:solidFill>
                              <a:latin typeface="Cambria Math" panose="02040503050406030204" pitchFamily="18" charset="0"/>
                            </a:rPr>
                            <m:t>.</m:t>
                          </m:r>
                        </m:e>
                      </m:rad>
                    </m:oMath>
                  </m:oMathPara>
                </a14:m>
                <a:endParaRPr lang="en-US" sz="2000" dirty="0"/>
              </a:p>
            </p:txBody>
          </p:sp>
        </mc:Choice>
        <mc:Fallback xmlns="">
          <p:sp>
            <p:nvSpPr>
              <p:cNvPr id="9" name="Rectangle 8"/>
              <p:cNvSpPr>
                <a:spLocks noRot="1" noChangeAspect="1" noMove="1" noResize="1" noEditPoints="1" noAdjustHandles="1" noChangeArrowheads="1" noChangeShapeType="1" noTextEdit="1"/>
              </p:cNvSpPr>
              <p:nvPr/>
            </p:nvSpPr>
            <p:spPr>
              <a:xfrm>
                <a:off x="2048555" y="3639121"/>
                <a:ext cx="6161087" cy="479362"/>
              </a:xfrm>
              <a:prstGeom prst="rect">
                <a:avLst/>
              </a:prstGeom>
              <a:blipFill>
                <a:blip r:embed="rId6"/>
                <a:stretch>
                  <a:fillRect t="-126582" b="-200000"/>
                </a:stretch>
              </a:blipFill>
            </p:spPr>
            <p:txBody>
              <a:bodyPr/>
              <a:lstStyle/>
              <a:p>
                <a:r>
                  <a:rPr lang="en-US">
                    <a:noFill/>
                  </a:rPr>
                  <a:t> </a:t>
                </a:r>
              </a:p>
            </p:txBody>
          </p:sp>
        </mc:Fallback>
      </mc:AlternateContent>
    </p:spTree>
    <p:extLst>
      <p:ext uri="{BB962C8B-B14F-4D97-AF65-F5344CB8AC3E}">
        <p14:creationId xmlns:p14="http://schemas.microsoft.com/office/powerpoint/2010/main" val="3041770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44837" y="156633"/>
            <a:ext cx="8180387" cy="762000"/>
          </a:xfrm>
        </p:spPr>
        <p:txBody>
          <a:bodyPr/>
          <a:lstStyle/>
          <a:p>
            <a:r>
              <a:rPr lang="en-US" altLang="en-US" dirty="0" smtClean="0"/>
              <a:t>Narrow cone undulator radiation, generated by relativistic electrons traversing a periodic magnet structure</a:t>
            </a:r>
          </a:p>
        </p:txBody>
      </p:sp>
      <p:sp>
        <p:nvSpPr>
          <p:cNvPr id="3277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B8E1C01-AEE5-478B-99F7-35A460855140}" type="slidenum">
              <a:rPr lang="en-US" altLang="en-US" sz="900">
                <a:solidFill>
                  <a:srgbClr val="177A6F"/>
                </a:solidFill>
              </a:rPr>
              <a:pPr/>
              <a:t>7</a:t>
            </a:fld>
            <a:endParaRPr lang="en-US" altLang="en-US" sz="900">
              <a:solidFill>
                <a:srgbClr val="177A6F"/>
              </a:solidFill>
            </a:endParaRPr>
          </a:p>
        </p:txBody>
      </p:sp>
      <p:pic>
        <p:nvPicPr>
          <p:cNvPr id="32772" name="Picture 3" descr="Ch05_F08V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213" y="1044575"/>
            <a:ext cx="8532812"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10532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Coherent power proportional to (</a:t>
            </a:r>
            <a:r>
              <a:rPr lang="en-US" i="1" u="sng" dirty="0" err="1" smtClean="0"/>
              <a:t>nN</a:t>
            </a:r>
            <a:r>
              <a:rPr lang="en-US" dirty="0" smtClean="0"/>
              <a:t>)</a:t>
            </a:r>
            <a:r>
              <a:rPr lang="en-US" baseline="30000" dirty="0" smtClean="0"/>
              <a:t>2</a:t>
            </a:r>
            <a:endParaRPr lang="en-US" baseline="30000"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70</a:t>
            </a:fld>
            <a:endParaRPr lang="en-US"/>
          </a:p>
        </p:txBody>
      </p:sp>
      <p:sp>
        <p:nvSpPr>
          <p:cNvPr id="9" name="Rectangle 8"/>
          <p:cNvSpPr/>
          <p:nvPr/>
        </p:nvSpPr>
        <p:spPr>
          <a:xfrm>
            <a:off x="462916" y="936323"/>
            <a:ext cx="7855584" cy="3046988"/>
          </a:xfrm>
          <a:prstGeom prst="rect">
            <a:avLst/>
          </a:prstGeom>
        </p:spPr>
        <p:txBody>
          <a:bodyPr wrap="square">
            <a:spAutoFit/>
          </a:bodyPr>
          <a:lstStyle/>
          <a:p>
            <a:r>
              <a:rPr lang="en-US" dirty="0" smtClean="0">
                <a:solidFill>
                  <a:srgbClr val="014188"/>
                </a:solidFill>
              </a:rPr>
              <a:t>In the special, but common, case where</a:t>
            </a:r>
          </a:p>
          <a:p>
            <a:r>
              <a:rPr lang="en-US" dirty="0">
                <a:solidFill>
                  <a:srgbClr val="014188"/>
                </a:solidFill>
              </a:rPr>
              <a:t> </a:t>
            </a:r>
            <a:r>
              <a:rPr lang="en-US" dirty="0" smtClean="0">
                <a:solidFill>
                  <a:srgbClr val="014188"/>
                </a:solidFill>
              </a:rPr>
              <a:t>                                          and </a:t>
            </a:r>
          </a:p>
          <a:p>
            <a:endParaRPr lang="en-US" dirty="0">
              <a:solidFill>
                <a:srgbClr val="014188"/>
              </a:solidFill>
            </a:endParaRPr>
          </a:p>
          <a:p>
            <a:endParaRPr lang="en-US" dirty="0" smtClean="0">
              <a:solidFill>
                <a:srgbClr val="014188"/>
              </a:solidFill>
            </a:endParaRPr>
          </a:p>
          <a:p>
            <a:endParaRPr lang="en-US" dirty="0">
              <a:solidFill>
                <a:srgbClr val="014188"/>
              </a:solidFill>
            </a:endParaRPr>
          </a:p>
          <a:p>
            <a:r>
              <a:rPr lang="en-US" dirty="0" smtClean="0">
                <a:solidFill>
                  <a:srgbClr val="014188"/>
                </a:solidFill>
              </a:rPr>
              <a:t>where one observes the (</a:t>
            </a:r>
            <a:r>
              <a:rPr lang="en-US" i="1" dirty="0" err="1" smtClean="0">
                <a:solidFill>
                  <a:srgbClr val="014188"/>
                </a:solidFill>
              </a:rPr>
              <a:t>nN</a:t>
            </a:r>
            <a:r>
              <a:rPr lang="en-US" dirty="0" smtClean="0">
                <a:solidFill>
                  <a:srgbClr val="014188"/>
                </a:solidFill>
              </a:rPr>
              <a:t>)</a:t>
            </a:r>
            <a:r>
              <a:rPr lang="en-US" baseline="30000" dirty="0" smtClean="0">
                <a:solidFill>
                  <a:srgbClr val="014188"/>
                </a:solidFill>
              </a:rPr>
              <a:t>2  </a:t>
            </a:r>
            <a:r>
              <a:rPr lang="en-US" dirty="0" smtClean="0">
                <a:solidFill>
                  <a:srgbClr val="014188"/>
                </a:solidFill>
              </a:rPr>
              <a:t>dependence expected for spatially coherent radiation. The difference between </a:t>
            </a:r>
            <a:r>
              <a:rPr lang="el-GR" dirty="0">
                <a:solidFill>
                  <a:srgbClr val="014188"/>
                </a:solidFill>
              </a:rPr>
              <a:t>σ </a:t>
            </a:r>
            <a:r>
              <a:rPr lang="en-US" dirty="0" smtClean="0">
                <a:solidFill>
                  <a:srgbClr val="014188"/>
                </a:solidFill>
              </a:rPr>
              <a:t>and </a:t>
            </a:r>
            <a:r>
              <a:rPr lang="el-GR" dirty="0" smtClean="0">
                <a:solidFill>
                  <a:srgbClr val="014188"/>
                </a:solidFill>
              </a:rPr>
              <a:t>σ</a:t>
            </a:r>
            <a:r>
              <a:rPr lang="en-US" baseline="-25000" dirty="0">
                <a:solidFill>
                  <a:srgbClr val="014188"/>
                </a:solidFill>
              </a:rPr>
              <a:t>T </a:t>
            </a:r>
            <a:r>
              <a:rPr lang="en-US" dirty="0" smtClean="0">
                <a:solidFill>
                  <a:srgbClr val="014188"/>
                </a:solidFill>
              </a:rPr>
              <a:t>is generally not significant.</a:t>
            </a:r>
            <a:endParaRPr lang="en-US" baseline="-25000" dirty="0">
              <a:solidFill>
                <a:srgbClr val="014188"/>
              </a:solidFill>
            </a:endParaRPr>
          </a:p>
        </p:txBody>
      </p:sp>
      <mc:AlternateContent xmlns:mc="http://schemas.openxmlformats.org/markup-compatibility/2006" xmlns:a14="http://schemas.microsoft.com/office/drawing/2010/main">
        <mc:Choice Requires="a14">
          <p:sp>
            <p:nvSpPr>
              <p:cNvPr id="10" name="Rectangle 9"/>
              <p:cNvSpPr/>
              <p:nvPr/>
            </p:nvSpPr>
            <p:spPr>
              <a:xfrm>
                <a:off x="1289577" y="1283367"/>
                <a:ext cx="2509084" cy="5005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i="1" smtClean="0">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𝜎</m:t>
                          </m:r>
                        </m:e>
                        <m:sup>
                          <m:r>
                            <a:rPr lang="en-US" sz="2000" i="0">
                              <a:solidFill>
                                <a:srgbClr val="014188"/>
                              </a:solidFill>
                              <a:latin typeface="Cambria Math" panose="02040503050406030204" pitchFamily="18" charset="0"/>
                            </a:rPr>
                            <m:t>2</m:t>
                          </m:r>
                        </m:sup>
                      </m:sSup>
                      <m:r>
                        <a:rPr lang="en-US" sz="2000" i="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r>
                                    <a:rPr lang="en-US" sz="2000" i="0">
                                      <a:solidFill>
                                        <a:srgbClr val="014188"/>
                                      </a:solidFill>
                                      <a:latin typeface="Cambria Math" panose="02040503050406030204" pitchFamily="18" charset="0"/>
                                    </a:rPr>
                                    <m:t>4</m:t>
                                  </m:r>
                                </m:den>
                              </m:f>
                              <m:r>
                                <a:rPr lang="en-US" sz="2000" i="1">
                                  <a:solidFill>
                                    <a:srgbClr val="014188"/>
                                  </a:solidFill>
                                  <a:latin typeface="Cambria Math" panose="02040503050406030204" pitchFamily="18" charset="0"/>
                                </a:rPr>
                                <m:t>𝜋</m:t>
                              </m:r>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Sub>
                            </m:e>
                          </m:d>
                        </m:e>
                        <m:sup>
                          <m:r>
                            <a:rPr lang="en-US" sz="2000" i="0">
                              <a:solidFill>
                                <a:srgbClr val="014188"/>
                              </a:solidFill>
                              <a:latin typeface="Cambria Math" panose="02040503050406030204" pitchFamily="18" charset="0"/>
                            </a:rPr>
                            <m:t>2</m:t>
                          </m:r>
                        </m:sup>
                      </m:sSup>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289577" y="1283367"/>
                <a:ext cx="2509084" cy="50052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009482" y="1324853"/>
                <a:ext cx="1614288" cy="4590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i="1" smtClean="0">
                              <a:solidFill>
                                <a:srgbClr val="014188"/>
                              </a:solidFill>
                              <a:latin typeface="Cambria Math" panose="02040503050406030204" pitchFamily="18" charset="0"/>
                            </a:rPr>
                          </m:ctrlPr>
                        </m:sSupPr>
                        <m:e>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𝜎</m:t>
                              </m:r>
                            </m:e>
                            <m:sup>
                              <m:r>
                                <a:rPr lang="en-US" sz="2000" i="0">
                                  <a:solidFill>
                                    <a:srgbClr val="014188"/>
                                  </a:solidFill>
                                  <a:latin typeface="Cambria Math" panose="02040503050406030204" pitchFamily="18" charset="0"/>
                                </a:rPr>
                                <m:t>′</m:t>
                              </m:r>
                            </m:sup>
                          </m:sSup>
                        </m:e>
                        <m:sup>
                          <m:r>
                            <a:rPr lang="en-US" sz="2000" i="0">
                              <a:solidFill>
                                <a:srgbClr val="014188"/>
                              </a:solidFill>
                              <a:latin typeface="Cambria Math" panose="02040503050406030204" pitchFamily="18" charset="0"/>
                            </a:rPr>
                            <m:t>2</m:t>
                          </m:r>
                        </m:sup>
                      </m:sSup>
                      <m:r>
                        <a:rPr lang="en-US" sz="2000" i="0">
                          <a:solidFill>
                            <a:srgbClr val="014188"/>
                          </a:solidFill>
                          <a:latin typeface="Cambria Math" panose="02040503050406030204" pitchFamily="18" charset="0"/>
                        </a:rPr>
                        <m:t>≪</m:t>
                      </m:r>
                      <m:sSubSup>
                        <m:sSubSupPr>
                          <m:ctrlPr>
                            <a:rPr lang="en-US" sz="2000" i="1">
                              <a:solidFill>
                                <a:srgbClr val="014188"/>
                              </a:solidFill>
                              <a:latin typeface="Cambria Math" panose="02040503050406030204" pitchFamily="18" charset="0"/>
                            </a:rPr>
                          </m:ctrlPr>
                        </m:sSubSup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i="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up>
                          <m:r>
                            <a:rPr lang="en-US" sz="2000" i="0">
                              <a:solidFill>
                                <a:srgbClr val="014188"/>
                              </a:solidFill>
                              <a:latin typeface="Cambria Math" panose="02040503050406030204" pitchFamily="18" charset="0"/>
                            </a:rPr>
                            <m:t>2</m:t>
                          </m:r>
                        </m:sup>
                      </m:sSubSup>
                    </m:oMath>
                  </m:oMathPara>
                </a14:m>
                <a:endParaRPr lang="en-US" dirty="0"/>
              </a:p>
            </p:txBody>
          </p:sp>
        </mc:Choice>
        <mc:Fallback xmlns="">
          <p:sp>
            <p:nvSpPr>
              <p:cNvPr id="11" name="Rectangle 10"/>
              <p:cNvSpPr>
                <a:spLocks noRot="1" noChangeAspect="1" noMove="1" noResize="1" noEditPoints="1" noAdjustHandles="1" noChangeArrowheads="1" noChangeShapeType="1" noTextEdit="1"/>
              </p:cNvSpPr>
              <p:nvPr/>
            </p:nvSpPr>
            <p:spPr>
              <a:xfrm>
                <a:off x="5009482" y="1324853"/>
                <a:ext cx="1614288" cy="45903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43249" y="1743791"/>
                <a:ext cx="4572000" cy="1119537"/>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𝑃</m:t>
                              </m:r>
                            </m:e>
                          </m:acc>
                        </m:e>
                        <m:sub>
                          <m:r>
                            <a:rPr lang="en-US" sz="2000" i="1">
                              <a:solidFill>
                                <a:srgbClr val="014188"/>
                              </a:solidFill>
                              <a:latin typeface="Cambria Math" panose="02040503050406030204" pitchFamily="18" charset="0"/>
                            </a:rPr>
                            <m:t>𝑐𝑜h</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a:solidFill>
                                <a:srgbClr val="014188"/>
                              </a:solidFill>
                              <a:latin typeface="Cambria Math" panose="02040503050406030204" pitchFamily="18" charset="0"/>
                            </a:rPr>
                            <m:t>,0.1%</m:t>
                          </m:r>
                        </m:sub>
                      </m:sSub>
                      <m:r>
                        <a:rPr lang="en-US" sz="2000">
                          <a:solidFill>
                            <a:srgbClr val="014188"/>
                          </a:solidFill>
                          <a:latin typeface="Cambria Math" panose="02040503050406030204" pitchFamily="18" charset="0"/>
                        </a:rPr>
                        <m:t>=(5.69</m:t>
                      </m:r>
                      <m:r>
                        <m:rPr>
                          <m:sty m:val="p"/>
                        </m:rPr>
                        <a:rPr lang="en-US" sz="2000">
                          <a:solidFill>
                            <a:srgbClr val="014188"/>
                          </a:solidFill>
                          <a:latin typeface="Cambria Math" panose="02040503050406030204" pitchFamily="18" charset="0"/>
                        </a:rPr>
                        <m:t>x</m:t>
                      </m:r>
                      <m:sSup>
                        <m:sSupPr>
                          <m:ctrlPr>
                            <a:rPr lang="en-US" sz="2000" i="1">
                              <a:solidFill>
                                <a:srgbClr val="014188"/>
                              </a:solidFill>
                              <a:latin typeface="Cambria Math" panose="02040503050406030204" pitchFamily="18" charset="0"/>
                            </a:rPr>
                          </m:ctrlPr>
                        </m:sSupPr>
                        <m:e>
                          <m:r>
                            <a:rPr lang="en-US" sz="2000">
                              <a:solidFill>
                                <a:srgbClr val="014188"/>
                              </a:solidFill>
                              <a:latin typeface="Cambria Math" panose="02040503050406030204" pitchFamily="18" charset="0"/>
                            </a:rPr>
                            <m:t>10</m:t>
                          </m:r>
                        </m:e>
                        <m:sup>
                          <m:r>
                            <a:rPr lang="en-US" sz="2000">
                              <a:solidFill>
                                <a:srgbClr val="014188"/>
                              </a:solidFill>
                              <a:latin typeface="Cambria Math" panose="02040503050406030204" pitchFamily="18" charset="0"/>
                            </a:rPr>
                            <m:t>−9</m:t>
                          </m:r>
                        </m:sup>
                      </m:sSup>
                      <m:r>
                        <a:rPr lang="en-US" sz="2000" i="1">
                          <a:solidFill>
                            <a:srgbClr val="014188"/>
                          </a:solidFill>
                          <a:latin typeface="Cambria Math" panose="02040503050406030204" pitchFamily="18" charset="0"/>
                        </a:rPr>
                        <m:t>𝑊</m:t>
                      </m:r>
                      <m:r>
                        <a:rPr lang="en-US" sz="2000">
                          <a:solidFill>
                            <a:srgbClr val="014188"/>
                          </a:solidFill>
                          <a:latin typeface="Cambria Math" panose="02040503050406030204" pitchFamily="18" charset="0"/>
                        </a:rPr>
                        <m:t>)</m:t>
                      </m:r>
                      <m:f>
                        <m:fPr>
                          <m:ctrlPr>
                            <a:rPr lang="en-US" sz="2000" i="1">
                              <a:solidFill>
                                <a:srgbClr val="014188"/>
                              </a:solidFill>
                              <a:latin typeface="Cambria Math" panose="02040503050406030204" pitchFamily="18" charset="0"/>
                            </a:rPr>
                          </m:ctrlPr>
                        </m:fPr>
                        <m:num>
                          <m:d>
                            <m:dPr>
                              <m:begChr m:val=""/>
                              <m:endChr m:val="]"/>
                              <m:ctrlPr>
                                <a:rPr lang="en-US" sz="2000" i="1">
                                  <a:solidFill>
                                    <a:srgbClr val="014188"/>
                                  </a:solidFill>
                                  <a:latin typeface="Cambria Math" panose="02040503050406030204" pitchFamily="18" charset="0"/>
                                </a:rPr>
                              </m:ctrlPr>
                            </m:dPr>
                            <m:e>
                              <m:d>
                                <m:dPr>
                                  <m:ctrlPr>
                                    <a:rPr lang="en-US" sz="2000" b="0" i="1" smtClean="0">
                                      <a:solidFill>
                                        <a:srgbClr val="014188"/>
                                      </a:solidFill>
                                      <a:latin typeface="Cambria Math" panose="02040503050406030204" pitchFamily="18" charset="0"/>
                                    </a:rPr>
                                  </m:ctrlPr>
                                </m:dPr>
                                <m:e>
                                  <m:r>
                                    <a:rPr lang="en-US" sz="2000" b="0" i="1" smtClean="0">
                                      <a:solidFill>
                                        <a:srgbClr val="014188"/>
                                      </a:solidFill>
                                      <a:latin typeface="Cambria Math" panose="02040503050406030204" pitchFamily="18" charset="0"/>
                                    </a:rPr>
                                    <m:t>𝑛</m:t>
                                  </m:r>
                                  <m:r>
                                    <a:rPr lang="en-US" sz="2000" i="1">
                                      <a:solidFill>
                                        <a:srgbClr val="014188"/>
                                      </a:solidFill>
                                      <a:latin typeface="Cambria Math" panose="02040503050406030204" pitchFamily="18" charset="0"/>
                                    </a:rPr>
                                    <m:t>𝑁</m:t>
                                  </m:r>
                                </m:e>
                              </m:d>
                              <m:r>
                                <a:rPr lang="en-US" sz="2000" b="0" i="1" baseline="30000" smtClean="0">
                                  <a:solidFill>
                                    <a:srgbClr val="014188"/>
                                  </a:solidFill>
                                  <a:latin typeface="Cambria Math" panose="02040503050406030204" pitchFamily="18" charset="0"/>
                                </a:rPr>
                                <m:t>2</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𝛾</m:t>
                                  </m:r>
                                </m:e>
                                <m:sup>
                                  <m:r>
                                    <a:rPr lang="en-US" sz="2000" b="0" i="0" smtClean="0">
                                      <a:solidFill>
                                        <a:srgbClr val="014188"/>
                                      </a:solidFill>
                                      <a:latin typeface="Cambria Math" panose="02040503050406030204" pitchFamily="18" charset="0"/>
                                    </a:rPr>
                                    <m:t>4</m:t>
                                  </m:r>
                                </m:sup>
                              </m:sSup>
                              <m:acc>
                                <m:accPr>
                                  <m:chr m:val="̅"/>
                                  <m:ctrlPr>
                                    <a:rPr lang="en-US" sz="2000" i="1">
                                      <a:solidFill>
                                        <a:srgbClr val="014188"/>
                                      </a:solidFill>
                                      <a:latin typeface="Cambria Math" panose="02040503050406030204" pitchFamily="18" charset="0"/>
                                    </a:rPr>
                                  </m:ctrlPr>
                                </m:accPr>
                                <m:e>
                                  <m:r>
                                    <a:rPr lang="en-US" sz="2000" i="1">
                                      <a:solidFill>
                                        <a:srgbClr val="014188"/>
                                      </a:solidFill>
                                      <a:latin typeface="Cambria Math" panose="02040503050406030204" pitchFamily="18" charset="0"/>
                                    </a:rPr>
                                    <m:t>𝐼</m:t>
                                  </m:r>
                                </m:e>
                              </m:acc>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𝐴</m:t>
                              </m:r>
                            </m:e>
                          </m:d>
                        </m:num>
                        <m:den>
                          <m:d>
                            <m:dPr>
                              <m:begChr m:val=""/>
                              <m:endChr m:val="]"/>
                              <m:ctrlPr>
                                <a:rPr lang="en-US" sz="2000" i="1">
                                  <a:solidFill>
                                    <a:srgbClr val="014188"/>
                                  </a:solidFill>
                                  <a:latin typeface="Cambria Math" panose="02040503050406030204" pitchFamily="18" charset="0"/>
                                </a:rPr>
                              </m:ctrlPr>
                            </m:dPr>
                            <m:e>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𝜆</m:t>
                                  </m:r>
                                </m:e>
                                <m:sub>
                                  <m:r>
                                    <a:rPr lang="en-US" sz="2000" i="1">
                                      <a:solidFill>
                                        <a:srgbClr val="014188"/>
                                      </a:solidFill>
                                      <a:latin typeface="Cambria Math" panose="02040503050406030204" pitchFamily="18" charset="0"/>
                                    </a:rPr>
                                    <m:t>𝑢</m:t>
                                  </m:r>
                                </m:sub>
                              </m:sSub>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𝑐𝑚</m:t>
                              </m:r>
                            </m:e>
                          </m:d>
                        </m:den>
                      </m:f>
                      <m:f>
                        <m:fPr>
                          <m:ctrlPr>
                            <a:rPr lang="en-US" sz="2000" i="1">
                              <a:solidFill>
                                <a:srgbClr val="014188"/>
                              </a:solidFill>
                              <a:latin typeface="Cambria Math" panose="02040503050406030204" pitchFamily="18" charset="0"/>
                            </a:rPr>
                          </m:ctrlPr>
                        </m:fPr>
                        <m:num>
                          <m:r>
                            <a:rPr lang="en-US" sz="2000" b="0" i="1" smtClean="0">
                              <a:solidFill>
                                <a:srgbClr val="014188"/>
                              </a:solidFill>
                              <a:latin typeface="Cambria Math" panose="02040503050406030204" pitchFamily="18" charset="0"/>
                            </a:rPr>
                            <m:t>𝑛</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sSup>
                            <m:sSupPr>
                              <m:ctrlPr>
                                <a:rPr lang="en-US" sz="2000" i="1">
                                  <a:solidFill>
                                    <a:srgbClr val="014188"/>
                                  </a:solidFill>
                                  <a:latin typeface="Cambria Math" panose="02040503050406030204" pitchFamily="18" charset="0"/>
                                </a:rPr>
                              </m:ctrlPr>
                            </m:sSupPr>
                            <m:e>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𝐽𝐽</m:t>
                                  </m:r>
                                </m:e>
                              </m:d>
                            </m:e>
                            <m:sup>
                              <m:r>
                                <a:rPr lang="en-US" sz="2000">
                                  <a:solidFill>
                                    <a:srgbClr val="014188"/>
                                  </a:solidFill>
                                  <a:latin typeface="Cambria Math" panose="02040503050406030204" pitchFamily="18" charset="0"/>
                                </a:rPr>
                                <m:t>2</m:t>
                              </m:r>
                            </m:sup>
                          </m:sSup>
                        </m:num>
                        <m:den>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1+</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num>
                                    <m:den>
                                      <m:r>
                                        <a:rPr lang="en-US" sz="2000">
                                          <a:solidFill>
                                            <a:srgbClr val="014188"/>
                                          </a:solidFill>
                                          <a:latin typeface="Cambria Math" panose="02040503050406030204" pitchFamily="18" charset="0"/>
                                        </a:rPr>
                                        <m:t>2</m:t>
                                      </m:r>
                                    </m:den>
                                  </m:f>
                                </m:e>
                              </m:d>
                            </m:e>
                            <m:sup>
                              <m:r>
                                <a:rPr lang="en-US" sz="2000" b="0" i="0" smtClean="0">
                                  <a:solidFill>
                                    <a:srgbClr val="014188"/>
                                  </a:solidFill>
                                  <a:latin typeface="Cambria Math" panose="02040503050406030204" pitchFamily="18" charset="0"/>
                                </a:rPr>
                                <m:t>3</m:t>
                              </m:r>
                            </m:sup>
                          </m:sSup>
                        </m:den>
                      </m:f>
                      <m:f>
                        <m:fPr>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r>
                                        <a:rPr lang="en-US" sz="2000">
                                          <a:solidFill>
                                            <a:srgbClr val="014188"/>
                                          </a:solidFill>
                                          <a:latin typeface="Cambria Math" panose="02040503050406030204" pitchFamily="18" charset="0"/>
                                        </a:rPr>
                                        <m:t>4</m:t>
                                      </m:r>
                                    </m:den>
                                  </m:f>
                                  <m:r>
                                    <a:rPr lang="en-US" sz="2000" i="1">
                                      <a:solidFill>
                                        <a:srgbClr val="014188"/>
                                      </a:solidFill>
                                      <a:latin typeface="Cambria Math" panose="02040503050406030204" pitchFamily="18" charset="0"/>
                                    </a:rPr>
                                    <m:t>𝜋</m:t>
                                  </m:r>
                                </m:e>
                              </m:d>
                            </m:e>
                            <m:sup>
                              <m:r>
                                <a:rPr lang="en-US" sz="2000">
                                  <a:solidFill>
                                    <a:srgbClr val="014188"/>
                                  </a:solidFill>
                                  <a:latin typeface="Cambria Math" panose="02040503050406030204" pitchFamily="18" charset="0"/>
                                </a:rPr>
                                <m:t>2</m:t>
                              </m:r>
                            </m:sup>
                          </m:sSup>
                        </m:num>
                        <m:den>
                          <m:r>
                            <m:rPr>
                              <m:sty m:val="p"/>
                            </m:rPr>
                            <a:rPr lang="el-GR" sz="2000" i="1" smtClean="0">
                              <a:solidFill>
                                <a:srgbClr val="014188"/>
                              </a:solidFill>
                              <a:latin typeface="Cambria Math" panose="02040503050406030204" pitchFamily="18" charset="0"/>
                            </a:rPr>
                            <m:t>σ</m:t>
                          </m:r>
                          <m:r>
                            <a:rPr lang="en-US" sz="2000" b="0" i="1" baseline="30000" smtClean="0">
                              <a:solidFill>
                                <a:srgbClr val="014188"/>
                              </a:solidFill>
                              <a:latin typeface="Cambria Math" panose="02040503050406030204" pitchFamily="18" charset="0"/>
                            </a:rPr>
                            <m:t>2</m:t>
                          </m:r>
                        </m:den>
                      </m:f>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843249" y="1743791"/>
                <a:ext cx="4572000" cy="1119537"/>
              </a:xfrm>
              <a:prstGeom prst="rect">
                <a:avLst/>
              </a:prstGeom>
              <a:blipFill>
                <a:blip r:embed="rId13"/>
                <a:stretch>
                  <a:fillRect r="-25600"/>
                </a:stretch>
              </a:blipFill>
            </p:spPr>
            <p:txBody>
              <a:bodyPr/>
              <a:lstStyle/>
              <a:p>
                <a:r>
                  <a:rPr lang="en-US">
                    <a:noFill/>
                  </a:rPr>
                  <a:t> </a:t>
                </a:r>
              </a:p>
            </p:txBody>
          </p:sp>
        </mc:Fallback>
      </mc:AlternateContent>
    </p:spTree>
    <p:extLst>
      <p:ext uri="{BB962C8B-B14F-4D97-AF65-F5344CB8AC3E}">
        <p14:creationId xmlns:p14="http://schemas.microsoft.com/office/powerpoint/2010/main" val="23503446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Enhanced spatially coherent power with DLSRs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8113" y="889592"/>
                <a:ext cx="8770563" cy="3065720"/>
              </a:xfrm>
            </p:spPr>
            <p:txBody>
              <a:bodyPr/>
              <a:lstStyle/>
              <a:p>
                <a:pPr marL="0" indent="0">
                  <a:buNone/>
                </a:pPr>
                <a:r>
                  <a:rPr lang="en-US" sz="2000" dirty="0" smtClean="0"/>
                  <a:t>Following the demonstration of a significantly reduced horizontal emittance at MAX IV in Lund, facilities around the world are upgrading to new “diffraction limited storage rings” (DLSRs), or making plans to do so. The goal of these upgrades is to reduce the high eccentricity of present elliptically shaped electron beam cross-sections </a:t>
                </a:r>
                <a:r>
                  <a:rPr lang="en-US" sz="2000" dirty="0">
                    <a:cs typeface="Arial" panose="020B0604020202020204" pitchFamily="34" charset="0"/>
                  </a:rPr>
                  <a:t>to something approaching </a:t>
                </a:r>
                <a:r>
                  <a:rPr lang="en-US" sz="2000" dirty="0" smtClean="0">
                    <a:cs typeface="Arial" panose="020B0604020202020204" pitchFamily="34" charset="0"/>
                  </a:rPr>
                  <a:t>circular. This will </a:t>
                </a:r>
                <a:r>
                  <a:rPr lang="en-US" sz="2000" dirty="0" smtClean="0"/>
                  <a:t>result in substantially reduced exposure times, or data taking times, for all x-ray imaging experiments, both coherent and incoherent, and all spatial coherence related experiments. </a:t>
                </a:r>
                <a:r>
                  <a:rPr lang="en-US" sz="2000" dirty="0" smtClean="0">
                    <a:cs typeface="Arial" panose="020B0604020202020204" pitchFamily="34" charset="0"/>
                  </a:rPr>
                  <a:t>See slide #48 and </a:t>
                </a:r>
                <a:r>
                  <a:rPr lang="en-US" sz="2000" dirty="0">
                    <a:cs typeface="Arial" panose="020B0604020202020204" pitchFamily="34" charset="0"/>
                  </a:rPr>
                  <a:t>references to DLSRs in the text, in the caption to Fig.5.24</a:t>
                </a:r>
                <a:r>
                  <a:rPr lang="en-US" sz="2000" b="1" dirty="0">
                    <a:cs typeface="Arial" panose="020B0604020202020204" pitchFamily="34" charset="0"/>
                  </a:rPr>
                  <a:t>, </a:t>
                </a:r>
                <a:r>
                  <a:rPr lang="en-US" sz="2000" dirty="0" smtClean="0">
                    <a:cs typeface="Arial" panose="020B0604020202020204" pitchFamily="34" charset="0"/>
                  </a:rPr>
                  <a:t>p.196. </a:t>
                </a:r>
              </a:p>
              <a:p>
                <a:pPr marL="0" indent="0">
                  <a:buNone/>
                </a:pPr>
                <a:endParaRPr lang="en-US" sz="2000" dirty="0">
                  <a:cs typeface="Arial" panose="020B0604020202020204" pitchFamily="34" charset="0"/>
                </a:endParaRPr>
              </a:p>
              <a:p>
                <a:pPr marL="0" indent="0">
                  <a:buNone/>
                </a:pPr>
                <a:r>
                  <a:rPr lang="en-US" sz="2000" dirty="0" smtClean="0"/>
                  <a:t>The ALS in Berkeley is in the design stage (ALS-U) for a potential 9-bend multi-bend </a:t>
                </a:r>
                <a:r>
                  <a:rPr lang="en-US" sz="2000" dirty="0" err="1" smtClean="0"/>
                  <a:t>achromat</a:t>
                </a:r>
                <a:r>
                  <a:rPr lang="en-US" sz="2000" dirty="0" smtClean="0"/>
                  <a:t> (MBA) lattice with the goal of achieving an electron beam of circular cross-section with </a:t>
                </a:r>
                <a:r>
                  <a:rPr lang="el-GR" sz="2000" dirty="0" smtClean="0">
                    <a:latin typeface="Times New Roman" panose="02020603050405020304" pitchFamily="18" charset="0"/>
                    <a:cs typeface="Times New Roman" panose="02020603050405020304" pitchFamily="18" charset="0"/>
                  </a:rPr>
                  <a:t>σ</a:t>
                </a:r>
                <a:r>
                  <a:rPr lang="en-US" sz="2000" baseline="-25000" dirty="0" smtClean="0">
                    <a:cs typeface="Arial" panose="020B0604020202020204" pitchFamily="34" charset="0"/>
                  </a:rPr>
                  <a:t>x</a:t>
                </a:r>
                <a:r>
                  <a:rPr lang="en-US" sz="2000" dirty="0" smtClean="0">
                    <a:cs typeface="Arial" panose="020B0604020202020204" pitchFamily="34" charset="0"/>
                  </a:rPr>
                  <a:t> = </a:t>
                </a:r>
                <a:r>
                  <a:rPr lang="el-GR" sz="2000" dirty="0" smtClean="0">
                    <a:latin typeface="Times New Roman" panose="02020603050405020304" pitchFamily="18" charset="0"/>
                    <a:cs typeface="Times New Roman" panose="02020603050405020304" pitchFamily="18" charset="0"/>
                  </a:rPr>
                  <a:t>σ</a:t>
                </a:r>
                <a:r>
                  <a:rPr lang="en-US" sz="2000" baseline="-25000" dirty="0" smtClean="0">
                    <a:cs typeface="Arial" panose="020B0604020202020204" pitchFamily="34" charset="0"/>
                  </a:rPr>
                  <a:t>y </a:t>
                </a:r>
                <a:r>
                  <a:rPr lang="en-US" sz="2000" dirty="0" smtClean="0">
                    <a:cs typeface="Arial" panose="020B0604020202020204" pitchFamily="34" charset="0"/>
                  </a:rPr>
                  <a:t>= 10</a:t>
                </a:r>
                <a:r>
                  <a:rPr lang="el-GR" sz="2000" dirty="0" smtClean="0">
                    <a:cs typeface="Arial" panose="020B0604020202020204" pitchFamily="34" charset="0"/>
                  </a:rPr>
                  <a:t>μ</a:t>
                </a:r>
                <a:r>
                  <a:rPr lang="en-US" sz="2000" dirty="0" smtClean="0">
                    <a:cs typeface="Arial" panose="020B0604020202020204" pitchFamily="34" charset="0"/>
                  </a:rPr>
                  <a:t>m and beam divergence </a:t>
                </a:r>
                <a:r>
                  <a:rPr lang="el-GR" sz="2000" dirty="0" smtClean="0">
                    <a:latin typeface="Times New Roman" panose="02020603050405020304" pitchFamily="18" charset="0"/>
                    <a:cs typeface="Times New Roman" panose="02020603050405020304" pitchFamily="18" charset="0"/>
                  </a:rPr>
                  <a:t>σ</a:t>
                </a:r>
                <a:r>
                  <a:rPr lang="en-US" sz="2000" dirty="0" smtClean="0">
                    <a:cs typeface="Arial" panose="020B0604020202020204" pitchFamily="34" charset="0"/>
                  </a:rPr>
                  <a:t>’ = 5 </a:t>
                </a:r>
                <a:r>
                  <a:rPr lang="el-GR" sz="2000" dirty="0" smtClean="0">
                    <a:cs typeface="Arial" panose="020B0604020202020204" pitchFamily="34" charset="0"/>
                  </a:rPr>
                  <a:t>μ</a:t>
                </a:r>
                <a:r>
                  <a:rPr lang="en-US" sz="2000" dirty="0" smtClean="0">
                    <a:cs typeface="Arial" panose="020B0604020202020204" pitchFamily="34" charset="0"/>
                  </a:rPr>
                  <a:t>rad, at a beam energy of 2 </a:t>
                </a:r>
                <a:r>
                  <a:rPr lang="en-US" sz="2000" dirty="0" err="1" smtClean="0">
                    <a:cs typeface="Arial" panose="020B0604020202020204" pitchFamily="34" charset="0"/>
                  </a:rPr>
                  <a:t>Gev</a:t>
                </a:r>
                <a:r>
                  <a:rPr lang="en-US" sz="2000" dirty="0" smtClean="0">
                    <a:cs typeface="Arial" panose="020B0604020202020204" pitchFamily="34" charset="0"/>
                  </a:rPr>
                  <a:t> (</a:t>
                </a:r>
                <a:r>
                  <a:rPr lang="el-GR" sz="2000" dirty="0" smtClean="0">
                    <a:latin typeface="Times New Roman" panose="02020603050405020304" pitchFamily="18" charset="0"/>
                    <a:cs typeface="Times New Roman" panose="02020603050405020304" pitchFamily="18" charset="0"/>
                  </a:rPr>
                  <a:t>γ</a:t>
                </a:r>
                <a:r>
                  <a:rPr lang="en-US" sz="2000" dirty="0" smtClean="0">
                    <a:cs typeface="Arial" panose="020B0604020202020204" pitchFamily="34" charset="0"/>
                  </a:rPr>
                  <a:t> = 3914) and an average current of  500 mA. A candidate undulator would have a period of 2.67 cm, 150 periods (N), and a tuning range set by 0.4 </a:t>
                </a:r>
                <a14:m>
                  <m:oMath xmlns:m="http://schemas.openxmlformats.org/officeDocument/2006/math">
                    <m:r>
                      <a:rPr lang="en-US" sz="20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dirty="0" smtClean="0">
                    <a:cs typeface="Arial" panose="020B0604020202020204" pitchFamily="34" charset="0"/>
                  </a:rPr>
                  <a:t> K</a:t>
                </a:r>
                <a14:m>
                  <m:oMath xmlns:m="http://schemas.openxmlformats.org/officeDocument/2006/math">
                    <m:r>
                      <a:rPr lang="en-US" sz="2000" i="1" dirty="0" smtClean="0">
                        <a:latin typeface="Cambria Math" panose="02040503050406030204" pitchFamily="18" charset="0"/>
                        <a:ea typeface="Cambria Math" panose="02040503050406030204" pitchFamily="18" charset="0"/>
                        <a:cs typeface="Arial" panose="020B0604020202020204" pitchFamily="34" charset="0"/>
                      </a:rPr>
                      <m:t>≤</m:t>
                    </m:r>
                  </m:oMath>
                </a14:m>
                <a:r>
                  <a:rPr lang="en-US" sz="2000" dirty="0" smtClean="0">
                    <a:cs typeface="Arial" panose="020B0604020202020204" pitchFamily="34" charset="0"/>
                  </a:rPr>
                  <a:t>2.98. For these parameters the predicted coherent power is (see next slide)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8113" y="889592"/>
                <a:ext cx="8770563" cy="3065720"/>
              </a:xfrm>
              <a:blipFill>
                <a:blip r:embed="rId3"/>
                <a:stretch>
                  <a:fillRect l="-765" t="-994" r="-1113" b="-8071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71</a:t>
            </a:fld>
            <a:endParaRPr lang="en-US" dirty="0"/>
          </a:p>
        </p:txBody>
      </p:sp>
    </p:spTree>
    <p:extLst>
      <p:ext uri="{BB962C8B-B14F-4D97-AF65-F5344CB8AC3E}">
        <p14:creationId xmlns:p14="http://schemas.microsoft.com/office/powerpoint/2010/main" val="33443890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spatially coherent </a:t>
            </a:r>
            <a:r>
              <a:rPr lang="en-US" dirty="0" smtClean="0"/>
              <a:t>power (ALS-U #s)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8113" y="1784923"/>
                <a:ext cx="8688314" cy="909252"/>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𝑃</m:t>
                              </m:r>
                            </m:e>
                          </m:acc>
                        </m:e>
                        <m:sub>
                          <m:r>
                            <a:rPr lang="en-US" sz="2000" i="1">
                              <a:latin typeface="Cambria Math" panose="02040503050406030204" pitchFamily="18" charset="0"/>
                            </a:rPr>
                            <m:t>𝑐𝑜h</m:t>
                          </m:r>
                          <m:r>
                            <a:rPr lang="en-US" sz="2000">
                              <a:latin typeface="Cambria Math" panose="02040503050406030204" pitchFamily="18" charset="0"/>
                            </a:rPr>
                            <m:t>,</m:t>
                          </m:r>
                          <m:r>
                            <a:rPr lang="en-US" sz="2000" i="1">
                              <a:latin typeface="Cambria Math" panose="02040503050406030204" pitchFamily="18" charset="0"/>
                            </a:rPr>
                            <m:t>𝑛</m:t>
                          </m:r>
                          <m:r>
                            <a:rPr lang="en-US" sz="2000">
                              <a:latin typeface="Cambria Math" panose="02040503050406030204" pitchFamily="18" charset="0"/>
                            </a:rPr>
                            <m:t>,0.1%</m:t>
                          </m:r>
                        </m:sub>
                      </m:sSub>
                      <m:r>
                        <a:rPr lang="en-US" sz="2000">
                          <a:latin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2.45</m:t>
                          </m:r>
                          <m:r>
                            <m:rPr>
                              <m:nor/>
                            </m:rPr>
                            <a:rPr lang="en-US" sz="2000" i="1">
                              <a:latin typeface="Cambria Math" panose="02040503050406030204" pitchFamily="18" charset="0"/>
                            </a:rPr>
                            <m:t> </m:t>
                          </m:r>
                          <m:r>
                            <m:rPr>
                              <m:nor/>
                            </m:rPr>
                            <a:rPr lang="en-US" sz="2000" i="1">
                              <a:latin typeface="Cambria Math" panose="02040503050406030204" pitchFamily="18" charset="0"/>
                            </a:rPr>
                            <m:t>W</m:t>
                          </m:r>
                        </m:e>
                      </m:d>
                      <m:f>
                        <m:fPr>
                          <m:ctrlPr>
                            <a:rPr lang="en-US" sz="2000" i="1">
                              <a:latin typeface="Cambria Math" panose="02040503050406030204" pitchFamily="18" charset="0"/>
                            </a:rPr>
                          </m:ctrlPr>
                        </m:fPr>
                        <m:num>
                          <m:r>
                            <a:rPr lang="en-US" sz="2000" i="1">
                              <a:latin typeface="Cambria Math" panose="02040503050406030204" pitchFamily="18" charset="0"/>
                            </a:rPr>
                            <m:t>𝑛</m:t>
                          </m:r>
                          <m:sSup>
                            <m:sSupPr>
                              <m:ctrlPr>
                                <a:rPr lang="en-US" sz="2000" i="1">
                                  <a:latin typeface="Cambria Math" panose="02040503050406030204" pitchFamily="18" charset="0"/>
                                </a:rPr>
                              </m:ctrlPr>
                            </m:sSupPr>
                            <m:e>
                              <m:r>
                                <a:rPr lang="en-US" sz="2000" b="0" i="1" baseline="30000" smtClean="0">
                                  <a:latin typeface="Cambria Math" panose="02040503050406030204" pitchFamily="18" charset="0"/>
                                </a:rPr>
                                <m:t>2</m:t>
                              </m:r>
                              <m:r>
                                <a:rPr lang="en-US" sz="2000" i="1">
                                  <a:latin typeface="Cambria Math" panose="02040503050406030204" pitchFamily="18" charset="0"/>
                                </a:rPr>
                                <m:t>𝐾</m:t>
                              </m:r>
                            </m:e>
                            <m:sup>
                              <m:r>
                                <a:rPr lang="en-US" sz="2000">
                                  <a:latin typeface="Cambria Math" panose="02040503050406030204" pitchFamily="18" charset="0"/>
                                </a:rPr>
                                <m:t>2</m:t>
                              </m:r>
                            </m:sup>
                          </m:sSup>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rPr>
                                    <m:t>𝐽𝐽</m:t>
                                  </m:r>
                                </m:e>
                              </m:d>
                            </m:e>
                            <m:sup>
                              <m:r>
                                <a:rPr lang="en-US" sz="2000">
                                  <a:latin typeface="Cambria Math" panose="02040503050406030204" pitchFamily="18" charset="0"/>
                                </a:rPr>
                                <m:t>2</m:t>
                              </m:r>
                            </m:sup>
                          </m:sSup>
                        </m:num>
                        <m:den>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a:latin typeface="Cambria Math" panose="02040503050406030204" pitchFamily="18" charset="0"/>
                                    </a:rPr>
                                    <m:t>1+</m:t>
                                  </m:r>
                                  <m:f>
                                    <m:fPr>
                                      <m:type m:val="lin"/>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𝐾</m:t>
                                          </m:r>
                                        </m:e>
                                        <m:sup>
                                          <m:r>
                                            <a:rPr lang="en-US" sz="2000">
                                              <a:latin typeface="Cambria Math" panose="02040503050406030204" pitchFamily="18" charset="0"/>
                                            </a:rPr>
                                            <m:t>2</m:t>
                                          </m:r>
                                        </m:sup>
                                      </m:sSup>
                                    </m:num>
                                    <m:den>
                                      <m:r>
                                        <a:rPr lang="en-US" sz="2000">
                                          <a:latin typeface="Cambria Math" panose="02040503050406030204" pitchFamily="18" charset="0"/>
                                        </a:rPr>
                                        <m:t>2</m:t>
                                      </m:r>
                                    </m:den>
                                  </m:f>
                                </m:e>
                              </m:d>
                            </m:e>
                            <m:sup>
                              <m:r>
                                <a:rPr lang="en-US" sz="2000">
                                  <a:latin typeface="Cambria Math" panose="02040503050406030204" pitchFamily="18" charset="0"/>
                                </a:rPr>
                                <m:t>2</m:t>
                              </m:r>
                            </m:sup>
                          </m:sSup>
                        </m:den>
                      </m:f>
                      <m:f>
                        <m:fPr>
                          <m:ctrlPr>
                            <a:rPr lang="en-US" sz="2000" i="1">
                              <a:latin typeface="Cambria Math" panose="02040503050406030204" pitchFamily="18" charset="0"/>
                            </a:rPr>
                          </m:ctrlPr>
                        </m:fPr>
                        <m:num>
                          <m:sSup>
                            <m:sSupPr>
                              <m:ctrlPr>
                                <a:rPr lang="en-US" sz="2000" i="1">
                                  <a:latin typeface="Cambria Math" panose="02040503050406030204" pitchFamily="18" charset="0"/>
                                </a:rPr>
                              </m:ctrlPr>
                            </m:sSupPr>
                            <m:e>
                              <m:r>
                                <a:rPr lang="en-US" sz="2000" i="1">
                                  <a:latin typeface="Cambria Math" panose="02040503050406030204" pitchFamily="18" charset="0"/>
                                </a:rPr>
                                <m:t>𝜆</m:t>
                              </m:r>
                            </m:e>
                            <m:sup>
                              <m:r>
                                <a:rPr lang="en-US" sz="2000">
                                  <a:latin typeface="Cambria Math" panose="02040503050406030204" pitchFamily="18" charset="0"/>
                                </a:rPr>
                                <m:t>2</m:t>
                              </m:r>
                            </m:sup>
                          </m:sSup>
                        </m:num>
                        <m:den>
                          <m:d>
                            <m:dPr>
                              <m:begChr m:val=""/>
                              <m:ctrlPr>
                                <a:rPr lang="en-US" sz="2000" i="1">
                                  <a:latin typeface="Cambria Math" panose="02040503050406030204" pitchFamily="18" charset="0"/>
                                </a:rPr>
                              </m:ctrlPr>
                            </m:dPr>
                            <m:e>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a:rPr lang="en-US" sz="2000">
                                          <a:latin typeface="Cambria Math" panose="02040503050406030204" pitchFamily="18" charset="0"/>
                                        </a:rPr>
                                        <m:t>4</m:t>
                                      </m:r>
                                      <m:r>
                                        <a:rPr lang="en-US" sz="2000" i="1">
                                          <a:latin typeface="Cambria Math" panose="02040503050406030204" pitchFamily="18" charset="0"/>
                                        </a:rPr>
                                        <m:t>𝜋</m:t>
                                      </m:r>
                                    </m:e>
                                  </m:d>
                                </m:e>
                                <m:sup>
                                  <m:r>
                                    <a:rPr lang="en-US" sz="2000">
                                      <a:latin typeface="Cambria Math" panose="02040503050406030204" pitchFamily="18" charset="0"/>
                                    </a:rPr>
                                    <m:t>2</m:t>
                                  </m:r>
                                </m:sup>
                              </m:sSup>
                              <m:sSubSup>
                                <m:sSubSupPr>
                                  <m:ctrlPr>
                                    <a:rPr lang="en-US" sz="2000" i="1">
                                      <a:latin typeface="Cambria Math" panose="02040503050406030204" pitchFamily="18" charset="0"/>
                                    </a:rPr>
                                  </m:ctrlPr>
                                </m:sSubSupPr>
                                <m:e>
                                  <m:r>
                                    <a:rPr lang="en-US" sz="2000" i="1">
                                      <a:latin typeface="Cambria Math" panose="02040503050406030204" pitchFamily="18" charset="0"/>
                                    </a:rPr>
                                    <m:t>[</m:t>
                                  </m:r>
                                  <m:r>
                                    <a:rPr lang="en-US" sz="2000" i="1">
                                      <a:latin typeface="Cambria Math" panose="02040503050406030204" pitchFamily="18" charset="0"/>
                                    </a:rPr>
                                    <m:t>𝜎</m:t>
                                  </m:r>
                                </m:e>
                                <m:sub/>
                                <m:sup>
                                  <m:r>
                                    <a:rPr lang="en-US" sz="2000">
                                      <a:latin typeface="Cambria Math" panose="02040503050406030204" pitchFamily="18" charset="0"/>
                                    </a:rPr>
                                    <m:t>2</m:t>
                                  </m:r>
                                </m:sup>
                              </m:sSubSup>
                              <m:r>
                                <a:rPr lang="en-US" sz="2000">
                                  <a:latin typeface="Cambria Math" panose="020405030504060302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f>
                                        <m:fPr>
                                          <m:type m:val="lin"/>
                                          <m:ctrlPr>
                                            <a:rPr lang="en-US" sz="2000" i="1">
                                              <a:latin typeface="Cambria Math" panose="02040503050406030204" pitchFamily="18" charset="0"/>
                                            </a:rPr>
                                          </m:ctrlPr>
                                        </m:fPr>
                                        <m:num>
                                          <m:r>
                                            <a:rPr lang="en-US" sz="2000" i="1">
                                              <a:latin typeface="Cambria Math" panose="02040503050406030204" pitchFamily="18" charset="0"/>
                                            </a:rPr>
                                            <m:t>𝜆</m:t>
                                          </m:r>
                                        </m:num>
                                        <m:den>
                                          <m:r>
                                            <a:rPr lang="en-US" sz="2000">
                                              <a:latin typeface="Cambria Math" panose="02040503050406030204" pitchFamily="18" charset="0"/>
                                            </a:rPr>
                                            <m:t>4</m:t>
                                          </m:r>
                                        </m:den>
                                      </m:f>
                                      <m:r>
                                        <a:rPr lang="en-US" sz="2000" i="1">
                                          <a:latin typeface="Cambria Math" panose="02040503050406030204" pitchFamily="18" charset="0"/>
                                        </a:rPr>
                                        <m:t>𝜋</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𝑐𝑒𝑛</m:t>
                                          </m:r>
                                          <m:r>
                                            <a:rPr lang="en-US" sz="2000" i="1">
                                              <a:latin typeface="Cambria Math" panose="02040503050406030204" pitchFamily="18" charset="0"/>
                                            </a:rPr>
                                            <m:t>,</m:t>
                                          </m:r>
                                          <m:r>
                                            <a:rPr lang="en-US" sz="2000" i="1">
                                              <a:latin typeface="Cambria Math" panose="02040503050406030204" pitchFamily="18" charset="0"/>
                                            </a:rPr>
                                            <m:t>𝑛</m:t>
                                          </m:r>
                                        </m:sub>
                                      </m:sSub>
                                    </m:e>
                                  </m:d>
                                </m:e>
                                <m:sup>
                                  <m:r>
                                    <a:rPr lang="en-US" sz="2000">
                                      <a:latin typeface="Cambria Math" panose="02040503050406030204" pitchFamily="18" charset="0"/>
                                    </a:rPr>
                                    <m:t>2</m:t>
                                  </m:r>
                                </m:sup>
                              </m:sSup>
                              <m:r>
                                <a:rPr lang="en-US" sz="2000">
                                  <a:latin typeface="Cambria Math" panose="02040503050406030204" pitchFamily="18" charset="0"/>
                                </a:rPr>
                                <m:t>](</m:t>
                              </m:r>
                              <m:r>
                                <a:rPr lang="en-US" sz="2000" i="1">
                                  <a:latin typeface="Cambria Math" panose="02040503050406030204" pitchFamily="18" charset="0"/>
                                </a:rPr>
                                <m:t>𝜎</m:t>
                              </m:r>
                              <m:sSup>
                                <m:sSupPr>
                                  <m:ctrlPr>
                                    <a:rPr lang="en-US" sz="2000" i="1">
                                      <a:latin typeface="Cambria Math" panose="02040503050406030204" pitchFamily="18" charset="0"/>
                                    </a:rPr>
                                  </m:ctrlPr>
                                </m:sSupPr>
                                <m:e>
                                  <m:r>
                                    <a:rPr lang="en-US" sz="2000">
                                      <a:latin typeface="Cambria Math" panose="02040503050406030204" pitchFamily="18" charset="0"/>
                                    </a:rPr>
                                    <m:t>′</m:t>
                                  </m:r>
                                </m:e>
                                <m:sup>
                                  <m:r>
                                    <a:rPr lang="en-US" sz="2000">
                                      <a:latin typeface="Cambria Math" panose="02040503050406030204" pitchFamily="18" charset="0"/>
                                    </a:rPr>
                                    <m:t>2</m:t>
                                  </m:r>
                                </m:sup>
                              </m:sSup>
                              <m:r>
                                <a:rPr lang="en-US" sz="2000">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𝜃</m:t>
                                  </m:r>
                                </m:e>
                                <m:sub>
                                  <m:r>
                                    <a:rPr lang="en-US" sz="2000" i="1">
                                      <a:latin typeface="Cambria Math" panose="02040503050406030204" pitchFamily="18" charset="0"/>
                                    </a:rPr>
                                    <m:t>𝑐𝑒𝑛</m:t>
                                  </m:r>
                                  <m:r>
                                    <a:rPr lang="en-US" sz="2000">
                                      <a:latin typeface="Cambria Math" panose="02040503050406030204" pitchFamily="18" charset="0"/>
                                    </a:rPr>
                                    <m:t>,</m:t>
                                  </m:r>
                                  <m:r>
                                    <a:rPr lang="en-US" sz="2000" i="1">
                                      <a:latin typeface="Cambria Math" panose="02040503050406030204" pitchFamily="18" charset="0"/>
                                    </a:rPr>
                                    <m:t>𝑛</m:t>
                                  </m:r>
                                </m:sub>
                                <m:sup>
                                  <m:r>
                                    <a:rPr lang="en-US" sz="2000">
                                      <a:latin typeface="Cambria Math" panose="02040503050406030204" pitchFamily="18" charset="0"/>
                                    </a:rPr>
                                    <m:t>2</m:t>
                                  </m:r>
                                </m:sup>
                              </m:sSubSup>
                            </m:e>
                          </m:d>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8113" y="1784923"/>
                <a:ext cx="8688314" cy="909252"/>
              </a:xfrm>
              <a:blipFill>
                <a:blip r:embed="rId2"/>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72</a:t>
            </a:fld>
            <a:endParaRPr lang="en-US"/>
          </a:p>
        </p:txBody>
      </p:sp>
      <p:sp>
        <p:nvSpPr>
          <p:cNvPr id="5" name="Rectangle 4"/>
          <p:cNvSpPr/>
          <p:nvPr/>
        </p:nvSpPr>
        <p:spPr>
          <a:xfrm>
            <a:off x="297474" y="2784191"/>
            <a:ext cx="2162772" cy="400110"/>
          </a:xfrm>
          <a:prstGeom prst="rect">
            <a:avLst/>
          </a:prstGeom>
        </p:spPr>
        <p:txBody>
          <a:bodyPr wrap="none">
            <a:spAutoFit/>
          </a:bodyPr>
          <a:lstStyle/>
          <a:p>
            <a:r>
              <a:rPr lang="en-US" sz="2000" dirty="0">
                <a:solidFill>
                  <a:srgbClr val="014188"/>
                </a:solidFill>
              </a:rPr>
              <a:t>o</a:t>
            </a:r>
            <a:r>
              <a:rPr lang="en-US" sz="2000" dirty="0" smtClean="0">
                <a:solidFill>
                  <a:srgbClr val="014188"/>
                </a:solidFill>
              </a:rPr>
              <a:t>r a coherent flux</a:t>
            </a:r>
            <a:endParaRPr lang="en-US" sz="2000" dirty="0">
              <a:solidFill>
                <a:srgbClr val="014188"/>
              </a:solidFill>
            </a:endParaRPr>
          </a:p>
        </p:txBody>
      </p:sp>
      <mc:AlternateContent xmlns:mc="http://schemas.openxmlformats.org/markup-compatibility/2006" xmlns:a14="http://schemas.microsoft.com/office/drawing/2010/main">
        <mc:Choice Requires="a14">
          <p:sp>
            <p:nvSpPr>
              <p:cNvPr id="6" name="Rectangle 5"/>
              <p:cNvSpPr/>
              <p:nvPr/>
            </p:nvSpPr>
            <p:spPr>
              <a:xfrm>
                <a:off x="297474" y="3847545"/>
                <a:ext cx="4042837" cy="753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smtClean="0">
                          <a:solidFill>
                            <a:srgbClr val="014188"/>
                          </a:solidFill>
                          <a:latin typeface="Cambria Math" panose="02040503050406030204" pitchFamily="18" charset="0"/>
                        </a:rPr>
                        <m:t>=(1.</m:t>
                      </m:r>
                      <m:r>
                        <a:rPr lang="en-US" sz="2000" b="0" i="0" smtClean="0">
                          <a:solidFill>
                            <a:srgbClr val="014188"/>
                          </a:solidFill>
                          <a:latin typeface="Cambria Math" panose="02040503050406030204" pitchFamily="18" charset="0"/>
                        </a:rPr>
                        <m:t>07</m:t>
                      </m:r>
                      <m:r>
                        <m:rPr>
                          <m:nor/>
                        </m:rPr>
                        <a:rPr lang="en-US" sz="2000" i="1">
                          <a:solidFill>
                            <a:srgbClr val="014188"/>
                          </a:solidFill>
                          <a:latin typeface="Cambria Math" panose="02040503050406030204" pitchFamily="18" charset="0"/>
                        </a:rPr>
                        <m:t>x</m:t>
                      </m:r>
                      <m:sSup>
                        <m:sSupPr>
                          <m:ctrlPr>
                            <a:rPr lang="en-US" sz="2000" i="1">
                              <a:solidFill>
                                <a:srgbClr val="014188"/>
                              </a:solidFill>
                              <a:latin typeface="Cambria Math" panose="02040503050406030204" pitchFamily="18" charset="0"/>
                            </a:rPr>
                          </m:ctrlPr>
                        </m:sSupPr>
                        <m:e>
                          <m:r>
                            <a:rPr lang="en-US" sz="2000">
                              <a:solidFill>
                                <a:srgbClr val="014188"/>
                              </a:solidFill>
                              <a:latin typeface="Cambria Math" panose="02040503050406030204" pitchFamily="18" charset="0"/>
                            </a:rPr>
                            <m:t>10</m:t>
                          </m:r>
                        </m:e>
                        <m:sup>
                          <m:r>
                            <a:rPr lang="en-US" sz="2000">
                              <a:solidFill>
                                <a:srgbClr val="014188"/>
                              </a:solidFill>
                              <a:latin typeface="Cambria Math" panose="02040503050406030204" pitchFamily="18" charset="0"/>
                            </a:rPr>
                            <m:t>1</m:t>
                          </m:r>
                          <m:r>
                            <a:rPr lang="en-US" sz="2000" b="0" i="0" smtClean="0">
                              <a:solidFill>
                                <a:srgbClr val="014188"/>
                              </a:solidFill>
                              <a:latin typeface="Cambria Math" panose="02040503050406030204" pitchFamily="18" charset="0"/>
                            </a:rPr>
                            <m:t>6</m:t>
                          </m:r>
                        </m:sup>
                      </m:sSup>
                      <m:r>
                        <a:rPr lang="en-US" sz="2000" i="1">
                          <a:solidFill>
                            <a:srgbClr val="014188"/>
                          </a:solidFill>
                          <a:latin typeface="Cambria Math" panose="02040503050406030204" pitchFamily="18" charset="0"/>
                        </a:rPr>
                        <m:t>𝑝</m:t>
                      </m:r>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h</m:t>
                          </m:r>
                        </m:num>
                        <m:den>
                          <m:r>
                            <a:rPr lang="en-US" sz="2000" i="1">
                              <a:solidFill>
                                <a:srgbClr val="014188"/>
                              </a:solidFill>
                              <a:latin typeface="Cambria Math" panose="02040503050406030204" pitchFamily="18" charset="0"/>
                            </a:rPr>
                            <m:t>𝑠</m:t>
                          </m:r>
                        </m:den>
                      </m:f>
                      <m:r>
                        <a:rPr lang="en-US" sz="2000" i="1">
                          <a:solidFill>
                            <a:srgbClr val="014188"/>
                          </a:solidFill>
                          <a:latin typeface="Cambria Math" panose="02040503050406030204" pitchFamily="18" charset="0"/>
                        </a:rPr>
                        <m:t>𝑒𝑐</m:t>
                      </m:r>
                      <m:r>
                        <a:rPr lang="en-US" sz="2000">
                          <a:solidFill>
                            <a:srgbClr val="014188"/>
                          </a:solidFill>
                          <a:latin typeface="Cambria Math" panose="02040503050406030204" pitchFamily="18" charset="0"/>
                        </a:rPr>
                        <m:t>)</m:t>
                      </m:r>
                      <m:f>
                        <m:fPr>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𝑛</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sSup>
                            <m:sSupPr>
                              <m:ctrlPr>
                                <a:rPr lang="en-US" sz="2000" i="1">
                                  <a:solidFill>
                                    <a:srgbClr val="014188"/>
                                  </a:solidFill>
                                  <a:latin typeface="Cambria Math" panose="02040503050406030204" pitchFamily="18" charset="0"/>
                                </a:rPr>
                              </m:ctrlPr>
                            </m:sSupPr>
                            <m:e>
                              <m:d>
                                <m:dPr>
                                  <m:begChr m:val="["/>
                                  <m:endChr m:val="]"/>
                                  <m:ctrlPr>
                                    <a:rPr lang="en-US" sz="2000" i="1">
                                      <a:solidFill>
                                        <a:srgbClr val="014188"/>
                                      </a:solidFill>
                                      <a:latin typeface="Cambria Math" panose="02040503050406030204" pitchFamily="18" charset="0"/>
                                    </a:rPr>
                                  </m:ctrlPr>
                                </m:dPr>
                                <m:e>
                                  <m:r>
                                    <a:rPr lang="en-US" sz="2000" i="1">
                                      <a:solidFill>
                                        <a:srgbClr val="014188"/>
                                      </a:solidFill>
                                      <a:latin typeface="Cambria Math" panose="02040503050406030204" pitchFamily="18" charset="0"/>
                                    </a:rPr>
                                    <m:t>𝐽𝐽</m:t>
                                  </m:r>
                                </m:e>
                              </m:d>
                            </m:e>
                            <m:sup>
                              <m:r>
                                <a:rPr lang="en-US" sz="2000">
                                  <a:solidFill>
                                    <a:srgbClr val="014188"/>
                                  </a:solidFill>
                                  <a:latin typeface="Cambria Math" panose="02040503050406030204" pitchFamily="18" charset="0"/>
                                </a:rPr>
                                <m:t>2</m:t>
                              </m:r>
                            </m:sup>
                          </m:sSup>
                        </m:num>
                        <m:den>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1+</m:t>
                              </m:r>
                              <m:f>
                                <m:fPr>
                                  <m:type m:val="lin"/>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𝐾</m:t>
                                      </m:r>
                                    </m:e>
                                    <m:sup>
                                      <m:r>
                                        <a:rPr lang="en-US" sz="2000">
                                          <a:solidFill>
                                            <a:srgbClr val="014188"/>
                                          </a:solidFill>
                                          <a:latin typeface="Cambria Math" panose="02040503050406030204" pitchFamily="18" charset="0"/>
                                        </a:rPr>
                                        <m:t>2</m:t>
                                      </m:r>
                                    </m:sup>
                                  </m:sSup>
                                </m:num>
                                <m:den>
                                  <m:r>
                                    <a:rPr lang="en-US" sz="2000">
                                      <a:solidFill>
                                        <a:srgbClr val="014188"/>
                                      </a:solidFill>
                                      <a:latin typeface="Cambria Math" panose="02040503050406030204" pitchFamily="18" charset="0"/>
                                    </a:rPr>
                                    <m:t>2</m:t>
                                  </m:r>
                                </m:den>
                              </m:f>
                            </m:e>
                          </m:d>
                        </m:den>
                      </m:f>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297474" y="3847545"/>
                <a:ext cx="4042837" cy="75341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97474" y="3419746"/>
                <a:ext cx="1375055" cy="4193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014188"/>
                              </a:solidFill>
                              <a:latin typeface="Cambria Math" panose="02040503050406030204" pitchFamily="18" charset="0"/>
                            </a:rPr>
                          </m:ctrlPr>
                        </m:sSubPr>
                        <m:e>
                          <m:acc>
                            <m:accPr>
                              <m:chr m:val="̅"/>
                              <m:ctrlPr>
                                <a:rPr lang="en-US" sz="2000" i="1">
                                  <a:solidFill>
                                    <a:srgbClr val="014188"/>
                                  </a:solidFill>
                                  <a:latin typeface="Cambria Math" panose="02040503050406030204" pitchFamily="18" charset="0"/>
                                </a:rPr>
                              </m:ctrlPr>
                            </m:accPr>
                            <m:e>
                              <m:r>
                                <a:rPr lang="en-US" sz="2000">
                                  <a:solidFill>
                                    <a:srgbClr val="014188"/>
                                  </a:solidFill>
                                  <a:latin typeface="Cambria Math" panose="02040503050406030204" pitchFamily="18" charset="0"/>
                                </a:rPr>
                                <m:t>𝔽</m:t>
                              </m:r>
                            </m:e>
                          </m:acc>
                        </m:e>
                        <m:sub>
                          <m:r>
                            <a:rPr lang="en-US" sz="2000" i="1">
                              <a:solidFill>
                                <a:srgbClr val="014188"/>
                              </a:solidFill>
                              <a:latin typeface="Cambria Math" panose="02040503050406030204" pitchFamily="18" charset="0"/>
                            </a:rPr>
                            <m:t>𝑐𝑜h</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r>
                            <a:rPr lang="en-US" sz="2000">
                              <a:solidFill>
                                <a:srgbClr val="014188"/>
                              </a:solidFill>
                              <a:latin typeface="Cambria Math" panose="02040503050406030204" pitchFamily="18" charset="0"/>
                            </a:rPr>
                            <m:t>,0.1%</m:t>
                          </m:r>
                        </m:sub>
                      </m:sSub>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297474" y="3419746"/>
                <a:ext cx="1375055" cy="419346"/>
              </a:xfrm>
              <a:prstGeom prst="rect">
                <a:avLst/>
              </a:prstGeom>
              <a:blipFill>
                <a:blip r:embed="rId4"/>
                <a:stretch>
                  <a:fillRect b="-1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113983" y="3847545"/>
                <a:ext cx="4712444" cy="9300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solidFill>
                                <a:srgbClr val="014188"/>
                              </a:solidFill>
                              <a:latin typeface="Cambria Math" panose="02040503050406030204" pitchFamily="18" charset="0"/>
                            </a:rPr>
                          </m:ctrlPr>
                        </m:fPr>
                        <m:num>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𝜆</m:t>
                              </m:r>
                            </m:e>
                            <m:sup>
                              <m:r>
                                <a:rPr lang="en-US" sz="2000">
                                  <a:solidFill>
                                    <a:srgbClr val="014188"/>
                                  </a:solidFill>
                                  <a:latin typeface="Cambria Math" panose="02040503050406030204" pitchFamily="18" charset="0"/>
                                </a:rPr>
                                <m:t>2</m:t>
                              </m:r>
                            </m:sup>
                          </m:sSup>
                        </m:num>
                        <m:den>
                          <m:d>
                            <m:dPr>
                              <m:begChr m:val=""/>
                              <m:endChr m:val="]"/>
                              <m:ctrlPr>
                                <a:rPr lang="en-US" sz="2000" i="1">
                                  <a:solidFill>
                                    <a:srgbClr val="014188"/>
                                  </a:solidFill>
                                  <a:latin typeface="Cambria Math" panose="02040503050406030204" pitchFamily="18" charset="0"/>
                                </a:rPr>
                              </m:ctrlPr>
                            </m:dPr>
                            <m:e>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r>
                                        <a:rPr lang="en-US" sz="2000">
                                          <a:solidFill>
                                            <a:srgbClr val="014188"/>
                                          </a:solidFill>
                                          <a:latin typeface="Cambria Math" panose="02040503050406030204" pitchFamily="18" charset="0"/>
                                        </a:rPr>
                                        <m:t>4</m:t>
                                      </m:r>
                                      <m:r>
                                        <a:rPr lang="en-US" sz="2000" i="1">
                                          <a:solidFill>
                                            <a:srgbClr val="014188"/>
                                          </a:solidFill>
                                          <a:latin typeface="Cambria Math" panose="02040503050406030204" pitchFamily="18" charset="0"/>
                                        </a:rPr>
                                        <m:t>𝜋</m:t>
                                      </m:r>
                                    </m:e>
                                  </m:d>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r>
                                    <a:rPr lang="en-US" sz="2000" i="1">
                                      <a:solidFill>
                                        <a:srgbClr val="014188"/>
                                      </a:solidFill>
                                      <a:latin typeface="Cambria Math" panose="02040503050406030204" pitchFamily="18" charset="0"/>
                                    </a:rPr>
                                    <m:t>𝜎</m:t>
                                  </m:r>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sSup>
                                <m:sSupPr>
                                  <m:ctrlPr>
                                    <a:rPr lang="en-US" sz="2000" i="1">
                                      <a:solidFill>
                                        <a:srgbClr val="014188"/>
                                      </a:solidFill>
                                      <a:latin typeface="Cambria Math" panose="02040503050406030204" pitchFamily="18" charset="0"/>
                                    </a:rPr>
                                  </m:ctrlPr>
                                </m:sSupPr>
                                <m:e>
                                  <m:d>
                                    <m:dPr>
                                      <m:ctrlPr>
                                        <a:rPr lang="en-US" sz="2000" i="1">
                                          <a:solidFill>
                                            <a:srgbClr val="014188"/>
                                          </a:solidFill>
                                          <a:latin typeface="Cambria Math" panose="02040503050406030204" pitchFamily="18" charset="0"/>
                                        </a:rPr>
                                      </m:ctrlPr>
                                    </m:dPr>
                                    <m:e>
                                      <m:f>
                                        <m:fPr>
                                          <m:type m:val="lin"/>
                                          <m:ctrlPr>
                                            <a:rPr lang="en-US" sz="2000" i="1">
                                              <a:solidFill>
                                                <a:srgbClr val="014188"/>
                                              </a:solidFill>
                                              <a:latin typeface="Cambria Math" panose="02040503050406030204" pitchFamily="18" charset="0"/>
                                            </a:rPr>
                                          </m:ctrlPr>
                                        </m:fPr>
                                        <m:num>
                                          <m:r>
                                            <a:rPr lang="en-US" sz="2000" i="1">
                                              <a:solidFill>
                                                <a:srgbClr val="014188"/>
                                              </a:solidFill>
                                              <a:latin typeface="Cambria Math" panose="02040503050406030204" pitchFamily="18" charset="0"/>
                                            </a:rPr>
                                            <m:t>𝜆</m:t>
                                          </m:r>
                                        </m:num>
                                        <m:den>
                                          <m:r>
                                            <a:rPr lang="en-US" sz="2000">
                                              <a:solidFill>
                                                <a:srgbClr val="014188"/>
                                              </a:solidFill>
                                              <a:latin typeface="Cambria Math" panose="02040503050406030204" pitchFamily="18" charset="0"/>
                                            </a:rPr>
                                            <m:t>4</m:t>
                                          </m:r>
                                        </m:den>
                                      </m:f>
                                      <m:r>
                                        <a:rPr lang="en-US" sz="2000" i="1">
                                          <a:solidFill>
                                            <a:srgbClr val="014188"/>
                                          </a:solidFill>
                                          <a:latin typeface="Cambria Math" panose="02040503050406030204" pitchFamily="18" charset="0"/>
                                        </a:rPr>
                                        <m:t>𝜋</m:t>
                                      </m:r>
                                      <m:sSub>
                                        <m:sSubPr>
                                          <m:ctrlPr>
                                            <a:rPr lang="en-US" sz="2000" i="1">
                                              <a:solidFill>
                                                <a:srgbClr val="014188"/>
                                              </a:solidFill>
                                              <a:latin typeface="Cambria Math" panose="02040503050406030204" pitchFamily="18" charset="0"/>
                                            </a:rPr>
                                          </m:ctrlPr>
                                        </m:sSub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Sub>
                                    </m:e>
                                  </m:d>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𝜎</m:t>
                              </m:r>
                              <m:sSup>
                                <m:sSupPr>
                                  <m:ctrlPr>
                                    <a:rPr lang="en-US" sz="2000" i="1">
                                      <a:solidFill>
                                        <a:srgbClr val="014188"/>
                                      </a:solidFill>
                                      <a:latin typeface="Cambria Math" panose="02040503050406030204" pitchFamily="18" charset="0"/>
                                    </a:rPr>
                                  </m:ctrlPr>
                                </m:sSupPr>
                                <m:e>
                                  <m:r>
                                    <a:rPr lang="en-US" sz="2000">
                                      <a:solidFill>
                                        <a:srgbClr val="014188"/>
                                      </a:solidFill>
                                      <a:latin typeface="Cambria Math" panose="02040503050406030204" pitchFamily="18" charset="0"/>
                                    </a:rPr>
                                    <m:t>′</m:t>
                                  </m:r>
                                </m:e>
                                <m:sup>
                                  <m:r>
                                    <a:rPr lang="en-US" sz="2000">
                                      <a:solidFill>
                                        <a:srgbClr val="014188"/>
                                      </a:solidFill>
                                      <a:latin typeface="Cambria Math" panose="02040503050406030204" pitchFamily="18" charset="0"/>
                                    </a:rPr>
                                    <m:t>2</m:t>
                                  </m:r>
                                </m:sup>
                              </m:sSup>
                              <m:r>
                                <a:rPr lang="en-US" sz="2000">
                                  <a:solidFill>
                                    <a:srgbClr val="014188"/>
                                  </a:solidFill>
                                  <a:latin typeface="Cambria Math" panose="02040503050406030204" pitchFamily="18" charset="0"/>
                                </a:rPr>
                                <m:t>+</m:t>
                              </m:r>
                              <m:sSubSup>
                                <m:sSubSupPr>
                                  <m:ctrlPr>
                                    <a:rPr lang="en-US" sz="2000" i="1">
                                      <a:solidFill>
                                        <a:srgbClr val="014188"/>
                                      </a:solidFill>
                                      <a:latin typeface="Cambria Math" panose="02040503050406030204" pitchFamily="18" charset="0"/>
                                    </a:rPr>
                                  </m:ctrlPr>
                                </m:sSubSupPr>
                                <m:e>
                                  <m:r>
                                    <a:rPr lang="en-US" sz="2000" i="1">
                                      <a:solidFill>
                                        <a:srgbClr val="014188"/>
                                      </a:solidFill>
                                      <a:latin typeface="Cambria Math" panose="02040503050406030204" pitchFamily="18" charset="0"/>
                                    </a:rPr>
                                    <m:t>𝜃</m:t>
                                  </m:r>
                                </m:e>
                                <m:sub>
                                  <m:r>
                                    <a:rPr lang="en-US" sz="2000" i="1">
                                      <a:solidFill>
                                        <a:srgbClr val="014188"/>
                                      </a:solidFill>
                                      <a:latin typeface="Cambria Math" panose="02040503050406030204" pitchFamily="18" charset="0"/>
                                    </a:rPr>
                                    <m:t>𝑐𝑒𝑛</m:t>
                                  </m:r>
                                  <m:r>
                                    <a:rPr lang="en-US" sz="2000">
                                      <a:solidFill>
                                        <a:srgbClr val="014188"/>
                                      </a:solidFill>
                                      <a:latin typeface="Cambria Math" panose="02040503050406030204" pitchFamily="18" charset="0"/>
                                    </a:rPr>
                                    <m:t>,</m:t>
                                  </m:r>
                                  <m:r>
                                    <a:rPr lang="en-US" sz="2000" i="1">
                                      <a:solidFill>
                                        <a:srgbClr val="014188"/>
                                      </a:solidFill>
                                      <a:latin typeface="Cambria Math" panose="02040503050406030204" pitchFamily="18" charset="0"/>
                                    </a:rPr>
                                    <m:t>𝑛</m:t>
                                  </m:r>
                                </m:sub>
                                <m:sup>
                                  <m:r>
                                    <a:rPr lang="en-US" sz="2000">
                                      <a:solidFill>
                                        <a:srgbClr val="014188"/>
                                      </a:solidFill>
                                      <a:latin typeface="Cambria Math" panose="02040503050406030204" pitchFamily="18" charset="0"/>
                                    </a:rPr>
                                    <m:t>2</m:t>
                                  </m:r>
                                </m:sup>
                              </m:sSubSup>
                            </m:e>
                          </m:d>
                        </m:den>
                      </m:f>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4113983" y="3847545"/>
                <a:ext cx="4712444" cy="930063"/>
              </a:xfrm>
              <a:prstGeom prst="rect">
                <a:avLst/>
              </a:prstGeom>
              <a:blipFill>
                <a:blip r:embed="rId5"/>
                <a:stretch>
                  <a:fillRect/>
                </a:stretch>
              </a:blipFill>
            </p:spPr>
            <p:txBody>
              <a:bodyPr/>
              <a:lstStyle/>
              <a:p>
                <a:r>
                  <a:rPr lang="en-US">
                    <a:noFill/>
                  </a:rPr>
                  <a:t> </a:t>
                </a:r>
              </a:p>
            </p:txBody>
          </p:sp>
        </mc:Fallback>
      </mc:AlternateContent>
      <p:sp>
        <p:nvSpPr>
          <p:cNvPr id="13" name="Rectangle 12"/>
          <p:cNvSpPr/>
          <p:nvPr/>
        </p:nvSpPr>
        <p:spPr>
          <a:xfrm>
            <a:off x="297474" y="857963"/>
            <a:ext cx="8062400" cy="830997"/>
          </a:xfrm>
          <a:prstGeom prst="rect">
            <a:avLst/>
          </a:prstGeom>
        </p:spPr>
        <p:txBody>
          <a:bodyPr wrap="none">
            <a:spAutoFit/>
          </a:bodyPr>
          <a:lstStyle/>
          <a:p>
            <a:r>
              <a:rPr lang="en-US" sz="2000" dirty="0" smtClean="0">
                <a:solidFill>
                  <a:srgbClr val="014188"/>
                </a:solidFill>
              </a:rPr>
              <a:t>With ALS-U parameters </a:t>
            </a:r>
            <a:r>
              <a:rPr lang="el-GR" i="1" dirty="0" smtClean="0">
                <a:solidFill>
                  <a:srgbClr val="014188"/>
                </a:solidFill>
                <a:latin typeface="Cambria" panose="02040503050406030204" pitchFamily="18" charset="0"/>
              </a:rPr>
              <a:t>γ</a:t>
            </a:r>
            <a:r>
              <a:rPr lang="en-US" dirty="0" smtClean="0">
                <a:solidFill>
                  <a:srgbClr val="014188"/>
                </a:solidFill>
                <a:latin typeface="Cambria" panose="02040503050406030204" pitchFamily="18" charset="0"/>
              </a:rPr>
              <a:t> = </a:t>
            </a:r>
            <a:r>
              <a:rPr lang="en-US" sz="2000" dirty="0" smtClean="0">
                <a:solidFill>
                  <a:srgbClr val="014188"/>
                </a:solidFill>
                <a:latin typeface="Cambria" panose="02040503050406030204" pitchFamily="18" charset="0"/>
              </a:rPr>
              <a:t>3914,</a:t>
            </a:r>
            <a:r>
              <a:rPr lang="en-US" dirty="0" smtClean="0">
                <a:solidFill>
                  <a:srgbClr val="014188"/>
                </a:solidFill>
                <a:latin typeface="Cambria" panose="02040503050406030204" pitchFamily="18" charset="0"/>
              </a:rPr>
              <a:t> </a:t>
            </a:r>
            <a:r>
              <a:rPr lang="en-US" sz="2000" i="1" dirty="0" smtClean="0">
                <a:solidFill>
                  <a:srgbClr val="014188"/>
                </a:solidFill>
                <a:latin typeface="+mn-lt"/>
              </a:rPr>
              <a:t>I</a:t>
            </a:r>
            <a:r>
              <a:rPr lang="en-US" sz="2000" dirty="0" smtClean="0">
                <a:solidFill>
                  <a:srgbClr val="014188"/>
                </a:solidFill>
                <a:latin typeface="Cambria" panose="02040503050406030204" pitchFamily="18" charset="0"/>
              </a:rPr>
              <a:t> = 0.5 A,  and a candidate </a:t>
            </a:r>
            <a:r>
              <a:rPr lang="en-US" sz="2000" dirty="0" err="1" smtClean="0">
                <a:solidFill>
                  <a:srgbClr val="014188"/>
                </a:solidFill>
                <a:latin typeface="Cambria" panose="02040503050406030204" pitchFamily="18" charset="0"/>
              </a:rPr>
              <a:t>undulator</a:t>
            </a:r>
            <a:r>
              <a:rPr lang="en-US" sz="2000" dirty="0" smtClean="0">
                <a:solidFill>
                  <a:srgbClr val="014188"/>
                </a:solidFill>
                <a:latin typeface="Cambria" panose="02040503050406030204" pitchFamily="18" charset="0"/>
              </a:rPr>
              <a:t> </a:t>
            </a:r>
          </a:p>
          <a:p>
            <a:r>
              <a:rPr lang="en-US" sz="2000" dirty="0" smtClean="0">
                <a:solidFill>
                  <a:srgbClr val="014188"/>
                </a:solidFill>
                <a:latin typeface="Cambria" panose="02040503050406030204" pitchFamily="18" charset="0"/>
              </a:rPr>
              <a:t>with </a:t>
            </a:r>
            <a:r>
              <a:rPr lang="el-GR" sz="2000" i="1" dirty="0" smtClean="0">
                <a:solidFill>
                  <a:srgbClr val="014188"/>
                </a:solidFill>
                <a:latin typeface="Times New Roman" panose="02020603050405020304" pitchFamily="18" charset="0"/>
                <a:cs typeface="Times New Roman" panose="02020603050405020304" pitchFamily="18" charset="0"/>
              </a:rPr>
              <a:t>λ</a:t>
            </a:r>
            <a:r>
              <a:rPr lang="en-US" i="1" baseline="-25000" dirty="0" smtClean="0">
                <a:solidFill>
                  <a:srgbClr val="014188"/>
                </a:solidFill>
                <a:latin typeface="Times New Roman" panose="02020603050405020304" pitchFamily="18" charset="0"/>
                <a:cs typeface="Times New Roman" panose="02020603050405020304" pitchFamily="18" charset="0"/>
              </a:rPr>
              <a:t>u </a:t>
            </a:r>
            <a:r>
              <a:rPr lang="en-US" dirty="0" smtClean="0">
                <a:solidFill>
                  <a:srgbClr val="014188"/>
                </a:solidFill>
                <a:latin typeface="Times New Roman" panose="02020603050405020304" pitchFamily="18" charset="0"/>
                <a:cs typeface="Times New Roman" panose="02020603050405020304" pitchFamily="18" charset="0"/>
              </a:rPr>
              <a:t>= </a:t>
            </a:r>
            <a:r>
              <a:rPr lang="en-US" sz="2000" dirty="0" smtClean="0">
                <a:solidFill>
                  <a:srgbClr val="014188"/>
                </a:solidFill>
                <a:latin typeface="Times New Roman" panose="02020603050405020304" pitchFamily="18" charset="0"/>
                <a:cs typeface="Times New Roman" panose="02020603050405020304" pitchFamily="18" charset="0"/>
              </a:rPr>
              <a:t>2.67</a:t>
            </a:r>
            <a:r>
              <a:rPr lang="en-US" dirty="0" smtClean="0">
                <a:solidFill>
                  <a:srgbClr val="014188"/>
                </a:solidFill>
                <a:latin typeface="Times New Roman" panose="02020603050405020304" pitchFamily="18" charset="0"/>
                <a:cs typeface="Times New Roman" panose="02020603050405020304" pitchFamily="18" charset="0"/>
              </a:rPr>
              <a:t> </a:t>
            </a:r>
            <a:r>
              <a:rPr lang="en-US" sz="2000" dirty="0" smtClean="0">
                <a:solidFill>
                  <a:srgbClr val="014188"/>
                </a:solidFill>
                <a:latin typeface="Times New Roman" panose="02020603050405020304" pitchFamily="18" charset="0"/>
                <a:cs typeface="Times New Roman" panose="02020603050405020304" pitchFamily="18" charset="0"/>
              </a:rPr>
              <a:t>nm, and </a:t>
            </a:r>
            <a:r>
              <a:rPr lang="en-US" sz="2000" i="1" dirty="0" smtClean="0">
                <a:solidFill>
                  <a:srgbClr val="014188"/>
                </a:solidFill>
                <a:latin typeface="+mn-lt"/>
                <a:cs typeface="Times New Roman" panose="02020603050405020304" pitchFamily="18" charset="0"/>
              </a:rPr>
              <a:t>N</a:t>
            </a:r>
            <a:r>
              <a:rPr lang="en-US" sz="2000" dirty="0" smtClean="0">
                <a:solidFill>
                  <a:srgbClr val="014188"/>
                </a:solidFill>
                <a:latin typeface="Times New Roman" panose="02020603050405020304" pitchFamily="18" charset="0"/>
                <a:cs typeface="Times New Roman" panose="02020603050405020304" pitchFamily="18" charset="0"/>
              </a:rPr>
              <a:t> = 150</a:t>
            </a:r>
            <a:endParaRPr lang="en-US" sz="2000" baseline="-25000" dirty="0">
              <a:solidFill>
                <a:srgbClr val="014188"/>
              </a:solidFill>
            </a:endParaRPr>
          </a:p>
        </p:txBody>
      </p:sp>
    </p:spTree>
    <p:extLst>
      <p:ext uri="{BB962C8B-B14F-4D97-AF65-F5344CB8AC3E}">
        <p14:creationId xmlns:p14="http://schemas.microsoft.com/office/powerpoint/2010/main" val="21387275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spatially coherent power (continued)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8113" y="933478"/>
                <a:ext cx="8752683" cy="5710517"/>
              </a:xfrm>
            </p:spPr>
            <p:txBody>
              <a:bodyPr/>
              <a:lstStyle/>
              <a:p>
                <a:pPr marL="0" indent="0">
                  <a:buNone/>
                </a:pPr>
                <a:r>
                  <a:rPr lang="en-US" sz="2000" dirty="0" smtClean="0">
                    <a:cs typeface="Times New Roman" panose="02020603050405020304" pitchFamily="18" charset="0"/>
                  </a:rPr>
                  <a:t>For the proposed ALS upgrade, radiation in the fundamental, n = 1, with K = </a:t>
                </a:r>
                <a14:m>
                  <m:oMath xmlns:m="http://schemas.openxmlformats.org/officeDocument/2006/math">
                    <m:rad>
                      <m:radPr>
                        <m:degHide m:val="on"/>
                        <m:ctrlPr>
                          <a:rPr lang="en-US" sz="2000" i="1">
                            <a:latin typeface="Cambria Math" panose="02040503050406030204" pitchFamily="18" charset="0"/>
                            <a:cs typeface="Arial" panose="020B0604020202020204" pitchFamily="34" charset="0"/>
                          </a:rPr>
                        </m:ctrlPr>
                      </m:radPr>
                      <m:deg/>
                      <m:e>
                        <m:r>
                          <a:rPr lang="en-US" sz="2000" i="1">
                            <a:latin typeface="Cambria Math" panose="02040503050406030204" pitchFamily="18" charset="0"/>
                            <a:cs typeface="Arial" panose="020B0604020202020204" pitchFamily="34" charset="0"/>
                          </a:rPr>
                          <m:t>2</m:t>
                        </m:r>
                      </m:e>
                    </m:rad>
                    <m:r>
                      <a:rPr lang="en-US" sz="2000" b="0" i="0" smtClean="0">
                        <a:latin typeface="Cambria Math" panose="02040503050406030204" pitchFamily="18" charset="0"/>
                        <a:cs typeface="Arial" panose="020B0604020202020204" pitchFamily="34" charset="0"/>
                      </a:rPr>
                      <m:t> </m:t>
                    </m:r>
                  </m:oMath>
                </a14:m>
                <a:r>
                  <a:rPr lang="en-US" sz="2000" dirty="0" smtClean="0">
                    <a:cs typeface="Times New Roman" panose="02020603050405020304" pitchFamily="18" charset="0"/>
                  </a:rPr>
                  <a:t>(where </a:t>
                </a:r>
                <a:r>
                  <a:rPr lang="en-US" sz="2000" dirty="0">
                    <a:cs typeface="Times New Roman" panose="02020603050405020304" pitchFamily="18" charset="0"/>
                  </a:rPr>
                  <a:t>central cone power </a:t>
                </a:r>
                <a:r>
                  <a:rPr lang="en-US" sz="2000" dirty="0" smtClean="0">
                    <a:cs typeface="Times New Roman" panose="02020603050405020304" pitchFamily="18" charset="0"/>
                  </a:rPr>
                  <a:t>is maximum), </a:t>
                </a:r>
                <a:r>
                  <a:rPr lang="el-GR" sz="2000" dirty="0" smtClean="0">
                    <a:latin typeface="Times New Roman" panose="02020603050405020304" pitchFamily="18" charset="0"/>
                    <a:cs typeface="Times New Roman" panose="02020603050405020304" pitchFamily="18" charset="0"/>
                  </a:rPr>
                  <a:t>λ</a:t>
                </a:r>
                <a:r>
                  <a:rPr lang="en-US" sz="2000" dirty="0" smtClean="0">
                    <a:cs typeface="Times New Roman" panose="02020603050405020304" pitchFamily="18" charset="0"/>
                  </a:rPr>
                  <a:t> </a:t>
                </a:r>
                <a:r>
                  <a:rPr lang="en-US" sz="2000" dirty="0">
                    <a:cs typeface="Times New Roman" panose="02020603050405020304" pitchFamily="18" charset="0"/>
                  </a:rPr>
                  <a:t>= </a:t>
                </a:r>
                <a:r>
                  <a:rPr lang="en-US" sz="2000" dirty="0" smtClean="0">
                    <a:cs typeface="Times New Roman" panose="02020603050405020304" pitchFamily="18" charset="0"/>
                  </a:rPr>
                  <a:t>1.743 nm </a:t>
                </a:r>
                <a:r>
                  <a:rPr lang="en-US" sz="2000" dirty="0">
                    <a:cs typeface="Times New Roman" panose="02020603050405020304" pitchFamily="18" charset="0"/>
                  </a:rPr>
                  <a:t>(</a:t>
                </a:r>
                <a:r>
                  <a:rPr lang="en-US" sz="2000" dirty="0" smtClean="0">
                    <a:cs typeface="Times New Roman" panose="02020603050405020304" pitchFamily="18" charset="0"/>
                  </a:rPr>
                  <a:t>711.3 </a:t>
                </a:r>
                <a:r>
                  <a:rPr lang="en-US" sz="2000" dirty="0">
                    <a:cs typeface="Times New Roman" panose="02020603050405020304" pitchFamily="18" charset="0"/>
                  </a:rPr>
                  <a:t>eV), </a:t>
                </a:r>
                <a:r>
                  <a:rPr lang="el-GR" sz="2000" dirty="0" smtClean="0">
                    <a:latin typeface="Times New Roman" panose="02020603050405020304" pitchFamily="18" charset="0"/>
                    <a:cs typeface="Times New Roman" panose="02020603050405020304" pitchFamily="18" charset="0"/>
                  </a:rPr>
                  <a:t>θ</a:t>
                </a:r>
                <a:r>
                  <a:rPr lang="en-US" sz="2000" baseline="-25000" dirty="0" err="1" smtClean="0">
                    <a:cs typeface="Times New Roman" panose="02020603050405020304" pitchFamily="18" charset="0"/>
                  </a:rPr>
                  <a:t>cen</a:t>
                </a:r>
                <a:r>
                  <a:rPr lang="en-US" sz="2000" baseline="-25000" dirty="0" smtClean="0">
                    <a:cs typeface="Times New Roman" panose="02020603050405020304" pitchFamily="18" charset="0"/>
                  </a:rPr>
                  <a:t> </a:t>
                </a:r>
                <a:r>
                  <a:rPr lang="en-US" sz="2000" dirty="0" smtClean="0">
                    <a:cs typeface="Times New Roman" panose="02020603050405020304" pitchFamily="18" charset="0"/>
                  </a:rPr>
                  <a:t> </a:t>
                </a:r>
                <a:r>
                  <a:rPr lang="en-US" sz="2000" dirty="0">
                    <a:cs typeface="Times New Roman" panose="02020603050405020304" pitchFamily="18" charset="0"/>
                  </a:rPr>
                  <a:t>= </a:t>
                </a:r>
                <a:r>
                  <a:rPr lang="en-US" sz="2000" dirty="0" smtClean="0">
                    <a:cs typeface="Times New Roman" panose="02020603050405020304" pitchFamily="18" charset="0"/>
                  </a:rPr>
                  <a:t>29.50 </a:t>
                </a:r>
                <a:r>
                  <a:rPr lang="el-GR" sz="2000" dirty="0" smtClean="0">
                    <a:cs typeface="Times New Roman" panose="02020603050405020304" pitchFamily="18" charset="0"/>
                  </a:rPr>
                  <a:t>μ</a:t>
                </a:r>
                <a:r>
                  <a:rPr lang="en-US" sz="2000" dirty="0" smtClean="0">
                    <a:cs typeface="Times New Roman" panose="02020603050405020304" pitchFamily="18" charset="0"/>
                  </a:rPr>
                  <a:t>and </a:t>
                </a:r>
                <a:r>
                  <a:rPr lang="el-GR" sz="2000" dirty="0" smtClean="0">
                    <a:latin typeface="Times New Roman" panose="02020603050405020304" pitchFamily="18" charset="0"/>
                    <a:cs typeface="Times New Roman" panose="02020603050405020304" pitchFamily="18" charset="0"/>
                  </a:rPr>
                  <a:t>θ</a:t>
                </a:r>
                <a:r>
                  <a:rPr lang="en-US" sz="2000" baseline="-25000" dirty="0" smtClean="0">
                    <a:cs typeface="Times New Roman" panose="02020603050405020304" pitchFamily="18" charset="0"/>
                  </a:rPr>
                  <a:t>T</a:t>
                </a:r>
                <a:r>
                  <a:rPr lang="en-US" sz="2000" dirty="0" smtClean="0">
                    <a:cs typeface="Times New Roman" panose="02020603050405020304" pitchFamily="18" charset="0"/>
                  </a:rPr>
                  <a:t> </a:t>
                </a:r>
                <a:r>
                  <a:rPr lang="en-US" sz="2000" dirty="0">
                    <a:cs typeface="Times New Roman" panose="02020603050405020304" pitchFamily="18" charset="0"/>
                  </a:rPr>
                  <a:t>= </a:t>
                </a:r>
                <a:r>
                  <a:rPr lang="en-US" sz="2000" dirty="0" smtClean="0">
                    <a:cs typeface="Times New Roman" panose="02020603050405020304" pitchFamily="18" charset="0"/>
                  </a:rPr>
                  <a:t>29.92 </a:t>
                </a:r>
                <a:r>
                  <a:rPr lang="el-GR" sz="2000" dirty="0">
                    <a:cs typeface="Times New Roman" panose="02020603050405020304" pitchFamily="18" charset="0"/>
                  </a:rPr>
                  <a:t>μ</a:t>
                </a:r>
                <a:r>
                  <a:rPr lang="en-US" sz="2000" dirty="0">
                    <a:cs typeface="Times New Roman" panose="02020603050405020304" pitchFamily="18" charset="0"/>
                  </a:rPr>
                  <a:t>rad, </a:t>
                </a:r>
                <a:r>
                  <a:rPr lang="el-GR" sz="2000" dirty="0" smtClean="0">
                    <a:latin typeface="Times New Roman" panose="02020603050405020304" pitchFamily="18" charset="0"/>
                    <a:cs typeface="Times New Roman" panose="02020603050405020304" pitchFamily="18" charset="0"/>
                  </a:rPr>
                  <a:t>λ</a:t>
                </a:r>
                <a:r>
                  <a:rPr lang="en-US" sz="2000" baseline="-25000" dirty="0" err="1" smtClean="0">
                    <a:cs typeface="Times New Roman" panose="02020603050405020304" pitchFamily="18" charset="0"/>
                  </a:rPr>
                  <a:t>coh</a:t>
                </a:r>
                <a:r>
                  <a:rPr lang="en-US" sz="2000" baseline="-25000" dirty="0" smtClean="0">
                    <a:cs typeface="Times New Roman" panose="02020603050405020304" pitchFamily="18" charset="0"/>
                  </a:rPr>
                  <a:t> </a:t>
                </a:r>
                <a:r>
                  <a:rPr lang="en-US" sz="2000" dirty="0" smtClean="0">
                    <a:cs typeface="Times New Roman" panose="02020603050405020304" pitchFamily="18" charset="0"/>
                  </a:rPr>
                  <a:t>= 4.144 nm (298.4 eV</a:t>
                </a:r>
                <a:r>
                  <a:rPr lang="en-US" sz="2000" dirty="0">
                    <a:cs typeface="Times New Roman" panose="02020603050405020304" pitchFamily="18" charset="0"/>
                  </a:rPr>
                  <a:t>), </a:t>
                </a:r>
                <a:r>
                  <a:rPr lang="en-US" sz="2000" dirty="0" smtClean="0">
                    <a:cs typeface="Times New Roman" panose="02020603050405020304" pitchFamily="18" charset="0"/>
                  </a:rPr>
                  <a:t>x = 0.2500 and [JJ]</a:t>
                </a:r>
                <a:r>
                  <a:rPr lang="en-US" sz="2000" baseline="30000" dirty="0" smtClean="0">
                    <a:cs typeface="Times New Roman" panose="02020603050405020304" pitchFamily="18" charset="0"/>
                  </a:rPr>
                  <a:t>2 </a:t>
                </a:r>
                <a:r>
                  <a:rPr lang="en-US" sz="2000" dirty="0" smtClean="0">
                    <a:cs typeface="Times New Roman" panose="02020603050405020304" pitchFamily="18" charset="0"/>
                  </a:rPr>
                  <a:t>= 0.740, the equations predict,</a:t>
                </a:r>
                <a14:m>
                  <m:oMath xmlns:m="http://schemas.openxmlformats.org/officeDocument/2006/math">
                    <m:sSub>
                      <m:sSubPr>
                        <m:ctrlPr>
                          <a:rPr lang="en-US" sz="2000" i="1">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b="0" i="0" smtClean="0">
                                <a:latin typeface="Cambria Math" panose="02040503050406030204" pitchFamily="18" charset="0"/>
                              </a:rPr>
                              <m:t> </m:t>
                            </m:r>
                            <m:r>
                              <a:rPr lang="en-US" sz="2000" i="1">
                                <a:latin typeface="Cambria Math" panose="02040503050406030204" pitchFamily="18" charset="0"/>
                              </a:rPr>
                              <m:t>𝑃</m:t>
                            </m:r>
                          </m:e>
                        </m:acc>
                      </m:e>
                      <m:sub>
                        <m:r>
                          <a:rPr lang="en-US" sz="2000" b="0" i="1" smtClean="0">
                            <a:latin typeface="Cambria Math" panose="02040503050406030204" pitchFamily="18" charset="0"/>
                          </a:rPr>
                          <m:t>𝑐𝑒𝑛</m:t>
                        </m:r>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r>
                          <a:rPr lang="en-US" sz="2000" i="1">
                            <a:latin typeface="Cambria Math" panose="02040503050406030204" pitchFamily="18" charset="0"/>
                          </a:rPr>
                          <m:t>𝑁</m:t>
                        </m:r>
                      </m:sub>
                    </m:sSub>
                  </m:oMath>
                </a14:m>
                <a:r>
                  <a:rPr lang="en-US" sz="2000" dirty="0">
                    <a:cs typeface="Times New Roman" panose="02020603050405020304" pitchFamily="18" charset="0"/>
                  </a:rPr>
                  <a:t>= </a:t>
                </a:r>
                <a:r>
                  <a:rPr lang="en-US" sz="2000" dirty="0" smtClean="0">
                    <a:cs typeface="Times New Roman" panose="02020603050405020304" pitchFamily="18" charset="0"/>
                  </a:rPr>
                  <a:t>6.04W  and </a:t>
                </a:r>
                <a14:m>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𝑃</m:t>
                            </m:r>
                          </m:e>
                        </m:acc>
                      </m:e>
                      <m:sub>
                        <m:r>
                          <a:rPr lang="en-US" sz="2000" i="1">
                            <a:latin typeface="Cambria Math" panose="02040503050406030204" pitchFamily="18" charset="0"/>
                          </a:rPr>
                          <m:t>𝑐𝑜</m:t>
                        </m:r>
                        <m:r>
                          <a:rPr lang="en-US" sz="2000" i="1">
                            <a:latin typeface="Cambria Math" panose="02040503050406030204" pitchFamily="18" charset="0"/>
                          </a:rPr>
                          <m:t>h</m:t>
                        </m:r>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r>
                          <a:rPr lang="en-US" sz="2000" i="1">
                            <a:latin typeface="Cambria Math" panose="02040503050406030204" pitchFamily="18" charset="0"/>
                          </a:rPr>
                          <m:t>𝑁</m:t>
                        </m:r>
                      </m:sub>
                    </m:sSub>
                  </m:oMath>
                </a14:m>
                <a:r>
                  <a:rPr lang="en-US" sz="2000" dirty="0">
                    <a:cs typeface="Times New Roman" panose="02020603050405020304" pitchFamily="18" charset="0"/>
                  </a:rPr>
                  <a:t>= </a:t>
                </a:r>
                <a:r>
                  <a:rPr lang="en-US" sz="2000" dirty="0" smtClean="0">
                    <a:cs typeface="Times New Roman" panose="02020603050405020304" pitchFamily="18" charset="0"/>
                  </a:rPr>
                  <a:t>0.904 W</a:t>
                </a:r>
                <a:r>
                  <a:rPr lang="en-US" sz="2000" dirty="0">
                    <a:cs typeface="Times New Roman" panose="02020603050405020304" pitchFamily="18" charset="0"/>
                  </a:rPr>
                  <a:t>, </a:t>
                </a:r>
                <a:r>
                  <a:rPr lang="en-US" sz="2000" dirty="0" smtClean="0">
                    <a:cs typeface="Times New Roman" panose="02020603050405020304" pitchFamily="18" charset="0"/>
                  </a:rPr>
                  <a:t>corresponding </a:t>
                </a:r>
                <a:r>
                  <a:rPr lang="en-US" sz="2000" dirty="0">
                    <a:cs typeface="Times New Roman" panose="02020603050405020304" pitchFamily="18" charset="0"/>
                  </a:rPr>
                  <a:t>to a spatially coherent fraction </a:t>
                </a:r>
                <a14:m>
                  <m:oMath xmlns:m="http://schemas.openxmlformats.org/officeDocument/2006/math">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r>
                              <m:rPr>
                                <m:sty m:val="p"/>
                              </m:rPr>
                              <a:rPr lang="el-GR" sz="2000" i="1" smtClean="0">
                                <a:latin typeface="Cambria Math" panose="02040503050406030204" pitchFamily="18" charset="0"/>
                              </a:rPr>
                              <m:t>λ</m:t>
                            </m:r>
                            <m:r>
                              <a:rPr lang="en-US" sz="2000" b="0" i="1" smtClean="0">
                                <a:latin typeface="Cambria Math" panose="02040503050406030204" pitchFamily="18" charset="0"/>
                              </a:rPr>
                              <m:t>/</m:t>
                            </m:r>
                            <m:r>
                              <m:rPr>
                                <m:sty m:val="p"/>
                              </m:rPr>
                              <a:rPr lang="el-GR" sz="2000" b="0" i="1" smtClean="0">
                                <a:latin typeface="Cambria Math" panose="02040503050406030204" pitchFamily="18" charset="0"/>
                              </a:rPr>
                              <m:t>λ</m:t>
                            </m:r>
                            <m:r>
                              <a:rPr lang="en-US" sz="2000" b="0" i="1" baseline="-25000" smtClean="0">
                                <a:latin typeface="Cambria Math" panose="02040503050406030204" pitchFamily="18" charset="0"/>
                              </a:rPr>
                              <m:t>𝑐𝑜</m:t>
                            </m:r>
                            <m:r>
                              <a:rPr lang="en-US" sz="2000" b="0" i="1" baseline="-25000" smtClean="0">
                                <a:latin typeface="Cambria Math" panose="02040503050406030204" pitchFamily="18" charset="0"/>
                              </a:rPr>
                              <m:t>h</m:t>
                            </m:r>
                          </m:e>
                        </m:d>
                      </m:e>
                      <m:sup>
                        <m:r>
                          <a:rPr lang="en-US" sz="2000">
                            <a:latin typeface="Cambria Math" panose="02040503050406030204" pitchFamily="18" charset="0"/>
                          </a:rPr>
                          <m:t>2</m:t>
                        </m:r>
                      </m:sup>
                    </m:sSup>
                    <m:r>
                      <a:rPr lang="en-US" sz="2000" b="0" i="0">
                        <a:latin typeface="Cambria Math" panose="02040503050406030204" pitchFamily="18" charset="0"/>
                      </a:rPr>
                      <m:t> </m:t>
                    </m:r>
                    <m:r>
                      <m:rPr>
                        <m:sty m:val="p"/>
                      </m:rPr>
                      <a:rPr lang="en-US" sz="2000" b="0" i="0" smtClean="0">
                        <a:latin typeface="Cambria Math" panose="02040503050406030204" pitchFamily="18" charset="0"/>
                      </a:rPr>
                      <m:t>of</m:t>
                    </m:r>
                    <m:r>
                      <a:rPr lang="en-US" sz="2000" b="0" i="0" smtClean="0">
                        <a:latin typeface="Cambria Math" panose="02040503050406030204" pitchFamily="18" charset="0"/>
                      </a:rPr>
                      <m:t> </m:t>
                    </m:r>
                  </m:oMath>
                </a14:m>
                <a:r>
                  <a:rPr lang="en-US" sz="2000" dirty="0">
                    <a:cs typeface="Times New Roman" panose="02020603050405020304" pitchFamily="18" charset="0"/>
                  </a:rPr>
                  <a:t> </a:t>
                </a:r>
                <a:r>
                  <a:rPr lang="en-US" sz="2000" dirty="0" smtClean="0">
                    <a:cs typeface="Times New Roman" panose="02020603050405020304" pitchFamily="18" charset="0"/>
                  </a:rPr>
                  <a:t>17.7%. For a </a:t>
                </a:r>
                <a:r>
                  <a:rPr lang="en-US" sz="2000" dirty="0">
                    <a:cs typeface="Times New Roman" panose="02020603050405020304" pitchFamily="18" charset="0"/>
                  </a:rPr>
                  <a:t>0.1% relative spectral bandwidth </a:t>
                </a:r>
                <a14:m>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𝑃</m:t>
                            </m:r>
                          </m:e>
                        </m:acc>
                      </m:e>
                      <m:sub>
                        <m:r>
                          <a:rPr lang="en-US" sz="2000" i="1">
                            <a:latin typeface="Cambria Math" panose="02040503050406030204" pitchFamily="18" charset="0"/>
                          </a:rPr>
                          <m:t>𝑐𝑜</m:t>
                        </m:r>
                        <m:r>
                          <a:rPr lang="en-US" sz="2000" i="1">
                            <a:latin typeface="Cambria Math" panose="02040503050406030204" pitchFamily="18" charset="0"/>
                          </a:rPr>
                          <m:t>h</m:t>
                        </m:r>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r>
                          <a:rPr lang="en-US" sz="2000" i="1">
                            <a:latin typeface="Cambria Math" panose="02040503050406030204" pitchFamily="18" charset="0"/>
                          </a:rPr>
                          <m:t>0</m:t>
                        </m:r>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sub>
                    </m:sSub>
                  </m:oMath>
                </a14:m>
                <a:r>
                  <a:rPr lang="en-US" sz="2000" dirty="0">
                    <a:cs typeface="Times New Roman" panose="02020603050405020304" pitchFamily="18" charset="0"/>
                  </a:rPr>
                  <a:t>= </a:t>
                </a:r>
                <a:r>
                  <a:rPr lang="en-US" sz="2000" dirty="0" smtClean="0">
                    <a:cs typeface="Times New Roman" panose="02020603050405020304" pitchFamily="18" charset="0"/>
                  </a:rPr>
                  <a:t>0.160 </a:t>
                </a:r>
                <a:r>
                  <a:rPr lang="en-US" sz="2000" dirty="0">
                    <a:cs typeface="Times New Roman" panose="02020603050405020304" pitchFamily="18" charset="0"/>
                  </a:rPr>
                  <a:t>W, </a:t>
                </a:r>
                <a:r>
                  <a:rPr lang="en-US" sz="2000" dirty="0" smtClean="0">
                    <a:cs typeface="Times New Roman" panose="02020603050405020304" pitchFamily="18" charset="0"/>
                  </a:rPr>
                  <a:t>corresponding </a:t>
                </a:r>
                <a:r>
                  <a:rPr lang="en-US" sz="2000" dirty="0">
                    <a:cs typeface="Times New Roman" panose="02020603050405020304" pitchFamily="18" charset="0"/>
                  </a:rPr>
                  <a:t>to a spatially coherent flux of </a:t>
                </a:r>
                <a:r>
                  <a:rPr lang="en-US" sz="2000" dirty="0" smtClean="0">
                    <a:cs typeface="Times New Roman" panose="02020603050405020304" pitchFamily="18" charset="0"/>
                  </a:rPr>
                  <a:t>1.40 </a:t>
                </a:r>
                <a:r>
                  <a:rPr lang="en-US" sz="2000" dirty="0">
                    <a:cs typeface="Times New Roman" panose="02020603050405020304" pitchFamily="18" charset="0"/>
                  </a:rPr>
                  <a:t>x 10</a:t>
                </a:r>
                <a:r>
                  <a:rPr lang="en-US" sz="2000" baseline="30000" dirty="0">
                    <a:cs typeface="Times New Roman" panose="02020603050405020304" pitchFamily="18" charset="0"/>
                  </a:rPr>
                  <a:t>15 </a:t>
                </a:r>
                <a:r>
                  <a:rPr lang="en-US" sz="2000" dirty="0">
                    <a:cs typeface="Times New Roman" panose="02020603050405020304" pitchFamily="18" charset="0"/>
                  </a:rPr>
                  <a:t> </a:t>
                </a:r>
                <a:r>
                  <a:rPr lang="en-US" sz="2000" dirty="0" err="1" smtClean="0">
                    <a:cs typeface="Times New Roman" panose="02020603050405020304" pitchFamily="18" charset="0"/>
                  </a:rPr>
                  <a:t>ph</a:t>
                </a:r>
                <a:r>
                  <a:rPr lang="en-US" sz="2000" dirty="0" smtClean="0">
                    <a:cs typeface="Times New Roman" panose="02020603050405020304" pitchFamily="18" charset="0"/>
                  </a:rPr>
                  <a:t>/sec in a 0.1% bandwidth. For n = 1, K = 2.98, </a:t>
                </a:r>
                <a:r>
                  <a:rPr lang="el-GR" sz="2000" dirty="0">
                    <a:latin typeface="Times New Roman" panose="02020603050405020304" pitchFamily="18" charset="0"/>
                    <a:cs typeface="Times New Roman" panose="02020603050405020304" pitchFamily="18" charset="0"/>
                  </a:rPr>
                  <a:t>λ</a:t>
                </a:r>
                <a:r>
                  <a:rPr lang="en-US" sz="2000" dirty="0" smtClean="0">
                    <a:cs typeface="Times New Roman" panose="02020603050405020304" pitchFamily="18" charset="0"/>
                  </a:rPr>
                  <a:t> = 4.741 nm (261.5 eV), </a:t>
                </a:r>
                <a:r>
                  <a:rPr lang="el-GR" sz="2000" dirty="0">
                    <a:latin typeface="Times New Roman" panose="02020603050405020304" pitchFamily="18" charset="0"/>
                    <a:cs typeface="Times New Roman" panose="02020603050405020304" pitchFamily="18" charset="0"/>
                  </a:rPr>
                  <a:t>λ</a:t>
                </a:r>
                <a:r>
                  <a:rPr lang="en-US" sz="2000" baseline="-25000" dirty="0" err="1">
                    <a:cs typeface="Times New Roman" panose="02020603050405020304" pitchFamily="18" charset="0"/>
                  </a:rPr>
                  <a:t>coh</a:t>
                </a:r>
                <a:r>
                  <a:rPr lang="en-US" sz="2000" baseline="-25000" dirty="0">
                    <a:cs typeface="Times New Roman" panose="02020603050405020304" pitchFamily="18" charset="0"/>
                  </a:rPr>
                  <a:t> </a:t>
                </a:r>
                <a:r>
                  <a:rPr lang="en-US" sz="2000" dirty="0">
                    <a:cs typeface="Times New Roman" panose="02020603050405020304" pitchFamily="18" charset="0"/>
                  </a:rPr>
                  <a:t>= </a:t>
                </a:r>
                <a:r>
                  <a:rPr lang="en-US" sz="2000" dirty="0" smtClean="0">
                    <a:cs typeface="Times New Roman" panose="02020603050405020304" pitchFamily="18" charset="0"/>
                  </a:rPr>
                  <a:t>7.778 nm (159.4 eV), x = 0.4081, [JJ]</a:t>
                </a:r>
                <a:r>
                  <a:rPr lang="en-US" sz="2000" baseline="30000" dirty="0" smtClean="0">
                    <a:cs typeface="Times New Roman" panose="02020603050405020304" pitchFamily="18" charset="0"/>
                  </a:rPr>
                  <a:t>2 </a:t>
                </a:r>
                <a:r>
                  <a:rPr lang="en-US" sz="2000" dirty="0" smtClean="0">
                    <a:cs typeface="Times New Roman" panose="02020603050405020304" pitchFamily="18" charset="0"/>
                  </a:rPr>
                  <a:t>= 0.5758, predicting a spatially coherent power of 157 </a:t>
                </a:r>
                <a:r>
                  <a:rPr lang="en-US" sz="2000" dirty="0" err="1" smtClean="0">
                    <a:cs typeface="Times New Roman" panose="02020603050405020304" pitchFamily="18" charset="0"/>
                  </a:rPr>
                  <a:t>mW</a:t>
                </a:r>
                <a:r>
                  <a:rPr lang="en-US" sz="2000" dirty="0" smtClean="0">
                    <a:cs typeface="Times New Roman" panose="02020603050405020304" pitchFamily="18" charset="0"/>
                  </a:rPr>
                  <a:t>, a spatially coherent flux of 3.75 x 10</a:t>
                </a:r>
                <a:r>
                  <a:rPr lang="en-US" sz="2000" baseline="30000" dirty="0" smtClean="0">
                    <a:cs typeface="Times New Roman" panose="02020603050405020304" pitchFamily="18" charset="0"/>
                  </a:rPr>
                  <a:t>15</a:t>
                </a:r>
                <a:r>
                  <a:rPr lang="en-US" sz="2000" dirty="0" smtClean="0">
                    <a:cs typeface="Times New Roman" panose="02020603050405020304" pitchFamily="18" charset="0"/>
                  </a:rPr>
                  <a:t> </a:t>
                </a:r>
                <a:r>
                  <a:rPr lang="en-US" sz="2000" dirty="0" err="1" smtClean="0">
                    <a:cs typeface="Times New Roman" panose="02020603050405020304" pitchFamily="18" charset="0"/>
                  </a:rPr>
                  <a:t>ph</a:t>
                </a:r>
                <a:r>
                  <a:rPr lang="en-US" sz="2000" dirty="0" smtClean="0">
                    <a:cs typeface="Times New Roman" panose="02020603050405020304" pitchFamily="18" charset="0"/>
                  </a:rPr>
                  <a:t>/sec, and a coherent fraction of 37.2%, </a:t>
                </a:r>
                <a:r>
                  <a:rPr lang="en-US" sz="2000" dirty="0">
                    <a:cs typeface="Times New Roman" panose="02020603050405020304" pitchFamily="18" charset="0"/>
                  </a:rPr>
                  <a:t>all within a 0.1% bandwidth.  </a:t>
                </a:r>
                <a:r>
                  <a:rPr lang="en-US" sz="2000" dirty="0" smtClean="0">
                    <a:cs typeface="Times New Roman" panose="02020603050405020304" pitchFamily="18" charset="0"/>
                  </a:rPr>
                  <a:t>For a higher harmonic, such as n = 3 with K = </a:t>
                </a:r>
                <a14:m>
                  <m:oMath xmlns:m="http://schemas.openxmlformats.org/officeDocument/2006/math">
                    <m:rad>
                      <m:radPr>
                        <m:degHide m:val="on"/>
                        <m:ctrlPr>
                          <a:rPr lang="en-US" sz="2000" i="1">
                            <a:latin typeface="Cambria Math" panose="02040503050406030204" pitchFamily="18" charset="0"/>
                            <a:cs typeface="Arial" panose="020B0604020202020204" pitchFamily="34" charset="0"/>
                          </a:rPr>
                        </m:ctrlPr>
                      </m:radPr>
                      <m:deg/>
                      <m:e>
                        <m:r>
                          <a:rPr lang="en-US" sz="2000" i="1">
                            <a:latin typeface="Cambria Math" panose="02040503050406030204" pitchFamily="18" charset="0"/>
                            <a:cs typeface="Arial" panose="020B0604020202020204" pitchFamily="34" charset="0"/>
                          </a:rPr>
                          <m:t>2</m:t>
                        </m:r>
                      </m:e>
                    </m:rad>
                  </m:oMath>
                </a14:m>
                <a:r>
                  <a:rPr lang="en-US" sz="2000" dirty="0" smtClean="0">
                    <a:cs typeface="Times New Roman" panose="02020603050405020304" pitchFamily="18" charset="0"/>
                  </a:rPr>
                  <a:t>, </a:t>
                </a:r>
                <a:r>
                  <a:rPr lang="en-US" sz="2000" dirty="0">
                    <a:cs typeface="Times New Roman" panose="02020603050405020304" pitchFamily="18" charset="0"/>
                  </a:rPr>
                  <a:t>x =</a:t>
                </a:r>
                <a:r>
                  <a:rPr lang="en-US" sz="2000" dirty="0" smtClean="0">
                    <a:cs typeface="Times New Roman" panose="02020603050405020304" pitchFamily="18" charset="0"/>
                  </a:rPr>
                  <a:t>0.7500, [JJ]</a:t>
                </a:r>
                <a:r>
                  <a:rPr lang="en-US" sz="2000" baseline="30000" dirty="0" smtClean="0">
                    <a:cs typeface="Times New Roman" panose="02020603050405020304" pitchFamily="18" charset="0"/>
                  </a:rPr>
                  <a:t>2</a:t>
                </a:r>
                <a:r>
                  <a:rPr lang="en-US" sz="2000" dirty="0" smtClean="0">
                    <a:cs typeface="Times New Roman" panose="02020603050405020304" pitchFamily="18" charset="0"/>
                  </a:rPr>
                  <a:t> </a:t>
                </a:r>
                <a:r>
                  <a:rPr lang="en-US" sz="2000" dirty="0">
                    <a:cs typeface="Times New Roman" panose="02020603050405020304" pitchFamily="18" charset="0"/>
                  </a:rPr>
                  <a:t>= </a:t>
                </a:r>
                <a:r>
                  <a:rPr lang="en-US" sz="2000" dirty="0" smtClean="0">
                    <a:cs typeface="Times New Roman" panose="02020603050405020304" pitchFamily="18" charset="0"/>
                  </a:rPr>
                  <a:t>0.07933, </a:t>
                </a:r>
                <a:r>
                  <a:rPr lang="en-US" sz="2000" dirty="0" smtClean="0"/>
                  <a:t>the upgraded lattice would generate </a:t>
                </a:r>
                <a14:m>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𝑃</m:t>
                            </m:r>
                          </m:e>
                        </m:acc>
                      </m:e>
                      <m:sub>
                        <m:r>
                          <a:rPr lang="en-US" sz="2000" i="1">
                            <a:latin typeface="Cambria Math" panose="02040503050406030204" pitchFamily="18" charset="0"/>
                          </a:rPr>
                          <m:t>𝑐𝑜</m:t>
                        </m:r>
                        <m:r>
                          <a:rPr lang="en-US" sz="2000" i="1">
                            <a:latin typeface="Cambria Math" panose="02040503050406030204" pitchFamily="18" charset="0"/>
                          </a:rPr>
                          <m:t>h</m:t>
                        </m:r>
                        <m:r>
                          <a:rPr lang="en-US" sz="2000" i="1">
                            <a:latin typeface="Cambria Math" panose="02040503050406030204" pitchFamily="18" charset="0"/>
                          </a:rPr>
                          <m:t>,</m:t>
                        </m:r>
                        <m:r>
                          <a:rPr lang="en-US" sz="2000" i="1">
                            <a:latin typeface="Cambria Math" panose="02040503050406030204" pitchFamily="18" charset="0"/>
                          </a:rPr>
                          <m:t>3</m:t>
                        </m:r>
                        <m:r>
                          <a:rPr lang="en-US" sz="2000" i="1">
                            <a:latin typeface="Cambria Math" panose="02040503050406030204" pitchFamily="18" charset="0"/>
                          </a:rPr>
                          <m:t>,</m:t>
                        </m:r>
                        <m:r>
                          <a:rPr lang="en-US" sz="2000" i="1">
                            <a:latin typeface="Cambria Math" panose="02040503050406030204" pitchFamily="18" charset="0"/>
                          </a:rPr>
                          <m:t>0</m:t>
                        </m:r>
                        <m:r>
                          <a:rPr lang="en-US" sz="2000" i="1">
                            <a:latin typeface="Cambria Math" panose="02040503050406030204" pitchFamily="18" charset="0"/>
                          </a:rPr>
                          <m:t>.</m:t>
                        </m:r>
                        <m:r>
                          <a:rPr lang="en-US" sz="2000" i="1">
                            <a:latin typeface="Cambria Math" panose="02040503050406030204" pitchFamily="18" charset="0"/>
                          </a:rPr>
                          <m:t>1</m:t>
                        </m:r>
                        <m:r>
                          <a:rPr lang="en-US" sz="2000" i="1">
                            <a:latin typeface="Cambria Math" panose="02040503050406030204" pitchFamily="18" charset="0"/>
                          </a:rPr>
                          <m:t>%</m:t>
                        </m:r>
                      </m:sub>
                    </m:sSub>
                  </m:oMath>
                </a14:m>
                <a:r>
                  <a:rPr lang="en-US" sz="2000" dirty="0" smtClean="0"/>
                  <a:t> = 55.2 </a:t>
                </a:r>
                <a:r>
                  <a:rPr lang="en-US" sz="2000" dirty="0" err="1" smtClean="0"/>
                  <a:t>mW</a:t>
                </a:r>
                <a:r>
                  <a:rPr lang="en-US" sz="2000" dirty="0" smtClean="0"/>
                  <a:t> of spatially coherent power at </a:t>
                </a:r>
                <a:r>
                  <a:rPr lang="el-GR" sz="2000" dirty="0">
                    <a:latin typeface="Times New Roman" panose="02020603050405020304" pitchFamily="18" charset="0"/>
                    <a:cs typeface="Times New Roman" panose="02020603050405020304" pitchFamily="18" charset="0"/>
                  </a:rPr>
                  <a:t>λ</a:t>
                </a:r>
                <a:r>
                  <a:rPr lang="en-US" sz="2000" dirty="0">
                    <a:cs typeface="Arial" panose="020B0604020202020204" pitchFamily="34" charset="0"/>
                  </a:rPr>
                  <a:t> = </a:t>
                </a:r>
                <a:r>
                  <a:rPr lang="en-US" sz="2000" dirty="0" smtClean="0">
                    <a:cs typeface="Arial" panose="020B0604020202020204" pitchFamily="34" charset="0"/>
                  </a:rPr>
                  <a:t>0.5810 nm (2.134 </a:t>
                </a:r>
                <a:r>
                  <a:rPr lang="en-US" sz="2000" dirty="0" err="1" smtClean="0">
                    <a:cs typeface="Arial" panose="020B0604020202020204" pitchFamily="34" charset="0"/>
                  </a:rPr>
                  <a:t>keV</a:t>
                </a:r>
                <a:r>
                  <a:rPr lang="en-US" sz="2000" dirty="0">
                    <a:cs typeface="Arial" panose="020B0604020202020204" pitchFamily="34" charset="0"/>
                  </a:rPr>
                  <a:t>), </a:t>
                </a:r>
                <a:r>
                  <a:rPr lang="en-US" sz="2000" dirty="0" smtClean="0">
                    <a:cs typeface="Arial" panose="020B0604020202020204" pitchFamily="34" charset="0"/>
                  </a:rPr>
                  <a:t>corresponding to a coherent flux of 1.61 x 10</a:t>
                </a:r>
                <a:r>
                  <a:rPr lang="en-US" sz="2000" baseline="30000" dirty="0" smtClean="0">
                    <a:cs typeface="Arial" panose="020B0604020202020204" pitchFamily="34" charset="0"/>
                  </a:rPr>
                  <a:t>14</a:t>
                </a:r>
                <a:r>
                  <a:rPr lang="en-US" sz="2000" dirty="0" smtClean="0">
                    <a:cs typeface="Arial" panose="020B0604020202020204" pitchFamily="34" charset="0"/>
                  </a:rPr>
                  <a:t> photons/sec, also in a 0.1% relative spectral bandwidth. The spatial coherence factor in this case is 6.32 %. These numbers indicate an increase in coherent flux of order hundred compared to values with the present lattice, undulator and operating conditions (</a:t>
                </a:r>
                <a:r>
                  <a:rPr lang="el-GR" sz="2000" dirty="0" smtClean="0">
                    <a:latin typeface="Cambria" panose="02040503050406030204" pitchFamily="18" charset="0"/>
                    <a:cs typeface="Arial" panose="020B0604020202020204" pitchFamily="34" charset="0"/>
                  </a:rPr>
                  <a:t>γ</a:t>
                </a:r>
                <a:r>
                  <a:rPr lang="en-US" sz="2000" dirty="0" smtClean="0">
                    <a:latin typeface="Cambria" panose="02040503050406030204" pitchFamily="18" charset="0"/>
                    <a:cs typeface="Arial" panose="020B0604020202020204" pitchFamily="34" charset="0"/>
                  </a:rPr>
                  <a:t>, I,</a:t>
                </a:r>
                <a:r>
                  <a:rPr lang="el-GR" sz="2000" i="1" dirty="0">
                    <a:latin typeface="Times New Roman" panose="02020603050405020304" pitchFamily="18" charset="0"/>
                    <a:cs typeface="Times New Roman" panose="02020603050405020304" pitchFamily="18" charset="0"/>
                  </a:rPr>
                  <a:t> λ</a:t>
                </a:r>
                <a:r>
                  <a:rPr lang="en-US" sz="2000" i="1" baseline="-25000" dirty="0" smtClean="0">
                    <a:latin typeface="Times New Roman" panose="02020603050405020304" pitchFamily="18" charset="0"/>
                    <a:cs typeface="Times New Roman" panose="02020603050405020304" pitchFamily="18" charset="0"/>
                  </a:rPr>
                  <a:t>u</a:t>
                </a:r>
                <a:r>
                  <a:rPr lang="en-US" sz="2000" i="1" dirty="0" smtClean="0">
                    <a:latin typeface="Times New Roman" panose="02020603050405020304" pitchFamily="18" charset="0"/>
                    <a:cs typeface="Times New Roman" panose="02020603050405020304" pitchFamily="18" charset="0"/>
                  </a:rPr>
                  <a:t> , N</a:t>
                </a:r>
                <a:r>
                  <a:rPr lang="en-US" sz="2000" dirty="0" smtClean="0">
                    <a:latin typeface="Cambria" panose="02040503050406030204" pitchFamily="18" charset="0"/>
                    <a:cs typeface="Arial" panose="020B0604020202020204" pitchFamily="34" charset="0"/>
                  </a:rPr>
                  <a:t>)</a:t>
                </a:r>
                <a:r>
                  <a:rPr lang="en-US" sz="2000" dirty="0" smtClean="0">
                    <a:cs typeface="Arial" panose="020B0604020202020204" pitchFamily="34" charset="0"/>
                  </a:rPr>
                  <a:t>.</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8113" y="933478"/>
                <a:ext cx="8752683" cy="5710517"/>
              </a:xfrm>
              <a:blipFill>
                <a:blip r:embed="rId3"/>
                <a:stretch>
                  <a:fillRect l="-767" t="-427" r="-1045" b="-1921"/>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73</a:t>
            </a:fld>
            <a:endParaRPr lang="en-US"/>
          </a:p>
        </p:txBody>
      </p:sp>
    </p:spTree>
    <p:extLst>
      <p:ext uri="{BB962C8B-B14F-4D97-AF65-F5344CB8AC3E}">
        <p14:creationId xmlns:p14="http://schemas.microsoft.com/office/powerpoint/2010/main" val="37278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Comments </a:t>
            </a:r>
            <a:r>
              <a:rPr lang="en-US" dirty="0"/>
              <a:t>on the definition of </a:t>
            </a:r>
            <a:r>
              <a:rPr lang="el-GR" i="1" dirty="0">
                <a:latin typeface="Times New Roman" panose="02020603050405020304" pitchFamily="18" charset="0"/>
                <a:cs typeface="Times New Roman" panose="02020603050405020304" pitchFamily="18" charset="0"/>
              </a:rPr>
              <a:t>θ</a:t>
            </a:r>
            <a:r>
              <a:rPr lang="en-US" sz="2800" i="1" baseline="-25000" dirty="0" err="1">
                <a:latin typeface="Times New Roman" panose="02020603050405020304" pitchFamily="18" charset="0"/>
                <a:cs typeface="Times New Roman" panose="02020603050405020304" pitchFamily="18" charset="0"/>
              </a:rPr>
              <a:t>cen</a:t>
            </a:r>
            <a:r>
              <a:rPr lang="en-US" sz="2800" i="1" baseline="-25000" dirty="0">
                <a:latin typeface="Times New Roman" panose="02020603050405020304" pitchFamily="18" charset="0"/>
                <a:cs typeface="Times New Roman" panose="02020603050405020304" pitchFamily="18" charset="0"/>
              </a:rPr>
              <a:t> </a:t>
            </a:r>
            <a:r>
              <a:rPr lang="en-US" dirty="0">
                <a:cs typeface="Times New Roman" panose="02020603050405020304" pitchFamily="18" charset="0"/>
              </a:rPr>
              <a:t>and its effect on calculated coherent power and flux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8112" y="762000"/>
                <a:ext cx="8825135" cy="6096000"/>
              </a:xfrm>
            </p:spPr>
            <p:txBody>
              <a:bodyPr/>
              <a:lstStyle/>
              <a:p>
                <a:pPr marL="0" indent="0">
                  <a:buNone/>
                </a:pPr>
                <a:r>
                  <a:rPr lang="en-US" sz="2000" dirty="0" smtClean="0"/>
                  <a:t>   We have used the definition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𝑐𝑒𝑛</m:t>
                        </m:r>
                        <m:r>
                          <a:rPr lang="en-US" sz="2000">
                            <a:latin typeface="Cambria Math" panose="02040503050406030204" pitchFamily="18" charset="0"/>
                          </a:rPr>
                          <m:t>,</m:t>
                        </m:r>
                        <m:r>
                          <a:rPr lang="en-US" sz="2000" i="1">
                            <a:latin typeface="Cambria Math" panose="02040503050406030204" pitchFamily="18" charset="0"/>
                          </a:rPr>
                          <m:t>𝑛</m:t>
                        </m:r>
                      </m:sub>
                    </m:sSub>
                    <m:r>
                      <a:rPr lang="en-US" sz="2000">
                        <a:latin typeface="Cambria Math" panose="02040503050406030204" pitchFamily="18" charset="0"/>
                      </a:rPr>
                      <m:t>=</m:t>
                    </m:r>
                    <m:f>
                      <m:fPr>
                        <m:type m:val="lin"/>
                        <m:ctrlPr>
                          <a:rPr lang="en-US" sz="2000" i="1">
                            <a:latin typeface="Cambria Math" panose="02040503050406030204" pitchFamily="18" charset="0"/>
                          </a:rPr>
                        </m:ctrlPr>
                      </m:fPr>
                      <m:num>
                        <m:r>
                          <a:rPr lang="en-US" sz="2000">
                            <a:latin typeface="Cambria Math" panose="02040503050406030204" pitchFamily="18" charset="0"/>
                          </a:rPr>
                          <m:t>1</m:t>
                        </m:r>
                      </m:num>
                      <m:den>
                        <m:sSup>
                          <m:sSupPr>
                            <m:ctrlPr>
                              <a:rPr lang="en-US" sz="2000" i="1">
                                <a:latin typeface="Cambria Math" panose="02040503050406030204" pitchFamily="18" charset="0"/>
                              </a:rPr>
                            </m:ctrlPr>
                          </m:sSupPr>
                          <m:e>
                            <m:r>
                              <a:rPr lang="en-US" sz="2000" i="1">
                                <a:latin typeface="Cambria Math" panose="02040503050406030204" pitchFamily="18" charset="0"/>
                              </a:rPr>
                              <m:t>𝛾</m:t>
                            </m:r>
                          </m:e>
                          <m:sup>
                            <m:r>
                              <a:rPr lang="en-US" sz="2000">
                                <a:latin typeface="Cambria Math" panose="02040503050406030204" pitchFamily="18" charset="0"/>
                              </a:rPr>
                              <m:t>∗</m:t>
                            </m:r>
                          </m:sup>
                        </m:sSup>
                      </m:den>
                    </m:f>
                    <m:rad>
                      <m:radPr>
                        <m:degHide m:val="on"/>
                        <m:ctrlPr>
                          <a:rPr lang="en-US" sz="2000" i="1">
                            <a:latin typeface="Cambria Math" panose="02040503050406030204" pitchFamily="18" charset="0"/>
                          </a:rPr>
                        </m:ctrlPr>
                      </m:radPr>
                      <m:deg/>
                      <m:e>
                        <m:r>
                          <a:rPr lang="en-US" sz="2000" i="1">
                            <a:latin typeface="Cambria Math" panose="02040503050406030204" pitchFamily="18" charset="0"/>
                          </a:rPr>
                          <m:t>𝑛𝑁</m:t>
                        </m:r>
                      </m:e>
                    </m:rad>
                  </m:oMath>
                </a14:m>
                <a:r>
                  <a:rPr lang="en-US" sz="2000" dirty="0" smtClean="0"/>
                  <a:t>. An alternate is the use of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𝑐𝑒𝑛</m:t>
                        </m:r>
                        <m:r>
                          <a:rPr lang="en-US" sz="2000">
                            <a:latin typeface="Cambria Math" panose="02040503050406030204" pitchFamily="18" charset="0"/>
                          </a:rPr>
                          <m:t>,</m:t>
                        </m:r>
                        <m:r>
                          <a:rPr lang="en-US" sz="2000" i="1">
                            <a:latin typeface="Cambria Math" panose="02040503050406030204" pitchFamily="18" charset="0"/>
                          </a:rPr>
                          <m:t>𝑛</m:t>
                        </m:r>
                      </m:sub>
                    </m:sSub>
                    <m:r>
                      <a:rPr lang="en-US" sz="2000">
                        <a:latin typeface="Cambria Math" panose="02040503050406030204" pitchFamily="18" charset="0"/>
                      </a:rPr>
                      <m:t>=</m:t>
                    </m:r>
                    <m:f>
                      <m:fPr>
                        <m:type m:val="lin"/>
                        <m:ctrlPr>
                          <a:rPr lang="en-US" sz="2000" i="1">
                            <a:latin typeface="Cambria Math" panose="02040503050406030204" pitchFamily="18" charset="0"/>
                          </a:rPr>
                        </m:ctrlPr>
                      </m:fPr>
                      <m:num>
                        <m:r>
                          <a:rPr lang="en-US" sz="2000">
                            <a:latin typeface="Cambria Math" panose="02040503050406030204" pitchFamily="18" charset="0"/>
                          </a:rPr>
                          <m:t>1</m:t>
                        </m:r>
                      </m:num>
                      <m:den>
                        <m:sSup>
                          <m:sSupPr>
                            <m:ctrlPr>
                              <a:rPr lang="en-US" sz="2000" i="1">
                                <a:latin typeface="Cambria Math" panose="02040503050406030204" pitchFamily="18" charset="0"/>
                              </a:rPr>
                            </m:ctrlPr>
                          </m:sSupPr>
                          <m:e>
                            <m:r>
                              <a:rPr lang="en-US" sz="2000" b="0" i="1" smtClean="0">
                                <a:latin typeface="Cambria Math" panose="02040503050406030204" pitchFamily="18" charset="0"/>
                              </a:rPr>
                              <m:t>2</m:t>
                            </m:r>
                            <m:r>
                              <a:rPr lang="en-US" sz="2000" i="1">
                                <a:latin typeface="Cambria Math" panose="02040503050406030204" pitchFamily="18" charset="0"/>
                              </a:rPr>
                              <m:t>𝛾</m:t>
                            </m:r>
                          </m:e>
                          <m:sup>
                            <m:r>
                              <a:rPr lang="en-US" sz="2000">
                                <a:latin typeface="Cambria Math" panose="02040503050406030204" pitchFamily="18" charset="0"/>
                              </a:rPr>
                              <m:t>∗</m:t>
                            </m:r>
                          </m:sup>
                        </m:sSup>
                      </m:den>
                    </m:f>
                    <m:rad>
                      <m:radPr>
                        <m:degHide m:val="on"/>
                        <m:ctrlPr>
                          <a:rPr lang="en-US" sz="2000" i="1">
                            <a:latin typeface="Cambria Math" panose="02040503050406030204" pitchFamily="18" charset="0"/>
                          </a:rPr>
                        </m:ctrlPr>
                      </m:radPr>
                      <m:deg/>
                      <m:e>
                        <m:r>
                          <a:rPr lang="en-US" sz="2000" i="1">
                            <a:latin typeface="Cambria Math" panose="02040503050406030204" pitchFamily="18" charset="0"/>
                          </a:rPr>
                          <m:t>𝑛𝑁</m:t>
                        </m:r>
                      </m:e>
                    </m:rad>
                    <m:r>
                      <a:rPr lang="en-US" sz="2000" b="0" i="0" smtClean="0">
                        <a:latin typeface="Cambria Math" panose="02040503050406030204" pitchFamily="18" charset="0"/>
                      </a:rPr>
                      <m:t>.</m:t>
                    </m:r>
                  </m:oMath>
                </a14:m>
                <a:r>
                  <a:rPr lang="en-US" sz="2000" dirty="0" smtClean="0"/>
                  <a:t> Each has its advantages, as discussed by Kim </a:t>
                </a:r>
                <a:r>
                  <a:rPr lang="en-US" sz="2000" dirty="0"/>
                  <a:t>et al. </a:t>
                </a:r>
                <a:r>
                  <a:rPr lang="en-US" sz="2000" dirty="0" smtClean="0"/>
                  <a:t>(ref. 5</a:t>
                </a:r>
                <a:r>
                  <a:rPr lang="en-US" sz="2000" dirty="0"/>
                  <a:t>, pp.51 </a:t>
                </a:r>
                <a:r>
                  <a:rPr lang="en-US" sz="2000" dirty="0" smtClean="0"/>
                  <a:t>&amp; </a:t>
                </a:r>
                <a:r>
                  <a:rPr lang="en-US" sz="2000" dirty="0"/>
                  <a:t>61</a:t>
                </a:r>
                <a:r>
                  <a:rPr lang="en-US" sz="2000" dirty="0" smtClean="0"/>
                  <a:t>) and by Hofmann (ref. 2, pp.231,232). The first is convenient in that it provides a clear identification with the </a:t>
                </a:r>
                <a:r>
                  <a:rPr lang="en-US" sz="2000" i="1" dirty="0" smtClean="0"/>
                  <a:t>1/</a:t>
                </a:r>
                <a:r>
                  <a:rPr lang="en-US" sz="2000" i="1" dirty="0" err="1" smtClean="0"/>
                  <a:t>nN</a:t>
                </a:r>
                <a:r>
                  <a:rPr lang="en-US" sz="2000" dirty="0" smtClean="0"/>
                  <a:t> spectrum set by the off-axis Doppler </a:t>
                </a:r>
                <a:r>
                  <a:rPr lang="en-US" sz="2000" dirty="0"/>
                  <a:t>effect and the collection angle, </a:t>
                </a:r>
                <a:r>
                  <a:rPr lang="en-US" sz="2000" dirty="0" smtClean="0"/>
                  <a:t>broadened </a:t>
                </a:r>
                <a:r>
                  <a:rPr lang="en-US" sz="2000" dirty="0"/>
                  <a:t>to a </a:t>
                </a:r>
                <a:r>
                  <a:rPr lang="en-US" sz="2000" dirty="0" smtClean="0"/>
                  <a:t>relative width 1/</a:t>
                </a:r>
                <a:r>
                  <a:rPr lang="en-US" sz="2000" dirty="0" err="1" smtClean="0"/>
                  <a:t>nN</a:t>
                </a:r>
                <a:r>
                  <a:rPr lang="en-US" sz="2000" dirty="0" smtClean="0"/>
                  <a:t> by </a:t>
                </a:r>
                <a:r>
                  <a:rPr lang="en-US" sz="2000" dirty="0"/>
                  <a:t>the finite undulator length </a:t>
                </a:r>
                <a:r>
                  <a:rPr lang="en-US" sz="2000" dirty="0" smtClean="0"/>
                  <a:t>(</a:t>
                </a:r>
                <a:r>
                  <a:rPr lang="en-US" sz="2000" dirty="0" err="1" smtClean="0"/>
                  <a:t>Eqs</a:t>
                </a:r>
                <a:r>
                  <a:rPr lang="en-US" sz="2000" dirty="0" smtClean="0"/>
                  <a:t>. 5.28 &amp; 5.31</a:t>
                </a:r>
                <a:r>
                  <a:rPr lang="en-US" sz="2000" dirty="0"/>
                  <a:t>). </a:t>
                </a:r>
                <a:r>
                  <a:rPr lang="en-US" sz="2000" dirty="0" smtClean="0"/>
                  <a:t>This is most useful when </a:t>
                </a:r>
                <a:r>
                  <a:rPr lang="el-GR" sz="2000" dirty="0" smtClean="0"/>
                  <a:t>σ</a:t>
                </a:r>
                <a:r>
                  <a:rPr lang="en-US" sz="2000" dirty="0"/>
                  <a:t>' </a:t>
                </a:r>
                <a:r>
                  <a:rPr lang="en-US" sz="2000" dirty="0" smtClean="0"/>
                  <a:t>is much </a:t>
                </a:r>
                <a:r>
                  <a:rPr lang="en-US" sz="2000" dirty="0"/>
                  <a:t>less than </a:t>
                </a:r>
                <a:r>
                  <a:rPr lang="el-GR" sz="2000" i="1" dirty="0">
                    <a:cs typeface="Times New Roman" panose="02020603050405020304" pitchFamily="18" charset="0"/>
                  </a:rPr>
                  <a:t>θ</a:t>
                </a:r>
                <a:r>
                  <a:rPr lang="en-US" sz="2000" i="1" baseline="-25000" dirty="0" err="1">
                    <a:cs typeface="Times New Roman" panose="02020603050405020304" pitchFamily="18" charset="0"/>
                  </a:rPr>
                  <a:t>cen</a:t>
                </a:r>
                <a:r>
                  <a:rPr lang="en-US" sz="2000" i="1" baseline="-25000" dirty="0">
                    <a:cs typeface="Times New Roman" panose="02020603050405020304" pitchFamily="18" charset="0"/>
                  </a:rPr>
                  <a:t> </a:t>
                </a:r>
                <a:r>
                  <a:rPr lang="en-US" sz="2000" dirty="0" smtClean="0"/>
                  <a:t>,as is the case for soft x-ray facilities where </a:t>
                </a:r>
                <a:r>
                  <a:rPr lang="el-GR" sz="2000" i="1" dirty="0">
                    <a:cs typeface="Times New Roman" panose="02020603050405020304" pitchFamily="18" charset="0"/>
                  </a:rPr>
                  <a:t>θ</a:t>
                </a:r>
                <a:r>
                  <a:rPr lang="en-US" sz="2000" i="1" baseline="-25000" dirty="0" err="1">
                    <a:cs typeface="Times New Roman" panose="02020603050405020304" pitchFamily="18" charset="0"/>
                  </a:rPr>
                  <a:t>cen</a:t>
                </a:r>
                <a:r>
                  <a:rPr lang="en-US" sz="2000" i="1" baseline="-25000" dirty="0">
                    <a:cs typeface="Times New Roman" panose="02020603050405020304" pitchFamily="18" charset="0"/>
                  </a:rPr>
                  <a:t> </a:t>
                </a:r>
                <a:r>
                  <a:rPr lang="en-US" sz="2000" dirty="0" smtClean="0"/>
                  <a:t>is relatively large. The alternate definition, smaller by 1/2, is chosen to match the associated depth of radiation to the </a:t>
                </a:r>
                <a:r>
                  <a:rPr lang="en-US" sz="2000" dirty="0" err="1" smtClean="0"/>
                  <a:t>undulator</a:t>
                </a:r>
                <a:r>
                  <a:rPr lang="en-US" sz="2000" dirty="0" smtClean="0"/>
                  <a:t> length. It is most appropriate </a:t>
                </a:r>
                <a:r>
                  <a:rPr lang="en-US" sz="2000" dirty="0" smtClean="0">
                    <a:cs typeface="Times New Roman" panose="02020603050405020304" pitchFamily="18" charset="0"/>
                  </a:rPr>
                  <a:t>at </a:t>
                </a:r>
                <a:r>
                  <a:rPr lang="en-US" sz="2000" dirty="0">
                    <a:cs typeface="Times New Roman" panose="02020603050405020304" pitchFamily="18" charset="0"/>
                  </a:rPr>
                  <a:t>hard x-ray facilities </a:t>
                </a:r>
                <a:r>
                  <a:rPr lang="en-US" sz="2000" dirty="0" smtClean="0"/>
                  <a:t>where </a:t>
                </a:r>
                <a:r>
                  <a:rPr lang="el-GR" sz="2000" dirty="0" smtClean="0"/>
                  <a:t>σ</a:t>
                </a:r>
                <a:r>
                  <a:rPr lang="en-US" sz="2000" dirty="0"/>
                  <a:t>' </a:t>
                </a:r>
                <a14:m>
                  <m:oMath xmlns:m="http://schemas.openxmlformats.org/officeDocument/2006/math">
                    <m:r>
                      <a:rPr lang="en-US" sz="2000" i="1" dirty="0" smtClean="0">
                        <a:latin typeface="Cambria Math" panose="02040503050406030204" pitchFamily="18" charset="0"/>
                      </a:rPr>
                      <m:t>≤</m:t>
                    </m:r>
                  </m:oMath>
                </a14:m>
                <a:r>
                  <a:rPr lang="en-US" sz="2000" dirty="0" smtClean="0"/>
                  <a:t> </a:t>
                </a:r>
                <a:r>
                  <a:rPr lang="el-GR" sz="2000" i="1" dirty="0" smtClean="0">
                    <a:cs typeface="Times New Roman" panose="02020603050405020304" pitchFamily="18" charset="0"/>
                  </a:rPr>
                  <a:t>θ</a:t>
                </a:r>
                <a:r>
                  <a:rPr lang="en-US" sz="2000" i="1" baseline="-25000" dirty="0" err="1">
                    <a:cs typeface="Times New Roman" panose="02020603050405020304" pitchFamily="18" charset="0"/>
                  </a:rPr>
                  <a:t>cen</a:t>
                </a:r>
                <a:r>
                  <a:rPr lang="en-US" sz="2000" i="1" baseline="-25000" dirty="0">
                    <a:cs typeface="Times New Roman" panose="02020603050405020304" pitchFamily="18" charset="0"/>
                  </a:rPr>
                  <a:t> </a:t>
                </a:r>
                <a:r>
                  <a:rPr lang="en-US" sz="2000" dirty="0" smtClean="0">
                    <a:cs typeface="Times New Roman" panose="02020603050405020304" pitchFamily="18" charset="0"/>
                  </a:rPr>
                  <a:t>. In this case the </a:t>
                </a:r>
                <a:r>
                  <a:rPr lang="en-US" sz="2000" dirty="0">
                    <a:cs typeface="Times New Roman" panose="02020603050405020304" pitchFamily="18" charset="0"/>
                  </a:rPr>
                  <a:t>spectrum </a:t>
                </a:r>
                <a:r>
                  <a:rPr lang="en-US" sz="2000" dirty="0" smtClean="0">
                    <a:cs typeface="Times New Roman" panose="02020603050405020304" pitchFamily="18" charset="0"/>
                  </a:rPr>
                  <a:t>approaches a Gaussian distribution</a:t>
                </a:r>
                <a:r>
                  <a:rPr lang="en-US" sz="2000" dirty="0">
                    <a:cs typeface="Times New Roman" panose="02020603050405020304" pitchFamily="18" charset="0"/>
                  </a:rPr>
                  <a:t>. Although calculated power and photon flux in the central radiation cone are less for the smaller defined angle, this does not affect calculations of spectral brightness as </a:t>
                </a:r>
                <a:r>
                  <a:rPr lang="en-US" sz="2000" dirty="0" smtClean="0">
                    <a:cs typeface="Times New Roman" panose="02020603050405020304" pitchFamily="18" charset="0"/>
                  </a:rPr>
                  <a:t>the reductions </a:t>
                </a:r>
                <a:r>
                  <a:rPr lang="en-US" sz="2000" dirty="0">
                    <a:cs typeface="Times New Roman" panose="02020603050405020304" pitchFamily="18" charset="0"/>
                  </a:rPr>
                  <a:t>in photon flux and reduced solid angle cancel. It also does not affect calculations of coherent </a:t>
                </a:r>
                <a:r>
                  <a:rPr lang="en-US" sz="2000" dirty="0" smtClean="0">
                    <a:cs typeface="Times New Roman" panose="02020603050405020304" pitchFamily="18" charset="0"/>
                  </a:rPr>
                  <a:t>power, </a:t>
                </a:r>
                <a:r>
                  <a:rPr lang="en-US" sz="2000" dirty="0">
                    <a:cs typeface="Times New Roman" panose="02020603050405020304" pitchFamily="18" charset="0"/>
                  </a:rPr>
                  <a:t>or coherent </a:t>
                </a:r>
                <a:r>
                  <a:rPr lang="en-US" sz="2000" dirty="0" smtClean="0">
                    <a:cs typeface="Times New Roman" panose="02020603050405020304" pitchFamily="18" charset="0"/>
                  </a:rPr>
                  <a:t>flux, </a:t>
                </a:r>
                <a:r>
                  <a:rPr lang="en-US" sz="2000" dirty="0">
                    <a:cs typeface="Times New Roman" panose="02020603050405020304" pitchFamily="18" charset="0"/>
                  </a:rPr>
                  <a:t>as </a:t>
                </a:r>
                <a:r>
                  <a:rPr lang="en-US" sz="2000" dirty="0" smtClean="0">
                    <a:cs typeface="Times New Roman" panose="02020603050405020304" pitchFamily="18" charset="0"/>
                  </a:rPr>
                  <a:t>the reduction is </a:t>
                </a:r>
                <a:r>
                  <a:rPr lang="en-US" sz="2000" dirty="0">
                    <a:cs typeface="Times New Roman" panose="02020603050405020304" pitchFamily="18" charset="0"/>
                  </a:rPr>
                  <a:t>compensated by an increased coherence fraction within the reduced angles, a factor of two in each direction. Small variations in calculated brightness and coherent power, or flux, occur due to approximations implicit in the definitions of </a:t>
                </a:r>
                <a:r>
                  <a:rPr lang="en-US" sz="2000" i="1" dirty="0" err="1">
                    <a:cs typeface="Times New Roman" panose="02020603050405020304" pitchFamily="18" charset="0"/>
                  </a:rPr>
                  <a:t>d</a:t>
                </a:r>
                <a:r>
                  <a:rPr lang="en-US" sz="2000" i="1" baseline="-25000" dirty="0" err="1">
                    <a:latin typeface="Times New Roman" panose="02020603050405020304" pitchFamily="18" charset="0"/>
                    <a:cs typeface="Times New Roman" panose="02020603050405020304" pitchFamily="18" charset="0"/>
                  </a:rPr>
                  <a:t>T</a:t>
                </a:r>
                <a:r>
                  <a:rPr lang="en-US" sz="2000" dirty="0">
                    <a:latin typeface="Times New Roman" panose="02020603050405020304" pitchFamily="18" charset="0"/>
                    <a:cs typeface="Times New Roman" panose="02020603050405020304" pitchFamily="18" charset="0"/>
                  </a:rPr>
                  <a:t> </a:t>
                </a:r>
                <a:r>
                  <a:rPr lang="en-US" sz="2000" dirty="0">
                    <a:cs typeface="Times New Roman" panose="02020603050405020304" pitchFamily="18" charset="0"/>
                  </a:rPr>
                  <a:t>and </a:t>
                </a:r>
                <a:r>
                  <a:rPr lang="el-GR" sz="2000" i="1" dirty="0">
                    <a:cs typeface="Times New Roman" panose="02020603050405020304" pitchFamily="18" charset="0"/>
                  </a:rPr>
                  <a:t>θ</a:t>
                </a:r>
                <a:r>
                  <a:rPr lang="en-US" sz="2000" i="1" baseline="-25000" dirty="0">
                    <a:latin typeface="Times New Roman" panose="02020603050405020304" pitchFamily="18" charset="0"/>
                    <a:cs typeface="Times New Roman" panose="02020603050405020304" pitchFamily="18" charset="0"/>
                  </a:rPr>
                  <a:t>T</a:t>
                </a:r>
                <a:r>
                  <a:rPr lang="en-US" sz="2000" dirty="0">
                    <a:cs typeface="Times New Roman" panose="02020603050405020304" pitchFamily="18" charset="0"/>
                  </a:rPr>
                  <a:t>. </a:t>
                </a:r>
                <a:endParaRPr lang="en-US" sz="2000" dirty="0" smtClean="0">
                  <a:cs typeface="Times New Roman" panose="020206030504050203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8112" y="762000"/>
                <a:ext cx="8825135" cy="6096000"/>
              </a:xfrm>
              <a:blipFill>
                <a:blip r:embed="rId2"/>
                <a:stretch>
                  <a:fillRect l="-760" t="-7100" r="-1106"/>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74</a:t>
            </a:fld>
            <a:endParaRPr lang="en-US" dirty="0"/>
          </a:p>
        </p:txBody>
      </p:sp>
    </p:spTree>
    <p:extLst>
      <p:ext uri="{BB962C8B-B14F-4D97-AF65-F5344CB8AC3E}">
        <p14:creationId xmlns:p14="http://schemas.microsoft.com/office/powerpoint/2010/main" val="3586035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comments on the definition of </a:t>
            </a:r>
            <a:r>
              <a:rPr lang="el-GR" i="1" dirty="0" smtClean="0">
                <a:latin typeface="Times New Roman" panose="02020603050405020304" pitchFamily="18" charset="0"/>
                <a:cs typeface="Times New Roman" panose="02020603050405020304" pitchFamily="18" charset="0"/>
              </a:rPr>
              <a:t>θ</a:t>
            </a:r>
            <a:r>
              <a:rPr lang="en-US" sz="2800" i="1" baseline="-25000" dirty="0" err="1" smtClean="0">
                <a:latin typeface="Times New Roman" panose="02020603050405020304" pitchFamily="18" charset="0"/>
                <a:cs typeface="Times New Roman" panose="02020603050405020304" pitchFamily="18" charset="0"/>
              </a:rPr>
              <a:t>cen</a:t>
            </a:r>
            <a:r>
              <a:rPr lang="en-US" sz="2800" i="1" baseline="-25000" dirty="0" smtClean="0">
                <a:latin typeface="Times New Roman" panose="02020603050405020304" pitchFamily="18" charset="0"/>
                <a:cs typeface="Times New Roman" panose="02020603050405020304" pitchFamily="18" charset="0"/>
              </a:rPr>
              <a:t> </a:t>
            </a:r>
            <a:r>
              <a:rPr lang="en-US" dirty="0" smtClean="0">
                <a:cs typeface="Times New Roman" panose="02020603050405020304" pitchFamily="18" charset="0"/>
              </a:rPr>
              <a:t>and its effect on calculated coherent power and flux</a:t>
            </a:r>
            <a:endParaRPr lang="en-US" sz="2800" baseline="-250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2861" y="900702"/>
            <a:ext cx="8811018" cy="3296292"/>
          </a:xfrm>
          <a:ln>
            <a:solidFill>
              <a:schemeClr val="accent1"/>
            </a:solidFill>
          </a:ln>
        </p:spPr>
        <p:txBody>
          <a:bodyPr/>
          <a:lstStyle/>
          <a:p>
            <a:pPr marL="0" indent="0">
              <a:buNone/>
            </a:pPr>
            <a:r>
              <a:rPr lang="en-US" sz="2000" dirty="0" smtClean="0">
                <a:cs typeface="Times New Roman" panose="02020603050405020304" pitchFamily="18" charset="0"/>
              </a:rPr>
              <a:t>The factor of two larger solid angle assumed for the Gaussian model is due to the spectral broadening caused by off-axis electron trajectories (</a:t>
            </a:r>
            <a:r>
              <a:rPr lang="el-GR" sz="2000" dirty="0" smtClean="0"/>
              <a:t>σ</a:t>
            </a:r>
            <a:r>
              <a:rPr lang="en-US" sz="2000" dirty="0" smtClean="0"/>
              <a:t>')</a:t>
            </a:r>
            <a:r>
              <a:rPr lang="en-US" sz="2000" dirty="0" smtClean="0">
                <a:cs typeface="Times New Roman" panose="02020603050405020304" pitchFamily="18" charset="0"/>
              </a:rPr>
              <a:t>, pushing in-band radiation outside the assumed central angle. While this is correct for the Gaussian model, it leads to an apparent factor of two difference in photon flux values. These differences relate to whether use is made of a </a:t>
            </a:r>
            <a:r>
              <a:rPr lang="en-US" sz="2000" dirty="0" err="1" smtClean="0">
                <a:cs typeface="Times New Roman" panose="02020603050405020304" pitchFamily="18" charset="0"/>
              </a:rPr>
              <a:t>monochromator</a:t>
            </a:r>
            <a:r>
              <a:rPr lang="en-US" sz="2000" dirty="0" smtClean="0">
                <a:cs typeface="Times New Roman" panose="02020603050405020304" pitchFamily="18" charset="0"/>
              </a:rPr>
              <a:t> or an angle defining aperture, or both, as the </a:t>
            </a:r>
            <a:r>
              <a:rPr lang="el-GR" sz="2000" dirty="0"/>
              <a:t>σ</a:t>
            </a:r>
            <a:r>
              <a:rPr lang="en-US" sz="2000" dirty="0"/>
              <a:t>'</a:t>
            </a:r>
            <a:r>
              <a:rPr lang="en-US" sz="2000" dirty="0" smtClean="0">
                <a:cs typeface="Times New Roman" panose="02020603050405020304" pitchFamily="18" charset="0"/>
              </a:rPr>
              <a:t> broadened spectrum extends beyond the defined central radiation cone. To some degree these differences are due to the appropriateness of assuming a Gaussian photon beam. Recent publications discussing these issues, and appropriate measures of spatial coherence, include the following:</a:t>
            </a:r>
          </a:p>
          <a:p>
            <a:pPr marL="0" indent="0">
              <a:buNone/>
            </a:pPr>
            <a:endParaRPr lang="en-US" sz="2000" dirty="0" smtClean="0">
              <a:cs typeface="Times New Roman" panose="02020603050405020304" pitchFamily="18" charset="0"/>
            </a:endParaRPr>
          </a:p>
          <a:p>
            <a:pPr marL="0" indent="0">
              <a:buNone/>
            </a:pPr>
            <a:endParaRPr lang="en-US" sz="2000" dirty="0" smtClean="0">
              <a:cs typeface="Times New Roman" panose="02020603050405020304" pitchFamily="18" charset="0"/>
            </a:endParaRPr>
          </a:p>
          <a:p>
            <a:pPr marL="0" indent="0">
              <a:buNone/>
            </a:pPr>
            <a:endParaRPr lang="en-US" sz="2000"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75</a:t>
            </a:fld>
            <a:endParaRPr lang="en-US"/>
          </a:p>
        </p:txBody>
      </p:sp>
      <mc:AlternateContent xmlns:mc="http://schemas.openxmlformats.org/markup-compatibility/2006" xmlns:a14="http://schemas.microsoft.com/office/drawing/2010/main">
        <mc:Choice Requires="a14">
          <p:sp>
            <p:nvSpPr>
              <p:cNvPr id="5" name="Rectangle 4"/>
              <p:cNvSpPr/>
              <p:nvPr/>
            </p:nvSpPr>
            <p:spPr>
              <a:xfrm>
                <a:off x="162860" y="4189228"/>
                <a:ext cx="8931927" cy="2923877"/>
              </a:xfrm>
              <a:prstGeom prst="rect">
                <a:avLst/>
              </a:prstGeom>
            </p:spPr>
            <p:txBody>
              <a:bodyPr wrap="square">
                <a:spAutoFit/>
              </a:bodyPr>
              <a:lstStyle/>
              <a:p>
                <a:r>
                  <a:rPr lang="en-IN" sz="1600" dirty="0">
                    <a:solidFill>
                      <a:srgbClr val="014188"/>
                    </a:solidFill>
                    <a:latin typeface="+mn-lt"/>
                    <a:ea typeface="Times New Roman" panose="02020603050405020304" pitchFamily="18" charset="0"/>
                  </a:rPr>
                  <a:t>K.-J. Kim, Z. Huang and R. Lindberg, </a:t>
                </a:r>
                <a:r>
                  <a:rPr lang="en-IN" sz="1600" i="1" dirty="0">
                    <a:solidFill>
                      <a:srgbClr val="014188"/>
                    </a:solidFill>
                    <a:latin typeface="+mn-lt"/>
                    <a:ea typeface="Times New Roman" panose="02020603050405020304" pitchFamily="18" charset="0"/>
                  </a:rPr>
                  <a:t>Synchrotron Radiation and Free Electron Lasers: Principles of Coherent X-Ray Generation</a:t>
                </a:r>
                <a:r>
                  <a:rPr lang="en-IN" sz="1600" dirty="0">
                    <a:solidFill>
                      <a:srgbClr val="014188"/>
                    </a:solidFill>
                    <a:latin typeface="+mn-lt"/>
                    <a:ea typeface="Times New Roman" panose="02020603050405020304" pitchFamily="18" charset="0"/>
                  </a:rPr>
                  <a:t> (Cambridge University Press, </a:t>
                </a:r>
                <a:r>
                  <a:rPr lang="en-IN" sz="1600" dirty="0" smtClean="0">
                    <a:solidFill>
                      <a:srgbClr val="014188"/>
                    </a:solidFill>
                    <a:latin typeface="+mn-lt"/>
                    <a:ea typeface="Times New Roman" panose="02020603050405020304" pitchFamily="18" charset="0"/>
                  </a:rPr>
                  <a:t>2017), pp. 51 and 61; </a:t>
                </a:r>
              </a:p>
              <a:p>
                <a:r>
                  <a:rPr lang="en-IN" sz="1600" dirty="0" smtClean="0">
                    <a:solidFill>
                      <a:srgbClr val="014188"/>
                    </a:solidFill>
                  </a:rPr>
                  <a:t>A. Hofmann</a:t>
                </a:r>
                <a:r>
                  <a:rPr lang="en-IN" sz="1600" dirty="0">
                    <a:solidFill>
                      <a:srgbClr val="014188"/>
                    </a:solidFill>
                  </a:rPr>
                  <a:t>, </a:t>
                </a:r>
                <a:r>
                  <a:rPr lang="en-IN" sz="1600" i="1" dirty="0">
                    <a:solidFill>
                      <a:srgbClr val="014188"/>
                    </a:solidFill>
                  </a:rPr>
                  <a:t>The Physics of Synchrotron Radiation</a:t>
                </a:r>
                <a:r>
                  <a:rPr lang="en-IN" sz="1600" dirty="0">
                    <a:solidFill>
                      <a:srgbClr val="014188"/>
                    </a:solidFill>
                  </a:rPr>
                  <a:t> (Cambridge </a:t>
                </a:r>
                <a:r>
                  <a:rPr lang="en-IN" sz="1600" dirty="0" smtClean="0">
                    <a:solidFill>
                      <a:srgbClr val="014188"/>
                    </a:solidFill>
                  </a:rPr>
                  <a:t>Univ. Press, 2004), pp. 231-232.</a:t>
                </a:r>
              </a:p>
              <a:p>
                <a:r>
                  <a:rPr lang="en-IN" sz="1600" dirty="0" smtClean="0">
                    <a:solidFill>
                      <a:srgbClr val="014188"/>
                    </a:solidFill>
                  </a:rPr>
                  <a:t>R. Lindberg,</a:t>
                </a:r>
                <a:r>
                  <a:rPr lang="en-US" sz="1800" dirty="0">
                    <a:solidFill>
                      <a:srgbClr val="014188"/>
                    </a:solidFill>
                  </a:rPr>
                  <a:t> </a:t>
                </a:r>
                <a:r>
                  <a:rPr lang="en-US" sz="1600" dirty="0">
                    <a:solidFill>
                      <a:srgbClr val="014188"/>
                    </a:solidFill>
                    <a:latin typeface="+mn-lt"/>
                  </a:rPr>
                  <a:t>How many </a:t>
                </a:r>
                <a14:m>
                  <m:oMath xmlns:m="http://schemas.openxmlformats.org/officeDocument/2006/math">
                    <m:r>
                      <m:rPr>
                        <m:sty m:val="p"/>
                      </m:rPr>
                      <a:rPr lang="el-GR" sz="1600" i="1" dirty="0" smtClean="0">
                        <a:solidFill>
                          <a:srgbClr val="014188"/>
                        </a:solidFill>
                        <a:latin typeface="Cambria Math" panose="02040503050406030204" pitchFamily="18" charset="0"/>
                        <a:cs typeface="Times New Roman" panose="02020603050405020304" pitchFamily="18" charset="0"/>
                      </a:rPr>
                      <m:t>π</m:t>
                    </m:r>
                  </m:oMath>
                </a14:m>
                <a:r>
                  <a:rPr lang="el-GR" sz="1600" dirty="0">
                    <a:solidFill>
                      <a:srgbClr val="014188"/>
                    </a:solidFill>
                    <a:latin typeface="+mn-lt"/>
                    <a:cs typeface="Times New Roman" panose="02020603050405020304" pitchFamily="18" charset="0"/>
                  </a:rPr>
                  <a:t> </a:t>
                </a:r>
                <a:r>
                  <a:rPr lang="en-US" sz="1600" dirty="0" smtClean="0">
                    <a:solidFill>
                      <a:srgbClr val="014188"/>
                    </a:solidFill>
                    <a:latin typeface="+mn-lt"/>
                  </a:rPr>
                  <a:t>'s do </a:t>
                </a:r>
                <a:r>
                  <a:rPr lang="en-US" sz="1600" dirty="0">
                    <a:solidFill>
                      <a:srgbClr val="014188"/>
                    </a:solidFill>
                    <a:latin typeface="+mn-lt"/>
                  </a:rPr>
                  <a:t>you divide from </a:t>
                </a:r>
                <a:r>
                  <a:rPr lang="el-GR" sz="1600" dirty="0" smtClean="0">
                    <a:solidFill>
                      <a:srgbClr val="014188"/>
                    </a:solidFill>
                    <a:latin typeface="Times New Roman" panose="02020603050405020304" pitchFamily="18" charset="0"/>
                    <a:cs typeface="Times New Roman" panose="02020603050405020304" pitchFamily="18" charset="0"/>
                  </a:rPr>
                  <a:t>λ</a:t>
                </a:r>
                <a:r>
                  <a:rPr lang="en-US" sz="1600" dirty="0" smtClean="0">
                    <a:solidFill>
                      <a:srgbClr val="014188"/>
                    </a:solidFill>
                    <a:latin typeface="+mn-lt"/>
                  </a:rPr>
                  <a:t> </a:t>
                </a:r>
                <a:r>
                  <a:rPr lang="en-US" sz="1600" dirty="0">
                    <a:solidFill>
                      <a:srgbClr val="014188"/>
                    </a:solidFill>
                    <a:latin typeface="+mn-lt"/>
                  </a:rPr>
                  <a:t>to get the </a:t>
                </a:r>
                <a:r>
                  <a:rPr lang="en-US" sz="1600" dirty="0" err="1" smtClean="0">
                    <a:solidFill>
                      <a:srgbClr val="014188"/>
                    </a:solidFill>
                    <a:latin typeface="+mn-lt"/>
                  </a:rPr>
                  <a:t>undulator</a:t>
                </a:r>
                <a:r>
                  <a:rPr lang="en-US" sz="1600" dirty="0">
                    <a:solidFill>
                      <a:srgbClr val="014188"/>
                    </a:solidFill>
                    <a:latin typeface="+mn-lt"/>
                  </a:rPr>
                  <a:t> </a:t>
                </a:r>
                <a:r>
                  <a:rPr lang="en-US" sz="1600" dirty="0" smtClean="0">
                    <a:solidFill>
                      <a:srgbClr val="014188"/>
                    </a:solidFill>
                    <a:latin typeface="+mn-lt"/>
                  </a:rPr>
                  <a:t>radiation </a:t>
                </a:r>
                <a:r>
                  <a:rPr lang="en-US" sz="1600" dirty="0">
                    <a:solidFill>
                      <a:srgbClr val="014188"/>
                    </a:solidFill>
                    <a:latin typeface="+mn-lt"/>
                  </a:rPr>
                  <a:t>emittance?</a:t>
                </a:r>
                <a:r>
                  <a:rPr lang="en-IN" sz="1600" dirty="0" smtClean="0">
                    <a:solidFill>
                      <a:srgbClr val="014188"/>
                    </a:solidFill>
                    <a:latin typeface="+mn-lt"/>
                  </a:rPr>
                  <a:t> (In preparation).</a:t>
                </a:r>
              </a:p>
              <a:p>
                <a:r>
                  <a:rPr lang="en-IN" sz="1600" dirty="0" smtClean="0">
                    <a:solidFill>
                      <a:srgbClr val="014188"/>
                    </a:solidFill>
                    <a:latin typeface="+mn-lt"/>
                  </a:rPr>
                  <a:t>R. Walker, </a:t>
                </a:r>
                <a:r>
                  <a:rPr lang="en-IN" sz="1600" dirty="0" err="1" smtClean="0">
                    <a:solidFill>
                      <a:srgbClr val="014188"/>
                    </a:solidFill>
                    <a:latin typeface="+mn-lt"/>
                  </a:rPr>
                  <a:t>Undulator</a:t>
                </a:r>
                <a:r>
                  <a:rPr lang="en-IN" sz="1600" dirty="0" smtClean="0">
                    <a:solidFill>
                      <a:srgbClr val="014188"/>
                    </a:solidFill>
                    <a:latin typeface="+mn-lt"/>
                  </a:rPr>
                  <a:t> brightness and coherence near the diffraction limit (submitted).</a:t>
                </a:r>
              </a:p>
              <a:p>
                <a:r>
                  <a:rPr lang="en-US" sz="1600" dirty="0">
                    <a:solidFill>
                      <a:srgbClr val="014188"/>
                    </a:solidFill>
                  </a:rPr>
                  <a:t>T. Tanaka and H. Kitamura, “SPECTRA: a synchrotron radiation calculation code”, </a:t>
                </a:r>
                <a:r>
                  <a:rPr lang="en-US" sz="1600" i="1" dirty="0">
                    <a:solidFill>
                      <a:srgbClr val="014188"/>
                    </a:solidFill>
                  </a:rPr>
                  <a:t>J. </a:t>
                </a:r>
                <a:r>
                  <a:rPr lang="en-US" sz="1600" i="1" dirty="0" err="1">
                    <a:solidFill>
                      <a:srgbClr val="014188"/>
                    </a:solidFill>
                  </a:rPr>
                  <a:t>Synchr</a:t>
                </a:r>
                <a:r>
                  <a:rPr lang="en-US" sz="1600" i="1" dirty="0">
                    <a:solidFill>
                      <a:srgbClr val="014188"/>
                    </a:solidFill>
                  </a:rPr>
                  <a:t>. Rad. </a:t>
                </a:r>
                <a:r>
                  <a:rPr lang="en-US" sz="1600" b="1" dirty="0">
                    <a:solidFill>
                      <a:srgbClr val="014188"/>
                    </a:solidFill>
                  </a:rPr>
                  <a:t>8</a:t>
                </a:r>
                <a:r>
                  <a:rPr lang="en-US" sz="1600" dirty="0">
                    <a:solidFill>
                      <a:srgbClr val="014188"/>
                    </a:solidFill>
                  </a:rPr>
                  <a:t>, 1221 (2001); Latest version of SPECTRA 10 is online at </a:t>
                </a:r>
                <a:r>
                  <a:rPr lang="en-US" sz="1600" dirty="0">
                    <a:solidFill>
                      <a:srgbClr val="00B0F0"/>
                    </a:solidFill>
                  </a:rPr>
                  <a:t>http://cheiron2014.spring8.or.jp/SPECTRA/SPECTRA%20Home.htm</a:t>
                </a:r>
                <a:endParaRPr lang="en-US" sz="1600" dirty="0"/>
              </a:p>
              <a:p>
                <a:endParaRPr lang="en-IN" sz="1600" dirty="0" smtClean="0">
                  <a:solidFill>
                    <a:srgbClr val="014188"/>
                  </a:solidFill>
                  <a:latin typeface="+mn-lt"/>
                </a:endParaRPr>
              </a:p>
              <a:p>
                <a:endParaRPr lang="en-US" sz="1600" dirty="0">
                  <a:solidFill>
                    <a:srgbClr val="014188"/>
                  </a:solidFill>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162860" y="4189228"/>
                <a:ext cx="8931927" cy="2923877"/>
              </a:xfrm>
              <a:prstGeom prst="rect">
                <a:avLst/>
              </a:prstGeom>
              <a:blipFill>
                <a:blip r:embed="rId3"/>
                <a:stretch>
                  <a:fillRect l="-410" t="-625" r="-751"/>
                </a:stretch>
              </a:blipFill>
            </p:spPr>
            <p:txBody>
              <a:bodyPr/>
              <a:lstStyle/>
              <a:p>
                <a:r>
                  <a:rPr lang="en-US">
                    <a:noFill/>
                  </a:rPr>
                  <a:t> </a:t>
                </a:r>
              </a:p>
            </p:txBody>
          </p:sp>
        </mc:Fallback>
      </mc:AlternateContent>
    </p:spTree>
    <p:extLst>
      <p:ext uri="{BB962C8B-B14F-4D97-AF65-F5344CB8AC3E}">
        <p14:creationId xmlns:p14="http://schemas.microsoft.com/office/powerpoint/2010/main" val="2966400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011" y="95692"/>
            <a:ext cx="8180387" cy="666307"/>
          </a:xfrm>
        </p:spPr>
        <p:txBody>
          <a:bodyPr/>
          <a:lstStyle/>
          <a:p>
            <a:r>
              <a:rPr lang="en-US" dirty="0" smtClean="0"/>
              <a:t>The effect of electron energy distribution </a:t>
            </a:r>
            <a:br>
              <a:rPr lang="en-US" dirty="0" smtClean="0"/>
            </a:br>
            <a:r>
              <a:rPr lang="en-US" dirty="0"/>
              <a:t> </a:t>
            </a:r>
            <a:r>
              <a:rPr lang="en-US" dirty="0" smtClean="0"/>
              <a:t>      on spectral bandwidth and spectral brightness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2105" y="939209"/>
                <a:ext cx="8621141" cy="5763746"/>
              </a:xfrm>
            </p:spPr>
            <p:txBody>
              <a:bodyPr/>
              <a:lstStyle/>
              <a:p>
                <a:pPr marL="0" indent="0">
                  <a:buNone/>
                </a:pPr>
                <a:r>
                  <a:rPr lang="en-US" sz="1600" dirty="0" smtClean="0"/>
                  <a:t>The spectral width of </a:t>
                </a:r>
                <a:r>
                  <a:rPr lang="en-US" sz="1600" dirty="0" err="1" smtClean="0"/>
                  <a:t>undulator</a:t>
                </a:r>
                <a:r>
                  <a:rPr lang="en-US" sz="1600" dirty="0" smtClean="0"/>
                  <a:t> radiation is given as </a:t>
                </a:r>
                <a:r>
                  <a:rPr lang="el-GR" sz="1600" dirty="0" smtClean="0">
                    <a:latin typeface="Times New Roman" panose="02020603050405020304" pitchFamily="18" charset="0"/>
                    <a:cs typeface="Times New Roman" panose="02020603050405020304" pitchFamily="18" charset="0"/>
                  </a:rPr>
                  <a:t>Δλ</a:t>
                </a:r>
                <a:r>
                  <a:rPr lang="en-US" sz="1600" dirty="0" smtClean="0">
                    <a:latin typeface="Times New Roman" panose="02020603050405020304" pitchFamily="18" charset="0"/>
                    <a:cs typeface="Times New Roman" panose="02020603050405020304" pitchFamily="18" charset="0"/>
                  </a:rPr>
                  <a:t>/</a:t>
                </a:r>
                <a:r>
                  <a:rPr lang="el-GR" sz="1600" dirty="0" smtClean="0">
                    <a:latin typeface="Times New Roman" panose="02020603050405020304" pitchFamily="18" charset="0"/>
                    <a:cs typeface="Times New Roman" panose="02020603050405020304" pitchFamily="18" charset="0"/>
                  </a:rPr>
                  <a:t>λ</a:t>
                </a:r>
                <a:r>
                  <a:rPr lang="en-US" sz="1600" baseline="-25000" dirty="0" smtClean="0">
                    <a:latin typeface="Times New Roman" panose="02020603050405020304" pitchFamily="18" charset="0"/>
                    <a:cs typeface="Times New Roman" panose="02020603050405020304" pitchFamily="18" charset="0"/>
                  </a:rPr>
                  <a:t>FWHM</a:t>
                </a:r>
                <a:r>
                  <a:rPr lang="en-US" sz="1600" dirty="0" smtClean="0">
                    <a:latin typeface="Times New Roman" panose="02020603050405020304" pitchFamily="18" charset="0"/>
                    <a:cs typeface="Times New Roman" panose="02020603050405020304" pitchFamily="18" charset="0"/>
                  </a:rPr>
                  <a:t> = 0.8895/</a:t>
                </a:r>
                <a:r>
                  <a:rPr lang="en-US" sz="1600" dirty="0" err="1" smtClean="0">
                    <a:latin typeface="Times New Roman" panose="02020603050405020304" pitchFamily="18" charset="0"/>
                    <a:cs typeface="Times New Roman" panose="02020603050405020304" pitchFamily="18" charset="0"/>
                  </a:rPr>
                  <a:t>nN</a:t>
                </a:r>
                <a:r>
                  <a:rPr lang="en-US" sz="1600" dirty="0" smtClean="0">
                    <a:latin typeface="Times New Roman" panose="02020603050405020304" pitchFamily="18" charset="0"/>
                    <a:cs typeface="Times New Roman" panose="02020603050405020304" pitchFamily="18" charset="0"/>
                  </a:rPr>
                  <a:t> (Fig. 5.21, but written for wavelength) where N is the number of magnet periods and n is the harmonic number</a:t>
                </a:r>
                <a:r>
                  <a:rPr lang="en-US" sz="1600" dirty="0" smtClean="0"/>
                  <a:t>. This, however, neglects the effect of electron beam energy spread 2.35</a:t>
                </a:r>
                <a:r>
                  <a:rPr lang="el-GR" sz="1600" dirty="0" smtClean="0"/>
                  <a:t>σ</a:t>
                </a:r>
                <a:r>
                  <a:rPr lang="el-GR" sz="1600" baseline="-25000" dirty="0" smtClean="0">
                    <a:latin typeface="Times New Roman" panose="02020603050405020304" pitchFamily="18" charset="0"/>
                    <a:cs typeface="Times New Roman" panose="02020603050405020304" pitchFamily="18" charset="0"/>
                  </a:rPr>
                  <a:t>γ</a:t>
                </a:r>
                <a:r>
                  <a:rPr lang="en-US" sz="1600" dirty="0" smtClean="0">
                    <a:latin typeface="Times New Roman" panose="02020603050405020304" pitchFamily="18" charset="0"/>
                    <a:cs typeface="Times New Roman" panose="02020603050405020304" pitchFamily="18" charset="0"/>
                  </a:rPr>
                  <a:t> = 2.35(</a:t>
                </a:r>
                <a:r>
                  <a:rPr lang="el-GR" sz="1600" dirty="0" smtClean="0">
                    <a:latin typeface="Times New Roman" panose="02020603050405020304" pitchFamily="18" charset="0"/>
                    <a:cs typeface="Times New Roman" panose="02020603050405020304" pitchFamily="18" charset="0"/>
                  </a:rPr>
                  <a:t>Δγ</a:t>
                </a:r>
                <a:r>
                  <a:rPr lang="en-US" sz="1600" dirty="0" smtClean="0">
                    <a:latin typeface="Times New Roman" panose="02020603050405020304" pitchFamily="18" charset="0"/>
                    <a:cs typeface="Times New Roman" panose="02020603050405020304" pitchFamily="18" charset="0"/>
                  </a:rPr>
                  <a:t>/</a:t>
                </a:r>
                <a:r>
                  <a:rPr lang="el-GR" sz="1600" dirty="0" smtClean="0">
                    <a:latin typeface="Times New Roman" panose="02020603050405020304" pitchFamily="18" charset="0"/>
                    <a:cs typeface="Times New Roman" panose="02020603050405020304" pitchFamily="18" charset="0"/>
                  </a:rPr>
                  <a:t>γ</a:t>
                </a:r>
                <a:r>
                  <a:rPr lang="en-US" sz="1600" dirty="0" smtClean="0">
                    <a:latin typeface="Times New Roman" panose="02020603050405020304" pitchFamily="18" charset="0"/>
                    <a:cs typeface="Times New Roman" panose="02020603050405020304" pitchFamily="18" charset="0"/>
                  </a:rPr>
                  <a:t>)</a:t>
                </a:r>
                <a:r>
                  <a:rPr lang="en-US" sz="1600" baseline="-25000" dirty="0" err="1" smtClean="0">
                    <a:latin typeface="Times New Roman" panose="02020603050405020304" pitchFamily="18" charset="0"/>
                    <a:cs typeface="Times New Roman" panose="02020603050405020304" pitchFamily="18" charset="0"/>
                  </a:rPr>
                  <a:t>rms</a:t>
                </a:r>
                <a:r>
                  <a:rPr lang="en-US" sz="1600" baseline="-25000" dirty="0" smtClean="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 </a:t>
                </a:r>
                <a:r>
                  <a:rPr lang="en-US" sz="1600" dirty="0" smtClean="0">
                    <a:cs typeface="Times New Roman" panose="02020603050405020304" pitchFamily="18" charset="0"/>
                  </a:rPr>
                  <a:t>which increases spectral width. Typically </a:t>
                </a:r>
                <a:r>
                  <a:rPr lang="el-GR" sz="1600" dirty="0" smtClean="0"/>
                  <a:t>σ</a:t>
                </a:r>
                <a:r>
                  <a:rPr lang="el-GR" sz="1600" baseline="-25000" dirty="0" smtClean="0">
                    <a:latin typeface="Times New Roman" panose="02020603050405020304" pitchFamily="18" charset="0"/>
                    <a:cs typeface="Times New Roman" panose="02020603050405020304" pitchFamily="18" charset="0"/>
                  </a:rPr>
                  <a:t>γ</a:t>
                </a:r>
                <a:r>
                  <a:rPr lang="en-US" sz="1600" baseline="-25000" dirty="0" smtClean="0">
                    <a:latin typeface="Times New Roman" panose="02020603050405020304" pitchFamily="18" charset="0"/>
                    <a:cs typeface="Times New Roman" panose="02020603050405020304" pitchFamily="18" charset="0"/>
                  </a:rPr>
                  <a:t>  </a:t>
                </a:r>
                <a14:m>
                  <m:oMath xmlns:m="http://schemas.openxmlformats.org/officeDocument/2006/math">
                    <m:r>
                      <a:rPr lang="en-US" sz="1600" i="1" dirty="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baseline="-25000" dirty="0" smtClean="0"/>
                  <a:t> </a:t>
                </a:r>
                <a:r>
                  <a:rPr lang="en-US" sz="1600" dirty="0" smtClean="0"/>
                  <a:t>10</a:t>
                </a:r>
                <a:r>
                  <a:rPr lang="en-US" sz="1600" baseline="30000" dirty="0" smtClean="0"/>
                  <a:t>-3</a:t>
                </a:r>
                <a:r>
                  <a:rPr lang="en-US" sz="1600" dirty="0" smtClean="0"/>
                  <a:t>, which seems relatively small, but photon energy depends on </a:t>
                </a:r>
                <a:r>
                  <a:rPr lang="el-GR" sz="1600" dirty="0" smtClean="0">
                    <a:latin typeface="Times New Roman" panose="02020603050405020304" pitchFamily="18" charset="0"/>
                    <a:cs typeface="Times New Roman" panose="02020603050405020304" pitchFamily="18" charset="0"/>
                  </a:rPr>
                  <a:t>γ</a:t>
                </a:r>
                <a:r>
                  <a:rPr lang="en-US" sz="1600" baseline="30000" dirty="0" smtClean="0">
                    <a:latin typeface="Times New Roman" panose="02020603050405020304" pitchFamily="18" charset="0"/>
                    <a:cs typeface="Times New Roman" panose="02020603050405020304" pitchFamily="18" charset="0"/>
                  </a:rPr>
                  <a:t>2</a:t>
                </a:r>
                <a:r>
                  <a:rPr lang="en-US" sz="1600" dirty="0" smtClean="0">
                    <a:latin typeface="Times New Roman" panose="02020603050405020304" pitchFamily="18" charset="0"/>
                    <a:cs typeface="Times New Roman" panose="02020603050405020304" pitchFamily="18" charset="0"/>
                  </a:rPr>
                  <a:t> (</a:t>
                </a:r>
                <a:r>
                  <a:rPr lang="en-US" sz="1600" dirty="0" smtClean="0">
                    <a:cs typeface="Times New Roman" panose="02020603050405020304" pitchFamily="18" charset="0"/>
                  </a:rPr>
                  <a:t>see</a:t>
                </a:r>
                <a:r>
                  <a:rPr lang="en-US" sz="1600" dirty="0" smtClean="0">
                    <a:latin typeface="Times New Roman" panose="02020603050405020304" pitchFamily="18" charset="0"/>
                    <a:cs typeface="Times New Roman" panose="02020603050405020304" pitchFamily="18" charset="0"/>
                  </a:rPr>
                  <a:t> Eq. 5.52) </a:t>
                </a:r>
                <a:r>
                  <a:rPr lang="en-US" sz="1600" dirty="0" smtClean="0">
                    <a:cs typeface="Times New Roman" panose="02020603050405020304" pitchFamily="18" charset="0"/>
                  </a:rPr>
                  <a:t>so that the effect on spectra is proportional to </a:t>
                </a:r>
                <a:r>
                  <a:rPr lang="en-US" sz="1600" dirty="0" smtClean="0">
                    <a:latin typeface="Times New Roman" panose="02020603050405020304" pitchFamily="18" charset="0"/>
                    <a:cs typeface="Times New Roman" panose="02020603050405020304" pitchFamily="18" charset="0"/>
                  </a:rPr>
                  <a:t>2</a:t>
                </a:r>
                <a:r>
                  <a:rPr lang="el-GR" sz="1600" dirty="0" smtClean="0"/>
                  <a:t>σ</a:t>
                </a:r>
                <a:r>
                  <a:rPr lang="el-GR" sz="1600" baseline="-25000" dirty="0" smtClean="0">
                    <a:latin typeface="Times New Roman" panose="02020603050405020304" pitchFamily="18" charset="0"/>
                    <a:cs typeface="Times New Roman" panose="02020603050405020304" pitchFamily="18" charset="0"/>
                  </a:rPr>
                  <a:t>γ</a:t>
                </a:r>
                <a:r>
                  <a:rPr lang="en-US" sz="1600" dirty="0" smtClean="0">
                    <a:latin typeface="Times New Roman" panose="02020603050405020304" pitchFamily="18" charset="0"/>
                    <a:cs typeface="Times New Roman" panose="02020603050405020304" pitchFamily="18" charset="0"/>
                  </a:rPr>
                  <a:t>. </a:t>
                </a:r>
                <a:r>
                  <a:rPr lang="en-US" sz="1600" dirty="0" smtClean="0">
                    <a:cs typeface="Times New Roman" panose="02020603050405020304" pitchFamily="18" charset="0"/>
                  </a:rPr>
                  <a:t>The contribution of electron energy spread to </a:t>
                </a:r>
                <a:r>
                  <a:rPr lang="en-US" sz="1400" dirty="0">
                    <a:latin typeface="Times New Roman" panose="02020603050405020304" pitchFamily="18" charset="0"/>
                    <a:cs typeface="Times New Roman" panose="02020603050405020304" pitchFamily="18" charset="0"/>
                  </a:rPr>
                  <a:t>FWHM</a:t>
                </a:r>
                <a:r>
                  <a:rPr lang="en-US" sz="1600" dirty="0">
                    <a:latin typeface="Times New Roman" panose="02020603050405020304" pitchFamily="18" charset="0"/>
                    <a:cs typeface="Times New Roman" panose="02020603050405020304" pitchFamily="18" charset="0"/>
                  </a:rPr>
                  <a:t> </a:t>
                </a:r>
                <a:r>
                  <a:rPr lang="en-US" sz="1600" dirty="0" smtClean="0">
                    <a:cs typeface="Times New Roman" panose="02020603050405020304" pitchFamily="18" charset="0"/>
                  </a:rPr>
                  <a:t>spectral bandwidth is thus proportional to 2.35 (2</a:t>
                </a:r>
                <a:r>
                  <a:rPr lang="el-GR" sz="1600" dirty="0"/>
                  <a:t> </a:t>
                </a:r>
                <a:r>
                  <a:rPr lang="el-GR" sz="1600" dirty="0" smtClean="0"/>
                  <a:t>σ</a:t>
                </a:r>
                <a:r>
                  <a:rPr lang="el-GR" sz="1600" baseline="-25000" dirty="0" smtClean="0">
                    <a:latin typeface="Times New Roman" panose="02020603050405020304" pitchFamily="18" charset="0"/>
                    <a:cs typeface="Times New Roman" panose="02020603050405020304" pitchFamily="18" charset="0"/>
                  </a:rPr>
                  <a:t>γ</a:t>
                </a:r>
                <a:r>
                  <a:rPr lang="en-US" sz="1600" dirty="0" smtClean="0">
                    <a:latin typeface="Times New Roman" panose="02020603050405020304" pitchFamily="18" charset="0"/>
                    <a:cs typeface="Times New Roman" panose="02020603050405020304" pitchFamily="18" charset="0"/>
                  </a:rPr>
                  <a:t>)</a:t>
                </a:r>
                <a14:m>
                  <m:oMath xmlns:m="http://schemas.openxmlformats.org/officeDocument/2006/math">
                    <m:r>
                      <a:rPr lang="en-US" sz="1600" b="0" i="0" dirty="0" smtClean="0">
                        <a:latin typeface="Cambria Math" panose="02040503050406030204" pitchFamily="18" charset="0"/>
                        <a:ea typeface="Cambria Math" panose="02040503050406030204" pitchFamily="18" charset="0"/>
                        <a:cs typeface="Times New Roman" panose="02020603050405020304" pitchFamily="18" charset="0"/>
                      </a:rPr>
                      <m:t> </m:t>
                    </m:r>
                    <m:r>
                      <a:rPr lang="en-US" sz="1600"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smtClean="0">
                    <a:latin typeface="Times New Roman" panose="02020603050405020304" pitchFamily="18" charset="0"/>
                    <a:cs typeface="Times New Roman" panose="02020603050405020304" pitchFamily="18" charset="0"/>
                  </a:rPr>
                  <a:t> 4.7 x 10</a:t>
                </a:r>
                <a:r>
                  <a:rPr lang="en-US" sz="1600" baseline="30000" dirty="0" smtClean="0">
                    <a:latin typeface="Times New Roman" panose="02020603050405020304" pitchFamily="18" charset="0"/>
                    <a:cs typeface="Times New Roman" panose="02020603050405020304" pitchFamily="18" charset="0"/>
                  </a:rPr>
                  <a:t>-3</a:t>
                </a:r>
                <a:r>
                  <a:rPr lang="en-US" sz="1600" dirty="0" smtClean="0">
                    <a:latin typeface="Times New Roman" panose="02020603050405020304" pitchFamily="18" charset="0"/>
                    <a:cs typeface="Times New Roman" panose="02020603050405020304" pitchFamily="18" charset="0"/>
                  </a:rPr>
                  <a:t> = 1/210. Comparing the two contributions, </a:t>
                </a:r>
                <a:r>
                  <a:rPr lang="el-GR" sz="1600" dirty="0" smtClean="0">
                    <a:latin typeface="Times New Roman" panose="02020603050405020304" pitchFamily="18" charset="0"/>
                    <a:cs typeface="Times New Roman" panose="02020603050405020304" pitchFamily="18" charset="0"/>
                  </a:rPr>
                  <a:t>Δλ</a:t>
                </a:r>
                <a:r>
                  <a:rPr lang="en-US" sz="1600" dirty="0">
                    <a:latin typeface="Times New Roman" panose="02020603050405020304" pitchFamily="18" charset="0"/>
                    <a:cs typeface="Times New Roman" panose="02020603050405020304" pitchFamily="18" charset="0"/>
                  </a:rPr>
                  <a:t>/</a:t>
                </a:r>
                <a:r>
                  <a:rPr lang="el-GR" sz="1600" dirty="0" smtClean="0">
                    <a:latin typeface="Times New Roman" panose="02020603050405020304" pitchFamily="18" charset="0"/>
                    <a:cs typeface="Times New Roman" panose="02020603050405020304" pitchFamily="18" charset="0"/>
                  </a:rPr>
                  <a:t>λ</a:t>
                </a:r>
                <a:r>
                  <a:rPr lang="en-US" sz="1600" baseline="-25000" dirty="0" smtClean="0">
                    <a:latin typeface="Times New Roman" panose="02020603050405020304" pitchFamily="18" charset="0"/>
                    <a:cs typeface="Times New Roman" panose="02020603050405020304" pitchFamily="18" charset="0"/>
                  </a:rPr>
                  <a:t>FWHM</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 0.8895/</a:t>
                </a:r>
                <a:r>
                  <a:rPr lang="en-US" sz="1600" dirty="0" err="1">
                    <a:latin typeface="Times New Roman" panose="02020603050405020304" pitchFamily="18" charset="0"/>
                    <a:cs typeface="Times New Roman" panose="02020603050405020304" pitchFamily="18" charset="0"/>
                  </a:rPr>
                  <a:t>nN</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and </a:t>
                </a:r>
                <a:r>
                  <a:rPr lang="en-US" sz="1600" dirty="0">
                    <a:cs typeface="Times New Roman" panose="02020603050405020304" pitchFamily="18" charset="0"/>
                  </a:rPr>
                  <a:t>2.35 (2</a:t>
                </a:r>
                <a:r>
                  <a:rPr lang="el-GR" sz="1600" dirty="0"/>
                  <a:t> σ</a:t>
                </a:r>
                <a:r>
                  <a:rPr lang="el-GR" sz="1600" baseline="-25000" dirty="0">
                    <a:latin typeface="Times New Roman" panose="02020603050405020304" pitchFamily="18" charset="0"/>
                    <a:cs typeface="Times New Roman" panose="02020603050405020304" pitchFamily="18" charset="0"/>
                  </a:rPr>
                  <a:t>γ</a:t>
                </a:r>
                <a:r>
                  <a:rPr lang="en-US" sz="1600" dirty="0">
                    <a:latin typeface="Times New Roman" panose="02020603050405020304" pitchFamily="18" charset="0"/>
                    <a:cs typeface="Times New Roman" panose="02020603050405020304" pitchFamily="18" charset="0"/>
                  </a:rPr>
                  <a:t>)</a:t>
                </a:r>
                <a14:m>
                  <m:oMath xmlns:m="http://schemas.openxmlformats.org/officeDocument/2006/math">
                    <m:r>
                      <a:rPr lang="en-US" sz="1600" dirty="0">
                        <a:latin typeface="Cambria Math" panose="02040503050406030204" pitchFamily="18" charset="0"/>
                        <a:ea typeface="Cambria Math" panose="02040503050406030204" pitchFamily="18" charset="0"/>
                        <a:cs typeface="Times New Roman" panose="02020603050405020304" pitchFamily="18" charset="0"/>
                      </a:rPr>
                      <m:t> </m:t>
                    </m:r>
                    <m:r>
                      <a:rPr lang="en-US" sz="1600"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sz="1600" dirty="0">
                    <a:latin typeface="Times New Roman" panose="02020603050405020304" pitchFamily="18" charset="0"/>
                    <a:cs typeface="Times New Roman" panose="02020603050405020304" pitchFamily="18" charset="0"/>
                  </a:rPr>
                  <a:t> 4.7 x 10</a:t>
                </a:r>
                <a:r>
                  <a:rPr lang="en-US" sz="1600" baseline="30000" dirty="0">
                    <a:latin typeface="Times New Roman" panose="02020603050405020304" pitchFamily="18" charset="0"/>
                    <a:cs typeface="Times New Roman" panose="02020603050405020304" pitchFamily="18" charset="0"/>
                  </a:rPr>
                  <a:t>-3</a:t>
                </a:r>
                <a:r>
                  <a:rPr lang="en-US" sz="1600" dirty="0">
                    <a:latin typeface="Times New Roman" panose="02020603050405020304" pitchFamily="18" charset="0"/>
                    <a:cs typeface="Times New Roman" panose="02020603050405020304" pitchFamily="18" charset="0"/>
                  </a:rPr>
                  <a:t> = </a:t>
                </a:r>
                <a:r>
                  <a:rPr lang="en-US" sz="1600" dirty="0" smtClean="0">
                    <a:latin typeface="Times New Roman" panose="02020603050405020304" pitchFamily="18" charset="0"/>
                    <a:cs typeface="Times New Roman" panose="02020603050405020304" pitchFamily="18" charset="0"/>
                  </a:rPr>
                  <a:t>1/210, one sees that for the fundamental, n = 1, and N = 150, </a:t>
                </a:r>
                <a:r>
                  <a:rPr lang="en-US" sz="1600" dirty="0" smtClean="0">
                    <a:cs typeface="Times New Roman" panose="02020603050405020304" pitchFamily="18" charset="0"/>
                  </a:rPr>
                  <a:t>the finite oscillation term (</a:t>
                </a:r>
                <a:r>
                  <a:rPr lang="en-US" sz="1600" dirty="0" err="1" smtClean="0">
                    <a:cs typeface="Times New Roman" panose="02020603050405020304" pitchFamily="18" charset="0"/>
                  </a:rPr>
                  <a:t>nN</a:t>
                </a:r>
                <a:r>
                  <a:rPr lang="en-US" sz="1600" dirty="0" smtClean="0">
                    <a:cs typeface="Times New Roman" panose="02020603050405020304" pitchFamily="18" charset="0"/>
                  </a:rPr>
                  <a:t>) is 1/168 while the electron energy spread term is 1/210, so that the two are quite similar. For n = 3 and N = 150, the </a:t>
                </a:r>
                <a:r>
                  <a:rPr lang="en-US" sz="1600" dirty="0" err="1" smtClean="0">
                    <a:cs typeface="Times New Roman" panose="02020603050405020304" pitchFamily="18" charset="0"/>
                  </a:rPr>
                  <a:t>nN</a:t>
                </a:r>
                <a:r>
                  <a:rPr lang="en-US" sz="1600" dirty="0" smtClean="0">
                    <a:cs typeface="Times New Roman" panose="02020603050405020304" pitchFamily="18" charset="0"/>
                  </a:rPr>
                  <a:t> linewidth term decreases to 1/510, so that the electron spread term of 1/210 begins to dominate. For higher harmonics, n = 5, …, the spectral width increases significantly beyond 0.8895/</a:t>
                </a:r>
                <a:r>
                  <a:rPr lang="en-US" sz="1600" dirty="0" err="1" smtClean="0">
                    <a:cs typeface="Times New Roman" panose="02020603050405020304" pitchFamily="18" charset="0"/>
                  </a:rPr>
                  <a:t>nN</a:t>
                </a:r>
                <a:r>
                  <a:rPr lang="en-US" sz="1600" dirty="0" smtClean="0">
                    <a:cs typeface="Times New Roman" panose="02020603050405020304" pitchFamily="18" charset="0"/>
                  </a:rPr>
                  <a:t> and spectral brightness is decreased proportionately. The two effects must be combined via a convolution of the Gaussian electron energy distribution and the sinc</a:t>
                </a:r>
                <a:r>
                  <a:rPr lang="en-US" sz="1600" baseline="30000" dirty="0" smtClean="0">
                    <a:cs typeface="Times New Roman" panose="02020603050405020304" pitchFamily="18" charset="0"/>
                  </a:rPr>
                  <a:t>2</a:t>
                </a:r>
                <a:r>
                  <a:rPr lang="en-US" sz="1600" dirty="0" smtClean="0">
                    <a:cs typeface="Times New Roman" panose="02020603050405020304" pitchFamily="18" charset="0"/>
                  </a:rPr>
                  <a:t> finite </a:t>
                </a:r>
                <a:r>
                  <a:rPr lang="en-US" sz="1600" dirty="0" err="1" smtClean="0">
                    <a:cs typeface="Times New Roman" panose="02020603050405020304" pitchFamily="18" charset="0"/>
                  </a:rPr>
                  <a:t>nN</a:t>
                </a:r>
                <a:r>
                  <a:rPr lang="en-US" sz="1600" dirty="0" smtClean="0">
                    <a:cs typeface="Times New Roman" panose="02020603050405020304" pitchFamily="18" charset="0"/>
                  </a:rPr>
                  <a:t> function. For convenience this is sometimes approximated by a sq. root of sums of squares of </a:t>
                </a:r>
                <a:r>
                  <a:rPr lang="en-US" sz="1600" dirty="0" err="1" smtClean="0">
                    <a:cs typeface="Times New Roman" panose="02020603050405020304" pitchFamily="18" charset="0"/>
                  </a:rPr>
                  <a:t>rms</a:t>
                </a:r>
                <a:r>
                  <a:rPr lang="en-US" sz="1600" dirty="0" smtClean="0">
                    <a:cs typeface="Times New Roman" panose="02020603050405020304" pitchFamily="18" charset="0"/>
                  </a:rPr>
                  <a:t> equivalents. While odd, this provides a convenient measure of the resultant spectral width. For better accuracy, numerical simulations, such as the </a:t>
                </a:r>
                <a:r>
                  <a:rPr lang="en-US" sz="1600" dirty="0" smtClean="0"/>
                  <a:t>Tanaka </a:t>
                </a:r>
                <a:r>
                  <a:rPr lang="en-US" sz="1600" dirty="0"/>
                  <a:t>and </a:t>
                </a:r>
                <a:r>
                  <a:rPr lang="en-US" sz="1600" dirty="0" smtClean="0"/>
                  <a:t>Kitamura SPECTRA code are useful (see previous slide for the citation).</a:t>
                </a:r>
                <a:endParaRPr lang="en-US" sz="1600" dirty="0" smtClean="0">
                  <a:cs typeface="Times New Roman" panose="02020603050405020304" pitchFamily="18" charset="0"/>
                </a:endParaRPr>
              </a:p>
              <a:p>
                <a:pPr marL="0" indent="0">
                  <a:buNone/>
                </a:pPr>
                <a:r>
                  <a:rPr lang="en-US" sz="1600" dirty="0"/>
                  <a:t> </a:t>
                </a:r>
                <a:r>
                  <a:rPr lang="en-US" sz="1600" dirty="0" smtClean="0"/>
                  <a:t>   A recent paper treating the effect of electron energy spread in a more general manner is: </a:t>
                </a:r>
              </a:p>
              <a:p>
                <a:pPr marL="0" indent="0">
                  <a:buNone/>
                </a:pPr>
                <a:r>
                  <a:rPr lang="en-US" sz="1600" dirty="0" smtClean="0"/>
                  <a:t>G. </a:t>
                </a:r>
                <a:r>
                  <a:rPr lang="en-US" sz="1600" dirty="0" err="1" smtClean="0"/>
                  <a:t>Geloni</a:t>
                </a:r>
                <a:r>
                  <a:rPr lang="en-US" sz="1600" dirty="0" smtClean="0"/>
                  <a:t> et al., “Effects of energy spread on brightness and coherence of </a:t>
                </a:r>
                <a:r>
                  <a:rPr lang="en-US" sz="1600" dirty="0" err="1" smtClean="0"/>
                  <a:t>undulator</a:t>
                </a:r>
                <a:r>
                  <a:rPr lang="en-US" sz="1600" dirty="0" smtClean="0"/>
                  <a:t> sources”, J. </a:t>
                </a:r>
                <a:r>
                  <a:rPr lang="en-US" sz="1600" dirty="0" err="1" smtClean="0"/>
                  <a:t>Synchr</a:t>
                </a:r>
                <a:r>
                  <a:rPr lang="en-US" sz="1600" dirty="0" smtClean="0"/>
                  <a:t>. Rad. </a:t>
                </a:r>
                <a:r>
                  <a:rPr lang="en-US" sz="1600" b="1" dirty="0" smtClean="0"/>
                  <a:t>25</a:t>
                </a:r>
                <a:r>
                  <a:rPr lang="en-US" sz="1600" dirty="0" smtClean="0"/>
                  <a:t>,1335 (2018).</a:t>
                </a:r>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2105" y="939209"/>
                <a:ext cx="8621141" cy="5763746"/>
              </a:xfrm>
              <a:blipFill>
                <a:blip r:embed="rId2"/>
                <a:stretch>
                  <a:fillRect l="-354" t="-317" r="-77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76</a:t>
            </a:fld>
            <a:endParaRPr lang="en-US"/>
          </a:p>
        </p:txBody>
      </p:sp>
    </p:spTree>
    <p:extLst>
      <p:ext uri="{BB962C8B-B14F-4D97-AF65-F5344CB8AC3E}">
        <p14:creationId xmlns:p14="http://schemas.microsoft.com/office/powerpoint/2010/main" val="24447147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2"/>
          <p:cNvSpPr>
            <a:spLocks noGrp="1"/>
          </p:cNvSpPr>
          <p:nvPr>
            <p:ph type="sldNum" sz="quarter" idx="10"/>
          </p:nvPr>
        </p:nvSpPr>
        <p:spPr>
          <a:noFill/>
        </p:spPr>
        <p:txBody>
          <a:bodyPr/>
          <a:lstStyle/>
          <a:p>
            <a:fld id="{36BA9620-474F-814D-831A-8B67C1CB3F15}" type="slidenum">
              <a:rPr lang="en-US" smtClean="0">
                <a:latin typeface="Arial" charset="0"/>
                <a:ea typeface="ＭＳ Ｐゴシック" charset="-128"/>
                <a:cs typeface="ＭＳ Ｐゴシック" charset="-128"/>
              </a:rPr>
              <a:pPr/>
              <a:t>77</a:t>
            </a:fld>
            <a:endParaRPr lang="en-US" smtClean="0">
              <a:latin typeface="Arial" charset="0"/>
              <a:ea typeface="ＭＳ Ｐゴシック" charset="-128"/>
              <a:cs typeface="ＭＳ Ｐゴシック" charset="-128"/>
            </a:endParaRPr>
          </a:p>
        </p:txBody>
      </p:sp>
      <p:sp>
        <p:nvSpPr>
          <p:cNvPr id="32771" name="Rectangle 2"/>
          <p:cNvSpPr>
            <a:spLocks noGrp="1" noChangeArrowheads="1"/>
          </p:cNvSpPr>
          <p:nvPr>
            <p:ph type="title"/>
          </p:nvPr>
        </p:nvSpPr>
        <p:spPr>
          <a:xfrm>
            <a:off x="900113" y="0"/>
            <a:ext cx="7342187" cy="762000"/>
          </a:xfrm>
        </p:spPr>
        <p:txBody>
          <a:bodyPr/>
          <a:lstStyle/>
          <a:p>
            <a:pPr algn="ctr" eaLnBrk="1" hangingPunct="1"/>
            <a:r>
              <a:rPr lang="en-US" dirty="0"/>
              <a:t>Coherent power </a:t>
            </a:r>
            <a:r>
              <a:rPr lang="en-US" dirty="0" smtClean="0"/>
              <a:t>with the present ALS lattice</a:t>
            </a:r>
            <a:endParaRPr lang="en-US" dirty="0"/>
          </a:p>
        </p:txBody>
      </p:sp>
      <p:pic>
        <p:nvPicPr>
          <p:cNvPr id="32773" name="Picture 4" descr="LBL_rgb"/>
          <p:cNvPicPr>
            <a:picLocks noChangeAspect="1" noChangeArrowheads="1"/>
          </p:cNvPicPr>
          <p:nvPr/>
        </p:nvPicPr>
        <p:blipFill>
          <a:blip r:embed="rId2"/>
          <a:srcRect/>
          <a:stretch>
            <a:fillRect/>
          </a:stretch>
        </p:blipFill>
        <p:spPr bwMode="auto">
          <a:xfrm>
            <a:off x="131763" y="93663"/>
            <a:ext cx="1144587" cy="693737"/>
          </a:xfrm>
          <a:prstGeom prst="rect">
            <a:avLst/>
          </a:prstGeom>
          <a:noFill/>
          <a:ln w="9525">
            <a:noFill/>
            <a:miter lim="800000"/>
            <a:headEnd/>
            <a:tailEnd/>
          </a:ln>
        </p:spPr>
      </p:pic>
      <p:pic>
        <p:nvPicPr>
          <p:cNvPr id="7" name="Picture 6" descr="Ch08_U5_June2014.jpg"/>
          <p:cNvPicPr>
            <a:picLocks noChangeAspect="1"/>
          </p:cNvPicPr>
          <p:nvPr/>
        </p:nvPicPr>
        <p:blipFill>
          <a:blip r:embed="rId3"/>
          <a:stretch>
            <a:fillRect/>
          </a:stretch>
        </p:blipFill>
        <p:spPr>
          <a:xfrm>
            <a:off x="753807" y="892966"/>
            <a:ext cx="7710129" cy="5683897"/>
          </a:xfrm>
          <a:prstGeom prst="rect">
            <a:avLst/>
          </a:prstGeom>
        </p:spPr>
      </p:pic>
    </p:spTree>
    <p:extLst>
      <p:ext uri="{BB962C8B-B14F-4D97-AF65-F5344CB8AC3E}">
        <p14:creationId xmlns:p14="http://schemas.microsoft.com/office/powerpoint/2010/main" val="23129287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1397746" y="13821"/>
            <a:ext cx="5574553" cy="762000"/>
          </a:xfrm>
        </p:spPr>
        <p:txBody>
          <a:bodyPr/>
          <a:lstStyle/>
          <a:p>
            <a:pPr eaLnBrk="1" hangingPunct="1"/>
            <a:r>
              <a:rPr lang="en-US" altLang="en-US" dirty="0" smtClean="0"/>
              <a:t>Coherent power with an EPU at ALS</a:t>
            </a:r>
          </a:p>
        </p:txBody>
      </p:sp>
      <p:sp>
        <p:nvSpPr>
          <p:cNvPr id="10137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DE9F504-77B0-44CF-AD86-D48F64B34C64}" type="slidenum">
              <a:rPr lang="en-US" altLang="en-US" sz="900">
                <a:solidFill>
                  <a:srgbClr val="177A6F"/>
                </a:solidFill>
              </a:rPr>
              <a:pPr/>
              <a:t>78</a:t>
            </a:fld>
            <a:endParaRPr lang="en-US" altLang="en-US" sz="900">
              <a:solidFill>
                <a:srgbClr val="177A6F"/>
              </a:solidFill>
            </a:endParaRPr>
          </a:p>
        </p:txBody>
      </p:sp>
      <p:pic>
        <p:nvPicPr>
          <p:cNvPr id="101380" name="Picture 3" descr="LBL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79375"/>
            <a:ext cx="11763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19" y="910167"/>
            <a:ext cx="8101012"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03229" y="726517"/>
            <a:ext cx="3897862" cy="461665"/>
          </a:xfrm>
          <a:prstGeom prst="rect">
            <a:avLst/>
          </a:prstGeom>
        </p:spPr>
        <p:txBody>
          <a:bodyPr wrap="none">
            <a:spAutoFit/>
          </a:bodyPr>
          <a:lstStyle/>
          <a:p>
            <a:r>
              <a:rPr lang="en-US" dirty="0">
                <a:solidFill>
                  <a:srgbClr val="9A172F"/>
                </a:solidFill>
              </a:rPr>
              <a:t>with the present ALS lattice</a:t>
            </a:r>
          </a:p>
        </p:txBody>
      </p:sp>
    </p:spTree>
    <p:extLst>
      <p:ext uri="{BB962C8B-B14F-4D97-AF65-F5344CB8AC3E}">
        <p14:creationId xmlns:p14="http://schemas.microsoft.com/office/powerpoint/2010/main" val="29805170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2"/>
          <p:cNvSpPr>
            <a:spLocks noGrp="1"/>
          </p:cNvSpPr>
          <p:nvPr>
            <p:ph type="sldNum" sz="quarter" idx="10"/>
          </p:nvPr>
        </p:nvSpPr>
        <p:spPr>
          <a:noFill/>
        </p:spPr>
        <p:txBody>
          <a:bodyPr/>
          <a:lstStyle/>
          <a:p>
            <a:fld id="{0CDA18AC-9341-1445-9D5E-2709AD9A25F8}" type="slidenum">
              <a:rPr lang="en-US" smtClean="0">
                <a:latin typeface="Arial" charset="0"/>
                <a:ea typeface="ＭＳ Ｐゴシック" charset="-128"/>
                <a:cs typeface="ＭＳ Ｐゴシック" charset="-128"/>
              </a:rPr>
              <a:pPr/>
              <a:t>79</a:t>
            </a:fld>
            <a:endParaRPr lang="en-US" smtClean="0">
              <a:latin typeface="Arial" charset="0"/>
              <a:ea typeface="ＭＳ Ｐゴシック" charset="-128"/>
              <a:cs typeface="ＭＳ Ｐゴシック" charset="-128"/>
            </a:endParaRPr>
          </a:p>
        </p:txBody>
      </p:sp>
      <p:sp>
        <p:nvSpPr>
          <p:cNvPr id="64515" name="Rectangle 2"/>
          <p:cNvSpPr>
            <a:spLocks noGrp="1" noChangeArrowheads="1"/>
          </p:cNvSpPr>
          <p:nvPr>
            <p:ph type="title"/>
          </p:nvPr>
        </p:nvSpPr>
        <p:spPr/>
        <p:txBody>
          <a:bodyPr/>
          <a:lstStyle/>
          <a:p>
            <a:pPr eaLnBrk="1" hangingPunct="1"/>
            <a:r>
              <a:rPr lang="en-US" dirty="0"/>
              <a:t>Coherent power </a:t>
            </a:r>
            <a:r>
              <a:rPr lang="en-US" dirty="0" smtClean="0"/>
              <a:t>SPring-8 (present lattice)</a:t>
            </a:r>
            <a:endParaRPr lang="en-US" dirty="0"/>
          </a:p>
        </p:txBody>
      </p:sp>
      <p:pic>
        <p:nvPicPr>
          <p:cNvPr id="5" name="Picture 4" descr="Ch08_SPring8_June2014.jpg"/>
          <p:cNvPicPr>
            <a:picLocks noChangeAspect="1"/>
          </p:cNvPicPr>
          <p:nvPr/>
        </p:nvPicPr>
        <p:blipFill>
          <a:blip r:embed="rId2"/>
          <a:stretch>
            <a:fillRect/>
          </a:stretch>
        </p:blipFill>
        <p:spPr>
          <a:xfrm>
            <a:off x="390144" y="934097"/>
            <a:ext cx="8363712" cy="5596128"/>
          </a:xfrm>
          <a:prstGeom prst="rect">
            <a:avLst/>
          </a:prstGeom>
        </p:spPr>
      </p:pic>
    </p:spTree>
    <p:extLst>
      <p:ext uri="{BB962C8B-B14F-4D97-AF65-F5344CB8AC3E}">
        <p14:creationId xmlns:p14="http://schemas.microsoft.com/office/powerpoint/2010/main" val="1091103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t>Synchrotron radiation from relativistic electrons</a:t>
            </a:r>
          </a:p>
        </p:txBody>
      </p:sp>
      <p:sp>
        <p:nvSpPr>
          <p:cNvPr id="1741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5913ABC-81F6-4ECF-AE95-22513A378CC2}" type="slidenum">
              <a:rPr lang="en-US" altLang="en-US" sz="900">
                <a:solidFill>
                  <a:srgbClr val="177A6F"/>
                </a:solidFill>
              </a:rPr>
              <a:pPr/>
              <a:t>8</a:t>
            </a:fld>
            <a:endParaRPr lang="en-US" altLang="en-US" sz="900">
              <a:solidFill>
                <a:srgbClr val="177A6F"/>
              </a:solidFill>
            </a:endParaRPr>
          </a:p>
        </p:txBody>
      </p:sp>
      <p:pic>
        <p:nvPicPr>
          <p:cNvPr id="17412" name="Picture 3" descr="Ch05_F09VG_revOct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488" y="854075"/>
            <a:ext cx="7696200"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610977" y="5987272"/>
            <a:ext cx="2413214" cy="369332"/>
          </a:xfrm>
          <a:prstGeom prst="rect">
            <a:avLst/>
          </a:prstGeom>
        </p:spPr>
        <p:txBody>
          <a:bodyPr wrap="square">
            <a:spAutoFit/>
          </a:bodyPr>
          <a:lstStyle/>
          <a:p>
            <a:r>
              <a:rPr lang="en-US" altLang="en-US" sz="1800" dirty="0" smtClean="0">
                <a:solidFill>
                  <a:srgbClr val="014188"/>
                </a:solidFill>
              </a:rPr>
              <a:t>Following J. </a:t>
            </a:r>
            <a:r>
              <a:rPr lang="en-US" altLang="en-US" sz="1800" dirty="0" err="1" smtClean="0">
                <a:solidFill>
                  <a:srgbClr val="014188"/>
                </a:solidFill>
              </a:rPr>
              <a:t>Madey</a:t>
            </a:r>
            <a:endParaRPr lang="en-US" sz="1800" dirty="0">
              <a:solidFill>
                <a:srgbClr val="014188"/>
              </a:solidFill>
            </a:endParaRPr>
          </a:p>
        </p:txBody>
      </p:sp>
    </p:spTree>
    <p:extLst>
      <p:ext uri="{BB962C8B-B14F-4D97-AF65-F5344CB8AC3E}">
        <p14:creationId xmlns:p14="http://schemas.microsoft.com/office/powerpoint/2010/main" val="4496798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smtClean="0"/>
              <a:t>Young’s double slit experiment: spatial coherence and the persistence of fringes</a:t>
            </a:r>
          </a:p>
        </p:txBody>
      </p:sp>
      <p:sp>
        <p:nvSpPr>
          <p:cNvPr id="81923" name="Slide Number Placeholder 3"/>
          <p:cNvSpPr>
            <a:spLocks noGrp="1"/>
          </p:cNvSpPr>
          <p:nvPr>
            <p:ph type="sldNum" sz="quarter" idx="10"/>
          </p:nvPr>
        </p:nvSpPr>
        <p:spPr>
          <a:noFill/>
        </p:spPr>
        <p:txBody>
          <a:bodyPr/>
          <a:lstStyle/>
          <a:p>
            <a:fld id="{81F22D8E-C22C-7149-AF0C-A583A6EC574D}" type="slidenum">
              <a:rPr lang="en-US" smtClean="0"/>
              <a:pPr/>
              <a:t>80</a:t>
            </a:fld>
            <a:endParaRPr lang="en-US" smtClean="0"/>
          </a:p>
        </p:txBody>
      </p:sp>
      <p:sp>
        <p:nvSpPr>
          <p:cNvPr id="5" name="Rectangle 4"/>
          <p:cNvSpPr/>
          <p:nvPr/>
        </p:nvSpPr>
        <p:spPr bwMode="auto">
          <a:xfrm>
            <a:off x="3195484" y="5481482"/>
            <a:ext cx="2466258" cy="966839"/>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pic>
        <p:nvPicPr>
          <p:cNvPr id="7" name="Picture 6" descr="Ch08_YoungsExprmt_v3_May2013.jpg"/>
          <p:cNvPicPr>
            <a:picLocks noChangeAspect="1"/>
          </p:cNvPicPr>
          <p:nvPr/>
        </p:nvPicPr>
        <p:blipFill>
          <a:blip r:embed="rId2"/>
          <a:stretch>
            <a:fillRect/>
          </a:stretch>
        </p:blipFill>
        <p:spPr>
          <a:xfrm>
            <a:off x="905089" y="816906"/>
            <a:ext cx="7294867" cy="5813976"/>
          </a:xfrm>
          <a:prstGeom prst="rect">
            <a:avLst/>
          </a:prstGeom>
        </p:spPr>
      </p:pic>
    </p:spTree>
    <p:extLst>
      <p:ext uri="{BB962C8B-B14F-4D97-AF65-F5344CB8AC3E}">
        <p14:creationId xmlns:p14="http://schemas.microsoft.com/office/powerpoint/2010/main" val="24741199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2"/>
          <p:cNvSpPr>
            <a:spLocks noGrp="1"/>
          </p:cNvSpPr>
          <p:nvPr>
            <p:ph type="sldNum" sz="quarter" idx="10"/>
          </p:nvPr>
        </p:nvSpPr>
        <p:spPr>
          <a:noFill/>
        </p:spPr>
        <p:txBody>
          <a:bodyPr/>
          <a:lstStyle/>
          <a:p>
            <a:fld id="{D520A86D-81C6-6E43-B9C6-85A4327CD390}" type="slidenum">
              <a:rPr lang="en-US" smtClean="0">
                <a:latin typeface="Arial" charset="0"/>
                <a:ea typeface="ＭＳ Ｐゴシック" charset="-128"/>
                <a:cs typeface="ＭＳ Ｐゴシック" charset="-128"/>
              </a:rPr>
              <a:pPr/>
              <a:t>81</a:t>
            </a:fld>
            <a:endParaRPr lang="en-US" smtClean="0">
              <a:latin typeface="Arial" charset="0"/>
              <a:ea typeface="ＭＳ Ｐゴシック" charset="-128"/>
              <a:cs typeface="ＭＳ Ｐゴシック" charset="-128"/>
            </a:endParaRPr>
          </a:p>
        </p:txBody>
      </p:sp>
      <p:pic>
        <p:nvPicPr>
          <p:cNvPr id="58372" name="Picture 3" descr="Ch08_CohSXRsci"/>
          <p:cNvPicPr>
            <a:picLocks noChangeAspect="1" noChangeArrowheads="1"/>
          </p:cNvPicPr>
          <p:nvPr/>
        </p:nvPicPr>
        <p:blipFill>
          <a:blip r:embed="rId2"/>
          <a:srcRect/>
          <a:stretch>
            <a:fillRect/>
          </a:stretch>
        </p:blipFill>
        <p:spPr bwMode="auto">
          <a:xfrm>
            <a:off x="358775" y="1182688"/>
            <a:ext cx="8426450" cy="4902200"/>
          </a:xfrm>
          <a:prstGeom prst="rect">
            <a:avLst/>
          </a:prstGeom>
          <a:noFill/>
          <a:ln w="9525">
            <a:noFill/>
            <a:miter lim="800000"/>
            <a:headEnd/>
            <a:tailEnd/>
          </a:ln>
        </p:spPr>
      </p:pic>
      <p:sp>
        <p:nvSpPr>
          <p:cNvPr id="58371" name="Rectangle 2"/>
          <p:cNvSpPr>
            <a:spLocks noGrp="1" noChangeArrowheads="1"/>
          </p:cNvSpPr>
          <p:nvPr>
            <p:ph type="title"/>
          </p:nvPr>
        </p:nvSpPr>
        <p:spPr>
          <a:xfrm>
            <a:off x="247651" y="51594"/>
            <a:ext cx="7013762" cy="762000"/>
          </a:xfrm>
        </p:spPr>
        <p:txBody>
          <a:bodyPr/>
          <a:lstStyle/>
          <a:p>
            <a:pPr eaLnBrk="1" hangingPunct="1"/>
            <a:r>
              <a:rPr lang="en-US" dirty="0"/>
              <a:t>Undulator beamline for high spatial </a:t>
            </a:r>
            <a:r>
              <a:rPr lang="en-US" dirty="0" smtClean="0"/>
              <a:t> coherence       measurements</a:t>
            </a:r>
            <a:endParaRPr lang="en-US" dirty="0"/>
          </a:p>
        </p:txBody>
      </p:sp>
    </p:spTree>
    <p:extLst>
      <p:ext uri="{BB962C8B-B14F-4D97-AF65-F5344CB8AC3E}">
        <p14:creationId xmlns:p14="http://schemas.microsoft.com/office/powerpoint/2010/main" val="61720468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2"/>
          <p:cNvSpPr>
            <a:spLocks noGrp="1"/>
          </p:cNvSpPr>
          <p:nvPr>
            <p:ph type="sldNum" sz="quarter" idx="10"/>
          </p:nvPr>
        </p:nvSpPr>
        <p:spPr>
          <a:noFill/>
        </p:spPr>
        <p:txBody>
          <a:bodyPr/>
          <a:lstStyle/>
          <a:p>
            <a:fld id="{AC19E0A2-E44F-974C-8AB5-64679AD6CB75}" type="slidenum">
              <a:rPr lang="en-US" smtClean="0">
                <a:latin typeface="Arial" charset="0"/>
                <a:ea typeface="ＭＳ Ｐゴシック" charset="-128"/>
                <a:cs typeface="ＭＳ Ｐゴシック" charset="-128"/>
              </a:rPr>
              <a:pPr/>
              <a:t>82</a:t>
            </a:fld>
            <a:endParaRPr lang="en-US" smtClean="0">
              <a:latin typeface="Arial" charset="0"/>
              <a:ea typeface="ＭＳ Ｐゴシック" charset="-128"/>
              <a:cs typeface="ＭＳ Ｐゴシック" charset="-128"/>
            </a:endParaRPr>
          </a:p>
        </p:txBody>
      </p:sp>
      <p:sp>
        <p:nvSpPr>
          <p:cNvPr id="59395" name="Rectangle 2"/>
          <p:cNvSpPr>
            <a:spLocks noGrp="1" noChangeArrowheads="1"/>
          </p:cNvSpPr>
          <p:nvPr>
            <p:ph type="title"/>
          </p:nvPr>
        </p:nvSpPr>
        <p:spPr>
          <a:xfrm>
            <a:off x="900113" y="0"/>
            <a:ext cx="7342187" cy="762000"/>
          </a:xfrm>
        </p:spPr>
        <p:txBody>
          <a:bodyPr/>
          <a:lstStyle/>
          <a:p>
            <a:pPr algn="ctr" eaLnBrk="1" hangingPunct="1"/>
            <a:r>
              <a:rPr lang="en-US" sz="2200" dirty="0"/>
              <a:t>Spatial coherence measurements of undulator radiation using</a:t>
            </a:r>
            <a:r>
              <a:rPr lang="en-US" sz="2200" dirty="0" smtClean="0"/>
              <a:t> Young’s </a:t>
            </a:r>
            <a:r>
              <a:rPr lang="en-US" sz="2200" dirty="0"/>
              <a:t>2-pinhole technique</a:t>
            </a:r>
          </a:p>
        </p:txBody>
      </p:sp>
      <p:sp>
        <p:nvSpPr>
          <p:cNvPr id="59396" name="Text Box 3"/>
          <p:cNvSpPr txBox="1">
            <a:spLocks noChangeArrowheads="1"/>
          </p:cNvSpPr>
          <p:nvPr/>
        </p:nvSpPr>
        <p:spPr bwMode="auto">
          <a:xfrm>
            <a:off x="209550" y="6243846"/>
            <a:ext cx="8672513" cy="304800"/>
          </a:xfrm>
          <a:prstGeom prst="rect">
            <a:avLst/>
          </a:prstGeom>
          <a:noFill/>
          <a:ln w="9525">
            <a:noFill/>
            <a:miter lim="800000"/>
            <a:headEnd/>
            <a:tailEnd/>
          </a:ln>
        </p:spPr>
        <p:txBody>
          <a:bodyPr>
            <a:prstTxWarp prst="textNoShape">
              <a:avLst/>
            </a:prstTxWarp>
            <a:spAutoFit/>
          </a:bodyPr>
          <a:lstStyle/>
          <a:p>
            <a:pPr algn="ctr"/>
            <a:r>
              <a:rPr lang="en-US" sz="1400" dirty="0" err="1">
                <a:latin typeface="Symbol" charset="2"/>
              </a:rPr>
              <a:t>l</a:t>
            </a:r>
            <a:r>
              <a:rPr lang="en-US" sz="1400" dirty="0">
                <a:latin typeface="Helvetica" charset="0"/>
              </a:rPr>
              <a:t> = 13.4 nm, 450 nm diameter pinholes, 1024 </a:t>
            </a:r>
            <a:r>
              <a:rPr lang="en-US" sz="1400" dirty="0" err="1">
                <a:latin typeface="Helvetica" charset="0"/>
              </a:rPr>
              <a:t>x</a:t>
            </a:r>
            <a:r>
              <a:rPr lang="en-US" sz="1400" dirty="0">
                <a:latin typeface="Helvetica" charset="0"/>
              </a:rPr>
              <a:t> 1024 EUV/CCD at 26 cm ALS, 1.9 </a:t>
            </a:r>
            <a:r>
              <a:rPr lang="en-US" sz="1400" dirty="0" err="1">
                <a:latin typeface="Helvetica" charset="0"/>
              </a:rPr>
              <a:t>GeV</a:t>
            </a:r>
            <a:r>
              <a:rPr lang="en-US" sz="1400" dirty="0">
                <a:latin typeface="Helvetica" charset="0"/>
              </a:rPr>
              <a:t>, </a:t>
            </a:r>
            <a:r>
              <a:rPr lang="en-US" sz="1400" dirty="0" err="1">
                <a:latin typeface="Symbol" charset="2"/>
              </a:rPr>
              <a:t>l</a:t>
            </a:r>
            <a:r>
              <a:rPr lang="en-US" sz="1600" baseline="-20000" dirty="0" err="1">
                <a:latin typeface="Helvetica" charset="0"/>
              </a:rPr>
              <a:t>u</a:t>
            </a:r>
            <a:r>
              <a:rPr lang="en-US" sz="1400" dirty="0">
                <a:latin typeface="Helvetica" charset="0"/>
              </a:rPr>
              <a:t> = 8 cm, N = 55</a:t>
            </a:r>
          </a:p>
        </p:txBody>
      </p:sp>
      <p:pic>
        <p:nvPicPr>
          <p:cNvPr id="59397" name="Picture 4"/>
          <p:cNvPicPr>
            <a:picLocks noChangeAspect="1" noChangeArrowheads="1"/>
          </p:cNvPicPr>
          <p:nvPr/>
        </p:nvPicPr>
        <p:blipFill>
          <a:blip r:embed="rId2"/>
          <a:srcRect/>
          <a:stretch>
            <a:fillRect/>
          </a:stretch>
        </p:blipFill>
        <p:spPr bwMode="auto">
          <a:xfrm>
            <a:off x="460375" y="1054100"/>
            <a:ext cx="3794125" cy="4792663"/>
          </a:xfrm>
          <a:prstGeom prst="rect">
            <a:avLst/>
          </a:prstGeom>
          <a:noFill/>
          <a:ln w="9525">
            <a:noFill/>
            <a:miter lim="800000"/>
            <a:headEnd/>
            <a:tailEnd/>
          </a:ln>
        </p:spPr>
      </p:pic>
      <p:pic>
        <p:nvPicPr>
          <p:cNvPr id="59398" name="Picture 5"/>
          <p:cNvPicPr>
            <a:picLocks noChangeAspect="1" noChangeArrowheads="1"/>
          </p:cNvPicPr>
          <p:nvPr/>
        </p:nvPicPr>
        <p:blipFill>
          <a:blip r:embed="rId3"/>
          <a:srcRect/>
          <a:stretch>
            <a:fillRect/>
          </a:stretch>
        </p:blipFill>
        <p:spPr bwMode="auto">
          <a:xfrm>
            <a:off x="4708525" y="1073150"/>
            <a:ext cx="3738563" cy="4749800"/>
          </a:xfrm>
          <a:prstGeom prst="rect">
            <a:avLst/>
          </a:prstGeom>
          <a:noFill/>
          <a:ln w="9525">
            <a:noFill/>
            <a:miter lim="800000"/>
            <a:headEnd/>
            <a:tailEnd/>
          </a:ln>
        </p:spPr>
      </p:pic>
      <p:sp>
        <p:nvSpPr>
          <p:cNvPr id="59399" name="Text Box 6"/>
          <p:cNvSpPr txBox="1">
            <a:spLocks noChangeArrowheads="1"/>
          </p:cNvSpPr>
          <p:nvPr/>
        </p:nvSpPr>
        <p:spPr bwMode="auto">
          <a:xfrm>
            <a:off x="2365744" y="5846763"/>
            <a:ext cx="4487126" cy="338554"/>
          </a:xfrm>
          <a:prstGeom prst="rect">
            <a:avLst/>
          </a:prstGeom>
          <a:noFill/>
          <a:ln w="9525">
            <a:noFill/>
            <a:miter lim="800000"/>
            <a:headEnd/>
            <a:tailEnd/>
          </a:ln>
        </p:spPr>
        <p:txBody>
          <a:bodyPr wrap="none">
            <a:prstTxWarp prst="textNoShape">
              <a:avLst/>
            </a:prstTxWarp>
            <a:spAutoFit/>
          </a:bodyPr>
          <a:lstStyle/>
          <a:p>
            <a:pPr algn="ctr"/>
            <a:r>
              <a:rPr lang="en-US" sz="1600" dirty="0">
                <a:latin typeface="Times New Roman" charset="0"/>
              </a:rPr>
              <a:t>Courtesy of Chang Chang, UC Berkeley and LBNL.</a:t>
            </a:r>
          </a:p>
        </p:txBody>
      </p:sp>
      <p:pic>
        <p:nvPicPr>
          <p:cNvPr id="8" name="Picture 3" descr="LBL_rgb"/>
          <p:cNvPicPr>
            <a:picLocks noChangeAspect="1" noChangeArrowheads="1"/>
          </p:cNvPicPr>
          <p:nvPr/>
        </p:nvPicPr>
        <p:blipFill>
          <a:blip r:embed="rId4"/>
          <a:srcRect/>
          <a:stretch>
            <a:fillRect/>
          </a:stretch>
        </p:blipFill>
        <p:spPr bwMode="auto">
          <a:xfrm>
            <a:off x="93663" y="63500"/>
            <a:ext cx="1176337" cy="714375"/>
          </a:xfrm>
          <a:prstGeom prst="rect">
            <a:avLst/>
          </a:prstGeom>
          <a:noFill/>
          <a:ln w="9525">
            <a:noFill/>
            <a:miter lim="800000"/>
            <a:headEnd/>
            <a:tailEnd/>
          </a:ln>
        </p:spPr>
      </p:pic>
    </p:spTree>
    <p:extLst>
      <p:ext uri="{BB962C8B-B14F-4D97-AF65-F5344CB8AC3E}">
        <p14:creationId xmlns:p14="http://schemas.microsoft.com/office/powerpoint/2010/main" val="16816491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2"/>
          <p:cNvSpPr>
            <a:spLocks noGrp="1"/>
          </p:cNvSpPr>
          <p:nvPr>
            <p:ph type="sldNum" sz="quarter" idx="10"/>
          </p:nvPr>
        </p:nvSpPr>
        <p:spPr>
          <a:noFill/>
        </p:spPr>
        <p:txBody>
          <a:bodyPr/>
          <a:lstStyle/>
          <a:p>
            <a:fld id="{C546B6D0-BEAD-2A47-A1AE-8705D93B5B0B}" type="slidenum">
              <a:rPr lang="en-US" smtClean="0">
                <a:latin typeface="Arial" charset="0"/>
                <a:ea typeface="ＭＳ Ｐゴシック" charset="-128"/>
                <a:cs typeface="ＭＳ Ｐゴシック" charset="-128"/>
              </a:rPr>
              <a:pPr/>
              <a:t>83</a:t>
            </a:fld>
            <a:endParaRPr lang="en-US" smtClean="0">
              <a:latin typeface="Arial" charset="0"/>
              <a:ea typeface="ＭＳ Ｐゴシック" charset="-128"/>
              <a:cs typeface="ＭＳ Ｐゴシック" charset="-128"/>
            </a:endParaRPr>
          </a:p>
        </p:txBody>
      </p:sp>
      <p:sp>
        <p:nvSpPr>
          <p:cNvPr id="60419" name="Rectangle 2"/>
          <p:cNvSpPr>
            <a:spLocks noGrp="1" noChangeArrowheads="1"/>
          </p:cNvSpPr>
          <p:nvPr>
            <p:ph type="title"/>
          </p:nvPr>
        </p:nvSpPr>
        <p:spPr>
          <a:xfrm>
            <a:off x="1086209" y="0"/>
            <a:ext cx="7156091" cy="762000"/>
          </a:xfrm>
        </p:spPr>
        <p:txBody>
          <a:bodyPr/>
          <a:lstStyle/>
          <a:p>
            <a:pPr algn="ctr" eaLnBrk="1" hangingPunct="1"/>
            <a:r>
              <a:rPr lang="en-US" sz="2200" dirty="0"/>
              <a:t>Spatial coherence measurements of undulator radiation using</a:t>
            </a:r>
            <a:r>
              <a:rPr lang="en-US" sz="2200" dirty="0" smtClean="0"/>
              <a:t> Young’s 2</a:t>
            </a:r>
            <a:r>
              <a:rPr lang="en-US" sz="2200" dirty="0"/>
              <a:t>-pinhole technique</a:t>
            </a:r>
          </a:p>
        </p:txBody>
      </p:sp>
      <p:pic>
        <p:nvPicPr>
          <p:cNvPr id="60421" name="Picture 4"/>
          <p:cNvPicPr>
            <a:picLocks noChangeAspect="1" noChangeArrowheads="1"/>
          </p:cNvPicPr>
          <p:nvPr/>
        </p:nvPicPr>
        <p:blipFill>
          <a:blip r:embed="rId2"/>
          <a:srcRect/>
          <a:stretch>
            <a:fillRect/>
          </a:stretch>
        </p:blipFill>
        <p:spPr bwMode="auto">
          <a:xfrm>
            <a:off x="511175" y="1054100"/>
            <a:ext cx="3775075" cy="4713288"/>
          </a:xfrm>
          <a:prstGeom prst="rect">
            <a:avLst/>
          </a:prstGeom>
          <a:noFill/>
          <a:ln w="9525">
            <a:noFill/>
            <a:miter lim="800000"/>
            <a:headEnd/>
            <a:tailEnd/>
          </a:ln>
        </p:spPr>
      </p:pic>
      <p:pic>
        <p:nvPicPr>
          <p:cNvPr id="60422" name="Picture 5"/>
          <p:cNvPicPr>
            <a:picLocks noChangeAspect="1" noChangeArrowheads="1"/>
          </p:cNvPicPr>
          <p:nvPr/>
        </p:nvPicPr>
        <p:blipFill>
          <a:blip r:embed="rId3"/>
          <a:srcRect/>
          <a:stretch>
            <a:fillRect/>
          </a:stretch>
        </p:blipFill>
        <p:spPr bwMode="auto">
          <a:xfrm>
            <a:off x="4619625" y="1003300"/>
            <a:ext cx="3811588" cy="4781550"/>
          </a:xfrm>
          <a:prstGeom prst="rect">
            <a:avLst/>
          </a:prstGeom>
          <a:noFill/>
          <a:ln w="9525">
            <a:noFill/>
            <a:miter lim="800000"/>
            <a:headEnd/>
            <a:tailEnd/>
          </a:ln>
        </p:spPr>
      </p:pic>
      <p:sp>
        <p:nvSpPr>
          <p:cNvPr id="60423" name="Text Box 6"/>
          <p:cNvSpPr txBox="1">
            <a:spLocks noChangeArrowheads="1"/>
          </p:cNvSpPr>
          <p:nvPr/>
        </p:nvSpPr>
        <p:spPr bwMode="auto">
          <a:xfrm>
            <a:off x="209550" y="6226127"/>
            <a:ext cx="8672513" cy="304800"/>
          </a:xfrm>
          <a:prstGeom prst="rect">
            <a:avLst/>
          </a:prstGeom>
          <a:noFill/>
          <a:ln w="9525">
            <a:noFill/>
            <a:miter lim="800000"/>
            <a:headEnd/>
            <a:tailEnd/>
          </a:ln>
        </p:spPr>
        <p:txBody>
          <a:bodyPr>
            <a:prstTxWarp prst="textNoShape">
              <a:avLst/>
            </a:prstTxWarp>
            <a:spAutoFit/>
          </a:bodyPr>
          <a:lstStyle/>
          <a:p>
            <a:pPr algn="ctr"/>
            <a:r>
              <a:rPr lang="en-US" sz="1400" dirty="0" err="1">
                <a:latin typeface="Symbol" charset="2"/>
              </a:rPr>
              <a:t>l</a:t>
            </a:r>
            <a:r>
              <a:rPr lang="en-US" sz="1400" dirty="0">
                <a:latin typeface="Helvetica" charset="0"/>
              </a:rPr>
              <a:t> = 13.4 nm, 450 nm diameter pinholes, 1024 </a:t>
            </a:r>
            <a:r>
              <a:rPr lang="en-US" sz="1400" dirty="0" err="1">
                <a:latin typeface="Helvetica" charset="0"/>
              </a:rPr>
              <a:t>x</a:t>
            </a:r>
            <a:r>
              <a:rPr lang="en-US" sz="1400" dirty="0">
                <a:latin typeface="Helvetica" charset="0"/>
              </a:rPr>
              <a:t> 1024 EUV/CCD at 26 cm ALS, 1.9 </a:t>
            </a:r>
            <a:r>
              <a:rPr lang="en-US" sz="1400" dirty="0" err="1">
                <a:latin typeface="Helvetica" charset="0"/>
              </a:rPr>
              <a:t>GeV</a:t>
            </a:r>
            <a:r>
              <a:rPr lang="en-US" sz="1400" dirty="0">
                <a:latin typeface="Helvetica" charset="0"/>
              </a:rPr>
              <a:t>, </a:t>
            </a:r>
            <a:r>
              <a:rPr lang="en-US" sz="1400" dirty="0" err="1">
                <a:latin typeface="Symbol" charset="2"/>
              </a:rPr>
              <a:t>l</a:t>
            </a:r>
            <a:r>
              <a:rPr lang="en-US" sz="1600" baseline="-20000" dirty="0" err="1">
                <a:latin typeface="Helvetica" charset="0"/>
              </a:rPr>
              <a:t>u</a:t>
            </a:r>
            <a:r>
              <a:rPr lang="en-US" sz="1400" dirty="0">
                <a:latin typeface="Helvetica" charset="0"/>
              </a:rPr>
              <a:t> = 8 cm, N = 55</a:t>
            </a:r>
          </a:p>
        </p:txBody>
      </p:sp>
      <p:pic>
        <p:nvPicPr>
          <p:cNvPr id="8" name="Picture 3" descr="LBL_rgb"/>
          <p:cNvPicPr>
            <a:picLocks noChangeAspect="1" noChangeArrowheads="1"/>
          </p:cNvPicPr>
          <p:nvPr/>
        </p:nvPicPr>
        <p:blipFill>
          <a:blip r:embed="rId4"/>
          <a:srcRect/>
          <a:stretch>
            <a:fillRect/>
          </a:stretch>
        </p:blipFill>
        <p:spPr bwMode="auto">
          <a:xfrm>
            <a:off x="93663" y="63500"/>
            <a:ext cx="1176337" cy="714375"/>
          </a:xfrm>
          <a:prstGeom prst="rect">
            <a:avLst/>
          </a:prstGeom>
          <a:noFill/>
          <a:ln w="9525">
            <a:noFill/>
            <a:miter lim="800000"/>
            <a:headEnd/>
            <a:tailEnd/>
          </a:ln>
        </p:spPr>
      </p:pic>
      <p:sp>
        <p:nvSpPr>
          <p:cNvPr id="9" name="Text Box 6"/>
          <p:cNvSpPr txBox="1">
            <a:spLocks noChangeArrowheads="1"/>
          </p:cNvSpPr>
          <p:nvPr/>
        </p:nvSpPr>
        <p:spPr bwMode="auto">
          <a:xfrm>
            <a:off x="2365744" y="5846763"/>
            <a:ext cx="4487126" cy="338554"/>
          </a:xfrm>
          <a:prstGeom prst="rect">
            <a:avLst/>
          </a:prstGeom>
          <a:noFill/>
          <a:ln w="9525">
            <a:noFill/>
            <a:miter lim="800000"/>
            <a:headEnd/>
            <a:tailEnd/>
          </a:ln>
        </p:spPr>
        <p:txBody>
          <a:bodyPr wrap="none">
            <a:prstTxWarp prst="textNoShape">
              <a:avLst/>
            </a:prstTxWarp>
            <a:spAutoFit/>
          </a:bodyPr>
          <a:lstStyle/>
          <a:p>
            <a:pPr algn="ctr"/>
            <a:r>
              <a:rPr lang="en-US" sz="1600" dirty="0">
                <a:latin typeface="Times New Roman" charset="0"/>
              </a:rPr>
              <a:t>Courtesy of Chang Chang, UC Berkeley and LBNL.</a:t>
            </a:r>
          </a:p>
        </p:txBody>
      </p:sp>
    </p:spTree>
    <p:extLst>
      <p:ext uri="{BB962C8B-B14F-4D97-AF65-F5344CB8AC3E}">
        <p14:creationId xmlns:p14="http://schemas.microsoft.com/office/powerpoint/2010/main" val="36328446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Some experiments that require spatial coherence</a:t>
            </a:r>
            <a:endParaRPr lang="en-US" sz="2800" dirty="0"/>
          </a:p>
        </p:txBody>
      </p:sp>
      <p:sp>
        <p:nvSpPr>
          <p:cNvPr id="3" name="Slide Number Placeholder 2"/>
          <p:cNvSpPr>
            <a:spLocks noGrp="1"/>
          </p:cNvSpPr>
          <p:nvPr>
            <p:ph type="sldNum" sz="quarter" idx="10"/>
          </p:nvPr>
        </p:nvSpPr>
        <p:spPr/>
        <p:txBody>
          <a:bodyPr/>
          <a:lstStyle/>
          <a:p>
            <a:pPr>
              <a:defRPr/>
            </a:pPr>
            <a:fld id="{C50523F9-F006-DB4C-A1BA-4F0A3B3E1BA3}" type="slidenum">
              <a:rPr lang="en-US" smtClean="0"/>
              <a:pPr>
                <a:defRPr/>
              </a:pPr>
              <a:t>84</a:t>
            </a:fld>
            <a:endParaRPr lang="en-US"/>
          </a:p>
        </p:txBody>
      </p:sp>
      <p:sp>
        <p:nvSpPr>
          <p:cNvPr id="4" name="Rectangle 3"/>
          <p:cNvSpPr/>
          <p:nvPr/>
        </p:nvSpPr>
        <p:spPr>
          <a:xfrm>
            <a:off x="780001" y="1159062"/>
            <a:ext cx="7462299" cy="4154984"/>
          </a:xfrm>
          <a:prstGeom prst="rect">
            <a:avLst/>
          </a:prstGeom>
        </p:spPr>
        <p:txBody>
          <a:bodyPr wrap="square">
            <a:spAutoFit/>
          </a:bodyPr>
          <a:lstStyle/>
          <a:p>
            <a:r>
              <a:rPr lang="en-US" dirty="0">
                <a:solidFill>
                  <a:srgbClr val="014188"/>
                </a:solidFill>
              </a:rPr>
              <a:t>X-ray standing wave for depth profiled probing of materials </a:t>
            </a:r>
            <a:r>
              <a:rPr lang="en-US" dirty="0" smtClean="0">
                <a:solidFill>
                  <a:srgbClr val="014188"/>
                </a:solidFill>
              </a:rPr>
              <a:t>properties</a:t>
            </a:r>
          </a:p>
          <a:p>
            <a:endParaRPr lang="en-US" dirty="0">
              <a:solidFill>
                <a:srgbClr val="014188"/>
              </a:solidFill>
            </a:endParaRPr>
          </a:p>
          <a:p>
            <a:r>
              <a:rPr lang="en-US" dirty="0" smtClean="0">
                <a:solidFill>
                  <a:srgbClr val="014188"/>
                </a:solidFill>
              </a:rPr>
              <a:t>Scanning transmission x-ray microscope (STXM) for nanoscale </a:t>
            </a:r>
            <a:r>
              <a:rPr lang="en-US" dirty="0" err="1" smtClean="0">
                <a:solidFill>
                  <a:srgbClr val="014188"/>
                </a:solidFill>
              </a:rPr>
              <a:t>spectromicroscopy</a:t>
            </a:r>
            <a:endParaRPr lang="en-US" dirty="0" smtClean="0">
              <a:solidFill>
                <a:srgbClr val="014188"/>
              </a:solidFill>
            </a:endParaRPr>
          </a:p>
          <a:p>
            <a:endParaRPr lang="en-US" dirty="0">
              <a:solidFill>
                <a:srgbClr val="014188"/>
              </a:solidFill>
            </a:endParaRPr>
          </a:p>
          <a:p>
            <a:r>
              <a:rPr lang="en-US" dirty="0" smtClean="0">
                <a:solidFill>
                  <a:srgbClr val="014188"/>
                </a:solidFill>
              </a:rPr>
              <a:t>Coherent diffractive Imaging (CDI)</a:t>
            </a:r>
          </a:p>
          <a:p>
            <a:endParaRPr lang="en-US" dirty="0" smtClean="0">
              <a:solidFill>
                <a:srgbClr val="014188"/>
              </a:solidFill>
            </a:endParaRPr>
          </a:p>
          <a:p>
            <a:r>
              <a:rPr lang="en-US" dirty="0" err="1" smtClean="0">
                <a:solidFill>
                  <a:srgbClr val="014188"/>
                </a:solidFill>
              </a:rPr>
              <a:t>Ptychographic</a:t>
            </a:r>
            <a:r>
              <a:rPr lang="en-US" dirty="0" smtClean="0">
                <a:solidFill>
                  <a:srgbClr val="014188"/>
                </a:solidFill>
              </a:rPr>
              <a:t> nanoscale imaging</a:t>
            </a:r>
          </a:p>
          <a:p>
            <a:endParaRPr lang="en-US" dirty="0">
              <a:solidFill>
                <a:srgbClr val="014188"/>
              </a:solidFill>
            </a:endParaRPr>
          </a:p>
          <a:p>
            <a:r>
              <a:rPr lang="en-US" dirty="0" smtClean="0">
                <a:solidFill>
                  <a:srgbClr val="014188"/>
                </a:solidFill>
              </a:rPr>
              <a:t>X-ray holography for nanoscale imaging</a:t>
            </a:r>
            <a:endParaRPr lang="en-US" dirty="0">
              <a:solidFill>
                <a:srgbClr val="014188"/>
              </a:solidFill>
            </a:endParaRPr>
          </a:p>
        </p:txBody>
      </p:sp>
    </p:spTree>
    <p:extLst>
      <p:ext uri="{BB962C8B-B14F-4D97-AF65-F5344CB8AC3E}">
        <p14:creationId xmlns:p14="http://schemas.microsoft.com/office/powerpoint/2010/main" val="38346364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X-ray standing waves at a surface </a:t>
            </a:r>
            <a:endParaRPr lang="en-US" dirty="0"/>
          </a:p>
        </p:txBody>
      </p:sp>
      <p:sp>
        <p:nvSpPr>
          <p:cNvPr id="3" name="Content Placeholder 2"/>
          <p:cNvSpPr>
            <a:spLocks noGrp="1"/>
          </p:cNvSpPr>
          <p:nvPr>
            <p:ph idx="1"/>
          </p:nvPr>
        </p:nvSpPr>
        <p:spPr>
          <a:xfrm>
            <a:off x="685800" y="1066800"/>
            <a:ext cx="7772400" cy="4574146"/>
          </a:xfrm>
        </p:spPr>
        <p:txBody>
          <a:bodyPr/>
          <a:lstStyle/>
          <a:p>
            <a:pPr marL="0" indent="0">
              <a:buNone/>
            </a:pPr>
            <a:r>
              <a:rPr lang="en-US" dirty="0" smtClean="0"/>
              <a:t>Requires spatial and temporal coherence</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85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5283" y="1517545"/>
            <a:ext cx="4229830" cy="4641895"/>
          </a:xfrm>
          <a:prstGeom prst="rect">
            <a:avLst/>
          </a:prstGeom>
        </p:spPr>
      </p:pic>
      <p:sp>
        <p:nvSpPr>
          <p:cNvPr id="5" name="Rectangle 4"/>
          <p:cNvSpPr/>
          <p:nvPr/>
        </p:nvSpPr>
        <p:spPr>
          <a:xfrm>
            <a:off x="428443" y="6159440"/>
            <a:ext cx="8968597" cy="400110"/>
          </a:xfrm>
          <a:prstGeom prst="rect">
            <a:avLst/>
          </a:prstGeom>
        </p:spPr>
        <p:txBody>
          <a:bodyPr wrap="square">
            <a:spAutoFit/>
          </a:bodyPr>
          <a:lstStyle/>
          <a:p>
            <a:r>
              <a:rPr lang="en-US" sz="2000" dirty="0">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Courtesy of M.J. </a:t>
            </a:r>
            <a:r>
              <a:rPr lang="en-US" sz="2000" dirty="0" err="1">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Bedzyk</a:t>
            </a:r>
            <a:r>
              <a:rPr lang="en-US" sz="2000" dirty="0">
                <a:solidFill>
                  <a:srgbClr val="014188"/>
                </a:solidFill>
                <a:latin typeface="Cambria Math" panose="02040503050406030204" pitchFamily="18" charset="0"/>
                <a:ea typeface="Times New Roman" panose="02020603050405020304" pitchFamily="18" charset="0"/>
                <a:cs typeface="Times New Roman" panose="02020603050405020304" pitchFamily="18" charset="0"/>
              </a:rPr>
              <a:t>, Cornell University, now at Northwestern University</a:t>
            </a:r>
            <a:endParaRPr lang="en-US" sz="2000" dirty="0">
              <a:solidFill>
                <a:srgbClr val="014188"/>
              </a:solidFill>
            </a:endParaRPr>
          </a:p>
        </p:txBody>
      </p:sp>
    </p:spTree>
    <p:extLst>
      <p:ext uri="{BB962C8B-B14F-4D97-AF65-F5344CB8AC3E}">
        <p14:creationId xmlns:p14="http://schemas.microsoft.com/office/powerpoint/2010/main" val="12054071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scanning transmission x-ray microscope (STXM)</a:t>
            </a:r>
            <a:endParaRPr lang="en-US" dirty="0"/>
          </a:p>
        </p:txBody>
      </p:sp>
      <p:sp>
        <p:nvSpPr>
          <p:cNvPr id="3" name="Content Placeholder 2"/>
          <p:cNvSpPr>
            <a:spLocks noGrp="1"/>
          </p:cNvSpPr>
          <p:nvPr>
            <p:ph idx="1"/>
          </p:nvPr>
        </p:nvSpPr>
        <p:spPr>
          <a:xfrm>
            <a:off x="342106" y="1215655"/>
            <a:ext cx="7772400" cy="5029200"/>
          </a:xfrm>
        </p:spPr>
        <p:txBody>
          <a:bodyPr/>
          <a:lstStyle/>
          <a:p>
            <a:pPr marL="0" indent="0">
              <a:buNone/>
            </a:pPr>
            <a:r>
              <a:rPr lang="en-US" dirty="0" smtClean="0"/>
              <a:t>Requires spatially coherent illumination to achieve the smallest spot size and thus highest spatial resolution. Roughly the zone plate outer zone width, </a:t>
            </a:r>
            <a:r>
              <a:rPr lang="el-GR" dirty="0" smtClean="0">
                <a:latin typeface="Times New Roman" panose="02020603050405020304" pitchFamily="18" charset="0"/>
                <a:cs typeface="Times New Roman" panose="02020603050405020304" pitchFamily="18" charset="0"/>
              </a:rPr>
              <a:t>Δ</a:t>
            </a:r>
            <a:r>
              <a:rPr lang="en-US" dirty="0" smtClean="0">
                <a:cs typeface="Times New Roman" panose="02020603050405020304" pitchFamily="18" charset="0"/>
              </a:rPr>
              <a:t>r</a:t>
            </a:r>
            <a:r>
              <a:rPr lang="en-US" dirty="0" smtClean="0">
                <a:latin typeface="Times New Roman" panose="02020603050405020304" pitchFamily="18" charset="0"/>
                <a:cs typeface="Times New Roman" panose="02020603050405020304" pitchFamily="18" charset="0"/>
              </a:rPr>
              <a:t>.</a:t>
            </a:r>
            <a:endParaRPr lang="en-US" dirty="0" smtClean="0"/>
          </a:p>
          <a:p>
            <a:endParaRPr lang="en-US" dirty="0"/>
          </a:p>
          <a:p>
            <a:endParaRPr lang="en-US" dirty="0" smtClean="0"/>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86</a:t>
            </a:fld>
            <a:endParaRPr lang="en-US"/>
          </a:p>
        </p:txBody>
      </p:sp>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30" y="2749253"/>
            <a:ext cx="8328123" cy="2382475"/>
          </a:xfrm>
          <a:prstGeom prst="rect">
            <a:avLst/>
          </a:prstGeom>
        </p:spPr>
      </p:pic>
    </p:spTree>
    <p:extLst>
      <p:ext uri="{BB962C8B-B14F-4D97-AF65-F5344CB8AC3E}">
        <p14:creationId xmlns:p14="http://schemas.microsoft.com/office/powerpoint/2010/main" val="20571324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p:txBody>
          <a:bodyPr/>
          <a:lstStyle/>
          <a:p>
            <a:r>
              <a:rPr lang="en-US" dirty="0" smtClean="0"/>
              <a:t>Coherent Diffractive </a:t>
            </a:r>
            <a:r>
              <a:rPr lang="en-US" dirty="0"/>
              <a:t>I</a:t>
            </a:r>
            <a:r>
              <a:rPr lang="en-US" dirty="0" smtClean="0"/>
              <a:t>maging (CDI)</a:t>
            </a:r>
          </a:p>
        </p:txBody>
      </p:sp>
      <p:sp>
        <p:nvSpPr>
          <p:cNvPr id="175107" name="Slide Number Placeholder 3"/>
          <p:cNvSpPr>
            <a:spLocks noGrp="1"/>
          </p:cNvSpPr>
          <p:nvPr>
            <p:ph type="sldNum" sz="quarter" idx="10"/>
          </p:nvPr>
        </p:nvSpPr>
        <p:spPr>
          <a:noFill/>
        </p:spPr>
        <p:txBody>
          <a:bodyPr/>
          <a:lstStyle/>
          <a:p>
            <a:fld id="{0C904B6F-3BA0-B746-AAED-B171D83D6B41}" type="slidenum">
              <a:rPr lang="en-US" smtClean="0"/>
              <a:pPr/>
              <a:t>87</a:t>
            </a:fld>
            <a:endParaRPr lang="en-US" smtClean="0"/>
          </a:p>
        </p:txBody>
      </p:sp>
      <p:pic>
        <p:nvPicPr>
          <p:cNvPr id="175108" name="Picture 41" descr="CohDiffracImagSchem_Diagr_Oct09.jpg"/>
          <p:cNvPicPr>
            <a:picLocks noChangeAspect="1"/>
          </p:cNvPicPr>
          <p:nvPr/>
        </p:nvPicPr>
        <p:blipFill>
          <a:blip r:embed="rId2"/>
          <a:srcRect/>
          <a:stretch>
            <a:fillRect/>
          </a:stretch>
        </p:blipFill>
        <p:spPr bwMode="auto">
          <a:xfrm>
            <a:off x="412724" y="876710"/>
            <a:ext cx="8232801" cy="5738403"/>
          </a:xfrm>
          <a:prstGeom prst="rect">
            <a:avLst/>
          </a:prstGeom>
          <a:noFill/>
          <a:ln w="9525">
            <a:noFill/>
            <a:miter lim="800000"/>
            <a:headEnd/>
            <a:tailEnd/>
          </a:ln>
        </p:spPr>
      </p:pic>
    </p:spTree>
    <p:extLst>
      <p:ext uri="{BB962C8B-B14F-4D97-AF65-F5344CB8AC3E}">
        <p14:creationId xmlns:p14="http://schemas.microsoft.com/office/powerpoint/2010/main" val="28288888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2874" y="889000"/>
            <a:ext cx="7056620" cy="2988200"/>
          </a:xfrm>
          <a:prstGeom prst="rect">
            <a:avLst/>
          </a:prstGeom>
        </p:spPr>
      </p:pic>
      <p:sp>
        <p:nvSpPr>
          <p:cNvPr id="2" name="Title 1"/>
          <p:cNvSpPr>
            <a:spLocks noGrp="1"/>
          </p:cNvSpPr>
          <p:nvPr>
            <p:ph type="ctrTitle"/>
          </p:nvPr>
        </p:nvSpPr>
        <p:spPr>
          <a:xfrm>
            <a:off x="0" y="0"/>
            <a:ext cx="8140700" cy="658820"/>
          </a:xfrm>
        </p:spPr>
        <p:txBody>
          <a:bodyPr/>
          <a:lstStyle/>
          <a:p>
            <a:r>
              <a:rPr lang="en-US" sz="3200" dirty="0" err="1" smtClean="0"/>
              <a:t>Ptychography</a:t>
            </a:r>
            <a:r>
              <a:rPr lang="en-US" sz="3200" dirty="0" smtClean="0"/>
              <a:t> using a defocused STXM</a:t>
            </a:r>
            <a:endParaRPr lang="en-US" sz="3200" dirty="0"/>
          </a:p>
        </p:txBody>
      </p:sp>
      <p:sp>
        <p:nvSpPr>
          <p:cNvPr id="3" name="Subtitle 2"/>
          <p:cNvSpPr>
            <a:spLocks noGrp="1"/>
          </p:cNvSpPr>
          <p:nvPr>
            <p:ph type="subTitle" idx="1"/>
          </p:nvPr>
        </p:nvSpPr>
        <p:spPr>
          <a:xfrm>
            <a:off x="541856" y="3877200"/>
            <a:ext cx="7980786" cy="1872816"/>
          </a:xfrm>
        </p:spPr>
        <p:txBody>
          <a:bodyPr/>
          <a:lstStyle/>
          <a:p>
            <a:pPr algn="l"/>
            <a:r>
              <a:rPr lang="en-US" dirty="0" smtClean="0"/>
              <a:t>Zone plate is defocused to a larger size at the sample, no longer sets resolution. </a:t>
            </a:r>
          </a:p>
          <a:p>
            <a:pPr algn="l"/>
            <a:r>
              <a:rPr lang="en-US" dirty="0" smtClean="0"/>
              <a:t>Scanned 2D diffraction data is obtained in many overlapping areas.</a:t>
            </a:r>
          </a:p>
          <a:p>
            <a:pPr algn="l"/>
            <a:r>
              <a:rPr lang="en-US" dirty="0" smtClean="0"/>
              <a:t>Numerical techniques used to reconstruct image. Tomography possible, but with long data collection time. DLSRs will help.</a:t>
            </a:r>
          </a:p>
          <a:p>
            <a:pPr algn="l"/>
            <a:endParaRPr lang="en-US" dirty="0" smtClean="0"/>
          </a:p>
          <a:p>
            <a:pPr algn="l"/>
            <a:r>
              <a:rPr lang="en-US" dirty="0" smtClean="0"/>
              <a:t>Original figure S. Vogt(ANL), modified by </a:t>
            </a:r>
            <a:r>
              <a:rPr lang="en-US" dirty="0" err="1" smtClean="0"/>
              <a:t>J.Deng</a:t>
            </a:r>
            <a:r>
              <a:rPr lang="en-US" dirty="0" smtClean="0"/>
              <a:t> et al.,</a:t>
            </a:r>
            <a:r>
              <a:rPr lang="en-US" dirty="0" err="1" smtClean="0"/>
              <a:t>Sci.Rep</a:t>
            </a:r>
            <a:r>
              <a:rPr lang="en-US" dirty="0" smtClean="0"/>
              <a:t>. </a:t>
            </a:r>
            <a:r>
              <a:rPr lang="en-US" b="1" dirty="0" smtClean="0"/>
              <a:t>7</a:t>
            </a:r>
            <a:r>
              <a:rPr lang="en-US" dirty="0" smtClean="0"/>
              <a:t>,445 (2017) .</a:t>
            </a:r>
          </a:p>
          <a:p>
            <a:endParaRPr lang="en-US" dirty="0"/>
          </a:p>
        </p:txBody>
      </p:sp>
      <p:sp>
        <p:nvSpPr>
          <p:cNvPr id="6" name="Rectangle 5"/>
          <p:cNvSpPr/>
          <p:nvPr/>
        </p:nvSpPr>
        <p:spPr bwMode="auto">
          <a:xfrm>
            <a:off x="1117788" y="889000"/>
            <a:ext cx="914400" cy="914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7" name="Rectangle 6"/>
          <p:cNvSpPr/>
          <p:nvPr/>
        </p:nvSpPr>
        <p:spPr bwMode="auto">
          <a:xfrm>
            <a:off x="1792703" y="2174950"/>
            <a:ext cx="914400" cy="72720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ea typeface="Geneva" charset="0"/>
                <a:cs typeface="Geneva" charset="0"/>
              </a:rPr>
              <a:t>Pinhole spatial filter</a:t>
            </a:r>
            <a:endParaRPr kumimoji="0" lang="en-US" sz="1400" b="0" i="0" u="none" strike="noStrike" cap="none" normalizeH="0" baseline="0" dirty="0">
              <a:ln>
                <a:noFill/>
              </a:ln>
              <a:solidFill>
                <a:schemeClr val="tx1"/>
              </a:solidFill>
              <a:effectLst/>
              <a:latin typeface="Arial" charset="0"/>
              <a:ea typeface="Geneva" charset="0"/>
              <a:cs typeface="Geneva" charset="0"/>
            </a:endParaRPr>
          </a:p>
        </p:txBody>
      </p:sp>
      <p:cxnSp>
        <p:nvCxnSpPr>
          <p:cNvPr id="9" name="Straight Arrow Connector 8"/>
          <p:cNvCxnSpPr/>
          <p:nvPr/>
        </p:nvCxnSpPr>
        <p:spPr bwMode="auto">
          <a:xfrm flipH="1">
            <a:off x="2307771" y="2687216"/>
            <a:ext cx="6221" cy="49763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3514572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783"/>
            <a:ext cx="8180387" cy="762000"/>
          </a:xfrm>
        </p:spPr>
        <p:txBody>
          <a:bodyPr/>
          <a:lstStyle/>
          <a:p>
            <a:r>
              <a:rPr lang="en-US" dirty="0" smtClean="0"/>
              <a:t>                                X-ray holography with spatially </a:t>
            </a:r>
            <a:br>
              <a:rPr lang="en-US" dirty="0" smtClean="0"/>
            </a:br>
            <a:r>
              <a:rPr lang="en-US" dirty="0" smtClean="0"/>
              <a:t>                                filtered undulator radiation</a:t>
            </a:r>
            <a:endParaRPr lang="en-US" dirty="0"/>
          </a:p>
        </p:txBody>
      </p:sp>
      <p:sp>
        <p:nvSpPr>
          <p:cNvPr id="3" name="Content Placeholder 2"/>
          <p:cNvSpPr>
            <a:spLocks noGrp="1"/>
          </p:cNvSpPr>
          <p:nvPr>
            <p:ph idx="1"/>
          </p:nvPr>
        </p:nvSpPr>
        <p:spPr>
          <a:xfrm>
            <a:off x="502276" y="875763"/>
            <a:ext cx="8345510" cy="5652566"/>
          </a:xfrm>
        </p:spPr>
        <p:txBody>
          <a:bodyPr/>
          <a:lstStyle/>
          <a:p>
            <a:r>
              <a:rPr lang="en-US" dirty="0" smtClean="0"/>
              <a:t>Imaging magnetic nanostructures (Stanford &amp; BESSY II)</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               </a:t>
            </a:r>
          </a:p>
          <a:p>
            <a:endParaRPr lang="en-US" dirty="0"/>
          </a:p>
          <a:p>
            <a:endParaRPr lang="en-US" dirty="0" smtClean="0"/>
          </a:p>
          <a:p>
            <a:pPr marL="0" indent="0">
              <a:buNone/>
            </a:pPr>
            <a:r>
              <a:rPr lang="en-US" sz="2000" dirty="0" smtClean="0"/>
              <a:t>S</a:t>
            </a:r>
            <a:r>
              <a:rPr lang="en-US" sz="2000" dirty="0"/>
              <a:t>. </a:t>
            </a:r>
            <a:r>
              <a:rPr lang="en-US" sz="2000" dirty="0" err="1"/>
              <a:t>Eisebitt</a:t>
            </a:r>
            <a:r>
              <a:rPr lang="en-US" sz="2000" dirty="0"/>
              <a:t>, J. </a:t>
            </a:r>
            <a:r>
              <a:rPr lang="en-US" sz="2000" dirty="0" err="1"/>
              <a:t>Lüning</a:t>
            </a:r>
            <a:r>
              <a:rPr lang="en-US" sz="2000" dirty="0"/>
              <a:t>, W.F. </a:t>
            </a:r>
            <a:r>
              <a:rPr lang="en-US" sz="2000" dirty="0" err="1"/>
              <a:t>Schlotter</a:t>
            </a:r>
            <a:r>
              <a:rPr lang="en-US" sz="2000" dirty="0"/>
              <a:t>, M. </a:t>
            </a:r>
            <a:r>
              <a:rPr lang="en-US" sz="2000" dirty="0" err="1"/>
              <a:t>Lörgren</a:t>
            </a:r>
            <a:r>
              <a:rPr lang="en-US" sz="2000" dirty="0"/>
              <a:t>, O. </a:t>
            </a:r>
            <a:r>
              <a:rPr lang="en-US" sz="2000" dirty="0" err="1"/>
              <a:t>Hellwig</a:t>
            </a:r>
            <a:r>
              <a:rPr lang="en-US" sz="2000" dirty="0"/>
              <a:t>, </a:t>
            </a:r>
            <a:endParaRPr lang="en-US" sz="2000" dirty="0" smtClean="0"/>
          </a:p>
          <a:p>
            <a:pPr marL="0" indent="0">
              <a:buNone/>
            </a:pPr>
            <a:r>
              <a:rPr lang="en-US" sz="2000" dirty="0" smtClean="0"/>
              <a:t>W</a:t>
            </a:r>
            <a:r>
              <a:rPr lang="en-US" sz="2000" dirty="0"/>
              <a:t>. </a:t>
            </a:r>
            <a:r>
              <a:rPr lang="en-US" sz="2000" dirty="0" err="1"/>
              <a:t>Eberhardt</a:t>
            </a:r>
            <a:r>
              <a:rPr lang="en-US" sz="2000" dirty="0"/>
              <a:t> and J. </a:t>
            </a:r>
            <a:r>
              <a:rPr lang="en-US" sz="2000" dirty="0" err="1"/>
              <a:t>Stöhr</a:t>
            </a:r>
            <a:r>
              <a:rPr lang="en-US" sz="2000" dirty="0"/>
              <a:t>, </a:t>
            </a:r>
            <a:r>
              <a:rPr lang="en-US" sz="2000" dirty="0" smtClean="0"/>
              <a:t>Nature </a:t>
            </a:r>
            <a:r>
              <a:rPr lang="en-US" sz="2000" b="1" dirty="0"/>
              <a:t>432</a:t>
            </a:r>
            <a:r>
              <a:rPr lang="en-US" sz="2000" dirty="0"/>
              <a:t>, 885 16December 2004</a:t>
            </a:r>
            <a:r>
              <a:rPr lang="en-US" sz="2000" dirty="0" smtClean="0"/>
              <a:t>)</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89</a:t>
            </a:fld>
            <a:endParaRPr lang="en-US"/>
          </a:p>
        </p:txBody>
      </p:sp>
      <p:pic>
        <p:nvPicPr>
          <p:cNvPr id="5" name="Picture 4" descr="C:\Users\attwood\Desktop\Ch 4 6-15\Ch04_F09_Coherence.tif"/>
          <p:cNvPicPr/>
          <p:nvPr/>
        </p:nvPicPr>
        <p:blipFill>
          <a:blip r:embed="rId2" cstate="print"/>
          <a:srcRect/>
          <a:stretch>
            <a:fillRect/>
          </a:stretch>
        </p:blipFill>
        <p:spPr bwMode="auto">
          <a:xfrm>
            <a:off x="1171978" y="1416676"/>
            <a:ext cx="5499278" cy="4353059"/>
          </a:xfrm>
          <a:prstGeom prst="rect">
            <a:avLst/>
          </a:prstGeom>
          <a:noFill/>
          <a:ln w="9525">
            <a:noFill/>
            <a:miter lim="800000"/>
            <a:headEnd/>
            <a:tailEnd/>
          </a:ln>
        </p:spPr>
      </p:pic>
      <p:pic>
        <p:nvPicPr>
          <p:cNvPr id="7" name="Picture 6" descr="StanfordUlogo"/>
          <p:cNvPicPr>
            <a:picLocks noChangeAspect="1" noChangeArrowheads="1"/>
          </p:cNvPicPr>
          <p:nvPr/>
        </p:nvPicPr>
        <p:blipFill>
          <a:blip r:embed="rId3"/>
          <a:srcRect/>
          <a:stretch>
            <a:fillRect/>
          </a:stretch>
        </p:blipFill>
        <p:spPr bwMode="auto">
          <a:xfrm>
            <a:off x="153989" y="49213"/>
            <a:ext cx="824806" cy="753570"/>
          </a:xfrm>
          <a:prstGeom prst="rect">
            <a:avLst/>
          </a:prstGeom>
          <a:noFill/>
          <a:ln w="9525">
            <a:noFill/>
            <a:miter lim="800000"/>
            <a:headEnd/>
            <a:tailEnd/>
          </a:ln>
        </p:spPr>
      </p:pic>
      <p:pic>
        <p:nvPicPr>
          <p:cNvPr id="8" name="Picture 5" descr="bessy"/>
          <p:cNvPicPr>
            <a:picLocks noChangeAspect="1" noChangeArrowheads="1"/>
          </p:cNvPicPr>
          <p:nvPr/>
        </p:nvPicPr>
        <p:blipFill>
          <a:blip r:embed="rId4"/>
          <a:srcRect/>
          <a:stretch>
            <a:fillRect/>
          </a:stretch>
        </p:blipFill>
        <p:spPr bwMode="auto">
          <a:xfrm>
            <a:off x="1132784" y="138414"/>
            <a:ext cx="1203750" cy="566738"/>
          </a:xfrm>
          <a:prstGeom prst="rect">
            <a:avLst/>
          </a:prstGeom>
          <a:noFill/>
          <a:ln w="9525">
            <a:noFill/>
            <a:miter lim="800000"/>
            <a:headEnd/>
            <a:tailEnd/>
          </a:ln>
        </p:spPr>
      </p:pic>
    </p:spTree>
    <p:extLst>
      <p:ext uri="{BB962C8B-B14F-4D97-AF65-F5344CB8AC3E}">
        <p14:creationId xmlns:p14="http://schemas.microsoft.com/office/powerpoint/2010/main" val="21961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Synchrotron radiation in a narrow forward cone</a:t>
            </a:r>
          </a:p>
        </p:txBody>
      </p:sp>
      <p:sp>
        <p:nvSpPr>
          <p:cNvPr id="1843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DD5E28-ABB4-4BBD-A5B8-65D0771D2F4A}" type="slidenum">
              <a:rPr lang="en-US" altLang="en-US" sz="900">
                <a:solidFill>
                  <a:srgbClr val="177A6F"/>
                </a:solidFill>
              </a:rPr>
              <a:pPr/>
              <a:t>9</a:t>
            </a:fld>
            <a:endParaRPr lang="en-US" altLang="en-US" sz="900">
              <a:solidFill>
                <a:srgbClr val="177A6F"/>
              </a:solidFill>
            </a:endParaRPr>
          </a:p>
        </p:txBody>
      </p:sp>
      <p:pic>
        <p:nvPicPr>
          <p:cNvPr id="18436" name="Picture 3" descr="Ch05_F11VG_Oct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9238" y="1174750"/>
            <a:ext cx="86614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7846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3"/>
          <p:cNvSpPr>
            <a:spLocks noGrp="1"/>
          </p:cNvSpPr>
          <p:nvPr>
            <p:ph type="sldNum" sz="quarter" idx="10"/>
          </p:nvPr>
        </p:nvSpPr>
        <p:spPr>
          <a:noFill/>
        </p:spPr>
        <p:txBody>
          <a:bodyPr/>
          <a:lstStyle/>
          <a:p>
            <a:fld id="{D4A51E84-388F-E44B-921E-1081852E4322}" type="slidenum">
              <a:rPr lang="en-US" smtClean="0"/>
              <a:pPr/>
              <a:t>90</a:t>
            </a:fld>
            <a:endParaRPr lang="en-US" smtClean="0"/>
          </a:p>
        </p:txBody>
      </p:sp>
      <p:sp>
        <p:nvSpPr>
          <p:cNvPr id="91139" name="Rectangle 4"/>
          <p:cNvSpPr>
            <a:spLocks noChangeArrowheads="1"/>
          </p:cNvSpPr>
          <p:nvPr/>
        </p:nvSpPr>
        <p:spPr bwMode="auto">
          <a:xfrm>
            <a:off x="0" y="0"/>
            <a:ext cx="9144000" cy="931863"/>
          </a:xfrm>
          <a:prstGeom prst="rect">
            <a:avLst/>
          </a:prstGeom>
          <a:solidFill>
            <a:schemeClr val="bg1"/>
          </a:solidFill>
          <a:ln w="9525">
            <a:noFill/>
            <a:round/>
            <a:headEnd/>
            <a:tailEnd/>
          </a:ln>
        </p:spPr>
        <p:txBody>
          <a:bodyPr>
            <a:prstTxWarp prst="textNoShape">
              <a:avLst/>
            </a:prstTxWarp>
          </a:bodyPr>
          <a:lstStyle/>
          <a:p>
            <a:pPr eaLnBrk="0" hangingPunct="0"/>
            <a:endParaRPr lang="en-US"/>
          </a:p>
        </p:txBody>
      </p:sp>
      <p:pic>
        <p:nvPicPr>
          <p:cNvPr id="91140" name="Picture 5" descr="bessy"/>
          <p:cNvPicPr>
            <a:picLocks noChangeAspect="1" noChangeArrowheads="1"/>
          </p:cNvPicPr>
          <p:nvPr/>
        </p:nvPicPr>
        <p:blipFill>
          <a:blip r:embed="rId2"/>
          <a:srcRect/>
          <a:stretch>
            <a:fillRect/>
          </a:stretch>
        </p:blipFill>
        <p:spPr bwMode="auto">
          <a:xfrm>
            <a:off x="7756525" y="120650"/>
            <a:ext cx="1223963" cy="566738"/>
          </a:xfrm>
          <a:prstGeom prst="rect">
            <a:avLst/>
          </a:prstGeom>
          <a:noFill/>
          <a:ln w="9525">
            <a:noFill/>
            <a:miter lim="800000"/>
            <a:headEnd/>
            <a:tailEnd/>
          </a:ln>
        </p:spPr>
      </p:pic>
      <p:pic>
        <p:nvPicPr>
          <p:cNvPr id="91141" name="Picture 6" descr="StanfordUlogo"/>
          <p:cNvPicPr>
            <a:picLocks noChangeAspect="1" noChangeArrowheads="1"/>
          </p:cNvPicPr>
          <p:nvPr/>
        </p:nvPicPr>
        <p:blipFill>
          <a:blip r:embed="rId3"/>
          <a:srcRect/>
          <a:stretch>
            <a:fillRect/>
          </a:stretch>
        </p:blipFill>
        <p:spPr bwMode="auto">
          <a:xfrm>
            <a:off x="153988" y="49213"/>
            <a:ext cx="847725" cy="825500"/>
          </a:xfrm>
          <a:prstGeom prst="rect">
            <a:avLst/>
          </a:prstGeom>
          <a:noFill/>
          <a:ln w="9525">
            <a:noFill/>
            <a:miter lim="800000"/>
            <a:headEnd/>
            <a:tailEnd/>
          </a:ln>
        </p:spPr>
      </p:pic>
      <p:pic>
        <p:nvPicPr>
          <p:cNvPr id="91142" name="Picture 2" descr="NatureCvr"/>
          <p:cNvPicPr>
            <a:picLocks noChangeAspect="1" noChangeArrowheads="1"/>
          </p:cNvPicPr>
          <p:nvPr/>
        </p:nvPicPr>
        <p:blipFill>
          <a:blip r:embed="rId4"/>
          <a:srcRect/>
          <a:stretch>
            <a:fillRect/>
          </a:stretch>
        </p:blipFill>
        <p:spPr bwMode="auto">
          <a:xfrm>
            <a:off x="2076450" y="63500"/>
            <a:ext cx="4978400" cy="6570663"/>
          </a:xfrm>
          <a:prstGeom prst="rect">
            <a:avLst/>
          </a:prstGeom>
          <a:noFill/>
          <a:ln w="9525">
            <a:noFill/>
            <a:miter lim="800000"/>
            <a:headEnd/>
            <a:tailEnd/>
          </a:ln>
        </p:spPr>
      </p:pic>
    </p:spTree>
    <p:extLst>
      <p:ext uri="{BB962C8B-B14F-4D97-AF65-F5344CB8AC3E}">
        <p14:creationId xmlns:p14="http://schemas.microsoft.com/office/powerpoint/2010/main" val="101018755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555" y="1153064"/>
            <a:ext cx="7772400" cy="5029200"/>
          </a:xfrm>
        </p:spPr>
        <p:txBody>
          <a:bodyPr/>
          <a:lstStyle/>
          <a:p>
            <a:pPr marL="0" indent="0">
              <a:buNone/>
            </a:pPr>
            <a:r>
              <a:rPr lang="en-US" sz="4000" dirty="0" smtClean="0">
                <a:solidFill>
                  <a:srgbClr val="9A172F"/>
                </a:solidFill>
              </a:rPr>
              <a:t>Bending magnet radiation, wigglers, elliptically polarizing </a:t>
            </a:r>
            <a:r>
              <a:rPr lang="en-US" sz="4000" dirty="0" err="1" smtClean="0">
                <a:solidFill>
                  <a:srgbClr val="9A172F"/>
                </a:solidFill>
              </a:rPr>
              <a:t>undulators</a:t>
            </a:r>
            <a:r>
              <a:rPr lang="en-US" sz="4000" dirty="0" smtClean="0">
                <a:solidFill>
                  <a:srgbClr val="9A172F"/>
                </a:solidFill>
              </a:rPr>
              <a:t> (EPUs), time structure and beamlines</a:t>
            </a:r>
            <a:endParaRPr lang="en-US" sz="4000" dirty="0">
              <a:solidFill>
                <a:srgbClr val="9A172F"/>
              </a:solidFill>
            </a:endParaRP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91</a:t>
            </a:fld>
            <a:endParaRPr lang="en-US"/>
          </a:p>
        </p:txBody>
      </p:sp>
    </p:spTree>
    <p:extLst>
      <p:ext uri="{BB962C8B-B14F-4D97-AF65-F5344CB8AC3E}">
        <p14:creationId xmlns:p14="http://schemas.microsoft.com/office/powerpoint/2010/main" val="377599682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Bending magnet radius</a:t>
            </a:r>
          </a:p>
        </p:txBody>
      </p:sp>
      <p:sp>
        <p:nvSpPr>
          <p:cNvPr id="2765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7E5E7E-6575-43F1-A711-8BF6CD3DFEC7}" type="slidenum">
              <a:rPr lang="en-US" altLang="en-US" sz="900">
                <a:solidFill>
                  <a:srgbClr val="177A6F"/>
                </a:solidFill>
              </a:rPr>
              <a:pPr/>
              <a:t>92</a:t>
            </a:fld>
            <a:endParaRPr lang="en-US" altLang="en-US" sz="900">
              <a:solidFill>
                <a:srgbClr val="177A6F"/>
              </a:solidFill>
            </a:endParaRPr>
          </a:p>
        </p:txBody>
      </p:sp>
      <p:pic>
        <p:nvPicPr>
          <p:cNvPr id="27652" name="Picture 3" descr="Ch05_BendMagRadiu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830263"/>
            <a:ext cx="61722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1976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Bending magnet radiation</a:t>
            </a:r>
          </a:p>
        </p:txBody>
      </p:sp>
      <p:sp>
        <p:nvSpPr>
          <p:cNvPr id="2867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7FA88A-EC09-4C3E-89C6-241E5914D8DD}" type="slidenum">
              <a:rPr lang="en-US" altLang="en-US" sz="900">
                <a:solidFill>
                  <a:srgbClr val="177A6F"/>
                </a:solidFill>
              </a:rPr>
              <a:pPr/>
              <a:t>93</a:t>
            </a:fld>
            <a:endParaRPr lang="en-US" altLang="en-US" sz="900">
              <a:solidFill>
                <a:srgbClr val="177A6F"/>
              </a:solidFill>
            </a:endParaRPr>
          </a:p>
        </p:txBody>
      </p:sp>
      <p:pic>
        <p:nvPicPr>
          <p:cNvPr id="28676" name="Picture 3" descr="Ch05_BendMagRad_Feb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738" y="1089025"/>
            <a:ext cx="8531225" cy="527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5979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Bending magnet radiation (continued)</a:t>
            </a:r>
          </a:p>
        </p:txBody>
      </p:sp>
      <p:sp>
        <p:nvSpPr>
          <p:cNvPr id="2969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64773F-B525-4463-81FF-C6FE5B925CB5}" type="slidenum">
              <a:rPr lang="en-US" altLang="en-US" sz="900">
                <a:solidFill>
                  <a:srgbClr val="177A6F"/>
                </a:solidFill>
              </a:rPr>
              <a:pPr/>
              <a:t>94</a:t>
            </a:fld>
            <a:endParaRPr lang="en-US" altLang="en-US" sz="900">
              <a:solidFill>
                <a:srgbClr val="177A6F"/>
              </a:solidFill>
            </a:endParaRPr>
          </a:p>
        </p:txBody>
      </p:sp>
      <p:pic>
        <p:nvPicPr>
          <p:cNvPr id="29700" name="Picture 3" descr="Ch05_BendMagRad2_Feb0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68375"/>
            <a:ext cx="7627938"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3124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1385888" y="0"/>
            <a:ext cx="6856412" cy="762000"/>
          </a:xfrm>
        </p:spPr>
        <p:txBody>
          <a:bodyPr/>
          <a:lstStyle/>
          <a:p>
            <a:pPr eaLnBrk="1" hangingPunct="1"/>
            <a:r>
              <a:rPr lang="en-US" altLang="en-US" smtClean="0"/>
              <a:t>Bending magnet photon flux at the ALS</a:t>
            </a:r>
          </a:p>
        </p:txBody>
      </p:sp>
      <p:sp>
        <p:nvSpPr>
          <p:cNvPr id="5939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705E55F-E2A8-4CBB-8C84-2F76F6C21FA0}" type="slidenum">
              <a:rPr lang="en-US" altLang="en-US" sz="900">
                <a:solidFill>
                  <a:srgbClr val="177A6F"/>
                </a:solidFill>
              </a:rPr>
              <a:pPr/>
              <a:t>95</a:t>
            </a:fld>
            <a:endParaRPr lang="en-US" altLang="en-US" sz="900">
              <a:solidFill>
                <a:srgbClr val="177A6F"/>
              </a:solidFill>
            </a:endParaRPr>
          </a:p>
        </p:txBody>
      </p:sp>
      <p:pic>
        <p:nvPicPr>
          <p:cNvPr id="59396" name="Picture 3" descr="LBL_rg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79375"/>
            <a:ext cx="11763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descr="Ch09_BendMagPhoFluxALS [Conv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1051358"/>
            <a:ext cx="871855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26828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AAA2331C-E9A3-4D20-AB63-84F51892343F}" type="slidenum">
              <a:rPr lang="en-US" altLang="en-US"/>
              <a:pPr/>
              <a:t>96</a:t>
            </a:fld>
            <a:endParaRPr lang="en-US" altLang="en-US"/>
          </a:p>
        </p:txBody>
      </p:sp>
      <p:sp>
        <p:nvSpPr>
          <p:cNvPr id="120834" name="Rectangle 2"/>
          <p:cNvSpPr>
            <a:spLocks noGrp="1" noChangeArrowheads="1"/>
          </p:cNvSpPr>
          <p:nvPr>
            <p:ph type="title"/>
          </p:nvPr>
        </p:nvSpPr>
        <p:spPr/>
        <p:txBody>
          <a:bodyPr/>
          <a:lstStyle/>
          <a:p>
            <a:r>
              <a:rPr lang="en-US" altLang="en-US" dirty="0"/>
              <a:t>The transition from undulator radiation (K ≤ 1) to wiggler radiation (K &gt;&gt; 1)</a:t>
            </a:r>
          </a:p>
        </p:txBody>
      </p:sp>
      <p:pic>
        <p:nvPicPr>
          <p:cNvPr id="120835" name="Picture 3" descr="Ch05_F30_32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892175"/>
            <a:ext cx="8150225" cy="569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2514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EEFED2E8-871C-40D0-95F2-3877615C94C1}" type="slidenum">
              <a:rPr lang="en-US" altLang="en-US"/>
              <a:pPr/>
              <a:t>97</a:t>
            </a:fld>
            <a:endParaRPr lang="en-US" altLang="en-US"/>
          </a:p>
        </p:txBody>
      </p:sp>
      <p:sp>
        <p:nvSpPr>
          <p:cNvPr id="121858" name="Rectangle 2"/>
          <p:cNvSpPr>
            <a:spLocks noGrp="1" noChangeArrowheads="1"/>
          </p:cNvSpPr>
          <p:nvPr>
            <p:ph type="title"/>
          </p:nvPr>
        </p:nvSpPr>
        <p:spPr>
          <a:xfrm>
            <a:off x="957264" y="0"/>
            <a:ext cx="7029450" cy="762000"/>
          </a:xfrm>
        </p:spPr>
        <p:txBody>
          <a:bodyPr/>
          <a:lstStyle/>
          <a:p>
            <a:r>
              <a:rPr lang="en-US" altLang="en-US" dirty="0"/>
              <a:t>For very large K &gt;&gt; </a:t>
            </a:r>
            <a:r>
              <a:rPr lang="en-US" altLang="en-US" dirty="0" smtClean="0"/>
              <a:t>1, a </a:t>
            </a:r>
            <a:r>
              <a:rPr lang="en-US" altLang="en-US" dirty="0"/>
              <a:t>continuum emerges</a:t>
            </a:r>
          </a:p>
        </p:txBody>
      </p:sp>
      <p:pic>
        <p:nvPicPr>
          <p:cNvPr id="121859" name="Picture 3" descr="Ch05_F31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506538"/>
            <a:ext cx="8134350" cy="4402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23705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Wiggler radiation</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98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96" y="852055"/>
            <a:ext cx="7089322" cy="5778326"/>
          </a:xfrm>
          <a:prstGeom prst="rect">
            <a:avLst/>
          </a:prstGeom>
        </p:spPr>
      </p:pic>
    </p:spTree>
    <p:extLst>
      <p:ext uri="{BB962C8B-B14F-4D97-AF65-F5344CB8AC3E}">
        <p14:creationId xmlns:p14="http://schemas.microsoft.com/office/powerpoint/2010/main" val="9146576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9F152BC8-9CBC-44F7-940D-531D27B3EA43}" type="slidenum">
              <a:rPr lang="en-US" altLang="en-US"/>
              <a:pPr/>
              <a:t>99</a:t>
            </a:fld>
            <a:endParaRPr lang="en-US" altLang="en-US"/>
          </a:p>
        </p:txBody>
      </p:sp>
      <p:sp>
        <p:nvSpPr>
          <p:cNvPr id="133122" name="Rectangle 2"/>
          <p:cNvSpPr>
            <a:spLocks noGrp="1" noChangeArrowheads="1"/>
          </p:cNvSpPr>
          <p:nvPr>
            <p:ph type="title"/>
          </p:nvPr>
        </p:nvSpPr>
        <p:spPr/>
        <p:txBody>
          <a:bodyPr/>
          <a:lstStyle/>
          <a:p>
            <a:r>
              <a:rPr lang="en-US" altLang="en-US" dirty="0"/>
              <a:t>Variable polarization undulator radiation</a:t>
            </a:r>
          </a:p>
        </p:txBody>
      </p:sp>
      <p:pic>
        <p:nvPicPr>
          <p:cNvPr id="133123" name="Picture 3" descr="Ch05_VariablePo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925" y="871538"/>
            <a:ext cx="7042150" cy="570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046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Geneva"/>
        <a:cs typeface="Geneva"/>
      </a:majorFont>
      <a:minorFont>
        <a:latin typeface="Arial"/>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ere Präsentation">
  <a:themeElements>
    <a:clrScheme name="ETH">
      <a:dk1>
        <a:srgbClr val="000000"/>
      </a:dk1>
      <a:lt1>
        <a:srgbClr val="FFFFFF"/>
      </a:lt1>
      <a:dk2>
        <a:srgbClr val="000000"/>
      </a:dk2>
      <a:lt2>
        <a:srgbClr val="FFFFFF"/>
      </a:lt2>
      <a:accent1>
        <a:srgbClr val="00335B"/>
      </a:accent1>
      <a:accent2>
        <a:srgbClr val="005091"/>
      </a:accent2>
      <a:accent3>
        <a:srgbClr val="7FA7C8"/>
      </a:accent3>
      <a:accent4>
        <a:srgbClr val="BFD3E3"/>
      </a:accent4>
      <a:accent5>
        <a:srgbClr val="F5A858"/>
      </a:accent5>
      <a:accent6>
        <a:srgbClr val="7A4A60"/>
      </a:accent6>
      <a:hlink>
        <a:srgbClr val="52ADE7"/>
      </a:hlink>
      <a:folHlink>
        <a:srgbClr val="C7E4F7"/>
      </a:folHlink>
    </a:clrScheme>
    <a:fontScheme name="1_Leere Präsentation">
      <a:majorFont>
        <a:latin typeface="Arial"/>
        <a:ea typeface="ＭＳ Ｐゴシック"/>
        <a:cs typeface=""/>
      </a:majorFont>
      <a:minorFont>
        <a:latin typeface="Arial"/>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36000" rIns="0" bIns="36000" numCol="1" anchor="t" anchorCtr="0" compatLnSpc="1">
        <a:prstTxWarp prst="textNoShape">
          <a:avLst/>
        </a:prstTxWarp>
      </a:bodyPr>
      <a:lstStyle>
        <a:def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defRPr kumimoji="0" lang="en-GB" sz="16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36000" rIns="0" bIns="36000" numCol="1" anchor="t" anchorCtr="0" compatLnSpc="1">
        <a:prstTxWarp prst="textNoShape">
          <a:avLst/>
        </a:prstTxWarp>
      </a:bodyPr>
      <a:lstStyle>
        <a:defPPr marL="0" marR="0" indent="0" algn="l" defTabSz="457200" rtl="0" eaLnBrk="1" fontAlgn="base" latinLnBrk="0" hangingPunct="1">
          <a:lnSpc>
            <a:spcPts val="2400"/>
          </a:lnSpc>
          <a:spcBef>
            <a:spcPts val="600"/>
          </a:spcBef>
          <a:spcAft>
            <a:spcPct val="0"/>
          </a:spcAft>
          <a:buClr>
            <a:srgbClr val="2A6AB3"/>
          </a:buClr>
          <a:buSzPct val="110000"/>
          <a:buFont typeface="Wingdings" pitchFamily="16" charset="2"/>
          <a:buNone/>
          <a:tabLst/>
          <a:defRPr kumimoji="0" lang="en-GB" sz="1600" b="0" i="0" u="none" strike="noStrike" cap="none" normalizeH="0" baseline="0" smtClean="0">
            <a:ln>
              <a:noFill/>
            </a:ln>
            <a:solidFill>
              <a:srgbClr val="000000"/>
            </a:solidFill>
            <a:effectLst/>
            <a:latin typeface="Arial" charset="0"/>
          </a:defRPr>
        </a:defPPr>
      </a:lstStyle>
    </a:lnDef>
  </a:objectDefaults>
  <a:extraClrSchemeLst>
    <a:extraClrScheme>
      <a:clrScheme name="1_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12999</TotalTime>
  <Words>4111</Words>
  <Application>Microsoft Office PowerPoint</Application>
  <PresentationFormat>On-screen Show (4:3)</PresentationFormat>
  <Paragraphs>509</Paragraphs>
  <Slides>115</Slides>
  <Notes>16</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2</vt:i4>
      </vt:variant>
      <vt:variant>
        <vt:lpstr>Slide Titles</vt:lpstr>
      </vt:variant>
      <vt:variant>
        <vt:i4>115</vt:i4>
      </vt:variant>
    </vt:vector>
  </HeadingPairs>
  <TitlesOfParts>
    <vt:vector size="131" baseType="lpstr">
      <vt:lpstr>ＭＳ Ｐゴシック</vt:lpstr>
      <vt:lpstr>Arial</vt:lpstr>
      <vt:lpstr>Arial</vt:lpstr>
      <vt:lpstr>Calibri</vt:lpstr>
      <vt:lpstr>Cambria</vt:lpstr>
      <vt:lpstr>Cambria Math</vt:lpstr>
      <vt:lpstr>Geneva</vt:lpstr>
      <vt:lpstr>Helvetica</vt:lpstr>
      <vt:lpstr>Symbol</vt:lpstr>
      <vt:lpstr>Times New Roman</vt:lpstr>
      <vt:lpstr>Verdana</vt:lpstr>
      <vt:lpstr>Wingdings</vt:lpstr>
      <vt:lpstr>Blank Presentation</vt:lpstr>
      <vt:lpstr>1_Leere Präsentation</vt:lpstr>
      <vt:lpstr>Equation</vt:lpstr>
      <vt:lpstr>Presentation</vt:lpstr>
      <vt:lpstr>University of California, Berkeley X-rays and Extreme Ultraviolet Radiation</vt:lpstr>
      <vt:lpstr>Synchrotron Radiation</vt:lpstr>
      <vt:lpstr>Synchrotron radiation</vt:lpstr>
      <vt:lpstr>With synchrotron radiation all elements can be probed</vt:lpstr>
      <vt:lpstr>PowerPoint Presentation</vt:lpstr>
      <vt:lpstr>Three forms of synchrotron radiation</vt:lpstr>
      <vt:lpstr>Narrow cone undulator radiation, generated by relativistic electrons traversing a periodic magnet structure</vt:lpstr>
      <vt:lpstr>Synchrotron radiation from relativistic electrons</vt:lpstr>
      <vt:lpstr>Synchrotron radiation in a narrow forward cone</vt:lpstr>
      <vt:lpstr>Relativistic electrons radiate in a narrow forward cone</vt:lpstr>
      <vt:lpstr>The ALS with San Francisco in the background</vt:lpstr>
      <vt:lpstr>Europe’s ESRF is well situated in Grenoble, France</vt:lpstr>
      <vt:lpstr>SPring-8 in Hyogo Prefecture, Japan</vt:lpstr>
      <vt:lpstr>3rd Generation facilities have many straight sections and a small electron beam</vt:lpstr>
      <vt:lpstr>A single storage ring  serves many scientific user groups</vt:lpstr>
      <vt:lpstr>Typical applications of synchrotron radiation</vt:lpstr>
      <vt:lpstr>A single storage ring serves  many scientific user groups</vt:lpstr>
      <vt:lpstr>Undulator Radiation</vt:lpstr>
      <vt:lpstr>Synchrotron radiation from relativistic electrons</vt:lpstr>
      <vt:lpstr>Synchrotron radiation in a narrow forward cone</vt:lpstr>
      <vt:lpstr>Some useful formulas for synchrotron radiation</vt:lpstr>
      <vt:lpstr>Narrow cone undulator radiation, generated by relativistic electrons traversing a periodic magnet structure</vt:lpstr>
      <vt:lpstr>Undulator radiation</vt:lpstr>
      <vt:lpstr>Physically, where does the  = u/22 come from?</vt:lpstr>
      <vt:lpstr>Physically, where does the  = u/22 come from?</vt:lpstr>
      <vt:lpstr>What about the off-axis doppler effect at θ ≠ 0?</vt:lpstr>
      <vt:lpstr>The undulator’s “central radiation cone”</vt:lpstr>
      <vt:lpstr>The undulator radiation spectrum  in two frames of reference</vt:lpstr>
      <vt:lpstr>The narrow (1/N) spectral bandwidth of undulator radiation can be recovered in two ways</vt:lpstr>
      <vt:lpstr>What about magnetic (K) undulator tuning? Let’s use the equation of motion in an undulator.</vt:lpstr>
      <vt:lpstr>The equation of motion in an undulator (continued)</vt:lpstr>
      <vt:lpstr>The axial velocity depends on K</vt:lpstr>
      <vt:lpstr>K-dependent axial velocity affects the undulator equation</vt:lpstr>
      <vt:lpstr>Calculating Power in the Central Radiation Cone: Using the well known “dipole radiation” formula by transforming to the frame of reference moving with the electrons</vt:lpstr>
      <vt:lpstr>Power in the central cone</vt:lpstr>
      <vt:lpstr>Various K factors in radiated power</vt:lpstr>
      <vt:lpstr>Continue thursday</vt:lpstr>
      <vt:lpstr>Synchrotron radiation from relativistic electrons</vt:lpstr>
      <vt:lpstr>Undulator radiation</vt:lpstr>
      <vt:lpstr>Calculating Power in the Central Radiation Cone: Using the well known “dipole radiation” formula by transforming to the frame of reference moving with the electrons</vt:lpstr>
      <vt:lpstr>Power in the central cone</vt:lpstr>
      <vt:lpstr>Comments on undulator harmonics</vt:lpstr>
      <vt:lpstr>Undulator harmonic power scaling</vt:lpstr>
      <vt:lpstr>The appearance of harmonics for K &gt; 1</vt:lpstr>
      <vt:lpstr>Power in the central cone</vt:lpstr>
      <vt:lpstr>Calculating undulator harmonic power</vt:lpstr>
      <vt:lpstr>Analytic form of harmonic power for small K</vt:lpstr>
      <vt:lpstr>Power in the central radiation cone  for soft x-ray undulators at three present facilities*</vt:lpstr>
      <vt:lpstr>Power in the central radiation cone  for hard x-ray undulators at three present facilities*</vt:lpstr>
      <vt:lpstr>Comments on the definition of θcen</vt:lpstr>
      <vt:lpstr>Beam Parameters and Spectral Brightness </vt:lpstr>
      <vt:lpstr>Finite electron beam size and divergence  affect undulator radiation</vt:lpstr>
      <vt:lpstr>Brightness and spectral brightness</vt:lpstr>
      <vt:lpstr>Spectral brightness of undulator radiation</vt:lpstr>
      <vt:lpstr>Spectral brightness is useful for experiments that involve spatially resolved studies</vt:lpstr>
      <vt:lpstr>Diffraction Limited Storage Rings, DLSRs</vt:lpstr>
      <vt:lpstr>PowerPoint Presentation</vt:lpstr>
      <vt:lpstr>Diffraction Limited Storage Rings, DLSRs</vt:lpstr>
      <vt:lpstr>How to Design a Brighter Ring</vt:lpstr>
      <vt:lpstr>(Horizontal emittance normalized to square of  energy)</vt:lpstr>
      <vt:lpstr>What’s in a name?</vt:lpstr>
      <vt:lpstr>Spatially Coherent  Undulator Radiation</vt:lpstr>
      <vt:lpstr>Spatial and spectral filtering of partially coherent radiation</vt:lpstr>
      <vt:lpstr>Spatially filtered undulator radiation</vt:lpstr>
      <vt:lpstr>Spatially filtered undulator radiation</vt:lpstr>
      <vt:lpstr>Spatially coherent power from a soft x-ray undulator</vt:lpstr>
      <vt:lpstr>Coherent Hard X-rays at the Advanced Photon Source</vt:lpstr>
      <vt:lpstr>Spatially coherent harmonic power and photon flux</vt:lpstr>
      <vt:lpstr>Spatially coherent harmonics (continued)</vt:lpstr>
      <vt:lpstr>Coherent power proportional to (nN)2</vt:lpstr>
      <vt:lpstr>Enhanced spatially coherent power with DLSRs</vt:lpstr>
      <vt:lpstr>Example of spatially coherent power (ALS-U #s)</vt:lpstr>
      <vt:lpstr>Example of spatially coherent power (continued)</vt:lpstr>
      <vt:lpstr>Comments on the definition of θcen and its effect on calculated coherent power and flux</vt:lpstr>
      <vt:lpstr>Further comments on the definition of θcen and its effect on calculated coherent power and flux</vt:lpstr>
      <vt:lpstr>The effect of electron energy distribution         on spectral bandwidth and spectral brightness</vt:lpstr>
      <vt:lpstr>Coherent power with the present ALS lattice</vt:lpstr>
      <vt:lpstr>Coherent power with an EPU at ALS</vt:lpstr>
      <vt:lpstr>Coherent power SPring-8 (present lattice)</vt:lpstr>
      <vt:lpstr>Young’s double slit experiment: spatial coherence and the persistence of fringes</vt:lpstr>
      <vt:lpstr>Undulator beamline for high spatial  coherence       measurements</vt:lpstr>
      <vt:lpstr>Spatial coherence measurements of undulator radiation using Young’s 2-pinhole technique</vt:lpstr>
      <vt:lpstr>Spatial coherence measurements of undulator radiation using Young’s 2-pinhole technique</vt:lpstr>
      <vt:lpstr>Some experiments that require spatial coherence</vt:lpstr>
      <vt:lpstr>X-ray standing waves at a surface </vt:lpstr>
      <vt:lpstr>The scanning transmission x-ray microscope (STXM)</vt:lpstr>
      <vt:lpstr>Coherent Diffractive Imaging (CDI)</vt:lpstr>
      <vt:lpstr>Ptychography using a defocused STXM</vt:lpstr>
      <vt:lpstr>                                X-ray holography with spatially                                  filtered undulator radiation</vt:lpstr>
      <vt:lpstr>PowerPoint Presentation</vt:lpstr>
      <vt:lpstr>PowerPoint Presentation</vt:lpstr>
      <vt:lpstr>Bending magnet radius</vt:lpstr>
      <vt:lpstr>Bending magnet radiation</vt:lpstr>
      <vt:lpstr>Bending magnet radiation (continued)</vt:lpstr>
      <vt:lpstr>Bending magnet photon flux at the ALS</vt:lpstr>
      <vt:lpstr>The transition from undulator radiation (K ≤ 1) to wiggler radiation (K &gt;&gt; 1)</vt:lpstr>
      <vt:lpstr>For very large K &gt;&gt; 1, a continuum emerges</vt:lpstr>
      <vt:lpstr>Wiggler radiation</vt:lpstr>
      <vt:lpstr>Variable polarization undulator radiation</vt:lpstr>
      <vt:lpstr>APPLE II undulator for variably polarized radiation</vt:lpstr>
      <vt:lpstr>Crossed Undulator and APPLE II Undulator</vt:lpstr>
      <vt:lpstr>Third generation synchrotron facilities</vt:lpstr>
      <vt:lpstr>Typical parameters for synchrotron radiation</vt:lpstr>
      <vt:lpstr>Typical parameters for synchrotron radiation</vt:lpstr>
      <vt:lpstr>Typical parameters for synchrotron radiation</vt:lpstr>
      <vt:lpstr>Diffraction Limited Storage Rings, DLSRs</vt:lpstr>
      <vt:lpstr>(Horizontal emittance normalized to square of  energy)</vt:lpstr>
      <vt:lpstr>Beamlines are used to transport photons to the sample, and take a specified spectral slice</vt:lpstr>
      <vt:lpstr>A typical beamline: monochromator plus focusing optics deliver radiation to the sample</vt:lpstr>
      <vt:lpstr>High spectral resolution beamline</vt:lpstr>
      <vt:lpstr>Beamline 7.0 at Berkeley’s  Advanced Light Source</vt:lpstr>
      <vt:lpstr>Time structure of synchrotron radiation</vt:lpstr>
      <vt:lpstr>What are the relative merits?</vt:lpstr>
      <vt:lpstr>References: Synchrotron Radiation and Beamlines</vt:lpstr>
      <vt:lpstr>Synchrotron, FEL and Beamline References</vt:lpstr>
    </vt:vector>
  </TitlesOfParts>
  <Manager/>
  <Company>UCB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X-Ray Interaction with Matter: Absorption, Scattering and Refraction</dc:title>
  <dc:subject/>
  <dc:creator>David Attwood</dc:creator>
  <cp:keywords/>
  <dc:description>For Iranian Light Source Workshop in Tehran March 3-4, 2014._x000d_Based on EE119 UCB April 4 2013 and Aachen Lecture 1 Oct. 2013.</dc:description>
  <cp:lastModifiedBy>David Attwood</cp:lastModifiedBy>
  <cp:revision>760</cp:revision>
  <cp:lastPrinted>2018-10-18T22:37:08Z</cp:lastPrinted>
  <dcterms:created xsi:type="dcterms:W3CDTF">2014-02-17T23:48:32Z</dcterms:created>
  <dcterms:modified xsi:type="dcterms:W3CDTF">2019-10-15T18:17:05Z</dcterms:modified>
  <cp:category/>
</cp:coreProperties>
</file>