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8" r:id="rId2"/>
    <p:sldId id="544" r:id="rId3"/>
    <p:sldId id="545" r:id="rId4"/>
    <p:sldId id="585" r:id="rId5"/>
    <p:sldId id="583" r:id="rId6"/>
    <p:sldId id="546" r:id="rId7"/>
    <p:sldId id="622" r:id="rId8"/>
    <p:sldId id="616" r:id="rId9"/>
    <p:sldId id="620" r:id="rId10"/>
    <p:sldId id="591" r:id="rId11"/>
    <p:sldId id="592" r:id="rId12"/>
    <p:sldId id="593" r:id="rId13"/>
    <p:sldId id="594" r:id="rId14"/>
    <p:sldId id="595" r:id="rId15"/>
    <p:sldId id="596" r:id="rId16"/>
    <p:sldId id="617" r:id="rId17"/>
    <p:sldId id="618" r:id="rId18"/>
    <p:sldId id="615" r:id="rId19"/>
    <p:sldId id="547" r:id="rId20"/>
    <p:sldId id="601" r:id="rId21"/>
    <p:sldId id="602" r:id="rId22"/>
    <p:sldId id="603" r:id="rId23"/>
    <p:sldId id="604" r:id="rId24"/>
    <p:sldId id="606" r:id="rId25"/>
    <p:sldId id="607" r:id="rId26"/>
    <p:sldId id="608" r:id="rId27"/>
    <p:sldId id="609" r:id="rId28"/>
    <p:sldId id="610" r:id="rId29"/>
    <p:sldId id="611" r:id="rId30"/>
    <p:sldId id="612" r:id="rId31"/>
    <p:sldId id="621" r:id="rId32"/>
    <p:sldId id="619" r:id="rId33"/>
  </p:sldIdLst>
  <p:sldSz cx="9144000" cy="6858000" type="screen4x3"/>
  <p:notesSz cx="6858000" cy="9239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E9C"/>
    <a:srgbClr val="3191F7"/>
    <a:srgbClr val="177775"/>
    <a:srgbClr val="9A172F"/>
    <a:srgbClr val="014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2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7776DB9F-8A6A-A14D-91C1-EC2E281C9769}" type="datetime1">
              <a:rPr lang="en-US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7C9F963F-FC25-F948-BBDF-F5E662E87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88644"/>
            <a:ext cx="502920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7287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77287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1A3C695F-8C32-5948-AABD-957DF27F1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6222B6-109A-614D-AADE-F87355DBF31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C37E8-7AC2-8C4A-B10B-27F3CF3406B7}" type="slidenum">
              <a:rPr lang="en-US"/>
              <a:pPr/>
              <a:t>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234" y="-162201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E59D0-8C4E-0447-9C3E-1E065E307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01662-CDCD-D445-8146-376014A4D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9EA12-B25D-C842-9480-BF108885F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UC_logo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212138" y="26988"/>
            <a:ext cx="842962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4738" y="6528330"/>
            <a:ext cx="4000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177775"/>
                </a:solidFill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CC30EA44-9243-9743-A3DE-830F5115E1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130175" y="776288"/>
            <a:ext cx="8156575" cy="0"/>
          </a:xfrm>
          <a:prstGeom prst="line">
            <a:avLst/>
          </a:prstGeom>
          <a:noFill/>
          <a:ln w="12700">
            <a:solidFill>
              <a:srgbClr val="0A7D6E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113" y="0"/>
            <a:ext cx="81803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Line 13"/>
          <p:cNvSpPr>
            <a:spLocks noChangeShapeType="1"/>
          </p:cNvSpPr>
          <p:nvPr userDrawn="1"/>
        </p:nvSpPr>
        <p:spPr bwMode="auto">
          <a:xfrm>
            <a:off x="95250" y="6651625"/>
            <a:ext cx="8696666" cy="0"/>
          </a:xfrm>
          <a:prstGeom prst="line">
            <a:avLst/>
          </a:prstGeom>
          <a:noFill/>
          <a:ln w="12700">
            <a:solidFill>
              <a:srgbClr val="0A7D6E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" name="Text Box 16"/>
          <p:cNvSpPr txBox="1">
            <a:spLocks noChangeArrowheads="1"/>
          </p:cNvSpPr>
          <p:nvPr userDrawn="1"/>
        </p:nvSpPr>
        <p:spPr bwMode="auto">
          <a:xfrm>
            <a:off x="0" y="6615642"/>
            <a:ext cx="63664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dirty="0" smtClean="0">
                <a:solidFill>
                  <a:srgbClr val="0A7D6E"/>
                </a:solidFill>
              </a:rPr>
              <a:t>Professor David Attwood</a:t>
            </a:r>
            <a:r>
              <a:rPr lang="en-US" sz="1000" baseline="0" dirty="0" smtClean="0">
                <a:solidFill>
                  <a:srgbClr val="0A7D6E"/>
                </a:solidFill>
              </a:rPr>
              <a:t> / UC Berkeley / AST 210/ EE213, Fall 2019, Chapter 2</a:t>
            </a:r>
            <a:endParaRPr lang="en-US" sz="1000" dirty="0">
              <a:solidFill>
                <a:srgbClr val="0A7D6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8" r:id="rId1"/>
    <p:sldLayoutId id="2147484979" r:id="rId2"/>
    <p:sldLayoutId id="2147484980" r:id="rId3"/>
  </p:sldLayoutIdLst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9A172F"/>
          </a:solidFill>
          <a:latin typeface="+mj-lt"/>
          <a:ea typeface="+mj-ea"/>
          <a:cs typeface="Verdana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9A172F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9A172F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9A172F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9A172F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9A172F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9A172F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9A172F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9A172F"/>
          </a:solidFill>
          <a:latin typeface="Arial" charset="0"/>
          <a:ea typeface="Geneva" charset="0"/>
          <a:cs typeface="Geneva" charset="0"/>
        </a:defRPr>
      </a:lvl9pPr>
    </p:titleStyle>
    <p:bodyStyle>
      <a:lvl1pPr marL="225425" indent="-225425" algn="l" rtl="0" eaLnBrk="0" fontAlgn="base" hangingPunct="0">
        <a:spcBef>
          <a:spcPct val="25000"/>
        </a:spcBef>
        <a:spcAft>
          <a:spcPct val="0"/>
        </a:spcAft>
        <a:buChar char="•"/>
        <a:defRPr sz="2400">
          <a:solidFill>
            <a:srgbClr val="014188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spcBef>
          <a:spcPct val="25000"/>
        </a:spcBef>
        <a:spcAft>
          <a:spcPct val="0"/>
        </a:spcAft>
        <a:buChar char="–"/>
        <a:defRPr sz="2400">
          <a:solidFill>
            <a:srgbClr val="01418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har char="•"/>
        <a:defRPr sz="2000">
          <a:solidFill>
            <a:srgbClr val="01418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sz="2000">
          <a:solidFill>
            <a:srgbClr val="01418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sz="2000">
          <a:solidFill>
            <a:srgbClr val="014188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sz="2000">
          <a:solidFill>
            <a:srgbClr val="014188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sz="2000">
          <a:solidFill>
            <a:srgbClr val="014188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sz="2000">
          <a:solidFill>
            <a:srgbClr val="014188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sz="2000">
          <a:solidFill>
            <a:srgbClr val="01418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222250" y="1516063"/>
            <a:ext cx="8702675" cy="1930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3600" dirty="0" smtClean="0">
                <a:solidFill>
                  <a:srgbClr val="800000"/>
                </a:solidFill>
                <a:latin typeface="Verdana" charset="0"/>
              </a:rPr>
              <a:t>X-Ray Interaction with Matter: Radiated Power and Scattering </a:t>
            </a:r>
          </a:p>
        </p:txBody>
      </p:sp>
      <p:sp>
        <p:nvSpPr>
          <p:cNvPr id="34819" name="Subtitle 2"/>
          <p:cNvSpPr>
            <a:spLocks noGrp="1"/>
          </p:cNvSpPr>
          <p:nvPr>
            <p:ph type="subTitle" idx="4294967295"/>
          </p:nvPr>
        </p:nvSpPr>
        <p:spPr>
          <a:xfrm>
            <a:off x="842963" y="4294188"/>
            <a:ext cx="7424737" cy="1646237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800" dirty="0" smtClean="0">
                <a:solidFill>
                  <a:srgbClr val="000090"/>
                </a:solidFill>
              </a:rPr>
              <a:t>David Attwood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University of California, Berkeley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FDF9CF-E298-2B49-A32F-C22EA101C72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Radiated Fields </a:t>
            </a:r>
            <a:r>
              <a:rPr lang="en-US" altLang="en-US" dirty="0"/>
              <a:t>D</a:t>
            </a:r>
            <a:r>
              <a:rPr lang="en-US" altLang="en-US" dirty="0" smtClean="0"/>
              <a:t>ue to a Current J</a:t>
            </a:r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EA4309-0F57-4CC3-8859-2EBCC5BFEC24}" type="slidenum">
              <a:rPr lang="en-US" altLang="en-US" sz="900">
                <a:solidFill>
                  <a:srgbClr val="177A6F"/>
                </a:solidFill>
              </a:rPr>
              <a:pPr/>
              <a:t>10</a:t>
            </a:fld>
            <a:endParaRPr lang="en-US" altLang="en-US" sz="900">
              <a:solidFill>
                <a:srgbClr val="177A6F"/>
              </a:solidFill>
            </a:endParaRPr>
          </a:p>
        </p:txBody>
      </p:sp>
      <p:pic>
        <p:nvPicPr>
          <p:cNvPr id="23556" name="Picture 4" descr="Ch02_RadiatedFl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887413"/>
            <a:ext cx="7091362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1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Radiated Fields Due to a Current </a:t>
            </a:r>
            <a:r>
              <a:rPr lang="en-US" altLang="en-US" dirty="0" smtClean="0"/>
              <a:t>J (continued)</a:t>
            </a: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1240E4F-7749-4660-9F4A-3022C0A10373}" type="slidenum">
              <a:rPr lang="en-US" altLang="en-US" sz="900">
                <a:solidFill>
                  <a:srgbClr val="177A6F"/>
                </a:solidFill>
              </a:rPr>
              <a:pPr/>
              <a:t>11</a:t>
            </a:fld>
            <a:endParaRPr lang="en-US" altLang="en-US" sz="900">
              <a:solidFill>
                <a:srgbClr val="177A6F"/>
              </a:solidFill>
            </a:endParaRPr>
          </a:p>
        </p:txBody>
      </p:sp>
      <p:pic>
        <p:nvPicPr>
          <p:cNvPr id="24580" name="Picture 3" descr="Ch02_NaturModeOsc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877888"/>
            <a:ext cx="76581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350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Current Density J Associated with an Accelerated </a:t>
            </a:r>
            <a:r>
              <a:rPr lang="en-US" altLang="en-US" dirty="0"/>
              <a:t>E</a:t>
            </a:r>
            <a:r>
              <a:rPr lang="en-US" altLang="en-US" dirty="0" smtClean="0"/>
              <a:t>lectron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468AD6-FA5F-4594-B8C4-8461E400E972}" type="slidenum">
              <a:rPr lang="en-US" altLang="en-US" sz="900">
                <a:solidFill>
                  <a:srgbClr val="177A6F"/>
                </a:solidFill>
              </a:rPr>
              <a:pPr/>
              <a:t>12</a:t>
            </a:fld>
            <a:endParaRPr lang="en-US" altLang="en-US" sz="900">
              <a:solidFill>
                <a:srgbClr val="177A6F"/>
              </a:solidFill>
            </a:endParaRPr>
          </a:p>
        </p:txBody>
      </p:sp>
      <p:pic>
        <p:nvPicPr>
          <p:cNvPr id="25604" name="Picture 3" descr="Ch02_CurrntDens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850900"/>
            <a:ext cx="7183437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408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Electric Field </a:t>
            </a:r>
            <a:r>
              <a:rPr lang="en-US" altLang="en-US" dirty="0"/>
              <a:t>R</a:t>
            </a:r>
            <a:r>
              <a:rPr lang="en-US" altLang="en-US" dirty="0" smtClean="0"/>
              <a:t>adiated by an Accelerated </a:t>
            </a:r>
            <a:r>
              <a:rPr lang="en-US" altLang="en-US" dirty="0"/>
              <a:t>C</a:t>
            </a:r>
            <a:r>
              <a:rPr lang="en-US" altLang="en-US" dirty="0" smtClean="0"/>
              <a:t>harge</a:t>
            </a: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D27B4E-C8AB-4718-8E39-79C0BA8F9A50}" type="slidenum">
              <a:rPr lang="en-US" altLang="en-US" sz="900">
                <a:solidFill>
                  <a:srgbClr val="177A6F"/>
                </a:solidFill>
              </a:rPr>
              <a:pPr/>
              <a:t>13</a:t>
            </a:fld>
            <a:endParaRPr lang="en-US" altLang="en-US" sz="900">
              <a:solidFill>
                <a:srgbClr val="177A6F"/>
              </a:solidFill>
            </a:endParaRPr>
          </a:p>
        </p:txBody>
      </p:sp>
      <p:pic>
        <p:nvPicPr>
          <p:cNvPr id="26628" name="Picture 3" descr="Ch02_ElectrcF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944563"/>
            <a:ext cx="8154987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45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Dipole radiation by an Accelerated </a:t>
            </a:r>
            <a:r>
              <a:rPr lang="en-US" altLang="en-US" dirty="0"/>
              <a:t>P</a:t>
            </a:r>
            <a:r>
              <a:rPr lang="en-US" altLang="en-US" dirty="0" smtClean="0"/>
              <a:t>oint </a:t>
            </a:r>
            <a:r>
              <a:rPr lang="en-US" altLang="en-US" dirty="0"/>
              <a:t>C</a:t>
            </a:r>
            <a:r>
              <a:rPr lang="en-US" altLang="en-US" dirty="0" smtClean="0"/>
              <a:t>harge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FEBEE88-B817-4E5D-992B-7884FFF0E072}" type="slidenum">
              <a:rPr lang="en-US" altLang="en-US" sz="900">
                <a:solidFill>
                  <a:srgbClr val="177A6F"/>
                </a:solidFill>
              </a:rPr>
              <a:pPr/>
              <a:t>14</a:t>
            </a:fld>
            <a:endParaRPr lang="en-US" altLang="en-US" sz="900">
              <a:solidFill>
                <a:srgbClr val="177A6F"/>
              </a:solidFill>
            </a:endParaRPr>
          </a:p>
        </p:txBody>
      </p:sp>
      <p:pic>
        <p:nvPicPr>
          <p:cNvPr id="27652" name="Picture 3" descr="Ch02_PowrRadiat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889000"/>
            <a:ext cx="84423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888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Total Power </a:t>
            </a:r>
            <a:r>
              <a:rPr lang="en-US" altLang="en-US" dirty="0"/>
              <a:t>R</a:t>
            </a:r>
            <a:r>
              <a:rPr lang="en-US" altLang="en-US" dirty="0" smtClean="0"/>
              <a:t>adiated by an Oscillating </a:t>
            </a:r>
            <a:r>
              <a:rPr lang="en-US" altLang="en-US" dirty="0"/>
              <a:t>P</a:t>
            </a:r>
            <a:r>
              <a:rPr lang="en-US" altLang="en-US" dirty="0" smtClean="0"/>
              <a:t>oint </a:t>
            </a:r>
            <a:r>
              <a:rPr lang="en-US" altLang="en-US" dirty="0"/>
              <a:t>C</a:t>
            </a:r>
            <a:r>
              <a:rPr lang="en-US" altLang="en-US" dirty="0" smtClean="0"/>
              <a:t>harge</a:t>
            </a: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CB2C9A0-EE1A-4D8A-AEC5-FED69FF98E61}" type="slidenum">
              <a:rPr lang="en-US" altLang="en-US" sz="900">
                <a:solidFill>
                  <a:srgbClr val="177A6F"/>
                </a:solidFill>
              </a:rPr>
              <a:pPr/>
              <a:t>15</a:t>
            </a:fld>
            <a:endParaRPr lang="en-US" altLang="en-US" sz="900">
              <a:solidFill>
                <a:srgbClr val="177A6F"/>
              </a:solidFill>
            </a:endParaRPr>
          </a:p>
        </p:txBody>
      </p:sp>
      <p:pic>
        <p:nvPicPr>
          <p:cNvPr id="28676" name="Picture 3" descr="Ch02_TotalPwrR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927100"/>
            <a:ext cx="7945437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61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Cross-Section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9EA12-B25D-C842-9480-BF108885FB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52" y="1048373"/>
            <a:ext cx="7278624" cy="534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91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Scattering by a </a:t>
            </a:r>
            <a:r>
              <a:rPr lang="en-US" altLang="en-US" dirty="0" smtClean="0"/>
              <a:t>Free Electron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9EA12-B25D-C842-9480-BF108885FB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" y="1005354"/>
            <a:ext cx="6979920" cy="5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03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Scattering by a </a:t>
            </a:r>
            <a:r>
              <a:rPr lang="en-US" altLang="en-US" dirty="0" smtClean="0"/>
              <a:t>Free Electron </a:t>
            </a:r>
            <a:r>
              <a:rPr lang="en-US" altLang="en-US" dirty="0"/>
              <a:t>(continued)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9EA12-B25D-C842-9480-BF108885FB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0" y="1142514"/>
            <a:ext cx="8141208" cy="538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4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Scattering by a Bound </a:t>
            </a:r>
            <a:r>
              <a:rPr lang="en-US" dirty="0"/>
              <a:t>E</a:t>
            </a:r>
            <a:r>
              <a:rPr lang="en-US" dirty="0" smtClean="0"/>
              <a:t>lectron</a:t>
            </a:r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D672BD3-78EC-2140-B6BB-2AB73AF82C84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5" name="Picture 4" descr="Ch02_ScattBndElctrn_Sept2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27" y="863182"/>
            <a:ext cx="6439191" cy="57315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72078-6509-8448-818E-4E9C3A0BB758}" type="slidenum">
              <a:rPr lang="en-US"/>
              <a:pPr/>
              <a:t>2</a:t>
            </a:fld>
            <a:endParaRPr lang="en-US"/>
          </a:p>
        </p:txBody>
      </p:sp>
      <p:pic>
        <p:nvPicPr>
          <p:cNvPr id="4128" name="Picture 32" descr="03_Slide1_Equ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763" y="1322388"/>
            <a:ext cx="4640262" cy="4795837"/>
          </a:xfrm>
          <a:prstGeom prst="rect">
            <a:avLst/>
          </a:prstGeom>
          <a:noFill/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0" y="3492500"/>
            <a:ext cx="16954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 eaLnBrk="1" hangingPunct="1">
              <a:lnSpc>
                <a:spcPct val="95000"/>
              </a:lnSpc>
            </a:pPr>
            <a:r>
              <a:rPr lang="en-US" sz="1800"/>
              <a:t>Charles-Augustin de Coulomb</a:t>
            </a:r>
          </a:p>
        </p:txBody>
      </p:sp>
      <p:pic>
        <p:nvPicPr>
          <p:cNvPr id="4100" name="Picture 2" descr="225px-Coulom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321175"/>
            <a:ext cx="123825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1531938" y="3105150"/>
            <a:ext cx="143668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 eaLnBrk="1" hangingPunct="1">
              <a:lnSpc>
                <a:spcPct val="95000"/>
              </a:lnSpc>
            </a:pPr>
            <a:r>
              <a:rPr lang="en-US" sz="1800"/>
              <a:t>Carl Friedrich Gauss</a:t>
            </a:r>
          </a:p>
        </p:txBody>
      </p:sp>
      <p:pic>
        <p:nvPicPr>
          <p:cNvPr id="4103" name="Picture 5" descr="200px-Faraday-Millikan-Gale-191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400" y="1817688"/>
            <a:ext cx="9858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90488" y="1211263"/>
            <a:ext cx="139223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 eaLnBrk="1" hangingPunct="1">
              <a:lnSpc>
                <a:spcPct val="95000"/>
              </a:lnSpc>
            </a:pPr>
            <a:r>
              <a:rPr lang="en-US" sz="1800"/>
              <a:t>Michael Faraday</a:t>
            </a:r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1327150" y="998538"/>
            <a:ext cx="15224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 eaLnBrk="1" hangingPunct="1">
              <a:lnSpc>
                <a:spcPct val="95000"/>
              </a:lnSpc>
            </a:pPr>
            <a:r>
              <a:rPr lang="en-US" sz="1800"/>
              <a:t>André-Marie Ampère</a:t>
            </a:r>
          </a:p>
        </p:txBody>
      </p:sp>
      <p:pic>
        <p:nvPicPr>
          <p:cNvPr id="4107" name="Picture 9" descr="300px-James_Clerk_Maxwel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9013" y="1746250"/>
            <a:ext cx="165258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Rectangle 10"/>
          <p:cNvSpPr>
            <a:spLocks noChangeArrowheads="1"/>
          </p:cNvSpPr>
          <p:nvPr/>
        </p:nvSpPr>
        <p:spPr bwMode="auto">
          <a:xfrm>
            <a:off x="7410450" y="1141413"/>
            <a:ext cx="15097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 eaLnBrk="1" hangingPunct="1">
              <a:lnSpc>
                <a:spcPct val="95000"/>
              </a:lnSpc>
            </a:pPr>
            <a:r>
              <a:rPr lang="en-US" sz="1800"/>
              <a:t>James Clerk Maxwell</a:t>
            </a:r>
          </a:p>
        </p:txBody>
      </p:sp>
      <p:sp>
        <p:nvSpPr>
          <p:cNvPr id="4109" name="Rectangle 11"/>
          <p:cNvSpPr>
            <a:spLocks noChangeArrowheads="1"/>
          </p:cNvSpPr>
          <p:nvPr/>
        </p:nvSpPr>
        <p:spPr bwMode="auto">
          <a:xfrm>
            <a:off x="7512050" y="4343400"/>
            <a:ext cx="1631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457200" eaLnBrk="1" hangingPunct="1">
              <a:lnSpc>
                <a:spcPct val="95000"/>
              </a:lnSpc>
            </a:pPr>
            <a:r>
              <a:rPr lang="en-US" sz="1800"/>
              <a:t>Heinrich Hertz</a:t>
            </a:r>
          </a:p>
        </p:txBody>
      </p:sp>
      <p:pic>
        <p:nvPicPr>
          <p:cNvPr id="4110" name="Picture 12" descr="225px-Heinrich_Rudolf_Hertz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12063" y="4721225"/>
            <a:ext cx="143351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Line 16"/>
          <p:cNvSpPr>
            <a:spLocks noChangeShapeType="1"/>
          </p:cNvSpPr>
          <p:nvPr/>
        </p:nvSpPr>
        <p:spPr bwMode="auto">
          <a:xfrm flipV="1">
            <a:off x="2703513" y="1739900"/>
            <a:ext cx="906462" cy="1000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V="1">
            <a:off x="1379538" y="4257675"/>
            <a:ext cx="2341562" cy="7731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V="1">
            <a:off x="2809875" y="3619500"/>
            <a:ext cx="958850" cy="2651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H="1" flipV="1">
            <a:off x="6604000" y="1879600"/>
            <a:ext cx="819150" cy="1666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3852863" y="868363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/>
              <a:t>Maxwell’s Equations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2019579" y="6310411"/>
            <a:ext cx="52170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dirty="0">
                <a:solidFill>
                  <a:srgbClr val="014188"/>
                </a:solidFill>
                <a:latin typeface="Times New Roman" pitchFamily="-107" charset="0"/>
              </a:rPr>
              <a:t>Courtesy of Andrew Aquila (AS&amp;T, UC </a:t>
            </a:r>
            <a:r>
              <a:rPr lang="en-US" sz="1400" dirty="0" smtClean="0">
                <a:solidFill>
                  <a:srgbClr val="014188"/>
                </a:solidFill>
                <a:latin typeface="Times New Roman" pitchFamily="-107" charset="0"/>
              </a:rPr>
              <a:t>Berkeley; now SLAC, LCLS)</a:t>
            </a:r>
            <a:endParaRPr lang="en-US" sz="1400" dirty="0">
              <a:solidFill>
                <a:srgbClr val="014188"/>
              </a:solidFill>
              <a:latin typeface="Times New Roman" pitchFamily="-107" charset="0"/>
            </a:endParaRPr>
          </a:p>
        </p:txBody>
      </p:sp>
      <p:pic>
        <p:nvPicPr>
          <p:cNvPr id="4119" name="Picture 12" descr="C:\Documents and Settings\alaquila\Desktop\ASandT_log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163513"/>
            <a:ext cx="9032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2" name="Rectangle 26"/>
          <p:cNvSpPr>
            <a:spLocks noGrp="1" noChangeArrowheads="1"/>
          </p:cNvSpPr>
          <p:nvPr>
            <p:ph type="title"/>
          </p:nvPr>
        </p:nvSpPr>
        <p:spPr>
          <a:xfrm>
            <a:off x="1082675" y="0"/>
            <a:ext cx="6742113" cy="762000"/>
          </a:xfrm>
        </p:spPr>
        <p:txBody>
          <a:bodyPr/>
          <a:lstStyle/>
          <a:p>
            <a:pPr algn="ctr"/>
            <a:r>
              <a:rPr lang="en-US"/>
              <a:t>The Equations of Light</a:t>
            </a:r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1166813" y="2170113"/>
            <a:ext cx="2482850" cy="4905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3" descr="225px-Carl_Friedrich_Gauss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52588" y="3940175"/>
            <a:ext cx="11398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7" descr="225px-Ampere1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55738" y="1638300"/>
            <a:ext cx="11826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Semi-Classical </a:t>
            </a:r>
            <a:r>
              <a:rPr lang="en-US" altLang="en-US" dirty="0"/>
              <a:t>S</a:t>
            </a:r>
            <a:r>
              <a:rPr lang="en-US" altLang="en-US" dirty="0" smtClean="0"/>
              <a:t>cattering Cross-Section </a:t>
            </a:r>
            <a:br>
              <a:rPr lang="en-US" altLang="en-US" dirty="0" smtClean="0"/>
            </a:br>
            <a:r>
              <a:rPr lang="en-US" altLang="en-US" dirty="0" smtClean="0"/>
              <a:t>for a Bound </a:t>
            </a:r>
            <a:r>
              <a:rPr lang="en-US" altLang="en-US" dirty="0"/>
              <a:t>E</a:t>
            </a:r>
            <a:r>
              <a:rPr lang="en-US" altLang="en-US" dirty="0" smtClean="0"/>
              <a:t>lectron</a:t>
            </a:r>
          </a:p>
        </p:txBody>
      </p:sp>
      <p:sp>
        <p:nvSpPr>
          <p:cNvPr id="3379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BA7F8A1-422C-4E83-9557-C2295AA5FF3C}" type="slidenum">
              <a:rPr lang="en-US" altLang="en-US" sz="900">
                <a:solidFill>
                  <a:srgbClr val="177A6F"/>
                </a:solidFill>
              </a:rPr>
              <a:pPr/>
              <a:t>20</a:t>
            </a:fld>
            <a:endParaRPr lang="en-US" altLang="en-US" sz="900">
              <a:solidFill>
                <a:srgbClr val="177A6F"/>
              </a:solidFill>
            </a:endParaRPr>
          </a:p>
        </p:txBody>
      </p:sp>
      <p:pic>
        <p:nvPicPr>
          <p:cNvPr id="33796" name="Picture 3" descr="Ch02_SemiClassScat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85825"/>
            <a:ext cx="816133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35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Sky </a:t>
            </a:r>
            <a:r>
              <a:rPr lang="en-US" altLang="en-US" dirty="0"/>
              <a:t>A</a:t>
            </a:r>
            <a:r>
              <a:rPr lang="en-US" altLang="en-US" dirty="0" smtClean="0"/>
              <a:t>ppears </a:t>
            </a:r>
            <a:r>
              <a:rPr lang="en-US" altLang="en-US" dirty="0"/>
              <a:t>B</a:t>
            </a:r>
            <a:r>
              <a:rPr lang="en-US" altLang="en-US" dirty="0" smtClean="0"/>
              <a:t>lue </a:t>
            </a:r>
            <a:r>
              <a:rPr lang="en-US" altLang="en-US" dirty="0"/>
              <a:t>B</a:t>
            </a:r>
            <a:r>
              <a:rPr lang="en-US" altLang="en-US" dirty="0" smtClean="0"/>
              <a:t>ecause of the Strong </a:t>
            </a:r>
            <a:r>
              <a:rPr lang="en-US" altLang="en-US" dirty="0"/>
              <a:t>W</a:t>
            </a:r>
            <a:r>
              <a:rPr lang="en-US" altLang="en-US" dirty="0" smtClean="0"/>
              <a:t>ave </a:t>
            </a:r>
            <a:r>
              <a:rPr lang="en-US" altLang="en-US" dirty="0"/>
              <a:t>L</a:t>
            </a:r>
            <a:r>
              <a:rPr lang="en-US" altLang="en-US" dirty="0" smtClean="0"/>
              <a:t>ength </a:t>
            </a:r>
            <a:r>
              <a:rPr lang="en-US" altLang="en-US" dirty="0"/>
              <a:t>D</a:t>
            </a:r>
            <a:r>
              <a:rPr lang="en-US" altLang="en-US" dirty="0" smtClean="0"/>
              <a:t>ependence of Scattering by Bound </a:t>
            </a:r>
            <a:r>
              <a:rPr lang="en-US" altLang="en-US" dirty="0"/>
              <a:t>E</a:t>
            </a:r>
            <a:r>
              <a:rPr lang="en-US" altLang="en-US" dirty="0" smtClean="0"/>
              <a:t>lectrons</a:t>
            </a:r>
          </a:p>
        </p:txBody>
      </p:sp>
      <p:sp>
        <p:nvSpPr>
          <p:cNvPr id="3481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E63C46-E5F4-4B1B-968C-172672075719}" type="slidenum">
              <a:rPr lang="en-US" altLang="en-US" sz="900">
                <a:solidFill>
                  <a:srgbClr val="177A6F"/>
                </a:solidFill>
              </a:rPr>
              <a:pPr/>
              <a:t>21</a:t>
            </a:fld>
            <a:endParaRPr lang="en-US" altLang="en-US" sz="900">
              <a:solidFill>
                <a:srgbClr val="177A6F"/>
              </a:solidFill>
            </a:endParaRPr>
          </a:p>
        </p:txBody>
      </p:sp>
      <p:pic>
        <p:nvPicPr>
          <p:cNvPr id="34820" name="Picture 3" descr="Ch02_F09V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163638"/>
            <a:ext cx="8689975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339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Scattering by a Multi-Electron </a:t>
            </a:r>
            <a:r>
              <a:rPr lang="en-US" altLang="en-US" dirty="0"/>
              <a:t>A</a:t>
            </a:r>
            <a:r>
              <a:rPr lang="en-US" altLang="en-US" dirty="0" smtClean="0"/>
              <a:t>tom</a:t>
            </a: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9F5BB4-BB81-4493-8C97-A4E2A600CADC}" type="slidenum">
              <a:rPr lang="en-US" altLang="en-US" sz="900">
                <a:solidFill>
                  <a:srgbClr val="177A6F"/>
                </a:solidFill>
              </a:rPr>
              <a:pPr/>
              <a:t>22</a:t>
            </a:fld>
            <a:endParaRPr lang="en-US" altLang="en-US" sz="900">
              <a:solidFill>
                <a:srgbClr val="177A6F"/>
              </a:solidFill>
            </a:endParaRPr>
          </a:p>
        </p:txBody>
      </p:sp>
      <p:pic>
        <p:nvPicPr>
          <p:cNvPr id="35844" name="Picture 3" descr="Ch02_ScattMultiElctr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854075"/>
            <a:ext cx="7694612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803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Scattering by a Multi-Electron </a:t>
            </a:r>
            <a:r>
              <a:rPr lang="en-US" altLang="en-US" dirty="0"/>
              <a:t>A</a:t>
            </a:r>
            <a:r>
              <a:rPr lang="en-US" altLang="en-US" dirty="0" smtClean="0"/>
              <a:t>tom (continued)</a:t>
            </a:r>
          </a:p>
        </p:txBody>
      </p:sp>
      <p:sp>
        <p:nvSpPr>
          <p:cNvPr id="3686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79A7FE-1811-449F-A5C5-9369517F2107}" type="slidenum">
              <a:rPr lang="en-US" altLang="en-US" sz="900">
                <a:solidFill>
                  <a:srgbClr val="177A6F"/>
                </a:solidFill>
              </a:rPr>
              <a:pPr/>
              <a:t>23</a:t>
            </a:fld>
            <a:endParaRPr lang="en-US" altLang="en-US" sz="900">
              <a:solidFill>
                <a:srgbClr val="177A6F"/>
              </a:solidFill>
            </a:endParaRPr>
          </a:p>
        </p:txBody>
      </p:sp>
      <p:pic>
        <p:nvPicPr>
          <p:cNvPr id="36868" name="Picture 3" descr="Ch02_ScattMultiElctr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477963"/>
            <a:ext cx="8834438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881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Atomic </a:t>
            </a:r>
            <a:r>
              <a:rPr lang="en-US" altLang="en-US" dirty="0"/>
              <a:t>S</a:t>
            </a:r>
            <a:r>
              <a:rPr lang="en-US" altLang="en-US" dirty="0" smtClean="0"/>
              <a:t>cattering </a:t>
            </a:r>
            <a:r>
              <a:rPr lang="en-US" altLang="en-US" dirty="0"/>
              <a:t>F</a:t>
            </a:r>
            <a:r>
              <a:rPr lang="en-US" altLang="en-US" dirty="0" smtClean="0"/>
              <a:t>actor</a:t>
            </a:r>
          </a:p>
        </p:txBody>
      </p:sp>
      <p:sp>
        <p:nvSpPr>
          <p:cNvPr id="3891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8B1C5E-041A-4BFD-97BE-2B5D015AB3CE}" type="slidenum">
              <a:rPr lang="en-US" altLang="en-US" sz="900">
                <a:solidFill>
                  <a:srgbClr val="177A6F"/>
                </a:solidFill>
              </a:rPr>
              <a:pPr/>
              <a:t>24</a:t>
            </a:fld>
            <a:endParaRPr lang="en-US" altLang="en-US" sz="900">
              <a:solidFill>
                <a:srgbClr val="177A6F"/>
              </a:solidFill>
            </a:endParaRPr>
          </a:p>
        </p:txBody>
      </p:sp>
      <p:pic>
        <p:nvPicPr>
          <p:cNvPr id="38916" name="Picture 3" descr="Ch02_AtomcScatFa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904875"/>
            <a:ext cx="7573963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732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Complex Atomic </a:t>
            </a:r>
            <a:r>
              <a:rPr lang="en-US" altLang="en-US" dirty="0"/>
              <a:t>S</a:t>
            </a:r>
            <a:r>
              <a:rPr lang="en-US" altLang="en-US" dirty="0" smtClean="0"/>
              <a:t>cattering Factor</a:t>
            </a:r>
          </a:p>
        </p:txBody>
      </p:sp>
      <p:sp>
        <p:nvSpPr>
          <p:cNvPr id="3993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9843DA3-4F25-4A07-88E9-B89A851954FD}" type="slidenum">
              <a:rPr lang="en-US" altLang="en-US" sz="900">
                <a:solidFill>
                  <a:srgbClr val="177A6F"/>
                </a:solidFill>
              </a:rPr>
              <a:pPr/>
              <a:t>25</a:t>
            </a:fld>
            <a:endParaRPr lang="en-US" altLang="en-US" sz="900">
              <a:solidFill>
                <a:srgbClr val="177A6F"/>
              </a:solidFill>
            </a:endParaRPr>
          </a:p>
        </p:txBody>
      </p:sp>
      <p:pic>
        <p:nvPicPr>
          <p:cNvPr id="39940" name="Picture 3" descr="Ch02_ComplexAtomScatFa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25588"/>
            <a:ext cx="8524875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258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Atomic Scattering Cross-Sections</a:t>
            </a:r>
          </a:p>
        </p:txBody>
      </p:sp>
      <p:sp>
        <p:nvSpPr>
          <p:cNvPr id="4096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E4B7D0-F2DB-4FE3-8110-EC9AE9DD9358}" type="slidenum">
              <a:rPr lang="en-US" altLang="en-US" sz="900">
                <a:solidFill>
                  <a:srgbClr val="177A6F"/>
                </a:solidFill>
              </a:rPr>
              <a:pPr/>
              <a:t>26</a:t>
            </a:fld>
            <a:endParaRPr lang="en-US" altLang="en-US" sz="900">
              <a:solidFill>
                <a:srgbClr val="177A6F"/>
              </a:solidFill>
            </a:endParaRPr>
          </a:p>
        </p:txBody>
      </p:sp>
      <p:pic>
        <p:nvPicPr>
          <p:cNvPr id="40964" name="Picture 3" descr="Ch02_AtomcScatX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862013"/>
            <a:ext cx="7073900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755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107950"/>
            <a:ext cx="8312727" cy="762000"/>
          </a:xfrm>
        </p:spPr>
        <p:txBody>
          <a:bodyPr/>
          <a:lstStyle/>
          <a:p>
            <a:r>
              <a:rPr lang="en-US" altLang="en-US" dirty="0" smtClean="0"/>
              <a:t>Example: Complex </a:t>
            </a:r>
            <a:r>
              <a:rPr lang="en-US" altLang="en-US" dirty="0"/>
              <a:t>A</a:t>
            </a:r>
            <a:r>
              <a:rPr lang="en-US" altLang="en-US" dirty="0" smtClean="0"/>
              <a:t>tomic </a:t>
            </a:r>
            <a:r>
              <a:rPr lang="en-US" altLang="en-US" dirty="0"/>
              <a:t>S</a:t>
            </a:r>
            <a:r>
              <a:rPr lang="en-US" altLang="en-US" dirty="0" smtClean="0"/>
              <a:t>cattering </a:t>
            </a:r>
            <a:r>
              <a:rPr lang="en-US" altLang="en-US" dirty="0"/>
              <a:t>F</a:t>
            </a:r>
            <a:r>
              <a:rPr lang="en-US" altLang="en-US" dirty="0" smtClean="0"/>
              <a:t>actor for Carbon</a:t>
            </a:r>
          </a:p>
        </p:txBody>
      </p:sp>
      <p:sp>
        <p:nvSpPr>
          <p:cNvPr id="4198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851F52-AE7E-4FB6-ACB3-3D07881A6A55}" type="slidenum">
              <a:rPr lang="en-US" altLang="en-US" sz="900">
                <a:solidFill>
                  <a:srgbClr val="177A6F"/>
                </a:solidFill>
              </a:rPr>
              <a:pPr/>
              <a:t>27</a:t>
            </a:fld>
            <a:endParaRPr lang="en-US" altLang="en-US" sz="900">
              <a:solidFill>
                <a:srgbClr val="177A6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" y="820405"/>
            <a:ext cx="8078875" cy="576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36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0" y="0"/>
            <a:ext cx="1398588" cy="928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1098446" y="39688"/>
            <a:ext cx="7324725" cy="762000"/>
          </a:xfrm>
        </p:spPr>
        <p:txBody>
          <a:bodyPr/>
          <a:lstStyle/>
          <a:p>
            <a:pPr algn="ctr"/>
            <a:r>
              <a:rPr lang="en-US" altLang="en-US" dirty="0" smtClean="0"/>
              <a:t>Atomic Scattering </a:t>
            </a:r>
            <a:r>
              <a:rPr lang="en-US" altLang="en-US" dirty="0"/>
              <a:t>F</a:t>
            </a:r>
            <a:r>
              <a:rPr lang="en-US" altLang="en-US" dirty="0" smtClean="0"/>
              <a:t>actors for Carbon (Z = 6)</a:t>
            </a:r>
          </a:p>
        </p:txBody>
      </p:sp>
      <p:sp>
        <p:nvSpPr>
          <p:cNvPr id="4301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327DE49-9824-4031-981D-D376D9088767}" type="slidenum">
              <a:rPr lang="en-US" altLang="en-US" sz="900">
                <a:solidFill>
                  <a:srgbClr val="177A6F"/>
                </a:solidFill>
              </a:rPr>
              <a:pPr/>
              <a:t>28</a:t>
            </a:fld>
            <a:endParaRPr lang="en-US" altLang="en-US" sz="900">
              <a:solidFill>
                <a:srgbClr val="177A6F"/>
              </a:solidFill>
            </a:endParaRPr>
          </a:p>
        </p:txBody>
      </p:sp>
      <p:pic>
        <p:nvPicPr>
          <p:cNvPr id="43014" name="Picture 4" descr="LBL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7463"/>
            <a:ext cx="1265238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1" y="925394"/>
            <a:ext cx="7711567" cy="560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64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184275" y="0"/>
            <a:ext cx="7058025" cy="762000"/>
          </a:xfrm>
        </p:spPr>
        <p:txBody>
          <a:bodyPr/>
          <a:lstStyle/>
          <a:p>
            <a:pPr algn="ctr"/>
            <a:r>
              <a:rPr lang="en-US" altLang="en-US" dirty="0" smtClean="0"/>
              <a:t>Atomic Scattering </a:t>
            </a:r>
            <a:r>
              <a:rPr lang="en-US" altLang="en-US" dirty="0"/>
              <a:t>F</a:t>
            </a:r>
            <a:r>
              <a:rPr lang="en-US" altLang="en-US" dirty="0" smtClean="0"/>
              <a:t>actors for Silicon (Z = 14)</a:t>
            </a:r>
          </a:p>
        </p:txBody>
      </p:sp>
      <p:sp>
        <p:nvSpPr>
          <p:cNvPr id="4403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7A381E-2809-4377-8824-0864DD7D7AC4}" type="slidenum">
              <a:rPr lang="en-US" altLang="en-US" sz="900">
                <a:solidFill>
                  <a:srgbClr val="177A6F"/>
                </a:solidFill>
              </a:rPr>
              <a:pPr/>
              <a:t>29</a:t>
            </a:fld>
            <a:endParaRPr lang="en-US" altLang="en-US" sz="900">
              <a:solidFill>
                <a:srgbClr val="177A6F"/>
              </a:solidFill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0" y="0"/>
            <a:ext cx="1398588" cy="928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44037" name="Picture 4" descr="LBL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7463"/>
            <a:ext cx="1265238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9" y="938298"/>
            <a:ext cx="7242048" cy="55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5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Scattering, Refraction, and Reflection</a:t>
            </a: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7D6CAD0-ABD2-A842-9575-76903F9EDEA1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7412" name="Picture 3" descr="Ch02_ScatRefrReflc_Jan20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939800"/>
            <a:ext cx="8469313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249363" y="0"/>
            <a:ext cx="7181850" cy="762000"/>
          </a:xfrm>
        </p:spPr>
        <p:txBody>
          <a:bodyPr/>
          <a:lstStyle/>
          <a:p>
            <a:pPr algn="ctr"/>
            <a:r>
              <a:rPr lang="en-US" altLang="en-US" dirty="0" smtClean="0"/>
              <a:t>Atomic Scattering </a:t>
            </a:r>
            <a:r>
              <a:rPr lang="en-US" altLang="en-US" dirty="0"/>
              <a:t>F</a:t>
            </a:r>
            <a:r>
              <a:rPr lang="en-US" altLang="en-US" dirty="0" smtClean="0"/>
              <a:t>actors for Molybdenum </a:t>
            </a:r>
            <a:br>
              <a:rPr lang="en-US" altLang="en-US" dirty="0" smtClean="0"/>
            </a:br>
            <a:r>
              <a:rPr lang="en-US" altLang="en-US" dirty="0" smtClean="0"/>
              <a:t>                                                         (Z = 42)</a:t>
            </a:r>
          </a:p>
        </p:txBody>
      </p:sp>
      <p:sp>
        <p:nvSpPr>
          <p:cNvPr id="4505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5EFD88-3004-4680-9B7C-A713E04AB8A0}" type="slidenum">
              <a:rPr lang="en-US" altLang="en-US" sz="900">
                <a:solidFill>
                  <a:srgbClr val="177A6F"/>
                </a:solidFill>
              </a:rPr>
              <a:pPr/>
              <a:t>30</a:t>
            </a:fld>
            <a:endParaRPr lang="en-US" altLang="en-US" sz="900">
              <a:solidFill>
                <a:srgbClr val="177A6F"/>
              </a:solidFill>
            </a:endParaRP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0" y="0"/>
            <a:ext cx="1398588" cy="928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45061" name="Picture 4" descr="LBL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7463"/>
            <a:ext cx="1265238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9" y="850795"/>
            <a:ext cx="7027295" cy="56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47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7" y="119270"/>
            <a:ext cx="8180387" cy="665921"/>
          </a:xfrm>
        </p:spPr>
        <p:txBody>
          <a:bodyPr/>
          <a:lstStyle/>
          <a:p>
            <a:r>
              <a:rPr lang="en-US" dirty="0" smtClean="0"/>
              <a:t>Multilayer coatings provide a modest band pass, and have achieved 70% normal incidence EUV reflectivity</a:t>
            </a:r>
            <a:r>
              <a:rPr lang="en-IN" dirty="0"/>
              <a:t> </a:t>
            </a:r>
            <a:r>
              <a:rPr lang="en-IN" dirty="0" smtClean="0"/>
              <a:t>. 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0" y="1437998"/>
            <a:ext cx="8727491" cy="33694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301662-CDCD-D445-8146-376014A4D15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59685" y="1051488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mλ</a:t>
            </a:r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2d </a:t>
            </a:r>
            <a:r>
              <a:rPr lang="en-IN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</a:t>
            </a:r>
            <a:r>
              <a:rPr lang="en-IN" dirty="0" err="1"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05852" y="5950641"/>
            <a:ext cx="576435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dirty="0">
                <a:solidFill>
                  <a:srgbClr val="014188"/>
                </a:solidFill>
              </a:rPr>
              <a:t>Courtesy of S. </a:t>
            </a:r>
            <a:r>
              <a:rPr lang="en-IN" sz="1600" dirty="0" err="1">
                <a:solidFill>
                  <a:srgbClr val="014188"/>
                </a:solidFill>
              </a:rPr>
              <a:t>Bajt</a:t>
            </a:r>
            <a:r>
              <a:rPr lang="en-IN" sz="1600" dirty="0">
                <a:solidFill>
                  <a:srgbClr val="014188"/>
                </a:solidFill>
              </a:rPr>
              <a:t> (</a:t>
            </a:r>
            <a:r>
              <a:rPr lang="en-IN" sz="1600" dirty="0" smtClean="0">
                <a:solidFill>
                  <a:srgbClr val="014188"/>
                </a:solidFill>
              </a:rPr>
              <a:t>Lawrence </a:t>
            </a:r>
            <a:r>
              <a:rPr lang="en-IN" sz="1600" dirty="0">
                <a:solidFill>
                  <a:srgbClr val="014188"/>
                </a:solidFill>
              </a:rPr>
              <a:t>Livermore National </a:t>
            </a:r>
            <a:r>
              <a:rPr lang="en-IN" sz="1600" dirty="0" smtClean="0">
                <a:solidFill>
                  <a:srgbClr val="014188"/>
                </a:solidFill>
              </a:rPr>
              <a:t>Laboratory; presently </a:t>
            </a:r>
            <a:r>
              <a:rPr lang="en-IN" sz="1600" dirty="0">
                <a:solidFill>
                  <a:srgbClr val="014188"/>
                </a:solidFill>
              </a:rPr>
              <a:t>DESY Laboratory, </a:t>
            </a:r>
            <a:r>
              <a:rPr lang="en-IN" sz="1600" dirty="0" smtClean="0">
                <a:solidFill>
                  <a:srgbClr val="014188"/>
                </a:solidFill>
              </a:rPr>
              <a:t>Hamburg)</a:t>
            </a:r>
            <a:endParaRPr lang="en-US" sz="1600" dirty="0">
              <a:solidFill>
                <a:srgbClr val="0141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 Scattering Diagram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9EA12-B25D-C842-9480-BF108885FBB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3" y="953538"/>
            <a:ext cx="8741664" cy="557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6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641350"/>
            <a:ext cx="8296275" cy="3556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CC8E1F-1176-B149-B402-D41B16350599}" type="slidenum">
              <a:rPr lang="en-US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/>
              <a:t>4</a:t>
            </a:fld>
            <a:endParaRPr lang="en-US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25604" name="Picture 3" descr="Ch02_Eqs_1_20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269" y="0"/>
            <a:ext cx="7727447" cy="658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618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641350"/>
            <a:ext cx="8296275" cy="3556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35F28E-78E0-0647-8891-CE3B3992757F}" type="slidenum">
              <a:rPr lang="en-US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/>
              <a:t>5</a:t>
            </a:fld>
            <a:endParaRPr lang="en-US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21508" name="Picture 3" descr="Ch02_F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63" y="142875"/>
            <a:ext cx="7704137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307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Cross-Sections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BB120-F55A-A842-8156-A6A32DD808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 descr="ScattCrSecs_Sept2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51" y="894522"/>
            <a:ext cx="7996383" cy="56948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82700" y="0"/>
            <a:ext cx="6959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Atomic Scattering </a:t>
            </a:r>
            <a:r>
              <a:rPr lang="en-US" dirty="0"/>
              <a:t>F</a:t>
            </a:r>
            <a:r>
              <a:rPr lang="en-US" dirty="0" smtClean="0"/>
              <a:t>actors for Silicon (Z = 14)</a:t>
            </a: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7CDB0E-1142-194B-AF6E-FEC71ACF8B75}" type="slidenum">
              <a:rPr lang="en-US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/>
              <a:t>7</a:t>
            </a:fld>
            <a:endParaRPr lang="en-US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26628" name="Picture 9" descr="LBL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3" y="69850"/>
            <a:ext cx="11763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54" y="858096"/>
            <a:ext cx="7235952" cy="55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0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Relationships </a:t>
            </a:r>
            <a:r>
              <a:rPr lang="en-US" altLang="en-US" dirty="0" smtClean="0"/>
              <a:t>Among </a:t>
            </a:r>
            <a:r>
              <a:rPr lang="en-US" altLang="en-US" dirty="0"/>
              <a:t>E, </a:t>
            </a:r>
            <a:r>
              <a:rPr lang="en-US" altLang="en-US" dirty="0" smtClean="0"/>
              <a:t>H, </a:t>
            </a:r>
            <a:r>
              <a:rPr lang="en-US" altLang="en-US" dirty="0"/>
              <a:t>S </a:t>
            </a:r>
            <a:r>
              <a:rPr lang="en-US" altLang="en-US" dirty="0" smtClean="0"/>
              <a:t>and Intensity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for a </a:t>
            </a:r>
            <a:r>
              <a:rPr lang="en-US" altLang="en-US" dirty="0" smtClean="0"/>
              <a:t>Plane Wave </a:t>
            </a:r>
            <a:r>
              <a:rPr lang="en-US" altLang="en-US" dirty="0"/>
              <a:t>in </a:t>
            </a:r>
            <a:r>
              <a:rPr lang="en-US" altLang="en-US" dirty="0" smtClean="0"/>
              <a:t>Vacuum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9EA12-B25D-C842-9480-BF108885FB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1" y="801374"/>
            <a:ext cx="7283986" cy="581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7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Relationships </a:t>
            </a:r>
            <a:r>
              <a:rPr lang="en-US" altLang="en-US" dirty="0" smtClean="0"/>
              <a:t>among electric field and intensity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for a </a:t>
            </a:r>
            <a:r>
              <a:rPr lang="en-US" altLang="en-US" dirty="0" smtClean="0"/>
              <a:t>plane wave </a:t>
            </a:r>
            <a:r>
              <a:rPr lang="en-US" altLang="en-US" dirty="0"/>
              <a:t>in </a:t>
            </a:r>
            <a:r>
              <a:rPr lang="en-US" altLang="en-US" dirty="0" smtClean="0"/>
              <a:t>vacuum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9EA12-B25D-C842-9480-BF108885FB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1932" y="1150705"/>
            <a:ext cx="110367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228649"/>
              </p:ext>
            </p:extLst>
          </p:nvPr>
        </p:nvGraphicFramePr>
        <p:xfrm>
          <a:off x="821932" y="1150705"/>
          <a:ext cx="5630239" cy="71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2108200" imgH="266700" progId="Equation.DSMT4">
                  <p:embed/>
                </p:oleObj>
              </mc:Choice>
              <mc:Fallback>
                <p:oleObj name="Equation" r:id="rId3" imgW="2108200" imgH="266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932" y="1150705"/>
                        <a:ext cx="5630239" cy="7133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4832" y="1900146"/>
                <a:ext cx="6724437" cy="705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=2.745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32" y="1900146"/>
                <a:ext cx="6724437" cy="7051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535120"/>
      </p:ext>
    </p:extLst>
  </p:cSld>
  <p:clrMapOvr>
    <a:masterClrMapping/>
  </p:clrMapOvr>
</p:sld>
</file>

<file path=ppt/theme/theme1.xml><?xml version="1.0" encoding="utf-8"?>
<a:theme xmlns:a="http://schemas.openxmlformats.org/drawingml/2006/main" name="AST210 mas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301</Words>
  <Application>Microsoft Office PowerPoint</Application>
  <PresentationFormat>On-screen Show (4:3)</PresentationFormat>
  <Paragraphs>76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ＭＳ Ｐゴシック</vt:lpstr>
      <vt:lpstr>Arial</vt:lpstr>
      <vt:lpstr>Cambria Math</vt:lpstr>
      <vt:lpstr>Geneva</vt:lpstr>
      <vt:lpstr>Times New Roman</vt:lpstr>
      <vt:lpstr>Verdana</vt:lpstr>
      <vt:lpstr>AST210 master</vt:lpstr>
      <vt:lpstr>Equation</vt:lpstr>
      <vt:lpstr>X-Ray Interaction with Matter: Radiated Power and Scattering </vt:lpstr>
      <vt:lpstr>The Equations of Light</vt:lpstr>
      <vt:lpstr>Scattering, Refraction, and Reflection</vt:lpstr>
      <vt:lpstr>PowerPoint Presentation</vt:lpstr>
      <vt:lpstr>PowerPoint Presentation</vt:lpstr>
      <vt:lpstr>Scattering Cross-Sections</vt:lpstr>
      <vt:lpstr>Atomic Scattering Factors for Silicon (Z = 14)</vt:lpstr>
      <vt:lpstr>Relationships Among E, H, S and Intensity for a Plane Wave in Vacuum</vt:lpstr>
      <vt:lpstr>Relationships among electric field and intensity for a plane wave in vacuum</vt:lpstr>
      <vt:lpstr>Radiated Fields Due to a Current J</vt:lpstr>
      <vt:lpstr>Radiated Fields Due to a Current J (continued)</vt:lpstr>
      <vt:lpstr>Current Density J Associated with an Accelerated Electron</vt:lpstr>
      <vt:lpstr>Electric Field Radiated by an Accelerated Charge</vt:lpstr>
      <vt:lpstr>Dipole radiation by an Accelerated Point Charge</vt:lpstr>
      <vt:lpstr>Total Power Radiated by an Oscillating Point Charge</vt:lpstr>
      <vt:lpstr>Scattering Cross-Section</vt:lpstr>
      <vt:lpstr>Scattering by a Free Electron</vt:lpstr>
      <vt:lpstr>Scattering by a Free Electron (continued)</vt:lpstr>
      <vt:lpstr>   Scattering by a Bound Electron</vt:lpstr>
      <vt:lpstr>Semi-Classical Scattering Cross-Section  for a Bound Electron</vt:lpstr>
      <vt:lpstr>The Sky Appears Blue Because of the Strong Wave Length Dependence of Scattering by Bound Electrons</vt:lpstr>
      <vt:lpstr>Scattering by a Multi-Electron Atom</vt:lpstr>
      <vt:lpstr>Scattering by a Multi-Electron Atom (continued)</vt:lpstr>
      <vt:lpstr>The Atomic Scattering Factor</vt:lpstr>
      <vt:lpstr>Complex Atomic Scattering Factor</vt:lpstr>
      <vt:lpstr>Atomic Scattering Cross-Sections</vt:lpstr>
      <vt:lpstr>Example: Complex Atomic Scattering Factor for Carbon</vt:lpstr>
      <vt:lpstr>Atomic Scattering Factors for Carbon (Z = 6)</vt:lpstr>
      <vt:lpstr>Atomic Scattering Factors for Silicon (Z = 14)</vt:lpstr>
      <vt:lpstr>Atomic Scattering Factors for Molybdenum                                                           (Z = 42)</vt:lpstr>
      <vt:lpstr>Multilayer coatings provide a modest band pass, and have achieved 70% normal incidence EUV reflectivity .   </vt:lpstr>
      <vt:lpstr>A General Scattering Diagram</vt:lpstr>
    </vt:vector>
  </TitlesOfParts>
  <Manager/>
  <Company>UCB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Interaction with Matter: Absorption, Scattering and Refraction</dc:title>
  <dc:subject/>
  <dc:creator>David Attwood</dc:creator>
  <cp:keywords/>
  <dc:description>For Iranian Light Source Workshop in Tehran March 3-4, 2014._x000d_Based on EE119 UCB April 4 2013 and Aachen Lecture 1 Oct. 2013.</dc:description>
  <cp:lastModifiedBy>David Attwood</cp:lastModifiedBy>
  <cp:revision>343</cp:revision>
  <cp:lastPrinted>2016-07-19T16:35:22Z</cp:lastPrinted>
  <dcterms:created xsi:type="dcterms:W3CDTF">2014-02-17T23:48:32Z</dcterms:created>
  <dcterms:modified xsi:type="dcterms:W3CDTF">2020-03-13T23:26:36Z</dcterms:modified>
  <cp:category/>
</cp:coreProperties>
</file>