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8" r:id="rId2"/>
    <p:sldId id="311" r:id="rId3"/>
    <p:sldId id="320" r:id="rId4"/>
    <p:sldId id="321" r:id="rId5"/>
    <p:sldId id="322" r:id="rId6"/>
    <p:sldId id="339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40" r:id="rId20"/>
    <p:sldId id="336" r:id="rId21"/>
    <p:sldId id="341" r:id="rId22"/>
    <p:sldId id="337" r:id="rId23"/>
  </p:sldIdLst>
  <p:sldSz cx="9144000" cy="6858000" type="screen4x3"/>
  <p:notesSz cx="6997700" cy="9283700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66FF"/>
    <a:srgbClr val="FFFF99"/>
    <a:srgbClr val="000099"/>
    <a:srgbClr val="0000FF"/>
    <a:srgbClr val="FFCC99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43" autoAdjust="0"/>
  </p:normalViewPr>
  <p:slideViewPr>
    <p:cSldViewPr snapToGrid="0" snapToObjects="1">
      <p:cViewPr varScale="1">
        <p:scale>
          <a:sx n="43" d="100"/>
          <a:sy n="43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3618" y="-108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pitchFamily="-65" charset="0"/>
              </a:defRPr>
            </a:lvl1pPr>
          </a:lstStyle>
          <a:p>
            <a:r>
              <a:rPr lang="en-US"/>
              <a:t>EE 313: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pitchFamily="-65" charset="0"/>
              </a:defRPr>
            </a:lvl1pPr>
          </a:lstStyle>
          <a:p>
            <a:r>
              <a:rPr lang="en-US"/>
              <a:t>10/10/2005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pitchFamily="-109" charset="0"/>
              </a:defRPr>
            </a:lvl1pPr>
          </a:lstStyle>
          <a:p>
            <a:pPr>
              <a:defRPr/>
            </a:pPr>
            <a:fld id="{EBE11243-14FB-9E4F-A2D0-791C88CD8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24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pitchFamily="-65" charset="0"/>
              </a:defRPr>
            </a:lvl1pPr>
          </a:lstStyle>
          <a:p>
            <a:r>
              <a:rPr lang="en-US"/>
              <a:t>EE 313: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pitchFamily="-65" charset="0"/>
              </a:defRPr>
            </a:lvl1pPr>
          </a:lstStyle>
          <a:p>
            <a:r>
              <a:rPr lang="en-US"/>
              <a:t>10/10/2005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pitchFamily="-109" charset="0"/>
              </a:defRPr>
            </a:lvl1pPr>
          </a:lstStyle>
          <a:p>
            <a:pPr>
              <a:defRPr/>
            </a:pPr>
            <a:fld id="{9DA5B261-4961-D742-B98C-75ACC4A77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30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8" tIns="46760" rIns="91908" bIns="46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1675"/>
            <a:ext cx="4624387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800712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65" charset="-128"/>
        <a:cs typeface="ＭＳ Ｐゴシック" pitchFamily="-65" charset="-128"/>
      </a:defRPr>
    </a:lvl1pPr>
    <a:lvl2pPr marL="45402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080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6207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161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C1257-1827-0644-9B2B-1247B04015E5}" type="slidenum">
              <a:rPr lang="en-US">
                <a:latin typeface="Times New Roman" pitchFamily="-65" charset="0"/>
              </a:rPr>
              <a:pPr/>
              <a:t>1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CEB4A-DA13-6041-B29A-1F3F9454F1B9}" type="slidenum">
              <a:rPr lang="en-US">
                <a:latin typeface="Times New Roman" pitchFamily="-65" charset="0"/>
              </a:rPr>
              <a:pPr/>
              <a:t>10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defTabSz="914400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E11E3-A8DA-6A49-9EEF-92D22E61A78C}" type="slidenum">
              <a:rPr lang="en-US">
                <a:latin typeface="Times New Roman" pitchFamily="-65" charset="0"/>
              </a:rPr>
              <a:pPr/>
              <a:t>11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defTabSz="914400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10CCA-2D25-304B-B7ED-F238F0D40A69}" type="slidenum">
              <a:rPr lang="en-US">
                <a:latin typeface="Times New Roman" pitchFamily="-65" charset="0"/>
              </a:rPr>
              <a:pPr/>
              <a:t>12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defTabSz="914400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21F1D-48D8-AD40-B2C4-1F123D7FFF4B}" type="slidenum">
              <a:rPr lang="en-US">
                <a:latin typeface="Times New Roman" pitchFamily="-65" charset="0"/>
              </a:rPr>
              <a:pPr/>
              <a:t>13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defTabSz="914400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78381-81A4-BD4A-B0D4-D23DC22DDCAE}" type="slidenum">
              <a:rPr lang="en-US">
                <a:latin typeface="Times New Roman" pitchFamily="-65" charset="0"/>
              </a:rPr>
              <a:pPr/>
              <a:t>14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defTabSz="914400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FB03F-BDE9-7244-A046-C29F4D6C3F25}" type="slidenum">
              <a:rPr lang="en-US">
                <a:latin typeface="Times New Roman" pitchFamily="-65" charset="0"/>
              </a:rPr>
              <a:pPr/>
              <a:t>15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defTabSz="914400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4ADF3-1182-E847-90F1-FDB1B154BEFE}" type="slidenum">
              <a:rPr lang="en-US">
                <a:latin typeface="Times New Roman" pitchFamily="-65" charset="0"/>
              </a:rPr>
              <a:pPr/>
              <a:t>16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defTabSz="914400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E663C-F2DC-274A-BFDD-990D27857C97}" type="slidenum">
              <a:rPr lang="en-US">
                <a:latin typeface="Times New Roman" pitchFamily="-65" charset="0"/>
              </a:rPr>
              <a:pPr/>
              <a:t>17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defTabSz="914400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7E8EA-89FD-2948-933A-E45E74BDB000}" type="slidenum">
              <a:rPr lang="en-US">
                <a:latin typeface="Times New Roman" pitchFamily="-65" charset="0"/>
              </a:rPr>
              <a:pPr/>
              <a:t>18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defTabSz="914400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10/10/2005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A5B261-4961-D742-B98C-75ACC4A7772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A65B3-EA90-0C41-971A-8F70351BE942}" type="slidenum">
              <a:rPr lang="en-US">
                <a:latin typeface="Times New Roman" pitchFamily="-65" charset="0"/>
              </a:rPr>
              <a:pPr/>
              <a:t>2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defTabSz="914400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BC5C-F60B-4048-AAA3-66A51A809DAC}" type="slidenum">
              <a:rPr lang="en-US">
                <a:latin typeface="Times New Roman" pitchFamily="-65" charset="0"/>
              </a:rPr>
              <a:pPr/>
              <a:t>20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defTabSz="914400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ACE05-9D51-0745-AEA6-1935E9C35862}" type="slidenum">
              <a:rPr lang="en-US">
                <a:latin typeface="Times New Roman" pitchFamily="-65" charset="0"/>
              </a:rPr>
              <a:pPr/>
              <a:t>22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C975F-527F-4446-B979-B26EF199C297}" type="slidenum">
              <a:rPr lang="en-US">
                <a:latin typeface="Times New Roman" pitchFamily="-65" charset="0"/>
              </a:rPr>
              <a:pPr/>
              <a:t>3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CB5B1-F2AC-D441-8F68-3C754DBAF4DD}" type="slidenum">
              <a:rPr lang="en-US">
                <a:latin typeface="Times New Roman" pitchFamily="-65" charset="0"/>
              </a:rPr>
              <a:pPr/>
              <a:t>4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BF50F-02D6-A247-9D5E-4C07A453866A}" type="slidenum">
              <a:rPr lang="en-US">
                <a:latin typeface="Times New Roman" pitchFamily="-65" charset="0"/>
              </a:rPr>
              <a:pPr/>
              <a:t>5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01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E91F2-212C-ED44-AF5A-FBC23B265B76}" type="slidenum">
              <a:rPr lang="en-US">
                <a:latin typeface="Times New Roman" pitchFamily="-65" charset="0"/>
              </a:rPr>
              <a:pPr/>
              <a:t>6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2F05D-0BF9-4844-A16A-1BFE6E5D763B}" type="slidenum">
              <a:rPr lang="en-US">
                <a:latin typeface="Times New Roman" pitchFamily="-65" charset="0"/>
              </a:rPr>
              <a:pPr/>
              <a:t>7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5558F-231B-D349-B841-E28B1B899BE3}" type="slidenum">
              <a:rPr lang="en-US">
                <a:latin typeface="Times New Roman" pitchFamily="-65" charset="0"/>
              </a:rPr>
              <a:pPr/>
              <a:t>8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defTabSz="914400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10/10/2005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0B93C-995F-0549-A9EA-1523E65ECBB1}" type="slidenum">
              <a:rPr lang="en-US">
                <a:latin typeface="Times New Roman" pitchFamily="-65" charset="0"/>
              </a:rPr>
              <a:pPr/>
              <a:t>9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defTabSz="914400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 smtClean="0">
                <a:latin typeface="Times New Roman" pitchFamily="-109" charset="0"/>
              </a:defRPr>
            </a:lvl1pPr>
          </a:lstStyle>
          <a:p>
            <a:pPr>
              <a:defRPr/>
            </a:pPr>
            <a:r>
              <a:rPr lang="en-US" dirty="0" smtClean="0"/>
              <a:t>(c) 2005-2012 W. J. Dally </a:t>
            </a:r>
            <a:endParaRPr lang="en-US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96938"/>
            <a:ext cx="8763000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52400" y="896938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9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6248400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9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543800" y="6583363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2AC1E188-260C-0F40-9B7E-E5DF8236D77E}" type="slidenum">
              <a:rPr lang="en-US" sz="1000" b="0">
                <a:latin typeface="Arial" pitchFamily="-109" charset="0"/>
              </a:rPr>
              <a:pPr>
                <a:defRPr/>
              </a:pPr>
              <a:t>‹#›</a:t>
            </a:fld>
            <a:endParaRPr lang="en-US" sz="1600" b="0">
              <a:latin typeface="Arial" pitchFamily="-10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458200" cy="1143000"/>
          </a:xfrm>
          <a:noFill/>
        </p:spPr>
        <p:txBody>
          <a:bodyPr/>
          <a:lstStyle/>
          <a:p>
            <a:r>
              <a:rPr lang="en-US" dirty="0" smtClean="0"/>
              <a:t>Digital Design: A Systems Approach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Lecture 5:  </a:t>
            </a:r>
            <a:r>
              <a:rPr lang="en-US" dirty="0" smtClean="0"/>
              <a:t>Combinational Review</a:t>
            </a:r>
            <a:r>
              <a:rPr lang="en-US" dirty="0"/>
              <a:t/>
            </a:r>
            <a:br>
              <a:rPr lang="en-US" dirty="0"/>
            </a:b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52400" y="457200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tabLst>
                <a:tab pos="455613" algn="l"/>
                <a:tab pos="917575" algn="l"/>
                <a:tab pos="1373188" algn="l"/>
              </a:tabLst>
            </a:pPr>
            <a:r>
              <a:rPr lang="en-US" b="0"/>
              <a:t>What function does this realize?</a:t>
            </a:r>
            <a:endParaRPr lang="en-US" sz="1800" b="0">
              <a:sym typeface="Symbol" pitchFamily="-65" charset="2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359025" y="1447800"/>
          <a:ext cx="4424363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Visio" r:id="rId4" imgW="2209800" imgH="1993900" progId="">
                  <p:embed/>
                </p:oleObj>
              </mc:Choice>
              <mc:Fallback>
                <p:oleObj name="Visio" r:id="rId4" imgW="2209800" imgH="19939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1447800"/>
                        <a:ext cx="4424363" cy="400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676400" y="228600"/>
          <a:ext cx="5375275" cy="640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Visio" r:id="rId4" imgW="2692400" imgH="3200400" progId="">
                  <p:embed/>
                </p:oleObj>
              </mc:Choice>
              <mc:Fallback>
                <p:oleObj name="Visio" r:id="rId4" imgW="2692400" imgH="3200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"/>
                        <a:ext cx="5375275" cy="640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tabLst>
                <a:tab pos="455613" algn="l"/>
                <a:tab pos="917575" algn="l"/>
                <a:tab pos="1373188" algn="l"/>
              </a:tabLst>
            </a:pPr>
            <a:r>
              <a:rPr lang="en-US" b="0"/>
              <a:t>Starting at input, write equations</a:t>
            </a:r>
            <a:br>
              <a:rPr lang="en-US" b="0"/>
            </a:br>
            <a:r>
              <a:rPr lang="en-US" b="0"/>
              <a:t>(or k-maps) for signals</a:t>
            </a:r>
            <a:endParaRPr lang="en-US" sz="1800" b="0">
              <a:sym typeface="Symbol" pitchFamily="-65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600200" y="152400"/>
          <a:ext cx="4570413" cy="622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Visio" r:id="rId4" imgW="2692400" imgH="3657600" progId="">
                  <p:embed/>
                </p:oleObj>
              </mc:Choice>
              <mc:Fallback>
                <p:oleObj name="Visio" r:id="rId4" imgW="2692400" imgH="3657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4570413" cy="622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363663" y="228600"/>
          <a:ext cx="6416675" cy="621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Visio" r:id="rId4" imgW="3771900" imgH="3657600" progId="">
                  <p:embed/>
                </p:oleObj>
              </mc:Choice>
              <mc:Fallback>
                <p:oleObj name="Visio" r:id="rId4" imgW="3771900" imgH="3657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228600"/>
                        <a:ext cx="6416675" cy="621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52400" y="457200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tabLst>
                <a:tab pos="455613" algn="l"/>
                <a:tab pos="917575" algn="l"/>
                <a:tab pos="1373188" algn="l"/>
              </a:tabLst>
            </a:pPr>
            <a:r>
              <a:rPr lang="en-US" b="0"/>
              <a:t>What function does this realize?</a:t>
            </a:r>
            <a:endParaRPr lang="en-US" sz="1800" b="0">
              <a:sym typeface="Symbol" pitchFamily="-65" charset="2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901825" y="1752600"/>
          <a:ext cx="5338763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Visio" r:id="rId4" imgW="2667000" imgH="1028700" progId="">
                  <p:embed/>
                </p:oleObj>
              </mc:Choice>
              <mc:Fallback>
                <p:oleObj name="Visio" r:id="rId4" imgW="2667000" imgH="10287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1752600"/>
                        <a:ext cx="5338763" cy="206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906463" y="1600200"/>
          <a:ext cx="7331075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Visio" r:id="rId4" imgW="3657600" imgH="1168400" progId="">
                  <p:embed/>
                </p:oleObj>
              </mc:Choice>
              <mc:Fallback>
                <p:oleObj name="Visio" r:id="rId4" imgW="3657600" imgH="1168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1600200"/>
                        <a:ext cx="7331075" cy="234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906463" y="1600200"/>
          <a:ext cx="7331075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Visio" r:id="rId4" imgW="3657600" imgH="1168400" progId="">
                  <p:embed/>
                </p:oleObj>
              </mc:Choice>
              <mc:Fallback>
                <p:oleObj name="Visio" r:id="rId4" imgW="3657600" imgH="1168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1600200"/>
                        <a:ext cx="7331075" cy="234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6124575" y="3397250"/>
          <a:ext cx="2852738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Visio" r:id="rId6" imgW="1422400" imgH="1422400" progId="">
                  <p:embed/>
                </p:oleObj>
              </mc:Choice>
              <mc:Fallback>
                <p:oleObj name="Visio" r:id="rId6" imgW="1422400" imgH="14224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3397250"/>
                        <a:ext cx="2852738" cy="285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8270875" y="5006975"/>
            <a:ext cx="2095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Block Combinational Logic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Symbol" pitchFamily="-65" charset="2"/>
              </a:rPr>
              <a:t>Raise the abstraction layer of design using building blocks rather than directly with K-maps</a:t>
            </a:r>
          </a:p>
          <a:p>
            <a:pPr lvl="1"/>
            <a:r>
              <a:rPr lang="en-US">
                <a:ea typeface="ＭＳ Ｐゴシック" pitchFamily="-65" charset="-128"/>
                <a:sym typeface="Symbol" pitchFamily="-65" charset="2"/>
              </a:rPr>
              <a:t>Assemble combinational circuits from pre-defined building blocks</a:t>
            </a:r>
          </a:p>
          <a:p>
            <a:pPr lvl="1"/>
            <a:r>
              <a:rPr lang="en-US">
                <a:ea typeface="ＭＳ Ｐゴシック" pitchFamily="-65" charset="-128"/>
                <a:sym typeface="Symbol" pitchFamily="-65" charset="2"/>
              </a:rPr>
              <a:t>Decoder – converts codes (e.g., binary to one-hot)</a:t>
            </a:r>
          </a:p>
          <a:p>
            <a:pPr lvl="1"/>
            <a:r>
              <a:rPr lang="en-US">
                <a:ea typeface="ＭＳ Ｐゴシック" pitchFamily="-65" charset="-128"/>
                <a:sym typeface="Symbol" pitchFamily="-65" charset="2"/>
              </a:rPr>
              <a:t>Encoder – encodes one-hot to binary</a:t>
            </a:r>
          </a:p>
          <a:p>
            <a:pPr lvl="1"/>
            <a:r>
              <a:rPr lang="en-US">
                <a:ea typeface="ＭＳ Ｐゴシック" pitchFamily="-65" charset="-128"/>
                <a:sym typeface="Symbol" pitchFamily="-65" charset="2"/>
              </a:rPr>
              <a:t>Multiplexer – select an input (one-hot select)</a:t>
            </a:r>
          </a:p>
          <a:p>
            <a:pPr lvl="1"/>
            <a:r>
              <a:rPr lang="en-US">
                <a:ea typeface="ＭＳ Ｐゴシック" pitchFamily="-65" charset="-128"/>
                <a:sym typeface="Symbol" pitchFamily="-65" charset="2"/>
              </a:rPr>
              <a:t>Arbiter – pick first true bit</a:t>
            </a:r>
          </a:p>
          <a:p>
            <a:pPr lvl="1"/>
            <a:r>
              <a:rPr lang="en-US">
                <a:ea typeface="ＭＳ Ｐゴシック" pitchFamily="-65" charset="-128"/>
                <a:sym typeface="Symbol" pitchFamily="-65" charset="2"/>
              </a:rPr>
              <a:t>Comparators – equality and magnitude</a:t>
            </a:r>
          </a:p>
          <a:p>
            <a:pPr lvl="1"/>
            <a:r>
              <a:rPr lang="en-US">
                <a:ea typeface="ＭＳ Ｐゴシック" pitchFamily="-65" charset="-128"/>
                <a:sym typeface="Symbol" pitchFamily="-65" charset="2"/>
              </a:rPr>
              <a:t>ROMs</a:t>
            </a:r>
          </a:p>
          <a:p>
            <a:r>
              <a:rPr lang="en-US">
                <a:sym typeface="Symbol" pitchFamily="-65" charset="2"/>
              </a:rPr>
              <a:t>Divide and conquer to build large units from small units</a:t>
            </a:r>
          </a:p>
          <a:p>
            <a:pPr lvl="1"/>
            <a:r>
              <a:rPr lang="en-US">
                <a:ea typeface="ＭＳ Ｐゴシック" pitchFamily="-65" charset="-128"/>
                <a:sym typeface="Symbol" pitchFamily="-65" charset="2"/>
              </a:rPr>
              <a:t>Decoder, encoder, multiplexer</a:t>
            </a:r>
          </a:p>
          <a:p>
            <a:r>
              <a:rPr lang="en-US">
                <a:sym typeface="Symbol" pitchFamily="-65" charset="2"/>
              </a:rPr>
              <a:t>Logic with multiplexers or decoders (basis of LookUp Table in FGPAs)</a:t>
            </a:r>
          </a:p>
          <a:p>
            <a:r>
              <a:rPr lang="en-US">
                <a:sym typeface="Symbol" pitchFamily="-65" charset="2"/>
              </a:rPr>
              <a:t>Bit-slice coding style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533400" y="914400"/>
          <a:ext cx="3276600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Visio" r:id="rId4" imgW="2794000" imgH="1447800" progId="">
                  <p:embed/>
                </p:oleObj>
              </mc:Choice>
              <mc:Fallback>
                <p:oleObj name="Visio" r:id="rId4" imgW="2794000" imgH="1447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3276600" cy="169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1066800" y="6096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tabLst>
                <a:tab pos="455613" algn="l"/>
                <a:tab pos="917575" algn="l"/>
                <a:tab pos="1373188" algn="l"/>
              </a:tabLst>
            </a:pPr>
            <a:r>
              <a:rPr lang="en-US" b="0">
                <a:sym typeface="Symbol" pitchFamily="-65" charset="2"/>
              </a:rPr>
              <a:t>Maximum unit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4038600" y="6096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tabLst>
                <a:tab pos="455613" algn="l"/>
                <a:tab pos="917575" algn="l"/>
                <a:tab pos="1373188" algn="l"/>
              </a:tabLst>
            </a:pPr>
            <a:r>
              <a:rPr lang="en-US" b="0">
                <a:sym typeface="Symbol" pitchFamily="-65" charset="2"/>
              </a:rPr>
              <a:t>How to change this to a minimum unit?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4267200" y="990600"/>
          <a:ext cx="35052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Visio" r:id="rId6" imgW="2794000" imgH="1447800" progId="">
                  <p:embed/>
                </p:oleObj>
              </mc:Choice>
              <mc:Fallback>
                <p:oleObj name="Visio" r:id="rId6" imgW="2794000" imgH="14478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990600"/>
                        <a:ext cx="3505200" cy="181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7239000" y="1828800"/>
            <a:ext cx="914400" cy="838200"/>
          </a:xfrm>
          <a:prstGeom prst="wedgeRoundRectCallout">
            <a:avLst>
              <a:gd name="adj1" fmla="val -115106"/>
              <a:gd name="adj2" fmla="val -1022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200" b="0"/>
              <a:t>Change this to less than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315200" y="1066800"/>
            <a:ext cx="4699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400" b="0"/>
              <a:t>min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04800" y="2895600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tabLst>
                <a:tab pos="455613" algn="l"/>
                <a:tab pos="917575" algn="l"/>
                <a:tab pos="1373188" algn="l"/>
              </a:tabLst>
            </a:pPr>
            <a:r>
              <a:rPr lang="en-US" b="0">
                <a:sym typeface="Symbol" pitchFamily="-65" charset="2"/>
              </a:rPr>
              <a:t>How to determine the middle of three numbers?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914400" y="35655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914400" y="40227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914400" y="49371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2133600" y="3413125"/>
            <a:ext cx="914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b="0"/>
              <a:t>Min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2133600" y="4403725"/>
            <a:ext cx="914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b="0"/>
              <a:t>Min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19050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V="1">
            <a:off x="1905000" y="4556125"/>
            <a:ext cx="2286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09600" y="33369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/>
              <a:t>A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609600" y="38703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/>
              <a:t>B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609600" y="47085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/>
              <a:t>C</a:t>
            </a: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3048000" y="37179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3048000" y="47847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 flipV="1">
            <a:off x="3505200" y="44799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3505200" y="37179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3505200" y="40989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3505200" y="44799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3886200" y="3946525"/>
            <a:ext cx="914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b="0"/>
              <a:t>Max</a:t>
            </a:r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>
            <a:off x="4800600" y="4327525"/>
            <a:ext cx="3048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7086600" y="47244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/>
              <a:t>middle</a:t>
            </a: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2133600" y="5334000"/>
            <a:ext cx="914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b="0"/>
              <a:t>Min</a:t>
            </a:r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>
            <a:off x="1143000" y="3581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1143000" y="5486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1524000" y="495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>
            <a:off x="1524000" y="579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5943600" y="4724400"/>
            <a:ext cx="914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b="0"/>
              <a:t>Max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>
            <a:off x="3048000" y="5638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flipV="1">
            <a:off x="4648200" y="5181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>
            <a:off x="4648200" y="5181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>
            <a:off x="51054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 flipH="1">
            <a:off x="5105400" y="4876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>
            <a:off x="6858000" y="5029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building block problems</a:t>
            </a:r>
          </a:p>
        </p:txBody>
      </p:sp>
      <p:sp>
        <p:nvSpPr>
          <p:cNvPr id="542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Circuit accepts 4 4-bit one-hot numbers, output the number with a one in the most significant position.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Circuit accepts 4 4-bit numbers (of any kind) output the number with the smallest number of 1s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Lecture 1 – 	Digital abstraction</a:t>
            </a:r>
          </a:p>
          <a:p>
            <a:r>
              <a:rPr lang="en-US"/>
              <a:t>Lecture 2 – 	Combinational logic design</a:t>
            </a:r>
            <a:endParaRPr lang="en-US">
              <a:sym typeface="Symbol" pitchFamily="-65" charset="2"/>
            </a:endParaRPr>
          </a:p>
          <a:p>
            <a:r>
              <a:rPr lang="en-US">
                <a:sym typeface="Symbol" pitchFamily="-65" charset="2"/>
              </a:rPr>
              <a:t>Lecture 3 – 	Combinational building blocks</a:t>
            </a:r>
          </a:p>
          <a:p>
            <a:r>
              <a:rPr lang="en-US">
                <a:sym typeface="Symbol" pitchFamily="-65" charset="2"/>
              </a:rPr>
              <a:t>Lecture 4 – 	Numbers and arithmetic</a:t>
            </a:r>
          </a:p>
          <a:p>
            <a:r>
              <a:rPr lang="en-US">
                <a:sym typeface="Symbol" pitchFamily="-65" charset="2"/>
              </a:rPr>
              <a:t>Lecture 5 – 	Quiz 1 Review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1676400" y="38100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524000" y="466725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Numbers and Arithmetic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tabLst>
                <a:tab pos="1376363" algn="l"/>
              </a:tabLst>
            </a:pPr>
            <a:r>
              <a:rPr lang="en-US" sz="1800">
                <a:sym typeface="Symbol" pitchFamily="-65" charset="2"/>
              </a:rPr>
              <a:t>Binary numbers – bit i weighted 2</a:t>
            </a:r>
            <a:r>
              <a:rPr lang="en-US" sz="1800" baseline="30000">
                <a:sym typeface="Symbol" pitchFamily="-65" charset="2"/>
              </a:rPr>
              <a:t>i</a:t>
            </a:r>
            <a:endParaRPr lang="en-US" sz="1800">
              <a:sym typeface="Symbol" pitchFamily="-65" charset="2"/>
            </a:endParaRPr>
          </a:p>
          <a:p>
            <a:pPr>
              <a:lnSpc>
                <a:spcPct val="80000"/>
              </a:lnSpc>
              <a:tabLst>
                <a:tab pos="1376363" algn="l"/>
              </a:tabLst>
            </a:pPr>
            <a:r>
              <a:rPr lang="en-US" sz="1800">
                <a:sym typeface="Symbol" pitchFamily="-65" charset="2"/>
              </a:rPr>
              <a:t>2’s complement – MSB weighted -2</a:t>
            </a:r>
            <a:r>
              <a:rPr lang="en-US" sz="1800" baseline="30000">
                <a:sym typeface="Symbol" pitchFamily="-65" charset="2"/>
              </a:rPr>
              <a:t>i</a:t>
            </a:r>
            <a:endParaRPr lang="en-US" sz="1800">
              <a:sym typeface="Symbol" pitchFamily="-65" charset="2"/>
            </a:endParaRPr>
          </a:p>
          <a:p>
            <a:pPr lvl="1">
              <a:lnSpc>
                <a:spcPct val="80000"/>
              </a:lnSpc>
              <a:tabLst>
                <a:tab pos="1376363" algn="l"/>
              </a:tabLst>
            </a:pPr>
            <a:r>
              <a:rPr lang="en-US" sz="1800">
                <a:ea typeface="ＭＳ Ｐゴシック" pitchFamily="-65" charset="-128"/>
                <a:sym typeface="Symbol" pitchFamily="-65" charset="2"/>
              </a:rPr>
              <a:t>-x represented by 2</a:t>
            </a:r>
            <a:r>
              <a:rPr lang="en-US" sz="1800" baseline="30000">
                <a:ea typeface="ＭＳ Ｐゴシック" pitchFamily="-65" charset="-128"/>
                <a:sym typeface="Symbol" pitchFamily="-65" charset="2"/>
              </a:rPr>
              <a:t>n-1 </a:t>
            </a:r>
            <a:r>
              <a:rPr lang="en-US" sz="1800">
                <a:ea typeface="ＭＳ Ｐゴシック" pitchFamily="-65" charset="-128"/>
                <a:sym typeface="Symbol" pitchFamily="-65" charset="2"/>
              </a:rPr>
              <a:t>– x (mod 2</a:t>
            </a:r>
            <a:r>
              <a:rPr lang="en-US" sz="1800" baseline="30000">
                <a:ea typeface="ＭＳ Ｐゴシック" pitchFamily="-65" charset="-128"/>
                <a:sym typeface="Symbol" pitchFamily="-65" charset="2"/>
              </a:rPr>
              <a:t>n-1</a:t>
            </a:r>
            <a:r>
              <a:rPr lang="en-US" sz="1800">
                <a:ea typeface="ＭＳ Ｐゴシック" pitchFamily="-65" charset="-128"/>
                <a:sym typeface="Symbol" pitchFamily="-65" charset="2"/>
              </a:rPr>
              <a:t>)</a:t>
            </a:r>
          </a:p>
          <a:p>
            <a:pPr lvl="1">
              <a:lnSpc>
                <a:spcPct val="80000"/>
              </a:lnSpc>
              <a:tabLst>
                <a:tab pos="1376363" algn="l"/>
              </a:tabLst>
            </a:pPr>
            <a:r>
              <a:rPr lang="en-US" sz="1800">
                <a:ea typeface="ＭＳ Ｐゴシック" pitchFamily="-65" charset="-128"/>
                <a:sym typeface="Symbol" pitchFamily="-65" charset="2"/>
              </a:rPr>
              <a:t>makes subtraction easy</a:t>
            </a:r>
          </a:p>
          <a:p>
            <a:pPr lvl="1">
              <a:lnSpc>
                <a:spcPct val="80000"/>
              </a:lnSpc>
              <a:tabLst>
                <a:tab pos="1376363" algn="l"/>
              </a:tabLst>
            </a:pPr>
            <a:r>
              <a:rPr lang="en-US" sz="1800">
                <a:ea typeface="ＭＳ Ｐゴシック" pitchFamily="-65" charset="-128"/>
                <a:sym typeface="Symbol" pitchFamily="-65" charset="2"/>
              </a:rPr>
              <a:t>To negate, invert and add one</a:t>
            </a:r>
          </a:p>
          <a:p>
            <a:pPr lvl="2">
              <a:lnSpc>
                <a:spcPct val="80000"/>
              </a:lnSpc>
              <a:tabLst>
                <a:tab pos="1376363" algn="l"/>
              </a:tabLst>
            </a:pPr>
            <a:r>
              <a:rPr lang="en-US" sz="1600">
                <a:ea typeface="ＭＳ Ｐゴシック" pitchFamily="-65" charset="-128"/>
                <a:sym typeface="Symbol" pitchFamily="-65" charset="2"/>
              </a:rPr>
              <a:t>The add one can use the carry in of the least significant bit</a:t>
            </a:r>
          </a:p>
          <a:p>
            <a:pPr>
              <a:lnSpc>
                <a:spcPct val="80000"/>
              </a:lnSpc>
              <a:tabLst>
                <a:tab pos="1376363" algn="l"/>
              </a:tabLst>
            </a:pPr>
            <a:r>
              <a:rPr lang="en-US" sz="1800">
                <a:sym typeface="Symbol" pitchFamily="-65" charset="2"/>
              </a:rPr>
              <a:t>Multiplication accomplished by adding shifted versions of the multiplier </a:t>
            </a:r>
          </a:p>
          <a:p>
            <a:pPr lvl="1">
              <a:lnSpc>
                <a:spcPct val="80000"/>
              </a:lnSpc>
              <a:tabLst>
                <a:tab pos="1376363" algn="l"/>
              </a:tabLst>
            </a:pPr>
            <a:r>
              <a:rPr lang="en-US" sz="1800">
                <a:ea typeface="ＭＳ Ｐゴシック" pitchFamily="-65" charset="-128"/>
                <a:sym typeface="Symbol" pitchFamily="-65" charset="2"/>
              </a:rPr>
              <a:t>The shift is an implicit multiply by a power of 2</a:t>
            </a:r>
          </a:p>
          <a:p>
            <a:pPr lvl="1">
              <a:lnSpc>
                <a:spcPct val="80000"/>
              </a:lnSpc>
              <a:tabLst>
                <a:tab pos="1376363" algn="l"/>
              </a:tabLst>
            </a:pPr>
            <a:r>
              <a:rPr lang="en-US" sz="1800">
                <a:ea typeface="ＭＳ Ｐゴシック" pitchFamily="-65" charset="-128"/>
                <a:sym typeface="Symbol" pitchFamily="-65" charset="2"/>
              </a:rPr>
              <a:t>Example, 7 x 5</a:t>
            </a:r>
          </a:p>
          <a:p>
            <a:pPr>
              <a:lnSpc>
                <a:spcPct val="80000"/>
              </a:lnSpc>
              <a:buFontTx/>
              <a:buNone/>
              <a:tabLst>
                <a:tab pos="1376363" algn="l"/>
              </a:tabLst>
            </a:pPr>
            <a:r>
              <a:rPr lang="en-US" sz="1800">
                <a:sym typeface="Symbol" pitchFamily="-65" charset="2"/>
              </a:rPr>
              <a:t>			   1 1 1</a:t>
            </a:r>
            <a:br>
              <a:rPr lang="en-US" sz="1800">
                <a:sym typeface="Symbol" pitchFamily="-65" charset="2"/>
              </a:rPr>
            </a:br>
            <a:r>
              <a:rPr lang="en-US" sz="1800">
                <a:sym typeface="Symbol" pitchFamily="-65" charset="2"/>
              </a:rPr>
              <a:t> 	x	1 0 1</a:t>
            </a:r>
          </a:p>
          <a:p>
            <a:pPr>
              <a:lnSpc>
                <a:spcPct val="80000"/>
              </a:lnSpc>
              <a:buFontTx/>
              <a:buNone/>
              <a:tabLst>
                <a:tab pos="1376363" algn="l"/>
              </a:tabLst>
            </a:pPr>
            <a:r>
              <a:rPr lang="en-US" sz="1800">
                <a:sym typeface="Symbol" pitchFamily="-65" charset="2"/>
              </a:rPr>
              <a:t>			   1 1 1</a:t>
            </a:r>
            <a:br>
              <a:rPr lang="en-US" sz="1800">
                <a:sym typeface="Symbol" pitchFamily="-65" charset="2"/>
              </a:rPr>
            </a:br>
            <a:r>
              <a:rPr lang="en-US" sz="1800">
                <a:sym typeface="Symbol" pitchFamily="-65" charset="2"/>
              </a:rPr>
              <a:t>	    0 0 0</a:t>
            </a:r>
          </a:p>
          <a:p>
            <a:pPr>
              <a:lnSpc>
                <a:spcPct val="80000"/>
              </a:lnSpc>
              <a:buFontTx/>
              <a:buNone/>
              <a:tabLst>
                <a:tab pos="1376363" algn="l"/>
              </a:tabLst>
            </a:pPr>
            <a:r>
              <a:rPr lang="en-US" sz="1800">
                <a:sym typeface="Symbol" pitchFamily="-65" charset="2"/>
              </a:rPr>
              <a:t>		             1 1 1</a:t>
            </a:r>
            <a:br>
              <a:rPr lang="en-US" sz="1800">
                <a:sym typeface="Symbol" pitchFamily="-65" charset="2"/>
              </a:rPr>
            </a:br>
            <a:r>
              <a:rPr lang="en-US" sz="1800">
                <a:sym typeface="Symbol" pitchFamily="-65" charset="2"/>
              </a:rPr>
              <a:t/>
            </a:r>
            <a:br>
              <a:rPr lang="en-US" sz="1800">
                <a:sym typeface="Symbol" pitchFamily="-65" charset="2"/>
              </a:rPr>
            </a:br>
            <a:r>
              <a:rPr lang="en-US" sz="1800">
                <a:sym typeface="Symbol" pitchFamily="-65" charset="2"/>
              </a:rPr>
              <a:t>               1 0 0 0 1 1</a:t>
            </a:r>
          </a:p>
          <a:p>
            <a:pPr>
              <a:lnSpc>
                <a:spcPct val="80000"/>
              </a:lnSpc>
              <a:tabLst>
                <a:tab pos="1376363" algn="l"/>
              </a:tabLst>
            </a:pPr>
            <a:r>
              <a:rPr lang="en-US" sz="1800">
                <a:sym typeface="Symbol" pitchFamily="-65" charset="2"/>
              </a:rPr>
              <a:t>Number representations do not have infinite ability to express all possible values</a:t>
            </a:r>
          </a:p>
          <a:p>
            <a:pPr>
              <a:lnSpc>
                <a:spcPct val="80000"/>
              </a:lnSpc>
              <a:tabLst>
                <a:tab pos="1376363" algn="l"/>
              </a:tabLst>
            </a:pPr>
            <a:r>
              <a:rPr lang="en-US" sz="1800">
                <a:sym typeface="Symbol" pitchFamily="-65" charset="2"/>
              </a:rPr>
              <a:t>accuracy and resolution help quantify the error</a:t>
            </a:r>
          </a:p>
          <a:p>
            <a:pPr>
              <a:lnSpc>
                <a:spcPct val="80000"/>
              </a:lnSpc>
              <a:tabLst>
                <a:tab pos="1376363" algn="l"/>
              </a:tabLst>
            </a:pPr>
            <a:r>
              <a:rPr lang="en-US" sz="1800">
                <a:sym typeface="Symbol" pitchFamily="-65" charset="2"/>
              </a:rPr>
              <a:t>Fixed versus floating point</a:t>
            </a:r>
          </a:p>
          <a:p>
            <a:pPr>
              <a:lnSpc>
                <a:spcPct val="80000"/>
              </a:lnSpc>
              <a:tabLst>
                <a:tab pos="1376363" algn="l"/>
              </a:tabLst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029200" algn="l"/>
              </a:tabLst>
            </a:pPr>
            <a:r>
              <a:rPr lang="en-US" dirty="0" smtClean="0"/>
              <a:t>Design a circuit that computes -2a given input a</a:t>
            </a:r>
          </a:p>
          <a:p>
            <a:pPr lvl="1">
              <a:tabLst>
                <a:tab pos="5029200" algn="l"/>
              </a:tabLst>
            </a:pPr>
            <a:r>
              <a:rPr lang="en-US" dirty="0" smtClean="0"/>
              <a:t>Shift a left 1-bit, (2x) and </a:t>
            </a:r>
            <a:r>
              <a:rPr lang="en-US" smtClean="0"/>
              <a:t>negate – complement and add 1</a:t>
            </a:r>
          </a:p>
          <a:p>
            <a:pPr>
              <a:tabLst>
                <a:tab pos="5029200" algn="l"/>
              </a:tabLst>
            </a:pPr>
            <a:endParaRPr lang="en-US" dirty="0" smtClean="0"/>
          </a:p>
          <a:p>
            <a:pPr>
              <a:tabLst>
                <a:tab pos="5029200" algn="l"/>
              </a:tabLst>
            </a:pPr>
            <a:r>
              <a:rPr lang="en-US" dirty="0" smtClean="0"/>
              <a:t>Convert 35.6 to 8.3 floating point</a:t>
            </a:r>
          </a:p>
          <a:p>
            <a:pPr lvl="1">
              <a:tabLst>
                <a:tab pos="5029200" algn="l"/>
              </a:tabLst>
            </a:pPr>
            <a:r>
              <a:rPr lang="en-US" dirty="0" smtClean="0"/>
              <a:t>First convert to binary 	100101.10011…</a:t>
            </a:r>
          </a:p>
          <a:p>
            <a:pPr lvl="1">
              <a:tabLst>
                <a:tab pos="5029200" algn="l"/>
              </a:tabLst>
            </a:pPr>
            <a:r>
              <a:rPr lang="en-US" dirty="0" smtClean="0"/>
              <a:t>Then take 8 </a:t>
            </a:r>
            <a:r>
              <a:rPr lang="en-US" dirty="0" err="1" smtClean="0"/>
              <a:t>MSBs</a:t>
            </a:r>
            <a:r>
              <a:rPr lang="en-US" dirty="0" smtClean="0"/>
              <a:t> as mantissa 	.10010110</a:t>
            </a:r>
          </a:p>
          <a:p>
            <a:pPr lvl="1">
              <a:tabLst>
                <a:tab pos="5029200" algn="l"/>
              </a:tabLst>
            </a:pPr>
            <a:r>
              <a:rPr lang="en-US" dirty="0" smtClean="0"/>
              <a:t>Need to shift binary point six places	.10010110e110</a:t>
            </a:r>
          </a:p>
          <a:p>
            <a:pPr lvl="1">
              <a:tabLst>
                <a:tab pos="5029200" algn="l"/>
              </a:tabLst>
            </a:pPr>
            <a:r>
              <a:rPr lang="en-US" dirty="0" smtClean="0"/>
              <a:t>With an implied leading 1	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dirty="0" smtClean="0"/>
              <a:t>.00101100e101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Lectures – </a:t>
            </a:r>
            <a:r>
              <a:rPr lang="en-US" dirty="0"/>
              <a:t>Sequential 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Signals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Noise margins</a:t>
            </a:r>
          </a:p>
          <a:p>
            <a:pPr lvl="1"/>
            <a:r>
              <a:rPr lang="en-US">
                <a:ea typeface="ＭＳ Ｐゴシック" pitchFamily="-65" charset="-128"/>
              </a:rPr>
              <a:t>VOL  = 0.1V, VOH = 0.9V, VIL = 0.5V, VIH = 0.7V</a:t>
            </a:r>
          </a:p>
          <a:p>
            <a:pPr lvl="1"/>
            <a:r>
              <a:rPr lang="en-US">
                <a:ea typeface="ＭＳ Ｐゴシック" pitchFamily="-65" charset="-128"/>
              </a:rPr>
              <a:t>What are the high and low noise margins?</a:t>
            </a:r>
          </a:p>
          <a:p>
            <a:pPr lvl="1"/>
            <a:r>
              <a:rPr lang="en-US">
                <a:ea typeface="ＭＳ Ｐゴシック" pitchFamily="-65" charset="-128"/>
              </a:rPr>
              <a:t>How much variation in power supply (with GNDs equal) can be tolerated?</a:t>
            </a:r>
          </a:p>
          <a:p>
            <a:pPr lvl="1"/>
            <a:r>
              <a:rPr lang="en-US">
                <a:ea typeface="ＭＳ Ｐゴシック" pitchFamily="-65" charset="-128"/>
              </a:rPr>
              <a:t>How would you adjust these settings?</a:t>
            </a:r>
          </a:p>
          <a:p>
            <a:pPr lvl="2"/>
            <a:r>
              <a:rPr lang="en-US">
                <a:ea typeface="ＭＳ Ｐゴシック" pitchFamily="-65" charset="-128"/>
              </a:rPr>
              <a:t>Assume VIH-VIL &gt;= 0.2V.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Signals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Representation</a:t>
            </a:r>
          </a:p>
          <a:p>
            <a:pPr lvl="1"/>
            <a:r>
              <a:rPr lang="en-US">
                <a:ea typeface="ＭＳ Ｐゴシック" pitchFamily="-65" charset="-128"/>
              </a:rPr>
              <a:t>A single signal can represent a _________</a:t>
            </a:r>
          </a:p>
          <a:p>
            <a:pPr lvl="1"/>
            <a:r>
              <a:rPr lang="en-US">
                <a:ea typeface="ＭＳ Ｐゴシック" pitchFamily="-65" charset="-128"/>
              </a:rPr>
              <a:t>Represent a set with a ________</a:t>
            </a:r>
          </a:p>
          <a:p>
            <a:pPr lvl="2"/>
            <a:r>
              <a:rPr lang="en-US">
                <a:ea typeface="ＭＳ Ｐゴシック" pitchFamily="-65" charset="-128"/>
              </a:rPr>
              <a:t>Can be either _____ or _______</a:t>
            </a:r>
          </a:p>
          <a:p>
            <a:r>
              <a:rPr lang="en-US"/>
              <a:t>Example</a:t>
            </a:r>
          </a:p>
          <a:p>
            <a:pPr lvl="1"/>
            <a:r>
              <a:rPr lang="en-US">
                <a:ea typeface="ＭＳ Ｐゴシック" pitchFamily="-65" charset="-128"/>
              </a:rPr>
              <a:t>Represent a chessboard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Boolean Algebra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Simplify the expressions</a:t>
            </a:r>
          </a:p>
          <a:p>
            <a:pPr lvl="1"/>
            <a:r>
              <a:rPr lang="en-US">
                <a:ea typeface="ＭＳ Ｐゴシック" pitchFamily="-65" charset="-128"/>
              </a:rPr>
              <a:t>f = (x</a:t>
            </a:r>
            <a:r>
              <a:rPr lang="en-US">
                <a:ea typeface="ＭＳ Ｐゴシック" pitchFamily="-65" charset="-128"/>
                <a:sym typeface="Symbol" pitchFamily="-65" charset="2"/>
              </a:rPr>
              <a:t></a:t>
            </a:r>
            <a:r>
              <a:rPr lang="en-US" sz="2400" b="1">
                <a:ea typeface="ＭＳ Ｐゴシック" pitchFamily="-65" charset="-128"/>
                <a:sym typeface="Symbol" pitchFamily="-65" charset="2"/>
              </a:rPr>
              <a:t></a:t>
            </a:r>
            <a:r>
              <a:rPr lang="en-US">
                <a:ea typeface="ＭＳ Ｐゴシック" pitchFamily="-65" charset="-128"/>
              </a:rPr>
              <a:t> y </a:t>
            </a:r>
            <a:r>
              <a:rPr lang="en-US" sz="2400" b="1">
                <a:ea typeface="ＭＳ Ｐゴシック" pitchFamily="-65" charset="-128"/>
                <a:sym typeface="Symbol" pitchFamily="-65" charset="2"/>
              </a:rPr>
              <a:t></a:t>
            </a:r>
            <a:r>
              <a:rPr lang="en-US">
                <a:ea typeface="ＭＳ Ｐゴシック" pitchFamily="-65" charset="-128"/>
              </a:rPr>
              <a:t> z) </a:t>
            </a:r>
            <a:r>
              <a:rPr lang="en-US" sz="2400" b="1">
                <a:ea typeface="ＭＳ Ｐゴシック" pitchFamily="-65" charset="-128"/>
                <a:sym typeface="Symbol" pitchFamily="-65" charset="2"/>
              </a:rPr>
              <a:t></a:t>
            </a:r>
            <a:r>
              <a:rPr lang="en-US">
                <a:ea typeface="ＭＳ Ｐゴシック" pitchFamily="-65" charset="-128"/>
              </a:rPr>
              <a:t> (x </a:t>
            </a:r>
            <a:r>
              <a:rPr lang="en-US" sz="2400" b="1">
                <a:ea typeface="ＭＳ Ｐゴシック" pitchFamily="-65" charset="-128"/>
                <a:sym typeface="Symbol" pitchFamily="-65" charset="2"/>
              </a:rPr>
              <a:t></a:t>
            </a:r>
            <a:r>
              <a:rPr lang="en-US">
                <a:ea typeface="ＭＳ Ｐゴシック" pitchFamily="-65" charset="-128"/>
              </a:rPr>
              <a:t> y) </a:t>
            </a:r>
            <a:r>
              <a:rPr lang="en-US" sz="2400" b="1">
                <a:ea typeface="ＭＳ Ｐゴシック" pitchFamily="-65" charset="-128"/>
                <a:sym typeface="Symbol" pitchFamily="-65" charset="2"/>
              </a:rPr>
              <a:t></a:t>
            </a:r>
            <a:r>
              <a:rPr lang="en-US">
                <a:ea typeface="ＭＳ Ｐゴシック" pitchFamily="-65" charset="-128"/>
              </a:rPr>
              <a:t> (x’ </a:t>
            </a:r>
            <a:r>
              <a:rPr lang="en-US" sz="2400" b="1">
                <a:ea typeface="ＭＳ Ｐゴシック" pitchFamily="-65" charset="-128"/>
                <a:sym typeface="Symbol" pitchFamily="-65" charset="2"/>
              </a:rPr>
              <a:t></a:t>
            </a:r>
            <a:r>
              <a:rPr lang="en-US">
                <a:ea typeface="ＭＳ Ｐゴシック" pitchFamily="-65" charset="-128"/>
              </a:rPr>
              <a:t> y </a:t>
            </a:r>
            <a:r>
              <a:rPr lang="en-US" sz="2400" b="1">
                <a:ea typeface="ＭＳ Ｐゴシック" pitchFamily="-65" charset="-128"/>
                <a:sym typeface="Symbol" pitchFamily="-65" charset="2"/>
              </a:rPr>
              <a:t></a:t>
            </a:r>
            <a:r>
              <a:rPr lang="en-US">
                <a:ea typeface="ＭＳ Ｐゴシック" pitchFamily="-65" charset="-128"/>
              </a:rPr>
              <a:t> z)</a:t>
            </a:r>
          </a:p>
          <a:p>
            <a:pPr lvl="1"/>
            <a:endParaRPr lang="en-US">
              <a:ea typeface="ＭＳ Ｐゴシック" pitchFamily="-65" charset="-128"/>
            </a:endParaRPr>
          </a:p>
          <a:p>
            <a:pPr lvl="1"/>
            <a:endParaRPr lang="en-US">
              <a:ea typeface="ＭＳ Ｐゴシック" pitchFamily="-65" charset="-128"/>
            </a:endParaRPr>
          </a:p>
          <a:p>
            <a:pPr lvl="1"/>
            <a:endParaRPr lang="en-US">
              <a:ea typeface="ＭＳ Ｐゴシック" pitchFamily="-65" charset="-128"/>
            </a:endParaRPr>
          </a:p>
          <a:p>
            <a:pPr lvl="1"/>
            <a:r>
              <a:rPr lang="en-US">
                <a:ea typeface="ＭＳ Ｐゴシック" pitchFamily="-65" charset="-128"/>
              </a:rPr>
              <a:t>f = (x</a:t>
            </a:r>
            <a:r>
              <a:rPr lang="en-US">
                <a:ea typeface="ＭＳ Ｐゴシック" pitchFamily="-65" charset="-128"/>
                <a:sym typeface="Symbol" pitchFamily="-65" charset="2"/>
              </a:rPr>
              <a:t></a:t>
            </a:r>
            <a:r>
              <a:rPr lang="en-US" sz="2400" b="1">
                <a:ea typeface="ＭＳ Ｐゴシック" pitchFamily="-65" charset="-128"/>
                <a:sym typeface="Symbol" pitchFamily="-65" charset="2"/>
              </a:rPr>
              <a:t></a:t>
            </a:r>
            <a:r>
              <a:rPr lang="en-US">
                <a:ea typeface="ＭＳ Ｐゴシック" pitchFamily="-65" charset="-128"/>
              </a:rPr>
              <a:t> y </a:t>
            </a:r>
            <a:r>
              <a:rPr lang="en-US" sz="2400" b="1">
                <a:ea typeface="ＭＳ Ｐゴシック" pitchFamily="-65" charset="-128"/>
                <a:sym typeface="Symbol" pitchFamily="-65" charset="2"/>
              </a:rPr>
              <a:t></a:t>
            </a:r>
            <a:r>
              <a:rPr lang="en-US">
                <a:ea typeface="ＭＳ Ｐゴシック" pitchFamily="-65" charset="-128"/>
              </a:rPr>
              <a:t> z) </a:t>
            </a:r>
            <a:r>
              <a:rPr lang="en-US" sz="2400" b="1">
                <a:ea typeface="ＭＳ Ｐゴシック" pitchFamily="-65" charset="-128"/>
                <a:sym typeface="Symbol" pitchFamily="-65" charset="2"/>
              </a:rPr>
              <a:t></a:t>
            </a:r>
            <a:r>
              <a:rPr lang="en-US">
                <a:ea typeface="ＭＳ Ｐゴシック" pitchFamily="-65" charset="-128"/>
              </a:rPr>
              <a:t> (x </a:t>
            </a:r>
            <a:r>
              <a:rPr lang="en-US" sz="2400" b="1">
                <a:ea typeface="ＭＳ Ｐゴシック" pitchFamily="-65" charset="-128"/>
                <a:sym typeface="Symbol" pitchFamily="-65" charset="2"/>
              </a:rPr>
              <a:t></a:t>
            </a:r>
            <a:r>
              <a:rPr lang="en-US">
                <a:ea typeface="ＭＳ Ｐゴシック" pitchFamily="-65" charset="-128"/>
              </a:rPr>
              <a:t> y’)</a:t>
            </a:r>
            <a:r>
              <a:rPr lang="en-US" sz="2400" b="1">
                <a:ea typeface="ＭＳ Ｐゴシック" pitchFamily="-65" charset="-128"/>
                <a:sym typeface="Symbol" pitchFamily="-65" charset="2"/>
              </a:rPr>
              <a:t> </a:t>
            </a:r>
            <a:r>
              <a:rPr lang="en-US">
                <a:ea typeface="ＭＳ Ｐゴシック" pitchFamily="-65" charset="-128"/>
              </a:rPr>
              <a:t> (x </a:t>
            </a:r>
            <a:r>
              <a:rPr lang="en-US" sz="2400" b="1">
                <a:ea typeface="ＭＳ Ｐゴシック" pitchFamily="-65" charset="-128"/>
                <a:sym typeface="Symbol" pitchFamily="-65" charset="2"/>
              </a:rPr>
              <a:t></a:t>
            </a:r>
            <a:r>
              <a:rPr lang="en-US">
                <a:ea typeface="ＭＳ Ｐゴシック" pitchFamily="-65" charset="-128"/>
              </a:rPr>
              <a:t> z’)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Duals and Complements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a function f(a,b,c)</a:t>
            </a:r>
          </a:p>
          <a:p>
            <a:r>
              <a:rPr lang="en-US"/>
              <a:t>Its complement is f’(a,b,c)</a:t>
            </a:r>
          </a:p>
          <a:p>
            <a:r>
              <a:rPr lang="en-US"/>
              <a:t>Its dual is f’(a’,b’,c’)</a:t>
            </a:r>
          </a:p>
          <a:p>
            <a:endParaRPr lang="en-US"/>
          </a:p>
          <a:p>
            <a:r>
              <a:rPr lang="en-US"/>
              <a:t>Example - f = AND, complement is _____, dual is _____</a:t>
            </a:r>
          </a:p>
          <a:p>
            <a:endParaRPr lang="en-US"/>
          </a:p>
          <a:p>
            <a:r>
              <a:rPr lang="en-US"/>
              <a:t>Example - f = 3-bit prime number function </a:t>
            </a:r>
          </a:p>
          <a:p>
            <a:pPr lvl="1"/>
            <a:r>
              <a:rPr lang="en-US">
                <a:ea typeface="ＭＳ Ｐゴシック" pitchFamily="-65" charset="-128"/>
              </a:rPr>
              <a:t>f is one at 1,2,3,5,7</a:t>
            </a:r>
          </a:p>
          <a:p>
            <a:pPr lvl="1"/>
            <a:r>
              <a:rPr lang="en-US">
                <a:ea typeface="ＭＳ Ｐゴシック" pitchFamily="-65" charset="-128"/>
              </a:rPr>
              <a:t>f’ is one at _______</a:t>
            </a:r>
          </a:p>
          <a:p>
            <a:pPr lvl="1"/>
            <a:r>
              <a:rPr lang="en-US">
                <a:ea typeface="ＭＳ Ｐゴシック" pitchFamily="-65" charset="-128"/>
              </a:rPr>
              <a:t>f</a:t>
            </a:r>
            <a:r>
              <a:rPr lang="en-US" baseline="-25000">
                <a:ea typeface="ＭＳ Ｐゴシック" pitchFamily="-65" charset="-128"/>
              </a:rPr>
              <a:t>D</a:t>
            </a:r>
            <a:r>
              <a:rPr lang="en-US">
                <a:ea typeface="ＭＳ Ｐゴシック" pitchFamily="-65" charset="-128"/>
              </a:rPr>
              <a:t> is one at 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Manual Combinational Design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a specification</a:t>
            </a:r>
          </a:p>
          <a:p>
            <a:r>
              <a:rPr lang="en-US"/>
              <a:t>Write K-map</a:t>
            </a:r>
          </a:p>
          <a:p>
            <a:r>
              <a:rPr lang="en-US"/>
              <a:t>Find all prime implicants</a:t>
            </a:r>
          </a:p>
          <a:p>
            <a:r>
              <a:rPr lang="en-US"/>
              <a:t>Pick a minimal set of prime implicants that </a:t>
            </a:r>
            <a:r>
              <a:rPr lang="en-US" i="1"/>
              <a:t>covers</a:t>
            </a:r>
            <a:r>
              <a:rPr lang="en-US"/>
              <a:t> the function</a:t>
            </a:r>
          </a:p>
          <a:p>
            <a:r>
              <a:rPr lang="en-US"/>
              <a:t>Example,</a:t>
            </a:r>
          </a:p>
          <a:p>
            <a:pPr lvl="1"/>
            <a:r>
              <a:rPr lang="en-US">
                <a:ea typeface="ＭＳ Ｐゴシック" pitchFamily="-65" charset="-128"/>
              </a:rPr>
              <a:t>4-bit Fibonacci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52400" y="1651000"/>
            <a:ext cx="8839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tabLst>
                <a:tab pos="455613" algn="l"/>
                <a:tab pos="917575" algn="l"/>
                <a:tab pos="1373188" algn="l"/>
              </a:tabLst>
            </a:pPr>
            <a:r>
              <a:rPr lang="en-US" b="0"/>
              <a:t>Consider a 4-input Fibonacci circuit</a:t>
            </a:r>
          </a:p>
          <a:p>
            <a:pPr algn="l" eaLnBrk="1" hangingPunct="1">
              <a:tabLst>
                <a:tab pos="455613" algn="l"/>
                <a:tab pos="917575" algn="l"/>
                <a:tab pos="1373188" algn="l"/>
              </a:tabLst>
            </a:pPr>
            <a:r>
              <a:rPr lang="en-US" b="0"/>
              <a:t>	True when input = 1,2,3,5,8, or 13</a:t>
            </a:r>
            <a:endParaRPr lang="en-US" sz="1800" b="0">
              <a:sym typeface="Symbol" pitchFamily="-65" charset="2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295400" y="2946400"/>
          <a:ext cx="2852738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Visio" r:id="rId4" imgW="1422400" imgH="1422400" progId="">
                  <p:embed/>
                </p:oleObj>
              </mc:Choice>
              <mc:Fallback>
                <p:oleObj name="Visio" r:id="rId4" imgW="1422400" imgH="1422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46400"/>
                        <a:ext cx="2852738" cy="285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4876800" y="2505075"/>
            <a:ext cx="4114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0"/>
              <a:t>Implicants (dcba)</a:t>
            </a:r>
          </a:p>
          <a:p>
            <a:pPr algn="l" eaLnBrk="1" hangingPunct="1"/>
            <a:r>
              <a:rPr lang="en-US" sz="2400" b="0"/>
              <a:t>1000</a:t>
            </a:r>
            <a:br>
              <a:rPr lang="en-US" sz="2400" b="0"/>
            </a:br>
            <a:r>
              <a:rPr lang="en-US" sz="2400" b="0"/>
              <a:t>x101</a:t>
            </a:r>
            <a:br>
              <a:rPr lang="en-US" sz="2400" b="0"/>
            </a:br>
            <a:r>
              <a:rPr lang="en-US" sz="2400" b="0"/>
              <a:t>0x01</a:t>
            </a:r>
            <a:br>
              <a:rPr lang="en-US" sz="2400" b="0"/>
            </a:br>
            <a:r>
              <a:rPr lang="en-US" sz="2400" b="0"/>
              <a:t>00x1</a:t>
            </a:r>
            <a:br>
              <a:rPr lang="en-US" sz="2400" b="0"/>
            </a:br>
            <a:r>
              <a:rPr lang="en-US" sz="2400" b="0"/>
              <a:t>001x</a:t>
            </a:r>
            <a:br>
              <a:rPr lang="en-US" sz="2400" b="0"/>
            </a:br>
            <a:endParaRPr lang="en-US" sz="2400" b="0"/>
          </a:p>
          <a:p>
            <a:pPr algn="l" eaLnBrk="1" hangingPunct="1"/>
            <a:r>
              <a:rPr lang="en-US" sz="2400" b="0"/>
              <a:t>Three are essential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tabLst>
                <a:tab pos="455613" algn="l"/>
                <a:tab pos="917575" algn="l"/>
                <a:tab pos="1373188" algn="l"/>
              </a:tabLst>
            </a:pPr>
            <a:r>
              <a:rPr lang="en-US" b="0"/>
              <a:t>Combinational Logic Design – Karnaugh maps are one method</a:t>
            </a:r>
            <a:endParaRPr lang="en-US" sz="1800" b="0">
              <a:sym typeface="Symbol" pitchFamily="-6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2005-2012 W. J. Dally </a:t>
            </a:r>
            <a:endParaRPr lang="en-US" sz="1400">
              <a:latin typeface="Times New Roman" pitchFamily="-109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219200" y="1676400"/>
          <a:ext cx="2852738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Visio" r:id="rId4" imgW="1422400" imgH="1422400" progId="">
                  <p:embed/>
                </p:oleObj>
              </mc:Choice>
              <mc:Fallback>
                <p:oleObj name="Visio" r:id="rId4" imgW="1422400" imgH="1422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76400"/>
                        <a:ext cx="2852738" cy="285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876800" y="1447800"/>
          <a:ext cx="270510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Visio" r:id="rId6" imgW="1358900" imgH="1536700" progId="">
                  <p:embed/>
                </p:oleObj>
              </mc:Choice>
              <mc:Fallback>
                <p:oleObj name="Visio" r:id="rId6" imgW="1358900" imgH="15367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447800"/>
                        <a:ext cx="2705100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e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lec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</Template>
  <TotalTime>0</TotalTime>
  <Pages>9</Pages>
  <Words>779</Words>
  <Application>Microsoft Office PowerPoint</Application>
  <PresentationFormat>On-screen Show (4:3)</PresentationFormat>
  <Paragraphs>175</Paragraphs>
  <Slides>22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lect</vt:lpstr>
      <vt:lpstr>Visio</vt:lpstr>
      <vt:lpstr>Digital Design: A Systems Approach  Lecture 5:  Combinational Review </vt:lpstr>
      <vt:lpstr>Review</vt:lpstr>
      <vt:lpstr>Digital Signals</vt:lpstr>
      <vt:lpstr>Digital Signals</vt:lpstr>
      <vt:lpstr>Boolean Algebra</vt:lpstr>
      <vt:lpstr>Duals and Complements</vt:lpstr>
      <vt:lpstr>Manual Combinational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Block Combinational Logic</vt:lpstr>
      <vt:lpstr>PowerPoint Presentation</vt:lpstr>
      <vt:lpstr>Example building block problems</vt:lpstr>
      <vt:lpstr>Numbers and Arithmetic</vt:lpstr>
      <vt:lpstr>Examples</vt:lpstr>
      <vt:lpstr>Next Lectures – Sequential Logic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2012-11-30T22:04:01Z</dcterms:created>
  <dcterms:modified xsi:type="dcterms:W3CDTF">2012-11-30T22:04:08Z</dcterms:modified>
</cp:coreProperties>
</file>