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50" r:id="rId3"/>
    <p:sldId id="332" r:id="rId4"/>
    <p:sldId id="334" r:id="rId5"/>
    <p:sldId id="348" r:id="rId6"/>
    <p:sldId id="335" r:id="rId7"/>
    <p:sldId id="336" r:id="rId8"/>
    <p:sldId id="352" r:id="rId9"/>
    <p:sldId id="337" r:id="rId10"/>
    <p:sldId id="349" r:id="rId11"/>
    <p:sldId id="338" r:id="rId12"/>
    <p:sldId id="339" r:id="rId13"/>
    <p:sldId id="351" r:id="rId14"/>
    <p:sldId id="340" r:id="rId15"/>
    <p:sldId id="353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54" r:id="rId24"/>
    <p:sldId id="33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51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17EA0-2F83-4CAE-A70A-EE480CE50E2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A3398-F7FF-44C9-9B8C-C185EE80B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48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532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29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82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32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12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19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87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2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63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1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63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E1FA5-6D4D-4715-800E-DC2D28B6F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0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23.wmf"/><Relationship Id="rId3" Type="http://schemas.openxmlformats.org/officeDocument/2006/relationships/image" Target="../media/image24.png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39.wmf"/><Relationship Id="rId3" Type="http://schemas.openxmlformats.org/officeDocument/2006/relationships/image" Target="../media/image40.png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5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image" Target="../media/image9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136904" cy="1470025"/>
          </a:xfrm>
        </p:spPr>
        <p:txBody>
          <a:bodyPr>
            <a:normAutofit/>
          </a:bodyPr>
          <a:lstStyle/>
          <a:p>
            <a:r>
              <a:rPr lang="en-GB" b="1" dirty="0"/>
              <a:t>Fibre Amplifiers and Lasers for Near-IR </a:t>
            </a:r>
            <a:r>
              <a:rPr lang="en-GB" b="1" dirty="0" smtClean="0"/>
              <a:t>Spectroscopy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>
            <a:normAutofit/>
          </a:bodyPr>
          <a:lstStyle/>
          <a:p>
            <a:r>
              <a:rPr lang="en-GB" dirty="0" smtClean="0"/>
              <a:t>Fundamental Principles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60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Parameters Describing Erbium-Doped Fibre</a:t>
            </a:r>
            <a:endParaRPr lang="en-GB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9106" y="1552828"/>
            <a:ext cx="2829377" cy="3416790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163" y="5727209"/>
            <a:ext cx="1274618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773345"/>
              </p:ext>
            </p:extLst>
          </p:nvPr>
        </p:nvGraphicFramePr>
        <p:xfrm>
          <a:off x="606514" y="3670529"/>
          <a:ext cx="2068973" cy="382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5" name="Equation" r:id="rId4" imgW="1282680" imgH="228600" progId="Equation.DSMT4">
                  <p:embed/>
                </p:oleObj>
              </mc:Choice>
              <mc:Fallback>
                <p:oleObj name="Equation" r:id="rId4" imgW="128268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514" y="3670529"/>
                        <a:ext cx="2068973" cy="3824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084168" y="583338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787371"/>
              </p:ext>
            </p:extLst>
          </p:nvPr>
        </p:nvGraphicFramePr>
        <p:xfrm>
          <a:off x="5662242" y="3624416"/>
          <a:ext cx="2077873" cy="495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6" name="Equation" r:id="rId6" imgW="1307532" imgH="304668" progId="Equation.DSMT4">
                  <p:embed/>
                </p:oleObj>
              </mc:Choice>
              <mc:Fallback>
                <p:oleObj name="Equation" r:id="rId6" imgW="1307532" imgH="304668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2242" y="3624416"/>
                        <a:ext cx="2077873" cy="4955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3107" y="3023779"/>
            <a:ext cx="2435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Erbium doping density distribution: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595318" y="3021495"/>
            <a:ext cx="261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Effective area of the doped region:</a:t>
            </a:r>
            <a:endParaRPr lang="en-GB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99592" y="285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089262"/>
              </p:ext>
            </p:extLst>
          </p:nvPr>
        </p:nvGraphicFramePr>
        <p:xfrm>
          <a:off x="4352751" y="5183630"/>
          <a:ext cx="1623533" cy="340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7" name="Equation" r:id="rId8" imgW="1130300" imgH="228600" progId="Equation.DSMT4">
                  <p:embed/>
                </p:oleObj>
              </mc:Choice>
              <mc:Fallback>
                <p:oleObj name="Equation" r:id="rId8" imgW="11303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2751" y="5183630"/>
                        <a:ext cx="1623533" cy="3407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899592" y="34560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012190"/>
              </p:ext>
            </p:extLst>
          </p:nvPr>
        </p:nvGraphicFramePr>
        <p:xfrm>
          <a:off x="6294778" y="5138786"/>
          <a:ext cx="1670485" cy="357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8" name="Equation" r:id="rId10" imgW="1104900" imgH="228600" progId="Equation.DSMT4">
                  <p:embed/>
                </p:oleObj>
              </mc:Choice>
              <mc:Fallback>
                <p:oleObj name="Equation" r:id="rId10" imgW="11049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4778" y="5138786"/>
                        <a:ext cx="1670485" cy="3576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611856" y="5675002"/>
            <a:ext cx="75632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Symbol" panose="05050102010706020507" pitchFamily="18" charset="2"/>
                <a:ea typeface="Times" panose="02020603050405020304" pitchFamily="18" charset="0"/>
              </a:rPr>
              <a:t>G</a:t>
            </a:r>
            <a:r>
              <a:rPr lang="en-GB" dirty="0" smtClean="0">
                <a:latin typeface="Times New Roman" panose="02020603050405020304" pitchFamily="18" charset="0"/>
                <a:ea typeface="Times" panose="02020603050405020304" pitchFamily="18" charset="0"/>
              </a:rPr>
              <a:t> </a:t>
            </a:r>
            <a:r>
              <a:rPr lang="en-GB" dirty="0" smtClean="0">
                <a:ea typeface="Times" panose="02020603050405020304" pitchFamily="18" charset="0"/>
              </a:rPr>
              <a:t>is </a:t>
            </a:r>
            <a:r>
              <a:rPr lang="en-GB" dirty="0">
                <a:ea typeface="Times" panose="02020603050405020304" pitchFamily="18" charset="0"/>
              </a:rPr>
              <a:t>the </a:t>
            </a:r>
            <a:r>
              <a:rPr lang="en-GB" dirty="0" smtClean="0">
                <a:ea typeface="Times" panose="02020603050405020304" pitchFamily="18" charset="0"/>
              </a:rPr>
              <a:t>normalised overlap factor between </a:t>
            </a:r>
            <a:r>
              <a:rPr lang="en-GB" dirty="0">
                <a:ea typeface="Times" panose="02020603050405020304" pitchFamily="18" charset="0"/>
              </a:rPr>
              <a:t>the erbium density distribution and the optical intensity distribution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77263" y="5155012"/>
            <a:ext cx="3720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Absorption and emission coefficients: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4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191"/>
          </a:xfrm>
        </p:spPr>
        <p:txBody>
          <a:bodyPr>
            <a:normAutofit/>
          </a:bodyPr>
          <a:lstStyle/>
          <a:p>
            <a:r>
              <a:rPr lang="en-GB" dirty="0" smtClean="0"/>
              <a:t>Erbium-Doped Fibre Amplifier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294407"/>
            <a:ext cx="6248942" cy="1295512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644048"/>
              </p:ext>
            </p:extLst>
          </p:nvPr>
        </p:nvGraphicFramePr>
        <p:xfrm>
          <a:off x="2092315" y="3299513"/>
          <a:ext cx="4815354" cy="679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9" name="Equation" r:id="rId4" imgW="3352800" imgH="482600" progId="Equation.DSMT4">
                  <p:embed/>
                </p:oleObj>
              </mc:Choice>
              <mc:Fallback>
                <p:oleObj name="Equation" r:id="rId4" imgW="3352800" imgH="482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2315" y="3299513"/>
                        <a:ext cx="4815354" cy="6794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943708" y="3197519"/>
            <a:ext cx="5112568" cy="8330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935831" y="2765719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Atomic rate equation (power expressed in photons/s):</a:t>
            </a:r>
            <a:endParaRPr lang="en-GB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499992" y="588805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277751"/>
              </p:ext>
            </p:extLst>
          </p:nvPr>
        </p:nvGraphicFramePr>
        <p:xfrm>
          <a:off x="5257127" y="4684700"/>
          <a:ext cx="2238375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0" name="Equation" r:id="rId6" imgW="1625400" imgH="253800" progId="Equation.DSMT4">
                  <p:embed/>
                </p:oleObj>
              </mc:Choice>
              <mc:Fallback>
                <p:oleObj name="Equation" r:id="rId6" imgW="16254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127" y="4684700"/>
                        <a:ext cx="2238375" cy="338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507605" y="583836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320110"/>
              </p:ext>
            </p:extLst>
          </p:nvPr>
        </p:nvGraphicFramePr>
        <p:xfrm>
          <a:off x="1790700" y="4740275"/>
          <a:ext cx="143351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1" name="Equation" r:id="rId8" imgW="1130040" imgH="393480" progId="Equation.DSMT4">
                  <p:embed/>
                </p:oleObj>
              </mc:Choice>
              <mc:Fallback>
                <p:oleObj name="Equation" r:id="rId8" imgW="113004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4740275"/>
                        <a:ext cx="1433513" cy="498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5764" y="427368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Length averaged fractional inversion level: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5264684" y="4294662"/>
            <a:ext cx="319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Length averaged gain:</a:t>
            </a:r>
            <a:endParaRPr lang="en-GB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31986"/>
              </p:ext>
            </p:extLst>
          </p:nvPr>
        </p:nvGraphicFramePr>
        <p:xfrm>
          <a:off x="5646664" y="4997291"/>
          <a:ext cx="24304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2" name="Equation" r:id="rId10" imgW="1765080" imgH="266400" progId="Equation.DSMT4">
                  <p:embed/>
                </p:oleObj>
              </mc:Choice>
              <mc:Fallback>
                <p:oleObj name="Equation" r:id="rId10" imgW="1765080" imgH="2664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6664" y="4997291"/>
                        <a:ext cx="2430462" cy="354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147149" y="5371275"/>
            <a:ext cx="2953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Symbol" panose="05050102010706020507" pitchFamily="18" charset="2"/>
              </a:rPr>
              <a:t>t</a:t>
            </a:r>
            <a:r>
              <a:rPr lang="en-GB" baseline="-25000" dirty="0">
                <a:latin typeface="Symbol" panose="05050102010706020507" pitchFamily="18" charset="2"/>
              </a:rPr>
              <a:t>21</a:t>
            </a:r>
            <a:r>
              <a:rPr lang="en-GB" dirty="0"/>
              <a:t> is the upper state </a:t>
            </a:r>
            <a:r>
              <a:rPr lang="en-GB" dirty="0" smtClean="0"/>
              <a:t>lifetime</a:t>
            </a:r>
            <a:endParaRPr lang="en-GB" dirty="0"/>
          </a:p>
        </p:txBody>
      </p:sp>
      <p:sp>
        <p:nvSpPr>
          <p:cNvPr id="16" name="Rectangle 81"/>
          <p:cNvSpPr>
            <a:spLocks noChangeArrowheads="1"/>
          </p:cNvSpPr>
          <p:nvPr/>
        </p:nvSpPr>
        <p:spPr bwMode="auto">
          <a:xfrm>
            <a:off x="5604156" y="6319859"/>
            <a:ext cx="1011884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471644"/>
              </p:ext>
            </p:extLst>
          </p:nvPr>
        </p:nvGraphicFramePr>
        <p:xfrm>
          <a:off x="5330156" y="5740607"/>
          <a:ext cx="2092315" cy="433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3" name="Equation" r:id="rId12" imgW="1511280" imgH="304560" progId="Equation.DSMT4">
                  <p:embed/>
                </p:oleObj>
              </mc:Choice>
              <mc:Fallback>
                <p:oleObj name="Equation" r:id="rId12" imgW="1511280" imgH="304560" progId="Equation.DSMT4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0156" y="5740607"/>
                        <a:ext cx="2092315" cy="4338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241020" y="5419615"/>
            <a:ext cx="319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</a:t>
            </a:r>
            <a:r>
              <a:rPr lang="en-GB" dirty="0" smtClean="0"/>
              <a:t>ump absorption coefficient: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18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Typical Gain/Loss Curves for Erbium-Doped Fibre Amplifier for 0-100% Inversion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30" y="2123190"/>
            <a:ext cx="6809940" cy="46336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36554" y="2924944"/>
            <a:ext cx="2123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Fractional Inversion Level,</a:t>
            </a:r>
            <a:endParaRPr lang="en-GB" sz="14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39552" y="1548407"/>
            <a:ext cx="1029561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753510"/>
              </p:ext>
            </p:extLst>
          </p:nvPr>
        </p:nvGraphicFramePr>
        <p:xfrm>
          <a:off x="4189487" y="1747554"/>
          <a:ext cx="2326495" cy="398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" name="Equation" r:id="rId4" imgW="1765080" imgH="304560" progId="Equation.DSMT4">
                  <p:embed/>
                </p:oleObj>
              </mc:Choice>
              <mc:Fallback>
                <p:oleObj name="Equation" r:id="rId4" imgW="1765080" imgH="3045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9487" y="1747554"/>
                        <a:ext cx="2326495" cy="3982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27784" y="17424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Gain in dB/m =</a:t>
            </a:r>
            <a:endParaRPr lang="en-GB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588224" y="292888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592282"/>
              </p:ext>
            </p:extLst>
          </p:nvPr>
        </p:nvGraphicFramePr>
        <p:xfrm>
          <a:off x="6538229" y="2928881"/>
          <a:ext cx="286533" cy="303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2" name="Equation" r:id="rId6" imgW="228501" imgH="253890" progId="Equation.DSMT4">
                  <p:embed/>
                </p:oleObj>
              </mc:Choice>
              <mc:Fallback>
                <p:oleObj name="Equation" r:id="rId6" imgW="228501" imgH="25389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8229" y="2928881"/>
                        <a:ext cx="286533" cy="3038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306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Atomic &amp; Cavity Rate Equations for Fibre Lasers</a:t>
            </a:r>
            <a:endParaRPr lang="en-GB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411823" y="2780927"/>
            <a:ext cx="94687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811234"/>
              </p:ext>
            </p:extLst>
          </p:nvPr>
        </p:nvGraphicFramePr>
        <p:xfrm>
          <a:off x="1619672" y="2780928"/>
          <a:ext cx="617142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1" name="Equation" r:id="rId3" imgW="4051300" imgH="482600" progId="Equation.DSMT4">
                  <p:embed/>
                </p:oleObj>
              </mc:Choice>
              <mc:Fallback>
                <p:oleObj name="Equation" r:id="rId3" imgW="4051300" imgH="482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780928"/>
                        <a:ext cx="6171424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03848" y="50131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170134"/>
              </p:ext>
            </p:extLst>
          </p:nvPr>
        </p:nvGraphicFramePr>
        <p:xfrm>
          <a:off x="2366745" y="4571836"/>
          <a:ext cx="4410509" cy="67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2" name="Equation" r:id="rId5" imgW="3086100" imgH="482600" progId="Equation.DSMT4">
                  <p:embed/>
                </p:oleObj>
              </mc:Choice>
              <mc:Fallback>
                <p:oleObj name="Equation" r:id="rId5" imgW="30861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745" y="4571836"/>
                        <a:ext cx="4410509" cy="674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3548" y="20608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Atomic rate equation: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03548" y="38517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Cavity rate equation: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334097" y="2708920"/>
            <a:ext cx="6742573" cy="8952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231739" y="4461393"/>
            <a:ext cx="4680520" cy="8952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03548" y="5630096"/>
            <a:ext cx="81832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 smtClean="0">
                <a:latin typeface="Symbol" panose="05050102010706020507" pitchFamily="18" charset="2"/>
              </a:rPr>
              <a:t>t  </a:t>
            </a:r>
            <a:r>
              <a:rPr lang="en-GB" dirty="0" smtClean="0"/>
              <a:t>is the round trip time of the cavity,</a:t>
            </a:r>
            <a:r>
              <a:rPr lang="en-GB" i="1" dirty="0" smtClean="0"/>
              <a:t> </a:t>
            </a:r>
            <a:r>
              <a:rPr lang="en-GB" i="1" dirty="0" err="1" smtClean="0"/>
              <a:t>dq</a:t>
            </a:r>
            <a:r>
              <a:rPr lang="en-GB" dirty="0" smtClean="0"/>
              <a:t> is the number of modes involved, </a:t>
            </a:r>
            <a:r>
              <a:rPr lang="en-GB" i="1" dirty="0" smtClean="0"/>
              <a:t>A</a:t>
            </a:r>
            <a:r>
              <a:rPr lang="en-GB" i="1" baseline="-25000" dirty="0" smtClean="0"/>
              <a:t>SE</a:t>
            </a:r>
            <a:r>
              <a:rPr lang="en-GB" dirty="0" smtClean="0"/>
              <a:t> is the amplification factor for the spontaneous emission and </a:t>
            </a:r>
            <a:r>
              <a:rPr lang="en-GB" i="1" dirty="0" smtClean="0"/>
              <a:t>R</a:t>
            </a:r>
            <a:r>
              <a:rPr lang="en-GB" i="1" baseline="-25000" dirty="0" smtClean="0"/>
              <a:t>ASE</a:t>
            </a:r>
            <a:r>
              <a:rPr lang="en-GB" dirty="0" smtClean="0"/>
              <a:t> is the rate of amplified spontaneous emission.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37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Typical Construction of a Ring Cavity Fibre laser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348880"/>
            <a:ext cx="7132938" cy="319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63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Typical Parameters for an Erbium Fibre Ring Laser at 1560nm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511374"/>
              </p:ext>
            </p:extLst>
          </p:nvPr>
        </p:nvGraphicFramePr>
        <p:xfrm>
          <a:off x="1115616" y="1772817"/>
          <a:ext cx="7164796" cy="4176465"/>
        </p:xfrm>
        <a:graphic>
          <a:graphicData uri="http://schemas.openxmlformats.org/drawingml/2006/table">
            <a:tbl>
              <a:tblPr firstRow="1" firstCol="1" bandRow="1"/>
              <a:tblGrid>
                <a:gridCol w="5036376">
                  <a:extLst>
                    <a:ext uri="{9D8B030D-6E8A-4147-A177-3AD203B41FA5}">
                      <a16:colId xmlns:a16="http://schemas.microsoft.com/office/drawing/2014/main" val="2709182322"/>
                    </a:ext>
                  </a:extLst>
                </a:gridCol>
                <a:gridCol w="2128420">
                  <a:extLst>
                    <a:ext uri="{9D8B030D-6E8A-4147-A177-3AD203B41FA5}">
                      <a16:colId xmlns:a16="http://schemas.microsoft.com/office/drawing/2014/main" val="3181683414"/>
                    </a:ext>
                  </a:extLst>
                </a:gridCol>
              </a:tblGrid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Lasing wavelength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1560nm</a:t>
                      </a:r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70046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Absorption coefficient,</a:t>
                      </a:r>
                      <a:r>
                        <a:rPr lang="en-GB" sz="1800" dirty="0"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800" i="1" dirty="0"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800" i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1.85dB/m</a:t>
                      </a:r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362124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Emission coefficient, </a:t>
                      </a:r>
                      <a:r>
                        <a:rPr lang="en-GB" sz="1800" i="1" dirty="0" err="1"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GB" sz="1800" i="1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3.23dB/m</a:t>
                      </a:r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825679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Pump wavelength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980nm</a:t>
                      </a:r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0005072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Pump absorption coefficient, </a:t>
                      </a:r>
                      <a:r>
                        <a:rPr lang="en-GB" sz="1800" i="1" dirty="0" err="1"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800" i="1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4.5dB/m</a:t>
                      </a:r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138910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Upper state lifetime, </a:t>
                      </a:r>
                      <a:r>
                        <a:rPr lang="en-GB" sz="1800" i="1" dirty="0"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1800" i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10ms</a:t>
                      </a:r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809921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Erbium fibre length, 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10m</a:t>
                      </a:r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321411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Erbium ion density, </a:t>
                      </a:r>
                      <a:r>
                        <a:rPr lang="en-GB" sz="1800" i="1" dirty="0"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GB" sz="1800" i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5x10</a:t>
                      </a:r>
                      <a:r>
                        <a:rPr lang="en-GB" sz="18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ions.m</a:t>
                      </a:r>
                      <a:r>
                        <a:rPr lang="en-GB" sz="18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780487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Effective area of erbium doping, 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1800" i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GB" sz="18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-11 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18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080656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length of fibre ring cavity, 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GB" sz="1800" i="1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20m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60507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Longitudinal mode spacing, </a:t>
                      </a:r>
                      <a:r>
                        <a:rPr lang="en-GB" sz="1800" i="1"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Dn</a:t>
                      </a:r>
                      <a:r>
                        <a:rPr lang="en-GB" sz="1800" i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10MHz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14484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Round-trip time of cavity, </a:t>
                      </a:r>
                      <a:r>
                        <a:rPr lang="en-GB" sz="1800" i="1"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t</a:t>
                      </a:r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100ns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80923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Values for cavity loss, </a:t>
                      </a:r>
                      <a:r>
                        <a:rPr lang="en-GB" sz="1800" i="1"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800" i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 8 or 13dB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337116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Out-coupled ratio of coupler, 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227987"/>
                  </a:ext>
                </a:extLst>
              </a:tr>
              <a:tr h="278431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Erbium fibre output-to-coupler loss, </a:t>
                      </a:r>
                      <a:r>
                        <a:rPr lang="en-GB" sz="1800" i="1"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800" i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3dB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714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78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Typical Output Power Characteristics of Erbium Fibre Ring Laser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449" y="1417638"/>
            <a:ext cx="8422351" cy="51336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36096" y="1929957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Cavity Loss</a:t>
            </a:r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47366" y="3554831"/>
            <a:ext cx="104524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091759"/>
              </p:ext>
            </p:extLst>
          </p:nvPr>
        </p:nvGraphicFramePr>
        <p:xfrm>
          <a:off x="3131840" y="3171872"/>
          <a:ext cx="1675216" cy="480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9" name="Equation" r:id="rId4" imgW="1002865" imgH="279279" progId="Equation.DSMT4">
                  <p:embed/>
                </p:oleObj>
              </mc:Choice>
              <mc:Fallback>
                <p:oleObj name="Equation" r:id="rId4" imgW="1002865" imgH="27927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171872"/>
                        <a:ext cx="1675216" cy="4808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257945"/>
              </p:ext>
            </p:extLst>
          </p:nvPr>
        </p:nvGraphicFramePr>
        <p:xfrm>
          <a:off x="1691680" y="5805264"/>
          <a:ext cx="317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0" name="Equation" r:id="rId6" imgW="190440" imgH="228600" progId="Equation.DSMT4">
                  <p:embed/>
                </p:oleObj>
              </mc:Choice>
              <mc:Fallback>
                <p:oleObj name="Equation" r:id="rId6" imgW="190440" imgH="2286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805264"/>
                        <a:ext cx="317500" cy="39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55776" y="373341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Symbol" panose="05050102010706020507" pitchFamily="18" charset="2"/>
              </a:rPr>
              <a:t>h</a:t>
            </a:r>
            <a:r>
              <a:rPr lang="en-GB" dirty="0" smtClean="0"/>
              <a:t> is the “slope efficiency”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01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Wavelength Tuning</a:t>
            </a:r>
            <a:r>
              <a:rPr lang="en-GB" sz="3600" dirty="0"/>
              <a:t>, </a:t>
            </a:r>
            <a:r>
              <a:rPr lang="en-GB" sz="3600" dirty="0" smtClean="0"/>
              <a:t>Modulation </a:t>
            </a:r>
            <a:r>
              <a:rPr lang="en-GB" sz="3600" dirty="0"/>
              <a:t>or </a:t>
            </a:r>
            <a:r>
              <a:rPr lang="en-GB" sz="3600" dirty="0" smtClean="0"/>
              <a:t>Scanning with a FBG and a PZT</a:t>
            </a:r>
            <a:endParaRPr lang="en-GB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2312573"/>
            <a:ext cx="3577295" cy="296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4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/>
              <a:t>Transient Laser </a:t>
            </a:r>
            <a:r>
              <a:rPr lang="en-GB" sz="3200" dirty="0"/>
              <a:t>R</a:t>
            </a:r>
            <a:r>
              <a:rPr lang="en-GB" sz="3200" dirty="0" smtClean="0"/>
              <a:t>esponse after Application of a Step Input to the Pump Power (13dB cavity loss with </a:t>
            </a:r>
            <a:r>
              <a:rPr lang="en-GB" sz="3200" i="1" dirty="0" smtClean="0">
                <a:latin typeface="Symbol" panose="05050102010706020507" pitchFamily="18" charset="2"/>
              </a:rPr>
              <a:t>x </a:t>
            </a:r>
            <a:r>
              <a:rPr lang="en-GB" sz="3200" dirty="0"/>
              <a:t>= 8)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852" y="1484784"/>
            <a:ext cx="7918295" cy="4826440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 flipV="1">
            <a:off x="-195184" y="5229198"/>
            <a:ext cx="13121132" cy="53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962658"/>
              </p:ext>
            </p:extLst>
          </p:nvPr>
        </p:nvGraphicFramePr>
        <p:xfrm>
          <a:off x="1470256" y="4259248"/>
          <a:ext cx="1680256" cy="697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3" name="Equation" r:id="rId4" imgW="1117600" imgH="457200" progId="Equation.DSMT4">
                  <p:embed/>
                </p:oleObj>
              </mc:Choice>
              <mc:Fallback>
                <p:oleObj name="Equation" r:id="rId4" imgW="11176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256" y="4259248"/>
                        <a:ext cx="1680256" cy="6973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37200" y="6025393"/>
            <a:ext cx="1011534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803974"/>
              </p:ext>
            </p:extLst>
          </p:nvPr>
        </p:nvGraphicFramePr>
        <p:xfrm>
          <a:off x="1470256" y="5052710"/>
          <a:ext cx="978707" cy="352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4" name="Equation" r:id="rId6" imgW="672808" imgH="241195" progId="Equation.DSMT4">
                  <p:embed/>
                </p:oleObj>
              </mc:Choice>
              <mc:Fallback>
                <p:oleObj name="Equation" r:id="rId6" imgW="672808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256" y="5052710"/>
                        <a:ext cx="978707" cy="3529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05003" y="3782022"/>
            <a:ext cx="1326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Delay time</a:t>
            </a:r>
            <a:endParaRPr lang="en-GB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 flipV="1">
            <a:off x="4860032" y="4356317"/>
            <a:ext cx="1122505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070903"/>
              </p:ext>
            </p:extLst>
          </p:nvPr>
        </p:nvGraphicFramePr>
        <p:xfrm>
          <a:off x="5577153" y="2908856"/>
          <a:ext cx="1646973" cy="6841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5" name="Equation" r:id="rId8" imgW="1180588" imgH="482391" progId="Equation.DSMT4">
                  <p:embed/>
                </p:oleObj>
              </mc:Choice>
              <mc:Fallback>
                <p:oleObj name="Equation" r:id="rId8" imgW="1180588" imgH="48239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7153" y="2908856"/>
                        <a:ext cx="1646973" cy="6841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 flipV="1">
            <a:off x="4591719" y="4348731"/>
            <a:ext cx="935008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006167"/>
              </p:ext>
            </p:extLst>
          </p:nvPr>
        </p:nvGraphicFramePr>
        <p:xfrm>
          <a:off x="5326463" y="3573280"/>
          <a:ext cx="2733523" cy="711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6" name="Equation" r:id="rId10" imgW="2171700" imgH="558800" progId="Equation.DSMT4">
                  <p:embed/>
                </p:oleObj>
              </mc:Choice>
              <mc:Fallback>
                <p:oleObj name="Equation" r:id="rId10" imgW="2171700" imgH="558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463" y="3573280"/>
                        <a:ext cx="2733523" cy="7119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077956" y="6300974"/>
            <a:ext cx="1067850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841532"/>
              </p:ext>
            </p:extLst>
          </p:nvPr>
        </p:nvGraphicFramePr>
        <p:xfrm>
          <a:off x="5392711" y="4445097"/>
          <a:ext cx="151447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7" name="Equation" r:id="rId12" imgW="1028520" imgH="253800" progId="Equation.DSMT4">
                  <p:embed/>
                </p:oleObj>
              </mc:Choice>
              <mc:Fallback>
                <p:oleObj name="Equation" r:id="rId12" imgW="1028520" imgH="253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11" y="4445097"/>
                        <a:ext cx="1514475" cy="366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716016" y="2397727"/>
            <a:ext cx="2324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Relaxation oscillations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237200" y="5974746"/>
            <a:ext cx="2528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Delay time to threshold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286604" y="3057153"/>
            <a:ext cx="1198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frequency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286604" y="3595055"/>
            <a:ext cx="119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  <a:r>
              <a:rPr lang="en-GB" dirty="0" smtClean="0"/>
              <a:t>ecay constant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286604" y="4259248"/>
            <a:ext cx="1026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  <a:r>
              <a:rPr lang="en-GB" dirty="0" smtClean="0"/>
              <a:t>avity lifetime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98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Example of The Spectral Narrowing Occurring During the Transient Period (1nm Filter Bandwidth)</a:t>
            </a: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844824"/>
            <a:ext cx="7342231" cy="447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89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Rare Earth Elements for Near-IR Fibre Amplifiers and Lasers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800467"/>
              </p:ext>
            </p:extLst>
          </p:nvPr>
        </p:nvGraphicFramePr>
        <p:xfrm>
          <a:off x="971600" y="2636913"/>
          <a:ext cx="7344815" cy="2880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4708">
                  <a:extLst>
                    <a:ext uri="{9D8B030D-6E8A-4147-A177-3AD203B41FA5}">
                      <a16:colId xmlns:a16="http://schemas.microsoft.com/office/drawing/2014/main" val="3995744097"/>
                    </a:ext>
                  </a:extLst>
                </a:gridCol>
                <a:gridCol w="2293837">
                  <a:extLst>
                    <a:ext uri="{9D8B030D-6E8A-4147-A177-3AD203B41FA5}">
                      <a16:colId xmlns:a16="http://schemas.microsoft.com/office/drawing/2014/main" val="3138287892"/>
                    </a:ext>
                  </a:extLst>
                </a:gridCol>
                <a:gridCol w="3076270">
                  <a:extLst>
                    <a:ext uri="{9D8B030D-6E8A-4147-A177-3AD203B41FA5}">
                      <a16:colId xmlns:a16="http://schemas.microsoft.com/office/drawing/2014/main" val="334625210"/>
                    </a:ext>
                  </a:extLst>
                </a:gridCol>
              </a:tblGrid>
              <a:tr h="480053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 dirty="0">
                          <a:effectLst/>
                        </a:rPr>
                        <a:t>Rare earth ion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</a:rPr>
                        <a:t>Pump wavelengths (nm)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</a:rPr>
                        <a:t>Emission bands (nm)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3688846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</a:rPr>
                        <a:t>Ytterbium, Yb</a:t>
                      </a:r>
                      <a:r>
                        <a:rPr lang="en-GB" sz="1600" baseline="30000">
                          <a:effectLst/>
                        </a:rPr>
                        <a:t>3+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 dirty="0">
                          <a:effectLst/>
                        </a:rPr>
                        <a:t>915-976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</a:rPr>
                        <a:t>1010–1150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8613552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</a:rPr>
                        <a:t>Neodymium, Nd</a:t>
                      </a:r>
                      <a:r>
                        <a:rPr lang="en-GB" sz="1600" baseline="30000">
                          <a:effectLst/>
                        </a:rPr>
                        <a:t>3+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 dirty="0">
                          <a:effectLst/>
                        </a:rPr>
                        <a:t>810, 880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</a:rPr>
                        <a:t>860–940, 1040–1080, 1280–1420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732764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</a:rPr>
                        <a:t>Erbium, Er</a:t>
                      </a:r>
                      <a:r>
                        <a:rPr lang="en-GB" sz="1600" baseline="30000">
                          <a:effectLst/>
                        </a:rPr>
                        <a:t>3+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 dirty="0">
                          <a:effectLst/>
                        </a:rPr>
                        <a:t>980, 1480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 dirty="0">
                          <a:effectLst/>
                        </a:rPr>
                        <a:t>1500–1620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6078719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</a:rPr>
                        <a:t>Thulium, Tm</a:t>
                      </a:r>
                      <a:r>
                        <a:rPr lang="en-GB" sz="1600" baseline="30000">
                          <a:effectLst/>
                        </a:rPr>
                        <a:t>3+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</a:rPr>
                        <a:t>790, 1660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 dirty="0">
                          <a:effectLst/>
                        </a:rPr>
                        <a:t>1700–2100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9029816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</a:rPr>
                        <a:t>Holmium, Ho</a:t>
                      </a:r>
                      <a:r>
                        <a:rPr lang="en-GB" sz="1600" baseline="30000">
                          <a:effectLst/>
                        </a:rPr>
                        <a:t>3+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</a:rPr>
                        <a:t>1100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900"/>
                        </a:spcAft>
                      </a:pPr>
                      <a:r>
                        <a:rPr lang="en-GB" sz="1600" dirty="0">
                          <a:effectLst/>
                        </a:rPr>
                        <a:t>2000–2200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4509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23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The Effect of an Absorption Line of 5GHz Linewidth on The Spectral </a:t>
            </a:r>
            <a:r>
              <a:rPr lang="en-GB" sz="3600" dirty="0"/>
              <a:t>Narrowing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880" y="1844824"/>
            <a:ext cx="7414239" cy="451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34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Multi-Wavelength Operation of a Fibre Ring Laser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910" y="1844824"/>
            <a:ext cx="7148179" cy="439712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79912" y="537321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Multi-wavelength outputs generated at the peaks </a:t>
            </a:r>
            <a:r>
              <a:rPr lang="en-GB" dirty="0"/>
              <a:t>of </a:t>
            </a:r>
            <a:r>
              <a:rPr lang="en-GB" dirty="0" smtClean="0"/>
              <a:t>the </a:t>
            </a:r>
            <a:r>
              <a:rPr lang="en-GB" dirty="0" err="1"/>
              <a:t>Sagnac</a:t>
            </a:r>
            <a:r>
              <a:rPr lang="en-GB" dirty="0"/>
              <a:t> </a:t>
            </a:r>
            <a:r>
              <a:rPr lang="en-GB" dirty="0" smtClean="0"/>
              <a:t>loop filter through the cavity length modulation induced by the </a:t>
            </a:r>
            <a:r>
              <a:rPr lang="en-GB" dirty="0"/>
              <a:t>PZT</a:t>
            </a:r>
          </a:p>
        </p:txBody>
      </p:sp>
    </p:spTree>
    <p:extLst>
      <p:ext uri="{BB962C8B-B14F-4D97-AF65-F5344CB8AC3E}">
        <p14:creationId xmlns:p14="http://schemas.microsoft.com/office/powerpoint/2010/main" val="428421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Raman Fibre Amplifiers &amp; </a:t>
            </a:r>
            <a:r>
              <a:rPr lang="en-GB" dirty="0" smtClean="0"/>
              <a:t>Lasers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348880"/>
            <a:ext cx="4391768" cy="38329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27784" y="1698593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Rayleigh and Raman Scattering</a:t>
            </a:r>
          </a:p>
        </p:txBody>
      </p:sp>
    </p:spTree>
    <p:extLst>
      <p:ext uri="{BB962C8B-B14F-4D97-AF65-F5344CB8AC3E}">
        <p14:creationId xmlns:p14="http://schemas.microsoft.com/office/powerpoint/2010/main" val="260839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Raman Fibre Amplifiers &amp; Lasers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Autofit/>
          </a:bodyPr>
          <a:lstStyle/>
          <a:p>
            <a:r>
              <a:rPr lang="en-GB" sz="2000" dirty="0">
                <a:ea typeface="Times" panose="02020603050405020304" pitchFamily="18" charset="0"/>
                <a:cs typeface="Times New Roman" panose="02020603050405020304" pitchFamily="18" charset="0"/>
              </a:rPr>
              <a:t>Stimulated Raman Scattering (SRS) may be employed to extend </a:t>
            </a:r>
            <a:r>
              <a:rPr lang="en-GB" sz="2000" dirty="0" smtClean="0">
                <a:ea typeface="Times" panose="02020603050405020304" pitchFamily="18" charset="0"/>
                <a:cs typeface="Times New Roman" panose="02020603050405020304" pitchFamily="18" charset="0"/>
              </a:rPr>
              <a:t>the operation wavelength </a:t>
            </a:r>
            <a:r>
              <a:rPr lang="en-GB" sz="2000" dirty="0">
                <a:ea typeface="Times" panose="02020603050405020304" pitchFamily="18" charset="0"/>
                <a:cs typeface="Times New Roman" panose="02020603050405020304" pitchFamily="18" charset="0"/>
              </a:rPr>
              <a:t>range of fibre lasers and </a:t>
            </a:r>
            <a:r>
              <a:rPr lang="en-GB" sz="2000" dirty="0" smtClean="0">
                <a:ea typeface="Times" panose="02020603050405020304" pitchFamily="18" charset="0"/>
                <a:cs typeface="Times New Roman" panose="02020603050405020304" pitchFamily="18" charset="0"/>
              </a:rPr>
              <a:t>amplifiers.</a:t>
            </a:r>
          </a:p>
          <a:p>
            <a:endParaRPr lang="en-GB" sz="2000" dirty="0" smtClean="0">
              <a:latin typeface="Times New Roman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ea typeface="Times" panose="02020603050405020304" pitchFamily="18" charset="0"/>
                <a:cs typeface="Times New Roman" panose="02020603050405020304" pitchFamily="18" charset="0"/>
              </a:rPr>
              <a:t>Raman scattering in optical fibres occurs over a broad frequency band with a broad peak in the Raman gain </a:t>
            </a:r>
            <a:r>
              <a:rPr lang="en-GB" sz="2000" dirty="0" smtClean="0">
                <a:ea typeface="Times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GB" sz="2000" dirty="0">
                <a:ea typeface="Times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2000" dirty="0" smtClean="0">
                <a:ea typeface="Times" panose="02020603050405020304" pitchFamily="18" charset="0"/>
                <a:cs typeface="Times New Roman" panose="02020603050405020304" pitchFamily="18" charset="0"/>
              </a:rPr>
              <a:t>wavelength shift </a:t>
            </a:r>
            <a:r>
              <a:rPr lang="en-GB" sz="2000" dirty="0">
                <a:ea typeface="Times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GB" sz="20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~100nm </a:t>
            </a:r>
            <a:r>
              <a:rPr lang="en-GB" sz="2000" dirty="0" smtClean="0">
                <a:ea typeface="Times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2000" dirty="0">
                <a:ea typeface="Times" panose="02020603050405020304" pitchFamily="18" charset="0"/>
                <a:cs typeface="Times New Roman" panose="02020603050405020304" pitchFamily="18" charset="0"/>
              </a:rPr>
              <a:t>width of </a:t>
            </a:r>
            <a:r>
              <a:rPr lang="en-GB" sz="20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lang="en-GB" sz="20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5THz</a:t>
            </a:r>
            <a:r>
              <a:rPr lang="en-GB" sz="2000" dirty="0" smtClean="0">
                <a:ea typeface="Times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sz="2000" dirty="0">
              <a:latin typeface="Times New Roman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 smtClean="0">
                <a:ea typeface="Times" panose="02020603050405020304" pitchFamily="18" charset="0"/>
                <a:cs typeface="Times New Roman" panose="02020603050405020304" pitchFamily="18" charset="0"/>
              </a:rPr>
              <a:t>The Raman gain is given by:</a:t>
            </a:r>
          </a:p>
          <a:p>
            <a:pPr marL="400050" lvl="1" indent="0">
              <a:buNone/>
            </a:pPr>
            <a:r>
              <a:rPr lang="en-GB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is the pump intensity in </a:t>
            </a:r>
            <a:r>
              <a:rPr lang="en-GB" sz="2000" dirty="0" smtClean="0">
                <a:cs typeface="Times New Roman" panose="02020603050405020304" pitchFamily="18" charset="0"/>
              </a:rPr>
              <a:t>W/m</a:t>
            </a:r>
            <a:r>
              <a:rPr lang="en-GB" sz="2000" baseline="30000" dirty="0" smtClean="0">
                <a:cs typeface="Times New Roman" panose="02020603050405020304" pitchFamily="18" charset="0"/>
              </a:rPr>
              <a:t>2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smtClean="0">
                <a:cs typeface="Times New Roman" panose="02020603050405020304" pitchFamily="18" charset="0"/>
              </a:rPr>
              <a:t>and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is the interaction </a:t>
            </a:r>
            <a:r>
              <a:rPr lang="en-GB" sz="2000" dirty="0" smtClean="0">
                <a:cs typeface="Times New Roman" panose="02020603050405020304" pitchFamily="18" charset="0"/>
              </a:rPr>
              <a:t>length.</a:t>
            </a:r>
          </a:p>
          <a:p>
            <a:pPr marL="400050" lvl="1" indent="0">
              <a:buNone/>
            </a:pPr>
            <a:r>
              <a:rPr lang="en-GB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0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is the </a:t>
            </a:r>
            <a:r>
              <a:rPr lang="en-GB" sz="2000" dirty="0" smtClean="0">
                <a:cs typeface="Times New Roman" panose="02020603050405020304" pitchFamily="18" charset="0"/>
              </a:rPr>
              <a:t>Raman gain </a:t>
            </a:r>
            <a:r>
              <a:rPr lang="en-GB" sz="2000" dirty="0">
                <a:cs typeface="Times New Roman" panose="02020603050405020304" pitchFamily="18" charset="0"/>
              </a:rPr>
              <a:t>coefficient with a peak value of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~6x10</a:t>
            </a:r>
            <a:r>
              <a:rPr lang="en-GB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-14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m/W </a:t>
            </a:r>
            <a:r>
              <a:rPr lang="en-GB" sz="2000" dirty="0">
                <a:cs typeface="Times New Roman" panose="02020603050405020304" pitchFamily="18" charset="0"/>
              </a:rPr>
              <a:t>at a pump wavelength of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~1550nm</a:t>
            </a:r>
          </a:p>
          <a:p>
            <a:endParaRPr lang="en-GB" sz="2000" dirty="0" smtClean="0">
              <a:latin typeface="Times New Roman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 smtClean="0">
                <a:cs typeface="Times New Roman" panose="02020603050405020304" pitchFamily="18" charset="0"/>
              </a:rPr>
              <a:t>Although </a:t>
            </a:r>
            <a:r>
              <a:rPr lang="en-GB" sz="2000" dirty="0">
                <a:cs typeface="Times New Roman" panose="02020603050405020304" pitchFamily="18" charset="0"/>
              </a:rPr>
              <a:t>the Raman gain coefficient is very small, long interaction lengths of several kilometres are possible with optical fibres and high pump intensities can be achieved in the fibre core</a:t>
            </a:r>
            <a:r>
              <a:rPr lang="en-GB" sz="2000" dirty="0" smtClean="0">
                <a:cs typeface="Times New Roman" panose="02020603050405020304" pitchFamily="18" charset="0"/>
              </a:rPr>
              <a:t>.</a:t>
            </a:r>
            <a:endParaRPr lang="en-GB" sz="2000" dirty="0"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48291"/>
              </p:ext>
            </p:extLst>
          </p:nvPr>
        </p:nvGraphicFramePr>
        <p:xfrm>
          <a:off x="3923928" y="3789040"/>
          <a:ext cx="1972434" cy="467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8" name="Equation" r:id="rId3" imgW="1155700" imgH="279400" progId="Equation.DSMT4">
                  <p:embed/>
                </p:oleObj>
              </mc:Choice>
              <mc:Fallback>
                <p:oleObj name="Equation" r:id="rId3" imgW="11557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789040"/>
                        <a:ext cx="1972434" cy="4674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6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&amp;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872" y="1390821"/>
            <a:ext cx="8352928" cy="5206531"/>
          </a:xfrm>
        </p:spPr>
        <p:txBody>
          <a:bodyPr>
            <a:noAutofit/>
          </a:bodyPr>
          <a:lstStyle/>
          <a:p>
            <a:pPr algn="just"/>
            <a:r>
              <a:rPr lang="en-GB" sz="1800" dirty="0" smtClean="0"/>
              <a:t>The special properties of </a:t>
            </a:r>
            <a:r>
              <a:rPr lang="en-GB" sz="1800" dirty="0"/>
              <a:t>the </a:t>
            </a:r>
            <a:r>
              <a:rPr lang="en-GB" sz="1800" i="1" dirty="0"/>
              <a:t>4f</a:t>
            </a:r>
            <a:r>
              <a:rPr lang="en-GB" sz="1800" dirty="0"/>
              <a:t> electron shell in rare </a:t>
            </a:r>
            <a:r>
              <a:rPr lang="en-GB" sz="1800" dirty="0" smtClean="0"/>
              <a:t>earth elements give rise to the unique characteristics of fibre amplifiers and lasers.</a:t>
            </a:r>
          </a:p>
          <a:p>
            <a:pPr algn="just"/>
            <a:endParaRPr lang="en-GB" sz="1800" dirty="0" smtClean="0"/>
          </a:p>
          <a:p>
            <a:pPr algn="just"/>
            <a:r>
              <a:rPr lang="en-GB" sz="1800" dirty="0" smtClean="0"/>
              <a:t>Phonon interactions give rapid </a:t>
            </a:r>
            <a:r>
              <a:rPr lang="en-GB" sz="1800" dirty="0" err="1" smtClean="0"/>
              <a:t>thermalisation</a:t>
            </a:r>
            <a:r>
              <a:rPr lang="en-GB" sz="1800" dirty="0" smtClean="0"/>
              <a:t> </a:t>
            </a:r>
            <a:r>
              <a:rPr lang="en-GB" sz="1800" dirty="0"/>
              <a:t>of the </a:t>
            </a:r>
            <a:r>
              <a:rPr lang="en-GB" sz="1800" dirty="0" smtClean="0"/>
              <a:t>population of the Stark </a:t>
            </a:r>
            <a:r>
              <a:rPr lang="en-GB" sz="1800" dirty="0"/>
              <a:t>energy </a:t>
            </a:r>
            <a:r>
              <a:rPr lang="en-GB" sz="1800" dirty="0" smtClean="0"/>
              <a:t>levels in rare earth doped fibre, leading to the </a:t>
            </a:r>
            <a:r>
              <a:rPr lang="en-GB" sz="1800" dirty="0" err="1" smtClean="0"/>
              <a:t>McCumber</a:t>
            </a:r>
            <a:r>
              <a:rPr lang="en-GB" sz="1800" dirty="0" smtClean="0"/>
              <a:t> </a:t>
            </a:r>
            <a:r>
              <a:rPr lang="en-GB" sz="1800" dirty="0"/>
              <a:t>relationship between the absorption and emission </a:t>
            </a:r>
            <a:r>
              <a:rPr lang="en-GB" sz="1800" dirty="0" smtClean="0"/>
              <a:t>cross-sections.</a:t>
            </a:r>
          </a:p>
          <a:p>
            <a:pPr algn="just"/>
            <a:endParaRPr lang="en-GB" sz="1800" dirty="0"/>
          </a:p>
          <a:p>
            <a:pPr algn="just"/>
            <a:r>
              <a:rPr lang="en-GB" sz="1800" dirty="0" smtClean="0"/>
              <a:t>The absorption </a:t>
            </a:r>
            <a:r>
              <a:rPr lang="en-GB" sz="1800" dirty="0"/>
              <a:t>and emission </a:t>
            </a:r>
            <a:r>
              <a:rPr lang="en-GB" sz="1800" dirty="0" smtClean="0"/>
              <a:t>spectra of </a:t>
            </a:r>
            <a:r>
              <a:rPr lang="en-GB" sz="1800" dirty="0"/>
              <a:t>rare earth doped </a:t>
            </a:r>
            <a:r>
              <a:rPr lang="en-GB" sz="1800" dirty="0" smtClean="0"/>
              <a:t>fibres are broad and predominantly homogeneously-broadened.</a:t>
            </a:r>
          </a:p>
          <a:p>
            <a:pPr algn="just"/>
            <a:endParaRPr lang="en-GB" sz="1800" dirty="0" smtClean="0"/>
          </a:p>
          <a:p>
            <a:pPr algn="just"/>
            <a:r>
              <a:rPr lang="en-GB" sz="1800" dirty="0"/>
              <a:t>C</a:t>
            </a:r>
            <a:r>
              <a:rPr lang="en-GB" sz="1800" dirty="0" smtClean="0"/>
              <a:t>avity </a:t>
            </a:r>
            <a:r>
              <a:rPr lang="en-GB" sz="1800" dirty="0"/>
              <a:t>and atomic rate equations </a:t>
            </a:r>
            <a:r>
              <a:rPr lang="en-GB" sz="1800" dirty="0" smtClean="0"/>
              <a:t>provide the basic </a:t>
            </a:r>
            <a:r>
              <a:rPr lang="en-GB" sz="1800" dirty="0"/>
              <a:t>tools to model </a:t>
            </a:r>
            <a:r>
              <a:rPr lang="en-GB" sz="1800" dirty="0" smtClean="0"/>
              <a:t>the </a:t>
            </a:r>
            <a:r>
              <a:rPr lang="en-GB" sz="1800" dirty="0"/>
              <a:t>behaviour </a:t>
            </a:r>
            <a:r>
              <a:rPr lang="en-GB" sz="1800" dirty="0" smtClean="0"/>
              <a:t>of fibre lasers under </a:t>
            </a:r>
            <a:r>
              <a:rPr lang="en-GB" sz="1800" dirty="0"/>
              <a:t>various operating conditions, including steady-state, multi-wavelength, transient and mode-locked </a:t>
            </a:r>
            <a:r>
              <a:rPr lang="en-GB" sz="1800" dirty="0" smtClean="0"/>
              <a:t>regimes.</a:t>
            </a:r>
          </a:p>
          <a:p>
            <a:pPr algn="just"/>
            <a:endParaRPr lang="en-GB" sz="1800" dirty="0"/>
          </a:p>
          <a:p>
            <a:pPr algn="just"/>
            <a:r>
              <a:rPr lang="en-GB" sz="1800" dirty="0" smtClean="0"/>
              <a:t>Stimulated Raman scattering may be employed to extend the operation range of fibre amplifiers and lasers.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21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Splitting of The Energy Levels of The 4</a:t>
            </a:r>
            <a:r>
              <a:rPr lang="en-GB" i="1" dirty="0" smtClean="0"/>
              <a:t>f</a:t>
            </a:r>
            <a:r>
              <a:rPr lang="en-GB" baseline="30000" dirty="0" smtClean="0"/>
              <a:t>11</a:t>
            </a:r>
            <a:r>
              <a:rPr lang="en-GB" dirty="0" smtClean="0"/>
              <a:t> Electrons of Erbium Ions in Glass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16832"/>
            <a:ext cx="5215292" cy="394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43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The Most Important Energy Levels for Near-IR Erbium-Doped Fibre Amplifiers and Lasers</a:t>
            </a: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132856"/>
            <a:ext cx="3536545" cy="38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97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38233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The Einstein Relations for Absorption &amp; Emission Coefficients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736540"/>
            <a:ext cx="4648603" cy="2522439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7624" y="543709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852441"/>
              </p:ext>
            </p:extLst>
          </p:nvPr>
        </p:nvGraphicFramePr>
        <p:xfrm>
          <a:off x="720056" y="4351161"/>
          <a:ext cx="2513184" cy="587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9" name="Equation" r:id="rId4" imgW="1916868" imgH="444307" progId="Equation.DSMT4">
                  <p:embed/>
                </p:oleObj>
              </mc:Choice>
              <mc:Fallback>
                <p:oleObj name="Equation" r:id="rId4" imgW="1916868" imgH="444307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56" y="4351161"/>
                        <a:ext cx="2513184" cy="5877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51920" y="543709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485596"/>
              </p:ext>
            </p:extLst>
          </p:nvPr>
        </p:nvGraphicFramePr>
        <p:xfrm>
          <a:off x="3690805" y="4337109"/>
          <a:ext cx="2025856" cy="597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0" name="Equation" r:id="rId6" imgW="1524000" imgH="444500" progId="Equation.DSMT4">
                  <p:embed/>
                </p:oleObj>
              </mc:Choice>
              <mc:Fallback>
                <p:oleObj name="Equation" r:id="rId6" imgW="1524000" imgH="4445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0805" y="4337109"/>
                        <a:ext cx="2025856" cy="5972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300192" y="54212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196190"/>
              </p:ext>
            </p:extLst>
          </p:nvPr>
        </p:nvGraphicFramePr>
        <p:xfrm>
          <a:off x="6181358" y="4319143"/>
          <a:ext cx="2263241" cy="611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1" name="Equation" r:id="rId8" imgW="1727200" imgH="457200" progId="Equation.DSMT4">
                  <p:embed/>
                </p:oleObj>
              </mc:Choice>
              <mc:Fallback>
                <p:oleObj name="Equation" r:id="rId8" imgW="17272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1358" y="4319143"/>
                        <a:ext cx="2263241" cy="6111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331640" y="618396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377874"/>
              </p:ext>
            </p:extLst>
          </p:nvPr>
        </p:nvGraphicFramePr>
        <p:xfrm>
          <a:off x="977482" y="5070771"/>
          <a:ext cx="1998331" cy="557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2" name="Equation" r:id="rId10" imgW="1536700" imgH="431800" progId="Equation.DSMT4">
                  <p:embed/>
                </p:oleObj>
              </mc:Choice>
              <mc:Fallback>
                <p:oleObj name="Equation" r:id="rId10" imgW="1536700" imgH="431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482" y="5070771"/>
                        <a:ext cx="1998331" cy="5570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851920" y="618396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27095"/>
              </p:ext>
            </p:extLst>
          </p:nvPr>
        </p:nvGraphicFramePr>
        <p:xfrm>
          <a:off x="3711383" y="5040445"/>
          <a:ext cx="205898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3" name="Equation" r:id="rId12" imgW="1498320" imgH="431640" progId="Equation.DSMT4">
                  <p:embed/>
                </p:oleObj>
              </mc:Choice>
              <mc:Fallback>
                <p:oleObj name="Equation" r:id="rId12" imgW="149832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1383" y="5040445"/>
                        <a:ext cx="2058987" cy="587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300192" y="614586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434915"/>
              </p:ext>
            </p:extLst>
          </p:nvPr>
        </p:nvGraphicFramePr>
        <p:xfrm>
          <a:off x="6181358" y="5003916"/>
          <a:ext cx="2497353" cy="635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4" name="Equation" r:id="rId14" imgW="1828800" imgH="457200" progId="Equation.DSMT4">
                  <p:embed/>
                </p:oleObj>
              </mc:Choice>
              <mc:Fallback>
                <p:oleObj name="Equation" r:id="rId14" imgW="182880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1358" y="5003916"/>
                        <a:ext cx="2497353" cy="6351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152993" y="5839799"/>
            <a:ext cx="7270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</a:t>
            </a:r>
            <a:r>
              <a:rPr lang="en-GB" dirty="0" smtClean="0"/>
              <a:t>here </a:t>
            </a:r>
            <a:r>
              <a:rPr lang="en-GB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i="1" baseline="-25000" dirty="0" err="1" smtClean="0"/>
              <a:t>a</a:t>
            </a:r>
            <a:r>
              <a:rPr lang="en-GB" dirty="0" smtClean="0"/>
              <a:t>(</a:t>
            </a:r>
            <a:r>
              <a:rPr lang="en-GB" i="1" dirty="0" smtClean="0">
                <a:latin typeface="Symbol" panose="05050102010706020507" pitchFamily="18" charset="2"/>
              </a:rPr>
              <a:t>n</a:t>
            </a:r>
            <a:r>
              <a:rPr lang="en-GB" dirty="0" smtClean="0"/>
              <a:t>) and </a:t>
            </a:r>
            <a:r>
              <a:rPr lang="en-GB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i="1" baseline="-25000" dirty="0" err="1" smtClean="0"/>
              <a:t>e</a:t>
            </a:r>
            <a:r>
              <a:rPr lang="en-GB" dirty="0" smtClean="0"/>
              <a:t>(</a:t>
            </a:r>
            <a:r>
              <a:rPr lang="en-GB" i="1" dirty="0" smtClean="0">
                <a:latin typeface="Symbol" panose="05050102010706020507" pitchFamily="18" charset="2"/>
              </a:rPr>
              <a:t>n</a:t>
            </a:r>
            <a:r>
              <a:rPr lang="en-GB" dirty="0" smtClean="0"/>
              <a:t>) are the absorption and emission line shape functions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79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Photon and Phonon Interactions with the Energy Levels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094" y="2348880"/>
            <a:ext cx="4061812" cy="349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06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 smtClean="0"/>
              <a:t>Thermalisation</a:t>
            </a:r>
            <a:r>
              <a:rPr lang="en-GB" sz="3600" dirty="0" smtClean="0"/>
              <a:t> of the Population of the Stark Levels through Phonon Interactions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991338"/>
            <a:ext cx="4664167" cy="405358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9552" y="3068960"/>
            <a:ext cx="2520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hotons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interact 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between individual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Stark 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levels, </a:t>
            </a:r>
            <a:r>
              <a:rPr lang="en-GB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of each manifold, with 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absorption and emission cross-sections of </a:t>
            </a:r>
            <a:r>
              <a:rPr lang="en-GB" i="1" dirty="0" err="1" smtClean="0">
                <a:latin typeface="Symbol" panose="05050102010706020507" pitchFamily="18" charset="2"/>
                <a:ea typeface="Times New Roman" panose="02020603050405020304" pitchFamily="18" charset="0"/>
              </a:rPr>
              <a:t>s</a:t>
            </a:r>
            <a:r>
              <a:rPr lang="en-GB" i="1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ij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GB" i="1" dirty="0" err="1" smtClean="0">
                <a:latin typeface="Symbol" panose="05050102010706020507" pitchFamily="18" charset="2"/>
                <a:ea typeface="Times New Roman" panose="02020603050405020304" pitchFamily="18" charset="0"/>
              </a:rPr>
              <a:t>s</a:t>
            </a:r>
            <a:r>
              <a:rPr lang="en-GB" i="1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ji</a:t>
            </a:r>
            <a:endParaRPr lang="en-GB" i="1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6787895" y="1991338"/>
            <a:ext cx="20325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Thermal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population 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distribution from phonon interactions within Stark levels </a:t>
            </a:r>
            <a:endParaRPr lang="en-GB" i="1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6787895" y="4653136"/>
            <a:ext cx="20325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Thermal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population 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distribution from phonon interactions within Stark levels </a:t>
            </a:r>
            <a:endParaRPr lang="en-GB" i="1" baseline="-25000" dirty="0"/>
          </a:p>
        </p:txBody>
      </p:sp>
    </p:spTree>
    <p:extLst>
      <p:ext uri="{BB962C8B-B14F-4D97-AF65-F5344CB8AC3E}">
        <p14:creationId xmlns:p14="http://schemas.microsoft.com/office/powerpoint/2010/main" val="237534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McCumber</a:t>
            </a:r>
            <a:r>
              <a:rPr lang="en-GB" dirty="0" smtClean="0"/>
              <a:t> Relationship</a:t>
            </a:r>
            <a:endParaRPr lang="en-GB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97586" y="2564903"/>
            <a:ext cx="12855484" cy="59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714346"/>
              </p:ext>
            </p:extLst>
          </p:nvPr>
        </p:nvGraphicFramePr>
        <p:xfrm>
          <a:off x="2843808" y="3302420"/>
          <a:ext cx="3127660" cy="77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Equation" r:id="rId3" imgW="1727200" imgH="431800" progId="Equation.DSMT4">
                  <p:embed/>
                </p:oleObj>
              </mc:Choice>
              <mc:Fallback>
                <p:oleObj name="Equation" r:id="rId3" imgW="17272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302420"/>
                        <a:ext cx="3127660" cy="775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043608" y="4595991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here </a:t>
            </a:r>
            <a:r>
              <a:rPr lang="en-US" i="1" dirty="0" smtClean="0">
                <a:latin typeface="Symbol" panose="05050102010706020507" pitchFamily="18" charset="2"/>
              </a:rPr>
              <a:t>s</a:t>
            </a:r>
            <a:r>
              <a:rPr lang="en-US" i="1" baseline="-25000" dirty="0" smtClean="0"/>
              <a:t>e</a:t>
            </a:r>
            <a:r>
              <a:rPr lang="en-US" dirty="0" smtClean="0"/>
              <a:t>(</a:t>
            </a:r>
            <a:r>
              <a:rPr lang="en-US" i="1" dirty="0" smtClean="0">
                <a:latin typeface="Symbol" panose="05050102010706020507" pitchFamily="18" charset="2"/>
              </a:rPr>
              <a:t>n</a:t>
            </a:r>
            <a:r>
              <a:rPr lang="en-US" dirty="0" smtClean="0"/>
              <a:t>) is the effective </a:t>
            </a:r>
            <a:r>
              <a:rPr lang="en-US" dirty="0"/>
              <a:t>emission </a:t>
            </a:r>
            <a:r>
              <a:rPr lang="en-US" dirty="0" smtClean="0"/>
              <a:t>cross-section, </a:t>
            </a:r>
            <a:r>
              <a:rPr lang="en-US" i="1" dirty="0" err="1" smtClean="0">
                <a:latin typeface="Symbol" panose="05050102010706020507" pitchFamily="18" charset="2"/>
              </a:rPr>
              <a:t>s</a:t>
            </a:r>
            <a:r>
              <a:rPr lang="en-US" i="1" baseline="-25000" dirty="0" err="1" smtClean="0"/>
              <a:t>a</a:t>
            </a:r>
            <a:r>
              <a:rPr lang="en-US" dirty="0" smtClean="0"/>
              <a:t>(</a:t>
            </a:r>
            <a:r>
              <a:rPr lang="en-US" i="1" dirty="0" smtClean="0">
                <a:latin typeface="Symbol" panose="05050102010706020507" pitchFamily="18" charset="2"/>
              </a:rPr>
              <a:t>n</a:t>
            </a:r>
            <a:r>
              <a:rPr lang="en-US" dirty="0" smtClean="0"/>
              <a:t>) is the effective </a:t>
            </a:r>
            <a:r>
              <a:rPr lang="en-US" dirty="0"/>
              <a:t>absorption </a:t>
            </a:r>
            <a:r>
              <a:rPr lang="en-US" dirty="0" smtClean="0"/>
              <a:t>cross-section and </a:t>
            </a:r>
            <a:r>
              <a:rPr lang="en-US" i="1" dirty="0" smtClean="0">
                <a:latin typeface="Symbol" panose="05050102010706020507" pitchFamily="18" charset="2"/>
              </a:rPr>
              <a:t>e</a:t>
            </a:r>
            <a:r>
              <a:rPr lang="en-US" dirty="0" smtClean="0"/>
              <a:t> is the mean energy difference between </a:t>
            </a:r>
            <a:r>
              <a:rPr lang="en-US" dirty="0"/>
              <a:t>the </a:t>
            </a:r>
            <a:r>
              <a:rPr lang="en-US" baseline="30000" dirty="0" smtClean="0"/>
              <a:t>4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13/2</a:t>
            </a:r>
            <a:r>
              <a:rPr lang="en-US" dirty="0" smtClean="0"/>
              <a:t>  and the </a:t>
            </a:r>
            <a:r>
              <a:rPr lang="en-US" baseline="30000" dirty="0" smtClean="0"/>
              <a:t>4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15/2</a:t>
            </a:r>
            <a:r>
              <a:rPr lang="en-US" dirty="0" smtClean="0"/>
              <a:t>   </a:t>
            </a:r>
            <a:r>
              <a:rPr lang="en-US" dirty="0"/>
              <a:t>manifolds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043608" y="1854513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rapid </a:t>
            </a:r>
            <a:r>
              <a:rPr lang="en-US" dirty="0" err="1"/>
              <a:t>thermalisation</a:t>
            </a:r>
            <a:r>
              <a:rPr lang="en-US" dirty="0"/>
              <a:t> of the Stark energy levels within each manifold through phonon interactions </a:t>
            </a:r>
            <a:r>
              <a:rPr lang="en-US" dirty="0" smtClean="0"/>
              <a:t>occurs on </a:t>
            </a:r>
            <a:r>
              <a:rPr lang="en-US" dirty="0"/>
              <a:t>a timescale much faster than the optical </a:t>
            </a:r>
            <a:r>
              <a:rPr lang="en-US" dirty="0" smtClean="0"/>
              <a:t>processes. This results in the ‘</a:t>
            </a:r>
            <a:r>
              <a:rPr lang="en-US" dirty="0" err="1" smtClean="0"/>
              <a:t>McCumber</a:t>
            </a:r>
            <a:r>
              <a:rPr lang="en-US" dirty="0" smtClean="0"/>
              <a:t> relationship’: 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643442" y="3266805"/>
            <a:ext cx="3528392" cy="846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55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Absorption and Emission Spectrum of Erbium-Doped Fibre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772816"/>
            <a:ext cx="4898700" cy="42288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43808" y="278092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Room Temperature</a:t>
            </a:r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716016" y="414908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Room Temperature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226082" y="3196426"/>
            <a:ext cx="691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Low T</a:t>
            </a:r>
            <a:endParaRPr lang="en-GB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348880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Low Temperature Downward Transitions</a:t>
            </a:r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4733855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Low Temperature Upward Transitions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995936" y="4007587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Low 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19589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907</Words>
  <Application>Microsoft Office PowerPoint</Application>
  <PresentationFormat>On-screen Show (4:3)</PresentationFormat>
  <Paragraphs>127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Symbol</vt:lpstr>
      <vt:lpstr>Times</vt:lpstr>
      <vt:lpstr>Times New Roman</vt:lpstr>
      <vt:lpstr>Office Theme</vt:lpstr>
      <vt:lpstr>Equation</vt:lpstr>
      <vt:lpstr>Fibre Amplifiers and Lasers for Near-IR Spectroscopy</vt:lpstr>
      <vt:lpstr>Rare Earth Elements for Near-IR Fibre Amplifiers and Lasers</vt:lpstr>
      <vt:lpstr>Splitting of The Energy Levels of The 4f11 Electrons of Erbium Ions in Glass</vt:lpstr>
      <vt:lpstr>The Most Important Energy Levels for Near-IR Erbium-Doped Fibre Amplifiers and Lasers</vt:lpstr>
      <vt:lpstr>The Einstein Relations for Absorption &amp; Emission Coefficients</vt:lpstr>
      <vt:lpstr>Photon and Phonon Interactions with the Energy Levels</vt:lpstr>
      <vt:lpstr>Thermalisation of the Population of the Stark Levels through Phonon Interactions</vt:lpstr>
      <vt:lpstr>McCumber Relationship</vt:lpstr>
      <vt:lpstr>Absorption and Emission Spectrum of Erbium-Doped Fibre</vt:lpstr>
      <vt:lpstr>Parameters Describing Erbium-Doped Fibre</vt:lpstr>
      <vt:lpstr>Erbium-Doped Fibre Amplifier</vt:lpstr>
      <vt:lpstr>Typical Gain/Loss Curves for Erbium-Doped Fibre Amplifier for 0-100% Inversion</vt:lpstr>
      <vt:lpstr>Atomic &amp; Cavity Rate Equations for Fibre Lasers</vt:lpstr>
      <vt:lpstr>Typical Construction of a Ring Cavity Fibre laser</vt:lpstr>
      <vt:lpstr>Typical Parameters for an Erbium Fibre Ring Laser at 1560nm</vt:lpstr>
      <vt:lpstr>Typical Output Power Characteristics of Erbium Fibre Ring Laser</vt:lpstr>
      <vt:lpstr>Wavelength Tuning, Modulation or Scanning with a FBG and a PZT</vt:lpstr>
      <vt:lpstr>Transient Laser Response after Application of a Step Input to the Pump Power (13dB cavity loss with x = 8)</vt:lpstr>
      <vt:lpstr>Example of The Spectral Narrowing Occurring During the Transient Period (1nm Filter Bandwidth)</vt:lpstr>
      <vt:lpstr>The Effect of an Absorption Line of 5GHz Linewidth on The Spectral Narrowing </vt:lpstr>
      <vt:lpstr>Multi-Wavelength Operation of a Fibre Ring Laser</vt:lpstr>
      <vt:lpstr>Raman Fibre Amplifiers &amp; Lasers</vt:lpstr>
      <vt:lpstr>Raman Fibre Amplifiers &amp; Lasers</vt:lpstr>
      <vt:lpstr>Summary &amp; Conclusions</vt:lpstr>
    </vt:vector>
  </TitlesOfParts>
  <Company>EEE Dept, University of Strathclyde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Spectroscopy</dc:title>
  <dc:creator>George Stewart</dc:creator>
  <cp:lastModifiedBy>George Stewart</cp:lastModifiedBy>
  <cp:revision>196</cp:revision>
  <dcterms:created xsi:type="dcterms:W3CDTF">2019-11-19T11:30:57Z</dcterms:created>
  <dcterms:modified xsi:type="dcterms:W3CDTF">2020-06-09T11:44:36Z</dcterms:modified>
</cp:coreProperties>
</file>