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359" r:id="rId2"/>
    <p:sldId id="355" r:id="rId3"/>
    <p:sldId id="330" r:id="rId4"/>
    <p:sldId id="257" r:id="rId5"/>
    <p:sldId id="260" r:id="rId6"/>
    <p:sldId id="261" r:id="rId7"/>
    <p:sldId id="262" r:id="rId8"/>
    <p:sldId id="347" r:id="rId9"/>
    <p:sldId id="264" r:id="rId10"/>
    <p:sldId id="265" r:id="rId11"/>
    <p:sldId id="266" r:id="rId12"/>
    <p:sldId id="267" r:id="rId13"/>
    <p:sldId id="268" r:id="rId14"/>
    <p:sldId id="270" r:id="rId15"/>
    <p:sldId id="348" r:id="rId16"/>
    <p:sldId id="272" r:id="rId17"/>
    <p:sldId id="349" r:id="rId18"/>
    <p:sldId id="350" r:id="rId19"/>
    <p:sldId id="351" r:id="rId20"/>
    <p:sldId id="274" r:id="rId21"/>
    <p:sldId id="275" r:id="rId22"/>
    <p:sldId id="352" r:id="rId23"/>
    <p:sldId id="353" r:id="rId24"/>
    <p:sldId id="281" r:id="rId25"/>
    <p:sldId id="282" r:id="rId26"/>
    <p:sldId id="283" r:id="rId27"/>
    <p:sldId id="284" r:id="rId28"/>
    <p:sldId id="285" r:id="rId29"/>
    <p:sldId id="286" r:id="rId30"/>
    <p:sldId id="358" r:id="rId31"/>
    <p:sldId id="333" r:id="rId32"/>
    <p:sldId id="356" r:id="rId33"/>
    <p:sldId id="335" r:id="rId34"/>
    <p:sldId id="340" r:id="rId35"/>
    <p:sldId id="341" r:id="rId36"/>
    <p:sldId id="342" r:id="rId37"/>
    <p:sldId id="345" r:id="rId38"/>
    <p:sldId id="343" r:id="rId39"/>
    <p:sldId id="344" r:id="rId40"/>
    <p:sldId id="346" r:id="rId41"/>
    <p:sldId id="31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C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88180" autoAdjust="0"/>
  </p:normalViewPr>
  <p:slideViewPr>
    <p:cSldViewPr snapToGrid="0">
      <p:cViewPr varScale="1">
        <p:scale>
          <a:sx n="76" d="100"/>
          <a:sy n="76" d="100"/>
        </p:scale>
        <p:origin x="456" y="84"/>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E72BF8-E3B7-493B-95C7-6DE625E313CD}" type="datetimeFigureOut">
              <a:rPr lang="en-GB" smtClean="0"/>
              <a:t>14/06/2016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8F7324-979B-4CFB-9DD6-E7D31E4DD695}" type="slidenum">
              <a:rPr lang="en-GB" smtClean="0"/>
              <a:t>‹#›</a:t>
            </a:fld>
            <a:endParaRPr lang="en-GB"/>
          </a:p>
        </p:txBody>
      </p:sp>
    </p:spTree>
    <p:extLst>
      <p:ext uri="{BB962C8B-B14F-4D97-AF65-F5344CB8AC3E}">
        <p14:creationId xmlns:p14="http://schemas.microsoft.com/office/powerpoint/2010/main" val="150891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5657A-F82D-4EFF-B41E-A5505AE77C26}" type="datetimeFigureOut">
              <a:rPr lang="en-GB" smtClean="0"/>
              <a:t>14/06/2016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C8700-705B-47B6-AB80-57B718EDAF63}" type="slidenum">
              <a:rPr lang="en-GB" smtClean="0"/>
              <a:t>‹#›</a:t>
            </a:fld>
            <a:endParaRPr lang="en-GB"/>
          </a:p>
        </p:txBody>
      </p:sp>
    </p:spTree>
    <p:extLst>
      <p:ext uri="{BB962C8B-B14F-4D97-AF65-F5344CB8AC3E}">
        <p14:creationId xmlns:p14="http://schemas.microsoft.com/office/powerpoint/2010/main" val="120983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latin typeface="Arial" panose="020B0604020202020204" pitchFamily="34" charset="0"/>
                <a:cs typeface="Arial" panose="020B0604020202020204" pitchFamily="34" charset="0"/>
              </a:rPr>
              <a:t>Oraefajokull</a:t>
            </a:r>
            <a:r>
              <a:rPr lang="en-GB" dirty="0" smtClean="0">
                <a:latin typeface="Arial" panose="020B0604020202020204" pitchFamily="34" charset="0"/>
                <a:cs typeface="Arial" panose="020B0604020202020204" pitchFamily="34" charset="0"/>
              </a:rPr>
              <a:t> is the largest active volcano in Iceland. It rises</a:t>
            </a:r>
            <a:r>
              <a:rPr lang="en-GB" baseline="0" dirty="0" smtClean="0">
                <a:latin typeface="Arial" panose="020B0604020202020204" pitchFamily="34" charset="0"/>
                <a:cs typeface="Arial" panose="020B0604020202020204" pitchFamily="34" charset="0"/>
              </a:rPr>
              <a:t> to 2110 m and has an ice-filled caldera 4-5 km in diameter. Much of the volcano formed during </a:t>
            </a:r>
            <a:r>
              <a:rPr lang="en-GB" baseline="0" dirty="0" err="1" smtClean="0">
                <a:latin typeface="Arial" panose="020B0604020202020204" pitchFamily="34" charset="0"/>
                <a:cs typeface="Arial" panose="020B0604020202020204" pitchFamily="34" charset="0"/>
              </a:rPr>
              <a:t>glaciovolcanic</a:t>
            </a:r>
            <a:r>
              <a:rPr lang="en-GB" baseline="0" dirty="0" smtClean="0">
                <a:latin typeface="Arial" panose="020B0604020202020204" pitchFamily="34" charset="0"/>
                <a:cs typeface="Arial" panose="020B0604020202020204" pitchFamily="34" charset="0"/>
              </a:rPr>
              <a:t> eruptions, both basaltic and rhyolitic</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7</a:t>
            </a:fld>
            <a:endParaRPr lang="en-GB"/>
          </a:p>
        </p:txBody>
      </p:sp>
    </p:spTree>
    <p:extLst>
      <p:ext uri="{BB962C8B-B14F-4D97-AF65-F5344CB8AC3E}">
        <p14:creationId xmlns:p14="http://schemas.microsoft.com/office/powerpoint/2010/main" val="1432667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latin typeface="Arial" panose="020B0604020202020204" pitchFamily="34" charset="0"/>
                <a:cs typeface="Arial" panose="020B0604020202020204" pitchFamily="34" charset="0"/>
              </a:rPr>
              <a:t>Tuya</a:t>
            </a:r>
            <a:r>
              <a:rPr lang="en-US" dirty="0" smtClean="0">
                <a:latin typeface="Arial" panose="020B0604020202020204" pitchFamily="34" charset="0"/>
                <a:cs typeface="Arial" panose="020B0604020202020204" pitchFamily="34" charset="0"/>
              </a:rPr>
              <a:t> Butte</a:t>
            </a:r>
            <a:r>
              <a:rPr lang="en-US" baseline="0" dirty="0" smtClean="0">
                <a:latin typeface="Arial" panose="020B0604020202020204" pitchFamily="34" charset="0"/>
                <a:cs typeface="Arial" panose="020B0604020202020204" pitchFamily="34" charset="0"/>
              </a:rPr>
              <a:t> is</a:t>
            </a:r>
            <a:r>
              <a:rPr lang="en-US" dirty="0" smtClean="0">
                <a:latin typeface="Arial" panose="020B0604020202020204" pitchFamily="34" charset="0"/>
                <a:cs typeface="Arial" panose="020B0604020202020204" pitchFamily="34" charset="0"/>
              </a:rPr>
              <a:t> the volcano after</a:t>
            </a:r>
            <a:r>
              <a:rPr lang="en-US" baseline="0" dirty="0" smtClean="0">
                <a:latin typeface="Arial" panose="020B0604020202020204" pitchFamily="34" charset="0"/>
                <a:cs typeface="Arial" panose="020B0604020202020204" pitchFamily="34" charset="0"/>
              </a:rPr>
              <a:t> which all </a:t>
            </a:r>
            <a:r>
              <a:rPr lang="en-US" baseline="0" dirty="0" err="1" smtClean="0">
                <a:latin typeface="Arial" panose="020B0604020202020204" pitchFamily="34" charset="0"/>
                <a:cs typeface="Arial" panose="020B0604020202020204" pitchFamily="34" charset="0"/>
              </a:rPr>
              <a:t>tuyas</a:t>
            </a:r>
            <a:r>
              <a:rPr lang="en-US" baseline="0" dirty="0" smtClean="0">
                <a:latin typeface="Arial" panose="020B0604020202020204" pitchFamily="34" charset="0"/>
                <a:cs typeface="Arial" panose="020B0604020202020204" pitchFamily="34" charset="0"/>
              </a:rPr>
              <a:t> are named. The mountain mainly comprises </a:t>
            </a:r>
            <a:r>
              <a:rPr lang="en-US" baseline="0" dirty="0" err="1" smtClean="0">
                <a:latin typeface="Arial" panose="020B0604020202020204" pitchFamily="34" charset="0"/>
                <a:cs typeface="Arial" panose="020B0604020202020204" pitchFamily="34" charset="0"/>
              </a:rPr>
              <a:t>palagonitzed</a:t>
            </a:r>
            <a:r>
              <a:rPr lang="en-US" baseline="0" dirty="0" smtClean="0">
                <a:latin typeface="Arial" panose="020B0604020202020204" pitchFamily="34" charset="0"/>
                <a:cs typeface="Arial" panose="020B0604020202020204" pitchFamily="34" charset="0"/>
              </a:rPr>
              <a:t> tuff breccia overlain by flat-lying subaerial basaltic lava flows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17</a:t>
            </a:fld>
            <a:endParaRPr lang="en-GB"/>
          </a:p>
        </p:txBody>
      </p:sp>
    </p:spTree>
    <p:extLst>
      <p:ext uri="{BB962C8B-B14F-4D97-AF65-F5344CB8AC3E}">
        <p14:creationId xmlns:p14="http://schemas.microsoft.com/office/powerpoint/2010/main" val="338407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Ash Mountain</a:t>
            </a:r>
            <a:r>
              <a:rPr lang="en-US" baseline="0" dirty="0" smtClean="0">
                <a:latin typeface="Arial" panose="020B0604020202020204" pitchFamily="34" charset="0"/>
                <a:cs typeface="Arial" panose="020B0604020202020204" pitchFamily="34" charset="0"/>
              </a:rPr>
              <a:t> is</a:t>
            </a:r>
            <a:r>
              <a:rPr lang="en-US" dirty="0" smtClean="0">
                <a:latin typeface="Arial" panose="020B0604020202020204" pitchFamily="34" charset="0"/>
                <a:cs typeface="Arial" panose="020B0604020202020204" pitchFamily="34" charset="0"/>
              </a:rPr>
              <a:t> located immediately</a:t>
            </a:r>
            <a:r>
              <a:rPr lang="en-US" baseline="0" dirty="0" smtClean="0">
                <a:latin typeface="Arial" panose="020B0604020202020204" pitchFamily="34" charset="0"/>
                <a:cs typeface="Arial" panose="020B0604020202020204" pitchFamily="34" charset="0"/>
              </a:rPr>
              <a:t> north of </a:t>
            </a:r>
            <a:r>
              <a:rPr lang="en-US" baseline="0" dirty="0" err="1" smtClean="0">
                <a:latin typeface="Arial" panose="020B0604020202020204" pitchFamily="34" charset="0"/>
                <a:cs typeface="Arial" panose="020B0604020202020204" pitchFamily="34" charset="0"/>
              </a:rPr>
              <a:t>Tuya</a:t>
            </a:r>
            <a:r>
              <a:rPr lang="en-US" baseline="0" dirty="0" smtClean="0">
                <a:latin typeface="Arial" panose="020B0604020202020204" pitchFamily="34" charset="0"/>
                <a:cs typeface="Arial" panose="020B0604020202020204" pitchFamily="34" charset="0"/>
              </a:rPr>
              <a:t> Butte. The bench in the middle ground comprises mainly basaltic pillow lava, and the upper, conical edifice comprises tuff breccia and intrusions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18</a:t>
            </a:fld>
            <a:endParaRPr lang="en-GB"/>
          </a:p>
        </p:txBody>
      </p:sp>
    </p:spTree>
    <p:extLst>
      <p:ext uri="{BB962C8B-B14F-4D97-AF65-F5344CB8AC3E}">
        <p14:creationId xmlns:p14="http://schemas.microsoft.com/office/powerpoint/2010/main" val="399704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Arial" panose="020B0604020202020204" pitchFamily="34" charset="0"/>
                <a:cs typeface="Arial" panose="020B0604020202020204" pitchFamily="34" charset="0"/>
              </a:rPr>
              <a:t>Tsekone</a:t>
            </a:r>
            <a:r>
              <a:rPr lang="en-US" dirty="0" smtClean="0">
                <a:latin typeface="Arial" panose="020B0604020202020204" pitchFamily="34" charset="0"/>
                <a:cs typeface="Arial" panose="020B0604020202020204" pitchFamily="34" charset="0"/>
              </a:rPr>
              <a:t> Ridge</a:t>
            </a:r>
            <a:r>
              <a:rPr lang="en-US" baseline="0" dirty="0" smtClean="0">
                <a:latin typeface="Arial" panose="020B0604020202020204" pitchFamily="34" charset="0"/>
                <a:cs typeface="Arial" panose="020B0604020202020204" pitchFamily="34" charset="0"/>
              </a:rPr>
              <a:t> is</a:t>
            </a:r>
            <a:r>
              <a:rPr lang="en-US" dirty="0" smtClean="0">
                <a:latin typeface="Arial" panose="020B0604020202020204" pitchFamily="34" charset="0"/>
                <a:cs typeface="Arial" panose="020B0604020202020204" pitchFamily="34" charset="0"/>
              </a:rPr>
              <a:t> situated on</a:t>
            </a:r>
            <a:r>
              <a:rPr lang="en-US" baseline="0" dirty="0" smtClean="0">
                <a:latin typeface="Arial" panose="020B0604020202020204" pitchFamily="34" charset="0"/>
                <a:cs typeface="Arial" panose="020B0604020202020204" pitchFamily="34" charset="0"/>
              </a:rPr>
              <a:t> the northwestern flank of the Edziza volcanic complex. Mainly composed of pillow lava with subordinate tuff breccia and intrusions</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19</a:t>
            </a:fld>
            <a:endParaRPr lang="en-GB"/>
          </a:p>
        </p:txBody>
      </p:sp>
    </p:spTree>
    <p:extLst>
      <p:ext uri="{BB962C8B-B14F-4D97-AF65-F5344CB8AC3E}">
        <p14:creationId xmlns:p14="http://schemas.microsoft.com/office/powerpoint/2010/main" val="1224497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The prominent &amp; distinctive flat top and sheer sides</a:t>
            </a:r>
            <a:r>
              <a:rPr lang="en-GB" baseline="0" dirty="0" smtClean="0">
                <a:latin typeface="Arial" panose="020B0604020202020204" pitchFamily="34" charset="0"/>
                <a:cs typeface="Arial" panose="020B0604020202020204" pitchFamily="34" charset="0"/>
              </a:rPr>
              <a:t> are</a:t>
            </a:r>
            <a:r>
              <a:rPr lang="en-GB" dirty="0" smtClean="0">
                <a:latin typeface="Arial" panose="020B0604020202020204" pitchFamily="34" charset="0"/>
                <a:cs typeface="Arial" panose="020B0604020202020204" pitchFamily="34" charset="0"/>
              </a:rPr>
              <a:t> characteristic of lava-dominated felsic </a:t>
            </a:r>
            <a:r>
              <a:rPr lang="en-GB" dirty="0" err="1" smtClean="0">
                <a:latin typeface="Arial" panose="020B0604020202020204" pitchFamily="34" charset="0"/>
                <a:cs typeface="Arial" panose="020B0604020202020204" pitchFamily="34" charset="0"/>
              </a:rPr>
              <a:t>tuyas</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20</a:t>
            </a:fld>
            <a:endParaRPr lang="en-GB"/>
          </a:p>
        </p:txBody>
      </p:sp>
    </p:spTree>
    <p:extLst>
      <p:ext uri="{BB962C8B-B14F-4D97-AF65-F5344CB8AC3E}">
        <p14:creationId xmlns:p14="http://schemas.microsoft.com/office/powerpoint/2010/main" val="275613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Little Ring Mountain &amp; Ring Mountain are lava-dominated andesite</a:t>
            </a:r>
            <a:r>
              <a:rPr lang="en-GB" baseline="0"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tuyas</a:t>
            </a:r>
            <a:r>
              <a:rPr lang="en-GB" dirty="0" smtClean="0">
                <a:latin typeface="Arial" panose="020B0604020202020204" pitchFamily="34" charset="0"/>
                <a:cs typeface="Arial" panose="020B0604020202020204" pitchFamily="34" charset="0"/>
              </a:rPr>
              <a:t>. </a:t>
            </a:r>
            <a:r>
              <a:rPr lang="en-GB" dirty="0" err="1" smtClean="0">
                <a:latin typeface="Arial" panose="020B0604020202020204" pitchFamily="34" charset="0"/>
                <a:cs typeface="Arial" panose="020B0604020202020204" pitchFamily="34" charset="0"/>
              </a:rPr>
              <a:t>Pali</a:t>
            </a:r>
            <a:r>
              <a:rPr lang="en-GB" dirty="0" smtClean="0">
                <a:latin typeface="Arial" panose="020B0604020202020204" pitchFamily="34" charset="0"/>
                <a:cs typeface="Arial" panose="020B0604020202020204" pitchFamily="34" charset="0"/>
              </a:rPr>
              <a:t> Dome &amp; Ember</a:t>
            </a:r>
            <a:r>
              <a:rPr lang="en-GB" baseline="0" dirty="0" smtClean="0">
                <a:latin typeface="Arial" panose="020B0604020202020204" pitchFamily="34" charset="0"/>
                <a:cs typeface="Arial" panose="020B0604020202020204" pitchFamily="34" charset="0"/>
              </a:rPr>
              <a:t> Ridge are andesite </a:t>
            </a:r>
            <a:r>
              <a:rPr lang="en-GB" baseline="0" dirty="0" err="1" smtClean="0">
                <a:latin typeface="Arial" panose="020B0604020202020204" pitchFamily="34" charset="0"/>
                <a:cs typeface="Arial" panose="020B0604020202020204" pitchFamily="34" charset="0"/>
              </a:rPr>
              <a:t>glaciovolcanic</a:t>
            </a:r>
            <a:r>
              <a:rPr lang="en-GB" baseline="0" dirty="0" smtClean="0">
                <a:latin typeface="Arial" panose="020B0604020202020204" pitchFamily="34" charset="0"/>
                <a:cs typeface="Arial" panose="020B0604020202020204" pitchFamily="34" charset="0"/>
              </a:rPr>
              <a:t> domes</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21</a:t>
            </a:fld>
            <a:endParaRPr lang="en-GB"/>
          </a:p>
        </p:txBody>
      </p:sp>
    </p:spTree>
    <p:extLst>
      <p:ext uri="{BB962C8B-B14F-4D97-AF65-F5344CB8AC3E}">
        <p14:creationId xmlns:p14="http://schemas.microsoft.com/office/powerpoint/2010/main" val="3377650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Edziza volcanic complex. The summit caldera is ice-filled, and the ridge in the </a:t>
            </a:r>
            <a:r>
              <a:rPr lang="en-US" baseline="0" dirty="0" err="1" smtClean="0">
                <a:latin typeface="Arial" panose="020B0604020202020204" pitchFamily="34" charset="0"/>
                <a:cs typeface="Arial" panose="020B0604020202020204" pitchFamily="34" charset="0"/>
              </a:rPr>
              <a:t>centre</a:t>
            </a:r>
            <a:r>
              <a:rPr lang="en-US" baseline="0" dirty="0" smtClean="0">
                <a:latin typeface="Arial" panose="020B0604020202020204" pitchFamily="34" charset="0"/>
                <a:cs typeface="Arial" panose="020B0604020202020204" pitchFamily="34" charset="0"/>
              </a:rPr>
              <a:t> of the image is Pillow Ridge (</a:t>
            </a:r>
            <a:r>
              <a:rPr lang="en-US" baseline="0" dirty="0" err="1" smtClean="0">
                <a:latin typeface="Arial" panose="020B0604020202020204" pitchFamily="34" charset="0"/>
                <a:cs typeface="Arial" panose="020B0604020202020204" pitchFamily="34" charset="0"/>
              </a:rPr>
              <a:t>glaciovolcanic</a:t>
            </a:r>
            <a:r>
              <a:rPr lang="en-US" baseline="0" dirty="0" smtClean="0">
                <a:latin typeface="Arial" panose="020B0604020202020204" pitchFamily="34" charset="0"/>
                <a:cs typeface="Arial" panose="020B0604020202020204" pitchFamily="34" charset="0"/>
              </a:rPr>
              <a:t>). The foreground is a post-glacial subaerial lava field and scoria cone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22</a:t>
            </a:fld>
            <a:endParaRPr lang="en-GB"/>
          </a:p>
        </p:txBody>
      </p:sp>
    </p:spTree>
    <p:extLst>
      <p:ext uri="{BB962C8B-B14F-4D97-AF65-F5344CB8AC3E}">
        <p14:creationId xmlns:p14="http://schemas.microsoft.com/office/powerpoint/2010/main" val="3489105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latin typeface="Arial" panose="020B0604020202020204" pitchFamily="34" charset="0"/>
                <a:cs typeface="Arial" panose="020B0604020202020204" pitchFamily="34" charset="0"/>
              </a:rPr>
              <a:t>Lowest grey units are ice-dammed lava flows, overlain by altered pyroclastic deposits (yellow, middle) and </a:t>
            </a:r>
            <a:r>
              <a:rPr lang="en-US" baseline="0" dirty="0" err="1" smtClean="0">
                <a:latin typeface="Arial" panose="020B0604020202020204" pitchFamily="34" charset="0"/>
                <a:cs typeface="Arial" panose="020B0604020202020204" pitchFamily="34" charset="0"/>
              </a:rPr>
              <a:t>glaciovolcanic</a:t>
            </a:r>
            <a:r>
              <a:rPr lang="en-US" baseline="0" dirty="0" smtClean="0">
                <a:latin typeface="Arial" panose="020B0604020202020204" pitchFamily="34" charset="0"/>
                <a:cs typeface="Arial" panose="020B0604020202020204" pitchFamily="34" charset="0"/>
              </a:rPr>
              <a:t> domes and lavas (upper </a:t>
            </a:r>
            <a:r>
              <a:rPr lang="en-US" baseline="0" dirty="0" err="1" smtClean="0">
                <a:latin typeface="Arial" panose="020B0604020202020204" pitchFamily="34" charset="0"/>
                <a:cs typeface="Arial" panose="020B0604020202020204" pitchFamily="34" charset="0"/>
              </a:rPr>
              <a:t>nunatak</a:t>
            </a:r>
            <a:r>
              <a:rPr lang="en-US" baseline="0"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23</a:t>
            </a:fld>
            <a:endParaRPr lang="en-GB"/>
          </a:p>
        </p:txBody>
      </p:sp>
    </p:spTree>
    <p:extLst>
      <p:ext uri="{BB962C8B-B14F-4D97-AF65-F5344CB8AC3E}">
        <p14:creationId xmlns:p14="http://schemas.microsoft.com/office/powerpoint/2010/main" val="998698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Antarctica is the largest &amp; longest-lived </a:t>
            </a:r>
            <a:r>
              <a:rPr lang="en-GB" dirty="0" err="1" smtClean="0">
                <a:latin typeface="Arial" panose="020B0604020202020204" pitchFamily="34" charset="0"/>
                <a:cs typeface="Arial" panose="020B0604020202020204" pitchFamily="34" charset="0"/>
              </a:rPr>
              <a:t>glaciovolcanic</a:t>
            </a:r>
            <a:r>
              <a:rPr lang="en-GB" dirty="0" smtClean="0">
                <a:latin typeface="Arial" panose="020B0604020202020204" pitchFamily="34" charset="0"/>
                <a:cs typeface="Arial" panose="020B0604020202020204" pitchFamily="34" charset="0"/>
              </a:rPr>
              <a:t> province on Earth, with a history of eruptions extending back to 28 Ma, at least</a:t>
            </a:r>
          </a:p>
        </p:txBody>
      </p:sp>
      <p:sp>
        <p:nvSpPr>
          <p:cNvPr id="4" name="Slide Number Placeholder 3"/>
          <p:cNvSpPr>
            <a:spLocks noGrp="1"/>
          </p:cNvSpPr>
          <p:nvPr>
            <p:ph type="sldNum" sz="quarter" idx="10"/>
          </p:nvPr>
        </p:nvSpPr>
        <p:spPr/>
        <p:txBody>
          <a:bodyPr/>
          <a:lstStyle/>
          <a:p>
            <a:fld id="{F95C8700-705B-47B6-AB80-57B718EDAF63}" type="slidenum">
              <a:rPr lang="en-GB" smtClean="0"/>
              <a:t>24</a:t>
            </a:fld>
            <a:endParaRPr lang="en-GB"/>
          </a:p>
        </p:txBody>
      </p:sp>
    </p:spTree>
    <p:extLst>
      <p:ext uri="{BB962C8B-B14F-4D97-AF65-F5344CB8AC3E}">
        <p14:creationId xmlns:p14="http://schemas.microsoft.com/office/powerpoint/2010/main" val="4262928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Large</a:t>
            </a:r>
            <a:r>
              <a:rPr lang="en-GB" baseline="0" dirty="0" smtClean="0">
                <a:latin typeface="Arial" panose="020B0604020202020204" pitchFamily="34" charset="0"/>
                <a:cs typeface="Arial" panose="020B0604020202020204" pitchFamily="34" charset="0"/>
              </a:rPr>
              <a:t> polygenetic volcanoes are common in West Antarctica, largely submerged by the West Antarctic Ice Sheet. Although very well preserved, the volcanoes shown range in age from 14 Ma (Whitney Peak) to &lt; 170 </a:t>
            </a:r>
            <a:r>
              <a:rPr lang="en-GB" baseline="0" dirty="0" err="1" smtClean="0">
                <a:latin typeface="Arial" panose="020B0604020202020204" pitchFamily="34" charset="0"/>
                <a:cs typeface="Arial" panose="020B0604020202020204" pitchFamily="34" charset="0"/>
              </a:rPr>
              <a:t>ka</a:t>
            </a:r>
            <a:r>
              <a:rPr lang="en-GB" baseline="0" dirty="0" smtClean="0">
                <a:latin typeface="Arial" panose="020B0604020202020204" pitchFamily="34" charset="0"/>
                <a:cs typeface="Arial" panose="020B0604020202020204" pitchFamily="34" charset="0"/>
              </a:rPr>
              <a:t> (Mt </a:t>
            </a:r>
            <a:r>
              <a:rPr lang="en-GB" baseline="0" dirty="0" err="1" smtClean="0">
                <a:latin typeface="Arial" panose="020B0604020202020204" pitchFamily="34" charset="0"/>
                <a:cs typeface="Arial" panose="020B0604020202020204" pitchFamily="34" charset="0"/>
              </a:rPr>
              <a:t>Waeshe</a:t>
            </a:r>
            <a:r>
              <a:rPr lang="en-GB" baseline="0" dirty="0" smtClean="0">
                <a:latin typeface="Arial" panose="020B0604020202020204" pitchFamily="34" charset="0"/>
                <a:cs typeface="Arial" panose="020B0604020202020204" pitchFamily="34" charset="0"/>
              </a:rPr>
              <a:t>, probably active). Mt Sidley (4-5 Ma) is the highest volcano in Antarctica</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25</a:t>
            </a:fld>
            <a:endParaRPr lang="en-GB"/>
          </a:p>
        </p:txBody>
      </p:sp>
    </p:spTree>
    <p:extLst>
      <p:ext uri="{BB962C8B-B14F-4D97-AF65-F5344CB8AC3E}">
        <p14:creationId xmlns:p14="http://schemas.microsoft.com/office/powerpoint/2010/main" val="875223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Mt Erebus is</a:t>
            </a:r>
            <a:r>
              <a:rPr lang="en-GB" baseline="0" dirty="0" smtClean="0">
                <a:latin typeface="Arial" panose="020B0604020202020204" pitchFamily="34" charset="0"/>
                <a:cs typeface="Arial" panose="020B0604020202020204" pitchFamily="34" charset="0"/>
              </a:rPr>
              <a:t> the most active volcano in Antarctica. It has a permanent </a:t>
            </a:r>
            <a:r>
              <a:rPr lang="en-GB" baseline="0" dirty="0" err="1" smtClean="0">
                <a:latin typeface="Arial" panose="020B0604020202020204" pitchFamily="34" charset="0"/>
                <a:cs typeface="Arial" panose="020B0604020202020204" pitchFamily="34" charset="0"/>
              </a:rPr>
              <a:t>convecting</a:t>
            </a:r>
            <a:r>
              <a:rPr lang="en-GB" baseline="0" dirty="0" smtClean="0">
                <a:latin typeface="Arial" panose="020B0604020202020204" pitchFamily="34" charset="0"/>
                <a:cs typeface="Arial" panose="020B0604020202020204" pitchFamily="34" charset="0"/>
              </a:rPr>
              <a:t> phonolite lava lake in the summit crater, the source of the steam plume seen in the image</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26</a:t>
            </a:fld>
            <a:endParaRPr lang="en-GB"/>
          </a:p>
        </p:txBody>
      </p:sp>
    </p:spTree>
    <p:extLst>
      <p:ext uri="{BB962C8B-B14F-4D97-AF65-F5344CB8AC3E}">
        <p14:creationId xmlns:p14="http://schemas.microsoft.com/office/powerpoint/2010/main" val="394251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latin typeface="Arial" panose="020B0604020202020204" pitchFamily="34" charset="0"/>
                <a:cs typeface="Arial" panose="020B0604020202020204" pitchFamily="34" charset="0"/>
              </a:rPr>
              <a:t>Eyjafjallajokull</a:t>
            </a:r>
            <a:r>
              <a:rPr lang="en-US" baseline="0" dirty="0" smtClean="0">
                <a:latin typeface="Arial" panose="020B0604020202020204" pitchFamily="34" charset="0"/>
                <a:cs typeface="Arial" panose="020B0604020202020204" pitchFamily="34" charset="0"/>
              </a:rPr>
              <a:t> has a small ice cap, which is the source of the steam plume seen in the image (within a small summit caldera). Much of the ice cap is covered by light grey ash erupted in 2010. The red hill in foreground comprises tephra cones formed during the earliest phase of the eruption at </a:t>
            </a:r>
            <a:r>
              <a:rPr lang="en-US" baseline="0" dirty="0" err="1" smtClean="0">
                <a:latin typeface="Arial" panose="020B0604020202020204" pitchFamily="34" charset="0"/>
                <a:cs typeface="Arial" panose="020B0604020202020204" pitchFamily="34" charset="0"/>
              </a:rPr>
              <a:t>Fimmvorduhals</a:t>
            </a:r>
            <a:r>
              <a:rPr lang="en-US" baseline="0" dirty="0" smtClean="0">
                <a:latin typeface="Arial" panose="020B0604020202020204" pitchFamily="34" charset="0"/>
                <a:cs typeface="Arial" panose="020B0604020202020204" pitchFamily="34" charset="0"/>
              </a:rPr>
              <a:t>. Image taken in June 2010.</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8</a:t>
            </a:fld>
            <a:endParaRPr lang="en-GB"/>
          </a:p>
        </p:txBody>
      </p:sp>
    </p:spTree>
    <p:extLst>
      <p:ext uri="{BB962C8B-B14F-4D97-AF65-F5344CB8AC3E}">
        <p14:creationId xmlns:p14="http://schemas.microsoft.com/office/powerpoint/2010/main" val="864075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Mt Melbourne is another active volcano in Antarctica</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27</a:t>
            </a:fld>
            <a:endParaRPr lang="en-GB"/>
          </a:p>
        </p:txBody>
      </p:sp>
    </p:spTree>
    <p:extLst>
      <p:ext uri="{BB962C8B-B14F-4D97-AF65-F5344CB8AC3E}">
        <p14:creationId xmlns:p14="http://schemas.microsoft.com/office/powerpoint/2010/main" val="846877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Arial" panose="020B0604020202020204" pitchFamily="34" charset="0"/>
                <a:cs typeface="Arial" panose="020B0604020202020204" pitchFamily="34" charset="0"/>
              </a:rPr>
              <a:t>The</a:t>
            </a:r>
            <a:r>
              <a:rPr lang="en-GB" baseline="0" dirty="0" smtClean="0">
                <a:latin typeface="Arial" panose="020B0604020202020204" pitchFamily="34" charset="0"/>
                <a:cs typeface="Arial" panose="020B0604020202020204" pitchFamily="34" charset="0"/>
              </a:rPr>
              <a:t> l</a:t>
            </a:r>
            <a:r>
              <a:rPr lang="en-GB" dirty="0" smtClean="0">
                <a:latin typeface="Arial" panose="020B0604020202020204" pitchFamily="34" charset="0"/>
                <a:cs typeface="Arial" panose="020B0604020202020204" pitchFamily="34" charset="0"/>
              </a:rPr>
              <a:t>arge polygenetic shield</a:t>
            </a:r>
            <a:r>
              <a:rPr lang="en-GB" baseline="0" dirty="0" smtClean="0">
                <a:latin typeface="Arial" panose="020B0604020202020204" pitchFamily="34" charset="0"/>
                <a:cs typeface="Arial" panose="020B0604020202020204" pitchFamily="34" charset="0"/>
              </a:rPr>
              <a:t> volcanoes in northern Victoria Land are ringed in yellow &amp; red, each formed of multiple overlapping volcanic constructs probably erupted from fissures. The volcanoes are formed mainly of multiple successive aa lava-fed deltas erupted in late Miocene and Pliocene time</a:t>
            </a:r>
            <a:endParaRPr lang="en-GB"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28</a:t>
            </a:fld>
            <a:endParaRPr lang="en-GB"/>
          </a:p>
        </p:txBody>
      </p:sp>
    </p:spTree>
    <p:extLst>
      <p:ext uri="{BB962C8B-B14F-4D97-AF65-F5344CB8AC3E}">
        <p14:creationId xmlns:p14="http://schemas.microsoft.com/office/powerpoint/2010/main" val="3649363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The largest </a:t>
            </a:r>
            <a:r>
              <a:rPr lang="en-GB" dirty="0" err="1" smtClean="0">
                <a:latin typeface="Arial" panose="020B0604020202020204" pitchFamily="34" charset="0"/>
                <a:cs typeface="Arial" panose="020B0604020202020204" pitchFamily="34" charset="0"/>
              </a:rPr>
              <a:t>glaciovolcanic</a:t>
            </a:r>
            <a:r>
              <a:rPr lang="en-GB" dirty="0" smtClean="0">
                <a:latin typeface="Arial" panose="020B0604020202020204" pitchFamily="34" charset="0"/>
                <a:cs typeface="Arial" panose="020B0604020202020204" pitchFamily="34" charset="0"/>
              </a:rPr>
              <a:t> edifice on Earth, 60 km in diameter, is mainly formed of multiple large-volume </a:t>
            </a:r>
            <a:r>
              <a:rPr lang="en-GB" dirty="0" err="1" smtClean="0">
                <a:latin typeface="Arial" panose="020B0604020202020204" pitchFamily="34" charset="0"/>
                <a:cs typeface="Arial" panose="020B0604020202020204" pitchFamily="34" charset="0"/>
              </a:rPr>
              <a:t>pahoehoe</a:t>
            </a:r>
            <a:r>
              <a:rPr lang="en-GB" dirty="0" smtClean="0">
                <a:latin typeface="Arial" panose="020B0604020202020204" pitchFamily="34" charset="0"/>
                <a:cs typeface="Arial" panose="020B0604020202020204" pitchFamily="34" charset="0"/>
              </a:rPr>
              <a:t> lava-fed deltas</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29</a:t>
            </a:fld>
            <a:endParaRPr lang="en-GB"/>
          </a:p>
        </p:txBody>
      </p:sp>
    </p:spTree>
    <p:extLst>
      <p:ext uri="{BB962C8B-B14F-4D97-AF65-F5344CB8AC3E}">
        <p14:creationId xmlns:p14="http://schemas.microsoft.com/office/powerpoint/2010/main" val="4272691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latin typeface="Arial" panose="020B0604020202020204" pitchFamily="34" charset="0"/>
                <a:cs typeface="Arial" panose="020B0604020202020204" pitchFamily="34" charset="0"/>
              </a:rPr>
              <a:t>Ushkovsky</a:t>
            </a:r>
            <a:r>
              <a:rPr lang="en-US" baseline="0" dirty="0" smtClean="0">
                <a:latin typeface="Arial" panose="020B0604020202020204" pitchFamily="34" charset="0"/>
                <a:cs typeface="Arial" panose="020B0604020202020204" pitchFamily="34" charset="0"/>
              </a:rPr>
              <a:t> volcano has an ice-filled caldera but has not been studied in detail</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34</a:t>
            </a:fld>
            <a:endParaRPr lang="en-GB"/>
          </a:p>
        </p:txBody>
      </p:sp>
    </p:spTree>
    <p:extLst>
      <p:ext uri="{BB962C8B-B14F-4D97-AF65-F5344CB8AC3E}">
        <p14:creationId xmlns:p14="http://schemas.microsoft.com/office/powerpoint/2010/main" val="1279670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The </a:t>
            </a:r>
            <a:r>
              <a:rPr lang="en-US" dirty="0" err="1" smtClean="0">
                <a:latin typeface="Arial" panose="020B0604020202020204" pitchFamily="34" charset="0"/>
                <a:cs typeface="Arial" panose="020B0604020202020204" pitchFamily="34" charset="0"/>
              </a:rPr>
              <a:t>Coropuna</a:t>
            </a:r>
            <a:r>
              <a:rPr lang="en-US" dirty="0" smtClean="0">
                <a:latin typeface="Arial" panose="020B0604020202020204" pitchFamily="34" charset="0"/>
                <a:cs typeface="Arial" panose="020B0604020202020204" pitchFamily="34" charset="0"/>
              </a:rPr>
              <a:t> volcanic complex is presently being remapped and several ice-contact deposits have been identified (by BE)  in addition</a:t>
            </a:r>
            <a:r>
              <a:rPr lang="en-US" baseline="0" dirty="0" smtClean="0">
                <a:latin typeface="Arial" panose="020B0604020202020204" pitchFamily="34" charset="0"/>
                <a:cs typeface="Arial" panose="020B0604020202020204" pitchFamily="34" charset="0"/>
              </a:rPr>
              <a:t> to Holocene subaerial lava flows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35</a:t>
            </a:fld>
            <a:endParaRPr lang="en-GB"/>
          </a:p>
        </p:txBody>
      </p:sp>
    </p:spTree>
    <p:extLst>
      <p:ext uri="{BB962C8B-B14F-4D97-AF65-F5344CB8AC3E}">
        <p14:creationId xmlns:p14="http://schemas.microsoft.com/office/powerpoint/2010/main" val="2380151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latin typeface="Arial" panose="020B0604020202020204" pitchFamily="34" charset="0"/>
                <a:cs typeface="Arial" panose="020B0604020202020204" pitchFamily="34" charset="0"/>
              </a:rPr>
              <a:t>Llaima</a:t>
            </a:r>
            <a:r>
              <a:rPr lang="en-US" baseline="0" dirty="0" smtClean="0">
                <a:latin typeface="Arial" panose="020B0604020202020204" pitchFamily="34" charset="0"/>
                <a:cs typeface="Arial" panose="020B0604020202020204" pitchFamily="34" charset="0"/>
              </a:rPr>
              <a:t> volcano is covered by glaciers even though it is historically active. </a:t>
            </a:r>
            <a:r>
              <a:rPr lang="en-US" baseline="0" dirty="0" err="1" smtClean="0">
                <a:latin typeface="Arial" panose="020B0604020202020204" pitchFamily="34" charset="0"/>
                <a:cs typeface="Arial" panose="020B0604020202020204" pitchFamily="34" charset="0"/>
              </a:rPr>
              <a:t>Lonquimay</a:t>
            </a:r>
            <a:r>
              <a:rPr lang="en-US" baseline="0" dirty="0" smtClean="0">
                <a:latin typeface="Arial" panose="020B0604020202020204" pitchFamily="34" charset="0"/>
                <a:cs typeface="Arial" panose="020B0604020202020204" pitchFamily="34" charset="0"/>
              </a:rPr>
              <a:t> volcano is also seen at RHS</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36</a:t>
            </a:fld>
            <a:endParaRPr lang="en-GB"/>
          </a:p>
        </p:txBody>
      </p:sp>
    </p:spTree>
    <p:extLst>
      <p:ext uri="{BB962C8B-B14F-4D97-AF65-F5344CB8AC3E}">
        <p14:creationId xmlns:p14="http://schemas.microsoft.com/office/powerpoint/2010/main" val="3358058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panose="020B0604020202020204" pitchFamily="34" charset="0"/>
                <a:cs typeface="Arial" panose="020B0604020202020204" pitchFamily="34" charset="0"/>
              </a:rPr>
              <a:t>The summit cone on </a:t>
            </a:r>
            <a:r>
              <a:rPr lang="en-US" baseline="0" dirty="0" err="1" smtClean="0">
                <a:latin typeface="Arial" panose="020B0604020202020204" pitchFamily="34" charset="0"/>
                <a:cs typeface="Arial" panose="020B0604020202020204" pitchFamily="34" charset="0"/>
              </a:rPr>
              <a:t>Villarrica</a:t>
            </a:r>
            <a:r>
              <a:rPr lang="en-US" baseline="0" dirty="0" smtClean="0">
                <a:latin typeface="Arial" panose="020B0604020202020204" pitchFamily="34" charset="0"/>
                <a:cs typeface="Arial" panose="020B0604020202020204" pitchFamily="34" charset="0"/>
              </a:rPr>
              <a:t> volcano contains an active lava lake that undergoes frequent eruptions. Small glaciers surround the summit starting at 200-300 m below the crater rim</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37</a:t>
            </a:fld>
            <a:endParaRPr lang="en-GB"/>
          </a:p>
        </p:txBody>
      </p:sp>
    </p:spTree>
    <p:extLst>
      <p:ext uri="{BB962C8B-B14F-4D97-AF65-F5344CB8AC3E}">
        <p14:creationId xmlns:p14="http://schemas.microsoft.com/office/powerpoint/2010/main" val="94307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latin typeface="Arial" panose="020B0604020202020204" pitchFamily="34" charset="0"/>
                <a:cs typeface="Arial" panose="020B0604020202020204" pitchFamily="34" charset="0"/>
              </a:rPr>
              <a:t>Klyuchevskoy</a:t>
            </a:r>
            <a:r>
              <a:rPr lang="en-US" baseline="0" dirty="0" smtClean="0">
                <a:latin typeface="Arial" panose="020B0604020202020204" pitchFamily="34" charset="0"/>
                <a:cs typeface="Arial" panose="020B0604020202020204" pitchFamily="34" charset="0"/>
              </a:rPr>
              <a:t> volcano is over 4000 m high. It is snow covered and does not support summit ice because it is highly active</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95C8700-705B-47B6-AB80-57B718EDAF63}" type="slidenum">
              <a:rPr lang="en-GB" smtClean="0"/>
              <a:t>38</a:t>
            </a:fld>
            <a:endParaRPr lang="en-GB"/>
          </a:p>
        </p:txBody>
      </p:sp>
    </p:spTree>
    <p:extLst>
      <p:ext uri="{BB962C8B-B14F-4D97-AF65-F5344CB8AC3E}">
        <p14:creationId xmlns:p14="http://schemas.microsoft.com/office/powerpoint/2010/main" val="3642933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latin typeface="Arial" panose="020B0604020202020204" pitchFamily="34" charset="0"/>
                <a:cs typeface="Arial" panose="020B0604020202020204" pitchFamily="34" charset="0"/>
              </a:rPr>
              <a:t>Sabancaya</a:t>
            </a:r>
            <a:r>
              <a:rPr lang="en-US" baseline="0" dirty="0" smtClean="0">
                <a:latin typeface="Arial" panose="020B0604020202020204" pitchFamily="34" charset="0"/>
                <a:cs typeface="Arial" panose="020B0604020202020204" pitchFamily="34" charset="0"/>
              </a:rPr>
              <a:t> volcano is snow covered much of the year and is historically active (gas plume coming from summit in June 2015)</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39</a:t>
            </a:fld>
            <a:endParaRPr lang="en-GB"/>
          </a:p>
        </p:txBody>
      </p:sp>
    </p:spTree>
    <p:extLst>
      <p:ext uri="{BB962C8B-B14F-4D97-AF65-F5344CB8AC3E}">
        <p14:creationId xmlns:p14="http://schemas.microsoft.com/office/powerpoint/2010/main" val="3832438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View</a:t>
            </a:r>
            <a:r>
              <a:rPr lang="en-US" baseline="0" dirty="0" smtClean="0">
                <a:latin typeface="Arial" panose="020B0604020202020204" pitchFamily="34" charset="0"/>
                <a:cs typeface="Arial" panose="020B0604020202020204" pitchFamily="34" charset="0"/>
              </a:rPr>
              <a:t> of new tephra cones formed during the 2012-13 eruption on the south flank of Tolbachik volcano, Kamchatka. This eruption was below the limit of ice on the upper part of the volcano but produced extensive lava-snow interactions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40</a:t>
            </a:fld>
            <a:endParaRPr lang="en-GB"/>
          </a:p>
        </p:txBody>
      </p:sp>
    </p:spTree>
    <p:extLst>
      <p:ext uri="{BB962C8B-B14F-4D97-AF65-F5344CB8AC3E}">
        <p14:creationId xmlns:p14="http://schemas.microsoft.com/office/powerpoint/2010/main" val="1542798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A classic mafic </a:t>
            </a:r>
            <a:r>
              <a:rPr lang="en-GB" dirty="0" err="1" smtClean="0">
                <a:latin typeface="Arial" panose="020B0604020202020204" pitchFamily="34" charset="0"/>
                <a:cs typeface="Arial" panose="020B0604020202020204" pitchFamily="34" charset="0"/>
              </a:rPr>
              <a:t>tuya</a:t>
            </a:r>
            <a:r>
              <a:rPr lang="en-GB" dirty="0" smtClean="0">
                <a:latin typeface="Arial" panose="020B0604020202020204" pitchFamily="34" charset="0"/>
                <a:cs typeface="Arial" panose="020B0604020202020204" pitchFamily="34" charset="0"/>
              </a:rPr>
              <a:t>. Note the domical shape to the summit caused by the source cone which issued the capping subaerial lavas that fed encircling lava-fed deltas</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9</a:t>
            </a:fld>
            <a:endParaRPr lang="en-GB"/>
          </a:p>
        </p:txBody>
      </p:sp>
    </p:spTree>
    <p:extLst>
      <p:ext uri="{BB962C8B-B14F-4D97-AF65-F5344CB8AC3E}">
        <p14:creationId xmlns:p14="http://schemas.microsoft.com/office/powerpoint/2010/main" val="22312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dirty="0" smtClean="0">
                <a:latin typeface="Arial" panose="020B0604020202020204" pitchFamily="34" charset="0"/>
                <a:cs typeface="Arial" panose="020B0604020202020204" pitchFamily="34" charset="0"/>
              </a:rPr>
              <a:t>Note the contrast in morphology between </a:t>
            </a:r>
            <a:r>
              <a:rPr lang="en-GB" altLang="en-US" sz="1200" dirty="0" err="1" smtClean="0">
                <a:latin typeface="Arial" panose="020B0604020202020204" pitchFamily="34" charset="0"/>
                <a:cs typeface="Arial" panose="020B0604020202020204" pitchFamily="34" charset="0"/>
              </a:rPr>
              <a:t>Hlodufell</a:t>
            </a:r>
            <a:r>
              <a:rPr lang="en-GB" altLang="en-US" sz="1200" dirty="0" smtClean="0">
                <a:latin typeface="Arial" panose="020B0604020202020204" pitchFamily="34" charset="0"/>
                <a:cs typeface="Arial" panose="020B0604020202020204" pitchFamily="34" charset="0"/>
              </a:rPr>
              <a:t>, with its flat top and steep flanks, and </a:t>
            </a:r>
            <a:r>
              <a:rPr lang="en-GB" altLang="en-US" sz="1200" dirty="0" err="1" smtClean="0">
                <a:latin typeface="Arial" panose="020B0604020202020204" pitchFamily="34" charset="0"/>
                <a:cs typeface="Arial" panose="020B0604020202020204" pitchFamily="34" charset="0"/>
              </a:rPr>
              <a:t>Skjaldbreidur</a:t>
            </a:r>
            <a:r>
              <a:rPr lang="en-GB" altLang="en-US" sz="1200" dirty="0" smtClean="0">
                <a:latin typeface="Arial" panose="020B0604020202020204" pitchFamily="34" charset="0"/>
                <a:cs typeface="Arial" panose="020B0604020202020204" pitchFamily="34" charset="0"/>
              </a:rPr>
              <a:t> subaerial shield in the</a:t>
            </a:r>
            <a:r>
              <a:rPr lang="en-GB" altLang="en-US" sz="1200" baseline="0" dirty="0" smtClean="0">
                <a:latin typeface="Arial" panose="020B0604020202020204" pitchFamily="34" charset="0"/>
                <a:cs typeface="Arial" panose="020B0604020202020204" pitchFamily="34" charset="0"/>
              </a:rPr>
              <a:t> </a:t>
            </a:r>
            <a:r>
              <a:rPr lang="en-GB" altLang="en-US" sz="1200" dirty="0" smtClean="0">
                <a:latin typeface="Arial" panose="020B0604020202020204" pitchFamily="34" charset="0"/>
                <a:cs typeface="Arial" panose="020B0604020202020204" pitchFamily="34" charset="0"/>
              </a:rPr>
              <a:t>background, with its gentle slopes and conical shape</a:t>
            </a:r>
          </a:p>
          <a:p>
            <a:endParaRPr lang="en-GB" dirty="0"/>
          </a:p>
        </p:txBody>
      </p:sp>
      <p:sp>
        <p:nvSpPr>
          <p:cNvPr id="4" name="Slide Number Placeholder 3"/>
          <p:cNvSpPr>
            <a:spLocks noGrp="1"/>
          </p:cNvSpPr>
          <p:nvPr>
            <p:ph type="sldNum" sz="quarter" idx="10"/>
          </p:nvPr>
        </p:nvSpPr>
        <p:spPr/>
        <p:txBody>
          <a:bodyPr/>
          <a:lstStyle/>
          <a:p>
            <a:fld id="{F95C8700-705B-47B6-AB80-57B718EDAF63}" type="slidenum">
              <a:rPr lang="en-GB" smtClean="0"/>
              <a:t>10</a:t>
            </a:fld>
            <a:endParaRPr lang="en-GB"/>
          </a:p>
        </p:txBody>
      </p:sp>
    </p:spTree>
    <p:extLst>
      <p:ext uri="{BB962C8B-B14F-4D97-AF65-F5344CB8AC3E}">
        <p14:creationId xmlns:p14="http://schemas.microsoft.com/office/powerpoint/2010/main" val="317882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Three of the largest </a:t>
            </a:r>
            <a:r>
              <a:rPr lang="en-GB" dirty="0" err="1" smtClean="0">
                <a:latin typeface="Arial" panose="020B0604020202020204" pitchFamily="34" charset="0"/>
                <a:cs typeface="Arial" panose="020B0604020202020204" pitchFamily="34" charset="0"/>
              </a:rPr>
              <a:t>tuyas</a:t>
            </a:r>
            <a:r>
              <a:rPr lang="en-GB" dirty="0" smtClean="0">
                <a:latin typeface="Arial" panose="020B0604020202020204" pitchFamily="34" charset="0"/>
                <a:cs typeface="Arial" panose="020B0604020202020204" pitchFamily="34" charset="0"/>
              </a:rPr>
              <a:t> in Iceland</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11</a:t>
            </a:fld>
            <a:endParaRPr lang="en-GB"/>
          </a:p>
        </p:txBody>
      </p:sp>
    </p:spTree>
    <p:extLst>
      <p:ext uri="{BB962C8B-B14F-4D97-AF65-F5344CB8AC3E}">
        <p14:creationId xmlns:p14="http://schemas.microsoft.com/office/powerpoint/2010/main" val="2416849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A prominent flat-topped tephra-dominated</a:t>
            </a:r>
            <a:r>
              <a:rPr lang="en-GB" baseline="0" dirty="0" smtClean="0">
                <a:latin typeface="Arial" panose="020B0604020202020204" pitchFamily="34" charset="0"/>
                <a:cs typeface="Arial" panose="020B0604020202020204" pitchFamily="34" charset="0"/>
              </a:rPr>
              <a:t> felsic </a:t>
            </a:r>
            <a:r>
              <a:rPr lang="en-GB" baseline="0" dirty="0" err="1" smtClean="0">
                <a:latin typeface="Arial" panose="020B0604020202020204" pitchFamily="34" charset="0"/>
                <a:cs typeface="Arial" panose="020B0604020202020204" pitchFamily="34" charset="0"/>
              </a:rPr>
              <a:t>tuya</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12</a:t>
            </a:fld>
            <a:endParaRPr lang="en-GB"/>
          </a:p>
        </p:txBody>
      </p:sp>
    </p:spTree>
    <p:extLst>
      <p:ext uri="{BB962C8B-B14F-4D97-AF65-F5344CB8AC3E}">
        <p14:creationId xmlns:p14="http://schemas.microsoft.com/office/powerpoint/2010/main" val="404254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Two tephra-dominated felsic </a:t>
            </a:r>
            <a:r>
              <a:rPr lang="en-GB" dirty="0" err="1" smtClean="0">
                <a:latin typeface="Arial" panose="020B0604020202020204" pitchFamily="34" charset="0"/>
                <a:cs typeface="Arial" panose="020B0604020202020204" pitchFamily="34" charset="0"/>
              </a:rPr>
              <a:t>tuyas</a:t>
            </a:r>
            <a:r>
              <a:rPr lang="en-GB" dirty="0" smtClean="0">
                <a:latin typeface="Arial" panose="020B0604020202020204" pitchFamily="34" charset="0"/>
                <a:cs typeface="Arial" panose="020B0604020202020204" pitchFamily="34" charset="0"/>
              </a:rPr>
              <a:t> are shown, each with relatively thin rhyolite capping lavas. The foreground is formed of mafic </a:t>
            </a:r>
            <a:r>
              <a:rPr lang="en-GB" dirty="0" err="1" smtClean="0">
                <a:latin typeface="Arial" panose="020B0604020202020204" pitchFamily="34" charset="0"/>
                <a:cs typeface="Arial" panose="020B0604020202020204" pitchFamily="34" charset="0"/>
              </a:rPr>
              <a:t>glaciovolcanic</a:t>
            </a:r>
            <a:r>
              <a:rPr lang="en-GB" dirty="0" smtClean="0">
                <a:latin typeface="Arial" panose="020B0604020202020204" pitchFamily="34" charset="0"/>
                <a:cs typeface="Arial" panose="020B0604020202020204" pitchFamily="34" charset="0"/>
              </a:rPr>
              <a:t> sequences</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13</a:t>
            </a:fld>
            <a:endParaRPr lang="en-GB"/>
          </a:p>
        </p:txBody>
      </p:sp>
    </p:spTree>
    <p:extLst>
      <p:ext uri="{BB962C8B-B14F-4D97-AF65-F5344CB8AC3E}">
        <p14:creationId xmlns:p14="http://schemas.microsoft.com/office/powerpoint/2010/main" val="2976214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latin typeface="Arial" panose="020B0604020202020204" pitchFamily="34" charset="0"/>
                <a:cs typeface="Arial" panose="020B0604020202020204" pitchFamily="34" charset="0"/>
              </a:rPr>
              <a:t>These </a:t>
            </a:r>
            <a:r>
              <a:rPr lang="en-GB" dirty="0" err="1" smtClean="0">
                <a:latin typeface="Arial" panose="020B0604020202020204" pitchFamily="34" charset="0"/>
                <a:cs typeface="Arial" panose="020B0604020202020204" pitchFamily="34" charset="0"/>
              </a:rPr>
              <a:t>tindars</a:t>
            </a:r>
            <a:r>
              <a:rPr lang="en-GB" dirty="0" smtClean="0">
                <a:latin typeface="Arial" panose="020B0604020202020204" pitchFamily="34" charset="0"/>
                <a:cs typeface="Arial" panose="020B0604020202020204" pitchFamily="34" charset="0"/>
              </a:rPr>
              <a:t> &amp; </a:t>
            </a:r>
            <a:r>
              <a:rPr lang="en-GB" dirty="0" err="1" smtClean="0">
                <a:latin typeface="Arial" panose="020B0604020202020204" pitchFamily="34" charset="0"/>
                <a:cs typeface="Arial" panose="020B0604020202020204" pitchFamily="34" charset="0"/>
              </a:rPr>
              <a:t>tuyas</a:t>
            </a:r>
            <a:r>
              <a:rPr lang="en-GB" baseline="0" dirty="0" smtClean="0">
                <a:latin typeface="Arial" panose="020B0604020202020204" pitchFamily="34" charset="0"/>
                <a:cs typeface="Arial" panose="020B0604020202020204" pitchFamily="34" charset="0"/>
              </a:rPr>
              <a:t> at </a:t>
            </a:r>
            <a:r>
              <a:rPr lang="en-GB" dirty="0" err="1" smtClean="0">
                <a:latin typeface="Arial" panose="020B0604020202020204" pitchFamily="34" charset="0"/>
                <a:cs typeface="Arial" panose="020B0604020202020204" pitchFamily="34" charset="0"/>
              </a:rPr>
              <a:t>Laugarvatn</a:t>
            </a:r>
            <a:r>
              <a:rPr lang="en-GB" dirty="0" smtClean="0">
                <a:latin typeface="Arial" panose="020B0604020202020204" pitchFamily="34" charset="0"/>
                <a:cs typeface="Arial" panose="020B0604020202020204" pitchFamily="34" charset="0"/>
              </a:rPr>
              <a:t> form the classic area of </a:t>
            </a:r>
            <a:r>
              <a:rPr lang="en-GB" dirty="0" err="1" smtClean="0">
                <a:latin typeface="Arial" panose="020B0604020202020204" pitchFamily="34" charset="0"/>
                <a:cs typeface="Arial" panose="020B0604020202020204" pitchFamily="34" charset="0"/>
              </a:rPr>
              <a:t>glaciovolcanism</a:t>
            </a:r>
            <a:r>
              <a:rPr lang="en-GB" dirty="0" smtClean="0">
                <a:latin typeface="Arial" panose="020B0604020202020204" pitchFamily="34" charset="0"/>
                <a:cs typeface="Arial" panose="020B0604020202020204" pitchFamily="34" charset="0"/>
              </a:rPr>
              <a:t> described by Jones (1969, 1970) and have been widely used as the basis for a ‘standard model’ for </a:t>
            </a:r>
            <a:r>
              <a:rPr lang="en-GB" dirty="0" err="1" smtClean="0">
                <a:latin typeface="Arial" panose="020B0604020202020204" pitchFamily="34" charset="0"/>
                <a:cs typeface="Arial" panose="020B0604020202020204" pitchFamily="34" charset="0"/>
              </a:rPr>
              <a:t>tuya</a:t>
            </a:r>
            <a:r>
              <a:rPr lang="en-GB" baseline="0" dirty="0" smtClean="0">
                <a:latin typeface="Arial" panose="020B0604020202020204" pitchFamily="34" charset="0"/>
                <a:cs typeface="Arial" panose="020B0604020202020204" pitchFamily="34" charset="0"/>
              </a:rPr>
              <a:t> construction</a:t>
            </a: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14</a:t>
            </a:fld>
            <a:endParaRPr lang="en-GB"/>
          </a:p>
        </p:txBody>
      </p:sp>
    </p:spTree>
    <p:extLst>
      <p:ext uri="{BB962C8B-B14F-4D97-AF65-F5344CB8AC3E}">
        <p14:creationId xmlns:p14="http://schemas.microsoft.com/office/powerpoint/2010/main" val="2945804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At left:</a:t>
            </a:r>
            <a:r>
              <a:rPr lang="en-US" baseline="0" dirty="0" smtClean="0">
                <a:latin typeface="Arial" panose="020B0604020202020204" pitchFamily="34" charset="0"/>
                <a:cs typeface="Arial" panose="020B0604020202020204" pitchFamily="34" charset="0"/>
              </a:rPr>
              <a:t> two views of the cauldron formed in the ice in </a:t>
            </a:r>
            <a:r>
              <a:rPr lang="en-US" baseline="0" dirty="0" err="1" smtClean="0">
                <a:latin typeface="Arial" panose="020B0604020202020204" pitchFamily="34" charset="0"/>
                <a:cs typeface="Arial" panose="020B0604020202020204" pitchFamily="34" charset="0"/>
              </a:rPr>
              <a:t>Grimsvotn</a:t>
            </a:r>
            <a:r>
              <a:rPr lang="en-US" baseline="0" dirty="0" smtClean="0">
                <a:latin typeface="Arial" panose="020B0604020202020204" pitchFamily="34" charset="0"/>
                <a:cs typeface="Arial" panose="020B0604020202020204" pitchFamily="34" charset="0"/>
              </a:rPr>
              <a:t> caldera during the November 2004 eruption. Upper image shows two different tephra lobes deposited on the surface of the ice</a:t>
            </a:r>
          </a:p>
          <a:p>
            <a:r>
              <a:rPr lang="en-US" baseline="0" dirty="0" smtClean="0">
                <a:latin typeface="Arial" panose="020B0604020202020204" pitchFamily="34" charset="0"/>
                <a:cs typeface="Arial" panose="020B0604020202020204" pitchFamily="34" charset="0"/>
              </a:rPr>
              <a:t>At right: views of the summit of </a:t>
            </a:r>
            <a:r>
              <a:rPr lang="en-US" baseline="0" dirty="0" err="1" smtClean="0">
                <a:latin typeface="Arial" panose="020B0604020202020204" pitchFamily="34" charset="0"/>
                <a:cs typeface="Arial" panose="020B0604020202020204" pitchFamily="34" charset="0"/>
              </a:rPr>
              <a:t>Eyjafjallajokull</a:t>
            </a:r>
            <a:r>
              <a:rPr lang="en-US" baseline="0" dirty="0" smtClean="0">
                <a:latin typeface="Arial" panose="020B0604020202020204" pitchFamily="34" charset="0"/>
                <a:cs typeface="Arial" panose="020B0604020202020204" pitchFamily="34" charset="0"/>
              </a:rPr>
              <a:t> (top). The lower image shows the lava flow emplaced into an ice canyon (partly formed by ice melting by the lava) within </a:t>
            </a:r>
            <a:r>
              <a:rPr lang="en-US" baseline="0" dirty="0" err="1" smtClean="0">
                <a:latin typeface="Arial" panose="020B0604020202020204" pitchFamily="34" charset="0"/>
                <a:cs typeface="Arial" panose="020B0604020202020204" pitchFamily="34" charset="0"/>
              </a:rPr>
              <a:t>Gigjokull</a:t>
            </a:r>
            <a:r>
              <a:rPr lang="en-US" baseline="0" dirty="0" smtClean="0">
                <a:latin typeface="Arial" panose="020B0604020202020204" pitchFamily="34" charset="0"/>
                <a:cs typeface="Arial" panose="020B0604020202020204" pitchFamily="34" charset="0"/>
              </a:rPr>
              <a:t>, which is a valley glacier that flows down the north flank of </a:t>
            </a:r>
            <a:r>
              <a:rPr lang="en-US" baseline="0" dirty="0" err="1" smtClean="0">
                <a:latin typeface="Arial" panose="020B0604020202020204" pitchFamily="34" charset="0"/>
                <a:cs typeface="Arial" panose="020B0604020202020204" pitchFamily="34" charset="0"/>
              </a:rPr>
              <a:t>Eyjafjallajokull</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95C8700-705B-47B6-AB80-57B718EDAF63}" type="slidenum">
              <a:rPr lang="en-GB" smtClean="0"/>
              <a:t>15</a:t>
            </a:fld>
            <a:endParaRPr lang="en-GB"/>
          </a:p>
        </p:txBody>
      </p:sp>
    </p:spTree>
    <p:extLst>
      <p:ext uri="{BB962C8B-B14F-4D97-AF65-F5344CB8AC3E}">
        <p14:creationId xmlns:p14="http://schemas.microsoft.com/office/powerpoint/2010/main" val="1027400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0020" b="3831"/>
          <a:stretch/>
        </p:blipFill>
        <p:spPr>
          <a:xfrm>
            <a:off x="0" y="-29497"/>
            <a:ext cx="12192000" cy="6887497"/>
          </a:xfrm>
          <a:prstGeom prst="rect">
            <a:avLst/>
          </a:prstGeom>
        </p:spPr>
      </p:pic>
      <p:sp>
        <p:nvSpPr>
          <p:cNvPr id="9" name="TextBox 8"/>
          <p:cNvSpPr txBox="1"/>
          <p:nvPr userDrawn="1"/>
        </p:nvSpPr>
        <p:spPr>
          <a:xfrm>
            <a:off x="2298700" y="6519446"/>
            <a:ext cx="85111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t>PowerPoint presentation to accompany CUP book on </a:t>
            </a:r>
            <a:r>
              <a:rPr lang="en-GB" sz="1600" b="1" dirty="0" err="1" smtClean="0"/>
              <a:t>Glaciovolcanism</a:t>
            </a:r>
            <a:r>
              <a:rPr lang="en-GB" sz="1600" b="1" dirty="0" smtClean="0"/>
              <a:t> by Smellie &amp; Edwards_2016</a:t>
            </a:r>
          </a:p>
        </p:txBody>
      </p:sp>
    </p:spTree>
    <p:extLst>
      <p:ext uri="{BB962C8B-B14F-4D97-AF65-F5344CB8AC3E}">
        <p14:creationId xmlns:p14="http://schemas.microsoft.com/office/powerpoint/2010/main" val="275435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113761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95152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userDrawn="1"/>
        </p:nvSpPr>
        <p:spPr>
          <a:xfrm>
            <a:off x="2032000" y="6519446"/>
            <a:ext cx="8511176"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solidFill>
                  <a:schemeClr val="bg1">
                    <a:lumMod val="65000"/>
                  </a:schemeClr>
                </a:solidFill>
              </a:rPr>
              <a:t>PowerPoint presentation to accompany CUP book on </a:t>
            </a:r>
            <a:r>
              <a:rPr lang="en-GB" sz="1600" b="1" dirty="0" err="1" smtClean="0">
                <a:solidFill>
                  <a:schemeClr val="bg1">
                    <a:lumMod val="65000"/>
                  </a:schemeClr>
                </a:solidFill>
              </a:rPr>
              <a:t>Glaciovolcanism</a:t>
            </a:r>
            <a:r>
              <a:rPr lang="en-GB" sz="1600" b="1" dirty="0" smtClean="0">
                <a:solidFill>
                  <a:schemeClr val="bg1">
                    <a:lumMod val="65000"/>
                  </a:schemeClr>
                </a:solidFill>
              </a:rPr>
              <a:t> by Smellie &amp; Edwards_2016</a:t>
            </a:r>
          </a:p>
        </p:txBody>
      </p:sp>
    </p:spTree>
    <p:extLst>
      <p:ext uri="{BB962C8B-B14F-4D97-AF65-F5344CB8AC3E}">
        <p14:creationId xmlns:p14="http://schemas.microsoft.com/office/powerpoint/2010/main" val="348470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FDDED0C-D2BA-4EA5-978F-5A87F780A381}"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1539640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DDED0C-D2BA-4EA5-978F-5A87F780A381}" type="datetimeFigureOut">
              <a:rPr lang="en-GB" smtClean="0"/>
              <a:t>14/06/2016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34008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FDDED0C-D2BA-4EA5-978F-5A87F780A381}" type="datetimeFigureOut">
              <a:rPr lang="en-GB" smtClean="0"/>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12288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FDDED0C-D2BA-4EA5-978F-5A87F780A381}" type="datetimeFigureOut">
              <a:rPr lang="en-GB" smtClean="0"/>
              <a:t>14/06/2016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684596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FDDED0C-D2BA-4EA5-978F-5A87F780A381}" type="datetimeFigureOut">
              <a:rPr lang="en-GB" smtClean="0"/>
              <a:t>14/06/2016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40054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userDrawn="1"/>
        </p:nvSpPr>
        <p:spPr>
          <a:xfrm>
            <a:off x="2032000" y="6519446"/>
            <a:ext cx="8595558" cy="307777"/>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lumMod val="65000"/>
                  </a:schemeClr>
                </a:solidFill>
                <a:latin typeface="Arial" panose="020B0604020202020204" pitchFamily="34" charset="0"/>
                <a:cs typeface="Arial" panose="020B0604020202020204" pitchFamily="34" charset="0"/>
              </a:rPr>
              <a:t>PowerPoint presentation to accompany CUP book on </a:t>
            </a:r>
            <a:r>
              <a:rPr lang="en-GB" sz="1400" b="1" dirty="0" err="1" smtClean="0">
                <a:solidFill>
                  <a:schemeClr val="bg1">
                    <a:lumMod val="65000"/>
                  </a:schemeClr>
                </a:solidFill>
                <a:latin typeface="Arial" panose="020B0604020202020204" pitchFamily="34" charset="0"/>
                <a:cs typeface="Arial" panose="020B0604020202020204" pitchFamily="34" charset="0"/>
              </a:rPr>
              <a:t>Glaciovolcanism</a:t>
            </a:r>
            <a:r>
              <a:rPr lang="en-GB" sz="1400" b="1" dirty="0" smtClean="0">
                <a:solidFill>
                  <a:schemeClr val="bg1">
                    <a:lumMod val="65000"/>
                  </a:schemeClr>
                </a:solidFill>
                <a:latin typeface="Arial" panose="020B0604020202020204" pitchFamily="34" charset="0"/>
                <a:cs typeface="Arial" panose="020B0604020202020204" pitchFamily="34" charset="0"/>
              </a:rPr>
              <a:t> by Smellie &amp; Edwards_2016</a:t>
            </a:r>
          </a:p>
        </p:txBody>
      </p:sp>
    </p:spTree>
    <p:extLst>
      <p:ext uri="{BB962C8B-B14F-4D97-AF65-F5344CB8AC3E}">
        <p14:creationId xmlns:p14="http://schemas.microsoft.com/office/powerpoint/2010/main" val="294573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DED0C-D2BA-4EA5-978F-5A87F780A381}" type="datetimeFigureOut">
              <a:rPr lang="en-GB" smtClean="0"/>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93324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DED0C-D2BA-4EA5-978F-5A87F780A381}" type="datetimeFigureOut">
              <a:rPr lang="en-GB" smtClean="0"/>
              <a:t>14/06/2016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EF011-333B-496C-925F-832EFDBE35A1}" type="slidenum">
              <a:rPr lang="en-GB" smtClean="0"/>
              <a:t>‹#›</a:t>
            </a:fld>
            <a:endParaRPr lang="en-GB"/>
          </a:p>
        </p:txBody>
      </p:sp>
    </p:spTree>
    <p:extLst>
      <p:ext uri="{BB962C8B-B14F-4D97-AF65-F5344CB8AC3E}">
        <p14:creationId xmlns:p14="http://schemas.microsoft.com/office/powerpoint/2010/main" val="2158189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DED0C-D2BA-4EA5-978F-5A87F780A381}" type="datetimeFigureOut">
              <a:rPr lang="en-GB" smtClean="0"/>
              <a:t>14/06/2016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EF011-333B-496C-925F-832EFDBE35A1}" type="slidenum">
              <a:rPr lang="en-GB" smtClean="0"/>
              <a:t>‹#›</a:t>
            </a:fld>
            <a:endParaRPr lang="en-GB"/>
          </a:p>
        </p:txBody>
      </p:sp>
    </p:spTree>
    <p:extLst>
      <p:ext uri="{BB962C8B-B14F-4D97-AF65-F5344CB8AC3E}">
        <p14:creationId xmlns:p14="http://schemas.microsoft.com/office/powerpoint/2010/main" val="89134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p:cNvSpPr txBox="1">
            <a:spLocks noChangeArrowheads="1"/>
          </p:cNvSpPr>
          <p:nvPr/>
        </p:nvSpPr>
        <p:spPr bwMode="auto">
          <a:xfrm>
            <a:off x="1050926" y="1682612"/>
            <a:ext cx="1039812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400" dirty="0">
                <a:solidFill>
                  <a:schemeClr val="bg1"/>
                </a:solidFill>
                <a:latin typeface="Arial" panose="020B0604020202020204" pitchFamily="34" charset="0"/>
                <a:cs typeface="Arial" panose="020B0604020202020204" pitchFamily="34" charset="0"/>
              </a:rPr>
              <a:t>These resources are provided free of charge by Cambridge University Press with permission of the </a:t>
            </a:r>
            <a:r>
              <a:rPr lang="en-GB" sz="2400" dirty="0" smtClean="0">
                <a:solidFill>
                  <a:schemeClr val="bg1"/>
                </a:solidFill>
                <a:latin typeface="Arial" panose="020B0604020202020204" pitchFamily="34" charset="0"/>
                <a:cs typeface="Arial" panose="020B0604020202020204" pitchFamily="34" charset="0"/>
              </a:rPr>
              <a:t>authors </a:t>
            </a:r>
            <a:r>
              <a:rPr lang="en-GB" sz="2400" dirty="0">
                <a:solidFill>
                  <a:schemeClr val="bg1"/>
                </a:solidFill>
                <a:latin typeface="Arial" panose="020B0604020202020204" pitchFamily="34" charset="0"/>
                <a:cs typeface="Arial" panose="020B0604020202020204" pitchFamily="34" charset="0"/>
              </a:rPr>
              <a:t>of the corresponding work, but are subject to copyright. You are permitted to view, print and </a:t>
            </a:r>
            <a:r>
              <a:rPr lang="en-GB" sz="2400" dirty="0" smtClean="0">
                <a:solidFill>
                  <a:schemeClr val="bg1"/>
                </a:solidFill>
                <a:latin typeface="Arial" panose="020B0604020202020204" pitchFamily="34" charset="0"/>
                <a:cs typeface="Arial" panose="020B0604020202020204" pitchFamily="34" charset="0"/>
              </a:rPr>
              <a:t>download </a:t>
            </a:r>
            <a:r>
              <a:rPr lang="en-GB" sz="2400" dirty="0">
                <a:solidFill>
                  <a:schemeClr val="bg1"/>
                </a:solidFill>
                <a:latin typeface="Arial" panose="020B0604020202020204" pitchFamily="34" charset="0"/>
                <a:cs typeface="Arial" panose="020B0604020202020204" pitchFamily="34" charset="0"/>
              </a:rPr>
              <a:t>these resources for your own personal </a:t>
            </a:r>
            <a:r>
              <a:rPr lang="en-GB" sz="2400" dirty="0" smtClean="0">
                <a:solidFill>
                  <a:schemeClr val="bg1"/>
                </a:solidFill>
                <a:latin typeface="Arial" panose="020B0604020202020204" pitchFamily="34" charset="0"/>
                <a:cs typeface="Arial" panose="020B0604020202020204" pitchFamily="34" charset="0"/>
              </a:rPr>
              <a:t>use or</a:t>
            </a:r>
            <a:r>
              <a:rPr lang="en-GB" altLang="en-US" sz="2400" dirty="0" smtClean="0">
                <a:solidFill>
                  <a:schemeClr val="bg1"/>
                </a:solidFill>
                <a:latin typeface="Arial" panose="020B0604020202020204" pitchFamily="34" charset="0"/>
                <a:cs typeface="Arial" panose="020B0604020202020204" pitchFamily="34" charset="0"/>
              </a:rPr>
              <a:t> </a:t>
            </a:r>
            <a:r>
              <a:rPr lang="en-GB" altLang="en-US" sz="2400" dirty="0">
                <a:solidFill>
                  <a:schemeClr val="bg1"/>
                </a:solidFill>
                <a:latin typeface="Arial" panose="020B0604020202020204" pitchFamily="34" charset="0"/>
                <a:cs typeface="Arial" panose="020B0604020202020204" pitchFamily="34" charset="0"/>
              </a:rPr>
              <a:t>for educational </a:t>
            </a:r>
            <a:r>
              <a:rPr lang="en-GB" altLang="en-US" sz="2400" dirty="0" smtClean="0">
                <a:solidFill>
                  <a:schemeClr val="bg1"/>
                </a:solidFill>
                <a:latin typeface="Arial" panose="020B0604020202020204" pitchFamily="34" charset="0"/>
                <a:cs typeface="Arial" panose="020B0604020202020204" pitchFamily="34" charset="0"/>
              </a:rPr>
              <a:t>purposes, </a:t>
            </a:r>
            <a:r>
              <a:rPr lang="en-GB" sz="2400" dirty="0">
                <a:solidFill>
                  <a:schemeClr val="bg1"/>
                </a:solidFill>
                <a:latin typeface="Arial" panose="020B0604020202020204" pitchFamily="34" charset="0"/>
                <a:cs typeface="Arial" panose="020B0604020202020204" pitchFamily="34" charset="0"/>
              </a:rPr>
              <a:t>provided any copyright lines on the resources are not </a:t>
            </a:r>
            <a:r>
              <a:rPr lang="en-GB" sz="2400" dirty="0" smtClean="0">
                <a:solidFill>
                  <a:schemeClr val="bg1"/>
                </a:solidFill>
                <a:latin typeface="Arial" panose="020B0604020202020204" pitchFamily="34" charset="0"/>
                <a:cs typeface="Arial" panose="020B0604020202020204" pitchFamily="34" charset="0"/>
              </a:rPr>
              <a:t>removed </a:t>
            </a:r>
            <a:r>
              <a:rPr lang="en-GB" sz="2400" dirty="0">
                <a:solidFill>
                  <a:schemeClr val="bg1"/>
                </a:solidFill>
                <a:latin typeface="Arial" panose="020B0604020202020204" pitchFamily="34" charset="0"/>
                <a:cs typeface="Arial" panose="020B0604020202020204" pitchFamily="34" charset="0"/>
              </a:rPr>
              <a:t>or altered in any way</a:t>
            </a:r>
            <a:r>
              <a:rPr lang="en-GB" altLang="en-US" sz="2400" dirty="0" smtClean="0">
                <a:solidFill>
                  <a:schemeClr val="bg1"/>
                </a:solidFill>
                <a:latin typeface="Arial" panose="020B0604020202020204" pitchFamily="34" charset="0"/>
                <a:cs typeface="Arial" panose="020B0604020202020204" pitchFamily="34" charset="0"/>
              </a:rPr>
              <a:t>. </a:t>
            </a:r>
            <a:r>
              <a:rPr lang="en-GB" sz="2400" dirty="0" smtClean="0">
                <a:solidFill>
                  <a:schemeClr val="bg1"/>
                </a:solidFill>
                <a:latin typeface="Arial" panose="020B0604020202020204" pitchFamily="34" charset="0"/>
                <a:cs typeface="Arial" panose="020B0604020202020204" pitchFamily="34" charset="0"/>
              </a:rPr>
              <a:t>Any </a:t>
            </a:r>
            <a:r>
              <a:rPr lang="en-GB" sz="2400" dirty="0">
                <a:solidFill>
                  <a:schemeClr val="bg1"/>
                </a:solidFill>
                <a:latin typeface="Arial" panose="020B0604020202020204" pitchFamily="34" charset="0"/>
                <a:cs typeface="Arial" panose="020B0604020202020204" pitchFamily="34" charset="0"/>
              </a:rPr>
              <a:t>other use, including but not limited to distribution of the </a:t>
            </a:r>
            <a:r>
              <a:rPr lang="en-GB" sz="2400" dirty="0" smtClean="0">
                <a:solidFill>
                  <a:schemeClr val="bg1"/>
                </a:solidFill>
                <a:latin typeface="Arial" panose="020B0604020202020204" pitchFamily="34" charset="0"/>
                <a:cs typeface="Arial" panose="020B0604020202020204" pitchFamily="34" charset="0"/>
              </a:rPr>
              <a:t>resources </a:t>
            </a:r>
            <a:r>
              <a:rPr lang="en-GB" sz="2400" dirty="0">
                <a:solidFill>
                  <a:schemeClr val="bg1"/>
                </a:solidFill>
                <a:latin typeface="Arial" panose="020B0604020202020204" pitchFamily="34" charset="0"/>
                <a:cs typeface="Arial" panose="020B0604020202020204" pitchFamily="34" charset="0"/>
              </a:rPr>
              <a:t>in modified form, or via electronic or other media, is strictly prohibited unless you have </a:t>
            </a:r>
            <a:r>
              <a:rPr lang="en-GB" sz="2400" dirty="0" smtClean="0">
                <a:solidFill>
                  <a:schemeClr val="bg1"/>
                </a:solidFill>
                <a:latin typeface="Arial" panose="020B0604020202020204" pitchFamily="34" charset="0"/>
                <a:cs typeface="Arial" panose="020B0604020202020204" pitchFamily="34" charset="0"/>
              </a:rPr>
              <a:t>prior permission </a:t>
            </a:r>
            <a:r>
              <a:rPr lang="en-GB" sz="2400" dirty="0">
                <a:solidFill>
                  <a:schemeClr val="bg1"/>
                </a:solidFill>
                <a:latin typeface="Arial" panose="020B0604020202020204" pitchFamily="34" charset="0"/>
                <a:cs typeface="Arial" panose="020B0604020202020204" pitchFamily="34" charset="0"/>
              </a:rPr>
              <a:t>from </a:t>
            </a:r>
            <a:r>
              <a:rPr lang="en-GB" sz="2400" dirty="0" smtClean="0">
                <a:solidFill>
                  <a:schemeClr val="bg1"/>
                </a:solidFill>
                <a:latin typeface="Arial" panose="020B0604020202020204" pitchFamily="34" charset="0"/>
                <a:cs typeface="Arial" panose="020B0604020202020204" pitchFamily="34" charset="0"/>
              </a:rPr>
              <a:t>the authors </a:t>
            </a:r>
            <a:r>
              <a:rPr lang="en-GB" sz="2400" dirty="0">
                <a:solidFill>
                  <a:schemeClr val="bg1"/>
                </a:solidFill>
                <a:latin typeface="Arial" panose="020B0604020202020204" pitchFamily="34" charset="0"/>
                <a:cs typeface="Arial" panose="020B0604020202020204" pitchFamily="34" charset="0"/>
              </a:rPr>
              <a:t>of the corresponding work </a:t>
            </a:r>
            <a:r>
              <a:rPr lang="en-GB" altLang="en-US" sz="2400" dirty="0">
                <a:solidFill>
                  <a:schemeClr val="bg1"/>
                </a:solidFill>
                <a:latin typeface="Arial" panose="020B0604020202020204" pitchFamily="34" charset="0"/>
                <a:cs typeface="Arial" panose="020B0604020202020204" pitchFamily="34" charset="0"/>
              </a:rPr>
              <a:t>and the owners of the images displayed </a:t>
            </a:r>
            <a:r>
              <a:rPr lang="en-GB" altLang="en-US" sz="2400" dirty="0" smtClean="0">
                <a:solidFill>
                  <a:schemeClr val="bg1"/>
                </a:solidFill>
                <a:latin typeface="Arial" panose="020B0604020202020204" pitchFamily="34" charset="0"/>
                <a:cs typeface="Arial" panose="020B0604020202020204" pitchFamily="34" charset="0"/>
              </a:rPr>
              <a:t>herein, </a:t>
            </a:r>
            <a:r>
              <a:rPr lang="en-GB" sz="2400" dirty="0" smtClean="0">
                <a:solidFill>
                  <a:schemeClr val="bg1"/>
                </a:solidFill>
                <a:latin typeface="Arial" panose="020B0604020202020204" pitchFamily="34" charset="0"/>
                <a:cs typeface="Arial" panose="020B0604020202020204" pitchFamily="34" charset="0"/>
              </a:rPr>
              <a:t>and </a:t>
            </a:r>
            <a:r>
              <a:rPr lang="en-GB" sz="2400" dirty="0">
                <a:solidFill>
                  <a:schemeClr val="bg1"/>
                </a:solidFill>
                <a:latin typeface="Arial" panose="020B0604020202020204" pitchFamily="34" charset="0"/>
                <a:cs typeface="Arial" panose="020B0604020202020204" pitchFamily="34" charset="0"/>
              </a:rPr>
              <a:t>provided you give appropriate acknowledgement of the </a:t>
            </a:r>
            <a:r>
              <a:rPr lang="en-GB" sz="2400" dirty="0" smtClean="0">
                <a:solidFill>
                  <a:schemeClr val="bg1"/>
                </a:solidFill>
                <a:latin typeface="Arial" panose="020B0604020202020204" pitchFamily="34" charset="0"/>
                <a:cs typeface="Arial" panose="020B0604020202020204" pitchFamily="34" charset="0"/>
              </a:rPr>
              <a:t>source. </a:t>
            </a:r>
            <a:endParaRPr lang="en-GB" altLang="en-US" sz="2400" dirty="0">
              <a:solidFill>
                <a:schemeClr val="bg1"/>
              </a:solidFill>
              <a:latin typeface="Arial" panose="020B0604020202020204" pitchFamily="34" charset="0"/>
              <a:cs typeface="Arial" panose="020B0604020202020204" pitchFamily="34" charset="0"/>
            </a:endParaRPr>
          </a:p>
        </p:txBody>
      </p:sp>
      <p:sp>
        <p:nvSpPr>
          <p:cNvPr id="4099" name="TextBox 3"/>
          <p:cNvSpPr txBox="1">
            <a:spLocks noChangeArrowheads="1"/>
          </p:cNvSpPr>
          <p:nvPr/>
        </p:nvSpPr>
        <p:spPr bwMode="auto">
          <a:xfrm>
            <a:off x="2232026" y="765176"/>
            <a:ext cx="68189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3600" b="1" dirty="0">
                <a:solidFill>
                  <a:srgbClr val="FFFF00"/>
                </a:solidFill>
                <a:latin typeface="Arial" panose="020B0604020202020204" pitchFamily="34" charset="0"/>
                <a:cs typeface="Arial" panose="020B0604020202020204" pitchFamily="34" charset="0"/>
              </a:rPr>
              <a:t>IMPORTANT – PLEASE NOTE:</a:t>
            </a:r>
          </a:p>
        </p:txBody>
      </p:sp>
    </p:spTree>
    <p:extLst>
      <p:ext uri="{BB962C8B-B14F-4D97-AF65-F5344CB8AC3E}">
        <p14:creationId xmlns:p14="http://schemas.microsoft.com/office/powerpoint/2010/main" val="3005658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3">
            <a:extLst>
              <a:ext uri="{28A0092B-C50C-407E-A947-70E740481C1C}">
                <a14:useLocalDpi xmlns:a14="http://schemas.microsoft.com/office/drawing/2010/main" val="0"/>
              </a:ext>
            </a:extLst>
          </a:blip>
          <a:srcRect r="7832"/>
          <a:stretch>
            <a:fillRect/>
          </a:stretch>
        </p:blipFill>
        <p:spPr bwMode="auto">
          <a:xfrm>
            <a:off x="1358898" y="11236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1706562" y="6219474"/>
            <a:ext cx="68159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Hlodufell</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5364" name="Text Box 4"/>
          <p:cNvSpPr txBox="1">
            <a:spLocks noChangeArrowheads="1"/>
          </p:cNvSpPr>
          <p:nvPr/>
        </p:nvSpPr>
        <p:spPr bwMode="auto">
          <a:xfrm>
            <a:off x="10455279" y="357187"/>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John Smellie</a:t>
            </a:r>
          </a:p>
        </p:txBody>
      </p:sp>
      <p:sp>
        <p:nvSpPr>
          <p:cNvPr id="15366" name="TextBox 9"/>
          <p:cNvSpPr txBox="1">
            <a:spLocks noChangeArrowheads="1"/>
          </p:cNvSpPr>
          <p:nvPr/>
        </p:nvSpPr>
        <p:spPr bwMode="auto">
          <a:xfrm>
            <a:off x="5341937" y="5935311"/>
            <a:ext cx="13516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chemeClr val="bg1"/>
                </a:solidFill>
                <a:latin typeface="Arial" panose="020B0604020202020204" pitchFamily="34" charset="0"/>
                <a:cs typeface="Arial" panose="020B0604020202020204" pitchFamily="34" charset="0"/>
              </a:rPr>
              <a:t>Mafic </a:t>
            </a:r>
            <a:r>
              <a:rPr lang="en-GB" altLang="en-US" sz="2000" dirty="0" err="1">
                <a:solidFill>
                  <a:schemeClr val="bg1"/>
                </a:solidFill>
                <a:latin typeface="Arial" panose="020B0604020202020204" pitchFamily="34" charset="0"/>
                <a:cs typeface="Arial" panose="020B0604020202020204" pitchFamily="34" charset="0"/>
              </a:rPr>
              <a:t>tuya</a:t>
            </a:r>
            <a:endParaRPr lang="en-GB" altLang="en-US" sz="2000" dirty="0">
              <a:solidFill>
                <a:schemeClr val="bg1"/>
              </a:solidFill>
              <a:latin typeface="Arial" panose="020B0604020202020204" pitchFamily="34" charset="0"/>
              <a:cs typeface="Arial" panose="020B0604020202020204" pitchFamily="34" charset="0"/>
            </a:endParaRPr>
          </a:p>
        </p:txBody>
      </p:sp>
      <p:sp>
        <p:nvSpPr>
          <p:cNvPr id="15368" name="TextBox 7"/>
          <p:cNvSpPr txBox="1">
            <a:spLocks noChangeArrowheads="1"/>
          </p:cNvSpPr>
          <p:nvPr/>
        </p:nvSpPr>
        <p:spPr bwMode="auto">
          <a:xfrm>
            <a:off x="2362199" y="1133123"/>
            <a:ext cx="10871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000" b="1" dirty="0">
                <a:latin typeface="Arial" panose="020B0604020202020204" pitchFamily="34" charset="0"/>
                <a:cs typeface="Arial" panose="020B0604020202020204" pitchFamily="34" charset="0"/>
              </a:rPr>
              <a:t>[</a:t>
            </a:r>
            <a:r>
              <a:rPr lang="en-GB" altLang="en-US" sz="1000" b="1" dirty="0" err="1">
                <a:latin typeface="Arial" panose="020B0604020202020204" pitchFamily="34" charset="0"/>
                <a:cs typeface="Arial" panose="020B0604020202020204" pitchFamily="34" charset="0"/>
              </a:rPr>
              <a:t>Skjaldbreidur</a:t>
            </a:r>
            <a:r>
              <a:rPr lang="en-GB" altLang="en-US" sz="1000" b="1" dirty="0">
                <a:latin typeface="Arial" panose="020B0604020202020204" pitchFamily="34" charset="0"/>
                <a:cs typeface="Arial" panose="020B0604020202020204" pitchFamily="34" charset="0"/>
              </a:rPr>
              <a:t>]</a:t>
            </a:r>
          </a:p>
        </p:txBody>
      </p:sp>
      <p:sp>
        <p:nvSpPr>
          <p:cNvPr id="8"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Tree>
    <p:extLst>
      <p:ext uri="{BB962C8B-B14F-4D97-AF65-F5344CB8AC3E}">
        <p14:creationId xmlns:p14="http://schemas.microsoft.com/office/powerpoint/2010/main" val="1340019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26"/>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1428749" y="33338"/>
            <a:ext cx="91440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ext Box 1027"/>
          <p:cNvSpPr txBox="1">
            <a:spLocks noChangeArrowheads="1"/>
          </p:cNvSpPr>
          <p:nvPr/>
        </p:nvSpPr>
        <p:spPr bwMode="auto">
          <a:xfrm>
            <a:off x="1889126" y="6208714"/>
            <a:ext cx="10983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Langjokull</a:t>
            </a:r>
            <a:r>
              <a:rPr lang="en-GB" altLang="en-US" sz="1000" dirty="0">
                <a:solidFill>
                  <a:schemeClr val="bg1"/>
                </a:solidFill>
                <a:latin typeface="Arial" panose="020B0604020202020204" pitchFamily="34" charset="0"/>
                <a:cs typeface="Arial" panose="020B0604020202020204" pitchFamily="34" charset="0"/>
              </a:rPr>
              <a:t> </a:t>
            </a:r>
            <a:r>
              <a:rPr lang="en-GB" altLang="en-US" sz="1000" dirty="0" err="1">
                <a:solidFill>
                  <a:schemeClr val="bg1"/>
                </a:solidFill>
                <a:latin typeface="Arial" panose="020B0604020202020204" pitchFamily="34" charset="0"/>
                <a:cs typeface="Arial" panose="020B0604020202020204" pitchFamily="34" charset="0"/>
              </a:rPr>
              <a:t>tuyas</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6390" name="TextBox 8"/>
          <p:cNvSpPr txBox="1">
            <a:spLocks noChangeArrowheads="1"/>
          </p:cNvSpPr>
          <p:nvPr/>
        </p:nvSpPr>
        <p:spPr bwMode="auto">
          <a:xfrm>
            <a:off x="5507038" y="5822951"/>
            <a:ext cx="14798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chemeClr val="bg1"/>
                </a:solidFill>
                <a:latin typeface="Arial" panose="020B0604020202020204" pitchFamily="34" charset="0"/>
                <a:cs typeface="Arial" panose="020B0604020202020204" pitchFamily="34" charset="0"/>
              </a:rPr>
              <a:t>Mafic </a:t>
            </a:r>
            <a:r>
              <a:rPr lang="en-GB" altLang="en-US" sz="2000" dirty="0" err="1">
                <a:solidFill>
                  <a:schemeClr val="bg1"/>
                </a:solidFill>
                <a:latin typeface="Arial" panose="020B0604020202020204" pitchFamily="34" charset="0"/>
                <a:cs typeface="Arial" panose="020B0604020202020204" pitchFamily="34" charset="0"/>
              </a:rPr>
              <a:t>tuyas</a:t>
            </a:r>
            <a:endParaRPr lang="en-GB" altLang="en-US" sz="2000" dirty="0">
              <a:solidFill>
                <a:schemeClr val="bg1"/>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10572749" y="264319"/>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John Smellie</a:t>
            </a:r>
          </a:p>
        </p:txBody>
      </p:sp>
      <p:sp>
        <p:nvSpPr>
          <p:cNvPr id="8"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Tree>
    <p:extLst>
      <p:ext uri="{BB962C8B-B14F-4D97-AF65-F5344CB8AC3E}">
        <p14:creationId xmlns:p14="http://schemas.microsoft.com/office/powerpoint/2010/main" val="30451388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a:extLst>
              <a:ext uri="{28A0092B-C50C-407E-A947-70E740481C1C}">
                <a14:useLocalDpi xmlns:a14="http://schemas.microsoft.com/office/drawing/2010/main" val="0"/>
              </a:ext>
            </a:extLst>
          </a:blip>
          <a:srcRect l="2" r="7104"/>
          <a:stretch>
            <a:fillRect/>
          </a:stretch>
        </p:blipFill>
        <p:spPr bwMode="auto">
          <a:xfrm>
            <a:off x="1411111" y="67734"/>
            <a:ext cx="9180513"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3"/>
          <p:cNvSpPr txBox="1">
            <a:spLocks noChangeArrowheads="1"/>
          </p:cNvSpPr>
          <p:nvPr/>
        </p:nvSpPr>
        <p:spPr bwMode="auto">
          <a:xfrm>
            <a:off x="1803400" y="6061075"/>
            <a:ext cx="132600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Laufafell</a:t>
            </a:r>
            <a:r>
              <a:rPr lang="en-GB" altLang="en-US" sz="1000" dirty="0">
                <a:solidFill>
                  <a:schemeClr val="bg1"/>
                </a:solidFill>
                <a:latin typeface="Arial" panose="020B0604020202020204" pitchFamily="34" charset="0"/>
                <a:cs typeface="Arial" panose="020B0604020202020204" pitchFamily="34" charset="0"/>
              </a:rPr>
              <a:t>, </a:t>
            </a:r>
            <a:r>
              <a:rPr lang="en-GB" altLang="en-US" sz="1000" dirty="0" err="1">
                <a:solidFill>
                  <a:schemeClr val="bg1"/>
                </a:solidFill>
                <a:latin typeface="Arial" panose="020B0604020202020204" pitchFamily="34" charset="0"/>
                <a:cs typeface="Arial" panose="020B0604020202020204" pitchFamily="34" charset="0"/>
              </a:rPr>
              <a:t>Torfajokull</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7414" name="TextBox 10"/>
          <p:cNvSpPr txBox="1">
            <a:spLocks noChangeArrowheads="1"/>
          </p:cNvSpPr>
          <p:nvPr/>
        </p:nvSpPr>
        <p:spPr bwMode="auto">
          <a:xfrm>
            <a:off x="5507039" y="5822951"/>
            <a:ext cx="14109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chemeClr val="bg1"/>
                </a:solidFill>
                <a:latin typeface="Arial" panose="020B0604020202020204" pitchFamily="34" charset="0"/>
                <a:cs typeface="Arial" panose="020B0604020202020204" pitchFamily="34" charset="0"/>
              </a:rPr>
              <a:t>Felsic </a:t>
            </a:r>
            <a:r>
              <a:rPr lang="en-GB" altLang="en-US" sz="2000" dirty="0" err="1">
                <a:solidFill>
                  <a:schemeClr val="bg1"/>
                </a:solidFill>
                <a:latin typeface="Arial" panose="020B0604020202020204" pitchFamily="34" charset="0"/>
                <a:cs typeface="Arial" panose="020B0604020202020204" pitchFamily="34" charset="0"/>
              </a:rPr>
              <a:t>tuya</a:t>
            </a:r>
            <a:endParaRPr lang="en-GB" altLang="en-US" sz="2000" dirty="0">
              <a:solidFill>
                <a:schemeClr val="bg1"/>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10572749" y="264319"/>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John Smellie</a:t>
            </a:r>
          </a:p>
        </p:txBody>
      </p:sp>
      <p:sp>
        <p:nvSpPr>
          <p:cNvPr id="8"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Tree>
    <p:extLst>
      <p:ext uri="{BB962C8B-B14F-4D97-AF65-F5344CB8AC3E}">
        <p14:creationId xmlns:p14="http://schemas.microsoft.com/office/powerpoint/2010/main" val="3944739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r="275"/>
          <a:stretch>
            <a:fillRect/>
          </a:stretch>
        </p:blipFill>
        <p:spPr bwMode="auto">
          <a:xfrm>
            <a:off x="1422400" y="67735"/>
            <a:ext cx="9180513" cy="642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1889126" y="6208714"/>
            <a:ext cx="8883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Kerlingarfjoll</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8436" name="TextBox 6"/>
          <p:cNvSpPr txBox="1">
            <a:spLocks noChangeArrowheads="1"/>
          </p:cNvSpPr>
          <p:nvPr/>
        </p:nvSpPr>
        <p:spPr bwMode="auto">
          <a:xfrm>
            <a:off x="5507038" y="5822951"/>
            <a:ext cx="15392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chemeClr val="bg1"/>
                </a:solidFill>
                <a:latin typeface="Arial" panose="020B0604020202020204" pitchFamily="34" charset="0"/>
                <a:cs typeface="Arial" panose="020B0604020202020204" pitchFamily="34" charset="0"/>
              </a:rPr>
              <a:t>Felsic </a:t>
            </a:r>
            <a:r>
              <a:rPr lang="en-GB" altLang="en-US" sz="2000" dirty="0" err="1">
                <a:solidFill>
                  <a:schemeClr val="bg1"/>
                </a:solidFill>
                <a:latin typeface="Arial" panose="020B0604020202020204" pitchFamily="34" charset="0"/>
                <a:cs typeface="Arial" panose="020B0604020202020204" pitchFamily="34" charset="0"/>
              </a:rPr>
              <a:t>tuyas</a:t>
            </a:r>
            <a:endParaRPr lang="en-GB" altLang="en-US" sz="2000" dirty="0">
              <a:solidFill>
                <a:schemeClr val="bg1"/>
              </a:solidFill>
              <a:latin typeface="Arial" panose="020B0604020202020204" pitchFamily="34" charset="0"/>
              <a:cs typeface="Arial" panose="020B0604020202020204" pitchFamily="34" charset="0"/>
            </a:endParaRPr>
          </a:p>
        </p:txBody>
      </p:sp>
      <p:sp>
        <p:nvSpPr>
          <p:cNvPr id="7" name="Text Box 4"/>
          <p:cNvSpPr txBox="1">
            <a:spLocks noChangeArrowheads="1"/>
          </p:cNvSpPr>
          <p:nvPr/>
        </p:nvSpPr>
        <p:spPr bwMode="auto">
          <a:xfrm>
            <a:off x="10572749" y="264319"/>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John Smellie</a:t>
            </a:r>
          </a:p>
        </p:txBody>
      </p:sp>
      <p:sp>
        <p:nvSpPr>
          <p:cNvPr id="9"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Tree>
    <p:extLst>
      <p:ext uri="{BB962C8B-B14F-4D97-AF65-F5344CB8AC3E}">
        <p14:creationId xmlns:p14="http://schemas.microsoft.com/office/powerpoint/2010/main" val="488482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2971800" y="6248400"/>
            <a:ext cx="87716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Jones, 1969</a:t>
            </a:r>
          </a:p>
        </p:txBody>
      </p:sp>
      <p:pic>
        <p:nvPicPr>
          <p:cNvPr id="20484" name="Picture 6" descr="C:\D Drive - Science\DRAWINGS\GLACIVOL\Laugarvatn geo-base-map_Jones 19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6226" y="152400"/>
            <a:ext cx="48291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D Drive - Science\DRAWINGS\GLACIVOL\Laugarvatn geomap_in colour_Jones 1969.jpg"/>
          <p:cNvPicPr>
            <a:picLocks noChangeAspect="1" noChangeArrowheads="1"/>
          </p:cNvPicPr>
          <p:nvPr/>
        </p:nvPicPr>
        <p:blipFill rotWithShape="1">
          <a:blip r:embed="rId4">
            <a:extLst>
              <a:ext uri="{28A0092B-C50C-407E-A947-70E740481C1C}">
                <a14:useLocalDpi xmlns:a14="http://schemas.microsoft.com/office/drawing/2010/main" val="0"/>
              </a:ext>
            </a:extLst>
          </a:blip>
          <a:srcRect b="1471"/>
          <a:stretch/>
        </p:blipFill>
        <p:spPr bwMode="auto">
          <a:xfrm>
            <a:off x="4086226" y="152400"/>
            <a:ext cx="4829175"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6" descr="C:\D Drive - Science\DRAWINGS\GLACIVOL\Laugarvatn geomap_LEGEND_Jones 19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1" y="5181600"/>
            <a:ext cx="928688"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6"/>
          <p:cNvSpPr txBox="1">
            <a:spLocks noChangeArrowheads="1"/>
          </p:cNvSpPr>
          <p:nvPr/>
        </p:nvSpPr>
        <p:spPr bwMode="auto">
          <a:xfrm>
            <a:off x="613838" y="1031523"/>
            <a:ext cx="3249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b="1" dirty="0">
                <a:solidFill>
                  <a:srgbClr val="FFFF00"/>
                </a:solidFill>
                <a:latin typeface="Arial" panose="020B0604020202020204" pitchFamily="34" charset="0"/>
                <a:cs typeface="Arial" panose="020B0604020202020204" pitchFamily="34" charset="0"/>
              </a:rPr>
              <a:t>Mafic </a:t>
            </a:r>
            <a:r>
              <a:rPr lang="en-GB" altLang="en-US" sz="1800" b="1" dirty="0" err="1" smtClean="0">
                <a:solidFill>
                  <a:srgbClr val="FFFF00"/>
                </a:solidFill>
                <a:latin typeface="Arial" panose="020B0604020202020204" pitchFamily="34" charset="0"/>
                <a:cs typeface="Arial" panose="020B0604020202020204" pitchFamily="34" charset="0"/>
              </a:rPr>
              <a:t>tindar</a:t>
            </a:r>
            <a:r>
              <a:rPr lang="en-GB" altLang="en-US" sz="1800" b="1" dirty="0" smtClean="0">
                <a:solidFill>
                  <a:srgbClr val="FFFF00"/>
                </a:solidFill>
                <a:latin typeface="Arial" panose="020B0604020202020204" pitchFamily="34" charset="0"/>
                <a:cs typeface="Arial" panose="020B0604020202020204" pitchFamily="34" charset="0"/>
              </a:rPr>
              <a:t> &amp; </a:t>
            </a:r>
            <a:r>
              <a:rPr lang="en-GB" altLang="en-US" sz="1800" b="1" dirty="0" err="1" smtClean="0">
                <a:solidFill>
                  <a:srgbClr val="FFFF00"/>
                </a:solidFill>
                <a:latin typeface="Arial" panose="020B0604020202020204" pitchFamily="34" charset="0"/>
                <a:cs typeface="Arial" panose="020B0604020202020204" pitchFamily="34" charset="0"/>
              </a:rPr>
              <a:t>tuya</a:t>
            </a:r>
            <a:r>
              <a:rPr lang="en-GB" altLang="en-US" sz="1800" b="1" dirty="0" smtClean="0">
                <a:solidFill>
                  <a:srgbClr val="FFFF00"/>
                </a:solidFill>
                <a:latin typeface="Arial" panose="020B0604020202020204" pitchFamily="34" charset="0"/>
                <a:cs typeface="Arial" panose="020B0604020202020204" pitchFamily="34" charset="0"/>
              </a:rPr>
              <a:t> </a:t>
            </a:r>
            <a:r>
              <a:rPr lang="en-GB" altLang="en-US" sz="1800" b="1" dirty="0">
                <a:solidFill>
                  <a:srgbClr val="FFFF00"/>
                </a:solidFill>
                <a:latin typeface="Arial" panose="020B0604020202020204" pitchFamily="34" charset="0"/>
                <a:cs typeface="Arial" panose="020B0604020202020204" pitchFamily="34" charset="0"/>
              </a:rPr>
              <a:t>complex</a:t>
            </a:r>
          </a:p>
        </p:txBody>
      </p:sp>
      <p:sp>
        <p:nvSpPr>
          <p:cNvPr id="9"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
        <p:nvSpPr>
          <p:cNvPr id="10" name="Text Box 3"/>
          <p:cNvSpPr txBox="1">
            <a:spLocks noChangeArrowheads="1"/>
          </p:cNvSpPr>
          <p:nvPr/>
        </p:nvSpPr>
        <p:spPr bwMode="auto">
          <a:xfrm>
            <a:off x="2734592" y="5526643"/>
            <a:ext cx="1210588"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err="1" smtClean="0">
                <a:solidFill>
                  <a:srgbClr val="FFFFFF"/>
                </a:solidFill>
                <a:latin typeface="Arial" panose="020B0604020202020204" pitchFamily="34" charset="0"/>
                <a:cs typeface="Arial" panose="020B0604020202020204" pitchFamily="34" charset="0"/>
              </a:rPr>
              <a:t>Laugarvatn</a:t>
            </a:r>
            <a:endParaRPr lang="en-GB" altLang="en-US" sz="1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726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3950smadj_grimsvot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633" y="336664"/>
            <a:ext cx="4319016" cy="2871216"/>
          </a:xfrm>
          <a:prstGeom prst="rect">
            <a:avLst/>
          </a:prstGeom>
        </p:spPr>
      </p:pic>
      <p:pic>
        <p:nvPicPr>
          <p:cNvPr id="4" name="Picture 3" descr="DSC_3675sm_gigjokul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099" y="3514356"/>
            <a:ext cx="4319016" cy="2868168"/>
          </a:xfrm>
          <a:prstGeom prst="rect">
            <a:avLst/>
          </a:prstGeom>
        </p:spPr>
      </p:pic>
      <p:pic>
        <p:nvPicPr>
          <p:cNvPr id="5" name="Picture 4" descr="DSC_4075adj2004grim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4633" y="3251235"/>
            <a:ext cx="4319016" cy="2871216"/>
          </a:xfrm>
          <a:prstGeom prst="rect">
            <a:avLst/>
          </a:prstGeom>
        </p:spPr>
      </p:pic>
      <p:pic>
        <p:nvPicPr>
          <p:cNvPr id="6" name="Picture 5" descr="095smadj_eyj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6381" y="587080"/>
            <a:ext cx="4319016" cy="2871216"/>
          </a:xfrm>
          <a:prstGeom prst="rect">
            <a:avLst/>
          </a:prstGeom>
        </p:spPr>
      </p:pic>
      <p:sp>
        <p:nvSpPr>
          <p:cNvPr id="10" name="Text Box 4"/>
          <p:cNvSpPr txBox="1">
            <a:spLocks noChangeArrowheads="1"/>
          </p:cNvSpPr>
          <p:nvPr/>
        </p:nvSpPr>
        <p:spPr bwMode="auto">
          <a:xfrm>
            <a:off x="745382" y="5442287"/>
            <a:ext cx="1619251"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Images: Ben Edwards (on left), James </a:t>
            </a:r>
            <a:r>
              <a:rPr lang="en-GB" altLang="en-US" sz="1000" dirty="0" err="1" smtClean="0">
                <a:solidFill>
                  <a:schemeClr val="bg1"/>
                </a:solidFill>
                <a:latin typeface="Arial" panose="020B0604020202020204" pitchFamily="34" charset="0"/>
                <a:cs typeface="Arial" panose="020B0604020202020204" pitchFamily="34" charset="0"/>
              </a:rPr>
              <a:t>Haklar</a:t>
            </a:r>
            <a:r>
              <a:rPr lang="en-GB" altLang="en-US" sz="1000" dirty="0" smtClean="0">
                <a:solidFill>
                  <a:schemeClr val="bg1"/>
                </a:solidFill>
                <a:latin typeface="Arial" panose="020B0604020202020204" pitchFamily="34" charset="0"/>
                <a:cs typeface="Arial" panose="020B0604020202020204" pitchFamily="34" charset="0"/>
              </a:rPr>
              <a:t> (on right)</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2" name="TextBox 6"/>
          <p:cNvSpPr txBox="1">
            <a:spLocks noChangeArrowheads="1"/>
          </p:cNvSpPr>
          <p:nvPr/>
        </p:nvSpPr>
        <p:spPr bwMode="auto">
          <a:xfrm>
            <a:off x="104943" y="995810"/>
            <a:ext cx="199285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b="1" dirty="0" smtClean="0">
                <a:solidFill>
                  <a:srgbClr val="FFFF00"/>
                </a:solidFill>
                <a:latin typeface="Arial" panose="020B0604020202020204" pitchFamily="34" charset="0"/>
                <a:cs typeface="Arial" panose="020B0604020202020204" pitchFamily="34" charset="0"/>
              </a:rPr>
              <a:t>The most active </a:t>
            </a:r>
          </a:p>
          <a:p>
            <a:pPr eaLnBrk="1" hangingPunct="1">
              <a:spcBef>
                <a:spcPct val="0"/>
              </a:spcBef>
              <a:buFontTx/>
              <a:buNone/>
            </a:pPr>
            <a:r>
              <a:rPr lang="en-GB" altLang="en-US" sz="1800" b="1" dirty="0" err="1" smtClean="0">
                <a:solidFill>
                  <a:srgbClr val="FFFF00"/>
                </a:solidFill>
                <a:latin typeface="Arial" panose="020B0604020202020204" pitchFamily="34" charset="0"/>
                <a:cs typeface="Arial" panose="020B0604020202020204" pitchFamily="34" charset="0"/>
              </a:rPr>
              <a:t>glaciovolcanic</a:t>
            </a:r>
            <a:r>
              <a:rPr lang="en-GB" altLang="en-US" sz="1800" b="1" dirty="0" smtClean="0">
                <a:solidFill>
                  <a:srgbClr val="FFFF00"/>
                </a:solidFill>
                <a:latin typeface="Arial" panose="020B0604020202020204" pitchFamily="34" charset="0"/>
                <a:cs typeface="Arial" panose="020B0604020202020204" pitchFamily="34" charset="0"/>
              </a:rPr>
              <a:t> </a:t>
            </a:r>
          </a:p>
          <a:p>
            <a:pPr eaLnBrk="1" hangingPunct="1">
              <a:spcBef>
                <a:spcPct val="0"/>
              </a:spcBef>
              <a:buFontTx/>
              <a:buNone/>
            </a:pPr>
            <a:r>
              <a:rPr lang="en-GB" altLang="en-US" sz="1800" b="1" dirty="0" smtClean="0">
                <a:solidFill>
                  <a:srgbClr val="FFFF00"/>
                </a:solidFill>
                <a:latin typeface="Arial" panose="020B0604020202020204" pitchFamily="34" charset="0"/>
                <a:cs typeface="Arial" panose="020B0604020202020204" pitchFamily="34" charset="0"/>
              </a:rPr>
              <a:t>Province today</a:t>
            </a:r>
            <a:endParaRPr lang="en-GB" altLang="en-US" sz="1800" b="1" dirty="0">
              <a:solidFill>
                <a:srgbClr val="FFFF00"/>
              </a:solidFill>
              <a:latin typeface="Arial" panose="020B0604020202020204" pitchFamily="34" charset="0"/>
              <a:cs typeface="Arial" panose="020B0604020202020204" pitchFamily="34" charset="0"/>
            </a:endParaRPr>
          </a:p>
        </p:txBody>
      </p:sp>
      <p:sp>
        <p:nvSpPr>
          <p:cNvPr id="13"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
        <p:nvSpPr>
          <p:cNvPr id="11" name="Text Box 3"/>
          <p:cNvSpPr txBox="1">
            <a:spLocks noChangeArrowheads="1"/>
          </p:cNvSpPr>
          <p:nvPr/>
        </p:nvSpPr>
        <p:spPr bwMode="auto">
          <a:xfrm>
            <a:off x="2511777" y="525929"/>
            <a:ext cx="178286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b="1" dirty="0" err="1" smtClean="0">
                <a:latin typeface="Arial" panose="020B0604020202020204" pitchFamily="34" charset="0"/>
                <a:cs typeface="Arial" panose="020B0604020202020204" pitchFamily="34" charset="0"/>
              </a:rPr>
              <a:t>Grimsvotn</a:t>
            </a:r>
            <a:r>
              <a:rPr lang="en-GB" altLang="en-US" sz="1600" b="1" dirty="0" smtClean="0">
                <a:latin typeface="Arial" panose="020B0604020202020204" pitchFamily="34" charset="0"/>
                <a:cs typeface="Arial" panose="020B0604020202020204" pitchFamily="34" charset="0"/>
              </a:rPr>
              <a:t>, 2004</a:t>
            </a:r>
            <a:endParaRPr lang="en-GB" altLang="en-US" sz="1600" b="1" dirty="0">
              <a:latin typeface="Arial" panose="020B0604020202020204" pitchFamily="34" charset="0"/>
              <a:cs typeface="Arial" panose="020B0604020202020204" pitchFamily="34" charset="0"/>
            </a:endParaRPr>
          </a:p>
        </p:txBody>
      </p:sp>
      <p:sp>
        <p:nvSpPr>
          <p:cNvPr id="14" name="Text Box 3"/>
          <p:cNvSpPr txBox="1">
            <a:spLocks noChangeArrowheads="1"/>
          </p:cNvSpPr>
          <p:nvPr/>
        </p:nvSpPr>
        <p:spPr bwMode="auto">
          <a:xfrm>
            <a:off x="6970099" y="710595"/>
            <a:ext cx="2069797"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b="1" dirty="0" err="1" smtClean="0">
                <a:latin typeface="Arial" panose="020B0604020202020204" pitchFamily="34" charset="0"/>
                <a:cs typeface="Arial" panose="020B0604020202020204" pitchFamily="34" charset="0"/>
              </a:rPr>
              <a:t>Eyjfjallajokull</a:t>
            </a:r>
            <a:r>
              <a:rPr lang="en-GB" altLang="en-US" sz="1600" b="1" dirty="0" smtClean="0">
                <a:latin typeface="Arial" panose="020B0604020202020204" pitchFamily="34" charset="0"/>
                <a:cs typeface="Arial" panose="020B0604020202020204" pitchFamily="34" charset="0"/>
              </a:rPr>
              <a:t>, 2010</a:t>
            </a:r>
            <a:endParaRPr lang="en-GB" altLang="en-US" sz="1600" b="1" dirty="0">
              <a:latin typeface="Arial" panose="020B0604020202020204" pitchFamily="34" charset="0"/>
              <a:cs typeface="Arial" panose="020B0604020202020204" pitchFamily="34" charset="0"/>
            </a:endParaRPr>
          </a:p>
        </p:txBody>
      </p:sp>
      <p:sp>
        <p:nvSpPr>
          <p:cNvPr id="15" name="Text Box 3"/>
          <p:cNvSpPr txBox="1">
            <a:spLocks noChangeArrowheads="1"/>
          </p:cNvSpPr>
          <p:nvPr/>
        </p:nvSpPr>
        <p:spPr bwMode="auto">
          <a:xfrm>
            <a:off x="6986381" y="6013192"/>
            <a:ext cx="150233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Lava flow in ice canyon</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6" name="Text Box 3"/>
          <p:cNvSpPr txBox="1">
            <a:spLocks noChangeArrowheads="1"/>
          </p:cNvSpPr>
          <p:nvPr/>
        </p:nvSpPr>
        <p:spPr bwMode="auto">
          <a:xfrm>
            <a:off x="6970099" y="3066569"/>
            <a:ext cx="251062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Summit crater &amp; lava entering ice canyon</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78779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nvSpPr>
        <p:spPr bwMode="auto">
          <a:xfrm>
            <a:off x="2601672" y="371475"/>
            <a:ext cx="64187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400" b="1" dirty="0">
                <a:solidFill>
                  <a:srgbClr val="FFFF00"/>
                </a:solidFill>
                <a:latin typeface="Arial" panose="020B0604020202020204" pitchFamily="34" charset="0"/>
                <a:cs typeface="Arial" panose="020B0604020202020204" pitchFamily="34" charset="0"/>
              </a:rPr>
              <a:t>British Columbia, Canada – distribution of </a:t>
            </a:r>
          </a:p>
          <a:p>
            <a:pPr algn="ctr" eaLnBrk="1" hangingPunct="1">
              <a:spcBef>
                <a:spcPct val="0"/>
              </a:spcBef>
              <a:buFontTx/>
              <a:buNone/>
            </a:pPr>
            <a:r>
              <a:rPr lang="en-GB" altLang="en-US" sz="2400" b="1" dirty="0" err="1" smtClean="0">
                <a:solidFill>
                  <a:srgbClr val="FFFF00"/>
                </a:solidFill>
                <a:latin typeface="Arial" panose="020B0604020202020204" pitchFamily="34" charset="0"/>
                <a:cs typeface="Arial" panose="020B0604020202020204" pitchFamily="34" charset="0"/>
              </a:rPr>
              <a:t>glaciovolcanism</a:t>
            </a:r>
            <a:endParaRPr lang="en-GB" altLang="en-US" sz="2400" b="1" dirty="0">
              <a:solidFill>
                <a:srgbClr val="FFFF00"/>
              </a:solidFill>
              <a:latin typeface="Arial" panose="020B0604020202020204" pitchFamily="34" charset="0"/>
              <a:cs typeface="Arial" panose="020B0604020202020204" pitchFamily="34" charset="0"/>
            </a:endParaRPr>
          </a:p>
        </p:txBody>
      </p:sp>
      <p:pic>
        <p:nvPicPr>
          <p:cNvPr id="22531" name="Picture 5" descr="T:\ASmellie\Distribn of glaciovolc centres, BC_Edwards &amp; Russell 2000 BGSA.jpg"/>
          <p:cNvPicPr>
            <a:picLocks noChangeAspect="1" noChangeArrowheads="1"/>
          </p:cNvPicPr>
          <p:nvPr/>
        </p:nvPicPr>
        <p:blipFill>
          <a:blip r:embed="rId2">
            <a:extLst>
              <a:ext uri="{28A0092B-C50C-407E-A947-70E740481C1C}">
                <a14:useLocalDpi xmlns:a14="http://schemas.microsoft.com/office/drawing/2010/main" val="0"/>
              </a:ext>
            </a:extLst>
          </a:blip>
          <a:srcRect b="9"/>
          <a:stretch>
            <a:fillRect/>
          </a:stretch>
        </p:blipFill>
        <p:spPr bwMode="auto">
          <a:xfrm>
            <a:off x="4041776" y="1371600"/>
            <a:ext cx="36544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Line 21"/>
          <p:cNvSpPr>
            <a:spLocks noChangeShapeType="1"/>
          </p:cNvSpPr>
          <p:nvPr/>
        </p:nvSpPr>
        <p:spPr bwMode="auto">
          <a:xfrm flipH="1">
            <a:off x="6019800" y="4953000"/>
            <a:ext cx="15240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22533" name="Group 25"/>
          <p:cNvGrpSpPr>
            <a:grpSpLocks/>
          </p:cNvGrpSpPr>
          <p:nvPr/>
        </p:nvGrpSpPr>
        <p:grpSpPr bwMode="auto">
          <a:xfrm>
            <a:off x="2819400" y="1304926"/>
            <a:ext cx="6424613" cy="5237163"/>
            <a:chOff x="816" y="822"/>
            <a:chExt cx="4047" cy="3299"/>
          </a:xfrm>
        </p:grpSpPr>
        <p:sp>
          <p:nvSpPr>
            <p:cNvPr id="22535" name="Oval 8"/>
            <p:cNvSpPr>
              <a:spLocks noChangeArrowheads="1"/>
            </p:cNvSpPr>
            <p:nvPr/>
          </p:nvSpPr>
          <p:spPr bwMode="auto">
            <a:xfrm rot="2106337">
              <a:off x="2923" y="3421"/>
              <a:ext cx="336" cy="144"/>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6" name="Oval 9"/>
            <p:cNvSpPr>
              <a:spLocks noChangeArrowheads="1"/>
            </p:cNvSpPr>
            <p:nvPr/>
          </p:nvSpPr>
          <p:spPr bwMode="auto">
            <a:xfrm rot="3273950">
              <a:off x="2314" y="3605"/>
              <a:ext cx="723" cy="309"/>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7" name="Oval 10"/>
            <p:cNvSpPr>
              <a:spLocks noChangeArrowheads="1"/>
            </p:cNvSpPr>
            <p:nvPr/>
          </p:nvSpPr>
          <p:spPr bwMode="auto">
            <a:xfrm rot="5059961">
              <a:off x="1324" y="1513"/>
              <a:ext cx="2054" cy="672"/>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8" name="Oval 12"/>
            <p:cNvSpPr>
              <a:spLocks noChangeArrowheads="1"/>
            </p:cNvSpPr>
            <p:nvPr/>
          </p:nvSpPr>
          <p:spPr bwMode="auto">
            <a:xfrm>
              <a:off x="2400" y="3216"/>
              <a:ext cx="480" cy="192"/>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39" name="Text Box 13"/>
            <p:cNvSpPr txBox="1">
              <a:spLocks noChangeArrowheads="1"/>
            </p:cNvSpPr>
            <p:nvPr/>
          </p:nvSpPr>
          <p:spPr bwMode="auto">
            <a:xfrm>
              <a:off x="3888" y="3360"/>
              <a:ext cx="97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a:solidFill>
                    <a:schemeClr val="bg1"/>
                  </a:solidFill>
                  <a:latin typeface="Arial" panose="020B0604020202020204" pitchFamily="34" charset="0"/>
                  <a:cs typeface="Arial" panose="020B0604020202020204" pitchFamily="34" charset="0"/>
                </a:rPr>
                <a:t>Wells-</a:t>
              </a:r>
              <a:r>
                <a:rPr lang="en-GB" altLang="en-US" sz="1000" b="1" dirty="0" err="1">
                  <a:solidFill>
                    <a:schemeClr val="bg1"/>
                  </a:solidFill>
                  <a:latin typeface="Arial" panose="020B0604020202020204" pitchFamily="34" charset="0"/>
                  <a:cs typeface="Arial" panose="020B0604020202020204" pitchFamily="34" charset="0"/>
                </a:rPr>
                <a:t>Gray</a:t>
              </a:r>
              <a:r>
                <a:rPr lang="en-GB" altLang="en-US" sz="1000" b="1" dirty="0">
                  <a:solidFill>
                    <a:schemeClr val="bg1"/>
                  </a:solidFill>
                  <a:latin typeface="Arial" panose="020B0604020202020204" pitchFamily="34" charset="0"/>
                  <a:cs typeface="Arial" panose="020B0604020202020204" pitchFamily="34" charset="0"/>
                </a:rPr>
                <a:t>-Clearwater</a:t>
              </a:r>
            </a:p>
          </p:txBody>
        </p:sp>
        <p:sp>
          <p:nvSpPr>
            <p:cNvPr id="22540" name="Text Box 14"/>
            <p:cNvSpPr txBox="1">
              <a:spLocks noChangeArrowheads="1"/>
            </p:cNvSpPr>
            <p:nvPr/>
          </p:nvSpPr>
          <p:spPr bwMode="auto">
            <a:xfrm>
              <a:off x="3936" y="3936"/>
              <a:ext cx="465"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a:solidFill>
                    <a:schemeClr val="bg1"/>
                  </a:solidFill>
                  <a:latin typeface="Arial" panose="020B0604020202020204" pitchFamily="34" charset="0"/>
                  <a:cs typeface="Arial" panose="020B0604020202020204" pitchFamily="34" charset="0"/>
                </a:rPr>
                <a:t>Garibaldi</a:t>
              </a:r>
            </a:p>
          </p:txBody>
        </p:sp>
        <p:sp>
          <p:nvSpPr>
            <p:cNvPr id="22541" name="Text Box 15"/>
            <p:cNvSpPr txBox="1">
              <a:spLocks noChangeArrowheads="1"/>
            </p:cNvSpPr>
            <p:nvPr/>
          </p:nvSpPr>
          <p:spPr bwMode="auto">
            <a:xfrm>
              <a:off x="3408" y="2976"/>
              <a:ext cx="4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a:solidFill>
                    <a:srgbClr val="060000"/>
                  </a:solidFill>
                  <a:latin typeface="+mn-lt"/>
                </a:rPr>
                <a:t>Anaheim</a:t>
              </a:r>
            </a:p>
          </p:txBody>
        </p:sp>
        <p:sp>
          <p:nvSpPr>
            <p:cNvPr id="22542" name="Line 16"/>
            <p:cNvSpPr>
              <a:spLocks noChangeShapeType="1"/>
            </p:cNvSpPr>
            <p:nvPr/>
          </p:nvSpPr>
          <p:spPr bwMode="auto">
            <a:xfrm flipH="1">
              <a:off x="3648" y="3456"/>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3" name="Line 17"/>
            <p:cNvSpPr>
              <a:spLocks noChangeShapeType="1"/>
            </p:cNvSpPr>
            <p:nvPr/>
          </p:nvSpPr>
          <p:spPr bwMode="auto">
            <a:xfrm flipH="1">
              <a:off x="3648" y="4032"/>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4" name="Line 18"/>
            <p:cNvSpPr>
              <a:spLocks noChangeShapeType="1"/>
            </p:cNvSpPr>
            <p:nvPr/>
          </p:nvSpPr>
          <p:spPr bwMode="auto">
            <a:xfrm flipH="1">
              <a:off x="3168" y="3072"/>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5" name="Text Box 19"/>
            <p:cNvSpPr txBox="1">
              <a:spLocks noChangeArrowheads="1"/>
            </p:cNvSpPr>
            <p:nvPr/>
          </p:nvSpPr>
          <p:spPr bwMode="auto">
            <a:xfrm>
              <a:off x="2832" y="1824"/>
              <a:ext cx="896"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a:solidFill>
                    <a:srgbClr val="060000"/>
                  </a:solidFill>
                  <a:latin typeface="Arial" panose="020B0604020202020204" pitchFamily="34" charset="0"/>
                  <a:cs typeface="Arial" panose="020B0604020202020204" pitchFamily="34" charset="0"/>
                </a:rPr>
                <a:t>northern Cordilleran</a:t>
              </a:r>
            </a:p>
          </p:txBody>
        </p:sp>
        <p:sp>
          <p:nvSpPr>
            <p:cNvPr id="22546" name="Line 20"/>
            <p:cNvSpPr>
              <a:spLocks noChangeShapeType="1"/>
            </p:cNvSpPr>
            <p:nvPr/>
          </p:nvSpPr>
          <p:spPr bwMode="auto">
            <a:xfrm flipH="1">
              <a:off x="2592" y="1920"/>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547" name="Oval 22"/>
            <p:cNvSpPr>
              <a:spLocks noChangeArrowheads="1"/>
            </p:cNvSpPr>
            <p:nvPr/>
          </p:nvSpPr>
          <p:spPr bwMode="auto">
            <a:xfrm rot="3682451">
              <a:off x="1682" y="1402"/>
              <a:ext cx="528" cy="240"/>
            </a:xfrm>
            <a:prstGeom prst="ellipse">
              <a:avLst/>
            </a:prstGeom>
            <a:solidFill>
              <a:srgbClr val="FF3300">
                <a:alpha val="50195"/>
              </a:srgbClr>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2548" name="Text Box 23"/>
            <p:cNvSpPr txBox="1">
              <a:spLocks noChangeArrowheads="1"/>
            </p:cNvSpPr>
            <p:nvPr/>
          </p:nvSpPr>
          <p:spPr bwMode="auto">
            <a:xfrm>
              <a:off x="816" y="1584"/>
              <a:ext cx="45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a:solidFill>
                    <a:schemeClr val="bg1"/>
                  </a:solidFill>
                  <a:latin typeface="Arial" panose="020B0604020202020204" pitchFamily="34" charset="0"/>
                  <a:cs typeface="Arial" panose="020B0604020202020204" pitchFamily="34" charset="0"/>
                </a:rPr>
                <a:t>Wrangell</a:t>
              </a:r>
            </a:p>
          </p:txBody>
        </p:sp>
        <p:sp>
          <p:nvSpPr>
            <p:cNvPr id="22549" name="Line 24"/>
            <p:cNvSpPr>
              <a:spLocks noChangeShapeType="1"/>
            </p:cNvSpPr>
            <p:nvPr/>
          </p:nvSpPr>
          <p:spPr bwMode="auto">
            <a:xfrm>
              <a:off x="1296" y="1680"/>
              <a:ext cx="288" cy="0"/>
            </a:xfrm>
            <a:prstGeom prst="line">
              <a:avLst/>
            </a:prstGeom>
            <a:noFill/>
            <a:ln w="285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22534" name="Text Box 26"/>
          <p:cNvSpPr txBox="1">
            <a:spLocks noChangeArrowheads="1"/>
          </p:cNvSpPr>
          <p:nvPr/>
        </p:nvSpPr>
        <p:spPr bwMode="auto">
          <a:xfrm>
            <a:off x="2209801" y="6248400"/>
            <a:ext cx="160973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Edwards &amp; Russell, 2000</a:t>
            </a:r>
          </a:p>
        </p:txBody>
      </p:sp>
    </p:spTree>
    <p:extLst>
      <p:ext uri="{BB962C8B-B14F-4D97-AF65-F5344CB8AC3E}">
        <p14:creationId xmlns:p14="http://schemas.microsoft.com/office/powerpoint/2010/main" val="933633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1828800" y="6019801"/>
            <a:ext cx="800219"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rgbClr val="FFFFFF"/>
                </a:solidFill>
                <a:latin typeface="Arial" panose="020B0604020202020204" pitchFamily="34" charset="0"/>
                <a:cs typeface="Arial" panose="020B0604020202020204" pitchFamily="34" charset="0"/>
              </a:rPr>
              <a:t>Tuya</a:t>
            </a:r>
            <a:r>
              <a:rPr lang="en-GB" altLang="en-US" sz="1000" dirty="0">
                <a:solidFill>
                  <a:srgbClr val="FFFFFF"/>
                </a:solidFill>
                <a:latin typeface="Arial" panose="020B0604020202020204" pitchFamily="34" charset="0"/>
                <a:cs typeface="Arial" panose="020B0604020202020204" pitchFamily="34" charset="0"/>
              </a:rPr>
              <a:t> Butte</a:t>
            </a:r>
          </a:p>
        </p:txBody>
      </p:sp>
      <p:sp>
        <p:nvSpPr>
          <p:cNvPr id="23556" name="Text Box 4"/>
          <p:cNvSpPr txBox="1">
            <a:spLocks noChangeArrowheads="1"/>
          </p:cNvSpPr>
          <p:nvPr/>
        </p:nvSpPr>
        <p:spPr bwMode="auto">
          <a:xfrm>
            <a:off x="10668000" y="471487"/>
            <a:ext cx="136768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Ben Edwards</a:t>
            </a:r>
          </a:p>
        </p:txBody>
      </p:sp>
      <p:sp>
        <p:nvSpPr>
          <p:cNvPr id="23557" name="Text Box 5"/>
          <p:cNvSpPr txBox="1">
            <a:spLocks noChangeArrowheads="1"/>
          </p:cNvSpPr>
          <p:nvPr/>
        </p:nvSpPr>
        <p:spPr bwMode="auto">
          <a:xfrm>
            <a:off x="5334001" y="5943600"/>
            <a:ext cx="123623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rgbClr val="FFFF00"/>
                </a:solidFill>
                <a:latin typeface="Arial" panose="020B0604020202020204" pitchFamily="34" charset="0"/>
                <a:cs typeface="Arial" panose="020B0604020202020204" pitchFamily="34" charset="0"/>
              </a:rPr>
              <a:t>Mafic </a:t>
            </a:r>
            <a:r>
              <a:rPr lang="en-GB" altLang="en-US" sz="1800" dirty="0" err="1">
                <a:solidFill>
                  <a:srgbClr val="FFFF00"/>
                </a:solidFill>
                <a:latin typeface="Arial" panose="020B0604020202020204" pitchFamily="34" charset="0"/>
                <a:cs typeface="Arial" panose="020B0604020202020204" pitchFamily="34" charset="0"/>
              </a:rPr>
              <a:t>tuya</a:t>
            </a:r>
            <a:endParaRPr lang="en-GB" altLang="en-US" sz="1800" dirty="0">
              <a:solidFill>
                <a:srgbClr val="FFFF00"/>
              </a:solidFill>
              <a:latin typeface="Arial" panose="020B0604020202020204" pitchFamily="34" charset="0"/>
              <a:cs typeface="Arial" panose="020B0604020202020204" pitchFamily="34" charset="0"/>
            </a:endParaRPr>
          </a:p>
        </p:txBody>
      </p:sp>
      <p:sp>
        <p:nvSpPr>
          <p:cNvPr id="23558" name="Text Box 7"/>
          <p:cNvSpPr txBox="1">
            <a:spLocks noChangeArrowheads="1"/>
          </p:cNvSpPr>
          <p:nvPr/>
        </p:nvSpPr>
        <p:spPr bwMode="auto">
          <a:xfrm>
            <a:off x="1560287" y="381001"/>
            <a:ext cx="22891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latin typeface="+mn-lt"/>
              </a:rPr>
              <a:t>British Columbia</a:t>
            </a:r>
          </a:p>
        </p:txBody>
      </p:sp>
      <p:pic>
        <p:nvPicPr>
          <p:cNvPr id="2" name="Picture 1" descr="DSC_13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573" y="846691"/>
            <a:ext cx="10005963" cy="4964145"/>
          </a:xfrm>
          <a:prstGeom prst="rect">
            <a:avLst/>
          </a:prstGeom>
        </p:spPr>
      </p:pic>
      <p:sp>
        <p:nvSpPr>
          <p:cNvPr id="7" name="Text Box 7"/>
          <p:cNvSpPr txBox="1">
            <a:spLocks noChangeArrowheads="1"/>
          </p:cNvSpPr>
          <p:nvPr/>
        </p:nvSpPr>
        <p:spPr bwMode="auto">
          <a:xfrm>
            <a:off x="1752601" y="79522"/>
            <a:ext cx="2428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British Columbia</a:t>
            </a:r>
          </a:p>
        </p:txBody>
      </p:sp>
    </p:spTree>
    <p:extLst>
      <p:ext uri="{BB962C8B-B14F-4D97-AF65-F5344CB8AC3E}">
        <p14:creationId xmlns:p14="http://schemas.microsoft.com/office/powerpoint/2010/main" val="2634836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828800" y="6019801"/>
            <a:ext cx="96372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rgbClr val="FFFFFF"/>
                </a:solidFill>
                <a:latin typeface="Arial" panose="020B0604020202020204" pitchFamily="34" charset="0"/>
                <a:cs typeface="Arial" panose="020B0604020202020204" pitchFamily="34" charset="0"/>
              </a:rPr>
              <a:t>Ash Mountain</a:t>
            </a:r>
            <a:endParaRPr lang="en-GB" altLang="en-US" sz="1000" dirty="0">
              <a:solidFill>
                <a:srgbClr val="FFFFFF"/>
              </a:solidFill>
              <a:latin typeface="Arial" panose="020B0604020202020204" pitchFamily="34" charset="0"/>
              <a:cs typeface="Arial" panose="020B0604020202020204" pitchFamily="34" charset="0"/>
            </a:endParaRPr>
          </a:p>
        </p:txBody>
      </p:sp>
      <p:sp>
        <p:nvSpPr>
          <p:cNvPr id="3" name="Text Box 4"/>
          <p:cNvSpPr txBox="1">
            <a:spLocks noChangeArrowheads="1"/>
          </p:cNvSpPr>
          <p:nvPr/>
        </p:nvSpPr>
        <p:spPr bwMode="auto">
          <a:xfrm>
            <a:off x="10668000" y="471487"/>
            <a:ext cx="136768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Ben Edwards</a:t>
            </a:r>
          </a:p>
        </p:txBody>
      </p:sp>
      <p:sp>
        <p:nvSpPr>
          <p:cNvPr id="4" name="Text Box 5"/>
          <p:cNvSpPr txBox="1">
            <a:spLocks noChangeArrowheads="1"/>
          </p:cNvSpPr>
          <p:nvPr/>
        </p:nvSpPr>
        <p:spPr bwMode="auto">
          <a:xfrm>
            <a:off x="5334001" y="5943600"/>
            <a:ext cx="123623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rgbClr val="FFFF00"/>
                </a:solidFill>
                <a:latin typeface="Arial" panose="020B0604020202020204" pitchFamily="34" charset="0"/>
                <a:cs typeface="Arial" panose="020B0604020202020204" pitchFamily="34" charset="0"/>
              </a:rPr>
              <a:t>Mafic </a:t>
            </a:r>
            <a:r>
              <a:rPr lang="en-GB" altLang="en-US" sz="1800" dirty="0" err="1" smtClean="0">
                <a:solidFill>
                  <a:srgbClr val="FFFF00"/>
                </a:solidFill>
                <a:latin typeface="Arial" panose="020B0604020202020204" pitchFamily="34" charset="0"/>
                <a:cs typeface="Arial" panose="020B0604020202020204" pitchFamily="34" charset="0"/>
              </a:rPr>
              <a:t>tuya</a:t>
            </a:r>
            <a:endParaRPr lang="en-GB" altLang="en-US" sz="1800" dirty="0">
              <a:solidFill>
                <a:srgbClr val="FFFF00"/>
              </a:solidFill>
              <a:latin typeface="Arial" panose="020B0604020202020204" pitchFamily="34" charset="0"/>
              <a:cs typeface="Arial" panose="020B0604020202020204" pitchFamily="34" charset="0"/>
            </a:endParaRPr>
          </a:p>
        </p:txBody>
      </p:sp>
      <p:pic>
        <p:nvPicPr>
          <p:cNvPr id="6" name="Picture 5" descr="DSC_4674ashmt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7023" y="562377"/>
            <a:ext cx="8792161" cy="5360922"/>
          </a:xfrm>
          <a:prstGeom prst="rect">
            <a:avLst/>
          </a:prstGeom>
        </p:spPr>
      </p:pic>
      <p:sp>
        <p:nvSpPr>
          <p:cNvPr id="7" name="Text Box 7"/>
          <p:cNvSpPr txBox="1">
            <a:spLocks noChangeArrowheads="1"/>
          </p:cNvSpPr>
          <p:nvPr/>
        </p:nvSpPr>
        <p:spPr bwMode="auto">
          <a:xfrm>
            <a:off x="1752601" y="79522"/>
            <a:ext cx="2428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British Columbia</a:t>
            </a:r>
          </a:p>
        </p:txBody>
      </p:sp>
    </p:spTree>
    <p:extLst>
      <p:ext uri="{BB962C8B-B14F-4D97-AF65-F5344CB8AC3E}">
        <p14:creationId xmlns:p14="http://schemas.microsoft.com/office/powerpoint/2010/main" val="1805763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9666_tsekon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6515" y="306983"/>
            <a:ext cx="9256191" cy="6179503"/>
          </a:xfrm>
          <a:prstGeom prst="rect">
            <a:avLst/>
          </a:prstGeom>
        </p:spPr>
      </p:pic>
      <p:sp>
        <p:nvSpPr>
          <p:cNvPr id="2" name="Text Box 3"/>
          <p:cNvSpPr txBox="1">
            <a:spLocks noChangeArrowheads="1"/>
          </p:cNvSpPr>
          <p:nvPr/>
        </p:nvSpPr>
        <p:spPr bwMode="auto">
          <a:xfrm>
            <a:off x="1828800" y="6019801"/>
            <a:ext cx="149592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rgbClr val="FFFFFF"/>
                </a:solidFill>
                <a:latin typeface="Arial" panose="020B0604020202020204" pitchFamily="34" charset="0"/>
                <a:cs typeface="Arial" panose="020B0604020202020204" pitchFamily="34" charset="0"/>
              </a:rPr>
              <a:t>Tsekone</a:t>
            </a:r>
            <a:r>
              <a:rPr lang="en-GB" altLang="en-US" sz="1000" dirty="0" smtClean="0">
                <a:solidFill>
                  <a:srgbClr val="FFFFFF"/>
                </a:solidFill>
                <a:latin typeface="Arial" panose="020B0604020202020204" pitchFamily="34" charset="0"/>
                <a:cs typeface="Arial" panose="020B0604020202020204" pitchFamily="34" charset="0"/>
              </a:rPr>
              <a:t> Ridge, </a:t>
            </a:r>
            <a:r>
              <a:rPr lang="en-GB" altLang="en-US" sz="1000" dirty="0" err="1" smtClean="0">
                <a:solidFill>
                  <a:srgbClr val="FFFFFF"/>
                </a:solidFill>
                <a:latin typeface="Arial" panose="020B0604020202020204" pitchFamily="34" charset="0"/>
                <a:cs typeface="Arial" panose="020B0604020202020204" pitchFamily="34" charset="0"/>
              </a:rPr>
              <a:t>Edziza</a:t>
            </a:r>
            <a:endParaRPr lang="en-GB" altLang="en-US" sz="1000" dirty="0">
              <a:solidFill>
                <a:srgbClr val="FFFFFF"/>
              </a:solidFill>
              <a:latin typeface="Arial" panose="020B0604020202020204" pitchFamily="34" charset="0"/>
              <a:cs typeface="Arial" panose="020B0604020202020204" pitchFamily="34" charset="0"/>
            </a:endParaRPr>
          </a:p>
        </p:txBody>
      </p:sp>
      <p:sp>
        <p:nvSpPr>
          <p:cNvPr id="3" name="Text Box 4"/>
          <p:cNvSpPr txBox="1">
            <a:spLocks noChangeArrowheads="1"/>
          </p:cNvSpPr>
          <p:nvPr/>
        </p:nvSpPr>
        <p:spPr bwMode="auto">
          <a:xfrm>
            <a:off x="10668000" y="471487"/>
            <a:ext cx="136768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Ben Edwards</a:t>
            </a:r>
          </a:p>
        </p:txBody>
      </p:sp>
      <p:sp>
        <p:nvSpPr>
          <p:cNvPr id="4" name="Text Box 5"/>
          <p:cNvSpPr txBox="1">
            <a:spLocks noChangeArrowheads="1"/>
          </p:cNvSpPr>
          <p:nvPr/>
        </p:nvSpPr>
        <p:spPr bwMode="auto">
          <a:xfrm>
            <a:off x="5334001" y="5943600"/>
            <a:ext cx="195438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rgbClr val="FFFF00"/>
                </a:solidFill>
                <a:latin typeface="Arial" panose="020B0604020202020204" pitchFamily="34" charset="0"/>
                <a:cs typeface="Arial" panose="020B0604020202020204" pitchFamily="34" charset="0"/>
              </a:rPr>
              <a:t>Mafic </a:t>
            </a:r>
            <a:r>
              <a:rPr lang="en-GB" altLang="en-US" sz="1800" dirty="0" smtClean="0">
                <a:solidFill>
                  <a:srgbClr val="FFFF00"/>
                </a:solidFill>
                <a:latin typeface="Arial" panose="020B0604020202020204" pitchFamily="34" charset="0"/>
                <a:cs typeface="Arial" panose="020B0604020202020204" pitchFamily="34" charset="0"/>
              </a:rPr>
              <a:t>pillow ridge</a:t>
            </a:r>
            <a:endParaRPr lang="en-GB" altLang="en-US" sz="1800" dirty="0">
              <a:solidFill>
                <a:srgbClr val="FFFF00"/>
              </a:solidFill>
              <a:latin typeface="Arial" panose="020B0604020202020204" pitchFamily="34" charset="0"/>
              <a:cs typeface="Arial" panose="020B0604020202020204" pitchFamily="34" charset="0"/>
            </a:endParaRPr>
          </a:p>
        </p:txBody>
      </p:sp>
      <p:sp>
        <p:nvSpPr>
          <p:cNvPr id="6" name="Text Box 7"/>
          <p:cNvSpPr txBox="1">
            <a:spLocks noChangeArrowheads="1"/>
          </p:cNvSpPr>
          <p:nvPr/>
        </p:nvSpPr>
        <p:spPr bwMode="auto">
          <a:xfrm>
            <a:off x="1701801" y="209877"/>
            <a:ext cx="2428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latin typeface="Arial" panose="020B0604020202020204" pitchFamily="34" charset="0"/>
                <a:cs typeface="Arial" panose="020B0604020202020204" pitchFamily="34" charset="0"/>
              </a:rPr>
              <a:t>British Columbia</a:t>
            </a:r>
          </a:p>
        </p:txBody>
      </p:sp>
    </p:spTree>
    <p:extLst>
      <p:ext uri="{BB962C8B-B14F-4D97-AF65-F5344CB8AC3E}">
        <p14:creationId xmlns:p14="http://schemas.microsoft.com/office/powerpoint/2010/main" val="16437718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txBox="1">
            <a:spLocks noChangeArrowheads="1"/>
          </p:cNvSpPr>
          <p:nvPr/>
        </p:nvSpPr>
        <p:spPr bwMode="auto">
          <a:xfrm>
            <a:off x="2232026" y="2060575"/>
            <a:ext cx="7535863"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smtClean="0">
                <a:solidFill>
                  <a:schemeClr val="bg1"/>
                </a:solidFill>
                <a:latin typeface="Arial" panose="020B0604020202020204" pitchFamily="34" charset="0"/>
                <a:cs typeface="Arial" panose="020B0604020202020204" pitchFamily="34" charset="0"/>
              </a:rPr>
              <a:t>The simplified information included in this presentation is intended to compliment the accompanying CUP book on </a:t>
            </a:r>
            <a:r>
              <a:rPr lang="en-GB" altLang="en-US" sz="2400" dirty="0" err="1" smtClean="0">
                <a:solidFill>
                  <a:schemeClr val="bg1"/>
                </a:solidFill>
                <a:latin typeface="Arial" panose="020B0604020202020204" pitchFamily="34" charset="0"/>
                <a:cs typeface="Arial" panose="020B0604020202020204" pitchFamily="34" charset="0"/>
              </a:rPr>
              <a:t>Glaciovolcanism</a:t>
            </a:r>
            <a:r>
              <a:rPr lang="en-GB" altLang="en-US" sz="2400" dirty="0" smtClean="0">
                <a:solidFill>
                  <a:schemeClr val="bg1"/>
                </a:solidFill>
                <a:latin typeface="Arial" panose="020B0604020202020204" pitchFamily="34" charset="0"/>
                <a:cs typeface="Arial" panose="020B0604020202020204" pitchFamily="34" charset="0"/>
              </a:rPr>
              <a:t> by Smellie &amp; Edwards. Please refer to the book for further details and information on references cited, </a:t>
            </a:r>
            <a:r>
              <a:rPr lang="en-GB" altLang="en-US" sz="2400" dirty="0" err="1" smtClean="0">
                <a:solidFill>
                  <a:schemeClr val="bg1"/>
                </a:solidFill>
                <a:latin typeface="Arial" panose="020B0604020202020204" pitchFamily="34" charset="0"/>
                <a:cs typeface="Arial" panose="020B0604020202020204" pitchFamily="34" charset="0"/>
              </a:rPr>
              <a:t>etc</a:t>
            </a:r>
            <a:endParaRPr lang="en-GB" altLang="en-US" sz="2400" dirty="0">
              <a:solidFill>
                <a:schemeClr val="bg1"/>
              </a:solidFill>
              <a:latin typeface="Arial" panose="020B0604020202020204" pitchFamily="34" charset="0"/>
              <a:cs typeface="Arial" panose="020B0604020202020204" pitchFamily="34" charset="0"/>
            </a:endParaRPr>
          </a:p>
        </p:txBody>
      </p:sp>
      <p:sp>
        <p:nvSpPr>
          <p:cNvPr id="3" name="TextBox 3"/>
          <p:cNvSpPr txBox="1">
            <a:spLocks noChangeArrowheads="1"/>
          </p:cNvSpPr>
          <p:nvPr/>
        </p:nvSpPr>
        <p:spPr bwMode="auto">
          <a:xfrm>
            <a:off x="2232026" y="765176"/>
            <a:ext cx="41004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3600" b="1" dirty="0" smtClean="0">
                <a:solidFill>
                  <a:srgbClr val="FFFF00"/>
                </a:solidFill>
                <a:latin typeface="Arial" panose="020B0604020202020204" pitchFamily="34" charset="0"/>
                <a:cs typeface="Arial" panose="020B0604020202020204" pitchFamily="34" charset="0"/>
              </a:rPr>
              <a:t>NOTE TO USERS:</a:t>
            </a:r>
            <a:endParaRPr lang="en-GB" altLang="en-US"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029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G Drive - Miscellany\PHOTOS\GaribaldiVolcBelt\The Table.jpg"/>
          <p:cNvPicPr>
            <a:picLocks noChangeAspect="1" noChangeArrowheads="1"/>
          </p:cNvPicPr>
          <p:nvPr/>
        </p:nvPicPr>
        <p:blipFill rotWithShape="1">
          <a:blip r:embed="rId3">
            <a:lum bright="6000" contrast="6000"/>
            <a:extLst>
              <a:ext uri="{28A0092B-C50C-407E-A947-70E740481C1C}">
                <a14:useLocalDpi xmlns:a14="http://schemas.microsoft.com/office/drawing/2010/main" val="0"/>
              </a:ext>
            </a:extLst>
          </a:blip>
          <a:srcRect t="9922" b="8711"/>
          <a:stretch/>
        </p:blipFill>
        <p:spPr bwMode="auto">
          <a:xfrm>
            <a:off x="3904342" y="0"/>
            <a:ext cx="4528457" cy="657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3904342" y="5973763"/>
            <a:ext cx="7232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rgbClr val="FFFFFF"/>
                </a:solidFill>
                <a:latin typeface="Arial" panose="020B0604020202020204" pitchFamily="34" charset="0"/>
                <a:cs typeface="Arial" panose="020B0604020202020204" pitchFamily="34" charset="0"/>
              </a:rPr>
              <a:t>TheTable</a:t>
            </a:r>
            <a:endParaRPr lang="en-GB" altLang="en-US" sz="1000" dirty="0">
              <a:solidFill>
                <a:srgbClr val="FFFFFF"/>
              </a:solidFill>
              <a:latin typeface="Arial" panose="020B0604020202020204" pitchFamily="34" charset="0"/>
              <a:cs typeface="Arial" panose="020B0604020202020204" pitchFamily="34" charset="0"/>
            </a:endParaRPr>
          </a:p>
        </p:txBody>
      </p:sp>
      <p:sp>
        <p:nvSpPr>
          <p:cNvPr id="24580" name="Text Box 5"/>
          <p:cNvSpPr txBox="1">
            <a:spLocks noChangeArrowheads="1"/>
          </p:cNvSpPr>
          <p:nvPr/>
        </p:nvSpPr>
        <p:spPr bwMode="auto">
          <a:xfrm>
            <a:off x="4572000" y="6248401"/>
            <a:ext cx="34676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rgbClr val="FFFF00"/>
                </a:solidFill>
                <a:latin typeface="Arial" panose="020B0604020202020204" pitchFamily="34" charset="0"/>
                <a:cs typeface="Arial" panose="020B0604020202020204" pitchFamily="34" charset="0"/>
              </a:rPr>
              <a:t>Felsic, </a:t>
            </a:r>
            <a:r>
              <a:rPr lang="en-GB" altLang="en-US" sz="1800" dirty="0" smtClean="0">
                <a:solidFill>
                  <a:srgbClr val="FFFF00"/>
                </a:solidFill>
                <a:latin typeface="Arial" panose="020B0604020202020204" pitchFamily="34" charset="0"/>
                <a:cs typeface="Arial" panose="020B0604020202020204" pitchFamily="34" charset="0"/>
              </a:rPr>
              <a:t>lava flow-dominated </a:t>
            </a:r>
            <a:r>
              <a:rPr lang="en-GB" altLang="en-US" sz="1800" dirty="0" err="1">
                <a:solidFill>
                  <a:srgbClr val="FFFF00"/>
                </a:solidFill>
                <a:latin typeface="Arial" panose="020B0604020202020204" pitchFamily="34" charset="0"/>
                <a:cs typeface="Arial" panose="020B0604020202020204" pitchFamily="34" charset="0"/>
              </a:rPr>
              <a:t>tuya</a:t>
            </a:r>
            <a:endParaRPr lang="en-GB" altLang="en-US" sz="1800" dirty="0">
              <a:solidFill>
                <a:srgbClr val="FFFF00"/>
              </a:solidFill>
              <a:latin typeface="Arial" panose="020B0604020202020204" pitchFamily="34" charset="0"/>
              <a:cs typeface="Arial" panose="020B0604020202020204" pitchFamily="34" charset="0"/>
            </a:endParaRPr>
          </a:p>
        </p:txBody>
      </p:sp>
      <p:sp>
        <p:nvSpPr>
          <p:cNvPr id="24581" name="Text Box 4"/>
          <p:cNvSpPr txBox="1">
            <a:spLocks noChangeArrowheads="1"/>
          </p:cNvSpPr>
          <p:nvPr/>
        </p:nvSpPr>
        <p:spPr bwMode="auto">
          <a:xfrm>
            <a:off x="8389257" y="242887"/>
            <a:ext cx="146867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Cathie </a:t>
            </a:r>
            <a:r>
              <a:rPr lang="en-GB" altLang="en-US" sz="1000" dirty="0" err="1">
                <a:solidFill>
                  <a:schemeClr val="bg1"/>
                </a:solidFill>
                <a:latin typeface="Arial" panose="020B0604020202020204" pitchFamily="34" charset="0"/>
                <a:cs typeface="Arial" panose="020B0604020202020204" pitchFamily="34" charset="0"/>
              </a:rPr>
              <a:t>Hickson</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1752601" y="79522"/>
            <a:ext cx="2428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British Columbia</a:t>
            </a:r>
          </a:p>
        </p:txBody>
      </p:sp>
    </p:spTree>
    <p:extLst>
      <p:ext uri="{BB962C8B-B14F-4D97-AF65-F5344CB8AC3E}">
        <p14:creationId xmlns:p14="http://schemas.microsoft.com/office/powerpoint/2010/main" val="315495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G Drive - Miscellany\PHOTOS\GaribaldiVolcBelt\Little Ring Mtn.jpg"/>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006148" y="1181552"/>
            <a:ext cx="4360863"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C:\G Drive - Miscellany\PHOTOS\GaribaldiVolcBelt\Pali Dome.jpg"/>
          <p:cNvPicPr>
            <a:picLocks noChangeAspect="1" noChangeArrowheads="1"/>
          </p:cNvPicPr>
          <p:nvPr/>
        </p:nvPicPr>
        <p:blipFill>
          <a:blip r:embed="rId4">
            <a:lum bright="6000"/>
            <a:extLst>
              <a:ext uri="{28A0092B-C50C-407E-A947-70E740481C1C}">
                <a14:useLocalDpi xmlns:a14="http://schemas.microsoft.com/office/drawing/2010/main" val="0"/>
              </a:ext>
            </a:extLst>
          </a:blip>
          <a:srcRect b="-75"/>
          <a:stretch>
            <a:fillRect/>
          </a:stretch>
        </p:blipFill>
        <p:spPr bwMode="auto">
          <a:xfrm>
            <a:off x="6578147" y="1172027"/>
            <a:ext cx="4191000"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C:\G Drive - Miscellany\PHOTOS\GaribaldiVolcBelt\Ring Mtn.jpg"/>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2006148" y="3889827"/>
            <a:ext cx="4360863"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C:\G Drive - Miscellany\PHOTOS\GaribaldiVolcBelt\from Melanie Kelman\EmberRidgeNW.jpg"/>
          <p:cNvPicPr>
            <a:picLocks noChangeAspect="1" noChangeArrowheads="1"/>
          </p:cNvPicPr>
          <p:nvPr/>
        </p:nvPicPr>
        <p:blipFill>
          <a:blip r:embed="rId6">
            <a:lum bright="6000"/>
            <a:extLst>
              <a:ext uri="{28A0092B-C50C-407E-A947-70E740481C1C}">
                <a14:useLocalDpi xmlns:a14="http://schemas.microsoft.com/office/drawing/2010/main" val="0"/>
              </a:ext>
            </a:extLst>
          </a:blip>
          <a:srcRect r="-37" b="70"/>
          <a:stretch>
            <a:fillRect/>
          </a:stretch>
        </p:blipFill>
        <p:spPr bwMode="auto">
          <a:xfrm>
            <a:off x="6578147" y="3894589"/>
            <a:ext cx="4191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6654348" y="6028189"/>
            <a:ext cx="96532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a:solidFill>
                  <a:srgbClr val="FFFFFF"/>
                </a:solidFill>
                <a:latin typeface="Arial" panose="020B0604020202020204" pitchFamily="34" charset="0"/>
                <a:cs typeface="Arial" panose="020B0604020202020204" pitchFamily="34" charset="0"/>
              </a:rPr>
              <a:t>Ember Ridge </a:t>
            </a:r>
          </a:p>
        </p:txBody>
      </p:sp>
      <p:sp>
        <p:nvSpPr>
          <p:cNvPr id="25607" name="Text Box 8"/>
          <p:cNvSpPr txBox="1">
            <a:spLocks noChangeArrowheads="1"/>
          </p:cNvSpPr>
          <p:nvPr/>
        </p:nvSpPr>
        <p:spPr bwMode="auto">
          <a:xfrm>
            <a:off x="2082347" y="5951989"/>
            <a:ext cx="104227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a:solidFill>
                  <a:srgbClr val="FFFFFF"/>
                </a:solidFill>
                <a:latin typeface="Arial" panose="020B0604020202020204" pitchFamily="34" charset="0"/>
                <a:cs typeface="Arial" panose="020B0604020202020204" pitchFamily="34" charset="0"/>
              </a:rPr>
              <a:t>Ring Mountain </a:t>
            </a:r>
          </a:p>
        </p:txBody>
      </p:sp>
      <p:sp>
        <p:nvSpPr>
          <p:cNvPr id="25608" name="Text Box 9"/>
          <p:cNvSpPr txBox="1">
            <a:spLocks noChangeArrowheads="1"/>
          </p:cNvSpPr>
          <p:nvPr/>
        </p:nvSpPr>
        <p:spPr bwMode="auto">
          <a:xfrm>
            <a:off x="2082348" y="3284989"/>
            <a:ext cx="134684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rgbClr val="FFFFFF"/>
                </a:solidFill>
                <a:latin typeface="Arial" panose="020B0604020202020204" pitchFamily="34" charset="0"/>
                <a:cs typeface="Arial" panose="020B0604020202020204" pitchFamily="34" charset="0"/>
              </a:rPr>
              <a:t>Little Ring Mountain </a:t>
            </a:r>
          </a:p>
        </p:txBody>
      </p:sp>
      <p:sp>
        <p:nvSpPr>
          <p:cNvPr id="25609" name="Text Box 10"/>
          <p:cNvSpPr txBox="1">
            <a:spLocks noChangeArrowheads="1"/>
          </p:cNvSpPr>
          <p:nvPr/>
        </p:nvSpPr>
        <p:spPr bwMode="auto">
          <a:xfrm>
            <a:off x="6654347" y="3284989"/>
            <a:ext cx="80983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a:solidFill>
                  <a:srgbClr val="FFFFFF"/>
                </a:solidFill>
                <a:latin typeface="Arial" panose="020B0604020202020204" pitchFamily="34" charset="0"/>
                <a:cs typeface="Arial" panose="020B0604020202020204" pitchFamily="34" charset="0"/>
              </a:rPr>
              <a:t>Pali Dome </a:t>
            </a:r>
          </a:p>
        </p:txBody>
      </p:sp>
      <p:sp>
        <p:nvSpPr>
          <p:cNvPr id="25610" name="Rectangle 12"/>
          <p:cNvSpPr>
            <a:spLocks noChangeArrowheads="1"/>
          </p:cNvSpPr>
          <p:nvPr/>
        </p:nvSpPr>
        <p:spPr bwMode="auto">
          <a:xfrm>
            <a:off x="6578147" y="1151389"/>
            <a:ext cx="4191000" cy="5181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5611" name="Rectangle 13"/>
          <p:cNvSpPr>
            <a:spLocks noChangeArrowheads="1"/>
          </p:cNvSpPr>
          <p:nvPr/>
        </p:nvSpPr>
        <p:spPr bwMode="auto">
          <a:xfrm>
            <a:off x="2006147" y="1151389"/>
            <a:ext cx="4343400" cy="5181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5612" name="Text Box 14"/>
          <p:cNvSpPr txBox="1">
            <a:spLocks noChangeArrowheads="1"/>
          </p:cNvSpPr>
          <p:nvPr/>
        </p:nvSpPr>
        <p:spPr bwMode="auto">
          <a:xfrm>
            <a:off x="4808086" y="648151"/>
            <a:ext cx="23775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rgbClr val="FFFF00"/>
                </a:solidFill>
                <a:latin typeface="Arial" panose="020B0604020202020204" pitchFamily="34" charset="0"/>
                <a:cs typeface="Arial" panose="020B0604020202020204" pitchFamily="34" charset="0"/>
              </a:rPr>
              <a:t>Felsic </a:t>
            </a:r>
            <a:r>
              <a:rPr lang="en-GB" altLang="en-US" sz="1800" dirty="0" err="1">
                <a:solidFill>
                  <a:srgbClr val="FFFF00"/>
                </a:solidFill>
                <a:latin typeface="Arial" panose="020B0604020202020204" pitchFamily="34" charset="0"/>
                <a:cs typeface="Arial" panose="020B0604020202020204" pitchFamily="34" charset="0"/>
              </a:rPr>
              <a:t>tuyas</a:t>
            </a:r>
            <a:r>
              <a:rPr lang="en-GB" altLang="en-US" sz="1800" dirty="0">
                <a:solidFill>
                  <a:srgbClr val="FFFF00"/>
                </a:solidFill>
                <a:latin typeface="Arial" panose="020B0604020202020204" pitchFamily="34" charset="0"/>
                <a:cs typeface="Arial" panose="020B0604020202020204" pitchFamily="34" charset="0"/>
              </a:rPr>
              <a:t> &amp; domes</a:t>
            </a:r>
          </a:p>
        </p:txBody>
      </p:sp>
      <p:sp>
        <p:nvSpPr>
          <p:cNvPr id="25613" name="Text Box 4"/>
          <p:cNvSpPr txBox="1">
            <a:spLocks noChangeArrowheads="1"/>
          </p:cNvSpPr>
          <p:nvPr/>
        </p:nvSpPr>
        <p:spPr bwMode="auto">
          <a:xfrm>
            <a:off x="9024485" y="838201"/>
            <a:ext cx="158889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Images: Melanie </a:t>
            </a:r>
            <a:r>
              <a:rPr lang="en-GB" altLang="en-US" sz="1000" dirty="0" err="1">
                <a:solidFill>
                  <a:schemeClr val="bg1"/>
                </a:solidFill>
                <a:latin typeface="Arial" panose="020B0604020202020204" pitchFamily="34" charset="0"/>
                <a:cs typeface="Arial" panose="020B0604020202020204" pitchFamily="34" charset="0"/>
              </a:rPr>
              <a:t>Kelman</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5" name="Text Box 7"/>
          <p:cNvSpPr txBox="1">
            <a:spLocks noChangeArrowheads="1"/>
          </p:cNvSpPr>
          <p:nvPr/>
        </p:nvSpPr>
        <p:spPr bwMode="auto">
          <a:xfrm>
            <a:off x="1752601" y="79522"/>
            <a:ext cx="2428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British Columbia</a:t>
            </a:r>
          </a:p>
        </p:txBody>
      </p:sp>
    </p:spTree>
    <p:extLst>
      <p:ext uri="{BB962C8B-B14F-4D97-AF65-F5344CB8AC3E}">
        <p14:creationId xmlns:p14="http://schemas.microsoft.com/office/powerpoint/2010/main" val="1815038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G Drive - Miscellany\PHOTOS\from Ben Edwards, June 2009\Edziza\Edziza general view_northern end.jpg"/>
          <p:cNvPicPr>
            <a:picLocks noChangeAspect="1" noChangeArrowheads="1"/>
          </p:cNvPicPr>
          <p:nvPr/>
        </p:nvPicPr>
        <p:blipFill rotWithShape="1">
          <a:blip r:embed="rId3">
            <a:lum bright="12000" contrast="6000"/>
            <a:extLst>
              <a:ext uri="{28A0092B-C50C-407E-A947-70E740481C1C}">
                <a14:useLocalDpi xmlns:a14="http://schemas.microsoft.com/office/drawing/2010/main" val="0"/>
              </a:ext>
            </a:extLst>
          </a:blip>
          <a:srcRect t="5774"/>
          <a:stretch/>
        </p:blipFill>
        <p:spPr bwMode="auto">
          <a:xfrm>
            <a:off x="1512888" y="580570"/>
            <a:ext cx="9167813" cy="5744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ext Box 3"/>
          <p:cNvSpPr txBox="1">
            <a:spLocks noChangeArrowheads="1"/>
          </p:cNvSpPr>
          <p:nvPr/>
        </p:nvSpPr>
        <p:spPr bwMode="auto">
          <a:xfrm>
            <a:off x="1752601" y="6019800"/>
            <a:ext cx="74571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rgbClr val="FFFFFF"/>
                </a:solidFill>
                <a:latin typeface="Arial" panose="020B0604020202020204" pitchFamily="34" charset="0"/>
                <a:cs typeface="Arial" panose="020B0604020202020204" pitchFamily="34" charset="0"/>
              </a:rPr>
              <a:t>Mt Edziza</a:t>
            </a:r>
          </a:p>
        </p:txBody>
      </p:sp>
      <p:sp>
        <p:nvSpPr>
          <p:cNvPr id="26628" name="Text Box 4"/>
          <p:cNvSpPr txBox="1">
            <a:spLocks noChangeArrowheads="1"/>
          </p:cNvSpPr>
          <p:nvPr/>
        </p:nvSpPr>
        <p:spPr bwMode="auto">
          <a:xfrm>
            <a:off x="10680701" y="624512"/>
            <a:ext cx="136768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Ben Edwards</a:t>
            </a:r>
          </a:p>
        </p:txBody>
      </p:sp>
      <p:sp>
        <p:nvSpPr>
          <p:cNvPr id="26630" name="Text Box 14"/>
          <p:cNvSpPr txBox="1">
            <a:spLocks noChangeArrowheads="1"/>
          </p:cNvSpPr>
          <p:nvPr/>
        </p:nvSpPr>
        <p:spPr bwMode="auto">
          <a:xfrm>
            <a:off x="4572000" y="6248400"/>
            <a:ext cx="360868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rgbClr val="FFFF00"/>
                </a:solidFill>
                <a:latin typeface="Arial" panose="020B0604020202020204" pitchFamily="34" charset="0"/>
                <a:cs typeface="Arial" panose="020B0604020202020204" pitchFamily="34" charset="0"/>
              </a:rPr>
              <a:t>Polygenetic </a:t>
            </a:r>
            <a:r>
              <a:rPr lang="en-GB" altLang="en-US" sz="1800" dirty="0" err="1">
                <a:solidFill>
                  <a:srgbClr val="FFFF00"/>
                </a:solidFill>
                <a:latin typeface="Arial" panose="020B0604020202020204" pitchFamily="34" charset="0"/>
                <a:cs typeface="Arial" panose="020B0604020202020204" pitchFamily="34" charset="0"/>
              </a:rPr>
              <a:t>glaciovolcanic</a:t>
            </a:r>
            <a:r>
              <a:rPr lang="en-GB" altLang="en-US" sz="1800" dirty="0">
                <a:solidFill>
                  <a:srgbClr val="FFFF00"/>
                </a:solidFill>
                <a:latin typeface="Arial" panose="020B0604020202020204" pitchFamily="34" charset="0"/>
                <a:cs typeface="Arial" panose="020B0604020202020204" pitchFamily="34" charset="0"/>
              </a:rPr>
              <a:t> edifice</a:t>
            </a:r>
          </a:p>
        </p:txBody>
      </p:sp>
      <p:sp>
        <p:nvSpPr>
          <p:cNvPr id="7" name="Text Box 7"/>
          <p:cNvSpPr txBox="1">
            <a:spLocks noChangeArrowheads="1"/>
          </p:cNvSpPr>
          <p:nvPr/>
        </p:nvSpPr>
        <p:spPr bwMode="auto">
          <a:xfrm>
            <a:off x="1752601" y="79522"/>
            <a:ext cx="2428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British Columbia</a:t>
            </a:r>
          </a:p>
        </p:txBody>
      </p:sp>
    </p:spTree>
    <p:extLst>
      <p:ext uri="{BB962C8B-B14F-4D97-AF65-F5344CB8AC3E}">
        <p14:creationId xmlns:p14="http://schemas.microsoft.com/office/powerpoint/2010/main" val="337703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p:cNvSpPr txBox="1">
            <a:spLocks noChangeArrowheads="1"/>
          </p:cNvSpPr>
          <p:nvPr/>
        </p:nvSpPr>
        <p:spPr bwMode="auto">
          <a:xfrm>
            <a:off x="1752601" y="6019800"/>
            <a:ext cx="87876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rgbClr val="FFFFFF"/>
                </a:solidFill>
                <a:latin typeface="Arial" panose="020B0604020202020204" pitchFamily="34" charset="0"/>
                <a:cs typeface="Arial" panose="020B0604020202020204" pitchFamily="34" charset="0"/>
              </a:rPr>
              <a:t>Hoodoo </a:t>
            </a:r>
            <a:r>
              <a:rPr lang="en-GB" altLang="en-US" sz="1000" dirty="0" err="1" smtClean="0">
                <a:solidFill>
                  <a:srgbClr val="FFFFFF"/>
                </a:solidFill>
                <a:latin typeface="Arial" panose="020B0604020202020204" pitchFamily="34" charset="0"/>
                <a:cs typeface="Arial" panose="020B0604020202020204" pitchFamily="34" charset="0"/>
              </a:rPr>
              <a:t>Mtn</a:t>
            </a:r>
            <a:endParaRPr lang="en-GB" altLang="en-US" sz="1000" dirty="0">
              <a:solidFill>
                <a:srgbClr val="FFFFFF"/>
              </a:solidFill>
              <a:latin typeface="Arial" panose="020B0604020202020204" pitchFamily="34" charset="0"/>
              <a:cs typeface="Arial" panose="020B0604020202020204" pitchFamily="34" charset="0"/>
            </a:endParaRPr>
          </a:p>
        </p:txBody>
      </p:sp>
      <p:sp>
        <p:nvSpPr>
          <p:cNvPr id="26628" name="Text Box 4"/>
          <p:cNvSpPr txBox="1">
            <a:spLocks noChangeArrowheads="1"/>
          </p:cNvSpPr>
          <p:nvPr/>
        </p:nvSpPr>
        <p:spPr bwMode="auto">
          <a:xfrm>
            <a:off x="10071101" y="616621"/>
            <a:ext cx="136768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Ben Edwards</a:t>
            </a:r>
          </a:p>
        </p:txBody>
      </p:sp>
      <p:sp>
        <p:nvSpPr>
          <p:cNvPr id="26629" name="Text Box 7"/>
          <p:cNvSpPr txBox="1">
            <a:spLocks noChangeArrowheads="1"/>
          </p:cNvSpPr>
          <p:nvPr/>
        </p:nvSpPr>
        <p:spPr bwMode="auto">
          <a:xfrm>
            <a:off x="1752601" y="79522"/>
            <a:ext cx="24288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British Columbia</a:t>
            </a:r>
          </a:p>
        </p:txBody>
      </p:sp>
      <p:sp>
        <p:nvSpPr>
          <p:cNvPr id="26630" name="Text Box 14"/>
          <p:cNvSpPr txBox="1">
            <a:spLocks noChangeArrowheads="1"/>
          </p:cNvSpPr>
          <p:nvPr/>
        </p:nvSpPr>
        <p:spPr bwMode="auto">
          <a:xfrm>
            <a:off x="4572000" y="6248400"/>
            <a:ext cx="360868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800" dirty="0">
                <a:solidFill>
                  <a:srgbClr val="FFFF00"/>
                </a:solidFill>
                <a:latin typeface="Arial" panose="020B0604020202020204" pitchFamily="34" charset="0"/>
                <a:cs typeface="Arial" panose="020B0604020202020204" pitchFamily="34" charset="0"/>
              </a:rPr>
              <a:t>Polygenetic </a:t>
            </a:r>
            <a:r>
              <a:rPr lang="en-GB" altLang="en-US" sz="1800" dirty="0" err="1">
                <a:solidFill>
                  <a:srgbClr val="FFFF00"/>
                </a:solidFill>
                <a:latin typeface="Arial" panose="020B0604020202020204" pitchFamily="34" charset="0"/>
                <a:cs typeface="Arial" panose="020B0604020202020204" pitchFamily="34" charset="0"/>
              </a:rPr>
              <a:t>glaciovolcanic</a:t>
            </a:r>
            <a:r>
              <a:rPr lang="en-GB" altLang="en-US" sz="1800" dirty="0">
                <a:solidFill>
                  <a:srgbClr val="FFFF00"/>
                </a:solidFill>
                <a:latin typeface="Arial" panose="020B0604020202020204" pitchFamily="34" charset="0"/>
                <a:cs typeface="Arial" panose="020B0604020202020204" pitchFamily="34" charset="0"/>
              </a:rPr>
              <a:t> edifice</a:t>
            </a:r>
          </a:p>
        </p:txBody>
      </p:sp>
      <p:pic>
        <p:nvPicPr>
          <p:cNvPr id="2" name="Picture 1" descr="DSC_3098_hoodooNSid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6123" y="610271"/>
            <a:ext cx="8124608" cy="5402000"/>
          </a:xfrm>
          <a:prstGeom prst="rect">
            <a:avLst/>
          </a:prstGeom>
        </p:spPr>
      </p:pic>
    </p:spTree>
    <p:extLst>
      <p:ext uri="{BB962C8B-B14F-4D97-AF65-F5344CB8AC3E}">
        <p14:creationId xmlns:p14="http://schemas.microsoft.com/office/powerpoint/2010/main" val="4157877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2966680" y="1112159"/>
            <a:ext cx="6056086" cy="5323114"/>
          </a:xfrm>
          <a:prstGeom prst="rect">
            <a:avLst/>
          </a:prstGeom>
          <a:solidFill>
            <a:schemeClr val="bg2"/>
          </a:solidFill>
          <a:ln w="9525">
            <a:solidFill>
              <a:schemeClr val="tx1"/>
            </a:solidFill>
            <a:miter lim="800000"/>
            <a:headEnd/>
            <a:tailEnd/>
          </a:ln>
          <a:effec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latin typeface="+mn-lt"/>
            </a:endParaRPr>
          </a:p>
        </p:txBody>
      </p:sp>
      <p:pic>
        <p:nvPicPr>
          <p:cNvPr id="31747" name="Picture 3" descr="C:\D Drive - Science\DRAWINGS\Antarctica_from_space_with volcanoes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4704" y="1228046"/>
            <a:ext cx="4459423" cy="5209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134127" y="6137275"/>
            <a:ext cx="9364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a:latin typeface="Arial" panose="020B0604020202020204" pitchFamily="34" charset="0"/>
                <a:cs typeface="Arial" panose="020B0604020202020204" pitchFamily="34" charset="0"/>
              </a:rPr>
              <a:t>volcanoes</a:t>
            </a:r>
          </a:p>
        </p:txBody>
      </p:sp>
      <p:sp>
        <p:nvSpPr>
          <p:cNvPr id="31749" name="Oval 5"/>
          <p:cNvSpPr>
            <a:spLocks noChangeArrowheads="1"/>
          </p:cNvSpPr>
          <p:nvPr/>
        </p:nvSpPr>
        <p:spPr bwMode="auto">
          <a:xfrm>
            <a:off x="7962676" y="6249988"/>
            <a:ext cx="74612" cy="74612"/>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1750" name="Text Box 8"/>
          <p:cNvSpPr txBox="1">
            <a:spLocks noChangeArrowheads="1"/>
          </p:cNvSpPr>
          <p:nvPr/>
        </p:nvSpPr>
        <p:spPr bwMode="auto">
          <a:xfrm>
            <a:off x="2674938" y="152401"/>
            <a:ext cx="65950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a:solidFill>
                  <a:srgbClr val="FFFF00"/>
                </a:solidFill>
                <a:latin typeface="Arial" panose="020B0604020202020204" pitchFamily="34" charset="0"/>
                <a:cs typeface="Arial" panose="020B0604020202020204" pitchFamily="34" charset="0"/>
              </a:rPr>
              <a:t>Antarctica – distribution of volcanic centres</a:t>
            </a:r>
          </a:p>
        </p:txBody>
      </p:sp>
      <p:sp>
        <p:nvSpPr>
          <p:cNvPr id="7" name="TextBox 1"/>
          <p:cNvSpPr txBox="1">
            <a:spLocks noChangeArrowheads="1"/>
          </p:cNvSpPr>
          <p:nvPr/>
        </p:nvSpPr>
        <p:spPr bwMode="auto">
          <a:xfrm>
            <a:off x="4124644" y="707170"/>
            <a:ext cx="31133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smtClean="0">
                <a:solidFill>
                  <a:schemeClr val="bg1"/>
                </a:solidFill>
                <a:latin typeface="Arial" panose="020B0604020202020204" pitchFamily="34" charset="0"/>
                <a:cs typeface="Arial" panose="020B0604020202020204" pitchFamily="34" charset="0"/>
              </a:rPr>
              <a:t>Mainly large </a:t>
            </a:r>
            <a:r>
              <a:rPr lang="en-GB" altLang="en-US" sz="1600" dirty="0">
                <a:solidFill>
                  <a:schemeClr val="bg1"/>
                </a:solidFill>
                <a:latin typeface="Arial" panose="020B0604020202020204" pitchFamily="34" charset="0"/>
                <a:cs typeface="Arial" panose="020B0604020202020204" pitchFamily="34" charset="0"/>
              </a:rPr>
              <a:t>polygenetic </a:t>
            </a:r>
            <a:r>
              <a:rPr lang="en-GB" altLang="en-US" sz="1600" dirty="0" smtClean="0">
                <a:solidFill>
                  <a:schemeClr val="bg1"/>
                </a:solidFill>
                <a:latin typeface="Arial" panose="020B0604020202020204" pitchFamily="34" charset="0"/>
                <a:cs typeface="Arial" panose="020B0604020202020204" pitchFamily="34" charset="0"/>
              </a:rPr>
              <a:t>centres</a:t>
            </a:r>
            <a:endParaRPr lang="en-GB" alt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6871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0566400" y="882198"/>
            <a:ext cx="153511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Images: </a:t>
            </a:r>
            <a:r>
              <a:rPr lang="en-GB" altLang="en-US" sz="1000" dirty="0" err="1">
                <a:solidFill>
                  <a:schemeClr val="bg1"/>
                </a:solidFill>
                <a:latin typeface="Arial" panose="020B0604020202020204" pitchFamily="34" charset="0"/>
                <a:cs typeface="Arial" panose="020B0604020202020204" pitchFamily="34" charset="0"/>
              </a:rPr>
              <a:t>GoogleEarth</a:t>
            </a:r>
            <a:endParaRPr lang="en-GB" altLang="en-US" sz="1000" dirty="0">
              <a:solidFill>
                <a:schemeClr val="bg1"/>
              </a:solidFill>
              <a:latin typeface="Arial" panose="020B0604020202020204" pitchFamily="34" charset="0"/>
              <a:cs typeface="Arial" panose="020B0604020202020204" pitchFamily="34" charset="0"/>
            </a:endParaRPr>
          </a:p>
        </p:txBody>
      </p:sp>
      <p:pic>
        <p:nvPicPr>
          <p:cNvPr id="327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836613"/>
            <a:ext cx="893445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1" y="5181600"/>
            <a:ext cx="1522413"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Oval 5"/>
          <p:cNvSpPr>
            <a:spLocks noChangeArrowheads="1"/>
          </p:cNvSpPr>
          <p:nvPr/>
        </p:nvSpPr>
        <p:spPr bwMode="auto">
          <a:xfrm>
            <a:off x="9328150" y="5805488"/>
            <a:ext cx="152400" cy="152400"/>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2775" name="TextBox 1"/>
          <p:cNvSpPr txBox="1">
            <a:spLocks noChangeArrowheads="1"/>
          </p:cNvSpPr>
          <p:nvPr/>
        </p:nvSpPr>
        <p:spPr bwMode="auto">
          <a:xfrm>
            <a:off x="1627189" y="5843589"/>
            <a:ext cx="29979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err="1" smtClean="0">
                <a:solidFill>
                  <a:schemeClr val="bg1"/>
                </a:solidFill>
                <a:latin typeface="Arial" panose="020B0604020202020204" pitchFamily="34" charset="0"/>
                <a:cs typeface="Arial" panose="020B0604020202020204" pitchFamily="34" charset="0"/>
              </a:rPr>
              <a:t>Glaciovolcanic</a:t>
            </a:r>
            <a:r>
              <a:rPr lang="en-GB" altLang="en-US" sz="1600" dirty="0" smtClean="0">
                <a:solidFill>
                  <a:schemeClr val="bg1"/>
                </a:solidFill>
                <a:latin typeface="Arial" panose="020B0604020202020204" pitchFamily="34" charset="0"/>
                <a:cs typeface="Arial" panose="020B0604020202020204" pitchFamily="34" charset="0"/>
              </a:rPr>
              <a:t> </a:t>
            </a:r>
            <a:r>
              <a:rPr lang="en-GB" altLang="en-US" sz="1600" dirty="0">
                <a:solidFill>
                  <a:schemeClr val="bg1"/>
                </a:solidFill>
                <a:latin typeface="Arial" panose="020B0604020202020204" pitchFamily="34" charset="0"/>
                <a:cs typeface="Arial" panose="020B0604020202020204" pitchFamily="34" charset="0"/>
              </a:rPr>
              <a:t>stratovolcanoes</a:t>
            </a:r>
          </a:p>
        </p:txBody>
      </p:sp>
      <p:sp>
        <p:nvSpPr>
          <p:cNvPr id="8" name="Text Box 19"/>
          <p:cNvSpPr txBox="1">
            <a:spLocks noChangeArrowheads="1"/>
          </p:cNvSpPr>
          <p:nvPr/>
        </p:nvSpPr>
        <p:spPr bwMode="auto">
          <a:xfrm>
            <a:off x="1572241" y="213519"/>
            <a:ext cx="1553630" cy="461665"/>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Antarctica</a:t>
            </a:r>
          </a:p>
        </p:txBody>
      </p:sp>
    </p:spTree>
    <p:extLst>
      <p:ext uri="{BB962C8B-B14F-4D97-AF65-F5344CB8AC3E}">
        <p14:creationId xmlns:p14="http://schemas.microsoft.com/office/powerpoint/2010/main" val="7319207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F Drive - Volumes\Volcano-Ice Papers\CoversText&amp;Images\ErebusView.jpg"/>
          <p:cNvPicPr>
            <a:picLocks noChangeAspect="1" noChangeArrowheads="1"/>
          </p:cNvPicPr>
          <p:nvPr/>
        </p:nvPicPr>
        <p:blipFill>
          <a:blip r:embed="rId3">
            <a:extLst>
              <a:ext uri="{28A0092B-C50C-407E-A947-70E740481C1C}">
                <a14:useLocalDpi xmlns:a14="http://schemas.microsoft.com/office/drawing/2010/main" val="0"/>
              </a:ext>
            </a:extLst>
          </a:blip>
          <a:srcRect b="66"/>
          <a:stretch>
            <a:fillRect/>
          </a:stretch>
        </p:blipFill>
        <p:spPr bwMode="auto">
          <a:xfrm>
            <a:off x="1524000" y="149226"/>
            <a:ext cx="91440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5" name="Group 4"/>
          <p:cNvGrpSpPr>
            <a:grpSpLocks/>
          </p:cNvGrpSpPr>
          <p:nvPr/>
        </p:nvGrpSpPr>
        <p:grpSpPr bwMode="auto">
          <a:xfrm>
            <a:off x="8839201" y="5181600"/>
            <a:ext cx="1522413" cy="1136650"/>
            <a:chOff x="4608" y="3264"/>
            <a:chExt cx="959" cy="716"/>
          </a:xfrm>
        </p:grpSpPr>
        <p:pic>
          <p:nvPicPr>
            <p:cNvPr id="338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 y="3264"/>
              <a:ext cx="959" cy="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1" name="Oval 6"/>
            <p:cNvSpPr>
              <a:spLocks noChangeArrowheads="1"/>
            </p:cNvSpPr>
            <p:nvPr/>
          </p:nvSpPr>
          <p:spPr bwMode="auto">
            <a:xfrm>
              <a:off x="5088" y="3744"/>
              <a:ext cx="96" cy="96"/>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33796" name="Text Box 2"/>
          <p:cNvSpPr txBox="1">
            <a:spLocks noChangeArrowheads="1"/>
          </p:cNvSpPr>
          <p:nvPr/>
        </p:nvSpPr>
        <p:spPr bwMode="auto">
          <a:xfrm>
            <a:off x="1524000" y="5932100"/>
            <a:ext cx="97815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Mount Erebus</a:t>
            </a:r>
          </a:p>
        </p:txBody>
      </p:sp>
      <p:sp>
        <p:nvSpPr>
          <p:cNvPr id="33797" name="Text Box 4"/>
          <p:cNvSpPr txBox="1">
            <a:spLocks noChangeArrowheads="1"/>
          </p:cNvSpPr>
          <p:nvPr/>
        </p:nvSpPr>
        <p:spPr bwMode="auto">
          <a:xfrm>
            <a:off x="10668000" y="306389"/>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John Smellie</a:t>
            </a:r>
          </a:p>
        </p:txBody>
      </p:sp>
      <p:sp>
        <p:nvSpPr>
          <p:cNvPr id="33799" name="TextBox 1"/>
          <p:cNvSpPr txBox="1">
            <a:spLocks noChangeArrowheads="1"/>
          </p:cNvSpPr>
          <p:nvPr/>
        </p:nvSpPr>
        <p:spPr bwMode="auto">
          <a:xfrm>
            <a:off x="4560889" y="5835134"/>
            <a:ext cx="2781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err="1" smtClean="0">
                <a:solidFill>
                  <a:schemeClr val="bg1"/>
                </a:solidFill>
                <a:latin typeface="Arial" panose="020B0604020202020204" pitchFamily="34" charset="0"/>
                <a:cs typeface="Arial" panose="020B0604020202020204" pitchFamily="34" charset="0"/>
              </a:rPr>
              <a:t>Glaciovolcanic</a:t>
            </a:r>
            <a:r>
              <a:rPr lang="en-GB" altLang="en-US" sz="1600" dirty="0" smtClean="0">
                <a:solidFill>
                  <a:schemeClr val="bg1"/>
                </a:solidFill>
                <a:latin typeface="Arial" panose="020B0604020202020204" pitchFamily="34" charset="0"/>
                <a:cs typeface="Arial" panose="020B0604020202020204" pitchFamily="34" charset="0"/>
              </a:rPr>
              <a:t> </a:t>
            </a:r>
            <a:r>
              <a:rPr lang="en-GB" altLang="en-US" sz="1600" dirty="0">
                <a:solidFill>
                  <a:schemeClr val="bg1"/>
                </a:solidFill>
                <a:latin typeface="Arial" panose="020B0604020202020204" pitchFamily="34" charset="0"/>
                <a:cs typeface="Arial" panose="020B0604020202020204" pitchFamily="34" charset="0"/>
              </a:rPr>
              <a:t>stratovolcano</a:t>
            </a:r>
          </a:p>
        </p:txBody>
      </p:sp>
      <p:sp>
        <p:nvSpPr>
          <p:cNvPr id="10" name="Text Box 19"/>
          <p:cNvSpPr txBox="1">
            <a:spLocks noChangeArrowheads="1"/>
          </p:cNvSpPr>
          <p:nvPr/>
        </p:nvSpPr>
        <p:spPr bwMode="auto">
          <a:xfrm>
            <a:off x="1572241" y="213519"/>
            <a:ext cx="1553630" cy="461665"/>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Antarctica</a:t>
            </a:r>
          </a:p>
        </p:txBody>
      </p:sp>
    </p:spTree>
    <p:extLst>
      <p:ext uri="{BB962C8B-B14F-4D97-AF65-F5344CB8AC3E}">
        <p14:creationId xmlns:p14="http://schemas.microsoft.com/office/powerpoint/2010/main" val="2032801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G Drive - Miscellany\PHOTOS\Rocchi_Melbourne aerial view_PICT1386.jpg"/>
          <p:cNvPicPr>
            <a:picLocks noChangeAspect="1" noChangeArrowheads="1"/>
          </p:cNvPicPr>
          <p:nvPr/>
        </p:nvPicPr>
        <p:blipFill rotWithShape="1">
          <a:blip r:embed="rId3">
            <a:extLst>
              <a:ext uri="{28A0092B-C50C-407E-A947-70E740481C1C}">
                <a14:useLocalDpi xmlns:a14="http://schemas.microsoft.com/office/drawing/2010/main" val="0"/>
              </a:ext>
            </a:extLst>
          </a:blip>
          <a:srcRect b="7707"/>
          <a:stretch/>
        </p:blipFill>
        <p:spPr bwMode="auto">
          <a:xfrm>
            <a:off x="1524000" y="0"/>
            <a:ext cx="91440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4"/>
          <p:cNvSpPr txBox="1">
            <a:spLocks noChangeArrowheads="1"/>
          </p:cNvSpPr>
          <p:nvPr/>
        </p:nvSpPr>
        <p:spPr bwMode="auto">
          <a:xfrm>
            <a:off x="8839200" y="5943600"/>
            <a:ext cx="1638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a:solidFill>
                  <a:srgbClr val="FFFF00"/>
                </a:solidFill>
                <a:latin typeface="+mn-lt"/>
              </a:rPr>
              <a:t>Photo by Sergio Rocchi</a:t>
            </a:r>
          </a:p>
        </p:txBody>
      </p:sp>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9201" y="5181600"/>
            <a:ext cx="1522413" cy="113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Oval 6"/>
          <p:cNvSpPr>
            <a:spLocks noChangeArrowheads="1"/>
          </p:cNvSpPr>
          <p:nvPr/>
        </p:nvSpPr>
        <p:spPr bwMode="auto">
          <a:xfrm>
            <a:off x="9677400" y="6019800"/>
            <a:ext cx="152400" cy="152400"/>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4822" name="Text Box 9"/>
          <p:cNvSpPr txBox="1">
            <a:spLocks noChangeArrowheads="1"/>
          </p:cNvSpPr>
          <p:nvPr/>
        </p:nvSpPr>
        <p:spPr bwMode="auto">
          <a:xfrm>
            <a:off x="1524000" y="5867827"/>
            <a:ext cx="11769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Mount Melbourne</a:t>
            </a:r>
          </a:p>
        </p:txBody>
      </p:sp>
      <p:sp>
        <p:nvSpPr>
          <p:cNvPr id="11" name="Text Box 4"/>
          <p:cNvSpPr txBox="1">
            <a:spLocks noChangeArrowheads="1"/>
          </p:cNvSpPr>
          <p:nvPr/>
        </p:nvSpPr>
        <p:spPr bwMode="auto">
          <a:xfrm>
            <a:off x="10664825" y="213757"/>
            <a:ext cx="14045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en-GB" altLang="en-US" sz="1000" dirty="0">
                <a:solidFill>
                  <a:schemeClr val="bg1"/>
                </a:solidFill>
                <a:latin typeface="Arial" panose="020B0604020202020204" pitchFamily="34" charset="0"/>
                <a:cs typeface="Arial" panose="020B0604020202020204" pitchFamily="34" charset="0"/>
              </a:rPr>
              <a:t>Image: Sergio </a:t>
            </a:r>
            <a:r>
              <a:rPr lang="en-GB" altLang="en-US" sz="1000" dirty="0" err="1">
                <a:solidFill>
                  <a:schemeClr val="bg1"/>
                </a:solidFill>
                <a:latin typeface="Arial" panose="020B0604020202020204" pitchFamily="34" charset="0"/>
                <a:cs typeface="Arial" panose="020B0604020202020204" pitchFamily="34" charset="0"/>
              </a:rPr>
              <a:t>Rocchi</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0" name="Text Box 19"/>
          <p:cNvSpPr txBox="1">
            <a:spLocks noChangeArrowheads="1"/>
          </p:cNvSpPr>
          <p:nvPr/>
        </p:nvSpPr>
        <p:spPr bwMode="auto">
          <a:xfrm>
            <a:off x="1572241" y="213519"/>
            <a:ext cx="1553630" cy="461665"/>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latin typeface="Arial" panose="020B0604020202020204" pitchFamily="34" charset="0"/>
                <a:cs typeface="Arial" panose="020B0604020202020204" pitchFamily="34" charset="0"/>
              </a:rPr>
              <a:t>Antarctica</a:t>
            </a:r>
          </a:p>
        </p:txBody>
      </p:sp>
      <p:sp>
        <p:nvSpPr>
          <p:cNvPr id="14" name="TextBox 1"/>
          <p:cNvSpPr txBox="1">
            <a:spLocks noChangeArrowheads="1"/>
          </p:cNvSpPr>
          <p:nvPr/>
        </p:nvSpPr>
        <p:spPr bwMode="auto">
          <a:xfrm>
            <a:off x="4560889" y="5835134"/>
            <a:ext cx="2781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err="1" smtClean="0">
                <a:solidFill>
                  <a:schemeClr val="bg1"/>
                </a:solidFill>
                <a:latin typeface="Arial" panose="020B0604020202020204" pitchFamily="34" charset="0"/>
                <a:cs typeface="Arial" panose="020B0604020202020204" pitchFamily="34" charset="0"/>
              </a:rPr>
              <a:t>Glaciovolcanic</a:t>
            </a:r>
            <a:r>
              <a:rPr lang="en-GB" altLang="en-US" sz="1600" dirty="0" smtClean="0">
                <a:solidFill>
                  <a:schemeClr val="bg1"/>
                </a:solidFill>
                <a:latin typeface="Arial" panose="020B0604020202020204" pitchFamily="34" charset="0"/>
                <a:cs typeface="Arial" panose="020B0604020202020204" pitchFamily="34" charset="0"/>
              </a:rPr>
              <a:t> </a:t>
            </a:r>
            <a:r>
              <a:rPr lang="en-GB" altLang="en-US" sz="1600" dirty="0">
                <a:solidFill>
                  <a:schemeClr val="bg1"/>
                </a:solidFill>
                <a:latin typeface="Arial" panose="020B0604020202020204" pitchFamily="34" charset="0"/>
                <a:cs typeface="Arial" panose="020B0604020202020204" pitchFamily="34" charset="0"/>
              </a:rPr>
              <a:t>stratovolcano</a:t>
            </a:r>
          </a:p>
        </p:txBody>
      </p:sp>
    </p:spTree>
    <p:extLst>
      <p:ext uri="{BB962C8B-B14F-4D97-AF65-F5344CB8AC3E}">
        <p14:creationId xmlns:p14="http://schemas.microsoft.com/office/powerpoint/2010/main" val="3874101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52400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400">
                <a:latin typeface="+mn-lt"/>
              </a:rPr>
              <a:t>Source:</a:t>
            </a:r>
          </a:p>
        </p:txBody>
      </p:sp>
      <p:grpSp>
        <p:nvGrpSpPr>
          <p:cNvPr id="35843" name="Group 3"/>
          <p:cNvGrpSpPr>
            <a:grpSpLocks/>
          </p:cNvGrpSpPr>
          <p:nvPr/>
        </p:nvGrpSpPr>
        <p:grpSpPr bwMode="auto">
          <a:xfrm>
            <a:off x="3432175" y="-36513"/>
            <a:ext cx="7105650" cy="6858001"/>
            <a:chOff x="672" y="0"/>
            <a:chExt cx="4476" cy="4320"/>
          </a:xfrm>
        </p:grpSpPr>
        <p:pic>
          <p:nvPicPr>
            <p:cNvPr id="35856" name="Picture 4" descr="C:\D Drive - Science\PAPERS\ISODYN\NVL\NVL palaeoenvironments\Coulman sat image_annotated.jpg"/>
            <p:cNvPicPr>
              <a:picLocks noChangeAspect="1" noChangeArrowheads="1"/>
            </p:cNvPicPr>
            <p:nvPr/>
          </p:nvPicPr>
          <p:blipFill>
            <a:blip r:embed="rId3">
              <a:extLst>
                <a:ext uri="{28A0092B-C50C-407E-A947-70E740481C1C}">
                  <a14:useLocalDpi xmlns:a14="http://schemas.microsoft.com/office/drawing/2010/main" val="0"/>
                </a:ext>
              </a:extLst>
            </a:blip>
            <a:srcRect r="21996"/>
            <a:stretch>
              <a:fillRect/>
            </a:stretch>
          </p:blipFill>
          <p:spPr bwMode="auto">
            <a:xfrm>
              <a:off x="3149" y="432"/>
              <a:ext cx="1999"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7" name="Group 5"/>
            <p:cNvGrpSpPr>
              <a:grpSpLocks/>
            </p:cNvGrpSpPr>
            <p:nvPr/>
          </p:nvGrpSpPr>
          <p:grpSpPr bwMode="auto">
            <a:xfrm>
              <a:off x="672" y="0"/>
              <a:ext cx="2400" cy="4320"/>
              <a:chOff x="672" y="0"/>
              <a:chExt cx="2400" cy="4320"/>
            </a:xfrm>
          </p:grpSpPr>
          <p:grpSp>
            <p:nvGrpSpPr>
              <p:cNvPr id="35858" name="Group 6"/>
              <p:cNvGrpSpPr>
                <a:grpSpLocks/>
              </p:cNvGrpSpPr>
              <p:nvPr/>
            </p:nvGrpSpPr>
            <p:grpSpPr bwMode="auto">
              <a:xfrm>
                <a:off x="672" y="0"/>
                <a:ext cx="2400" cy="4320"/>
                <a:chOff x="1584" y="0"/>
                <a:chExt cx="2400" cy="4320"/>
              </a:xfrm>
            </p:grpSpPr>
            <p:pic>
              <p:nvPicPr>
                <p:cNvPr id="35860" name="Picture 7" descr="C:\E Drive - Admin etc\spillover phots+diagrams\satphots&amp;images\NVL\Coulman to Adare_cr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4" y="0"/>
                  <a:ext cx="24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1" name="Rectangle 8"/>
                <p:cNvSpPr>
                  <a:spLocks noChangeArrowheads="1"/>
                </p:cNvSpPr>
                <p:nvPr/>
              </p:nvSpPr>
              <p:spPr bwMode="auto">
                <a:xfrm>
                  <a:off x="1584" y="0"/>
                  <a:ext cx="2400" cy="432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sp>
            <p:nvSpPr>
              <p:cNvPr id="35859" name="Oval 9"/>
              <p:cNvSpPr>
                <a:spLocks noChangeArrowheads="1"/>
              </p:cNvSpPr>
              <p:nvPr/>
            </p:nvSpPr>
            <p:spPr bwMode="auto">
              <a:xfrm rot="-845370">
                <a:off x="2448" y="3552"/>
                <a:ext cx="336" cy="768"/>
              </a:xfrm>
              <a:prstGeom prst="ellipse">
                <a:avLst/>
              </a:prstGeom>
              <a:noFill/>
              <a:ln w="190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p>
            </p:txBody>
          </p:sp>
        </p:grpSp>
      </p:grpSp>
      <p:sp>
        <p:nvSpPr>
          <p:cNvPr id="35844" name="Text Box 11"/>
          <p:cNvSpPr txBox="1">
            <a:spLocks noChangeArrowheads="1"/>
          </p:cNvSpPr>
          <p:nvPr/>
        </p:nvSpPr>
        <p:spPr bwMode="auto">
          <a:xfrm>
            <a:off x="1740299" y="6352175"/>
            <a:ext cx="139012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Smellie </a:t>
            </a:r>
            <a:r>
              <a:rPr lang="en-GB" altLang="en-US" sz="1000" dirty="0">
                <a:solidFill>
                  <a:schemeClr val="bg1"/>
                </a:solidFill>
                <a:latin typeface="Arial" panose="020B0604020202020204" pitchFamily="34" charset="0"/>
                <a:cs typeface="Arial" panose="020B0604020202020204" pitchFamily="34" charset="0"/>
              </a:rPr>
              <a:t>et al. (</a:t>
            </a:r>
            <a:r>
              <a:rPr lang="en-GB" altLang="en-US" sz="1000" dirty="0" smtClean="0">
                <a:solidFill>
                  <a:schemeClr val="bg1"/>
                </a:solidFill>
                <a:latin typeface="Arial" panose="020B0604020202020204" pitchFamily="34" charset="0"/>
                <a:cs typeface="Arial" panose="020B0604020202020204" pitchFamily="34" charset="0"/>
              </a:rPr>
              <a:t>2011</a:t>
            </a:r>
            <a:r>
              <a:rPr lang="en-GB" altLang="en-US" sz="1000" dirty="0">
                <a:solidFill>
                  <a:schemeClr val="bg1"/>
                </a:solidFill>
                <a:latin typeface="Arial" panose="020B0604020202020204" pitchFamily="34" charset="0"/>
                <a:cs typeface="Arial" panose="020B0604020202020204" pitchFamily="34" charset="0"/>
              </a:rPr>
              <a:t>a</a:t>
            </a:r>
            <a:r>
              <a:rPr lang="en-GB" altLang="en-US" sz="1000" dirty="0" smtClean="0">
                <a:solidFill>
                  <a:schemeClr val="bg1"/>
                </a:solidFill>
                <a:latin typeface="Arial" panose="020B0604020202020204" pitchFamily="34" charset="0"/>
                <a:cs typeface="Arial" panose="020B0604020202020204" pitchFamily="34" charset="0"/>
              </a:rPr>
              <a:t>)</a:t>
            </a:r>
            <a:endParaRPr lang="en-GB" altLang="en-US" sz="1000" dirty="0">
              <a:solidFill>
                <a:schemeClr val="bg1"/>
              </a:solidFill>
              <a:latin typeface="Arial" panose="020B0604020202020204" pitchFamily="34" charset="0"/>
              <a:cs typeface="Arial" panose="020B0604020202020204" pitchFamily="34" charset="0"/>
            </a:endParaRPr>
          </a:p>
        </p:txBody>
      </p:sp>
      <p:grpSp>
        <p:nvGrpSpPr>
          <p:cNvPr id="35845" name="Group 18"/>
          <p:cNvGrpSpPr>
            <a:grpSpLocks/>
          </p:cNvGrpSpPr>
          <p:nvPr/>
        </p:nvGrpSpPr>
        <p:grpSpPr bwMode="auto">
          <a:xfrm>
            <a:off x="9448803" y="5895975"/>
            <a:ext cx="1217613" cy="962025"/>
            <a:chOff x="4944" y="3618"/>
            <a:chExt cx="767" cy="606"/>
          </a:xfrm>
        </p:grpSpPr>
        <p:pic>
          <p:nvPicPr>
            <p:cNvPr id="35854"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4" y="3618"/>
              <a:ext cx="767"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5" name="Oval 17"/>
            <p:cNvSpPr>
              <a:spLocks noChangeArrowheads="1"/>
            </p:cNvSpPr>
            <p:nvPr/>
          </p:nvSpPr>
          <p:spPr bwMode="auto">
            <a:xfrm>
              <a:off x="5328" y="4080"/>
              <a:ext cx="77" cy="76"/>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35847" name="Oval 20"/>
          <p:cNvSpPr>
            <a:spLocks noChangeArrowheads="1"/>
          </p:cNvSpPr>
          <p:nvPr/>
        </p:nvSpPr>
        <p:spPr bwMode="auto">
          <a:xfrm rot="-1212156">
            <a:off x="5965825" y="93663"/>
            <a:ext cx="609600" cy="2133600"/>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5848" name="Oval 21"/>
          <p:cNvSpPr>
            <a:spLocks noChangeArrowheads="1"/>
          </p:cNvSpPr>
          <p:nvPr/>
        </p:nvSpPr>
        <p:spPr bwMode="auto">
          <a:xfrm>
            <a:off x="6111875" y="2859088"/>
            <a:ext cx="533400" cy="1066800"/>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5849" name="Oval 22"/>
          <p:cNvSpPr>
            <a:spLocks noChangeArrowheads="1"/>
          </p:cNvSpPr>
          <p:nvPr/>
        </p:nvSpPr>
        <p:spPr bwMode="auto">
          <a:xfrm rot="580875">
            <a:off x="5692775" y="3825875"/>
            <a:ext cx="609600" cy="2057400"/>
          </a:xfrm>
          <a:prstGeom prst="ellipse">
            <a:avLst/>
          </a:prstGeom>
          <a:noFill/>
          <a:ln w="1905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35850" name="Line 23"/>
          <p:cNvSpPr>
            <a:spLocks noChangeShapeType="1"/>
          </p:cNvSpPr>
          <p:nvPr/>
        </p:nvSpPr>
        <p:spPr bwMode="auto">
          <a:xfrm flipV="1">
            <a:off x="6630989" y="4914899"/>
            <a:ext cx="1702161" cy="1152525"/>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851" name="TextBox 1"/>
          <p:cNvSpPr txBox="1">
            <a:spLocks noChangeArrowheads="1"/>
          </p:cNvSpPr>
          <p:nvPr/>
        </p:nvSpPr>
        <p:spPr bwMode="auto">
          <a:xfrm>
            <a:off x="116202" y="1620560"/>
            <a:ext cx="30748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err="1" smtClean="0">
                <a:solidFill>
                  <a:schemeClr val="bg1"/>
                </a:solidFill>
                <a:latin typeface="Arial" panose="020B0604020202020204" pitchFamily="34" charset="0"/>
                <a:cs typeface="Arial" panose="020B0604020202020204" pitchFamily="34" charset="0"/>
              </a:rPr>
              <a:t>Glaciovolcanic</a:t>
            </a:r>
            <a:r>
              <a:rPr lang="en-GB" altLang="en-US" sz="1600" dirty="0" smtClean="0">
                <a:solidFill>
                  <a:schemeClr val="bg1"/>
                </a:solidFill>
                <a:latin typeface="Arial" panose="020B0604020202020204" pitchFamily="34" charset="0"/>
                <a:cs typeface="Arial" panose="020B0604020202020204" pitchFamily="34" charset="0"/>
              </a:rPr>
              <a:t> </a:t>
            </a:r>
            <a:r>
              <a:rPr lang="en-GB" altLang="en-US" sz="1600" dirty="0">
                <a:solidFill>
                  <a:schemeClr val="bg1"/>
                </a:solidFill>
                <a:latin typeface="Arial" panose="020B0604020202020204" pitchFamily="34" charset="0"/>
                <a:cs typeface="Arial" panose="020B0604020202020204" pitchFamily="34" charset="0"/>
              </a:rPr>
              <a:t>shield volcanoes</a:t>
            </a:r>
          </a:p>
        </p:txBody>
      </p:sp>
      <p:sp>
        <p:nvSpPr>
          <p:cNvPr id="35852" name="Text Box 12"/>
          <p:cNvSpPr txBox="1">
            <a:spLocks noChangeArrowheads="1"/>
          </p:cNvSpPr>
          <p:nvPr/>
        </p:nvSpPr>
        <p:spPr bwMode="auto">
          <a:xfrm>
            <a:off x="1274211" y="5754017"/>
            <a:ext cx="1936236" cy="338554"/>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a:solidFill>
                  <a:schemeClr val="bg1"/>
                </a:solidFill>
                <a:latin typeface="Arial" panose="020B0604020202020204" pitchFamily="34" charset="0"/>
                <a:cs typeface="Arial" panose="020B0604020202020204" pitchFamily="34" charset="0"/>
              </a:rPr>
              <a:t>North Victoria </a:t>
            </a:r>
            <a:r>
              <a:rPr lang="en-GB" altLang="en-US" sz="1600" dirty="0" smtClean="0">
                <a:solidFill>
                  <a:schemeClr val="bg1"/>
                </a:solidFill>
                <a:latin typeface="Arial" panose="020B0604020202020204" pitchFamily="34" charset="0"/>
                <a:cs typeface="Arial" panose="020B0604020202020204" pitchFamily="34" charset="0"/>
              </a:rPr>
              <a:t>Land</a:t>
            </a:r>
            <a:endParaRPr lang="en-GB" altLang="en-US" sz="1600" dirty="0">
              <a:solidFill>
                <a:schemeClr val="bg1"/>
              </a:solidFill>
              <a:latin typeface="Arial" panose="020B0604020202020204" pitchFamily="34" charset="0"/>
              <a:cs typeface="Arial" panose="020B0604020202020204" pitchFamily="34" charset="0"/>
            </a:endParaRPr>
          </a:p>
        </p:txBody>
      </p:sp>
      <p:sp>
        <p:nvSpPr>
          <p:cNvPr id="21" name="Text Box 19"/>
          <p:cNvSpPr txBox="1">
            <a:spLocks noChangeArrowheads="1"/>
          </p:cNvSpPr>
          <p:nvPr/>
        </p:nvSpPr>
        <p:spPr bwMode="auto">
          <a:xfrm>
            <a:off x="1572241" y="213519"/>
            <a:ext cx="1553630" cy="461665"/>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Antarctica</a:t>
            </a:r>
          </a:p>
        </p:txBody>
      </p:sp>
    </p:spTree>
    <p:extLst>
      <p:ext uri="{BB962C8B-B14F-4D97-AF65-F5344CB8AC3E}">
        <p14:creationId xmlns:p14="http://schemas.microsoft.com/office/powerpoint/2010/main" val="40936715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7" name="Group 1033"/>
          <p:cNvGrpSpPr>
            <a:grpSpLocks/>
          </p:cNvGrpSpPr>
          <p:nvPr/>
        </p:nvGrpSpPr>
        <p:grpSpPr bwMode="auto">
          <a:xfrm>
            <a:off x="3354388" y="84139"/>
            <a:ext cx="6629400" cy="6264275"/>
            <a:chOff x="624" y="0"/>
            <a:chExt cx="4176" cy="3946"/>
          </a:xfrm>
        </p:grpSpPr>
        <p:pic>
          <p:nvPicPr>
            <p:cNvPr id="36878" name="Picture 1026" descr="JRIimage"/>
            <p:cNvPicPr>
              <a:picLocks noChangeAspect="1" noChangeArrowheads="1"/>
            </p:cNvPicPr>
            <p:nvPr/>
          </p:nvPicPr>
          <p:blipFill>
            <a:blip r:embed="rId3">
              <a:extLst>
                <a:ext uri="{28A0092B-C50C-407E-A947-70E740481C1C}">
                  <a14:useLocalDpi xmlns:a14="http://schemas.microsoft.com/office/drawing/2010/main" val="0"/>
                </a:ext>
              </a:extLst>
            </a:blip>
            <a:srcRect r="-9" b="21"/>
            <a:stretch>
              <a:fillRect/>
            </a:stretch>
          </p:blipFill>
          <p:spPr bwMode="auto">
            <a:xfrm>
              <a:off x="624" y="0"/>
              <a:ext cx="4176" cy="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Rectangle 1032"/>
            <p:cNvSpPr>
              <a:spLocks noChangeArrowheads="1"/>
            </p:cNvSpPr>
            <p:nvPr/>
          </p:nvSpPr>
          <p:spPr bwMode="auto">
            <a:xfrm>
              <a:off x="624" y="0"/>
              <a:ext cx="4176" cy="393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36868" name="Group 1038"/>
          <p:cNvGrpSpPr>
            <a:grpSpLocks/>
          </p:cNvGrpSpPr>
          <p:nvPr/>
        </p:nvGrpSpPr>
        <p:grpSpPr bwMode="auto">
          <a:xfrm>
            <a:off x="9448803" y="5895975"/>
            <a:ext cx="1217613" cy="962025"/>
            <a:chOff x="4992" y="3714"/>
            <a:chExt cx="767" cy="606"/>
          </a:xfrm>
        </p:grpSpPr>
        <p:pic>
          <p:nvPicPr>
            <p:cNvPr id="36876" name="Picture 10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2" y="3714"/>
              <a:ext cx="767"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7" name="Oval 1037"/>
            <p:cNvSpPr>
              <a:spLocks noChangeArrowheads="1"/>
            </p:cNvSpPr>
            <p:nvPr/>
          </p:nvSpPr>
          <p:spPr bwMode="auto">
            <a:xfrm>
              <a:off x="5088" y="3744"/>
              <a:ext cx="77" cy="76"/>
            </a:xfrm>
            <a:prstGeom prst="ellipse">
              <a:avLst/>
            </a:prstGeom>
            <a:solidFill>
              <a:srgbClr val="FF3300"/>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grpSp>
      <p:grpSp>
        <p:nvGrpSpPr>
          <p:cNvPr id="36869" name="Group 1045"/>
          <p:cNvGrpSpPr>
            <a:grpSpLocks/>
          </p:cNvGrpSpPr>
          <p:nvPr/>
        </p:nvGrpSpPr>
        <p:grpSpPr bwMode="auto">
          <a:xfrm>
            <a:off x="7886700" y="131763"/>
            <a:ext cx="2438400" cy="1676400"/>
            <a:chOff x="3840" y="192"/>
            <a:chExt cx="1536" cy="1056"/>
          </a:xfrm>
        </p:grpSpPr>
        <p:pic>
          <p:nvPicPr>
            <p:cNvPr id="36873" name="Picture 1042" descr="C:\Smellie Field Photos\2007-08\Jan 2008 JRI\12 Jan 2008 JRI_Marambio_100OLYMP\P1012035.JPG"/>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r="-14" b="-89"/>
            <a:stretch>
              <a:fillRect/>
            </a:stretch>
          </p:blipFill>
          <p:spPr bwMode="auto">
            <a:xfrm>
              <a:off x="3840" y="192"/>
              <a:ext cx="153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044"/>
            <p:cNvSpPr>
              <a:spLocks noChangeArrowheads="1"/>
            </p:cNvSpPr>
            <p:nvPr/>
          </p:nvSpPr>
          <p:spPr bwMode="auto">
            <a:xfrm>
              <a:off x="3840" y="192"/>
              <a:ext cx="1536" cy="105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36870" name="Text Box 4"/>
          <p:cNvSpPr txBox="1">
            <a:spLocks noChangeArrowheads="1"/>
          </p:cNvSpPr>
          <p:nvPr/>
        </p:nvSpPr>
        <p:spPr bwMode="auto">
          <a:xfrm>
            <a:off x="10274301" y="213519"/>
            <a:ext cx="14045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Images: John Smellie</a:t>
            </a:r>
          </a:p>
        </p:txBody>
      </p:sp>
      <p:sp>
        <p:nvSpPr>
          <p:cNvPr id="15" name="Text Box 19"/>
          <p:cNvSpPr txBox="1">
            <a:spLocks noChangeArrowheads="1"/>
          </p:cNvSpPr>
          <p:nvPr/>
        </p:nvSpPr>
        <p:spPr bwMode="auto">
          <a:xfrm>
            <a:off x="1572241" y="213519"/>
            <a:ext cx="1553630" cy="461665"/>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Antarctica</a:t>
            </a:r>
          </a:p>
        </p:txBody>
      </p:sp>
      <p:sp>
        <p:nvSpPr>
          <p:cNvPr id="16" name="TextBox 1"/>
          <p:cNvSpPr txBox="1">
            <a:spLocks noChangeArrowheads="1"/>
          </p:cNvSpPr>
          <p:nvPr/>
        </p:nvSpPr>
        <p:spPr bwMode="auto">
          <a:xfrm>
            <a:off x="116202" y="1620560"/>
            <a:ext cx="28226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smtClean="0">
                <a:solidFill>
                  <a:schemeClr val="bg1"/>
                </a:solidFill>
                <a:latin typeface="Arial" panose="020B0604020202020204" pitchFamily="34" charset="0"/>
                <a:cs typeface="Arial" panose="020B0604020202020204" pitchFamily="34" charset="0"/>
              </a:rPr>
              <a:t>Earth’s largest </a:t>
            </a:r>
            <a:r>
              <a:rPr lang="en-GB" altLang="en-US" sz="1600" dirty="0" err="1" smtClean="0">
                <a:solidFill>
                  <a:schemeClr val="bg1"/>
                </a:solidFill>
                <a:latin typeface="Arial" panose="020B0604020202020204" pitchFamily="34" charset="0"/>
                <a:cs typeface="Arial" panose="020B0604020202020204" pitchFamily="34" charset="0"/>
              </a:rPr>
              <a:t>glaciovolcanic</a:t>
            </a:r>
            <a:endParaRPr lang="en-GB" altLang="en-US" sz="1600" dirty="0" smtClean="0">
              <a:solidFill>
                <a:schemeClr val="bg1"/>
              </a:solidFill>
              <a:latin typeface="Arial" panose="020B0604020202020204" pitchFamily="34" charset="0"/>
              <a:cs typeface="Arial" panose="020B0604020202020204" pitchFamily="34" charset="0"/>
            </a:endParaRPr>
          </a:p>
          <a:p>
            <a:pPr eaLnBrk="1" hangingPunct="1">
              <a:spcBef>
                <a:spcPct val="0"/>
              </a:spcBef>
              <a:buFontTx/>
              <a:buNone/>
            </a:pPr>
            <a:r>
              <a:rPr lang="en-GB" altLang="en-US" sz="1600" dirty="0" smtClean="0">
                <a:solidFill>
                  <a:schemeClr val="bg1"/>
                </a:solidFill>
                <a:latin typeface="Arial" panose="020B0604020202020204" pitchFamily="34" charset="0"/>
                <a:cs typeface="Arial" panose="020B0604020202020204" pitchFamily="34" charset="0"/>
              </a:rPr>
              <a:t> </a:t>
            </a:r>
            <a:r>
              <a:rPr lang="en-GB" altLang="en-US" sz="1600" dirty="0">
                <a:solidFill>
                  <a:schemeClr val="bg1"/>
                </a:solidFill>
                <a:latin typeface="Arial" panose="020B0604020202020204" pitchFamily="34" charset="0"/>
                <a:cs typeface="Arial" panose="020B0604020202020204" pitchFamily="34" charset="0"/>
              </a:rPr>
              <a:t>shield </a:t>
            </a:r>
            <a:r>
              <a:rPr lang="en-GB" altLang="en-US" sz="1600" dirty="0" smtClean="0">
                <a:solidFill>
                  <a:schemeClr val="bg1"/>
                </a:solidFill>
                <a:latin typeface="Arial" panose="020B0604020202020204" pitchFamily="34" charset="0"/>
                <a:cs typeface="Arial" panose="020B0604020202020204" pitchFamily="34" charset="0"/>
              </a:rPr>
              <a:t>volcano</a:t>
            </a:r>
            <a:endParaRPr lang="en-GB" altLang="en-US" sz="1600" dirty="0">
              <a:solidFill>
                <a:schemeClr val="bg1"/>
              </a:solidFill>
              <a:latin typeface="Arial" panose="020B0604020202020204" pitchFamily="34" charset="0"/>
              <a:cs typeface="Arial" panose="020B0604020202020204" pitchFamily="34" charset="0"/>
            </a:endParaRPr>
          </a:p>
        </p:txBody>
      </p:sp>
      <p:sp>
        <p:nvSpPr>
          <p:cNvPr id="36866" name="Text Box 1031"/>
          <p:cNvSpPr txBox="1">
            <a:spLocks noChangeArrowheads="1"/>
          </p:cNvSpPr>
          <p:nvPr/>
        </p:nvSpPr>
        <p:spPr bwMode="auto">
          <a:xfrm>
            <a:off x="1350703" y="5758934"/>
            <a:ext cx="1917513" cy="338554"/>
          </a:xfrm>
          <a:prstGeom prst="rect">
            <a:avLst/>
          </a:prstGeom>
          <a:noFill/>
          <a:ln>
            <a:noFill/>
          </a:ln>
          <a:effectLs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dirty="0">
                <a:solidFill>
                  <a:schemeClr val="bg1"/>
                </a:solidFill>
                <a:latin typeface="Arial" panose="020B0604020202020204" pitchFamily="34" charset="0"/>
                <a:cs typeface="Arial" panose="020B0604020202020204" pitchFamily="34" charset="0"/>
              </a:rPr>
              <a:t>James Ross Island</a:t>
            </a:r>
          </a:p>
        </p:txBody>
      </p:sp>
      <p:sp>
        <p:nvSpPr>
          <p:cNvPr id="17" name="Text Box 4"/>
          <p:cNvSpPr txBox="1">
            <a:spLocks noChangeArrowheads="1"/>
          </p:cNvSpPr>
          <p:nvPr/>
        </p:nvSpPr>
        <p:spPr bwMode="auto">
          <a:xfrm>
            <a:off x="8013701" y="1561942"/>
            <a:ext cx="99097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Lava-fed delta</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7037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64"/>
          <a:stretch/>
        </p:blipFill>
        <p:spPr>
          <a:xfrm>
            <a:off x="973684" y="0"/>
            <a:ext cx="10058400" cy="6540500"/>
          </a:xfrm>
          <a:prstGeom prst="rect">
            <a:avLst/>
          </a:prstGeom>
        </p:spPr>
      </p:pic>
      <p:grpSp>
        <p:nvGrpSpPr>
          <p:cNvPr id="4" name="Group 3"/>
          <p:cNvGrpSpPr/>
          <p:nvPr/>
        </p:nvGrpSpPr>
        <p:grpSpPr>
          <a:xfrm>
            <a:off x="2217738" y="1794198"/>
            <a:ext cx="7772400" cy="1572468"/>
            <a:chOff x="2217738" y="1794198"/>
            <a:chExt cx="7772400" cy="1572468"/>
          </a:xfrm>
        </p:grpSpPr>
        <p:sp>
          <p:nvSpPr>
            <p:cNvPr id="3" name="Rectangle 2"/>
            <p:cNvSpPr/>
            <p:nvPr/>
          </p:nvSpPr>
          <p:spPr>
            <a:xfrm>
              <a:off x="2478088" y="1903413"/>
              <a:ext cx="7251700" cy="1320800"/>
            </a:xfrm>
            <a:prstGeom prst="rect">
              <a:avLst/>
            </a:prstGeom>
            <a:solidFill>
              <a:srgbClr val="D6DCE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23" name="Rectangle 2"/>
            <p:cNvSpPr txBox="1">
              <a:spLocks noChangeArrowheads="1"/>
            </p:cNvSpPr>
            <p:nvPr/>
          </p:nvSpPr>
          <p:spPr bwMode="auto">
            <a:xfrm>
              <a:off x="2217738" y="1794198"/>
              <a:ext cx="7772400" cy="1572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3600" dirty="0" smtClean="0">
                  <a:latin typeface="Arial" panose="020B0604020202020204" pitchFamily="34" charset="0"/>
                  <a:cs typeface="Arial" panose="020B0604020202020204" pitchFamily="34" charset="0"/>
                </a:rPr>
                <a:t>Distribution of </a:t>
              </a:r>
              <a:r>
                <a:rPr lang="en-GB" altLang="en-US" sz="3600" dirty="0" err="1" smtClean="0">
                  <a:latin typeface="Arial" panose="020B0604020202020204" pitchFamily="34" charset="0"/>
                  <a:cs typeface="Arial" panose="020B0604020202020204" pitchFamily="34" charset="0"/>
                </a:rPr>
                <a:t>glaciovolcanism</a:t>
              </a:r>
              <a:r>
                <a:rPr lang="en-GB" altLang="en-US" sz="3600" dirty="0" smtClean="0">
                  <a:latin typeface="Arial" panose="020B0604020202020204" pitchFamily="34" charset="0"/>
                  <a:cs typeface="Arial" panose="020B0604020202020204" pitchFamily="34" charset="0"/>
                </a:rPr>
                <a:t> </a:t>
              </a:r>
              <a:r>
                <a:rPr lang="en-GB" altLang="en-US" sz="3600" dirty="0">
                  <a:latin typeface="Arial" panose="020B0604020202020204" pitchFamily="34" charset="0"/>
                  <a:cs typeface="Arial" panose="020B0604020202020204" pitchFamily="34" charset="0"/>
                </a:rPr>
                <a:t>on Earth</a:t>
              </a:r>
            </a:p>
          </p:txBody>
        </p:sp>
      </p:grpSp>
      <p:sp>
        <p:nvSpPr>
          <p:cNvPr id="5" name="Text Box 4"/>
          <p:cNvSpPr txBox="1">
            <a:spLocks noChangeArrowheads="1"/>
          </p:cNvSpPr>
          <p:nvPr/>
        </p:nvSpPr>
        <p:spPr bwMode="auto">
          <a:xfrm>
            <a:off x="9577840" y="6292851"/>
            <a:ext cx="14542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dirty="0">
                <a:solidFill>
                  <a:schemeClr val="bg1"/>
                </a:solidFill>
                <a:latin typeface="+mn-lt"/>
              </a:rPr>
              <a:t>Image: </a:t>
            </a:r>
            <a:r>
              <a:rPr lang="en-GB" altLang="en-US" sz="1200" dirty="0" smtClean="0">
                <a:solidFill>
                  <a:schemeClr val="bg1"/>
                </a:solidFill>
                <a:latin typeface="+mn-lt"/>
              </a:rPr>
              <a:t>John Smellie</a:t>
            </a:r>
            <a:endParaRPr lang="en-GB" altLang="en-US" sz="1200" dirty="0">
              <a:solidFill>
                <a:schemeClr val="bg1"/>
              </a:solidFill>
              <a:latin typeface="+mn-lt"/>
            </a:endParaRPr>
          </a:p>
        </p:txBody>
      </p:sp>
      <p:sp>
        <p:nvSpPr>
          <p:cNvPr id="6" name="Text Box 4"/>
          <p:cNvSpPr txBox="1">
            <a:spLocks noChangeArrowheads="1"/>
          </p:cNvSpPr>
          <p:nvPr/>
        </p:nvSpPr>
        <p:spPr bwMode="auto">
          <a:xfrm>
            <a:off x="973684" y="6263501"/>
            <a:ext cx="190148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latin typeface="Arial" panose="020B0604020202020204" pitchFamily="34" charset="0"/>
                <a:cs typeface="Arial" panose="020B0604020202020204" pitchFamily="34" charset="0"/>
              </a:rPr>
              <a:t>James Ross Island, Antarctica</a:t>
            </a:r>
            <a:endParaRPr lang="en-GB" alt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742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5013961" y="6231242"/>
            <a:ext cx="237917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[modified after Komatsu </a:t>
            </a:r>
            <a:r>
              <a:rPr lang="en-GB" altLang="en-US" sz="1000" b="1" dirty="0">
                <a:solidFill>
                  <a:schemeClr val="bg1"/>
                </a:solidFill>
                <a:latin typeface="Arial" panose="020B0604020202020204" pitchFamily="34" charset="0"/>
                <a:cs typeface="Arial" panose="020B0604020202020204" pitchFamily="34" charset="0"/>
              </a:rPr>
              <a:t>et al., </a:t>
            </a:r>
            <a:r>
              <a:rPr lang="en-GB" altLang="en-US" sz="1000" b="1" dirty="0" smtClean="0">
                <a:solidFill>
                  <a:schemeClr val="bg1"/>
                </a:solidFill>
                <a:latin typeface="Arial" panose="020B0604020202020204" pitchFamily="34" charset="0"/>
                <a:cs typeface="Arial" panose="020B0604020202020204" pitchFamily="34" charset="0"/>
              </a:rPr>
              <a:t>2007]</a:t>
            </a:r>
            <a:endParaRPr lang="en-GB" altLang="en-US" sz="1000" b="1" dirty="0">
              <a:solidFill>
                <a:schemeClr val="bg1"/>
              </a:solidFill>
              <a:latin typeface="Arial" panose="020B0604020202020204" pitchFamily="34" charset="0"/>
              <a:cs typeface="Arial" panose="020B0604020202020204" pitchFamily="34" charset="0"/>
            </a:endParaRPr>
          </a:p>
        </p:txBody>
      </p:sp>
      <p:sp>
        <p:nvSpPr>
          <p:cNvPr id="27651" name="Text Box 5"/>
          <p:cNvSpPr txBox="1">
            <a:spLocks noChangeArrowheads="1"/>
          </p:cNvSpPr>
          <p:nvPr/>
        </p:nvSpPr>
        <p:spPr bwMode="auto">
          <a:xfrm>
            <a:off x="2057400" y="152401"/>
            <a:ext cx="816762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a:solidFill>
                  <a:srgbClr val="FFFF00"/>
                </a:solidFill>
                <a:latin typeface="Arial" panose="020B0604020202020204" pitchFamily="34" charset="0"/>
                <a:cs typeface="Arial" panose="020B0604020202020204" pitchFamily="34" charset="0"/>
              </a:rPr>
              <a:t>Azas Plateau, Russia – distribution of volcanic centres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8448" y="1812035"/>
            <a:ext cx="6711696" cy="441920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65" y="1062030"/>
            <a:ext cx="3624072" cy="2959608"/>
          </a:xfrm>
          <a:prstGeom prst="rect">
            <a:avLst/>
          </a:prstGeom>
        </p:spPr>
      </p:pic>
    </p:spTree>
    <p:extLst>
      <p:ext uri="{BB962C8B-B14F-4D97-AF65-F5344CB8AC3E}">
        <p14:creationId xmlns:p14="http://schemas.microsoft.com/office/powerpoint/2010/main" val="4875816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14868"/>
            <a:ext cx="8229600"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2819401" y="6252030"/>
            <a:ext cx="14109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a:solidFill>
                  <a:schemeClr val="bg1"/>
                </a:solidFill>
                <a:latin typeface="Arial" panose="020B0604020202020204" pitchFamily="34" charset="0"/>
                <a:cs typeface="Arial" panose="020B0604020202020204" pitchFamily="34" charset="0"/>
              </a:rPr>
              <a:t>Komatsu et al., 2007</a:t>
            </a:r>
          </a:p>
        </p:txBody>
      </p:sp>
      <p:sp>
        <p:nvSpPr>
          <p:cNvPr id="28676" name="Text Box 4"/>
          <p:cNvSpPr txBox="1">
            <a:spLocks noChangeArrowheads="1"/>
          </p:cNvSpPr>
          <p:nvPr/>
        </p:nvSpPr>
        <p:spPr bwMode="auto">
          <a:xfrm>
            <a:off x="1981200" y="152400"/>
            <a:ext cx="1999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Azas Plateau</a:t>
            </a:r>
          </a:p>
        </p:txBody>
      </p:sp>
      <p:grpSp>
        <p:nvGrpSpPr>
          <p:cNvPr id="196628" name="Group 20"/>
          <p:cNvGrpSpPr>
            <a:grpSpLocks/>
          </p:cNvGrpSpPr>
          <p:nvPr/>
        </p:nvGrpSpPr>
        <p:grpSpPr bwMode="auto">
          <a:xfrm>
            <a:off x="4648200" y="2126118"/>
            <a:ext cx="3048000" cy="4449763"/>
            <a:chOff x="1968" y="1385"/>
            <a:chExt cx="1920" cy="2803"/>
          </a:xfrm>
        </p:grpSpPr>
        <p:sp>
          <p:nvSpPr>
            <p:cNvPr id="28679" name="Rectangle 5"/>
            <p:cNvSpPr>
              <a:spLocks noChangeArrowheads="1"/>
            </p:cNvSpPr>
            <p:nvPr/>
          </p:nvSpPr>
          <p:spPr bwMode="auto">
            <a:xfrm>
              <a:off x="2539" y="1385"/>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0" name="Rectangle 6"/>
            <p:cNvSpPr>
              <a:spLocks noChangeArrowheads="1"/>
            </p:cNvSpPr>
            <p:nvPr/>
          </p:nvSpPr>
          <p:spPr bwMode="auto">
            <a:xfrm>
              <a:off x="2544" y="1824"/>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1" name="Rectangle 7"/>
            <p:cNvSpPr>
              <a:spLocks noChangeArrowheads="1"/>
            </p:cNvSpPr>
            <p:nvPr/>
          </p:nvSpPr>
          <p:spPr bwMode="auto">
            <a:xfrm>
              <a:off x="2544" y="2672"/>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2" name="Rectangle 8"/>
            <p:cNvSpPr>
              <a:spLocks noChangeArrowheads="1"/>
            </p:cNvSpPr>
            <p:nvPr/>
          </p:nvSpPr>
          <p:spPr bwMode="auto">
            <a:xfrm>
              <a:off x="2544" y="2470"/>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3" name="Rectangle 9"/>
            <p:cNvSpPr>
              <a:spLocks noChangeArrowheads="1"/>
            </p:cNvSpPr>
            <p:nvPr/>
          </p:nvSpPr>
          <p:spPr bwMode="auto">
            <a:xfrm>
              <a:off x="2544" y="3514"/>
              <a:ext cx="672"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4" name="Rectangle 10"/>
            <p:cNvSpPr>
              <a:spLocks noChangeArrowheads="1"/>
            </p:cNvSpPr>
            <p:nvPr/>
          </p:nvSpPr>
          <p:spPr bwMode="auto">
            <a:xfrm>
              <a:off x="2544" y="2254"/>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5" name="Rectangle 11"/>
            <p:cNvSpPr>
              <a:spLocks noChangeArrowheads="1"/>
            </p:cNvSpPr>
            <p:nvPr/>
          </p:nvSpPr>
          <p:spPr bwMode="auto">
            <a:xfrm>
              <a:off x="2544" y="3082"/>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6" name="Rectangle 12"/>
            <p:cNvSpPr>
              <a:spLocks noChangeArrowheads="1"/>
            </p:cNvSpPr>
            <p:nvPr/>
          </p:nvSpPr>
          <p:spPr bwMode="auto">
            <a:xfrm>
              <a:off x="2544" y="1608"/>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87" name="Rectangle 13"/>
            <p:cNvSpPr>
              <a:spLocks noChangeArrowheads="1"/>
            </p:cNvSpPr>
            <p:nvPr/>
          </p:nvSpPr>
          <p:spPr bwMode="auto">
            <a:xfrm>
              <a:off x="2544" y="3298"/>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nvGrpSpPr>
            <p:cNvPr id="28688" name="Group 18"/>
            <p:cNvGrpSpPr>
              <a:grpSpLocks/>
            </p:cNvGrpSpPr>
            <p:nvPr/>
          </p:nvGrpSpPr>
          <p:grpSpPr bwMode="auto">
            <a:xfrm>
              <a:off x="1968" y="3996"/>
              <a:ext cx="528" cy="192"/>
              <a:chOff x="1968" y="3996"/>
              <a:chExt cx="528" cy="192"/>
            </a:xfrm>
          </p:grpSpPr>
          <p:sp>
            <p:nvSpPr>
              <p:cNvPr id="28692" name="Rectangle 14"/>
              <p:cNvSpPr>
                <a:spLocks noChangeArrowheads="1"/>
              </p:cNvSpPr>
              <p:nvPr/>
            </p:nvSpPr>
            <p:spPr bwMode="auto">
              <a:xfrm>
                <a:off x="1968" y="3996"/>
                <a:ext cx="528" cy="192"/>
              </a:xfrm>
              <a:prstGeom prst="rect">
                <a:avLst/>
              </a:prstGeom>
              <a:solidFill>
                <a:schemeClr val="hlink">
                  <a:alpha val="50195"/>
                </a:scheme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93" name="Text Box 16"/>
              <p:cNvSpPr txBox="1">
                <a:spLocks noChangeArrowheads="1"/>
              </p:cNvSpPr>
              <p:nvPr/>
            </p:nvSpPr>
            <p:spPr bwMode="auto">
              <a:xfrm>
                <a:off x="2016" y="3996"/>
                <a:ext cx="335"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err="1">
                    <a:solidFill>
                      <a:schemeClr val="bg1"/>
                    </a:solidFill>
                    <a:latin typeface="Arial" panose="020B0604020202020204" pitchFamily="34" charset="0"/>
                    <a:cs typeface="Arial" panose="020B0604020202020204" pitchFamily="34" charset="0"/>
                  </a:rPr>
                  <a:t>Tuya</a:t>
                </a:r>
                <a:endParaRPr lang="en-GB" altLang="en-US" sz="1200" b="1" dirty="0">
                  <a:solidFill>
                    <a:schemeClr val="bg1"/>
                  </a:solidFill>
                  <a:latin typeface="Arial" panose="020B0604020202020204" pitchFamily="34" charset="0"/>
                  <a:cs typeface="Arial" panose="020B0604020202020204" pitchFamily="34" charset="0"/>
                </a:endParaRPr>
              </a:p>
            </p:txBody>
          </p:sp>
        </p:grpSp>
        <p:grpSp>
          <p:nvGrpSpPr>
            <p:cNvPr id="28689" name="Group 19"/>
            <p:cNvGrpSpPr>
              <a:grpSpLocks/>
            </p:cNvGrpSpPr>
            <p:nvPr/>
          </p:nvGrpSpPr>
          <p:grpSpPr bwMode="auto">
            <a:xfrm>
              <a:off x="3360" y="3996"/>
              <a:ext cx="528" cy="192"/>
              <a:chOff x="3360" y="3996"/>
              <a:chExt cx="528" cy="192"/>
            </a:xfrm>
          </p:grpSpPr>
          <p:sp>
            <p:nvSpPr>
              <p:cNvPr id="28690" name="Rectangle 15"/>
              <p:cNvSpPr>
                <a:spLocks noChangeArrowheads="1"/>
              </p:cNvSpPr>
              <p:nvPr/>
            </p:nvSpPr>
            <p:spPr bwMode="auto">
              <a:xfrm>
                <a:off x="3360" y="3996"/>
                <a:ext cx="528" cy="192"/>
              </a:xfrm>
              <a:prstGeom prst="rect">
                <a:avLst/>
              </a:prstGeom>
              <a:solidFill>
                <a:srgbClr val="FFCC00">
                  <a:alpha val="50195"/>
                </a:srgbClr>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8691" name="Text Box 17"/>
              <p:cNvSpPr txBox="1">
                <a:spLocks noChangeArrowheads="1"/>
              </p:cNvSpPr>
              <p:nvPr/>
            </p:nvSpPr>
            <p:spPr bwMode="auto">
              <a:xfrm>
                <a:off x="3408" y="3996"/>
                <a:ext cx="411"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200" b="1" dirty="0" err="1">
                    <a:solidFill>
                      <a:schemeClr val="bg1"/>
                    </a:solidFill>
                    <a:latin typeface="Arial" panose="020B0604020202020204" pitchFamily="34" charset="0"/>
                    <a:cs typeface="Arial" panose="020B0604020202020204" pitchFamily="34" charset="0"/>
                  </a:rPr>
                  <a:t>Tindar</a:t>
                </a:r>
                <a:endParaRPr lang="en-GB" altLang="en-US" sz="1200" b="1" dirty="0">
                  <a:solidFill>
                    <a:schemeClr val="bg1"/>
                  </a:solidFill>
                  <a:latin typeface="Arial" panose="020B0604020202020204" pitchFamily="34" charset="0"/>
                  <a:cs typeface="Arial" panose="020B0604020202020204" pitchFamily="34" charset="0"/>
                </a:endParaRPr>
              </a:p>
            </p:txBody>
          </p:sp>
        </p:grpSp>
      </p:grpSp>
      <p:sp>
        <p:nvSpPr>
          <p:cNvPr id="28678" name="TextBox 2"/>
          <p:cNvSpPr txBox="1">
            <a:spLocks noChangeArrowheads="1"/>
          </p:cNvSpPr>
          <p:nvPr/>
        </p:nvSpPr>
        <p:spPr bwMode="auto">
          <a:xfrm>
            <a:off x="4640263" y="524330"/>
            <a:ext cx="27302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b="1" dirty="0">
                <a:solidFill>
                  <a:srgbClr val="FFFF00"/>
                </a:solidFill>
                <a:latin typeface="Arial" panose="020B0604020202020204" pitchFamily="34" charset="0"/>
                <a:cs typeface="Arial" panose="020B0604020202020204" pitchFamily="34" charset="0"/>
              </a:rPr>
              <a:t>List of volcanic landforms</a:t>
            </a:r>
          </a:p>
        </p:txBody>
      </p:sp>
    </p:spTree>
    <p:extLst>
      <p:ext uri="{BB962C8B-B14F-4D97-AF65-F5344CB8AC3E}">
        <p14:creationId xmlns:p14="http://schemas.microsoft.com/office/powerpoint/2010/main" val="23192254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4"/>
          <p:cNvSpPr txBox="1">
            <a:spLocks noChangeArrowheads="1"/>
          </p:cNvSpPr>
          <p:nvPr/>
        </p:nvSpPr>
        <p:spPr bwMode="auto">
          <a:xfrm>
            <a:off x="2709068" y="6123726"/>
            <a:ext cx="14109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a:solidFill>
                  <a:schemeClr val="bg1"/>
                </a:solidFill>
                <a:latin typeface="Arial" panose="020B0604020202020204" pitchFamily="34" charset="0"/>
                <a:cs typeface="Arial" panose="020B0604020202020204" pitchFamily="34" charset="0"/>
              </a:rPr>
              <a:t>Komatsu et al., 2007</a:t>
            </a:r>
          </a:p>
        </p:txBody>
      </p:sp>
      <p:sp>
        <p:nvSpPr>
          <p:cNvPr id="29700" name="Text Box 8"/>
          <p:cNvSpPr txBox="1">
            <a:spLocks noChangeArrowheads="1"/>
          </p:cNvSpPr>
          <p:nvPr/>
        </p:nvSpPr>
        <p:spPr bwMode="auto">
          <a:xfrm>
            <a:off x="1981200" y="152400"/>
            <a:ext cx="1999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Azas Plateau</a:t>
            </a:r>
          </a:p>
        </p:txBody>
      </p:sp>
      <p:sp>
        <p:nvSpPr>
          <p:cNvPr id="29703" name="Text Box 4"/>
          <p:cNvSpPr txBox="1">
            <a:spLocks noChangeArrowheads="1"/>
          </p:cNvSpPr>
          <p:nvPr/>
        </p:nvSpPr>
        <p:spPr bwMode="auto">
          <a:xfrm>
            <a:off x="1981201" y="609601"/>
            <a:ext cx="10515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err="1">
                <a:solidFill>
                  <a:srgbClr val="FFFF00"/>
                </a:solidFill>
                <a:latin typeface="Arial" panose="020B0604020202020204" pitchFamily="34" charset="0"/>
                <a:cs typeface="Arial" panose="020B0604020202020204" pitchFamily="34" charset="0"/>
              </a:rPr>
              <a:t>Tuyas</a:t>
            </a:r>
            <a:endParaRPr lang="en-GB" altLang="en-US" sz="2400" b="1" dirty="0">
              <a:solidFill>
                <a:srgbClr val="FFFF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4475" y="1226799"/>
            <a:ext cx="7711675" cy="251396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4475" y="3834744"/>
            <a:ext cx="7712486" cy="2144204"/>
          </a:xfrm>
          <a:prstGeom prst="rect">
            <a:avLst/>
          </a:prstGeom>
        </p:spPr>
      </p:pic>
      <p:sp>
        <p:nvSpPr>
          <p:cNvPr id="29701" name="Text Box 9"/>
          <p:cNvSpPr txBox="1">
            <a:spLocks noChangeArrowheads="1"/>
          </p:cNvSpPr>
          <p:nvPr/>
        </p:nvSpPr>
        <p:spPr bwMode="auto">
          <a:xfrm>
            <a:off x="2784475" y="5481707"/>
            <a:ext cx="1663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Sorug-Chushku-Uzu</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2" name="Text Box 9"/>
          <p:cNvSpPr txBox="1">
            <a:spLocks noChangeArrowheads="1"/>
          </p:cNvSpPr>
          <p:nvPr/>
        </p:nvSpPr>
        <p:spPr bwMode="auto">
          <a:xfrm>
            <a:off x="2987886" y="2147333"/>
            <a:ext cx="100287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err="1" smtClean="0">
                <a:latin typeface="Arial" panose="020B0604020202020204" pitchFamily="34" charset="0"/>
                <a:cs typeface="Arial" panose="020B0604020202020204" pitchFamily="34" charset="0"/>
              </a:rPr>
              <a:t>Derbi</a:t>
            </a:r>
            <a:r>
              <a:rPr lang="en-GB" altLang="en-US" sz="1000" b="1" dirty="0" smtClean="0">
                <a:latin typeface="Arial" panose="020B0604020202020204" pitchFamily="34" charset="0"/>
                <a:cs typeface="Arial" panose="020B0604020202020204" pitchFamily="34" charset="0"/>
              </a:rPr>
              <a:t>-Taiga</a:t>
            </a:r>
            <a:endParaRPr lang="en-GB" altLang="en-US" sz="1000" b="1" dirty="0">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6413511" y="1870334"/>
            <a:ext cx="8318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err="1" smtClean="0">
                <a:latin typeface="Arial" panose="020B0604020202020204" pitchFamily="34" charset="0"/>
                <a:cs typeface="Arial" panose="020B0604020202020204" pitchFamily="34" charset="0"/>
              </a:rPr>
              <a:t>Priozernyi</a:t>
            </a:r>
            <a:endParaRPr lang="en-GB" altLang="en-US" sz="1000" b="1" dirty="0">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9011072" y="2208808"/>
            <a:ext cx="99652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err="1" smtClean="0">
                <a:latin typeface="Arial" panose="020B0604020202020204" pitchFamily="34" charset="0"/>
                <a:cs typeface="Arial" panose="020B0604020202020204" pitchFamily="34" charset="0"/>
              </a:rPr>
              <a:t>Shivit</a:t>
            </a:r>
            <a:r>
              <a:rPr lang="en-GB" altLang="en-US" sz="1000" b="1" dirty="0" smtClean="0">
                <a:latin typeface="Arial" panose="020B0604020202020204" pitchFamily="34" charset="0"/>
                <a:cs typeface="Arial" panose="020B0604020202020204" pitchFamily="34" charset="0"/>
              </a:rPr>
              <a:t>-Taiga</a:t>
            </a:r>
            <a:endParaRPr lang="en-GB" altLang="en-US" sz="1000" b="1" dirty="0">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10496150" y="1226799"/>
            <a:ext cx="149592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Images: </a:t>
            </a:r>
            <a:r>
              <a:rPr lang="en-GB" altLang="en-US" sz="1000" dirty="0" err="1" smtClean="0">
                <a:solidFill>
                  <a:schemeClr val="bg1"/>
                </a:solidFill>
                <a:latin typeface="Arial" panose="020B0604020202020204" pitchFamily="34" charset="0"/>
                <a:cs typeface="Arial" panose="020B0604020202020204" pitchFamily="34" charset="0"/>
              </a:rPr>
              <a:t>Goro</a:t>
            </a:r>
            <a:r>
              <a:rPr lang="en-GB" altLang="en-US" sz="1000" dirty="0" smtClean="0">
                <a:solidFill>
                  <a:schemeClr val="bg1"/>
                </a:solidFill>
                <a:latin typeface="Arial" panose="020B0604020202020204" pitchFamily="34" charset="0"/>
                <a:cs typeface="Arial" panose="020B0604020202020204" pitchFamily="34" charset="0"/>
              </a:rPr>
              <a:t> Komatsu</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6288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981201" y="609601"/>
            <a:ext cx="12899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err="1">
                <a:solidFill>
                  <a:srgbClr val="FFFF00"/>
                </a:solidFill>
                <a:latin typeface="Arial" panose="020B0604020202020204" pitchFamily="34" charset="0"/>
                <a:cs typeface="Arial" panose="020B0604020202020204" pitchFamily="34" charset="0"/>
              </a:rPr>
              <a:t>Tindars</a:t>
            </a:r>
            <a:endParaRPr lang="en-GB" altLang="en-US" sz="2400" b="1" dirty="0">
              <a:solidFill>
                <a:srgbClr val="FFFF00"/>
              </a:solidFill>
              <a:latin typeface="Arial" panose="020B0604020202020204" pitchFamily="34" charset="0"/>
              <a:cs typeface="Arial" panose="020B0604020202020204" pitchFamily="34" charset="0"/>
            </a:endParaRPr>
          </a:p>
        </p:txBody>
      </p:sp>
      <p:sp>
        <p:nvSpPr>
          <p:cNvPr id="30723" name="Text Box 3"/>
          <p:cNvSpPr txBox="1">
            <a:spLocks noChangeArrowheads="1"/>
          </p:cNvSpPr>
          <p:nvPr/>
        </p:nvSpPr>
        <p:spPr bwMode="auto">
          <a:xfrm>
            <a:off x="2717801" y="6159500"/>
            <a:ext cx="141096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a:solidFill>
                  <a:schemeClr val="bg1"/>
                </a:solidFill>
                <a:latin typeface="Arial" panose="020B0604020202020204" pitchFamily="34" charset="0"/>
                <a:cs typeface="Arial" panose="020B0604020202020204" pitchFamily="34" charset="0"/>
              </a:rPr>
              <a:t>Komatsu et al., 2007</a:t>
            </a:r>
          </a:p>
        </p:txBody>
      </p:sp>
      <p:sp>
        <p:nvSpPr>
          <p:cNvPr id="30724" name="Text Box 5"/>
          <p:cNvSpPr txBox="1">
            <a:spLocks noChangeArrowheads="1"/>
          </p:cNvSpPr>
          <p:nvPr/>
        </p:nvSpPr>
        <p:spPr bwMode="auto">
          <a:xfrm>
            <a:off x="1981200" y="152400"/>
            <a:ext cx="199926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Azas Plateau</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6701" y="1132821"/>
            <a:ext cx="7689880" cy="2397665"/>
          </a:xfrm>
          <a:prstGeom prst="rect">
            <a:avLst/>
          </a:prstGeom>
        </p:spPr>
      </p:pic>
      <p:sp>
        <p:nvSpPr>
          <p:cNvPr id="30725" name="Text Box 6"/>
          <p:cNvSpPr txBox="1">
            <a:spLocks noChangeArrowheads="1"/>
          </p:cNvSpPr>
          <p:nvPr/>
        </p:nvSpPr>
        <p:spPr bwMode="auto">
          <a:xfrm>
            <a:off x="2806701" y="3164567"/>
            <a:ext cx="9444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Charash</a:t>
            </a:r>
            <a:r>
              <a:rPr lang="en-GB" altLang="en-US" sz="1000" dirty="0">
                <a:solidFill>
                  <a:schemeClr val="bg1"/>
                </a:solidFill>
                <a:latin typeface="Arial" panose="020B0604020202020204" pitchFamily="34" charset="0"/>
                <a:cs typeface="Arial" panose="020B0604020202020204" pitchFamily="34" charset="0"/>
              </a:rPr>
              <a:t>-Dag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6701" y="3644786"/>
            <a:ext cx="7719494" cy="2292096"/>
          </a:xfrm>
          <a:prstGeom prst="rect">
            <a:avLst/>
          </a:prstGeom>
        </p:spPr>
      </p:pic>
      <p:sp>
        <p:nvSpPr>
          <p:cNvPr id="30726" name="Text Box 7"/>
          <p:cNvSpPr txBox="1">
            <a:spLocks noChangeArrowheads="1"/>
          </p:cNvSpPr>
          <p:nvPr/>
        </p:nvSpPr>
        <p:spPr bwMode="auto">
          <a:xfrm>
            <a:off x="2806701" y="5590267"/>
            <a:ext cx="55175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Sagan</a:t>
            </a:r>
          </a:p>
        </p:txBody>
      </p:sp>
      <p:sp>
        <p:nvSpPr>
          <p:cNvPr id="9" name="Text Box 4"/>
          <p:cNvSpPr txBox="1">
            <a:spLocks noChangeArrowheads="1"/>
          </p:cNvSpPr>
          <p:nvPr/>
        </p:nvSpPr>
        <p:spPr bwMode="auto">
          <a:xfrm>
            <a:off x="10496150" y="1226799"/>
            <a:ext cx="149592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smtClean="0">
                <a:solidFill>
                  <a:schemeClr val="bg1"/>
                </a:solidFill>
                <a:latin typeface="Arial" panose="020B0604020202020204" pitchFamily="34" charset="0"/>
                <a:cs typeface="Arial" panose="020B0604020202020204" pitchFamily="34" charset="0"/>
              </a:rPr>
              <a:t>Images: </a:t>
            </a:r>
            <a:r>
              <a:rPr lang="en-GB" altLang="en-US" sz="1000" dirty="0" err="1" smtClean="0">
                <a:solidFill>
                  <a:schemeClr val="bg1"/>
                </a:solidFill>
                <a:latin typeface="Arial" panose="020B0604020202020204" pitchFamily="34" charset="0"/>
                <a:cs typeface="Arial" panose="020B0604020202020204" pitchFamily="34" charset="0"/>
              </a:rPr>
              <a:t>Goro</a:t>
            </a:r>
            <a:r>
              <a:rPr lang="en-GB" altLang="en-US" sz="1000" dirty="0" smtClean="0">
                <a:solidFill>
                  <a:schemeClr val="bg1"/>
                </a:solidFill>
                <a:latin typeface="Arial" panose="020B0604020202020204" pitchFamily="34" charset="0"/>
                <a:cs typeface="Arial" panose="020B0604020202020204" pitchFamily="34" charset="0"/>
              </a:rPr>
              <a:t> Komatsu</a:t>
            </a:r>
            <a:endParaRPr lang="en-GB" alt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0341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826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smtClean="0">
                <a:solidFill>
                  <a:srgbClr val="FFFF00"/>
                </a:solidFill>
                <a:latin typeface="Arial" panose="020B0604020202020204" pitchFamily="34" charset="0"/>
                <a:cs typeface="Arial" panose="020B0604020202020204" pitchFamily="34" charset="0"/>
              </a:rPr>
              <a:t>Ice-capped volcanoes</a:t>
            </a:r>
            <a:endParaRPr lang="en-GB" altLang="en-US" sz="2400" b="1" dirty="0">
              <a:solidFill>
                <a:srgbClr val="FFFF00"/>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1990662" y="6162197"/>
            <a:ext cx="197361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Ushkovsky</a:t>
            </a:r>
            <a:r>
              <a:rPr lang="en-GB" altLang="en-US" sz="1000" dirty="0" smtClean="0">
                <a:solidFill>
                  <a:schemeClr val="bg1"/>
                </a:solidFill>
                <a:latin typeface="Arial" panose="020B0604020202020204" pitchFamily="34" charset="0"/>
                <a:cs typeface="Arial" panose="020B0604020202020204" pitchFamily="34" charset="0"/>
              </a:rPr>
              <a:t>, Kamchatka, Russia</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0284178" y="1334911"/>
            <a:ext cx="144142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Image: Ben Edwards</a:t>
            </a:r>
            <a:endParaRPr lang="en-GB" altLang="en-US" sz="1000" b="1" dirty="0">
              <a:solidFill>
                <a:schemeClr val="bg1"/>
              </a:solidFill>
              <a:latin typeface="Arial" panose="020B0604020202020204" pitchFamily="34" charset="0"/>
              <a:cs typeface="Arial" panose="020B0604020202020204" pitchFamily="34" charset="0"/>
            </a:endParaRPr>
          </a:p>
        </p:txBody>
      </p:sp>
      <p:pic>
        <p:nvPicPr>
          <p:cNvPr id="2" name="Picture 1" descr="DSC_0763_Ushkovsk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209" y="515472"/>
            <a:ext cx="8191923" cy="5468990"/>
          </a:xfrm>
          <a:prstGeom prst="rect">
            <a:avLst/>
          </a:prstGeom>
        </p:spPr>
      </p:pic>
    </p:spTree>
    <p:extLst>
      <p:ext uri="{BB962C8B-B14F-4D97-AF65-F5344CB8AC3E}">
        <p14:creationId xmlns:p14="http://schemas.microsoft.com/office/powerpoint/2010/main" val="1197324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826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smtClean="0">
                <a:solidFill>
                  <a:srgbClr val="FFFF00"/>
                </a:solidFill>
                <a:latin typeface="Arial" panose="020B0604020202020204" pitchFamily="34" charset="0"/>
                <a:cs typeface="Arial" panose="020B0604020202020204" pitchFamily="34" charset="0"/>
              </a:rPr>
              <a:t>Ice-capped volcanoes</a:t>
            </a:r>
            <a:endParaRPr lang="en-GB" altLang="en-US" sz="2400" b="1" dirty="0">
              <a:solidFill>
                <a:srgbClr val="FFFF00"/>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1215962" y="6281250"/>
            <a:ext cx="1083951"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Coropuna</a:t>
            </a:r>
            <a:r>
              <a:rPr lang="en-GB" altLang="en-US" sz="1000" dirty="0" smtClean="0">
                <a:solidFill>
                  <a:schemeClr val="bg1"/>
                </a:solidFill>
                <a:latin typeface="Arial" panose="020B0604020202020204" pitchFamily="34" charset="0"/>
                <a:cs typeface="Arial" panose="020B0604020202020204" pitchFamily="34" charset="0"/>
              </a:rPr>
              <a:t>, Peru</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0284178" y="1334911"/>
            <a:ext cx="144142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Image: Ben Edwards</a:t>
            </a:r>
            <a:endParaRPr lang="en-GB" altLang="en-US" sz="1000" b="1" dirty="0">
              <a:solidFill>
                <a:schemeClr val="bg1"/>
              </a:solidFill>
              <a:latin typeface="Arial" panose="020B0604020202020204" pitchFamily="34" charset="0"/>
              <a:cs typeface="Arial" panose="020B0604020202020204" pitchFamily="34" charset="0"/>
            </a:endParaRPr>
          </a:p>
        </p:txBody>
      </p:sp>
      <p:pic>
        <p:nvPicPr>
          <p:cNvPr id="2" name="Picture 1" descr="IMG_0105_coropun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4710" y="643160"/>
            <a:ext cx="8946476" cy="5518150"/>
          </a:xfrm>
          <a:prstGeom prst="rect">
            <a:avLst/>
          </a:prstGeom>
        </p:spPr>
      </p:pic>
    </p:spTree>
    <p:extLst>
      <p:ext uri="{BB962C8B-B14F-4D97-AF65-F5344CB8AC3E}">
        <p14:creationId xmlns:p14="http://schemas.microsoft.com/office/powerpoint/2010/main" val="5560123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826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smtClean="0">
                <a:solidFill>
                  <a:srgbClr val="FFFF00"/>
                </a:solidFill>
                <a:latin typeface="Arial" panose="020B0604020202020204" pitchFamily="34" charset="0"/>
                <a:cs typeface="Arial" panose="020B0604020202020204" pitchFamily="34" charset="0"/>
              </a:rPr>
              <a:t>Ice-capped volcanoes</a:t>
            </a:r>
            <a:endParaRPr lang="en-GB" altLang="en-US" sz="2400" b="1" dirty="0">
              <a:solidFill>
                <a:srgbClr val="FFFF00"/>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1880545" y="6133728"/>
            <a:ext cx="923651"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Llaima</a:t>
            </a:r>
            <a:r>
              <a:rPr lang="en-GB" altLang="en-US" sz="1000" dirty="0" smtClean="0">
                <a:solidFill>
                  <a:schemeClr val="bg1"/>
                </a:solidFill>
                <a:latin typeface="Arial" panose="020B0604020202020204" pitchFamily="34" charset="0"/>
                <a:cs typeface="Arial" panose="020B0604020202020204" pitchFamily="34" charset="0"/>
              </a:rPr>
              <a:t>, Chile</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0389961" y="1334911"/>
            <a:ext cx="144142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Image: Ben Edwards</a:t>
            </a:r>
            <a:endParaRPr lang="en-GB" altLang="en-US" sz="1000" b="1" dirty="0">
              <a:solidFill>
                <a:schemeClr val="bg1"/>
              </a:solidFill>
              <a:latin typeface="Arial" panose="020B0604020202020204" pitchFamily="34" charset="0"/>
              <a:cs typeface="Arial" panose="020B0604020202020204" pitchFamily="34" charset="0"/>
            </a:endParaRPr>
          </a:p>
        </p:txBody>
      </p:sp>
      <p:pic>
        <p:nvPicPr>
          <p:cNvPr id="7" name="Picture 6" descr="DSC_4149_llaim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0545" y="570356"/>
            <a:ext cx="8285749" cy="5508240"/>
          </a:xfrm>
          <a:prstGeom prst="rect">
            <a:avLst/>
          </a:prstGeom>
        </p:spPr>
      </p:pic>
    </p:spTree>
    <p:extLst>
      <p:ext uri="{BB962C8B-B14F-4D97-AF65-F5344CB8AC3E}">
        <p14:creationId xmlns:p14="http://schemas.microsoft.com/office/powerpoint/2010/main" val="500559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698562" y="6172768"/>
            <a:ext cx="1039067"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Villarrica</a:t>
            </a:r>
            <a:r>
              <a:rPr lang="en-GB" altLang="en-US" sz="1000" dirty="0" smtClean="0">
                <a:solidFill>
                  <a:schemeClr val="bg1"/>
                </a:solidFill>
                <a:latin typeface="Arial" panose="020B0604020202020204" pitchFamily="34" charset="0"/>
                <a:cs typeface="Arial" panose="020B0604020202020204" pitchFamily="34" charset="0"/>
              </a:rPr>
              <a:t>, Chile</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0284178" y="1334911"/>
            <a:ext cx="144142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Image: Ben Edwards</a:t>
            </a:r>
            <a:endParaRPr lang="en-GB" altLang="en-US" sz="1000" b="1" dirty="0">
              <a:solidFill>
                <a:schemeClr val="bg1"/>
              </a:solidFill>
              <a:latin typeface="Arial" panose="020B0604020202020204" pitchFamily="34" charset="0"/>
              <a:cs typeface="Arial" panose="020B0604020202020204" pitchFamily="34" charset="0"/>
            </a:endParaRPr>
          </a:p>
        </p:txBody>
      </p:sp>
      <p:pic>
        <p:nvPicPr>
          <p:cNvPr id="6" name="Picture 5" descr="DSC_4126villarric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5418" y="568964"/>
            <a:ext cx="8360693" cy="5558060"/>
          </a:xfrm>
          <a:prstGeom prst="rect">
            <a:avLst/>
          </a:prstGeom>
        </p:spPr>
      </p:pic>
      <p:sp>
        <p:nvSpPr>
          <p:cNvPr id="7" name="Text Box 4"/>
          <p:cNvSpPr txBox="1">
            <a:spLocks noChangeArrowheads="1"/>
          </p:cNvSpPr>
          <p:nvPr/>
        </p:nvSpPr>
        <p:spPr bwMode="auto">
          <a:xfrm>
            <a:off x="4487335" y="0"/>
            <a:ext cx="33826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smtClean="0">
                <a:solidFill>
                  <a:srgbClr val="FFFF00"/>
                </a:solidFill>
                <a:latin typeface="Arial" panose="020B0604020202020204" pitchFamily="34" charset="0"/>
                <a:cs typeface="Arial" panose="020B0604020202020204" pitchFamily="34" charset="0"/>
              </a:rPr>
              <a:t>Ice-capped volcanoes</a:t>
            </a:r>
            <a:endParaRPr lang="en-GB" altLang="en-US" sz="24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618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121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smtClean="0">
                <a:solidFill>
                  <a:srgbClr val="FFFF00"/>
                </a:solidFill>
                <a:latin typeface="Arial" panose="020B0604020202020204" pitchFamily="34" charset="0"/>
                <a:cs typeface="Arial" panose="020B0604020202020204" pitchFamily="34" charset="0"/>
              </a:rPr>
              <a:t>Snow-clad volcanoes</a:t>
            </a:r>
            <a:endParaRPr lang="en-GB" altLang="en-US" sz="2400" b="1" dirty="0">
              <a:solidFill>
                <a:srgbClr val="FFFF00"/>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1546162" y="6118750"/>
            <a:ext cx="1426994"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Klyuchevskoy</a:t>
            </a:r>
            <a:r>
              <a:rPr lang="en-GB" altLang="en-US" sz="1000" dirty="0" smtClean="0">
                <a:solidFill>
                  <a:schemeClr val="bg1"/>
                </a:solidFill>
                <a:latin typeface="Arial" panose="020B0604020202020204" pitchFamily="34" charset="0"/>
                <a:cs typeface="Arial" panose="020B0604020202020204" pitchFamily="34" charset="0"/>
              </a:rPr>
              <a:t>, Russia</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0284178" y="1334911"/>
            <a:ext cx="144142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Image: Ben Edwards</a:t>
            </a:r>
            <a:endParaRPr lang="en-GB" altLang="en-US" sz="1000" b="1" dirty="0">
              <a:solidFill>
                <a:schemeClr val="bg1"/>
              </a:solidFill>
              <a:latin typeface="Arial" panose="020B0604020202020204" pitchFamily="34" charset="0"/>
              <a:cs typeface="Arial" panose="020B0604020202020204" pitchFamily="34" charset="0"/>
            </a:endParaRPr>
          </a:p>
        </p:txBody>
      </p:sp>
      <p:pic>
        <p:nvPicPr>
          <p:cNvPr id="2" name="Picture 1" descr="DSC_4147_Kluchevsko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571" y="602455"/>
            <a:ext cx="8476507" cy="5479520"/>
          </a:xfrm>
          <a:prstGeom prst="rect">
            <a:avLst/>
          </a:prstGeom>
        </p:spPr>
      </p:pic>
    </p:spTree>
    <p:extLst>
      <p:ext uri="{BB962C8B-B14F-4D97-AF65-F5344CB8AC3E}">
        <p14:creationId xmlns:p14="http://schemas.microsoft.com/office/powerpoint/2010/main" val="19614302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121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smtClean="0">
                <a:solidFill>
                  <a:srgbClr val="FFFF00"/>
                </a:solidFill>
                <a:latin typeface="Arial" panose="020B0604020202020204" pitchFamily="34" charset="0"/>
                <a:cs typeface="Arial" panose="020B0604020202020204" pitchFamily="34" charset="0"/>
              </a:rPr>
              <a:t>Snow-clad volcanoes</a:t>
            </a:r>
            <a:endParaRPr lang="en-GB" altLang="en-US" sz="2400" b="1" dirty="0">
              <a:solidFill>
                <a:srgbClr val="FFFF00"/>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1482662" y="6104959"/>
            <a:ext cx="1160895"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Sabancaya</a:t>
            </a:r>
            <a:r>
              <a:rPr lang="en-GB" altLang="en-US" sz="1000" dirty="0" smtClean="0">
                <a:solidFill>
                  <a:schemeClr val="bg1"/>
                </a:solidFill>
                <a:latin typeface="Arial" panose="020B0604020202020204" pitchFamily="34" charset="0"/>
                <a:cs typeface="Arial" panose="020B0604020202020204" pitchFamily="34" charset="0"/>
              </a:rPr>
              <a:t>, Peru</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0284178" y="1334911"/>
            <a:ext cx="144142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Image: Ben Edwards</a:t>
            </a:r>
            <a:endParaRPr lang="en-GB" altLang="en-US" sz="1000" b="1" dirty="0">
              <a:solidFill>
                <a:schemeClr val="bg1"/>
              </a:solidFill>
              <a:latin typeface="Arial" panose="020B0604020202020204" pitchFamily="34" charset="0"/>
              <a:cs typeface="Arial" panose="020B0604020202020204" pitchFamily="34" charset="0"/>
            </a:endParaRPr>
          </a:p>
        </p:txBody>
      </p:sp>
      <p:pic>
        <p:nvPicPr>
          <p:cNvPr id="2" name="Picture 1" descr="DS3_8034_sabancay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7473" y="799027"/>
            <a:ext cx="8698269" cy="5168625"/>
          </a:xfrm>
          <a:prstGeom prst="rect">
            <a:avLst/>
          </a:prstGeom>
        </p:spPr>
      </p:pic>
    </p:spTree>
    <p:extLst>
      <p:ext uri="{BB962C8B-B14F-4D97-AF65-F5344CB8AC3E}">
        <p14:creationId xmlns:p14="http://schemas.microsoft.com/office/powerpoint/2010/main" val="13992536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026"/>
          <p:cNvSpPr txBox="1">
            <a:spLocks noChangeArrowheads="1"/>
          </p:cNvSpPr>
          <p:nvPr/>
        </p:nvSpPr>
        <p:spPr bwMode="auto">
          <a:xfrm>
            <a:off x="3376613" y="2768601"/>
            <a:ext cx="509306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 typeface="Wingdings" panose="05000000000000000000" pitchFamily="2" charset="2"/>
              <a:buChar char="Ø"/>
            </a:pPr>
            <a:r>
              <a:rPr lang="en-GB" altLang="en-US" sz="2400" b="1" dirty="0" smtClean="0">
                <a:solidFill>
                  <a:schemeClr val="bg1"/>
                </a:solidFill>
                <a:latin typeface="Arial" panose="020B0604020202020204" pitchFamily="34" charset="0"/>
                <a:cs typeface="Arial" panose="020B0604020202020204" pitchFamily="34" charset="0"/>
              </a:rPr>
              <a:t> Distribution </a:t>
            </a:r>
            <a:r>
              <a:rPr lang="en-GB" altLang="en-US" sz="2400" b="1" dirty="0">
                <a:solidFill>
                  <a:schemeClr val="bg1"/>
                </a:solidFill>
                <a:latin typeface="Arial" panose="020B0604020202020204" pitchFamily="34" charset="0"/>
                <a:cs typeface="Arial" panose="020B0604020202020204" pitchFamily="34" charset="0"/>
              </a:rPr>
              <a:t>of </a:t>
            </a:r>
            <a:r>
              <a:rPr lang="en-GB" altLang="en-US" sz="2400" b="1" dirty="0" err="1" smtClean="0">
                <a:solidFill>
                  <a:schemeClr val="bg1"/>
                </a:solidFill>
                <a:latin typeface="Arial" panose="020B0604020202020204" pitchFamily="34" charset="0"/>
                <a:cs typeface="Arial" panose="020B0604020202020204" pitchFamily="34" charset="0"/>
              </a:rPr>
              <a:t>glaciovolcanism</a:t>
            </a:r>
            <a:endParaRPr lang="en-GB" altLang="en-US" sz="2400" b="1" dirty="0" smtClean="0">
              <a:solidFill>
                <a:schemeClr val="bg1"/>
              </a:solidFill>
              <a:latin typeface="Arial" panose="020B0604020202020204" pitchFamily="34" charset="0"/>
              <a:cs typeface="Arial" panose="020B0604020202020204" pitchFamily="34" charset="0"/>
            </a:endParaRPr>
          </a:p>
          <a:p>
            <a:pPr eaLnBrk="1" hangingPunct="1">
              <a:spcBef>
                <a:spcPct val="0"/>
              </a:spcBef>
              <a:buFont typeface="Wingdings" panose="05000000000000000000" pitchFamily="2" charset="2"/>
              <a:buChar char="Ø"/>
            </a:pPr>
            <a:r>
              <a:rPr lang="en-GB" altLang="en-US" sz="2400" b="1" dirty="0">
                <a:solidFill>
                  <a:schemeClr val="bg1"/>
                </a:solidFill>
                <a:latin typeface="Arial" panose="020B0604020202020204" pitchFamily="34" charset="0"/>
                <a:cs typeface="Arial" panose="020B0604020202020204" pitchFamily="34" charset="0"/>
              </a:rPr>
              <a:t> </a:t>
            </a:r>
            <a:r>
              <a:rPr lang="en-GB" altLang="en-US" sz="2400" b="1" dirty="0" smtClean="0">
                <a:solidFill>
                  <a:schemeClr val="bg1"/>
                </a:solidFill>
                <a:latin typeface="Arial" panose="020B0604020202020204" pitchFamily="34" charset="0"/>
                <a:cs typeface="Arial" panose="020B0604020202020204" pitchFamily="34" charset="0"/>
              </a:rPr>
              <a:t>1. Iceland</a:t>
            </a:r>
          </a:p>
          <a:p>
            <a:pPr>
              <a:spcBef>
                <a:spcPct val="0"/>
              </a:spcBef>
              <a:buFont typeface="Wingdings" panose="05000000000000000000" pitchFamily="2" charset="2"/>
              <a:buChar char="Ø"/>
            </a:pPr>
            <a:r>
              <a:rPr lang="en-GB" altLang="en-US" sz="2400" b="1" dirty="0">
                <a:solidFill>
                  <a:schemeClr val="bg1"/>
                </a:solidFill>
                <a:latin typeface="Arial" panose="020B0604020202020204" pitchFamily="34" charset="0"/>
                <a:cs typeface="Arial" panose="020B0604020202020204" pitchFamily="34" charset="0"/>
              </a:rPr>
              <a:t> </a:t>
            </a:r>
            <a:r>
              <a:rPr lang="en-GB" altLang="en-US" sz="2400" b="1" dirty="0" smtClean="0">
                <a:solidFill>
                  <a:schemeClr val="bg1"/>
                </a:solidFill>
                <a:latin typeface="Arial" panose="020B0604020202020204" pitchFamily="34" charset="0"/>
                <a:cs typeface="Arial" panose="020B0604020202020204" pitchFamily="34" charset="0"/>
              </a:rPr>
              <a:t>2. Canada (British Columbia)</a:t>
            </a:r>
          </a:p>
          <a:p>
            <a:pPr>
              <a:spcBef>
                <a:spcPct val="0"/>
              </a:spcBef>
              <a:buFont typeface="Wingdings" panose="05000000000000000000" pitchFamily="2" charset="2"/>
              <a:buChar char="Ø"/>
            </a:pPr>
            <a:r>
              <a:rPr lang="en-GB" altLang="en-US" sz="2400" b="1" dirty="0">
                <a:solidFill>
                  <a:schemeClr val="bg1"/>
                </a:solidFill>
                <a:latin typeface="Arial" panose="020B0604020202020204" pitchFamily="34" charset="0"/>
                <a:cs typeface="Arial" panose="020B0604020202020204" pitchFamily="34" charset="0"/>
              </a:rPr>
              <a:t> </a:t>
            </a:r>
            <a:r>
              <a:rPr lang="en-GB" altLang="en-US" sz="2400" b="1" dirty="0" smtClean="0">
                <a:solidFill>
                  <a:schemeClr val="bg1"/>
                </a:solidFill>
                <a:latin typeface="Arial" panose="020B0604020202020204" pitchFamily="34" charset="0"/>
                <a:cs typeface="Arial" panose="020B0604020202020204" pitchFamily="34" charset="0"/>
              </a:rPr>
              <a:t>3. Antarctica</a:t>
            </a:r>
          </a:p>
          <a:p>
            <a:pPr eaLnBrk="1" hangingPunct="1">
              <a:spcBef>
                <a:spcPct val="0"/>
              </a:spcBef>
              <a:buFont typeface="Wingdings" panose="05000000000000000000" pitchFamily="2" charset="2"/>
              <a:buChar char="Ø"/>
            </a:pPr>
            <a:r>
              <a:rPr lang="en-GB" altLang="en-US" sz="2400" b="1" dirty="0">
                <a:solidFill>
                  <a:schemeClr val="bg1"/>
                </a:solidFill>
                <a:latin typeface="Arial" panose="020B0604020202020204" pitchFamily="34" charset="0"/>
                <a:cs typeface="Arial" panose="020B0604020202020204" pitchFamily="34" charset="0"/>
              </a:rPr>
              <a:t> </a:t>
            </a:r>
            <a:r>
              <a:rPr lang="en-GB" altLang="en-US" sz="2400" b="1" dirty="0" smtClean="0">
                <a:solidFill>
                  <a:schemeClr val="bg1"/>
                </a:solidFill>
                <a:latin typeface="Arial" panose="020B0604020202020204" pitchFamily="34" charset="0"/>
                <a:cs typeface="Arial" panose="020B0604020202020204" pitchFamily="34" charset="0"/>
              </a:rPr>
              <a:t>4. Others - Russia</a:t>
            </a:r>
            <a:endParaRPr lang="en-GB" altLang="en-US" sz="2400" b="1" dirty="0">
              <a:solidFill>
                <a:schemeClr val="bg1"/>
              </a:solidFill>
              <a:latin typeface="Arial" panose="020B0604020202020204" pitchFamily="34" charset="0"/>
              <a:cs typeface="Arial" panose="020B0604020202020204" pitchFamily="34" charset="0"/>
            </a:endParaRPr>
          </a:p>
        </p:txBody>
      </p:sp>
      <p:sp>
        <p:nvSpPr>
          <p:cNvPr id="6147" name="Rectangle 1026"/>
          <p:cNvSpPr txBox="1">
            <a:spLocks noChangeArrowheads="1"/>
          </p:cNvSpPr>
          <p:nvPr/>
        </p:nvSpPr>
        <p:spPr bwMode="auto">
          <a:xfrm>
            <a:off x="2127250" y="7651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3600" b="1" dirty="0">
                <a:solidFill>
                  <a:srgbClr val="FFFF00"/>
                </a:solidFill>
                <a:latin typeface="Arial" panose="020B0604020202020204" pitchFamily="34" charset="0"/>
                <a:cs typeface="Arial" panose="020B0604020202020204" pitchFamily="34" charset="0"/>
              </a:rPr>
              <a:t>TALK OUTLINE -</a:t>
            </a:r>
          </a:p>
        </p:txBody>
      </p:sp>
    </p:spTree>
    <p:extLst>
      <p:ext uri="{BB962C8B-B14F-4D97-AF65-F5344CB8AC3E}">
        <p14:creationId xmlns:p14="http://schemas.microsoft.com/office/powerpoint/2010/main" val="642805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487335" y="0"/>
            <a:ext cx="331212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smtClean="0">
                <a:solidFill>
                  <a:srgbClr val="FFFF00"/>
                </a:solidFill>
                <a:latin typeface="Arial" panose="020B0604020202020204" pitchFamily="34" charset="0"/>
                <a:cs typeface="Arial" panose="020B0604020202020204" pitchFamily="34" charset="0"/>
              </a:rPr>
              <a:t>Snow-clad volcanoes</a:t>
            </a:r>
            <a:endParaRPr lang="en-GB" altLang="en-US" sz="2400" b="1" dirty="0">
              <a:solidFill>
                <a:srgbClr val="FFFF00"/>
              </a:solidFill>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1660462" y="6214191"/>
            <a:ext cx="1568058"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Tolbachik</a:t>
            </a:r>
            <a:r>
              <a:rPr lang="en-GB" altLang="en-US" sz="1000" dirty="0" smtClean="0">
                <a:solidFill>
                  <a:schemeClr val="bg1"/>
                </a:solidFill>
                <a:latin typeface="Arial" panose="020B0604020202020204" pitchFamily="34" charset="0"/>
                <a:cs typeface="Arial" panose="020B0604020202020204" pitchFamily="34" charset="0"/>
              </a:rPr>
              <a:t> cones, Russia</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0284178" y="1334911"/>
            <a:ext cx="1441420"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b="1" dirty="0" smtClean="0">
                <a:solidFill>
                  <a:schemeClr val="bg1"/>
                </a:solidFill>
                <a:latin typeface="Arial" panose="020B0604020202020204" pitchFamily="34" charset="0"/>
                <a:cs typeface="Arial" panose="020B0604020202020204" pitchFamily="34" charset="0"/>
              </a:rPr>
              <a:t>Image: Ben Edwards</a:t>
            </a:r>
            <a:endParaRPr lang="en-GB" altLang="en-US" sz="1000" b="1" dirty="0">
              <a:solidFill>
                <a:schemeClr val="bg1"/>
              </a:solidFill>
              <a:latin typeface="Arial" panose="020B0604020202020204" pitchFamily="34" charset="0"/>
              <a:cs typeface="Arial" panose="020B0604020202020204" pitchFamily="34" charset="0"/>
            </a:endParaRPr>
          </a:p>
        </p:txBody>
      </p:sp>
      <p:pic>
        <p:nvPicPr>
          <p:cNvPr id="6" name="Picture 5" descr="DSC_0802_tolbachi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715" y="576605"/>
            <a:ext cx="8287426" cy="5532748"/>
          </a:xfrm>
          <a:prstGeom prst="rect">
            <a:avLst/>
          </a:prstGeom>
        </p:spPr>
      </p:pic>
    </p:spTree>
    <p:extLst>
      <p:ext uri="{BB962C8B-B14F-4D97-AF65-F5344CB8AC3E}">
        <p14:creationId xmlns:p14="http://schemas.microsoft.com/office/powerpoint/2010/main" val="1822937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572000" y="685800"/>
            <a:ext cx="2290179" cy="5847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b="1" dirty="0">
                <a:solidFill>
                  <a:srgbClr val="FFFF00"/>
                </a:solidFill>
                <a:latin typeface="Arial" panose="020B0604020202020204" pitchFamily="34" charset="0"/>
                <a:cs typeface="Arial" panose="020B0604020202020204" pitchFamily="34" charset="0"/>
              </a:rPr>
              <a:t>SUMMARY</a:t>
            </a:r>
          </a:p>
        </p:txBody>
      </p:sp>
      <p:sp>
        <p:nvSpPr>
          <p:cNvPr id="76803" name="Text Box 3"/>
          <p:cNvSpPr txBox="1">
            <a:spLocks noChangeArrowheads="1"/>
          </p:cNvSpPr>
          <p:nvPr/>
        </p:nvSpPr>
        <p:spPr bwMode="auto">
          <a:xfrm>
            <a:off x="1176040" y="2829198"/>
            <a:ext cx="9310562" cy="1631216"/>
          </a:xfrm>
          <a:prstGeom prst="rect">
            <a:avLst/>
          </a:prstGeom>
          <a:solidFill>
            <a:schemeClr val="bg2"/>
          </a:solidFill>
          <a:ln>
            <a:noFill/>
          </a:ln>
          <a:effec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eaLnBrk="0" fontAlgn="base" hangingPunct="0">
              <a:spcBef>
                <a:spcPct val="0"/>
              </a:spcBef>
              <a:spcAft>
                <a:spcPct val="0"/>
              </a:spcAft>
              <a:defRPr sz="2400">
                <a:solidFill>
                  <a:schemeClr val="tx1"/>
                </a:solidFill>
                <a:latin typeface="Times New Roman" panose="02020603050405020304" pitchFamily="18" charset="0"/>
              </a:defRPr>
            </a:lvl6pPr>
            <a:lvl7pPr marL="3200400" indent="-457200" eaLnBrk="0" fontAlgn="base" hangingPunct="0">
              <a:spcBef>
                <a:spcPct val="0"/>
              </a:spcBef>
              <a:spcAft>
                <a:spcPct val="0"/>
              </a:spcAft>
              <a:defRPr sz="2400">
                <a:solidFill>
                  <a:schemeClr val="tx1"/>
                </a:solidFill>
                <a:latin typeface="Times New Roman" panose="02020603050405020304" pitchFamily="18" charset="0"/>
              </a:defRPr>
            </a:lvl7pPr>
            <a:lvl8pPr marL="3657600" indent="-457200" eaLnBrk="0" fontAlgn="base" hangingPunct="0">
              <a:spcBef>
                <a:spcPct val="0"/>
              </a:spcBef>
              <a:spcAft>
                <a:spcPct val="0"/>
              </a:spcAft>
              <a:defRPr sz="2400">
                <a:solidFill>
                  <a:schemeClr val="tx1"/>
                </a:solidFill>
                <a:latin typeface="Times New Roman" panose="02020603050405020304" pitchFamily="18" charset="0"/>
              </a:defRPr>
            </a:lvl8pPr>
            <a:lvl9pPr marL="4114800" indent="-4572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eaLnBrk="1" hangingPunct="1"/>
            <a:r>
              <a:rPr lang="en-GB" altLang="en-US" sz="2000" dirty="0" smtClean="0">
                <a:latin typeface="Arial" panose="020B0604020202020204" pitchFamily="34" charset="0"/>
                <a:cs typeface="Arial" panose="020B0604020202020204" pitchFamily="34" charset="0"/>
              </a:rPr>
              <a:t>1. Snow- &amp; ice-clad volcanoes, past and present, are </a:t>
            </a:r>
            <a:r>
              <a:rPr lang="en-GB" altLang="en-US" sz="2000" dirty="0">
                <a:latin typeface="Arial" panose="020B0604020202020204" pitchFamily="34" charset="0"/>
                <a:cs typeface="Arial" panose="020B0604020202020204" pitchFamily="34" charset="0"/>
              </a:rPr>
              <a:t>scattered across the </a:t>
            </a:r>
            <a:r>
              <a:rPr lang="en-GB" altLang="en-US" sz="2000" dirty="0" smtClean="0">
                <a:latin typeface="Arial" panose="020B0604020202020204" pitchFamily="34" charset="0"/>
                <a:cs typeface="Arial" panose="020B0604020202020204" pitchFamily="34" charset="0"/>
              </a:rPr>
              <a:t>world.</a:t>
            </a:r>
          </a:p>
          <a:p>
            <a:pPr marL="0" indent="0"/>
            <a:r>
              <a:rPr lang="en-GB" altLang="en-US" sz="2000" dirty="0" smtClean="0">
                <a:latin typeface="Arial" panose="020B0604020202020204" pitchFamily="34" charset="0"/>
                <a:cs typeface="Arial" panose="020B0604020202020204" pitchFamily="34" charset="0"/>
              </a:rPr>
              <a:t>2. </a:t>
            </a:r>
            <a:r>
              <a:rPr lang="en-GB" altLang="en-US" sz="2000" i="1" dirty="0">
                <a:latin typeface="Arial" panose="020B0604020202020204" pitchFamily="34" charset="0"/>
                <a:cs typeface="Arial" panose="020B0604020202020204" pitchFamily="34" charset="0"/>
              </a:rPr>
              <a:t>Active</a:t>
            </a:r>
            <a:r>
              <a:rPr lang="en-GB" altLang="en-US" sz="2000" dirty="0">
                <a:latin typeface="Arial" panose="020B0604020202020204" pitchFamily="34" charset="0"/>
                <a:cs typeface="Arial" panose="020B0604020202020204" pitchFamily="34" charset="0"/>
              </a:rPr>
              <a:t> </a:t>
            </a:r>
            <a:r>
              <a:rPr lang="en-GB" altLang="en-US" sz="2000" dirty="0" err="1">
                <a:latin typeface="Arial" panose="020B0604020202020204" pitchFamily="34" charset="0"/>
                <a:cs typeface="Arial" panose="020B0604020202020204" pitchFamily="34" charset="0"/>
              </a:rPr>
              <a:t>glaciovolcanoes</a:t>
            </a:r>
            <a:r>
              <a:rPr lang="en-GB" altLang="en-US" sz="2000" dirty="0">
                <a:latin typeface="Arial" panose="020B0604020202020204" pitchFamily="34" charset="0"/>
                <a:cs typeface="Arial" panose="020B0604020202020204" pitchFamily="34" charset="0"/>
              </a:rPr>
              <a:t> are common </a:t>
            </a:r>
            <a:r>
              <a:rPr lang="en-GB" altLang="en-US" sz="2000" dirty="0" smtClean="0">
                <a:latin typeface="Arial" panose="020B0604020202020204" pitchFamily="34" charset="0"/>
                <a:cs typeface="Arial" panose="020B0604020202020204" pitchFamily="34" charset="0"/>
              </a:rPr>
              <a:t>and </a:t>
            </a:r>
            <a:r>
              <a:rPr lang="en-GB" altLang="en-US" sz="2000" dirty="0">
                <a:latin typeface="Arial" panose="020B0604020202020204" pitchFamily="34" charset="0"/>
                <a:cs typeface="Arial" panose="020B0604020202020204" pitchFamily="34" charset="0"/>
              </a:rPr>
              <a:t>are a volcanic </a:t>
            </a:r>
            <a:r>
              <a:rPr lang="en-GB" altLang="en-US" sz="2000" dirty="0" smtClean="0">
                <a:latin typeface="Arial" panose="020B0604020202020204" pitchFamily="34" charset="0"/>
                <a:cs typeface="Arial" panose="020B0604020202020204" pitchFamily="34" charset="0"/>
              </a:rPr>
              <a:t>hazard.</a:t>
            </a:r>
          </a:p>
          <a:p>
            <a:pPr marL="0" indent="0"/>
            <a:r>
              <a:rPr lang="en-GB" altLang="en-US" sz="2000" dirty="0" smtClean="0">
                <a:latin typeface="Arial" panose="020B0604020202020204" pitchFamily="34" charset="0"/>
                <a:cs typeface="Arial" panose="020B0604020202020204" pitchFamily="34" charset="0"/>
              </a:rPr>
              <a:t>3. Most </a:t>
            </a:r>
            <a:r>
              <a:rPr lang="en-GB" altLang="en-US" sz="2000" dirty="0" err="1" smtClean="0">
                <a:latin typeface="Arial" panose="020B0604020202020204" pitchFamily="34" charset="0"/>
                <a:cs typeface="Arial" panose="020B0604020202020204" pitchFamily="34" charset="0"/>
              </a:rPr>
              <a:t>glaciovolcanoes</a:t>
            </a:r>
            <a:r>
              <a:rPr lang="en-GB" altLang="en-US" sz="2000" dirty="0" smtClean="0">
                <a:latin typeface="Arial" panose="020B0604020202020204" pitchFamily="34" charset="0"/>
                <a:cs typeface="Arial" panose="020B0604020202020204" pitchFamily="34" charset="0"/>
              </a:rPr>
              <a:t> are </a:t>
            </a:r>
            <a:r>
              <a:rPr lang="en-GB" altLang="en-US" sz="2000" dirty="0">
                <a:latin typeface="Arial" panose="020B0604020202020204" pitchFamily="34" charset="0"/>
                <a:cs typeface="Arial" panose="020B0604020202020204" pitchFamily="34" charset="0"/>
              </a:rPr>
              <a:t>in polar or sub-polar localities; </a:t>
            </a:r>
            <a:r>
              <a:rPr lang="en-GB" altLang="en-US" sz="2000" dirty="0" smtClean="0">
                <a:latin typeface="Arial" panose="020B0604020202020204" pitchFamily="34" charset="0"/>
                <a:cs typeface="Arial" panose="020B0604020202020204" pitchFamily="34" charset="0"/>
              </a:rPr>
              <a:t>several snow- &amp; </a:t>
            </a:r>
          </a:p>
          <a:p>
            <a:pPr marL="0" indent="0"/>
            <a:r>
              <a:rPr lang="en-GB" altLang="en-US" sz="2000" dirty="0">
                <a:latin typeface="Arial" panose="020B0604020202020204" pitchFamily="34" charset="0"/>
                <a:cs typeface="Arial" panose="020B0604020202020204" pitchFamily="34" charset="0"/>
              </a:rPr>
              <a:t> </a:t>
            </a:r>
            <a:r>
              <a:rPr lang="en-GB" altLang="en-US" sz="2000" dirty="0" smtClean="0">
                <a:latin typeface="Arial" panose="020B0604020202020204" pitchFamily="34" charset="0"/>
                <a:cs typeface="Arial" panose="020B0604020202020204" pitchFamily="34" charset="0"/>
              </a:rPr>
              <a:t>        ice-capped volcanoes occur at </a:t>
            </a:r>
            <a:r>
              <a:rPr lang="en-GB" altLang="en-US" sz="2000" dirty="0">
                <a:latin typeface="Arial" panose="020B0604020202020204" pitchFamily="34" charset="0"/>
                <a:cs typeface="Arial" panose="020B0604020202020204" pitchFamily="34" charset="0"/>
              </a:rPr>
              <a:t>lower latitudes. </a:t>
            </a:r>
            <a:endParaRPr lang="en-GB" altLang="en-US" sz="2000" dirty="0" smtClean="0">
              <a:latin typeface="Arial" panose="020B0604020202020204" pitchFamily="34" charset="0"/>
              <a:cs typeface="Arial" panose="020B0604020202020204" pitchFamily="34" charset="0"/>
            </a:endParaRPr>
          </a:p>
          <a:p>
            <a:pPr eaLnBrk="1" hangingPunct="1"/>
            <a:r>
              <a:rPr lang="en-GB" altLang="en-US" sz="2000" dirty="0" smtClean="0">
                <a:latin typeface="Arial" panose="020B0604020202020204" pitchFamily="34" charset="0"/>
                <a:cs typeface="Arial" panose="020B0604020202020204" pitchFamily="34" charset="0"/>
              </a:rPr>
              <a:t>4. They are important for assessing Earth’s water inventory, now and in the past.</a:t>
            </a:r>
          </a:p>
        </p:txBody>
      </p:sp>
    </p:spTree>
    <p:extLst>
      <p:ext uri="{BB962C8B-B14F-4D97-AF65-F5344CB8AC3E}">
        <p14:creationId xmlns:p14="http://schemas.microsoft.com/office/powerpoint/2010/main" val="3722561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 Drive - Admin etc\PowerPointTalks\ISODYN\2009\Nordic Summer School on Glaciovolcanism_July 2009\wor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1"/>
            <a:ext cx="91440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657" name="Group 81"/>
          <p:cNvGrpSpPr>
            <a:grpSpLocks/>
          </p:cNvGrpSpPr>
          <p:nvPr/>
        </p:nvGrpSpPr>
        <p:grpSpPr bwMode="auto">
          <a:xfrm>
            <a:off x="1905000" y="1600200"/>
            <a:ext cx="6553200" cy="4681538"/>
            <a:chOff x="240" y="1008"/>
            <a:chExt cx="4128" cy="2949"/>
          </a:xfrm>
        </p:grpSpPr>
        <p:grpSp>
          <p:nvGrpSpPr>
            <p:cNvPr id="10268" name="Group 77"/>
            <p:cNvGrpSpPr>
              <a:grpSpLocks/>
            </p:cNvGrpSpPr>
            <p:nvPr/>
          </p:nvGrpSpPr>
          <p:grpSpPr bwMode="auto">
            <a:xfrm>
              <a:off x="240" y="1008"/>
              <a:ext cx="4128" cy="2949"/>
              <a:chOff x="240" y="1008"/>
              <a:chExt cx="4128" cy="2949"/>
            </a:xfrm>
          </p:grpSpPr>
          <p:grpSp>
            <p:nvGrpSpPr>
              <p:cNvPr id="10270" name="Group 64"/>
              <p:cNvGrpSpPr>
                <a:grpSpLocks/>
              </p:cNvGrpSpPr>
              <p:nvPr/>
            </p:nvGrpSpPr>
            <p:grpSpPr bwMode="auto">
              <a:xfrm>
                <a:off x="240" y="1008"/>
                <a:ext cx="4128" cy="2574"/>
                <a:chOff x="240" y="1008"/>
                <a:chExt cx="4128" cy="2574"/>
              </a:xfrm>
            </p:grpSpPr>
            <p:sp>
              <p:nvSpPr>
                <p:cNvPr id="10272" name="Oval 48"/>
                <p:cNvSpPr>
                  <a:spLocks noChangeArrowheads="1"/>
                </p:cNvSpPr>
                <p:nvPr/>
              </p:nvSpPr>
              <p:spPr bwMode="auto">
                <a:xfrm>
                  <a:off x="240" y="3465"/>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73" name="Text Box 54"/>
                <p:cNvSpPr txBox="1">
                  <a:spLocks noChangeArrowheads="1"/>
                </p:cNvSpPr>
                <p:nvPr/>
              </p:nvSpPr>
              <p:spPr bwMode="auto">
                <a:xfrm>
                  <a:off x="432" y="3369"/>
                  <a:ext cx="83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b="1" dirty="0">
                      <a:latin typeface="Arial" panose="020B0604020202020204" pitchFamily="34" charset="0"/>
                      <a:cs typeface="Arial" panose="020B0604020202020204" pitchFamily="34" charset="0"/>
                    </a:rPr>
                    <a:t>Ice-covered</a:t>
                  </a:r>
                </a:p>
              </p:txBody>
            </p:sp>
            <p:grpSp>
              <p:nvGrpSpPr>
                <p:cNvPr id="10274" name="Group 63"/>
                <p:cNvGrpSpPr>
                  <a:grpSpLocks/>
                </p:cNvGrpSpPr>
                <p:nvPr/>
              </p:nvGrpSpPr>
              <p:grpSpPr bwMode="auto">
                <a:xfrm>
                  <a:off x="1488" y="1008"/>
                  <a:ext cx="2880" cy="2217"/>
                  <a:chOff x="1488" y="1008"/>
                  <a:chExt cx="2880" cy="2217"/>
                </a:xfrm>
              </p:grpSpPr>
              <p:grpSp>
                <p:nvGrpSpPr>
                  <p:cNvPr id="10275" name="Group 55"/>
                  <p:cNvGrpSpPr>
                    <a:grpSpLocks/>
                  </p:cNvGrpSpPr>
                  <p:nvPr/>
                </p:nvGrpSpPr>
                <p:grpSpPr bwMode="auto">
                  <a:xfrm>
                    <a:off x="1488" y="1209"/>
                    <a:ext cx="2880" cy="2016"/>
                    <a:chOff x="1488" y="1200"/>
                    <a:chExt cx="2880" cy="2016"/>
                  </a:xfrm>
                </p:grpSpPr>
                <p:grpSp>
                  <p:nvGrpSpPr>
                    <p:cNvPr id="10277" name="Group 46"/>
                    <p:cNvGrpSpPr>
                      <a:grpSpLocks/>
                    </p:cNvGrpSpPr>
                    <p:nvPr/>
                  </p:nvGrpSpPr>
                  <p:grpSpPr bwMode="auto">
                    <a:xfrm>
                      <a:off x="1488" y="1200"/>
                      <a:ext cx="2496" cy="192"/>
                      <a:chOff x="1488" y="1200"/>
                      <a:chExt cx="2496" cy="192"/>
                    </a:xfrm>
                  </p:grpSpPr>
                  <p:sp>
                    <p:nvSpPr>
                      <p:cNvPr id="10287" name="Oval 3"/>
                      <p:cNvSpPr>
                        <a:spLocks noChangeArrowheads="1"/>
                      </p:cNvSpPr>
                      <p:nvPr/>
                    </p:nvSpPr>
                    <p:spPr bwMode="auto">
                      <a:xfrm>
                        <a:off x="2640" y="120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8" name="Oval 6"/>
                      <p:cNvSpPr>
                        <a:spLocks noChangeArrowheads="1"/>
                      </p:cNvSpPr>
                      <p:nvPr/>
                    </p:nvSpPr>
                    <p:spPr bwMode="auto">
                      <a:xfrm>
                        <a:off x="1488" y="124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9" name="Oval 7"/>
                      <p:cNvSpPr>
                        <a:spLocks noChangeArrowheads="1"/>
                      </p:cNvSpPr>
                      <p:nvPr/>
                    </p:nvSpPr>
                    <p:spPr bwMode="auto">
                      <a:xfrm>
                        <a:off x="1488" y="1296"/>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90" name="Oval 8"/>
                      <p:cNvSpPr>
                        <a:spLocks noChangeArrowheads="1"/>
                      </p:cNvSpPr>
                      <p:nvPr/>
                    </p:nvSpPr>
                    <p:spPr bwMode="auto">
                      <a:xfrm>
                        <a:off x="3888" y="120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nvGrpSpPr>
                    <p:cNvPr id="10278" name="Group 50"/>
                    <p:cNvGrpSpPr>
                      <a:grpSpLocks/>
                    </p:cNvGrpSpPr>
                    <p:nvPr/>
                  </p:nvGrpSpPr>
                  <p:grpSpPr bwMode="auto">
                    <a:xfrm>
                      <a:off x="1728" y="2727"/>
                      <a:ext cx="2640" cy="489"/>
                      <a:chOff x="1728" y="2727"/>
                      <a:chExt cx="2640" cy="489"/>
                    </a:xfrm>
                  </p:grpSpPr>
                  <p:sp>
                    <p:nvSpPr>
                      <p:cNvPr id="10279" name="Oval 11"/>
                      <p:cNvSpPr>
                        <a:spLocks noChangeArrowheads="1"/>
                      </p:cNvSpPr>
                      <p:nvPr/>
                    </p:nvSpPr>
                    <p:spPr bwMode="auto">
                      <a:xfrm>
                        <a:off x="2256" y="292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0" name="Oval 12"/>
                      <p:cNvSpPr>
                        <a:spLocks noChangeArrowheads="1"/>
                      </p:cNvSpPr>
                      <p:nvPr/>
                    </p:nvSpPr>
                    <p:spPr bwMode="auto">
                      <a:xfrm>
                        <a:off x="4272" y="3024"/>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1" name="Oval 13"/>
                      <p:cNvSpPr>
                        <a:spLocks noChangeArrowheads="1"/>
                      </p:cNvSpPr>
                      <p:nvPr/>
                    </p:nvSpPr>
                    <p:spPr bwMode="auto">
                      <a:xfrm>
                        <a:off x="4128" y="312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2" name="Oval 14"/>
                      <p:cNvSpPr>
                        <a:spLocks noChangeArrowheads="1"/>
                      </p:cNvSpPr>
                      <p:nvPr/>
                    </p:nvSpPr>
                    <p:spPr bwMode="auto">
                      <a:xfrm>
                        <a:off x="2160" y="3024"/>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3" name="Oval 21"/>
                      <p:cNvSpPr>
                        <a:spLocks noChangeArrowheads="1"/>
                      </p:cNvSpPr>
                      <p:nvPr/>
                    </p:nvSpPr>
                    <p:spPr bwMode="auto">
                      <a:xfrm>
                        <a:off x="2016" y="3072"/>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4" name="Oval 22"/>
                      <p:cNvSpPr>
                        <a:spLocks noChangeArrowheads="1"/>
                      </p:cNvSpPr>
                      <p:nvPr/>
                    </p:nvSpPr>
                    <p:spPr bwMode="auto">
                      <a:xfrm>
                        <a:off x="1872" y="312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5" name="Oval 23"/>
                      <p:cNvSpPr>
                        <a:spLocks noChangeArrowheads="1"/>
                      </p:cNvSpPr>
                      <p:nvPr/>
                    </p:nvSpPr>
                    <p:spPr bwMode="auto">
                      <a:xfrm>
                        <a:off x="1728" y="312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86" name="Oval 24"/>
                      <p:cNvSpPr>
                        <a:spLocks noChangeArrowheads="1"/>
                      </p:cNvSpPr>
                      <p:nvPr/>
                    </p:nvSpPr>
                    <p:spPr bwMode="auto">
                      <a:xfrm>
                        <a:off x="1776" y="3072"/>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6" name="Oval 11"/>
                      <p:cNvSpPr>
                        <a:spLocks noChangeArrowheads="1"/>
                      </p:cNvSpPr>
                      <p:nvPr/>
                    </p:nvSpPr>
                    <p:spPr bwMode="auto">
                      <a:xfrm>
                        <a:off x="2928" y="2776"/>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7" name="Oval 11"/>
                      <p:cNvSpPr>
                        <a:spLocks noChangeArrowheads="1"/>
                      </p:cNvSpPr>
                      <p:nvPr/>
                    </p:nvSpPr>
                    <p:spPr bwMode="auto">
                      <a:xfrm>
                        <a:off x="3584" y="2727"/>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sp>
                <p:nvSpPr>
                  <p:cNvPr id="10276" name="Oval 62"/>
                  <p:cNvSpPr>
                    <a:spLocks noChangeArrowheads="1"/>
                  </p:cNvSpPr>
                  <p:nvPr/>
                </p:nvSpPr>
                <p:spPr bwMode="auto">
                  <a:xfrm>
                    <a:off x="2976" y="1008"/>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pic>
            <p:nvPicPr>
              <p:cNvPr id="10271" name="Picture 74" descr="C:\snow covered volcano cartoon profi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 y="3376"/>
                <a:ext cx="960" cy="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69" name="Oval 80"/>
            <p:cNvSpPr>
              <a:spLocks noChangeArrowheads="1"/>
            </p:cNvSpPr>
            <p:nvPr/>
          </p:nvSpPr>
          <p:spPr bwMode="auto">
            <a:xfrm>
              <a:off x="2544" y="2880"/>
              <a:ext cx="96" cy="96"/>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10244" name="Text Box 52"/>
          <p:cNvSpPr txBox="1">
            <a:spLocks noChangeArrowheads="1"/>
          </p:cNvSpPr>
          <p:nvPr/>
        </p:nvSpPr>
        <p:spPr bwMode="auto">
          <a:xfrm>
            <a:off x="3048000" y="533400"/>
            <a:ext cx="547137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latin typeface="Arial" panose="020B0604020202020204" pitchFamily="34" charset="0"/>
                <a:cs typeface="Arial" panose="020B0604020202020204" pitchFamily="34" charset="0"/>
              </a:rPr>
              <a:t>Distribution of terrestrial </a:t>
            </a:r>
            <a:r>
              <a:rPr lang="en-GB" altLang="en-US" sz="2000" dirty="0" err="1">
                <a:latin typeface="Arial" panose="020B0604020202020204" pitchFamily="34" charset="0"/>
                <a:cs typeface="Arial" panose="020B0604020202020204" pitchFamily="34" charset="0"/>
              </a:rPr>
              <a:t>glaciovolcanic</a:t>
            </a:r>
            <a:r>
              <a:rPr lang="en-GB" altLang="en-US" sz="2000" dirty="0">
                <a:latin typeface="Arial" panose="020B0604020202020204" pitchFamily="34" charset="0"/>
                <a:cs typeface="Arial" panose="020B0604020202020204" pitchFamily="34" charset="0"/>
              </a:rPr>
              <a:t> centres</a:t>
            </a:r>
          </a:p>
        </p:txBody>
      </p:sp>
      <p:grpSp>
        <p:nvGrpSpPr>
          <p:cNvPr id="24655" name="Group 79"/>
          <p:cNvGrpSpPr>
            <a:grpSpLocks/>
          </p:cNvGrpSpPr>
          <p:nvPr/>
        </p:nvGrpSpPr>
        <p:grpSpPr bwMode="auto">
          <a:xfrm>
            <a:off x="1524000" y="1295400"/>
            <a:ext cx="7785100" cy="3429000"/>
            <a:chOff x="0" y="816"/>
            <a:chExt cx="4904" cy="2160"/>
          </a:xfrm>
        </p:grpSpPr>
        <p:grpSp>
          <p:nvGrpSpPr>
            <p:cNvPr id="10246" name="Group 76"/>
            <p:cNvGrpSpPr>
              <a:grpSpLocks/>
            </p:cNvGrpSpPr>
            <p:nvPr/>
          </p:nvGrpSpPr>
          <p:grpSpPr bwMode="auto">
            <a:xfrm>
              <a:off x="0" y="816"/>
              <a:ext cx="4904" cy="2160"/>
              <a:chOff x="0" y="816"/>
              <a:chExt cx="4904" cy="2160"/>
            </a:xfrm>
          </p:grpSpPr>
          <p:grpSp>
            <p:nvGrpSpPr>
              <p:cNvPr id="10248" name="Group 72"/>
              <p:cNvGrpSpPr>
                <a:grpSpLocks/>
              </p:cNvGrpSpPr>
              <p:nvPr/>
            </p:nvGrpSpPr>
            <p:grpSpPr bwMode="auto">
              <a:xfrm>
                <a:off x="240" y="816"/>
                <a:ext cx="4664" cy="2160"/>
                <a:chOff x="240" y="816"/>
                <a:chExt cx="4664" cy="2160"/>
              </a:xfrm>
            </p:grpSpPr>
            <p:sp>
              <p:nvSpPr>
                <p:cNvPr id="10250" name="Oval 49"/>
                <p:cNvSpPr>
                  <a:spLocks noChangeArrowheads="1"/>
                </p:cNvSpPr>
                <p:nvPr/>
              </p:nvSpPr>
              <p:spPr bwMode="auto">
                <a:xfrm>
                  <a:off x="240" y="903"/>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1" name="Text Box 53"/>
                <p:cNvSpPr txBox="1">
                  <a:spLocks noChangeArrowheads="1"/>
                </p:cNvSpPr>
                <p:nvPr/>
              </p:nvSpPr>
              <p:spPr bwMode="auto">
                <a:xfrm>
                  <a:off x="432" y="816"/>
                  <a:ext cx="79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600" b="1" dirty="0">
                      <a:latin typeface="Arial" panose="020B0604020202020204" pitchFamily="34" charset="0"/>
                      <a:cs typeface="Arial" panose="020B0604020202020204" pitchFamily="34" charset="0"/>
                    </a:rPr>
                    <a:t>Ice-capped</a:t>
                  </a:r>
                </a:p>
              </p:txBody>
            </p:sp>
            <p:grpSp>
              <p:nvGrpSpPr>
                <p:cNvPr id="10252" name="Group 66"/>
                <p:cNvGrpSpPr>
                  <a:grpSpLocks/>
                </p:cNvGrpSpPr>
                <p:nvPr/>
              </p:nvGrpSpPr>
              <p:grpSpPr bwMode="auto">
                <a:xfrm>
                  <a:off x="1021" y="1056"/>
                  <a:ext cx="3883" cy="1920"/>
                  <a:chOff x="1021" y="1056"/>
                  <a:chExt cx="3883" cy="1920"/>
                </a:xfrm>
              </p:grpSpPr>
              <p:grpSp>
                <p:nvGrpSpPr>
                  <p:cNvPr id="10253" name="Group 51"/>
                  <p:cNvGrpSpPr>
                    <a:grpSpLocks/>
                  </p:cNvGrpSpPr>
                  <p:nvPr/>
                </p:nvGrpSpPr>
                <p:grpSpPr bwMode="auto">
                  <a:xfrm>
                    <a:off x="1021" y="1200"/>
                    <a:ext cx="3883" cy="1776"/>
                    <a:chOff x="1021" y="1200"/>
                    <a:chExt cx="3883" cy="1776"/>
                  </a:xfrm>
                </p:grpSpPr>
                <p:sp>
                  <p:nvSpPr>
                    <p:cNvPr id="10255" name="Oval 29"/>
                    <p:cNvSpPr>
                      <a:spLocks noChangeArrowheads="1"/>
                    </p:cNvSpPr>
                    <p:nvPr/>
                  </p:nvSpPr>
                  <p:spPr bwMode="auto">
                    <a:xfrm>
                      <a:off x="1488" y="139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6" name="Oval 30"/>
                    <p:cNvSpPr>
                      <a:spLocks noChangeArrowheads="1"/>
                    </p:cNvSpPr>
                    <p:nvPr/>
                  </p:nvSpPr>
                  <p:spPr bwMode="auto">
                    <a:xfrm>
                      <a:off x="1488" y="1488"/>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7" name="Oval 31"/>
                    <p:cNvSpPr>
                      <a:spLocks noChangeArrowheads="1"/>
                    </p:cNvSpPr>
                    <p:nvPr/>
                  </p:nvSpPr>
                  <p:spPr bwMode="auto">
                    <a:xfrm>
                      <a:off x="1872" y="216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8" name="Oval 32"/>
                    <p:cNvSpPr>
                      <a:spLocks noChangeArrowheads="1"/>
                    </p:cNvSpPr>
                    <p:nvPr/>
                  </p:nvSpPr>
                  <p:spPr bwMode="auto">
                    <a:xfrm>
                      <a:off x="1880" y="208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59" name="Oval 33"/>
                    <p:cNvSpPr>
                      <a:spLocks noChangeArrowheads="1"/>
                    </p:cNvSpPr>
                    <p:nvPr/>
                  </p:nvSpPr>
                  <p:spPr bwMode="auto">
                    <a:xfrm>
                      <a:off x="2016" y="235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0" name="Oval 34"/>
                    <p:cNvSpPr>
                      <a:spLocks noChangeArrowheads="1"/>
                    </p:cNvSpPr>
                    <p:nvPr/>
                  </p:nvSpPr>
                  <p:spPr bwMode="auto">
                    <a:xfrm>
                      <a:off x="2016" y="249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1" name="Oval 35"/>
                    <p:cNvSpPr>
                      <a:spLocks noChangeArrowheads="1"/>
                    </p:cNvSpPr>
                    <p:nvPr/>
                  </p:nvSpPr>
                  <p:spPr bwMode="auto">
                    <a:xfrm>
                      <a:off x="2016" y="264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2" name="Oval 36"/>
                    <p:cNvSpPr>
                      <a:spLocks noChangeArrowheads="1"/>
                    </p:cNvSpPr>
                    <p:nvPr/>
                  </p:nvSpPr>
                  <p:spPr bwMode="auto">
                    <a:xfrm>
                      <a:off x="2064" y="273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3" name="Oval 37"/>
                    <p:cNvSpPr>
                      <a:spLocks noChangeArrowheads="1"/>
                    </p:cNvSpPr>
                    <p:nvPr/>
                  </p:nvSpPr>
                  <p:spPr bwMode="auto">
                    <a:xfrm>
                      <a:off x="1152" y="129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4" name="Oval 39"/>
                    <p:cNvSpPr>
                      <a:spLocks noChangeArrowheads="1"/>
                    </p:cNvSpPr>
                    <p:nvPr/>
                  </p:nvSpPr>
                  <p:spPr bwMode="auto">
                    <a:xfrm>
                      <a:off x="1296" y="1248"/>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5" name="Oval 41"/>
                    <p:cNvSpPr>
                      <a:spLocks noChangeArrowheads="1"/>
                    </p:cNvSpPr>
                    <p:nvPr/>
                  </p:nvSpPr>
                  <p:spPr bwMode="auto">
                    <a:xfrm>
                      <a:off x="2544" y="288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6" name="Oval 43"/>
                    <p:cNvSpPr>
                      <a:spLocks noChangeArrowheads="1"/>
                    </p:cNvSpPr>
                    <p:nvPr/>
                  </p:nvSpPr>
                  <p:spPr bwMode="auto">
                    <a:xfrm>
                      <a:off x="4464" y="129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10267" name="Oval 44"/>
                    <p:cNvSpPr>
                      <a:spLocks noChangeArrowheads="1"/>
                    </p:cNvSpPr>
                    <p:nvPr/>
                  </p:nvSpPr>
                  <p:spPr bwMode="auto">
                    <a:xfrm>
                      <a:off x="4464" y="1200"/>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1" name="Oval 41"/>
                    <p:cNvSpPr>
                      <a:spLocks noChangeArrowheads="1"/>
                    </p:cNvSpPr>
                    <p:nvPr/>
                  </p:nvSpPr>
                  <p:spPr bwMode="auto">
                    <a:xfrm>
                      <a:off x="4808" y="2592"/>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3" name="Oval 41"/>
                    <p:cNvSpPr>
                      <a:spLocks noChangeArrowheads="1"/>
                    </p:cNvSpPr>
                    <p:nvPr/>
                  </p:nvSpPr>
                  <p:spPr bwMode="auto">
                    <a:xfrm>
                      <a:off x="3304" y="2117"/>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4" name="Oval 37"/>
                    <p:cNvSpPr>
                      <a:spLocks noChangeArrowheads="1"/>
                    </p:cNvSpPr>
                    <p:nvPr/>
                  </p:nvSpPr>
                  <p:spPr bwMode="auto">
                    <a:xfrm>
                      <a:off x="1021" y="1344"/>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55" name="Oval 31"/>
                    <p:cNvSpPr>
                      <a:spLocks noChangeArrowheads="1"/>
                    </p:cNvSpPr>
                    <p:nvPr/>
                  </p:nvSpPr>
                  <p:spPr bwMode="auto">
                    <a:xfrm>
                      <a:off x="1920" y="2007"/>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10254" name="Oval 65"/>
                  <p:cNvSpPr>
                    <a:spLocks noChangeArrowheads="1"/>
                  </p:cNvSpPr>
                  <p:nvPr/>
                </p:nvSpPr>
                <p:spPr bwMode="auto">
                  <a:xfrm>
                    <a:off x="2736" y="1056"/>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pic>
            <p:nvPicPr>
              <p:cNvPr id="10249" name="Picture 73" descr="C:\snow capped volcano cartoon profi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2"/>
                <a:ext cx="957"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7" name="Oval 78"/>
            <p:cNvSpPr>
              <a:spLocks noChangeArrowheads="1"/>
            </p:cNvSpPr>
            <p:nvPr/>
          </p:nvSpPr>
          <p:spPr bwMode="auto">
            <a:xfrm>
              <a:off x="1632" y="1728"/>
              <a:ext cx="96" cy="96"/>
            </a:xfrm>
            <a:prstGeom prst="ellipse">
              <a:avLst/>
            </a:prstGeom>
            <a:solidFill>
              <a:schemeClr val="accent2"/>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Tree>
    <p:extLst>
      <p:ext uri="{BB962C8B-B14F-4D97-AF65-F5344CB8AC3E}">
        <p14:creationId xmlns:p14="http://schemas.microsoft.com/office/powerpoint/2010/main" val="26951623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657"/>
                                        </p:tgtEl>
                                        <p:attrNameLst>
                                          <p:attrName>style.visibility</p:attrName>
                                        </p:attrNameLst>
                                      </p:cBhvr>
                                      <p:to>
                                        <p:strVal val="visible"/>
                                      </p:to>
                                    </p:set>
                                    <p:animEffect transition="in" filter="wipe(left)">
                                      <p:cBhvr>
                                        <p:cTn id="7" dur="500"/>
                                        <p:tgtEl>
                                          <p:spTgt spid="246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4655"/>
                                        </p:tgtEl>
                                        <p:attrNameLst>
                                          <p:attrName>style.visibility</p:attrName>
                                        </p:attrNameLst>
                                      </p:cBhvr>
                                      <p:to>
                                        <p:strVal val="visible"/>
                                      </p:to>
                                    </p:set>
                                    <p:animEffect transition="in" filter="wipe(up)">
                                      <p:cBhvr>
                                        <p:cTn id="12" dur="500"/>
                                        <p:tgtEl>
                                          <p:spTgt spid="24655"/>
                                        </p:tgtEl>
                                      </p:cBhvr>
                                    </p:animEffect>
                                  </p:childTnLst>
                                  <p:subTnLst>
                                    <p:animClr clrSpc="rgb" dir="cw">
                                      <p:cBhvr override="childStyle">
                                        <p:cTn dur="1" fill="hold" display="0" masterRel="nextClick" afterEffect="1"/>
                                        <p:tgtEl>
                                          <p:spTgt spid="24655"/>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1544638" y="6175376"/>
            <a:ext cx="1661032" cy="246221"/>
          </a:xfrm>
          <a:prstGeom prst="rect">
            <a:avLst/>
          </a:prstGeom>
          <a:noFill/>
          <a:ln>
            <a:noFill/>
          </a:ln>
          <a:effec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Smellie &amp; Edwards (</a:t>
            </a:r>
            <a:r>
              <a:rPr lang="en-GB" altLang="en-US" sz="1000" dirty="0" smtClean="0">
                <a:solidFill>
                  <a:schemeClr val="bg1"/>
                </a:solidFill>
                <a:latin typeface="Arial" panose="020B0604020202020204" pitchFamily="34" charset="0"/>
                <a:cs typeface="Arial" panose="020B0604020202020204" pitchFamily="34" charset="0"/>
              </a:rPr>
              <a:t>2016)</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1267" name="Text Box 4"/>
          <p:cNvSpPr txBox="1">
            <a:spLocks noChangeArrowheads="1"/>
          </p:cNvSpPr>
          <p:nvPr/>
        </p:nvSpPr>
        <p:spPr bwMode="auto">
          <a:xfrm>
            <a:off x="2193925" y="371476"/>
            <a:ext cx="74270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b="1" dirty="0">
                <a:solidFill>
                  <a:srgbClr val="FFFF00"/>
                </a:solidFill>
                <a:latin typeface="Arial" panose="020B0604020202020204" pitchFamily="34" charset="0"/>
                <a:cs typeface="Arial" panose="020B0604020202020204" pitchFamily="34" charset="0"/>
              </a:rPr>
              <a:t>Iceland – distribution of </a:t>
            </a:r>
            <a:r>
              <a:rPr lang="en-GB" altLang="en-US" sz="2400" b="1" dirty="0" err="1">
                <a:solidFill>
                  <a:srgbClr val="FFFF00"/>
                </a:solidFill>
                <a:latin typeface="Arial" panose="020B0604020202020204" pitchFamily="34" charset="0"/>
                <a:cs typeface="Arial" panose="020B0604020202020204" pitchFamily="34" charset="0"/>
              </a:rPr>
              <a:t>glaciovolcanic</a:t>
            </a:r>
            <a:r>
              <a:rPr lang="en-GB" altLang="en-US" sz="2400" b="1" dirty="0">
                <a:solidFill>
                  <a:srgbClr val="FFFF00"/>
                </a:solidFill>
                <a:latin typeface="Arial" panose="020B0604020202020204" pitchFamily="34" charset="0"/>
                <a:cs typeface="Arial" panose="020B0604020202020204" pitchFamily="34" charset="0"/>
              </a:rPr>
              <a:t> landforms</a:t>
            </a:r>
          </a:p>
        </p:txBody>
      </p:sp>
      <p:pic>
        <p:nvPicPr>
          <p:cNvPr id="11268" name="Picture 1"/>
          <p:cNvPicPr>
            <a:picLocks noChangeAspect="1"/>
          </p:cNvPicPr>
          <p:nvPr/>
        </p:nvPicPr>
        <p:blipFill>
          <a:blip r:embed="rId2">
            <a:extLst>
              <a:ext uri="{28A0092B-C50C-407E-A947-70E740481C1C}">
                <a14:useLocalDpi xmlns:a14="http://schemas.microsoft.com/office/drawing/2010/main" val="0"/>
              </a:ext>
            </a:extLst>
          </a:blip>
          <a:srcRect l="5634"/>
          <a:stretch>
            <a:fillRect/>
          </a:stretch>
        </p:blipFill>
        <p:spPr bwMode="auto">
          <a:xfrm>
            <a:off x="3684589" y="866775"/>
            <a:ext cx="5443537" cy="574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84589" y="5876925"/>
            <a:ext cx="2555875" cy="431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270" name="TextBox 2"/>
          <p:cNvSpPr txBox="1">
            <a:spLocks noChangeArrowheads="1"/>
          </p:cNvSpPr>
          <p:nvPr/>
        </p:nvSpPr>
        <p:spPr bwMode="auto">
          <a:xfrm>
            <a:off x="1544639" y="5380038"/>
            <a:ext cx="1503938" cy="584775"/>
          </a:xfrm>
          <a:prstGeom prst="rect">
            <a:avLst/>
          </a:prstGeom>
          <a:noFill/>
          <a:ln>
            <a:noFill/>
          </a:ln>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600" dirty="0" err="1">
                <a:solidFill>
                  <a:schemeClr val="bg1"/>
                </a:solidFill>
                <a:latin typeface="Arial" panose="020B0604020202020204" pitchFamily="34" charset="0"/>
                <a:cs typeface="Arial" panose="020B0604020202020204" pitchFamily="34" charset="0"/>
              </a:rPr>
              <a:t>Glaciovolcanic</a:t>
            </a:r>
            <a:endParaRPr lang="en-GB" altLang="en-US" sz="1600" dirty="0">
              <a:solidFill>
                <a:schemeClr val="bg1"/>
              </a:solidFill>
              <a:latin typeface="Arial" panose="020B0604020202020204" pitchFamily="34" charset="0"/>
              <a:cs typeface="Arial" panose="020B0604020202020204" pitchFamily="34" charset="0"/>
            </a:endParaRPr>
          </a:p>
          <a:p>
            <a:r>
              <a:rPr lang="en-GB" altLang="en-US" sz="1600" dirty="0">
                <a:solidFill>
                  <a:schemeClr val="bg1"/>
                </a:solidFill>
                <a:latin typeface="Arial" panose="020B0604020202020204" pitchFamily="34" charset="0"/>
                <a:cs typeface="Arial" panose="020B0604020202020204" pitchFamily="34" charset="0"/>
              </a:rPr>
              <a:t> outcrops</a:t>
            </a:r>
          </a:p>
        </p:txBody>
      </p:sp>
      <p:cxnSp>
        <p:nvCxnSpPr>
          <p:cNvPr id="5" name="Straight Arrow Connector 4"/>
          <p:cNvCxnSpPr/>
          <p:nvPr/>
        </p:nvCxnSpPr>
        <p:spPr>
          <a:xfrm>
            <a:off x="2620964" y="5819775"/>
            <a:ext cx="1076325" cy="273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904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504825"/>
            <a:ext cx="9001125"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1595438" y="6054725"/>
            <a:ext cx="86594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Oraefajokull</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2292" name="Text Box 4"/>
          <p:cNvSpPr txBox="1">
            <a:spLocks noChangeArrowheads="1"/>
          </p:cNvSpPr>
          <p:nvPr/>
        </p:nvSpPr>
        <p:spPr bwMode="auto">
          <a:xfrm>
            <a:off x="10596564" y="648633"/>
            <a:ext cx="130516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Tom </a:t>
            </a:r>
            <a:r>
              <a:rPr lang="en-GB" altLang="en-US" sz="1000" dirty="0" err="1">
                <a:solidFill>
                  <a:schemeClr val="bg1"/>
                </a:solidFill>
                <a:latin typeface="Arial" panose="020B0604020202020204" pitchFamily="34" charset="0"/>
                <a:cs typeface="Arial" panose="020B0604020202020204" pitchFamily="34" charset="0"/>
              </a:rPr>
              <a:t>Pfieffer</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2294" name="TextBox 5"/>
          <p:cNvSpPr txBox="1">
            <a:spLocks noChangeArrowheads="1"/>
          </p:cNvSpPr>
          <p:nvPr/>
        </p:nvSpPr>
        <p:spPr bwMode="auto">
          <a:xfrm>
            <a:off x="4079876" y="5822951"/>
            <a:ext cx="34355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err="1">
                <a:solidFill>
                  <a:schemeClr val="bg1"/>
                </a:solidFill>
                <a:latin typeface="Arial" panose="020B0604020202020204" pitchFamily="34" charset="0"/>
                <a:cs typeface="Arial" panose="020B0604020202020204" pitchFamily="34" charset="0"/>
              </a:rPr>
              <a:t>Glaciovolcanic</a:t>
            </a:r>
            <a:r>
              <a:rPr lang="en-GB" altLang="en-US" sz="2000" dirty="0">
                <a:solidFill>
                  <a:schemeClr val="bg1"/>
                </a:solidFill>
                <a:latin typeface="Arial" panose="020B0604020202020204" pitchFamily="34" charset="0"/>
                <a:cs typeface="Arial" panose="020B0604020202020204" pitchFamily="34" charset="0"/>
              </a:rPr>
              <a:t> stratovolcano</a:t>
            </a:r>
          </a:p>
        </p:txBody>
      </p:sp>
      <p:sp>
        <p:nvSpPr>
          <p:cNvPr id="7"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Tree>
    <p:extLst>
      <p:ext uri="{BB962C8B-B14F-4D97-AF65-F5344CB8AC3E}">
        <p14:creationId xmlns:p14="http://schemas.microsoft.com/office/powerpoint/2010/main" val="903232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812sm_eyjafim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755" y="543247"/>
            <a:ext cx="8800302" cy="5856518"/>
          </a:xfrm>
          <a:prstGeom prst="rect">
            <a:avLst/>
          </a:prstGeom>
        </p:spPr>
      </p:pic>
      <p:sp>
        <p:nvSpPr>
          <p:cNvPr id="3" name="TextBox 5"/>
          <p:cNvSpPr txBox="1">
            <a:spLocks noChangeArrowheads="1"/>
          </p:cNvSpPr>
          <p:nvPr/>
        </p:nvSpPr>
        <p:spPr bwMode="auto">
          <a:xfrm>
            <a:off x="4079876" y="5822951"/>
            <a:ext cx="343555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err="1">
                <a:solidFill>
                  <a:schemeClr val="bg1"/>
                </a:solidFill>
                <a:latin typeface="Arial" panose="020B0604020202020204" pitchFamily="34" charset="0"/>
                <a:cs typeface="Arial" panose="020B0604020202020204" pitchFamily="34" charset="0"/>
              </a:rPr>
              <a:t>Glaciovolcanic</a:t>
            </a:r>
            <a:r>
              <a:rPr lang="en-GB" altLang="en-US" sz="2000" dirty="0">
                <a:solidFill>
                  <a:schemeClr val="bg1"/>
                </a:solidFill>
                <a:latin typeface="Arial" panose="020B0604020202020204" pitchFamily="34" charset="0"/>
                <a:cs typeface="Arial" panose="020B0604020202020204" pitchFamily="34" charset="0"/>
              </a:rPr>
              <a:t> stratovolcano</a:t>
            </a:r>
          </a:p>
        </p:txBody>
      </p:sp>
      <p:sp>
        <p:nvSpPr>
          <p:cNvPr id="7" name="Text Box 3"/>
          <p:cNvSpPr txBox="1">
            <a:spLocks noChangeArrowheads="1"/>
          </p:cNvSpPr>
          <p:nvPr/>
        </p:nvSpPr>
        <p:spPr bwMode="auto">
          <a:xfrm>
            <a:off x="1595438" y="6054725"/>
            <a:ext cx="987771"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smtClean="0">
                <a:solidFill>
                  <a:schemeClr val="bg1"/>
                </a:solidFill>
                <a:latin typeface="Arial" panose="020B0604020202020204" pitchFamily="34" charset="0"/>
                <a:cs typeface="Arial" panose="020B0604020202020204" pitchFamily="34" charset="0"/>
              </a:rPr>
              <a:t>Eyjafjallajökull</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10404057" y="649039"/>
            <a:ext cx="136768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a:t>
            </a:r>
            <a:r>
              <a:rPr lang="en-GB" altLang="en-US" sz="1000" dirty="0" smtClean="0">
                <a:solidFill>
                  <a:schemeClr val="bg1"/>
                </a:solidFill>
                <a:latin typeface="Arial" panose="020B0604020202020204" pitchFamily="34" charset="0"/>
                <a:cs typeface="Arial" panose="020B0604020202020204" pitchFamily="34" charset="0"/>
              </a:rPr>
              <a:t>Ben Edwards</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Tree>
    <p:extLst>
      <p:ext uri="{BB962C8B-B14F-4D97-AF65-F5344CB8AC3E}">
        <p14:creationId xmlns:p14="http://schemas.microsoft.com/office/powerpoint/2010/main" val="2915441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rotWithShape="1">
          <a:blip r:embed="rId3">
            <a:extLst>
              <a:ext uri="{28A0092B-C50C-407E-A947-70E740481C1C}">
                <a14:useLocalDpi xmlns:a14="http://schemas.microsoft.com/office/drawing/2010/main" val="0"/>
              </a:ext>
            </a:extLst>
          </a:blip>
          <a:srcRect l="5115" r="7507" b="5833"/>
          <a:stretch/>
        </p:blipFill>
        <p:spPr bwMode="auto">
          <a:xfrm>
            <a:off x="1487487" y="0"/>
            <a:ext cx="9145588"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889126" y="6170614"/>
            <a:ext cx="81624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err="1">
                <a:solidFill>
                  <a:schemeClr val="bg1"/>
                </a:solidFill>
                <a:latin typeface="Arial" panose="020B0604020202020204" pitchFamily="34" charset="0"/>
                <a:cs typeface="Arial" panose="020B0604020202020204" pitchFamily="34" charset="0"/>
              </a:rPr>
              <a:t>Herdubreid</a:t>
            </a:r>
            <a:endParaRPr lang="en-GB" altLang="en-US" sz="1000" dirty="0">
              <a:solidFill>
                <a:schemeClr val="bg1"/>
              </a:solidFill>
              <a:latin typeface="Arial" panose="020B0604020202020204" pitchFamily="34" charset="0"/>
              <a:cs typeface="Arial" panose="020B0604020202020204" pitchFamily="34" charset="0"/>
            </a:endParaRPr>
          </a:p>
        </p:txBody>
      </p:sp>
      <p:sp>
        <p:nvSpPr>
          <p:cNvPr id="14340" name="Text Box 4"/>
          <p:cNvSpPr txBox="1">
            <a:spLocks noChangeArrowheads="1"/>
          </p:cNvSpPr>
          <p:nvPr/>
        </p:nvSpPr>
        <p:spPr bwMode="auto">
          <a:xfrm>
            <a:off x="10572749" y="264319"/>
            <a:ext cx="134043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1000" dirty="0">
                <a:solidFill>
                  <a:schemeClr val="bg1"/>
                </a:solidFill>
                <a:latin typeface="Arial" panose="020B0604020202020204" pitchFamily="34" charset="0"/>
                <a:cs typeface="Arial" panose="020B0604020202020204" pitchFamily="34" charset="0"/>
              </a:rPr>
              <a:t>Image: John Smellie</a:t>
            </a:r>
          </a:p>
        </p:txBody>
      </p:sp>
      <p:sp>
        <p:nvSpPr>
          <p:cNvPr id="14342" name="TextBox 10"/>
          <p:cNvSpPr txBox="1">
            <a:spLocks noChangeArrowheads="1"/>
          </p:cNvSpPr>
          <p:nvPr/>
        </p:nvSpPr>
        <p:spPr bwMode="auto">
          <a:xfrm>
            <a:off x="5507039" y="5822951"/>
            <a:ext cx="13516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000" dirty="0">
                <a:solidFill>
                  <a:schemeClr val="bg1"/>
                </a:solidFill>
                <a:latin typeface="Arial" panose="020B0604020202020204" pitchFamily="34" charset="0"/>
                <a:cs typeface="Arial" panose="020B0604020202020204" pitchFamily="34" charset="0"/>
              </a:rPr>
              <a:t>Mafic </a:t>
            </a:r>
            <a:r>
              <a:rPr lang="en-GB" altLang="en-US" sz="2000" dirty="0" err="1">
                <a:solidFill>
                  <a:schemeClr val="bg1"/>
                </a:solidFill>
                <a:latin typeface="Arial" panose="020B0604020202020204" pitchFamily="34" charset="0"/>
                <a:cs typeface="Arial" panose="020B0604020202020204" pitchFamily="34" charset="0"/>
              </a:rPr>
              <a:t>tuya</a:t>
            </a:r>
            <a:endParaRPr lang="en-GB" altLang="en-US" sz="2000" dirty="0">
              <a:solidFill>
                <a:schemeClr val="bg1"/>
              </a:solidFill>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174875" y="264319"/>
            <a:ext cx="11785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en-US" sz="2400" dirty="0">
                <a:solidFill>
                  <a:schemeClr val="bg1"/>
                </a:solidFill>
                <a:latin typeface="Arial" panose="020B0604020202020204" pitchFamily="34" charset="0"/>
                <a:cs typeface="Arial" panose="020B0604020202020204" pitchFamily="34" charset="0"/>
              </a:rPr>
              <a:t>Iceland</a:t>
            </a:r>
          </a:p>
        </p:txBody>
      </p:sp>
    </p:spTree>
    <p:extLst>
      <p:ext uri="{BB962C8B-B14F-4D97-AF65-F5344CB8AC3E}">
        <p14:creationId xmlns:p14="http://schemas.microsoft.com/office/powerpoint/2010/main" val="2931801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1614</Words>
  <Application>Microsoft Office PowerPoint</Application>
  <PresentationFormat>Widescreen</PresentationFormat>
  <Paragraphs>235</Paragraphs>
  <Slides>41</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smellie</dc:creator>
  <cp:lastModifiedBy>john smellie</cp:lastModifiedBy>
  <cp:revision>67</cp:revision>
  <dcterms:created xsi:type="dcterms:W3CDTF">2016-02-25T13:07:01Z</dcterms:created>
  <dcterms:modified xsi:type="dcterms:W3CDTF">2016-06-14T13:04:31Z</dcterms:modified>
</cp:coreProperties>
</file>