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60979C-28F4-4028-A7E1-5C4EF2E20B1A}"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386947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60979C-28F4-4028-A7E1-5C4EF2E20B1A}"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126081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60979C-28F4-4028-A7E1-5C4EF2E20B1A}"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186580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60979C-28F4-4028-A7E1-5C4EF2E20B1A}"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44127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60979C-28F4-4028-A7E1-5C4EF2E20B1A}"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201682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60979C-28F4-4028-A7E1-5C4EF2E20B1A}"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183914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60979C-28F4-4028-A7E1-5C4EF2E20B1A}" type="datetimeFigureOut">
              <a:rPr lang="en-GB" smtClean="0"/>
              <a:t>31/10/2014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35148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60979C-28F4-4028-A7E1-5C4EF2E20B1A}" type="datetimeFigureOut">
              <a:rPr lang="en-GB" smtClean="0"/>
              <a:t>31/10/2014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201691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0979C-28F4-4028-A7E1-5C4EF2E20B1A}" type="datetimeFigureOut">
              <a:rPr lang="en-GB" smtClean="0"/>
              <a:t>31/10/2014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179271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0979C-28F4-4028-A7E1-5C4EF2E20B1A}"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218702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0979C-28F4-4028-A7E1-5C4EF2E20B1A}"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5DDD3-EC21-4912-BBD5-9B9190131E9C}" type="slidenum">
              <a:rPr lang="en-GB" smtClean="0"/>
              <a:t>‹#›</a:t>
            </a:fld>
            <a:endParaRPr lang="en-GB"/>
          </a:p>
        </p:txBody>
      </p:sp>
    </p:spTree>
    <p:extLst>
      <p:ext uri="{BB962C8B-B14F-4D97-AF65-F5344CB8AC3E}">
        <p14:creationId xmlns:p14="http://schemas.microsoft.com/office/powerpoint/2010/main" val="67915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0979C-28F4-4028-A7E1-5C4EF2E20B1A}" type="datetimeFigureOut">
              <a:rPr lang="en-GB" smtClean="0"/>
              <a:t>31/10/2014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5DDD3-EC21-4912-BBD5-9B9190131E9C}" type="slidenum">
              <a:rPr lang="en-GB" smtClean="0"/>
              <a:t>‹#›</a:t>
            </a:fld>
            <a:endParaRPr lang="en-GB"/>
          </a:p>
        </p:txBody>
      </p:sp>
    </p:spTree>
    <p:extLst>
      <p:ext uri="{BB962C8B-B14F-4D97-AF65-F5344CB8AC3E}">
        <p14:creationId xmlns:p14="http://schemas.microsoft.com/office/powerpoint/2010/main" val="1119982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5013176"/>
            <a:ext cx="5616624" cy="354162"/>
          </a:xfrm>
        </p:spPr>
        <p:txBody>
          <a:bodyPr>
            <a:normAutofit fontScale="90000"/>
          </a:bodyPr>
          <a:lstStyle/>
          <a:p>
            <a:r>
              <a:rPr lang="en-GB" dirty="0" smtClean="0"/>
              <a:t>Figure 25.2</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595639"/>
            <a:ext cx="5444008" cy="4132041"/>
          </a:xfrm>
        </p:spPr>
      </p:pic>
      <p:sp>
        <p:nvSpPr>
          <p:cNvPr id="6" name="Text Placeholder 5"/>
          <p:cNvSpPr>
            <a:spLocks noGrp="1"/>
          </p:cNvSpPr>
          <p:nvPr>
            <p:ph type="body" sz="half" idx="2"/>
          </p:nvPr>
        </p:nvSpPr>
        <p:spPr>
          <a:xfrm>
            <a:off x="1763688" y="5367338"/>
            <a:ext cx="5976664" cy="804862"/>
          </a:xfrm>
        </p:spPr>
        <p:txBody>
          <a:bodyPr>
            <a:normAutofit fontScale="32500" lnSpcReduction="20000"/>
          </a:bodyPr>
          <a:lstStyle/>
          <a:p>
            <a:r>
              <a:rPr lang="en-GB" sz="3100" dirty="0"/>
              <a:t>Figure extracted from </a:t>
            </a:r>
            <a:r>
              <a:rPr lang="en-GB" sz="3100" dirty="0" err="1"/>
              <a:t>Smitz</a:t>
            </a:r>
            <a:r>
              <a:rPr lang="en-GB" sz="3100" dirty="0"/>
              <a:t> </a:t>
            </a:r>
            <a:r>
              <a:rPr lang="en-GB" sz="3100" i="1" dirty="0"/>
              <a:t>et al.</a:t>
            </a:r>
            <a:r>
              <a:rPr lang="en-GB" sz="3100" dirty="0"/>
              <a:t> 2013, based on 787 samples (</a:t>
            </a:r>
            <a:r>
              <a:rPr lang="en-GB" sz="3100" i="1" dirty="0"/>
              <a:t>D-Loop</a:t>
            </a:r>
            <a:r>
              <a:rPr lang="en-GB" sz="3100" dirty="0"/>
              <a:t>), representing an </a:t>
            </a:r>
            <a:r>
              <a:rPr lang="en-GB" sz="3100" dirty="0" err="1"/>
              <a:t>unrooted</a:t>
            </a:r>
            <a:r>
              <a:rPr lang="en-GB" sz="3100" dirty="0"/>
              <a:t> minimum spanning tree of </a:t>
            </a:r>
            <a:r>
              <a:rPr lang="en-GB" sz="3100" i="1" dirty="0" err="1"/>
              <a:t>Syncerus</a:t>
            </a:r>
            <a:r>
              <a:rPr lang="en-GB" sz="3100" dirty="0"/>
              <a:t> sp. haplotypes. The circle sizes are proportional to the haplotype frequency and the length of lines is proportional to the number of nucleotide substitutions separating the haplotypes, except for the dotted lines, where the numbers of mutational steps joining the circles are indicated above the connecting branches. CAR: Central African Republic; DRC: Democratic </a:t>
            </a:r>
            <a:r>
              <a:rPr lang="en-GB" sz="3100" dirty="0" smtClean="0"/>
              <a:t>Republic </a:t>
            </a:r>
            <a:r>
              <a:rPr lang="en-GB" sz="3100" dirty="0"/>
              <a:t>of the Congo.</a:t>
            </a:r>
          </a:p>
          <a:p>
            <a:endParaRPr lang="en-GB" dirty="0"/>
          </a:p>
        </p:txBody>
      </p:sp>
    </p:spTree>
    <p:extLst>
      <p:ext uri="{BB962C8B-B14F-4D97-AF65-F5344CB8AC3E}">
        <p14:creationId xmlns:p14="http://schemas.microsoft.com/office/powerpoint/2010/main" val="47925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32040" y="692696"/>
            <a:ext cx="3008313" cy="369962"/>
          </a:xfrm>
        </p:spPr>
        <p:txBody>
          <a:bodyPr>
            <a:normAutofit fontScale="90000"/>
          </a:bodyPr>
          <a:lstStyle/>
          <a:p>
            <a:r>
              <a:rPr lang="en-GB" dirty="0" smtClean="0"/>
              <a:t>Figure 25.3</a:t>
            </a:r>
            <a:endParaRPr lang="en-GB"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575012"/>
            <a:ext cx="3312367" cy="5471347"/>
          </a:xfrm>
        </p:spPr>
      </p:pic>
      <p:sp>
        <p:nvSpPr>
          <p:cNvPr id="7" name="Text Placeholder 6"/>
          <p:cNvSpPr>
            <a:spLocks noGrp="1"/>
          </p:cNvSpPr>
          <p:nvPr>
            <p:ph type="body" sz="half" idx="2"/>
          </p:nvPr>
        </p:nvSpPr>
        <p:spPr>
          <a:xfrm>
            <a:off x="4932040" y="1062659"/>
            <a:ext cx="3008313" cy="782166"/>
          </a:xfrm>
        </p:spPr>
        <p:txBody>
          <a:bodyPr/>
          <a:lstStyle/>
          <a:p>
            <a:r>
              <a:rPr lang="en-GB" dirty="0"/>
              <a:t>Time scale representing all major evolutionary events in the history of the African buffalo.</a:t>
            </a:r>
          </a:p>
          <a:p>
            <a:endParaRPr lang="en-GB" dirty="0"/>
          </a:p>
        </p:txBody>
      </p:sp>
    </p:spTree>
    <p:extLst>
      <p:ext uri="{BB962C8B-B14F-4D97-AF65-F5344CB8AC3E}">
        <p14:creationId xmlns:p14="http://schemas.microsoft.com/office/powerpoint/2010/main" val="17765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40152" y="764703"/>
            <a:ext cx="2304256" cy="385385"/>
          </a:xfrm>
        </p:spPr>
        <p:txBody>
          <a:bodyPr>
            <a:normAutofit fontScale="90000"/>
          </a:bodyPr>
          <a:lstStyle/>
          <a:p>
            <a:r>
              <a:rPr lang="en-GB" dirty="0" smtClean="0"/>
              <a:t>Figure 25.4</a:t>
            </a:r>
            <a:endParaRPr lang="en-GB"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688" y="620688"/>
            <a:ext cx="5133448" cy="5400600"/>
          </a:xfrm>
        </p:spPr>
      </p:pic>
      <p:sp>
        <p:nvSpPr>
          <p:cNvPr id="7" name="Text Placeholder 6"/>
          <p:cNvSpPr>
            <a:spLocks noGrp="1"/>
          </p:cNvSpPr>
          <p:nvPr>
            <p:ph type="body" sz="half" idx="2"/>
          </p:nvPr>
        </p:nvSpPr>
        <p:spPr>
          <a:xfrm>
            <a:off x="5940152" y="1134666"/>
            <a:ext cx="2304256" cy="3446462"/>
          </a:xfrm>
        </p:spPr>
        <p:txBody>
          <a:bodyPr>
            <a:normAutofit/>
          </a:bodyPr>
          <a:lstStyle/>
          <a:p>
            <a:r>
              <a:rPr lang="en-GB" sz="1200" dirty="0"/>
              <a:t>Figure extracted from </a:t>
            </a:r>
            <a:r>
              <a:rPr lang="en-GB" sz="1200" dirty="0" err="1"/>
              <a:t>Smitz</a:t>
            </a:r>
            <a:r>
              <a:rPr lang="en-GB" sz="1200" dirty="0"/>
              <a:t> </a:t>
            </a:r>
            <a:r>
              <a:rPr lang="en-GB" sz="1200" i="1" dirty="0"/>
              <a:t>et al.</a:t>
            </a:r>
            <a:r>
              <a:rPr lang="en-GB" sz="1200" dirty="0"/>
              <a:t> 2013, based on 787 samples (</a:t>
            </a:r>
            <a:r>
              <a:rPr lang="en-GB" sz="1200" i="1" dirty="0"/>
              <a:t>D-Loop</a:t>
            </a:r>
            <a:r>
              <a:rPr lang="en-GB" sz="1200" dirty="0"/>
              <a:t>), representing a map of the African continent showing the 17 historical migration rates between sampled localities supported by a Bayes factor &gt; 3. Grey shapes on the map represent the actual distribution of the African buffalo according to the IUCN Antelope Specialist Group, 2008.</a:t>
            </a:r>
            <a:r>
              <a:rPr lang="en-GB" sz="1200" b="1" dirty="0"/>
              <a:t> </a:t>
            </a:r>
            <a:r>
              <a:rPr lang="en-GB" sz="1200" dirty="0"/>
              <a:t>Numbers on the map indicate the median time endpoints over all BEAST trees of the earliest branch with a given locality state. Hence, it provides an estimate of the earliest migration into each locality.</a:t>
            </a:r>
          </a:p>
          <a:p>
            <a:endParaRPr lang="en-GB" dirty="0"/>
          </a:p>
        </p:txBody>
      </p:sp>
    </p:spTree>
    <p:extLst>
      <p:ext uri="{BB962C8B-B14F-4D97-AF65-F5344CB8AC3E}">
        <p14:creationId xmlns:p14="http://schemas.microsoft.com/office/powerpoint/2010/main" val="105695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211</Words>
  <Application>Microsoft Office PowerPoint</Application>
  <PresentationFormat>On-screen Show (4:3)</PresentationFormat>
  <Paragraphs>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Figure 25.2</vt:lpstr>
      <vt:lpstr>Figure 25.3</vt:lpstr>
      <vt:lpstr>Figure 25.4</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Tassistro</dc:creator>
  <cp:lastModifiedBy>Ilaria Tassistro</cp:lastModifiedBy>
  <cp:revision>6</cp:revision>
  <dcterms:created xsi:type="dcterms:W3CDTF">2014-10-31T12:56:51Z</dcterms:created>
  <dcterms:modified xsi:type="dcterms:W3CDTF">2014-10-31T13:45:22Z</dcterms:modified>
</cp:coreProperties>
</file>