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5015" r:id="rId2"/>
  </p:sldMasterIdLst>
  <p:notesMasterIdLst>
    <p:notesMasterId r:id="rId68"/>
  </p:notesMasterIdLst>
  <p:handoutMasterIdLst>
    <p:handoutMasterId r:id="rId69"/>
  </p:handoutMasterIdLst>
  <p:sldIdLst>
    <p:sldId id="258" r:id="rId3"/>
    <p:sldId id="546" r:id="rId4"/>
    <p:sldId id="547" r:id="rId5"/>
    <p:sldId id="587" r:id="rId6"/>
    <p:sldId id="551" r:id="rId7"/>
    <p:sldId id="588" r:id="rId8"/>
    <p:sldId id="589" r:id="rId9"/>
    <p:sldId id="590" r:id="rId10"/>
    <p:sldId id="591" r:id="rId11"/>
    <p:sldId id="592" r:id="rId12"/>
    <p:sldId id="601" r:id="rId13"/>
    <p:sldId id="603" r:id="rId14"/>
    <p:sldId id="602" r:id="rId15"/>
    <p:sldId id="552" r:id="rId16"/>
    <p:sldId id="553" r:id="rId17"/>
    <p:sldId id="554" r:id="rId18"/>
    <p:sldId id="555" r:id="rId19"/>
    <p:sldId id="556" r:id="rId20"/>
    <p:sldId id="557" r:id="rId21"/>
    <p:sldId id="558" r:id="rId22"/>
    <p:sldId id="559" r:id="rId23"/>
    <p:sldId id="560" r:id="rId24"/>
    <p:sldId id="561" r:id="rId25"/>
    <p:sldId id="562" r:id="rId26"/>
    <p:sldId id="563" r:id="rId27"/>
    <p:sldId id="564" r:id="rId28"/>
    <p:sldId id="618" r:id="rId29"/>
    <p:sldId id="565" r:id="rId30"/>
    <p:sldId id="566" r:id="rId31"/>
    <p:sldId id="619" r:id="rId32"/>
    <p:sldId id="567" r:id="rId33"/>
    <p:sldId id="568" r:id="rId34"/>
    <p:sldId id="570" r:id="rId35"/>
    <p:sldId id="571" r:id="rId36"/>
    <p:sldId id="569" r:id="rId37"/>
    <p:sldId id="598" r:id="rId38"/>
    <p:sldId id="583" r:id="rId39"/>
    <p:sldId id="584" r:id="rId40"/>
    <p:sldId id="622" r:id="rId41"/>
    <p:sldId id="620" r:id="rId42"/>
    <p:sldId id="572" r:id="rId43"/>
    <p:sldId id="573" r:id="rId44"/>
    <p:sldId id="574" r:id="rId45"/>
    <p:sldId id="575" r:id="rId46"/>
    <p:sldId id="576" r:id="rId47"/>
    <p:sldId id="577" r:id="rId48"/>
    <p:sldId id="578" r:id="rId49"/>
    <p:sldId id="579" r:id="rId50"/>
    <p:sldId id="580" r:id="rId51"/>
    <p:sldId id="581" r:id="rId52"/>
    <p:sldId id="617" r:id="rId53"/>
    <p:sldId id="593" r:id="rId54"/>
    <p:sldId id="604" r:id="rId55"/>
    <p:sldId id="605" r:id="rId56"/>
    <p:sldId id="606" r:id="rId57"/>
    <p:sldId id="607" r:id="rId58"/>
    <p:sldId id="608" r:id="rId59"/>
    <p:sldId id="609" r:id="rId60"/>
    <p:sldId id="610" r:id="rId61"/>
    <p:sldId id="611" r:id="rId62"/>
    <p:sldId id="612" r:id="rId63"/>
    <p:sldId id="613" r:id="rId64"/>
    <p:sldId id="614" r:id="rId65"/>
    <p:sldId id="615" r:id="rId66"/>
    <p:sldId id="616" r:id="rId6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Geneva" charset="0"/>
        <a:cs typeface="Geneva" charset="0"/>
      </a:defRPr>
    </a:lvl1pPr>
    <a:lvl2pPr marL="457200" algn="l" rtl="0" fontAlgn="base">
      <a:spcBef>
        <a:spcPct val="0"/>
      </a:spcBef>
      <a:spcAft>
        <a:spcPct val="0"/>
      </a:spcAft>
      <a:defRPr sz="2400" kern="1200">
        <a:solidFill>
          <a:schemeClr val="tx1"/>
        </a:solidFill>
        <a:latin typeface="Arial" charset="0"/>
        <a:ea typeface="Geneva" charset="0"/>
        <a:cs typeface="Geneva" charset="0"/>
      </a:defRPr>
    </a:lvl2pPr>
    <a:lvl3pPr marL="914400" algn="l" rtl="0" fontAlgn="base">
      <a:spcBef>
        <a:spcPct val="0"/>
      </a:spcBef>
      <a:spcAft>
        <a:spcPct val="0"/>
      </a:spcAft>
      <a:defRPr sz="2400" kern="1200">
        <a:solidFill>
          <a:schemeClr val="tx1"/>
        </a:solidFill>
        <a:latin typeface="Arial" charset="0"/>
        <a:ea typeface="Geneva" charset="0"/>
        <a:cs typeface="Geneva" charset="0"/>
      </a:defRPr>
    </a:lvl3pPr>
    <a:lvl4pPr marL="1371600" algn="l" rtl="0" fontAlgn="base">
      <a:spcBef>
        <a:spcPct val="0"/>
      </a:spcBef>
      <a:spcAft>
        <a:spcPct val="0"/>
      </a:spcAft>
      <a:defRPr sz="2400" kern="1200">
        <a:solidFill>
          <a:schemeClr val="tx1"/>
        </a:solidFill>
        <a:latin typeface="Arial" charset="0"/>
        <a:ea typeface="Geneva" charset="0"/>
        <a:cs typeface="Geneva" charset="0"/>
      </a:defRPr>
    </a:lvl4pPr>
    <a:lvl5pPr marL="1828800" algn="l" rtl="0" fontAlgn="base">
      <a:spcBef>
        <a:spcPct val="0"/>
      </a:spcBef>
      <a:spcAft>
        <a:spcPct val="0"/>
      </a:spcAft>
      <a:defRPr sz="2400" kern="1200">
        <a:solidFill>
          <a:schemeClr val="tx1"/>
        </a:solidFill>
        <a:latin typeface="Arial" charset="0"/>
        <a:ea typeface="Geneva" charset="0"/>
        <a:cs typeface="Geneva" charset="0"/>
      </a:defRPr>
    </a:lvl5pPr>
    <a:lvl6pPr marL="2286000" algn="l" defTabSz="457200" rtl="0" eaLnBrk="1" latinLnBrk="0" hangingPunct="1">
      <a:defRPr sz="2400" kern="1200">
        <a:solidFill>
          <a:schemeClr val="tx1"/>
        </a:solidFill>
        <a:latin typeface="Arial" charset="0"/>
        <a:ea typeface="Geneva" charset="0"/>
        <a:cs typeface="Geneva" charset="0"/>
      </a:defRPr>
    </a:lvl6pPr>
    <a:lvl7pPr marL="2743200" algn="l" defTabSz="457200" rtl="0" eaLnBrk="1" latinLnBrk="0" hangingPunct="1">
      <a:defRPr sz="2400" kern="1200">
        <a:solidFill>
          <a:schemeClr val="tx1"/>
        </a:solidFill>
        <a:latin typeface="Arial" charset="0"/>
        <a:ea typeface="Geneva" charset="0"/>
        <a:cs typeface="Geneva" charset="0"/>
      </a:defRPr>
    </a:lvl7pPr>
    <a:lvl8pPr marL="3200400" algn="l" defTabSz="457200" rtl="0" eaLnBrk="1" latinLnBrk="0" hangingPunct="1">
      <a:defRPr sz="2400" kern="1200">
        <a:solidFill>
          <a:schemeClr val="tx1"/>
        </a:solidFill>
        <a:latin typeface="Arial" charset="0"/>
        <a:ea typeface="Geneva" charset="0"/>
        <a:cs typeface="Geneva" charset="0"/>
      </a:defRPr>
    </a:lvl8pPr>
    <a:lvl9pPr marL="3657600" algn="l" defTabSz="457200" rtl="0" eaLnBrk="1" latinLnBrk="0" hangingPunct="1">
      <a:defRPr sz="2400" kern="1200">
        <a:solidFill>
          <a:schemeClr val="tx1"/>
        </a:solidFill>
        <a:latin typeface="Arial" charset="0"/>
        <a:ea typeface="Geneva" charset="0"/>
        <a:cs typeface="Geneva"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14188"/>
    <a:srgbClr val="9A172F"/>
    <a:srgbClr val="FFFFFF"/>
    <a:srgbClr val="FFFE9C"/>
    <a:srgbClr val="3191F7"/>
    <a:srgbClr val="1777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00" autoAdjust="0"/>
    <p:restoredTop sz="94660"/>
  </p:normalViewPr>
  <p:slideViewPr>
    <p:cSldViewPr snapToGrid="0">
      <p:cViewPr varScale="1">
        <p:scale>
          <a:sx n="73" d="100"/>
          <a:sy n="73" d="100"/>
        </p:scale>
        <p:origin x="149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34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Geneva" charset="0"/>
                <a:cs typeface="Geneva"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ea typeface="Geneva" charset="0"/>
                <a:cs typeface="Geneva" charset="0"/>
              </a:defRPr>
            </a:lvl1pPr>
          </a:lstStyle>
          <a:p>
            <a:pPr>
              <a:defRPr/>
            </a:pPr>
            <a:fld id="{7776DB9F-8A6A-A14D-91C1-EC2E281C9769}" type="datetime1">
              <a:rPr lang="en-US"/>
              <a:pPr>
                <a:defRPr/>
              </a:pPr>
              <a:t>11/8/2019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Geneva" charset="0"/>
                <a:cs typeface="Geneva"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ea typeface="Geneva" charset="0"/>
                <a:cs typeface="Geneva" charset="0"/>
              </a:defRPr>
            </a:lvl1pPr>
          </a:lstStyle>
          <a:p>
            <a:pPr>
              <a:defRPr/>
            </a:pPr>
            <a:fld id="{7C9F963F-FC25-F948-BBDF-F5E662E8757F}"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Geneva" charset="0"/>
                <a:cs typeface="Geneva" charset="0"/>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Geneva" charset="0"/>
                <a:cs typeface="Geneva" charset="0"/>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Geneva" charset="0"/>
                <a:cs typeface="Geneva" charset="0"/>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Geneva" charset="0"/>
                <a:cs typeface="Geneva" charset="0"/>
              </a:defRPr>
            </a:lvl1pPr>
          </a:lstStyle>
          <a:p>
            <a:pPr>
              <a:defRPr/>
            </a:pPr>
            <a:fld id="{1A3C695F-8C32-5948-AABD-957DF27F132B}"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Geneva" charset="0"/>
        <a:cs typeface="Geneva" charset="0"/>
      </a:defRPr>
    </a:lvl1pPr>
    <a:lvl2pPr marL="457200" algn="l" rtl="0" eaLnBrk="0" fontAlgn="base" hangingPunct="0">
      <a:spcBef>
        <a:spcPct val="30000"/>
      </a:spcBef>
      <a:spcAft>
        <a:spcPct val="0"/>
      </a:spcAft>
      <a:defRPr sz="1200" kern="1200">
        <a:solidFill>
          <a:schemeClr val="tx1"/>
        </a:solidFill>
        <a:latin typeface="Arial" charset="0"/>
        <a:ea typeface="Geneva" charset="0"/>
        <a:cs typeface="Geneva" charset="0"/>
      </a:defRPr>
    </a:lvl2pPr>
    <a:lvl3pPr marL="914400" algn="l" rtl="0" eaLnBrk="0" fontAlgn="base" hangingPunct="0">
      <a:spcBef>
        <a:spcPct val="30000"/>
      </a:spcBef>
      <a:spcAft>
        <a:spcPct val="0"/>
      </a:spcAft>
      <a:defRPr sz="1200" kern="1200">
        <a:solidFill>
          <a:schemeClr val="tx1"/>
        </a:solidFill>
        <a:latin typeface="Arial" charset="0"/>
        <a:ea typeface="Geneva" charset="0"/>
        <a:cs typeface="Geneva" charset="0"/>
      </a:defRPr>
    </a:lvl3pPr>
    <a:lvl4pPr marL="1371600" algn="l" rtl="0" eaLnBrk="0" fontAlgn="base" hangingPunct="0">
      <a:spcBef>
        <a:spcPct val="30000"/>
      </a:spcBef>
      <a:spcAft>
        <a:spcPct val="0"/>
      </a:spcAft>
      <a:defRPr sz="1200" kern="1200">
        <a:solidFill>
          <a:schemeClr val="tx1"/>
        </a:solidFill>
        <a:latin typeface="Arial" charset="0"/>
        <a:ea typeface="Geneva" charset="0"/>
        <a:cs typeface="Geneva" charset="0"/>
      </a:defRPr>
    </a:lvl4pPr>
    <a:lvl5pPr marL="1828800" algn="l" rtl="0" eaLnBrk="0" fontAlgn="base" hangingPunct="0">
      <a:spcBef>
        <a:spcPct val="30000"/>
      </a:spcBef>
      <a:spcAft>
        <a:spcPct val="0"/>
      </a:spcAft>
      <a:defRPr sz="1200" kern="1200">
        <a:solidFill>
          <a:schemeClr val="tx1"/>
        </a:solidFill>
        <a:latin typeface="Arial" charset="0"/>
        <a:ea typeface="Geneva" charset="0"/>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ln/>
        </p:spPr>
      </p:sp>
      <p:sp>
        <p:nvSpPr>
          <p:cNvPr id="35843" name="Notes Placeholder 2"/>
          <p:cNvSpPr>
            <a:spLocks noGrp="1"/>
          </p:cNvSpPr>
          <p:nvPr>
            <p:ph type="body" idx="1"/>
          </p:nvPr>
        </p:nvSpPr>
        <p:spPr>
          <a:noFill/>
          <a:ln/>
        </p:spPr>
        <p:txBody>
          <a:bodyPr/>
          <a:lstStyle/>
          <a:p>
            <a:endParaRPr lang="en-US"/>
          </a:p>
        </p:txBody>
      </p:sp>
      <p:sp>
        <p:nvSpPr>
          <p:cNvPr id="35844" name="Slide Number Placeholder 3"/>
          <p:cNvSpPr>
            <a:spLocks noGrp="1"/>
          </p:cNvSpPr>
          <p:nvPr>
            <p:ph type="sldNum" sz="quarter" idx="5"/>
          </p:nvPr>
        </p:nvSpPr>
        <p:spPr>
          <a:noFill/>
        </p:spPr>
        <p:txBody>
          <a:bodyPr/>
          <a:lstStyle/>
          <a:p>
            <a:fld id="{6C6222B6-109A-614D-AADE-F87355DBF316}" type="slidenum">
              <a:rPr lang="en-US" smtClean="0"/>
              <a:pPr/>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3C695F-8C32-5948-AABD-957DF27F132B}" type="slidenum">
              <a:rPr lang="en-US" smtClean="0"/>
              <a:pPr>
                <a:defRPr/>
              </a:pPr>
              <a:t>26</a:t>
            </a:fld>
            <a:endParaRPr lang="en-US"/>
          </a:p>
        </p:txBody>
      </p:sp>
    </p:spTree>
    <p:extLst>
      <p:ext uri="{BB962C8B-B14F-4D97-AF65-F5344CB8AC3E}">
        <p14:creationId xmlns:p14="http://schemas.microsoft.com/office/powerpoint/2010/main" val="4065515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3C695F-8C32-5948-AABD-957DF27F132B}" type="slidenum">
              <a:rPr lang="en-US" smtClean="0"/>
              <a:pPr>
                <a:defRPr/>
              </a:pPr>
              <a:t>30</a:t>
            </a:fld>
            <a:endParaRPr lang="en-US"/>
          </a:p>
        </p:txBody>
      </p:sp>
    </p:spTree>
    <p:extLst>
      <p:ext uri="{BB962C8B-B14F-4D97-AF65-F5344CB8AC3E}">
        <p14:creationId xmlns:p14="http://schemas.microsoft.com/office/powerpoint/2010/main" val="3522822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D1BAC335-4BDE-4104-A118-A30BD5479290}" type="slidenum">
              <a:rPr lang="en-US" altLang="en-US" sz="1200"/>
              <a:pPr/>
              <a:t>34</a:t>
            </a:fld>
            <a:endParaRPr lang="en-US" altLang="en-US" sz="120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30000"/>
              </a:lnSpc>
            </a:pPr>
            <a:r>
              <a:rPr lang="es-AR" altLang="en-US" smtClean="0">
                <a:latin typeface="Times" panose="02020603050405020304" pitchFamily="18" charset="0"/>
                <a:ea typeface="ＭＳ Ｐゴシック" panose="020B0600070205080204" pitchFamily="34" charset="-128"/>
              </a:rPr>
              <a:t>On the shorter wavelength side of 13.5 nm is nickel like cadmium. Again we show saturation of the output for this laser. In this case the optimum delay between pump pulses is 100ps and the grazing incidence angle is 23 degrees.</a:t>
            </a:r>
            <a:endParaRPr lang="es-E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988680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1144588" y="684213"/>
            <a:ext cx="4572000" cy="3429000"/>
          </a:xfrm>
          <a:ln/>
        </p:spPr>
      </p:sp>
      <p:sp>
        <p:nvSpPr>
          <p:cNvPr id="51203"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04008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55143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3C695F-8C32-5948-AABD-957DF27F132B}" type="slidenum">
              <a:rPr lang="en-US" smtClean="0"/>
              <a:pPr>
                <a:defRPr/>
              </a:pPr>
              <a:t>40</a:t>
            </a:fld>
            <a:endParaRPr lang="en-US"/>
          </a:p>
        </p:txBody>
      </p:sp>
    </p:spTree>
    <p:extLst>
      <p:ext uri="{BB962C8B-B14F-4D97-AF65-F5344CB8AC3E}">
        <p14:creationId xmlns:p14="http://schemas.microsoft.com/office/powerpoint/2010/main" val="3523256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6.jpe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6.jpe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15"/>
          <p:cNvSpPr>
            <a:spLocks noGrp="1" noChangeArrowheads="1"/>
          </p:cNvSpPr>
          <p:nvPr>
            <p:ph type="sldNum" sz="quarter" idx="10"/>
          </p:nvPr>
        </p:nvSpPr>
        <p:spPr>
          <a:ln/>
        </p:spPr>
        <p:txBody>
          <a:bodyPr/>
          <a:lstStyle>
            <a:lvl1pPr>
              <a:defRPr/>
            </a:lvl1pPr>
          </a:lstStyle>
          <a:p>
            <a:pPr>
              <a:defRPr/>
            </a:pPr>
            <a:fld id="{B49E59D0-8C4E-0447-9C3E-1E065E3071C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18"/>
          <p:cNvSpPr>
            <a:spLocks noGrp="1"/>
          </p:cNvSpPr>
          <p:nvPr>
            <p:ph type="dt" sz="half" idx="10"/>
          </p:nvPr>
        </p:nvSpPr>
        <p:spPr>
          <a:xfrm>
            <a:off x="292100" y="6635750"/>
            <a:ext cx="1822450" cy="457200"/>
          </a:xfrm>
          <a:prstGeom prst="rect">
            <a:avLst/>
          </a:prstGeom>
        </p:spPr>
        <p:txBody>
          <a:bodyPr/>
          <a:lstStyle>
            <a:lvl1pPr>
              <a:defRPr>
                <a:latin typeface="Arial" charset="0"/>
                <a:ea typeface="Geneva" charset="0"/>
                <a:cs typeface="Geneva" charset="0"/>
              </a:defRPr>
            </a:lvl1pPr>
          </a:lstStyle>
          <a:p>
            <a:pPr>
              <a:defRPr/>
            </a:pPr>
            <a:endParaRPr lang="de-DE"/>
          </a:p>
        </p:txBody>
      </p:sp>
      <p:sp>
        <p:nvSpPr>
          <p:cNvPr id="4" name="Foliennummernplatzhalter 19"/>
          <p:cNvSpPr>
            <a:spLocks noGrp="1"/>
          </p:cNvSpPr>
          <p:nvPr>
            <p:ph type="sldNum" sz="quarter" idx="11"/>
          </p:nvPr>
        </p:nvSpPr>
        <p:spPr/>
        <p:txBody>
          <a:bodyPr/>
          <a:lstStyle>
            <a:lvl1pPr>
              <a:defRPr/>
            </a:lvl1pPr>
          </a:lstStyle>
          <a:p>
            <a:pPr>
              <a:defRPr/>
            </a:pPr>
            <a:fld id="{8A58DF45-351B-3E42-A78D-7ABB76CFF5E1}" type="slidenum">
              <a:rPr lang="de-DE"/>
              <a:pPr>
                <a:defRPr/>
              </a:pPr>
              <a:t>‹#›</a:t>
            </a:fld>
            <a:endParaRPr lang="de-DE"/>
          </a:p>
        </p:txBody>
      </p:sp>
      <p:sp>
        <p:nvSpPr>
          <p:cNvPr id="5" name="Fußzeilenplatzhalter 20"/>
          <p:cNvSpPr>
            <a:spLocks noGrp="1"/>
          </p:cNvSpPr>
          <p:nvPr>
            <p:ph type="ftr" sz="quarter" idx="12"/>
          </p:nvPr>
        </p:nvSpPr>
        <p:spPr/>
        <p:txBody>
          <a:bodyPr/>
          <a:lstStyle>
            <a:lvl1pPr>
              <a:defRPr/>
            </a:lvl1pPr>
          </a:lstStyle>
          <a:p>
            <a:pPr>
              <a:defRPr/>
            </a:pPr>
            <a:endParaRPr lang="de-DE"/>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8"/>
          <p:cNvSpPr>
            <a:spLocks noGrp="1"/>
          </p:cNvSpPr>
          <p:nvPr>
            <p:ph type="dt" sz="half" idx="10"/>
          </p:nvPr>
        </p:nvSpPr>
        <p:spPr>
          <a:xfrm>
            <a:off x="292100" y="6635750"/>
            <a:ext cx="1822450" cy="457200"/>
          </a:xfrm>
          <a:prstGeom prst="rect">
            <a:avLst/>
          </a:prstGeom>
        </p:spPr>
        <p:txBody>
          <a:bodyPr/>
          <a:lstStyle>
            <a:lvl1pPr>
              <a:defRPr>
                <a:latin typeface="Arial" charset="0"/>
                <a:ea typeface="Geneva" charset="0"/>
                <a:cs typeface="Geneva" charset="0"/>
              </a:defRPr>
            </a:lvl1pPr>
          </a:lstStyle>
          <a:p>
            <a:pPr>
              <a:defRPr/>
            </a:pPr>
            <a:endParaRPr lang="de-DE"/>
          </a:p>
        </p:txBody>
      </p:sp>
      <p:sp>
        <p:nvSpPr>
          <p:cNvPr id="3" name="Foliennummernplatzhalter 19"/>
          <p:cNvSpPr>
            <a:spLocks noGrp="1"/>
          </p:cNvSpPr>
          <p:nvPr>
            <p:ph type="sldNum" sz="quarter" idx="11"/>
          </p:nvPr>
        </p:nvSpPr>
        <p:spPr/>
        <p:txBody>
          <a:bodyPr/>
          <a:lstStyle>
            <a:lvl1pPr>
              <a:defRPr/>
            </a:lvl1pPr>
          </a:lstStyle>
          <a:p>
            <a:pPr>
              <a:defRPr/>
            </a:pPr>
            <a:fld id="{07C6A4C7-7CD4-F949-A475-4FC8BD440E21}" type="slidenum">
              <a:rPr lang="de-DE"/>
              <a:pPr>
                <a:defRPr/>
              </a:pPr>
              <a:t>‹#›</a:t>
            </a:fld>
            <a:endParaRPr lang="de-DE"/>
          </a:p>
        </p:txBody>
      </p:sp>
      <p:sp>
        <p:nvSpPr>
          <p:cNvPr id="4" name="Fußzeilenplatzhalter 20"/>
          <p:cNvSpPr>
            <a:spLocks noGrp="1"/>
          </p:cNvSpPr>
          <p:nvPr>
            <p:ph type="ftr" sz="quarter" idx="12"/>
          </p:nvPr>
        </p:nvSpPr>
        <p:spPr/>
        <p:txBody>
          <a:bodyPr/>
          <a:lstStyle>
            <a:lvl1pPr>
              <a:defRPr/>
            </a:lvl1pPr>
          </a:lstStyle>
          <a:p>
            <a:pPr>
              <a:defRPr/>
            </a:pPr>
            <a:endParaRPr lang="de-DE"/>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0" y="957263"/>
            <a:ext cx="9144000" cy="56213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Datumsplatzhalter 18"/>
          <p:cNvSpPr>
            <a:spLocks noGrp="1"/>
          </p:cNvSpPr>
          <p:nvPr>
            <p:ph type="dt" sz="half" idx="10"/>
          </p:nvPr>
        </p:nvSpPr>
        <p:spPr>
          <a:xfrm>
            <a:off x="292100" y="6635750"/>
            <a:ext cx="1822450" cy="457200"/>
          </a:xfrm>
          <a:prstGeom prst="rect">
            <a:avLst/>
          </a:prstGeom>
        </p:spPr>
        <p:txBody>
          <a:bodyPr/>
          <a:lstStyle>
            <a:lvl1pPr>
              <a:defRPr>
                <a:latin typeface="Arial" charset="0"/>
                <a:ea typeface="Geneva" charset="0"/>
                <a:cs typeface="Geneva" charset="0"/>
              </a:defRPr>
            </a:lvl1pPr>
          </a:lstStyle>
          <a:p>
            <a:pPr>
              <a:defRPr/>
            </a:pPr>
            <a:endParaRPr lang="de-DE"/>
          </a:p>
        </p:txBody>
      </p:sp>
      <p:sp>
        <p:nvSpPr>
          <p:cNvPr id="5" name="Foliennummernplatzhalter 19"/>
          <p:cNvSpPr>
            <a:spLocks noGrp="1"/>
          </p:cNvSpPr>
          <p:nvPr>
            <p:ph type="sldNum" sz="quarter" idx="11"/>
          </p:nvPr>
        </p:nvSpPr>
        <p:spPr/>
        <p:txBody>
          <a:bodyPr/>
          <a:lstStyle>
            <a:lvl1pPr>
              <a:defRPr/>
            </a:lvl1pPr>
          </a:lstStyle>
          <a:p>
            <a:pPr>
              <a:defRPr/>
            </a:pPr>
            <a:fld id="{0D816CB8-74D8-E54E-A518-B6E1FE515DD4}" type="slidenum">
              <a:rPr lang="de-DE"/>
              <a:pPr>
                <a:defRPr/>
              </a:pPr>
              <a:t>‹#›</a:t>
            </a:fld>
            <a:endParaRPr lang="de-DE"/>
          </a:p>
        </p:txBody>
      </p:sp>
      <p:sp>
        <p:nvSpPr>
          <p:cNvPr id="6" name="Fußzeilenplatzhalter 20"/>
          <p:cNvSpPr>
            <a:spLocks noGrp="1"/>
          </p:cNvSpPr>
          <p:nvPr>
            <p:ph type="ftr" sz="quarter" idx="12"/>
          </p:nvPr>
        </p:nvSpPr>
        <p:spPr/>
        <p:txBody>
          <a:bodyPr/>
          <a:lstStyle>
            <a:lvl1pPr>
              <a:defRPr/>
            </a:lvl1pPr>
          </a:lstStyle>
          <a:p>
            <a:pPr>
              <a:defRPr/>
            </a:pPr>
            <a:endParaRPr lang="de-DE"/>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066800"/>
            <a:ext cx="7772400" cy="5029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sldNum" sz="quarter" idx="10"/>
          </p:nvPr>
        </p:nvSpPr>
        <p:spPr>
          <a:ln/>
        </p:spPr>
        <p:txBody>
          <a:bodyPr/>
          <a:lstStyle>
            <a:lvl1pPr>
              <a:defRPr/>
            </a:lvl1pPr>
          </a:lstStyle>
          <a:p>
            <a:pPr>
              <a:defRPr/>
            </a:pPr>
            <a:fld id="{8D301662-CDCD-D445-8146-376014A4D15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
          <p:cNvSpPr>
            <a:spLocks noGrp="1" noChangeArrowheads="1"/>
          </p:cNvSpPr>
          <p:nvPr>
            <p:ph type="sldNum" sz="quarter" idx="10"/>
          </p:nvPr>
        </p:nvSpPr>
        <p:spPr>
          <a:ln/>
        </p:spPr>
        <p:txBody>
          <a:bodyPr/>
          <a:lstStyle>
            <a:lvl1pPr>
              <a:defRPr/>
            </a:lvl1pPr>
          </a:lstStyle>
          <a:p>
            <a:pPr>
              <a:defRPr/>
            </a:pPr>
            <a:fld id="{6339EA12-B25D-C842-9480-BF108885FBB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48C8F07-0015-45D3-A33E-2ABF5FA1B7FD}" type="slidenum">
              <a:rPr lang="en-US" altLang="en-US"/>
              <a:pPr/>
              <a:t>‹#›</a:t>
            </a:fld>
            <a:endParaRPr lang="en-US" altLang="en-US"/>
          </a:p>
        </p:txBody>
      </p:sp>
    </p:spTree>
    <p:extLst>
      <p:ext uri="{BB962C8B-B14F-4D97-AF65-F5344CB8AC3E}">
        <p14:creationId xmlns:p14="http://schemas.microsoft.com/office/powerpoint/2010/main" val="1594702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5B969E2-F644-4A46-8F9A-86E56EDAD703}" type="slidenum">
              <a:rPr lang="en-US" altLang="en-US"/>
              <a:pPr/>
              <a:t>‹#›</a:t>
            </a:fld>
            <a:endParaRPr lang="en-US" altLang="en-US"/>
          </a:p>
        </p:txBody>
      </p:sp>
    </p:spTree>
    <p:extLst>
      <p:ext uri="{BB962C8B-B14F-4D97-AF65-F5344CB8AC3E}">
        <p14:creationId xmlns:p14="http://schemas.microsoft.com/office/powerpoint/2010/main" val="324471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Grafik 20" descr="footer.jpg"/>
          <p:cNvPicPr>
            <a:picLocks noChangeAspect="1"/>
          </p:cNvPicPr>
          <p:nvPr userDrawn="1"/>
        </p:nvPicPr>
        <p:blipFill>
          <a:blip r:embed="rId2"/>
          <a:srcRect l="307" r="360" b="8740"/>
          <a:stretch>
            <a:fillRect/>
          </a:stretch>
        </p:blipFill>
        <p:spPr bwMode="auto">
          <a:xfrm>
            <a:off x="0" y="6577013"/>
            <a:ext cx="9144000" cy="295275"/>
          </a:xfrm>
          <a:prstGeom prst="rect">
            <a:avLst/>
          </a:prstGeom>
          <a:noFill/>
          <a:ln w="9525">
            <a:noFill/>
            <a:miter lim="800000"/>
            <a:headEnd/>
            <a:tailEnd/>
          </a:ln>
        </p:spPr>
      </p:pic>
      <p:sp>
        <p:nvSpPr>
          <p:cNvPr id="5" name="Line 16"/>
          <p:cNvSpPr>
            <a:spLocks noChangeShapeType="1"/>
          </p:cNvSpPr>
          <p:nvPr userDrawn="1"/>
        </p:nvSpPr>
        <p:spPr bwMode="auto">
          <a:xfrm>
            <a:off x="8763000" y="-11113"/>
            <a:ext cx="0" cy="150813"/>
          </a:xfrm>
          <a:prstGeom prst="line">
            <a:avLst/>
          </a:prstGeom>
          <a:noFill/>
          <a:ln w="6350">
            <a:solidFill>
              <a:schemeClr val="accent1"/>
            </a:solidFill>
            <a:round/>
            <a:headEnd/>
            <a:tailEnd/>
          </a:ln>
        </p:spPr>
        <p:txBody>
          <a:bodyPr/>
          <a:lstStyle/>
          <a:p>
            <a:pPr>
              <a:lnSpc>
                <a:spcPts val="2400"/>
              </a:lnSpc>
              <a:spcBef>
                <a:spcPts val="600"/>
              </a:spcBef>
              <a:buClr>
                <a:srgbClr val="2A6AB3"/>
              </a:buClr>
              <a:buSzPct val="110000"/>
              <a:buFont typeface="Wingdings" pitchFamily="16" charset="2"/>
              <a:buNone/>
              <a:defRPr/>
            </a:pPr>
            <a:endParaRPr lang="de-CH">
              <a:ea typeface="+mn-ea"/>
              <a:cs typeface="+mn-cs"/>
            </a:endParaRPr>
          </a:p>
        </p:txBody>
      </p:sp>
      <p:sp>
        <p:nvSpPr>
          <p:cNvPr id="6" name="Line 17"/>
          <p:cNvSpPr>
            <a:spLocks noChangeShapeType="1"/>
          </p:cNvSpPr>
          <p:nvPr userDrawn="1"/>
        </p:nvSpPr>
        <p:spPr bwMode="auto">
          <a:xfrm>
            <a:off x="7092950" y="-11113"/>
            <a:ext cx="0" cy="150813"/>
          </a:xfrm>
          <a:prstGeom prst="line">
            <a:avLst/>
          </a:prstGeom>
          <a:noFill/>
          <a:ln w="6350">
            <a:solidFill>
              <a:schemeClr val="accent1"/>
            </a:solidFill>
            <a:round/>
            <a:headEnd/>
            <a:tailEnd/>
          </a:ln>
        </p:spPr>
        <p:txBody>
          <a:bodyPr/>
          <a:lstStyle/>
          <a:p>
            <a:pPr>
              <a:lnSpc>
                <a:spcPts val="2400"/>
              </a:lnSpc>
              <a:spcBef>
                <a:spcPts val="600"/>
              </a:spcBef>
              <a:buClr>
                <a:srgbClr val="2A6AB3"/>
              </a:buClr>
              <a:buSzPct val="110000"/>
              <a:buFont typeface="Wingdings" pitchFamily="16" charset="2"/>
              <a:buNone/>
              <a:defRPr/>
            </a:pPr>
            <a:endParaRPr lang="de-CH">
              <a:ea typeface="+mn-ea"/>
              <a:cs typeface="+mn-cs"/>
            </a:endParaRPr>
          </a:p>
        </p:txBody>
      </p:sp>
      <p:sp>
        <p:nvSpPr>
          <p:cNvPr id="7" name="Line 18"/>
          <p:cNvSpPr>
            <a:spLocks noChangeShapeType="1"/>
          </p:cNvSpPr>
          <p:nvPr userDrawn="1"/>
        </p:nvSpPr>
        <p:spPr bwMode="auto">
          <a:xfrm>
            <a:off x="5422900" y="-11113"/>
            <a:ext cx="0" cy="150813"/>
          </a:xfrm>
          <a:prstGeom prst="line">
            <a:avLst/>
          </a:prstGeom>
          <a:noFill/>
          <a:ln w="6350">
            <a:solidFill>
              <a:schemeClr val="accent1"/>
            </a:solidFill>
            <a:round/>
            <a:headEnd/>
            <a:tailEnd/>
          </a:ln>
        </p:spPr>
        <p:txBody>
          <a:bodyPr/>
          <a:lstStyle/>
          <a:p>
            <a:pPr>
              <a:lnSpc>
                <a:spcPts val="2400"/>
              </a:lnSpc>
              <a:spcBef>
                <a:spcPts val="600"/>
              </a:spcBef>
              <a:buClr>
                <a:srgbClr val="2A6AB3"/>
              </a:buClr>
              <a:buSzPct val="110000"/>
              <a:buFont typeface="Wingdings" pitchFamily="16" charset="2"/>
              <a:buNone/>
              <a:defRPr/>
            </a:pPr>
            <a:endParaRPr lang="de-CH">
              <a:ea typeface="+mn-ea"/>
              <a:cs typeface="+mn-cs"/>
            </a:endParaRPr>
          </a:p>
        </p:txBody>
      </p:sp>
      <p:sp>
        <p:nvSpPr>
          <p:cNvPr id="8" name="Line 19"/>
          <p:cNvSpPr>
            <a:spLocks noChangeShapeType="1"/>
          </p:cNvSpPr>
          <p:nvPr userDrawn="1"/>
        </p:nvSpPr>
        <p:spPr bwMode="auto">
          <a:xfrm>
            <a:off x="3754438" y="-11113"/>
            <a:ext cx="0" cy="150813"/>
          </a:xfrm>
          <a:prstGeom prst="line">
            <a:avLst/>
          </a:prstGeom>
          <a:noFill/>
          <a:ln w="6350">
            <a:solidFill>
              <a:schemeClr val="accent1"/>
            </a:solidFill>
            <a:round/>
            <a:headEnd/>
            <a:tailEnd/>
          </a:ln>
        </p:spPr>
        <p:txBody>
          <a:bodyPr/>
          <a:lstStyle/>
          <a:p>
            <a:pPr>
              <a:lnSpc>
                <a:spcPts val="2400"/>
              </a:lnSpc>
              <a:spcBef>
                <a:spcPts val="600"/>
              </a:spcBef>
              <a:buClr>
                <a:srgbClr val="2A6AB3"/>
              </a:buClr>
              <a:buSzPct val="110000"/>
              <a:buFont typeface="Wingdings" pitchFamily="16" charset="2"/>
              <a:buNone/>
              <a:defRPr/>
            </a:pPr>
            <a:endParaRPr lang="de-CH">
              <a:ea typeface="+mn-ea"/>
              <a:cs typeface="+mn-cs"/>
            </a:endParaRPr>
          </a:p>
        </p:txBody>
      </p:sp>
      <p:sp>
        <p:nvSpPr>
          <p:cNvPr id="9" name="Line 16"/>
          <p:cNvSpPr>
            <a:spLocks noChangeShapeType="1"/>
          </p:cNvSpPr>
          <p:nvPr userDrawn="1"/>
        </p:nvSpPr>
        <p:spPr bwMode="auto">
          <a:xfrm>
            <a:off x="2185988" y="6697663"/>
            <a:ext cx="0" cy="176212"/>
          </a:xfrm>
          <a:prstGeom prst="line">
            <a:avLst/>
          </a:prstGeom>
          <a:noFill/>
          <a:ln w="6350">
            <a:solidFill>
              <a:schemeClr val="bg1"/>
            </a:solidFill>
            <a:round/>
            <a:headEnd/>
            <a:tailEnd/>
          </a:ln>
        </p:spPr>
        <p:txBody>
          <a:bodyPr/>
          <a:lstStyle/>
          <a:p>
            <a:pPr>
              <a:lnSpc>
                <a:spcPts val="2400"/>
              </a:lnSpc>
              <a:spcBef>
                <a:spcPts val="600"/>
              </a:spcBef>
              <a:buClr>
                <a:srgbClr val="2A6AB3"/>
              </a:buClr>
              <a:buSzPct val="110000"/>
              <a:buFont typeface="Wingdings" pitchFamily="16" charset="2"/>
              <a:buNone/>
              <a:defRPr/>
            </a:pPr>
            <a:endParaRPr lang="de-CH">
              <a:ea typeface="+mn-ea"/>
              <a:cs typeface="+mn-cs"/>
            </a:endParaRPr>
          </a:p>
        </p:txBody>
      </p:sp>
      <p:sp>
        <p:nvSpPr>
          <p:cNvPr id="10" name="Line 16"/>
          <p:cNvSpPr>
            <a:spLocks noChangeShapeType="1"/>
          </p:cNvSpPr>
          <p:nvPr userDrawn="1"/>
        </p:nvSpPr>
        <p:spPr bwMode="auto">
          <a:xfrm>
            <a:off x="7091363" y="6697663"/>
            <a:ext cx="0" cy="176212"/>
          </a:xfrm>
          <a:prstGeom prst="line">
            <a:avLst/>
          </a:prstGeom>
          <a:noFill/>
          <a:ln w="6350">
            <a:solidFill>
              <a:schemeClr val="bg1"/>
            </a:solidFill>
            <a:round/>
            <a:headEnd/>
            <a:tailEnd/>
          </a:ln>
        </p:spPr>
        <p:txBody>
          <a:bodyPr/>
          <a:lstStyle/>
          <a:p>
            <a:pPr>
              <a:lnSpc>
                <a:spcPts val="2400"/>
              </a:lnSpc>
              <a:spcBef>
                <a:spcPts val="600"/>
              </a:spcBef>
              <a:buClr>
                <a:srgbClr val="2A6AB3"/>
              </a:buClr>
              <a:buSzPct val="110000"/>
              <a:buFont typeface="Wingdings" pitchFamily="16" charset="2"/>
              <a:buNone/>
              <a:defRPr/>
            </a:pPr>
            <a:endParaRPr lang="de-CH">
              <a:ea typeface="+mn-ea"/>
              <a:cs typeface="+mn-cs"/>
            </a:endParaRPr>
          </a:p>
        </p:txBody>
      </p:sp>
      <p:pic>
        <p:nvPicPr>
          <p:cNvPr id="11" name="Grafik 22" descr="pic_titel_1.jpg"/>
          <p:cNvPicPr>
            <a:picLocks noChangeAspect="1"/>
          </p:cNvPicPr>
          <p:nvPr userDrawn="1"/>
        </p:nvPicPr>
        <p:blipFill>
          <a:blip r:embed="rId3"/>
          <a:srcRect b="1765"/>
          <a:stretch>
            <a:fillRect/>
          </a:stretch>
        </p:blipFill>
        <p:spPr bwMode="auto">
          <a:xfrm>
            <a:off x="-1588" y="3292475"/>
            <a:ext cx="9144001" cy="3286125"/>
          </a:xfrm>
          <a:prstGeom prst="rect">
            <a:avLst/>
          </a:prstGeom>
          <a:noFill/>
          <a:ln w="9525">
            <a:noFill/>
            <a:miter lim="800000"/>
            <a:headEnd/>
            <a:tailEnd/>
          </a:ln>
        </p:spPr>
      </p:pic>
      <p:pic>
        <p:nvPicPr>
          <p:cNvPr id="12" name="Picture 16"/>
          <p:cNvPicPr>
            <a:picLocks noChangeAspect="1" noChangeArrowheads="1"/>
          </p:cNvPicPr>
          <p:nvPr userDrawn="1"/>
        </p:nvPicPr>
        <p:blipFill>
          <a:blip r:embed="rId4"/>
          <a:srcRect l="27147" t="43604" r="25964" b="42442"/>
          <a:stretch>
            <a:fillRect/>
          </a:stretch>
        </p:blipFill>
        <p:spPr bwMode="auto">
          <a:xfrm>
            <a:off x="7385050" y="-1588"/>
            <a:ext cx="1157288" cy="490538"/>
          </a:xfrm>
          <a:prstGeom prst="rect">
            <a:avLst/>
          </a:prstGeom>
          <a:noFill/>
          <a:ln w="9525">
            <a:noFill/>
            <a:miter lim="800000"/>
            <a:headEnd/>
            <a:tailEnd/>
          </a:ln>
        </p:spPr>
      </p:pic>
      <p:pic>
        <p:nvPicPr>
          <p:cNvPr id="13" name="Picture 17" descr="logo uzh-eth"/>
          <p:cNvPicPr>
            <a:picLocks noChangeAspect="1" noChangeArrowheads="1"/>
          </p:cNvPicPr>
          <p:nvPr userDrawn="1"/>
        </p:nvPicPr>
        <p:blipFill>
          <a:blip r:embed="rId5"/>
          <a:srcRect/>
          <a:stretch>
            <a:fillRect/>
          </a:stretch>
        </p:blipFill>
        <p:spPr bwMode="auto">
          <a:xfrm>
            <a:off x="377825" y="69850"/>
            <a:ext cx="2160588" cy="296863"/>
          </a:xfrm>
          <a:prstGeom prst="rect">
            <a:avLst/>
          </a:prstGeom>
          <a:noFill/>
          <a:ln w="9525">
            <a:noFill/>
            <a:miter lim="800000"/>
            <a:headEnd/>
            <a:tailEnd/>
          </a:ln>
        </p:spPr>
      </p:pic>
      <p:sp>
        <p:nvSpPr>
          <p:cNvPr id="23559" name="Rectangle 2"/>
          <p:cNvSpPr>
            <a:spLocks noGrp="1" noChangeArrowheads="1"/>
          </p:cNvSpPr>
          <p:nvPr>
            <p:ph type="ctrTitle"/>
          </p:nvPr>
        </p:nvSpPr>
        <p:spPr>
          <a:xfrm>
            <a:off x="381000" y="957263"/>
            <a:ext cx="8382000" cy="946150"/>
          </a:xfrm>
        </p:spPr>
        <p:txBody>
          <a:bodyPr/>
          <a:lstStyle>
            <a:lvl1pPr>
              <a:defRPr smtClean="0"/>
            </a:lvl1pPr>
          </a:lstStyle>
          <a:p>
            <a:r>
              <a:rPr lang="de-DE" smtClean="0"/>
              <a:t>Titelmasterformat durch Klicken bearbeiten</a:t>
            </a:r>
          </a:p>
        </p:txBody>
      </p:sp>
      <p:sp>
        <p:nvSpPr>
          <p:cNvPr id="23560" name="Rectangle 3"/>
          <p:cNvSpPr>
            <a:spLocks noGrp="1" noChangeArrowheads="1"/>
          </p:cNvSpPr>
          <p:nvPr>
            <p:ph type="subTitle" idx="1"/>
          </p:nvPr>
        </p:nvSpPr>
        <p:spPr>
          <a:xfrm>
            <a:off x="381000" y="1938338"/>
            <a:ext cx="8382000" cy="1143000"/>
          </a:xfrm>
        </p:spPr>
        <p:txBody>
          <a:bodyPr/>
          <a:lstStyle>
            <a:lvl1pPr marL="0" indent="0">
              <a:buFont typeface="Wingdings" pitchFamily="2" charset="2"/>
              <a:buNone/>
              <a:defRPr smtClean="0"/>
            </a:lvl1pPr>
          </a:lstStyle>
          <a:p>
            <a:r>
              <a:rPr lang="de-DE" smtClean="0"/>
              <a:t>Formatvorlage des Untertitelmasters durch Klicken bearbeiten</a:t>
            </a: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CH" dirty="0"/>
          </a:p>
        </p:txBody>
      </p:sp>
      <p:sp>
        <p:nvSpPr>
          <p:cNvPr id="3" name="Inhaltsplatzhalter 2"/>
          <p:cNvSpPr>
            <a:spLocks noGrp="1"/>
          </p:cNvSpPr>
          <p:nvPr>
            <p:ph idx="1"/>
          </p:nvPr>
        </p:nvSpPr>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Datumsplatzhalter 18"/>
          <p:cNvSpPr>
            <a:spLocks noGrp="1"/>
          </p:cNvSpPr>
          <p:nvPr>
            <p:ph type="dt" sz="half" idx="10"/>
          </p:nvPr>
        </p:nvSpPr>
        <p:spPr>
          <a:xfrm>
            <a:off x="292100" y="6635750"/>
            <a:ext cx="1822450" cy="457200"/>
          </a:xfrm>
          <a:prstGeom prst="rect">
            <a:avLst/>
          </a:prstGeom>
        </p:spPr>
        <p:txBody>
          <a:bodyPr/>
          <a:lstStyle>
            <a:lvl1pPr>
              <a:defRPr>
                <a:latin typeface="Arial" charset="0"/>
                <a:ea typeface="Geneva" charset="0"/>
                <a:cs typeface="Geneva" charset="0"/>
              </a:defRPr>
            </a:lvl1pPr>
          </a:lstStyle>
          <a:p>
            <a:pPr>
              <a:defRPr/>
            </a:pPr>
            <a:endParaRPr lang="de-DE"/>
          </a:p>
        </p:txBody>
      </p:sp>
      <p:sp>
        <p:nvSpPr>
          <p:cNvPr id="5" name="Foliennummernplatzhalter 19"/>
          <p:cNvSpPr>
            <a:spLocks noGrp="1"/>
          </p:cNvSpPr>
          <p:nvPr>
            <p:ph type="sldNum" sz="quarter" idx="11"/>
          </p:nvPr>
        </p:nvSpPr>
        <p:spPr/>
        <p:txBody>
          <a:bodyPr/>
          <a:lstStyle>
            <a:lvl1pPr>
              <a:defRPr/>
            </a:lvl1pPr>
          </a:lstStyle>
          <a:p>
            <a:pPr>
              <a:defRPr/>
            </a:pPr>
            <a:fld id="{0B3FC024-355A-1C44-B181-BA675FBDA241}" type="slidenum">
              <a:rPr lang="de-DE"/>
              <a:pPr>
                <a:defRPr/>
              </a:pPr>
              <a:t>‹#›</a:t>
            </a:fld>
            <a:endParaRPr lang="de-DE"/>
          </a:p>
        </p:txBody>
      </p:sp>
      <p:sp>
        <p:nvSpPr>
          <p:cNvPr id="6" name="Fußzeilenplatzhalter 20"/>
          <p:cNvSpPr>
            <a:spLocks noGrp="1"/>
          </p:cNvSpPr>
          <p:nvPr>
            <p:ph type="ftr" sz="quarter" idx="12"/>
          </p:nvPr>
        </p:nvSpPr>
        <p:spPr/>
        <p:txBody>
          <a:bodyPr/>
          <a:lstStyle>
            <a:lvl1pPr>
              <a:defRPr/>
            </a:lvl1pPr>
          </a:lstStyle>
          <a:p>
            <a:pPr>
              <a:defRPr/>
            </a:pPr>
            <a:endParaRPr lang="de-DE"/>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pic>
        <p:nvPicPr>
          <p:cNvPr id="4" name="Grafik 20" descr="footer.jpg"/>
          <p:cNvPicPr>
            <a:picLocks noChangeAspect="1"/>
          </p:cNvPicPr>
          <p:nvPr userDrawn="1"/>
        </p:nvPicPr>
        <p:blipFill>
          <a:blip r:embed="rId2"/>
          <a:srcRect l="307" r="360" b="8740"/>
          <a:stretch>
            <a:fillRect/>
          </a:stretch>
        </p:blipFill>
        <p:spPr bwMode="auto">
          <a:xfrm>
            <a:off x="0" y="6577013"/>
            <a:ext cx="9144000" cy="295275"/>
          </a:xfrm>
          <a:prstGeom prst="rect">
            <a:avLst/>
          </a:prstGeom>
          <a:noFill/>
          <a:ln w="9525">
            <a:noFill/>
            <a:miter lim="800000"/>
            <a:headEnd/>
            <a:tailEnd/>
          </a:ln>
        </p:spPr>
      </p:pic>
      <p:sp>
        <p:nvSpPr>
          <p:cNvPr id="5" name="Line 16"/>
          <p:cNvSpPr>
            <a:spLocks noChangeShapeType="1"/>
          </p:cNvSpPr>
          <p:nvPr userDrawn="1"/>
        </p:nvSpPr>
        <p:spPr bwMode="auto">
          <a:xfrm>
            <a:off x="8763000" y="-11113"/>
            <a:ext cx="0" cy="150813"/>
          </a:xfrm>
          <a:prstGeom prst="line">
            <a:avLst/>
          </a:prstGeom>
          <a:noFill/>
          <a:ln w="6350">
            <a:solidFill>
              <a:schemeClr val="accent1"/>
            </a:solidFill>
            <a:round/>
            <a:headEnd/>
            <a:tailEnd/>
          </a:ln>
        </p:spPr>
        <p:txBody>
          <a:bodyPr/>
          <a:lstStyle/>
          <a:p>
            <a:pPr>
              <a:lnSpc>
                <a:spcPts val="2400"/>
              </a:lnSpc>
              <a:spcBef>
                <a:spcPts val="600"/>
              </a:spcBef>
              <a:buClr>
                <a:srgbClr val="2A6AB3"/>
              </a:buClr>
              <a:buSzPct val="110000"/>
              <a:buFont typeface="Wingdings" pitchFamily="16" charset="2"/>
              <a:buNone/>
              <a:defRPr/>
            </a:pPr>
            <a:endParaRPr lang="de-CH">
              <a:ea typeface="+mn-ea"/>
              <a:cs typeface="+mn-cs"/>
            </a:endParaRPr>
          </a:p>
        </p:txBody>
      </p:sp>
      <p:sp>
        <p:nvSpPr>
          <p:cNvPr id="6" name="Line 17"/>
          <p:cNvSpPr>
            <a:spLocks noChangeShapeType="1"/>
          </p:cNvSpPr>
          <p:nvPr userDrawn="1"/>
        </p:nvSpPr>
        <p:spPr bwMode="auto">
          <a:xfrm>
            <a:off x="7092950" y="-11113"/>
            <a:ext cx="0" cy="150813"/>
          </a:xfrm>
          <a:prstGeom prst="line">
            <a:avLst/>
          </a:prstGeom>
          <a:noFill/>
          <a:ln w="6350">
            <a:solidFill>
              <a:schemeClr val="accent1"/>
            </a:solidFill>
            <a:round/>
            <a:headEnd/>
            <a:tailEnd/>
          </a:ln>
        </p:spPr>
        <p:txBody>
          <a:bodyPr/>
          <a:lstStyle/>
          <a:p>
            <a:pPr>
              <a:lnSpc>
                <a:spcPts val="2400"/>
              </a:lnSpc>
              <a:spcBef>
                <a:spcPts val="600"/>
              </a:spcBef>
              <a:buClr>
                <a:srgbClr val="2A6AB3"/>
              </a:buClr>
              <a:buSzPct val="110000"/>
              <a:buFont typeface="Wingdings" pitchFamily="16" charset="2"/>
              <a:buNone/>
              <a:defRPr/>
            </a:pPr>
            <a:endParaRPr lang="de-CH">
              <a:ea typeface="+mn-ea"/>
              <a:cs typeface="+mn-cs"/>
            </a:endParaRPr>
          </a:p>
        </p:txBody>
      </p:sp>
      <p:sp>
        <p:nvSpPr>
          <p:cNvPr id="7" name="Line 18"/>
          <p:cNvSpPr>
            <a:spLocks noChangeShapeType="1"/>
          </p:cNvSpPr>
          <p:nvPr userDrawn="1"/>
        </p:nvSpPr>
        <p:spPr bwMode="auto">
          <a:xfrm>
            <a:off x="5422900" y="-11113"/>
            <a:ext cx="0" cy="150813"/>
          </a:xfrm>
          <a:prstGeom prst="line">
            <a:avLst/>
          </a:prstGeom>
          <a:noFill/>
          <a:ln w="6350">
            <a:solidFill>
              <a:schemeClr val="accent1"/>
            </a:solidFill>
            <a:round/>
            <a:headEnd/>
            <a:tailEnd/>
          </a:ln>
        </p:spPr>
        <p:txBody>
          <a:bodyPr/>
          <a:lstStyle/>
          <a:p>
            <a:pPr>
              <a:lnSpc>
                <a:spcPts val="2400"/>
              </a:lnSpc>
              <a:spcBef>
                <a:spcPts val="600"/>
              </a:spcBef>
              <a:buClr>
                <a:srgbClr val="2A6AB3"/>
              </a:buClr>
              <a:buSzPct val="110000"/>
              <a:buFont typeface="Wingdings" pitchFamily="16" charset="2"/>
              <a:buNone/>
              <a:defRPr/>
            </a:pPr>
            <a:endParaRPr lang="de-CH">
              <a:ea typeface="+mn-ea"/>
              <a:cs typeface="+mn-cs"/>
            </a:endParaRPr>
          </a:p>
        </p:txBody>
      </p:sp>
      <p:sp>
        <p:nvSpPr>
          <p:cNvPr id="8" name="Line 19"/>
          <p:cNvSpPr>
            <a:spLocks noChangeShapeType="1"/>
          </p:cNvSpPr>
          <p:nvPr userDrawn="1"/>
        </p:nvSpPr>
        <p:spPr bwMode="auto">
          <a:xfrm>
            <a:off x="3754438" y="-11113"/>
            <a:ext cx="0" cy="150813"/>
          </a:xfrm>
          <a:prstGeom prst="line">
            <a:avLst/>
          </a:prstGeom>
          <a:noFill/>
          <a:ln w="6350">
            <a:solidFill>
              <a:schemeClr val="accent1"/>
            </a:solidFill>
            <a:round/>
            <a:headEnd/>
            <a:tailEnd/>
          </a:ln>
        </p:spPr>
        <p:txBody>
          <a:bodyPr/>
          <a:lstStyle/>
          <a:p>
            <a:pPr>
              <a:lnSpc>
                <a:spcPts val="2400"/>
              </a:lnSpc>
              <a:spcBef>
                <a:spcPts val="600"/>
              </a:spcBef>
              <a:buClr>
                <a:srgbClr val="2A6AB3"/>
              </a:buClr>
              <a:buSzPct val="110000"/>
              <a:buFont typeface="Wingdings" pitchFamily="16" charset="2"/>
              <a:buNone/>
              <a:defRPr/>
            </a:pPr>
            <a:endParaRPr lang="de-CH">
              <a:ea typeface="+mn-ea"/>
              <a:cs typeface="+mn-cs"/>
            </a:endParaRPr>
          </a:p>
        </p:txBody>
      </p:sp>
      <p:sp>
        <p:nvSpPr>
          <p:cNvPr id="9" name="Line 16"/>
          <p:cNvSpPr>
            <a:spLocks noChangeShapeType="1"/>
          </p:cNvSpPr>
          <p:nvPr userDrawn="1"/>
        </p:nvSpPr>
        <p:spPr bwMode="auto">
          <a:xfrm>
            <a:off x="2185988" y="6697663"/>
            <a:ext cx="0" cy="176212"/>
          </a:xfrm>
          <a:prstGeom prst="line">
            <a:avLst/>
          </a:prstGeom>
          <a:noFill/>
          <a:ln w="6350">
            <a:solidFill>
              <a:schemeClr val="bg1"/>
            </a:solidFill>
            <a:round/>
            <a:headEnd/>
            <a:tailEnd/>
          </a:ln>
        </p:spPr>
        <p:txBody>
          <a:bodyPr/>
          <a:lstStyle/>
          <a:p>
            <a:pPr>
              <a:lnSpc>
                <a:spcPts val="2400"/>
              </a:lnSpc>
              <a:spcBef>
                <a:spcPts val="600"/>
              </a:spcBef>
              <a:buClr>
                <a:srgbClr val="2A6AB3"/>
              </a:buClr>
              <a:buSzPct val="110000"/>
              <a:buFont typeface="Wingdings" pitchFamily="16" charset="2"/>
              <a:buNone/>
              <a:defRPr/>
            </a:pPr>
            <a:endParaRPr lang="de-CH">
              <a:ea typeface="+mn-ea"/>
              <a:cs typeface="+mn-cs"/>
            </a:endParaRPr>
          </a:p>
        </p:txBody>
      </p:sp>
      <p:sp>
        <p:nvSpPr>
          <p:cNvPr id="10" name="Line 16"/>
          <p:cNvSpPr>
            <a:spLocks noChangeShapeType="1"/>
          </p:cNvSpPr>
          <p:nvPr userDrawn="1"/>
        </p:nvSpPr>
        <p:spPr bwMode="auto">
          <a:xfrm>
            <a:off x="7091363" y="6697663"/>
            <a:ext cx="0" cy="176212"/>
          </a:xfrm>
          <a:prstGeom prst="line">
            <a:avLst/>
          </a:prstGeom>
          <a:noFill/>
          <a:ln w="6350">
            <a:solidFill>
              <a:schemeClr val="bg1"/>
            </a:solidFill>
            <a:round/>
            <a:headEnd/>
            <a:tailEnd/>
          </a:ln>
        </p:spPr>
        <p:txBody>
          <a:bodyPr/>
          <a:lstStyle/>
          <a:p>
            <a:pPr>
              <a:lnSpc>
                <a:spcPts val="2400"/>
              </a:lnSpc>
              <a:spcBef>
                <a:spcPts val="600"/>
              </a:spcBef>
              <a:buClr>
                <a:srgbClr val="2A6AB3"/>
              </a:buClr>
              <a:buSzPct val="110000"/>
              <a:buFont typeface="Wingdings" pitchFamily="16" charset="2"/>
              <a:buNone/>
              <a:defRPr/>
            </a:pPr>
            <a:endParaRPr lang="de-CH">
              <a:ea typeface="+mn-ea"/>
              <a:cs typeface="+mn-cs"/>
            </a:endParaRPr>
          </a:p>
        </p:txBody>
      </p:sp>
      <p:pic>
        <p:nvPicPr>
          <p:cNvPr id="11" name="Grafik 14" descr="hg.jpg"/>
          <p:cNvPicPr>
            <a:picLocks noChangeAspect="1"/>
          </p:cNvPicPr>
          <p:nvPr userDrawn="1"/>
        </p:nvPicPr>
        <p:blipFill>
          <a:blip r:embed="rId3"/>
          <a:srcRect t="13959"/>
          <a:stretch>
            <a:fillRect/>
          </a:stretch>
        </p:blipFill>
        <p:spPr bwMode="auto">
          <a:xfrm>
            <a:off x="0" y="538163"/>
            <a:ext cx="9144000" cy="6053137"/>
          </a:xfrm>
          <a:prstGeom prst="rect">
            <a:avLst/>
          </a:prstGeom>
          <a:noFill/>
          <a:ln w="9525">
            <a:noFill/>
            <a:miter lim="800000"/>
            <a:headEnd/>
            <a:tailEnd/>
          </a:ln>
        </p:spPr>
      </p:pic>
      <p:pic>
        <p:nvPicPr>
          <p:cNvPr id="12" name="Picture 17"/>
          <p:cNvPicPr>
            <a:picLocks noChangeAspect="1" noChangeArrowheads="1"/>
          </p:cNvPicPr>
          <p:nvPr userDrawn="1"/>
        </p:nvPicPr>
        <p:blipFill>
          <a:blip r:embed="rId4"/>
          <a:srcRect l="27147" t="43604" r="25964" b="42442"/>
          <a:stretch>
            <a:fillRect/>
          </a:stretch>
        </p:blipFill>
        <p:spPr bwMode="auto">
          <a:xfrm>
            <a:off x="7385050" y="-1588"/>
            <a:ext cx="1157288" cy="490538"/>
          </a:xfrm>
          <a:prstGeom prst="rect">
            <a:avLst/>
          </a:prstGeom>
          <a:noFill/>
          <a:ln w="9525">
            <a:noFill/>
            <a:miter lim="800000"/>
            <a:headEnd/>
            <a:tailEnd/>
          </a:ln>
        </p:spPr>
      </p:pic>
      <p:pic>
        <p:nvPicPr>
          <p:cNvPr id="13" name="Picture 18" descr="logo uzh-eth"/>
          <p:cNvPicPr>
            <a:picLocks noChangeAspect="1" noChangeArrowheads="1"/>
          </p:cNvPicPr>
          <p:nvPr userDrawn="1"/>
        </p:nvPicPr>
        <p:blipFill>
          <a:blip r:embed="rId5"/>
          <a:srcRect/>
          <a:stretch>
            <a:fillRect/>
          </a:stretch>
        </p:blipFill>
        <p:spPr bwMode="auto">
          <a:xfrm>
            <a:off x="377825" y="69850"/>
            <a:ext cx="2160588" cy="296863"/>
          </a:xfrm>
          <a:prstGeom prst="rect">
            <a:avLst/>
          </a:prstGeom>
          <a:noFill/>
          <a:ln w="9525">
            <a:noFill/>
            <a:miter lim="800000"/>
            <a:headEnd/>
            <a:tailEnd/>
          </a:ln>
        </p:spPr>
      </p:pic>
      <p:sp>
        <p:nvSpPr>
          <p:cNvPr id="2" name="Titel 1"/>
          <p:cNvSpPr>
            <a:spLocks noGrp="1"/>
          </p:cNvSpPr>
          <p:nvPr>
            <p:ph type="title"/>
          </p:nvPr>
        </p:nvSpPr>
        <p:spPr>
          <a:xfrm>
            <a:off x="381000" y="1528764"/>
            <a:ext cx="8382000" cy="1052512"/>
          </a:xfrm>
        </p:spPr>
        <p:txBody>
          <a:bodyPr>
            <a:normAutofit/>
          </a:bodyPr>
          <a:lstStyle>
            <a:lvl1pPr algn="l">
              <a:defRPr sz="2800" b="1" cap="all">
                <a:solidFill>
                  <a:schemeClr val="bg1"/>
                </a:solidFill>
              </a:defRPr>
            </a:lvl1pPr>
          </a:lstStyle>
          <a:p>
            <a:r>
              <a:rPr lang="de-DE" dirty="0" smtClean="0"/>
              <a:t>Titelmasterformat durch Klicken bearbeiten</a:t>
            </a:r>
            <a:endParaRPr lang="de-CH" dirty="0"/>
          </a:p>
        </p:txBody>
      </p:sp>
      <p:sp>
        <p:nvSpPr>
          <p:cNvPr id="3" name="Textplatzhalter 2"/>
          <p:cNvSpPr>
            <a:spLocks noGrp="1"/>
          </p:cNvSpPr>
          <p:nvPr>
            <p:ph type="body" idx="1"/>
          </p:nvPr>
        </p:nvSpPr>
        <p:spPr>
          <a:xfrm>
            <a:off x="381000" y="2620962"/>
            <a:ext cx="8382000" cy="1970088"/>
          </a:xfrm>
        </p:spPr>
        <p:txBody>
          <a:bodyPr>
            <a:noAutofit/>
          </a:bodyPr>
          <a:lstStyle>
            <a:lvl1pPr marL="0" indent="0">
              <a:buNone/>
              <a:defRPr sz="2000">
                <a:solidFill>
                  <a:schemeClr val="accent4"/>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14" name="Datumsplatzhalter 3"/>
          <p:cNvSpPr>
            <a:spLocks noGrp="1"/>
          </p:cNvSpPr>
          <p:nvPr>
            <p:ph type="dt" sz="half" idx="10"/>
          </p:nvPr>
        </p:nvSpPr>
        <p:spPr>
          <a:xfrm>
            <a:off x="292100" y="6635750"/>
            <a:ext cx="1822450" cy="457200"/>
          </a:xfrm>
          <a:prstGeom prst="rect">
            <a:avLst/>
          </a:prstGeom>
        </p:spPr>
        <p:txBody>
          <a:bodyPr/>
          <a:lstStyle>
            <a:lvl1pPr>
              <a:defRPr>
                <a:latin typeface="Arial" charset="0"/>
                <a:ea typeface="Geneva" charset="0"/>
                <a:cs typeface="Geneva" charset="0"/>
              </a:defRPr>
            </a:lvl1pPr>
          </a:lstStyle>
          <a:p>
            <a:pPr>
              <a:defRPr/>
            </a:pPr>
            <a:endParaRPr lang="de-DE"/>
          </a:p>
        </p:txBody>
      </p:sp>
      <p:sp>
        <p:nvSpPr>
          <p:cNvPr id="15" name="Foliennummernplatzhalter 4"/>
          <p:cNvSpPr>
            <a:spLocks noGrp="1"/>
          </p:cNvSpPr>
          <p:nvPr>
            <p:ph type="sldNum" sz="quarter" idx="11"/>
          </p:nvPr>
        </p:nvSpPr>
        <p:spPr/>
        <p:txBody>
          <a:bodyPr/>
          <a:lstStyle>
            <a:lvl1pPr>
              <a:defRPr/>
            </a:lvl1pPr>
          </a:lstStyle>
          <a:p>
            <a:pPr>
              <a:defRPr/>
            </a:pPr>
            <a:fld id="{86D938B7-AE2E-514A-B769-AC5FFB45A3BA}" type="slidenum">
              <a:rPr lang="de-DE"/>
              <a:pPr>
                <a:defRPr/>
              </a:pPr>
              <a:t>‹#›</a:t>
            </a:fld>
            <a:endParaRPr lang="de-DE"/>
          </a:p>
        </p:txBody>
      </p:sp>
      <p:sp>
        <p:nvSpPr>
          <p:cNvPr id="16" name="Fußzeilenplatzhalter 5"/>
          <p:cNvSpPr>
            <a:spLocks noGrp="1"/>
          </p:cNvSpPr>
          <p:nvPr>
            <p:ph type="ftr" sz="quarter" idx="12"/>
          </p:nvPr>
        </p:nvSpPr>
        <p:spPr/>
        <p:txBody>
          <a:bodyPr/>
          <a:lstStyle>
            <a:lvl1pPr>
              <a:defRPr/>
            </a:lvl1pPr>
          </a:lstStyle>
          <a:p>
            <a:pPr>
              <a:defRPr/>
            </a:pPr>
            <a:endParaRPr lang="de-DE"/>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381000" y="1751013"/>
            <a:ext cx="4114800" cy="4678362"/>
          </a:xfrm>
        </p:spPr>
        <p:txBody>
          <a:bodyPr/>
          <a:lstStyle>
            <a:lvl1pPr>
              <a:defRPr sz="20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endParaRPr lang="de-CH" dirty="0"/>
          </a:p>
        </p:txBody>
      </p:sp>
      <p:sp>
        <p:nvSpPr>
          <p:cNvPr id="4" name="Inhaltsplatzhalter 3"/>
          <p:cNvSpPr>
            <a:spLocks noGrp="1"/>
          </p:cNvSpPr>
          <p:nvPr>
            <p:ph sz="half" idx="2"/>
          </p:nvPr>
        </p:nvSpPr>
        <p:spPr>
          <a:xfrm>
            <a:off x="4648200" y="1751013"/>
            <a:ext cx="4114800" cy="4678362"/>
          </a:xfrm>
        </p:spPr>
        <p:txBody>
          <a:bodyPr/>
          <a:lstStyle>
            <a:lvl1pPr>
              <a:defRPr sz="20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endParaRPr lang="de-CH" dirty="0"/>
          </a:p>
        </p:txBody>
      </p:sp>
      <p:sp>
        <p:nvSpPr>
          <p:cNvPr id="5" name="Datumsplatzhalter 18"/>
          <p:cNvSpPr>
            <a:spLocks noGrp="1"/>
          </p:cNvSpPr>
          <p:nvPr>
            <p:ph type="dt" sz="half" idx="10"/>
          </p:nvPr>
        </p:nvSpPr>
        <p:spPr>
          <a:xfrm>
            <a:off x="292100" y="6635750"/>
            <a:ext cx="1822450" cy="457200"/>
          </a:xfrm>
          <a:prstGeom prst="rect">
            <a:avLst/>
          </a:prstGeom>
        </p:spPr>
        <p:txBody>
          <a:bodyPr/>
          <a:lstStyle>
            <a:lvl1pPr>
              <a:defRPr>
                <a:latin typeface="Arial" charset="0"/>
                <a:ea typeface="Geneva" charset="0"/>
                <a:cs typeface="Geneva" charset="0"/>
              </a:defRPr>
            </a:lvl1pPr>
          </a:lstStyle>
          <a:p>
            <a:pPr>
              <a:defRPr/>
            </a:pPr>
            <a:endParaRPr lang="de-DE"/>
          </a:p>
        </p:txBody>
      </p:sp>
      <p:sp>
        <p:nvSpPr>
          <p:cNvPr id="6" name="Foliennummernplatzhalter 19"/>
          <p:cNvSpPr>
            <a:spLocks noGrp="1"/>
          </p:cNvSpPr>
          <p:nvPr>
            <p:ph type="sldNum" sz="quarter" idx="11"/>
          </p:nvPr>
        </p:nvSpPr>
        <p:spPr/>
        <p:txBody>
          <a:bodyPr/>
          <a:lstStyle>
            <a:lvl1pPr>
              <a:defRPr/>
            </a:lvl1pPr>
          </a:lstStyle>
          <a:p>
            <a:pPr>
              <a:defRPr/>
            </a:pPr>
            <a:fld id="{A57DA504-EC86-FB4D-ADC2-2B83DF278F42}" type="slidenum">
              <a:rPr lang="de-DE"/>
              <a:pPr>
                <a:defRPr/>
              </a:pPr>
              <a:t>‹#›</a:t>
            </a:fld>
            <a:endParaRPr lang="de-DE"/>
          </a:p>
        </p:txBody>
      </p:sp>
      <p:sp>
        <p:nvSpPr>
          <p:cNvPr id="7" name="Fußzeilenplatzhalter 20"/>
          <p:cNvSpPr>
            <a:spLocks noGrp="1"/>
          </p:cNvSpPr>
          <p:nvPr>
            <p:ph type="ftr" sz="quarter" idx="12"/>
          </p:nvPr>
        </p:nvSpPr>
        <p:spPr/>
        <p:txBody>
          <a:bodyPr/>
          <a:lstStyle>
            <a:lvl1pPr>
              <a:defRPr/>
            </a:lvl1pPr>
          </a:lstStyle>
          <a:p>
            <a:pPr>
              <a:defRPr/>
            </a:pPr>
            <a:endParaRPr lang="de-DE"/>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4.jpeg"/><Relationship Id="rId5" Type="http://schemas.openxmlformats.org/officeDocument/2006/relationships/slideLayout" Target="../slideLayouts/slideLayout10.xml"/><Relationship Id="rId10" Type="http://schemas.openxmlformats.org/officeDocument/2006/relationships/image" Target="../media/image3.png"/><Relationship Id="rId4" Type="http://schemas.openxmlformats.org/officeDocument/2006/relationships/slideLayout" Target="../slideLayouts/slideLayout9.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UC_logo.jpg"/>
          <p:cNvPicPr>
            <a:picLocks noChangeAspect="1"/>
          </p:cNvPicPr>
          <p:nvPr userDrawn="1"/>
        </p:nvPicPr>
        <p:blipFill>
          <a:blip r:embed="rId7"/>
          <a:srcRect/>
          <a:stretch>
            <a:fillRect/>
          </a:stretch>
        </p:blipFill>
        <p:spPr bwMode="auto">
          <a:xfrm>
            <a:off x="8212138" y="26988"/>
            <a:ext cx="842962" cy="842962"/>
          </a:xfrm>
          <a:prstGeom prst="rect">
            <a:avLst/>
          </a:prstGeom>
          <a:noFill/>
          <a:ln w="9525">
            <a:noFill/>
            <a:miter lim="800000"/>
            <a:headEnd/>
            <a:tailEnd/>
          </a:ln>
        </p:spPr>
      </p:pic>
      <p:sp>
        <p:nvSpPr>
          <p:cNvPr id="1039" name="Rectangle 15"/>
          <p:cNvSpPr>
            <a:spLocks noGrp="1" noChangeArrowheads="1"/>
          </p:cNvSpPr>
          <p:nvPr>
            <p:ph type="sldNum" sz="quarter" idx="4"/>
          </p:nvPr>
        </p:nvSpPr>
        <p:spPr bwMode="auto">
          <a:xfrm>
            <a:off x="8694738" y="6528330"/>
            <a:ext cx="400050" cy="174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900">
                <a:solidFill>
                  <a:srgbClr val="177775"/>
                </a:solidFill>
                <a:latin typeface="Arial" charset="0"/>
                <a:ea typeface="Geneva" charset="0"/>
                <a:cs typeface="Geneva" charset="0"/>
              </a:defRPr>
            </a:lvl1pPr>
          </a:lstStyle>
          <a:p>
            <a:pPr>
              <a:defRPr/>
            </a:pPr>
            <a:fld id="{CC30EA44-9243-9743-A3DE-830F5115E1EB}" type="slidenum">
              <a:rPr lang="en-US"/>
              <a:pPr>
                <a:defRPr/>
              </a:pPr>
              <a:t>‹#›</a:t>
            </a:fld>
            <a:endParaRPr lang="en-US" dirty="0"/>
          </a:p>
        </p:txBody>
      </p:sp>
      <p:sp>
        <p:nvSpPr>
          <p:cNvPr id="1037" name="Line 13"/>
          <p:cNvSpPr>
            <a:spLocks noChangeShapeType="1"/>
          </p:cNvSpPr>
          <p:nvPr userDrawn="1"/>
        </p:nvSpPr>
        <p:spPr bwMode="auto">
          <a:xfrm>
            <a:off x="130175" y="776288"/>
            <a:ext cx="8156575" cy="0"/>
          </a:xfrm>
          <a:prstGeom prst="line">
            <a:avLst/>
          </a:prstGeom>
          <a:noFill/>
          <a:ln w="12700">
            <a:solidFill>
              <a:srgbClr val="0A7D6E"/>
            </a:solidFill>
            <a:round/>
            <a:headEnd/>
            <a:tailEnd/>
          </a:ln>
        </p:spPr>
        <p:txBody>
          <a:bodyPr wrap="none" anchor="ctr">
            <a:prstTxWarp prst="textNoShape">
              <a:avLst/>
            </a:prstTxWarp>
          </a:bodyPr>
          <a:lstStyle/>
          <a:p>
            <a:pPr eaLnBrk="0" hangingPunct="0">
              <a:defRPr/>
            </a:pPr>
            <a:endParaRPr lang="en-US"/>
          </a:p>
        </p:txBody>
      </p:sp>
      <p:sp>
        <p:nvSpPr>
          <p:cNvPr id="1031" name="Rectangle 2"/>
          <p:cNvSpPr>
            <a:spLocks noGrp="1" noChangeArrowheads="1"/>
          </p:cNvSpPr>
          <p:nvPr>
            <p:ph type="title"/>
          </p:nvPr>
        </p:nvSpPr>
        <p:spPr bwMode="auto">
          <a:xfrm>
            <a:off x="138113" y="0"/>
            <a:ext cx="8180387"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 name="Line 13"/>
          <p:cNvSpPr>
            <a:spLocks noChangeShapeType="1"/>
          </p:cNvSpPr>
          <p:nvPr userDrawn="1"/>
        </p:nvSpPr>
        <p:spPr bwMode="auto">
          <a:xfrm>
            <a:off x="95250" y="6651625"/>
            <a:ext cx="8696666" cy="0"/>
          </a:xfrm>
          <a:prstGeom prst="line">
            <a:avLst/>
          </a:prstGeom>
          <a:noFill/>
          <a:ln w="12700">
            <a:solidFill>
              <a:srgbClr val="0A7D6E"/>
            </a:solidFill>
            <a:round/>
            <a:headEnd/>
            <a:tailEnd/>
          </a:ln>
        </p:spPr>
        <p:txBody>
          <a:bodyPr wrap="none" anchor="ctr">
            <a:prstTxWarp prst="textNoShape">
              <a:avLst/>
            </a:prstTxWarp>
          </a:bodyPr>
          <a:lstStyle/>
          <a:p>
            <a:pPr eaLnBrk="0" hangingPunct="0">
              <a:defRPr/>
            </a:pPr>
            <a:endParaRPr lang="en-US"/>
          </a:p>
        </p:txBody>
      </p:sp>
      <p:sp>
        <p:nvSpPr>
          <p:cNvPr id="10" name="Text Box 16"/>
          <p:cNvSpPr txBox="1">
            <a:spLocks noChangeArrowheads="1"/>
          </p:cNvSpPr>
          <p:nvPr userDrawn="1"/>
        </p:nvSpPr>
        <p:spPr bwMode="auto">
          <a:xfrm>
            <a:off x="42041" y="6615642"/>
            <a:ext cx="6366405" cy="246221"/>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defRPr/>
            </a:pPr>
            <a:r>
              <a:rPr lang="en-US" sz="1000" dirty="0" smtClean="0">
                <a:solidFill>
                  <a:srgbClr val="0A7D6E"/>
                </a:solidFill>
              </a:rPr>
              <a:t>Professor David Attwood</a:t>
            </a:r>
            <a:r>
              <a:rPr lang="en-US" sz="1000" baseline="0" dirty="0" smtClean="0">
                <a:solidFill>
                  <a:srgbClr val="0A7D6E"/>
                </a:solidFill>
              </a:rPr>
              <a:t> / UC Berkeley / AST 210/ EE213, Fall 2019, Chapter 9</a:t>
            </a:r>
            <a:endParaRPr lang="en-US" sz="1000" dirty="0">
              <a:solidFill>
                <a:srgbClr val="0A7D6E"/>
              </a:solidFill>
            </a:endParaRPr>
          </a:p>
        </p:txBody>
      </p:sp>
    </p:spTree>
  </p:cSld>
  <p:clrMap bg1="lt1" tx1="dk1" bg2="lt2" tx2="dk2" accent1="accent1" accent2="accent2" accent3="accent3" accent4="accent4" accent5="accent5" accent6="accent6" hlink="hlink" folHlink="folHlink"/>
  <p:sldLayoutIdLst>
    <p:sldLayoutId id="2147484978" r:id="rId1"/>
    <p:sldLayoutId id="2147484979" r:id="rId2"/>
    <p:sldLayoutId id="2147484980" r:id="rId3"/>
    <p:sldLayoutId id="2147485023" r:id="rId4"/>
    <p:sldLayoutId id="2147485024" r:id="rId5"/>
  </p:sldLayoutIdLst>
  <p:hf hdr="0" ftr="0" dt="0"/>
  <p:txStyles>
    <p:titleStyle>
      <a:lvl1pPr algn="l" rtl="0" eaLnBrk="0" fontAlgn="base" hangingPunct="0">
        <a:lnSpc>
          <a:spcPct val="95000"/>
        </a:lnSpc>
        <a:spcBef>
          <a:spcPct val="0"/>
        </a:spcBef>
        <a:spcAft>
          <a:spcPct val="0"/>
        </a:spcAft>
        <a:defRPr sz="2400" b="1">
          <a:solidFill>
            <a:srgbClr val="9A172F"/>
          </a:solidFill>
          <a:latin typeface="+mj-lt"/>
          <a:ea typeface="+mj-ea"/>
          <a:cs typeface="Verdana"/>
        </a:defRPr>
      </a:lvl1pPr>
      <a:lvl2pPr algn="l" rtl="0" eaLnBrk="0" fontAlgn="base" hangingPunct="0">
        <a:lnSpc>
          <a:spcPct val="95000"/>
        </a:lnSpc>
        <a:spcBef>
          <a:spcPct val="0"/>
        </a:spcBef>
        <a:spcAft>
          <a:spcPct val="0"/>
        </a:spcAft>
        <a:defRPr sz="2400" b="1">
          <a:solidFill>
            <a:srgbClr val="9A172F"/>
          </a:solidFill>
          <a:latin typeface="Arial" charset="0"/>
          <a:ea typeface="Geneva" charset="0"/>
          <a:cs typeface="Geneva" charset="0"/>
        </a:defRPr>
      </a:lvl2pPr>
      <a:lvl3pPr algn="l" rtl="0" eaLnBrk="0" fontAlgn="base" hangingPunct="0">
        <a:lnSpc>
          <a:spcPct val="95000"/>
        </a:lnSpc>
        <a:spcBef>
          <a:spcPct val="0"/>
        </a:spcBef>
        <a:spcAft>
          <a:spcPct val="0"/>
        </a:spcAft>
        <a:defRPr sz="2400" b="1">
          <a:solidFill>
            <a:srgbClr val="9A172F"/>
          </a:solidFill>
          <a:latin typeface="Arial" charset="0"/>
          <a:ea typeface="Geneva" charset="0"/>
          <a:cs typeface="Geneva" charset="0"/>
        </a:defRPr>
      </a:lvl3pPr>
      <a:lvl4pPr algn="l" rtl="0" eaLnBrk="0" fontAlgn="base" hangingPunct="0">
        <a:lnSpc>
          <a:spcPct val="95000"/>
        </a:lnSpc>
        <a:spcBef>
          <a:spcPct val="0"/>
        </a:spcBef>
        <a:spcAft>
          <a:spcPct val="0"/>
        </a:spcAft>
        <a:defRPr sz="2400" b="1">
          <a:solidFill>
            <a:srgbClr val="9A172F"/>
          </a:solidFill>
          <a:latin typeface="Arial" charset="0"/>
          <a:ea typeface="Geneva" charset="0"/>
          <a:cs typeface="Geneva" charset="0"/>
        </a:defRPr>
      </a:lvl4pPr>
      <a:lvl5pPr algn="l" rtl="0" eaLnBrk="0" fontAlgn="base" hangingPunct="0">
        <a:lnSpc>
          <a:spcPct val="95000"/>
        </a:lnSpc>
        <a:spcBef>
          <a:spcPct val="0"/>
        </a:spcBef>
        <a:spcAft>
          <a:spcPct val="0"/>
        </a:spcAft>
        <a:defRPr sz="2400" b="1">
          <a:solidFill>
            <a:srgbClr val="9A172F"/>
          </a:solidFill>
          <a:latin typeface="Arial" charset="0"/>
          <a:ea typeface="Geneva" charset="0"/>
          <a:cs typeface="Geneva" charset="0"/>
        </a:defRPr>
      </a:lvl5pPr>
      <a:lvl6pPr marL="457200" algn="l" rtl="0" fontAlgn="base">
        <a:lnSpc>
          <a:spcPct val="95000"/>
        </a:lnSpc>
        <a:spcBef>
          <a:spcPct val="0"/>
        </a:spcBef>
        <a:spcAft>
          <a:spcPct val="0"/>
        </a:spcAft>
        <a:defRPr sz="2800" b="1">
          <a:solidFill>
            <a:srgbClr val="9A172F"/>
          </a:solidFill>
          <a:latin typeface="Arial" charset="0"/>
          <a:ea typeface="Geneva" charset="0"/>
          <a:cs typeface="Geneva" charset="0"/>
        </a:defRPr>
      </a:lvl6pPr>
      <a:lvl7pPr marL="914400" algn="l" rtl="0" fontAlgn="base">
        <a:lnSpc>
          <a:spcPct val="95000"/>
        </a:lnSpc>
        <a:spcBef>
          <a:spcPct val="0"/>
        </a:spcBef>
        <a:spcAft>
          <a:spcPct val="0"/>
        </a:spcAft>
        <a:defRPr sz="2800" b="1">
          <a:solidFill>
            <a:srgbClr val="9A172F"/>
          </a:solidFill>
          <a:latin typeface="Arial" charset="0"/>
          <a:ea typeface="Geneva" charset="0"/>
          <a:cs typeface="Geneva" charset="0"/>
        </a:defRPr>
      </a:lvl7pPr>
      <a:lvl8pPr marL="1371600" algn="l" rtl="0" fontAlgn="base">
        <a:lnSpc>
          <a:spcPct val="95000"/>
        </a:lnSpc>
        <a:spcBef>
          <a:spcPct val="0"/>
        </a:spcBef>
        <a:spcAft>
          <a:spcPct val="0"/>
        </a:spcAft>
        <a:defRPr sz="2800" b="1">
          <a:solidFill>
            <a:srgbClr val="9A172F"/>
          </a:solidFill>
          <a:latin typeface="Arial" charset="0"/>
          <a:ea typeface="Geneva" charset="0"/>
          <a:cs typeface="Geneva" charset="0"/>
        </a:defRPr>
      </a:lvl8pPr>
      <a:lvl9pPr marL="1828800" algn="l" rtl="0" fontAlgn="base">
        <a:lnSpc>
          <a:spcPct val="95000"/>
        </a:lnSpc>
        <a:spcBef>
          <a:spcPct val="0"/>
        </a:spcBef>
        <a:spcAft>
          <a:spcPct val="0"/>
        </a:spcAft>
        <a:defRPr sz="2800" b="1">
          <a:solidFill>
            <a:srgbClr val="9A172F"/>
          </a:solidFill>
          <a:latin typeface="Arial" charset="0"/>
          <a:ea typeface="Geneva" charset="0"/>
          <a:cs typeface="Geneva" charset="0"/>
        </a:defRPr>
      </a:lvl9pPr>
    </p:titleStyle>
    <p:bodyStyle>
      <a:lvl1pPr marL="225425" indent="-225425" algn="l" rtl="0" eaLnBrk="0" fontAlgn="base" hangingPunct="0">
        <a:spcBef>
          <a:spcPct val="25000"/>
        </a:spcBef>
        <a:spcAft>
          <a:spcPct val="0"/>
        </a:spcAft>
        <a:buChar char="•"/>
        <a:defRPr sz="2400">
          <a:solidFill>
            <a:srgbClr val="014188"/>
          </a:solidFill>
          <a:latin typeface="+mn-lt"/>
          <a:ea typeface="+mn-ea"/>
          <a:cs typeface="+mn-cs"/>
        </a:defRPr>
      </a:lvl1pPr>
      <a:lvl2pPr marL="684213" indent="-227013" algn="l" rtl="0" eaLnBrk="0" fontAlgn="base" hangingPunct="0">
        <a:spcBef>
          <a:spcPct val="25000"/>
        </a:spcBef>
        <a:spcAft>
          <a:spcPct val="0"/>
        </a:spcAft>
        <a:buChar char="–"/>
        <a:defRPr sz="2400">
          <a:solidFill>
            <a:srgbClr val="014188"/>
          </a:solidFill>
          <a:latin typeface="+mn-lt"/>
          <a:ea typeface="+mn-ea"/>
          <a:cs typeface="+mn-cs"/>
        </a:defRPr>
      </a:lvl2pPr>
      <a:lvl3pPr marL="1143000" indent="-228600" algn="l" rtl="0" eaLnBrk="0" fontAlgn="base" hangingPunct="0">
        <a:spcBef>
          <a:spcPct val="25000"/>
        </a:spcBef>
        <a:spcAft>
          <a:spcPct val="0"/>
        </a:spcAft>
        <a:buChar char="•"/>
        <a:defRPr sz="2000">
          <a:solidFill>
            <a:srgbClr val="014188"/>
          </a:solidFill>
          <a:latin typeface="+mn-lt"/>
          <a:ea typeface="+mn-ea"/>
          <a:cs typeface="+mn-cs"/>
        </a:defRPr>
      </a:lvl3pPr>
      <a:lvl4pPr marL="1600200" indent="-228600" algn="l" rtl="0" eaLnBrk="0" fontAlgn="base" hangingPunct="0">
        <a:spcBef>
          <a:spcPct val="25000"/>
        </a:spcBef>
        <a:spcAft>
          <a:spcPct val="0"/>
        </a:spcAft>
        <a:buChar char="–"/>
        <a:defRPr sz="2000">
          <a:solidFill>
            <a:srgbClr val="014188"/>
          </a:solidFill>
          <a:latin typeface="+mn-lt"/>
          <a:ea typeface="+mn-ea"/>
          <a:cs typeface="+mn-cs"/>
        </a:defRPr>
      </a:lvl4pPr>
      <a:lvl5pPr marL="2057400" indent="-228600" algn="l" rtl="0" eaLnBrk="0" fontAlgn="base" hangingPunct="0">
        <a:spcBef>
          <a:spcPct val="25000"/>
        </a:spcBef>
        <a:spcAft>
          <a:spcPct val="0"/>
        </a:spcAft>
        <a:buChar char="»"/>
        <a:defRPr sz="2000">
          <a:solidFill>
            <a:srgbClr val="014188"/>
          </a:solidFill>
          <a:latin typeface="+mn-lt"/>
          <a:ea typeface="+mn-ea"/>
          <a:cs typeface="+mn-cs"/>
        </a:defRPr>
      </a:lvl5pPr>
      <a:lvl6pPr marL="2514600" indent="-228600" algn="l" rtl="0" fontAlgn="base">
        <a:spcBef>
          <a:spcPct val="25000"/>
        </a:spcBef>
        <a:spcAft>
          <a:spcPct val="0"/>
        </a:spcAft>
        <a:buChar char="»"/>
        <a:defRPr sz="2000">
          <a:solidFill>
            <a:srgbClr val="014188"/>
          </a:solidFill>
          <a:latin typeface="+mn-lt"/>
          <a:ea typeface="+mn-ea"/>
          <a:cs typeface="+mn-cs"/>
        </a:defRPr>
      </a:lvl6pPr>
      <a:lvl7pPr marL="2971800" indent="-228600" algn="l" rtl="0" fontAlgn="base">
        <a:spcBef>
          <a:spcPct val="25000"/>
        </a:spcBef>
        <a:spcAft>
          <a:spcPct val="0"/>
        </a:spcAft>
        <a:buChar char="»"/>
        <a:defRPr sz="2000">
          <a:solidFill>
            <a:srgbClr val="014188"/>
          </a:solidFill>
          <a:latin typeface="+mn-lt"/>
          <a:ea typeface="+mn-ea"/>
          <a:cs typeface="+mn-cs"/>
        </a:defRPr>
      </a:lvl7pPr>
      <a:lvl8pPr marL="3429000" indent="-228600" algn="l" rtl="0" fontAlgn="base">
        <a:spcBef>
          <a:spcPct val="25000"/>
        </a:spcBef>
        <a:spcAft>
          <a:spcPct val="0"/>
        </a:spcAft>
        <a:buChar char="»"/>
        <a:defRPr sz="2000">
          <a:solidFill>
            <a:srgbClr val="014188"/>
          </a:solidFill>
          <a:latin typeface="+mn-lt"/>
          <a:ea typeface="+mn-ea"/>
          <a:cs typeface="+mn-cs"/>
        </a:defRPr>
      </a:lvl8pPr>
      <a:lvl9pPr marL="3886200" indent="-228600" algn="l" rtl="0" fontAlgn="base">
        <a:spcBef>
          <a:spcPct val="25000"/>
        </a:spcBef>
        <a:spcAft>
          <a:spcPct val="0"/>
        </a:spcAft>
        <a:buChar char="»"/>
        <a:defRPr sz="2000">
          <a:solidFill>
            <a:srgbClr val="014188"/>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0354" name="Grafik 20" descr="footer.jpg"/>
          <p:cNvPicPr>
            <a:picLocks noChangeAspect="1"/>
          </p:cNvPicPr>
          <p:nvPr userDrawn="1"/>
        </p:nvPicPr>
        <p:blipFill>
          <a:blip r:embed="rId9"/>
          <a:srcRect l="307" r="360" b="8740"/>
          <a:stretch>
            <a:fillRect/>
          </a:stretch>
        </p:blipFill>
        <p:spPr bwMode="auto">
          <a:xfrm>
            <a:off x="0" y="6577013"/>
            <a:ext cx="9144000" cy="295275"/>
          </a:xfrm>
          <a:prstGeom prst="rect">
            <a:avLst/>
          </a:prstGeom>
          <a:noFill/>
          <a:ln w="9525">
            <a:noFill/>
            <a:miter lim="800000"/>
            <a:headEnd/>
            <a:tailEnd/>
          </a:ln>
        </p:spPr>
      </p:pic>
      <p:sp>
        <p:nvSpPr>
          <p:cNvPr id="100355" name="Rectangle 2"/>
          <p:cNvSpPr>
            <a:spLocks noGrp="1" noChangeArrowheads="1"/>
          </p:cNvSpPr>
          <p:nvPr>
            <p:ph type="title"/>
          </p:nvPr>
        </p:nvSpPr>
        <p:spPr bwMode="auto">
          <a:xfrm>
            <a:off x="1581150" y="0"/>
            <a:ext cx="7562850" cy="630238"/>
          </a:xfrm>
          <a:prstGeom prst="rect">
            <a:avLst/>
          </a:prstGeom>
          <a:noFill/>
          <a:ln w="9525">
            <a:noFill/>
            <a:miter lim="800000"/>
            <a:headEnd/>
            <a:tailEnd/>
          </a:ln>
        </p:spPr>
        <p:txBody>
          <a:bodyPr vert="horz" wrap="square" lIns="0" tIns="36000" rIns="0" bIns="36000" numCol="1" anchor="t" anchorCtr="0" compatLnSpc="1">
            <a:prstTxWarp prst="textNoShape">
              <a:avLst/>
            </a:prstTxWarp>
          </a:bodyPr>
          <a:lstStyle/>
          <a:p>
            <a:pPr lvl="0"/>
            <a:r>
              <a:rPr lang="de-DE"/>
              <a:t>Mastertitelformat bearbeiten</a:t>
            </a:r>
          </a:p>
        </p:txBody>
      </p:sp>
      <p:sp>
        <p:nvSpPr>
          <p:cNvPr id="100356" name="Rectangle 3"/>
          <p:cNvSpPr>
            <a:spLocks noGrp="1" noChangeArrowheads="1"/>
          </p:cNvSpPr>
          <p:nvPr>
            <p:ph type="body" idx="1"/>
          </p:nvPr>
        </p:nvSpPr>
        <p:spPr bwMode="auto">
          <a:xfrm>
            <a:off x="381000" y="1350963"/>
            <a:ext cx="8382000" cy="5164137"/>
          </a:xfrm>
          <a:prstGeom prst="rect">
            <a:avLst/>
          </a:prstGeom>
          <a:noFill/>
          <a:ln w="9525">
            <a:noFill/>
            <a:miter lim="800000"/>
            <a:headEnd/>
            <a:tailEnd/>
          </a:ln>
        </p:spPr>
        <p:txBody>
          <a:bodyPr vert="horz" wrap="square" lIns="0" tIns="36000" rIns="0" bIns="3600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3" name="Foliennummernplatzhalter 19"/>
          <p:cNvSpPr>
            <a:spLocks noGrp="1"/>
          </p:cNvSpPr>
          <p:nvPr>
            <p:ph type="sldNum" sz="quarter" idx="4"/>
          </p:nvPr>
        </p:nvSpPr>
        <p:spPr bwMode="auto">
          <a:xfrm>
            <a:off x="7204075" y="6635750"/>
            <a:ext cx="16383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800">
                <a:solidFill>
                  <a:schemeClr val="bg1"/>
                </a:solidFill>
                <a:latin typeface="Arial" charset="0"/>
                <a:ea typeface="Geneva" charset="0"/>
                <a:cs typeface="Geneva" charset="0"/>
              </a:defRPr>
            </a:lvl1pPr>
          </a:lstStyle>
          <a:p>
            <a:pPr>
              <a:defRPr/>
            </a:pPr>
            <a:fld id="{19B966E1-2A02-DB43-80A2-EEE25DF26BFB}" type="slidenum">
              <a:rPr lang="de-DE"/>
              <a:pPr>
                <a:defRPr/>
              </a:pPr>
              <a:t>‹#›</a:t>
            </a:fld>
            <a:endParaRPr lang="de-DE"/>
          </a:p>
        </p:txBody>
      </p:sp>
      <p:pic>
        <p:nvPicPr>
          <p:cNvPr id="100358" name="Picture 18"/>
          <p:cNvPicPr>
            <a:picLocks noChangeAspect="1" noChangeArrowheads="1"/>
          </p:cNvPicPr>
          <p:nvPr userDrawn="1"/>
        </p:nvPicPr>
        <p:blipFill>
          <a:blip r:embed="rId10"/>
          <a:srcRect l="27147" t="43604" r="25964" b="42442"/>
          <a:stretch>
            <a:fillRect/>
          </a:stretch>
        </p:blipFill>
        <p:spPr bwMode="auto">
          <a:xfrm>
            <a:off x="0" y="6148388"/>
            <a:ext cx="1004888" cy="427037"/>
          </a:xfrm>
          <a:prstGeom prst="rect">
            <a:avLst/>
          </a:prstGeom>
          <a:noFill/>
          <a:ln w="9525">
            <a:noFill/>
            <a:miter lim="800000"/>
            <a:headEnd/>
            <a:tailEnd/>
          </a:ln>
        </p:spPr>
      </p:pic>
      <p:sp>
        <p:nvSpPr>
          <p:cNvPr id="34" name="Fußzeilenplatzhalter 20"/>
          <p:cNvSpPr>
            <a:spLocks noGrp="1"/>
          </p:cNvSpPr>
          <p:nvPr>
            <p:ph type="ftr" sz="quarter" idx="3"/>
          </p:nvPr>
        </p:nvSpPr>
        <p:spPr bwMode="auto">
          <a:xfrm>
            <a:off x="2239963" y="6635750"/>
            <a:ext cx="4773612" cy="449263"/>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800">
                <a:solidFill>
                  <a:schemeClr val="bg1"/>
                </a:solidFill>
                <a:latin typeface="Arial" charset="0"/>
                <a:ea typeface="Geneva" charset="0"/>
                <a:cs typeface="Geneva" charset="0"/>
              </a:defRPr>
            </a:lvl1pPr>
          </a:lstStyle>
          <a:p>
            <a:pPr>
              <a:defRPr/>
            </a:pPr>
            <a:endParaRPr lang="de-DE"/>
          </a:p>
        </p:txBody>
      </p:sp>
      <p:pic>
        <p:nvPicPr>
          <p:cNvPr id="100360" name="Picture 25" descr="Logo"/>
          <p:cNvPicPr>
            <a:picLocks noChangeAspect="1" noChangeArrowheads="1"/>
          </p:cNvPicPr>
          <p:nvPr userDrawn="1"/>
        </p:nvPicPr>
        <p:blipFill>
          <a:blip r:embed="rId11"/>
          <a:srcRect/>
          <a:stretch>
            <a:fillRect/>
          </a:stretch>
        </p:blipFill>
        <p:spPr bwMode="auto">
          <a:xfrm>
            <a:off x="88900" y="30163"/>
            <a:ext cx="1374775" cy="438150"/>
          </a:xfrm>
          <a:prstGeom prst="rect">
            <a:avLst/>
          </a:prstGeom>
          <a:noFill/>
          <a:ln w="9525">
            <a:noFill/>
            <a:miter lim="800000"/>
            <a:headEnd/>
            <a:tailEnd/>
          </a:ln>
        </p:spPr>
      </p:pic>
      <p:sp>
        <p:nvSpPr>
          <p:cNvPr id="11" name="TextBox 10"/>
          <p:cNvSpPr txBox="1"/>
          <p:nvPr userDrawn="1"/>
        </p:nvSpPr>
        <p:spPr>
          <a:xfrm>
            <a:off x="7938" y="431800"/>
            <a:ext cx="1492250" cy="276225"/>
          </a:xfrm>
          <a:prstGeom prst="rect">
            <a:avLst/>
          </a:prstGeom>
          <a:noFill/>
        </p:spPr>
        <p:txBody>
          <a:bodyPr wrap="none">
            <a:spAutoFit/>
          </a:bodyPr>
          <a:lstStyle/>
          <a:p>
            <a:pPr algn="ctr">
              <a:defRPr/>
            </a:pPr>
            <a:r>
              <a:rPr lang="en-US" sz="1200" dirty="0">
                <a:solidFill>
                  <a:srgbClr val="00335B"/>
                </a:solidFill>
              </a:rPr>
              <a:t>Swiss Light Source</a:t>
            </a:r>
          </a:p>
        </p:txBody>
      </p:sp>
    </p:spTree>
  </p:cSld>
  <p:clrMap bg1="lt1" tx1="dk1" bg2="lt2" tx2="dk2" accent1="accent1" accent2="accent2" accent3="accent3" accent4="accent4" accent5="accent5" accent6="accent6" hlink="hlink" folHlink="folHlink"/>
  <p:sldLayoutIdLst>
    <p:sldLayoutId id="2147485016" r:id="rId1"/>
    <p:sldLayoutId id="2147485017" r:id="rId2"/>
    <p:sldLayoutId id="2147485018" r:id="rId3"/>
    <p:sldLayoutId id="2147485019" r:id="rId4"/>
    <p:sldLayoutId id="2147485020" r:id="rId5"/>
    <p:sldLayoutId id="2147485021" r:id="rId6"/>
    <p:sldLayoutId id="2147485022" r:id="rId7"/>
  </p:sldLayoutIdLst>
  <p:transition spd="slow"/>
  <p:timing>
    <p:tnLst>
      <p:par>
        <p:cTn id="1" dur="indefinite" restart="never" nodeType="tmRoot"/>
      </p:par>
    </p:tnLst>
  </p:timing>
  <p:hf hdr="0" ftr="0" dt="0"/>
  <p:txStyles>
    <p:titleStyle>
      <a:lvl1pPr algn="l" rtl="0" eaLnBrk="0" fontAlgn="base" hangingPunct="0">
        <a:lnSpc>
          <a:spcPts val="2500"/>
        </a:lnSpc>
        <a:spcBef>
          <a:spcPct val="0"/>
        </a:spcBef>
        <a:spcAft>
          <a:spcPct val="0"/>
        </a:spcAft>
        <a:defRPr sz="2400" b="1">
          <a:solidFill>
            <a:schemeClr val="accent1"/>
          </a:solidFill>
          <a:latin typeface="+mj-lt"/>
          <a:ea typeface="+mj-ea"/>
          <a:cs typeface="ＭＳ Ｐゴシック" charset="-128"/>
        </a:defRPr>
      </a:lvl1pPr>
      <a:lvl2pPr algn="l" rtl="0" eaLnBrk="0" fontAlgn="base" hangingPunct="0">
        <a:lnSpc>
          <a:spcPts val="2500"/>
        </a:lnSpc>
        <a:spcBef>
          <a:spcPct val="0"/>
        </a:spcBef>
        <a:spcAft>
          <a:spcPct val="0"/>
        </a:spcAft>
        <a:defRPr sz="2400" b="1">
          <a:solidFill>
            <a:schemeClr val="accent1"/>
          </a:solidFill>
          <a:latin typeface="Arial" charset="0"/>
          <a:ea typeface="ＭＳ Ｐゴシック" pitchFamily="16" charset="-128"/>
          <a:cs typeface="ＭＳ Ｐゴシック" charset="-128"/>
        </a:defRPr>
      </a:lvl2pPr>
      <a:lvl3pPr algn="l" rtl="0" eaLnBrk="0" fontAlgn="base" hangingPunct="0">
        <a:lnSpc>
          <a:spcPts val="2500"/>
        </a:lnSpc>
        <a:spcBef>
          <a:spcPct val="0"/>
        </a:spcBef>
        <a:spcAft>
          <a:spcPct val="0"/>
        </a:spcAft>
        <a:defRPr sz="2400" b="1">
          <a:solidFill>
            <a:schemeClr val="accent1"/>
          </a:solidFill>
          <a:latin typeface="Arial" charset="0"/>
          <a:ea typeface="ＭＳ Ｐゴシック" pitchFamily="16" charset="-128"/>
          <a:cs typeface="ＭＳ Ｐゴシック" charset="-128"/>
        </a:defRPr>
      </a:lvl3pPr>
      <a:lvl4pPr algn="l" rtl="0" eaLnBrk="0" fontAlgn="base" hangingPunct="0">
        <a:lnSpc>
          <a:spcPts val="2500"/>
        </a:lnSpc>
        <a:spcBef>
          <a:spcPct val="0"/>
        </a:spcBef>
        <a:spcAft>
          <a:spcPct val="0"/>
        </a:spcAft>
        <a:defRPr sz="2400" b="1">
          <a:solidFill>
            <a:schemeClr val="accent1"/>
          </a:solidFill>
          <a:latin typeface="Arial" charset="0"/>
          <a:ea typeface="ＭＳ Ｐゴシック" pitchFamily="16" charset="-128"/>
          <a:cs typeface="ＭＳ Ｐゴシック" charset="-128"/>
        </a:defRPr>
      </a:lvl4pPr>
      <a:lvl5pPr algn="l" rtl="0" eaLnBrk="0" fontAlgn="base" hangingPunct="0">
        <a:lnSpc>
          <a:spcPts val="2500"/>
        </a:lnSpc>
        <a:spcBef>
          <a:spcPct val="0"/>
        </a:spcBef>
        <a:spcAft>
          <a:spcPct val="0"/>
        </a:spcAft>
        <a:defRPr sz="2400" b="1">
          <a:solidFill>
            <a:schemeClr val="accent1"/>
          </a:solidFill>
          <a:latin typeface="Arial" charset="0"/>
          <a:ea typeface="ＭＳ Ｐゴシック" pitchFamily="16" charset="-128"/>
          <a:cs typeface="ＭＳ Ｐゴシック" charset="-128"/>
        </a:defRPr>
      </a:lvl5pPr>
      <a:lvl6pPr marL="457200" algn="l" rtl="0" fontAlgn="base">
        <a:spcBef>
          <a:spcPct val="0"/>
        </a:spcBef>
        <a:spcAft>
          <a:spcPct val="0"/>
        </a:spcAft>
        <a:defRPr sz="2400" b="1">
          <a:solidFill>
            <a:schemeClr val="accent1"/>
          </a:solidFill>
          <a:latin typeface="Arial" charset="0"/>
          <a:ea typeface="ＭＳ Ｐゴシック" pitchFamily="16" charset="-128"/>
        </a:defRPr>
      </a:lvl6pPr>
      <a:lvl7pPr marL="914400" algn="l" rtl="0" fontAlgn="base">
        <a:spcBef>
          <a:spcPct val="0"/>
        </a:spcBef>
        <a:spcAft>
          <a:spcPct val="0"/>
        </a:spcAft>
        <a:defRPr sz="2400" b="1">
          <a:solidFill>
            <a:schemeClr val="accent1"/>
          </a:solidFill>
          <a:latin typeface="Arial" charset="0"/>
          <a:ea typeface="ＭＳ Ｐゴシック" pitchFamily="16" charset="-128"/>
        </a:defRPr>
      </a:lvl7pPr>
      <a:lvl8pPr marL="1371600" algn="l" rtl="0" fontAlgn="base">
        <a:spcBef>
          <a:spcPct val="0"/>
        </a:spcBef>
        <a:spcAft>
          <a:spcPct val="0"/>
        </a:spcAft>
        <a:defRPr sz="2400" b="1">
          <a:solidFill>
            <a:schemeClr val="accent1"/>
          </a:solidFill>
          <a:latin typeface="Arial" charset="0"/>
          <a:ea typeface="ＭＳ Ｐゴシック" pitchFamily="16" charset="-128"/>
        </a:defRPr>
      </a:lvl8pPr>
      <a:lvl9pPr marL="1828800" algn="l" rtl="0" fontAlgn="base">
        <a:spcBef>
          <a:spcPct val="0"/>
        </a:spcBef>
        <a:spcAft>
          <a:spcPct val="0"/>
        </a:spcAft>
        <a:defRPr sz="2400" b="1">
          <a:solidFill>
            <a:schemeClr val="accent1"/>
          </a:solidFill>
          <a:latin typeface="Arial" charset="0"/>
          <a:ea typeface="ＭＳ Ｐゴシック" pitchFamily="16" charset="-128"/>
        </a:defRPr>
      </a:lvl9pPr>
    </p:titleStyle>
    <p:bodyStyle>
      <a:lvl1pPr marL="361950" indent="-361950" algn="l" rtl="0" eaLnBrk="0" fontAlgn="base" hangingPunct="0">
        <a:spcBef>
          <a:spcPct val="20000"/>
        </a:spcBef>
        <a:spcAft>
          <a:spcPct val="0"/>
        </a:spcAft>
        <a:buClr>
          <a:schemeClr val="accent2"/>
        </a:buClr>
        <a:buFont typeface="Wingdings" charset="2"/>
        <a:buChar char="§"/>
        <a:defRPr sz="2400">
          <a:solidFill>
            <a:schemeClr val="tx1"/>
          </a:solidFill>
          <a:latin typeface="+mn-lt"/>
          <a:ea typeface="+mn-ea"/>
          <a:cs typeface="ＭＳ Ｐゴシック" charset="-128"/>
        </a:defRPr>
      </a:lvl1pPr>
      <a:lvl2pPr marL="628650" indent="-242888" algn="l" rtl="0" eaLnBrk="0" fontAlgn="base" hangingPunct="0">
        <a:lnSpc>
          <a:spcPts val="2200"/>
        </a:lnSpc>
        <a:spcBef>
          <a:spcPts val="400"/>
        </a:spcBef>
        <a:spcAft>
          <a:spcPct val="0"/>
        </a:spcAft>
        <a:buClr>
          <a:srgbClr val="7FA7C8"/>
        </a:buClr>
        <a:buFont typeface="Wingdings" charset="2"/>
        <a:buChar char="§"/>
        <a:defRPr sz="2000">
          <a:solidFill>
            <a:schemeClr val="tx1"/>
          </a:solidFill>
          <a:latin typeface="+mn-lt"/>
          <a:ea typeface="+mn-ea"/>
        </a:defRPr>
      </a:lvl2pPr>
      <a:lvl3pPr marL="957263" indent="-190500" algn="l" rtl="0" eaLnBrk="0" fontAlgn="base" hangingPunct="0">
        <a:lnSpc>
          <a:spcPts val="2000"/>
        </a:lnSpc>
        <a:spcBef>
          <a:spcPts val="400"/>
        </a:spcBef>
        <a:spcAft>
          <a:spcPct val="0"/>
        </a:spcAft>
        <a:buClr>
          <a:srgbClr val="BFD3E3"/>
        </a:buClr>
        <a:buFont typeface="Wingdings" charset="2"/>
        <a:buChar char="§"/>
        <a:defRPr sz="1600">
          <a:solidFill>
            <a:schemeClr val="tx1"/>
          </a:solidFill>
          <a:latin typeface="+mn-lt"/>
          <a:ea typeface="+mn-ea"/>
        </a:defRPr>
      </a:lvl3pPr>
      <a:lvl4pPr marL="1343025" indent="-195263" algn="l" rtl="0" eaLnBrk="0" fontAlgn="base" hangingPunct="0">
        <a:lnSpc>
          <a:spcPts val="1800"/>
        </a:lnSpc>
        <a:spcBef>
          <a:spcPts val="200"/>
        </a:spcBef>
        <a:spcAft>
          <a:spcPct val="0"/>
        </a:spcAft>
        <a:buClr>
          <a:srgbClr val="BFD3E3"/>
        </a:buClr>
        <a:buFont typeface="Wingdings" charset="2"/>
        <a:buChar char="§"/>
        <a:defRPr sz="1400">
          <a:solidFill>
            <a:schemeClr val="tx1"/>
          </a:solidFill>
          <a:latin typeface="+mn-lt"/>
          <a:ea typeface="+mn-ea"/>
        </a:defRPr>
      </a:lvl4pPr>
      <a:lvl5pPr marL="1524000" indent="-96838" algn="l" rtl="0" eaLnBrk="0" fontAlgn="base" hangingPunct="0">
        <a:spcBef>
          <a:spcPct val="20000"/>
        </a:spcBef>
        <a:spcAft>
          <a:spcPct val="0"/>
        </a:spcAft>
        <a:buClr>
          <a:srgbClr val="BFD3E3"/>
        </a:buClr>
        <a:buFont typeface="Wingdings" charset="2"/>
        <a:buChar char="§"/>
        <a:defRPr sz="1000">
          <a:solidFill>
            <a:schemeClr val="tx1"/>
          </a:solidFill>
          <a:latin typeface="+mn-lt"/>
          <a:ea typeface="+mn-ea"/>
        </a:defRPr>
      </a:lvl5pPr>
      <a:lvl6pPr marL="1981200" indent="-96838" algn="l" rtl="0" fontAlgn="base">
        <a:spcBef>
          <a:spcPct val="20000"/>
        </a:spcBef>
        <a:spcAft>
          <a:spcPct val="0"/>
        </a:spcAft>
        <a:buClr>
          <a:srgbClr val="C0C0C0"/>
        </a:buClr>
        <a:buFont typeface="Wingdings" pitchFamily="16" charset="2"/>
        <a:buChar char="§"/>
        <a:defRPr sz="1000">
          <a:solidFill>
            <a:schemeClr val="tx1"/>
          </a:solidFill>
          <a:latin typeface="+mn-lt"/>
          <a:ea typeface="+mn-ea"/>
        </a:defRPr>
      </a:lvl6pPr>
      <a:lvl7pPr marL="2438400" indent="-96838" algn="l" rtl="0" fontAlgn="base">
        <a:spcBef>
          <a:spcPct val="20000"/>
        </a:spcBef>
        <a:spcAft>
          <a:spcPct val="0"/>
        </a:spcAft>
        <a:buClr>
          <a:srgbClr val="C0C0C0"/>
        </a:buClr>
        <a:buFont typeface="Wingdings" pitchFamily="16" charset="2"/>
        <a:buChar char="§"/>
        <a:defRPr sz="1000">
          <a:solidFill>
            <a:schemeClr val="tx1"/>
          </a:solidFill>
          <a:latin typeface="+mn-lt"/>
          <a:ea typeface="+mn-ea"/>
        </a:defRPr>
      </a:lvl7pPr>
      <a:lvl8pPr marL="2895600" indent="-96838" algn="l" rtl="0" fontAlgn="base">
        <a:spcBef>
          <a:spcPct val="20000"/>
        </a:spcBef>
        <a:spcAft>
          <a:spcPct val="0"/>
        </a:spcAft>
        <a:buClr>
          <a:srgbClr val="C0C0C0"/>
        </a:buClr>
        <a:buFont typeface="Wingdings" pitchFamily="16" charset="2"/>
        <a:buChar char="§"/>
        <a:defRPr sz="1000">
          <a:solidFill>
            <a:schemeClr val="tx1"/>
          </a:solidFill>
          <a:latin typeface="+mn-lt"/>
          <a:ea typeface="+mn-ea"/>
        </a:defRPr>
      </a:lvl8pPr>
      <a:lvl9pPr marL="3352800" indent="-96838" algn="l" rtl="0" fontAlgn="base">
        <a:spcBef>
          <a:spcPct val="20000"/>
        </a:spcBef>
        <a:spcAft>
          <a:spcPct val="0"/>
        </a:spcAft>
        <a:buClr>
          <a:srgbClr val="C0C0C0"/>
        </a:buClr>
        <a:buFont typeface="Wingdings" pitchFamily="16" charset="2"/>
        <a:buChar char="§"/>
        <a:defRPr sz="10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w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34.jpeg"/><Relationship Id="rId2" Type="http://schemas.openxmlformats.org/officeDocument/2006/relationships/image" Target="../media/image46.emf"/><Relationship Id="rId1" Type="http://schemas.openxmlformats.org/officeDocument/2006/relationships/slideLayout" Target="../slideLayouts/slideLayout3.xml"/><Relationship Id="rId6" Type="http://schemas.openxmlformats.org/officeDocument/2006/relationships/image" Target="../media/image49.emf"/><Relationship Id="rId5" Type="http://schemas.openxmlformats.org/officeDocument/2006/relationships/image" Target="../media/image390.png"/><Relationship Id="rId4" Type="http://schemas.openxmlformats.org/officeDocument/2006/relationships/image" Target="../media/image48.emf"/></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39.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80.png"/></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3.xml"/><Relationship Id="rId4" Type="http://schemas.openxmlformats.org/officeDocument/2006/relationships/image" Target="../media/image66.jpeg"/></Relationships>
</file>

<file path=ppt/slides/_rels/slide5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s://www.sciencedirect.com/science/article/pii/0030401885901208?via%3Dihub" TargetMode="External"/><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s://www.sciencedirect.com/science/article/pii/0030401885901208?via%3Dihub" TargetMode="External"/><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3.xml"/><Relationship Id="rId4" Type="http://schemas.openxmlformats.org/officeDocument/2006/relationships/image" Target="../media/image77.emf"/></Relationships>
</file>

<file path=ppt/slides/_rels/slide6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3.xml"/><Relationship Id="rId4" Type="http://schemas.openxmlformats.org/officeDocument/2006/relationships/image" Target="../media/image80.jpg"/></Relationships>
</file>

<file path=ppt/slides/_rels/slide6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83.emf"/><Relationship Id="rId4" Type="http://schemas.openxmlformats.org/officeDocument/2006/relationships/image" Target="../media/image82.e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84.e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3.vml"/><Relationship Id="rId4" Type="http://schemas.openxmlformats.org/officeDocument/2006/relationships/image" Target="../media/image85.emf"/></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ctrTitle" idx="4294967295"/>
          </p:nvPr>
        </p:nvSpPr>
        <p:spPr>
          <a:xfrm>
            <a:off x="222250" y="1516063"/>
            <a:ext cx="8702675" cy="1930400"/>
          </a:xfrm>
        </p:spPr>
        <p:txBody>
          <a:bodyPr/>
          <a:lstStyle/>
          <a:p>
            <a:pPr algn="ctr" eaLnBrk="1" hangingPunct="1">
              <a:lnSpc>
                <a:spcPct val="100000"/>
              </a:lnSpc>
            </a:pPr>
            <a:r>
              <a:rPr lang="en-US" sz="3600" dirty="0" smtClean="0">
                <a:solidFill>
                  <a:srgbClr val="800000"/>
                </a:solidFill>
                <a:latin typeface="Verdana" charset="0"/>
              </a:rPr>
              <a:t>Extreme Ultraviolet and </a:t>
            </a:r>
            <a:br>
              <a:rPr lang="en-US" sz="3600" dirty="0" smtClean="0">
                <a:solidFill>
                  <a:srgbClr val="800000"/>
                </a:solidFill>
                <a:latin typeface="Verdana" charset="0"/>
              </a:rPr>
            </a:br>
            <a:r>
              <a:rPr lang="en-US" sz="3600" dirty="0" smtClean="0">
                <a:solidFill>
                  <a:srgbClr val="800000"/>
                </a:solidFill>
                <a:latin typeface="Verdana" charset="0"/>
              </a:rPr>
              <a:t>Soft X-ray Atomic Lasers</a:t>
            </a:r>
          </a:p>
        </p:txBody>
      </p:sp>
      <p:sp>
        <p:nvSpPr>
          <p:cNvPr id="34819" name="Subtitle 2"/>
          <p:cNvSpPr>
            <a:spLocks noGrp="1"/>
          </p:cNvSpPr>
          <p:nvPr>
            <p:ph type="subTitle" idx="4294967295"/>
          </p:nvPr>
        </p:nvSpPr>
        <p:spPr>
          <a:xfrm>
            <a:off x="842963" y="4294188"/>
            <a:ext cx="7424737" cy="1646237"/>
          </a:xfrm>
          <a:prstGeom prst="rect">
            <a:avLst/>
          </a:prstGeom>
        </p:spPr>
        <p:txBody>
          <a:bodyPr/>
          <a:lstStyle/>
          <a:p>
            <a:pPr marL="0" indent="0" algn="ctr" eaLnBrk="1" hangingPunct="1">
              <a:buNone/>
            </a:pPr>
            <a:r>
              <a:rPr lang="en-US" sz="2800" dirty="0" smtClean="0">
                <a:solidFill>
                  <a:srgbClr val="000090"/>
                </a:solidFill>
              </a:rPr>
              <a:t>David Attwood</a:t>
            </a:r>
            <a:br>
              <a:rPr lang="en-US" sz="2800" dirty="0" smtClean="0">
                <a:solidFill>
                  <a:srgbClr val="000090"/>
                </a:solidFill>
              </a:rPr>
            </a:br>
            <a:r>
              <a:rPr lang="en-US" sz="2800" dirty="0" smtClean="0">
                <a:solidFill>
                  <a:srgbClr val="000090"/>
                </a:solidFill>
              </a:rPr>
              <a:t>University of California, Berkeley</a:t>
            </a:r>
          </a:p>
        </p:txBody>
      </p:sp>
      <p:sp>
        <p:nvSpPr>
          <p:cNvPr id="34820" name="Slide Number Placeholder 3"/>
          <p:cNvSpPr>
            <a:spLocks noGrp="1"/>
          </p:cNvSpPr>
          <p:nvPr>
            <p:ph type="sldNum" sz="quarter" idx="10"/>
          </p:nvPr>
        </p:nvSpPr>
        <p:spPr>
          <a:noFill/>
        </p:spPr>
        <p:txBody>
          <a:bodyPr/>
          <a:lstStyle/>
          <a:p>
            <a:fld id="{30FDF9CF-E298-2B49-A32F-C22EA101C720}" type="slidenum">
              <a:rPr lang="en-US" smtClean="0"/>
              <a:pPr/>
              <a:t>1</a:t>
            </a:fld>
            <a:endParaRPr lang="en-US"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07_06d_June2014.jpg"/>
          <p:cNvPicPr>
            <a:picLocks noChangeAspect="1"/>
          </p:cNvPicPr>
          <p:nvPr/>
        </p:nvPicPr>
        <p:blipFill>
          <a:blip r:embed="rId2"/>
          <a:stretch>
            <a:fillRect/>
          </a:stretch>
        </p:blipFill>
        <p:spPr>
          <a:xfrm>
            <a:off x="318834" y="1229789"/>
            <a:ext cx="8375904" cy="4968240"/>
          </a:xfrm>
          <a:prstGeom prst="rect">
            <a:avLst/>
          </a:prstGeom>
        </p:spPr>
      </p:pic>
      <p:sp>
        <p:nvSpPr>
          <p:cNvPr id="2" name="Title 1"/>
          <p:cNvSpPr>
            <a:spLocks noGrp="1"/>
          </p:cNvSpPr>
          <p:nvPr>
            <p:ph type="title"/>
          </p:nvPr>
        </p:nvSpPr>
        <p:spPr/>
        <p:txBody>
          <a:bodyPr/>
          <a:lstStyle/>
          <a:p>
            <a:r>
              <a:rPr lang="en-US" dirty="0" smtClean="0"/>
              <a:t>Building a laser cavity for full spatial and temporal coherence</a:t>
            </a:r>
            <a:endParaRPr lang="en-US" dirty="0"/>
          </a:p>
        </p:txBody>
      </p:sp>
      <p:sp>
        <p:nvSpPr>
          <p:cNvPr id="3" name="Slide Number Placeholder 2"/>
          <p:cNvSpPr>
            <a:spLocks noGrp="1"/>
          </p:cNvSpPr>
          <p:nvPr>
            <p:ph type="sldNum" sz="quarter" idx="10"/>
          </p:nvPr>
        </p:nvSpPr>
        <p:spPr/>
        <p:txBody>
          <a:bodyPr/>
          <a:lstStyle/>
          <a:p>
            <a:pPr>
              <a:defRPr/>
            </a:pPr>
            <a:fld id="{C50523F9-F006-DB4C-A1BA-4F0A3B3E1BA3}" type="slidenum">
              <a:rPr lang="en-US" smtClean="0"/>
              <a:pPr>
                <a:defRPr/>
              </a:pPr>
              <a:t>10</a:t>
            </a:fld>
            <a:endParaRPr lang="en-US"/>
          </a:p>
        </p:txBody>
      </p:sp>
      <p:sp>
        <p:nvSpPr>
          <p:cNvPr id="4" name="TextBox 3"/>
          <p:cNvSpPr txBox="1"/>
          <p:nvPr/>
        </p:nvSpPr>
        <p:spPr>
          <a:xfrm>
            <a:off x="213142" y="950218"/>
            <a:ext cx="498128" cy="400110"/>
          </a:xfrm>
          <a:prstGeom prst="rect">
            <a:avLst/>
          </a:prstGeom>
          <a:noFill/>
        </p:spPr>
        <p:txBody>
          <a:bodyPr wrap="none" rtlCol="0">
            <a:spAutoFit/>
          </a:bodyPr>
          <a:lstStyle/>
          <a:p>
            <a:r>
              <a:rPr lang="en-US" sz="2000" dirty="0" smtClean="0"/>
              <a:t>(</a:t>
            </a:r>
            <a:r>
              <a:rPr lang="en-US" sz="2000" dirty="0" err="1" smtClean="0"/>
              <a:t>d</a:t>
            </a:r>
            <a:r>
              <a:rPr lang="en-US" sz="2000" dirty="0" smtClean="0"/>
              <a:t>)</a:t>
            </a:r>
            <a:endParaRPr lang="en-US" sz="2000" dirty="0"/>
          </a:p>
        </p:txBody>
      </p:sp>
      <p:sp>
        <p:nvSpPr>
          <p:cNvPr id="5" name="Rectangle 4"/>
          <p:cNvSpPr/>
          <p:nvPr/>
        </p:nvSpPr>
        <p:spPr>
          <a:xfrm>
            <a:off x="7086551" y="4617064"/>
            <a:ext cx="1531188" cy="369332"/>
          </a:xfrm>
          <a:prstGeom prst="rect">
            <a:avLst/>
          </a:prstGeom>
        </p:spPr>
        <p:txBody>
          <a:bodyPr wrap="none">
            <a:spAutoFit/>
          </a:bodyPr>
          <a:lstStyle/>
          <a:p>
            <a:r>
              <a:rPr lang="en-US" sz="1800" dirty="0"/>
              <a:t>Set by etalon</a:t>
            </a:r>
          </a:p>
        </p:txBody>
      </p:sp>
    </p:spTree>
    <p:extLst>
      <p:ext uri="{BB962C8B-B14F-4D97-AF65-F5344CB8AC3E}">
        <p14:creationId xmlns:p14="http://schemas.microsoft.com/office/powerpoint/2010/main" val="1547232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mtClean="0"/>
              <a:t>Spatial and temporal coherence</a:t>
            </a:r>
          </a:p>
        </p:txBody>
      </p:sp>
      <p:sp>
        <p:nvSpPr>
          <p:cNvPr id="53251" name="Slide Number Placeholder 2"/>
          <p:cNvSpPr>
            <a:spLocks noGrp="1"/>
          </p:cNvSpPr>
          <p:nvPr>
            <p:ph type="sldNum" sz="quarter" idx="10"/>
          </p:nvPr>
        </p:nvSpPr>
        <p:spPr>
          <a:noFill/>
        </p:spPr>
        <p:txBody>
          <a:bodyPr/>
          <a:lstStyle/>
          <a:p>
            <a:fld id="{419B27DA-4D2A-2F4C-B102-7914FE8DC8B1}" type="slidenum">
              <a:rPr lang="en-US" smtClean="0">
                <a:latin typeface="Arial" charset="0"/>
                <a:ea typeface="ＭＳ Ｐゴシック" charset="-128"/>
                <a:cs typeface="ＭＳ Ｐゴシック" charset="-128"/>
              </a:rPr>
              <a:pPr/>
              <a:t>11</a:t>
            </a:fld>
            <a:endParaRPr lang="en-US" smtClean="0">
              <a:latin typeface="Arial" charset="0"/>
              <a:ea typeface="ＭＳ Ｐゴシック" charset="-128"/>
              <a:cs typeface="ＭＳ Ｐゴシック" charset="-128"/>
            </a:endParaRPr>
          </a:p>
        </p:txBody>
      </p:sp>
      <p:pic>
        <p:nvPicPr>
          <p:cNvPr id="5" name="Picture 4" descr="Ch08_Eq1_12_F2_redBoxes.jpg"/>
          <p:cNvPicPr>
            <a:picLocks noChangeAspect="1"/>
          </p:cNvPicPr>
          <p:nvPr/>
        </p:nvPicPr>
        <p:blipFill>
          <a:blip r:embed="rId2"/>
          <a:stretch>
            <a:fillRect/>
          </a:stretch>
        </p:blipFill>
        <p:spPr>
          <a:xfrm>
            <a:off x="236712" y="1059768"/>
            <a:ext cx="8668980" cy="5420817"/>
          </a:xfrm>
          <a:prstGeom prst="rect">
            <a:avLst/>
          </a:prstGeom>
        </p:spPr>
      </p:pic>
      <p:sp>
        <p:nvSpPr>
          <p:cNvPr id="2" name="Rectangle 1"/>
          <p:cNvSpPr/>
          <p:nvPr/>
        </p:nvSpPr>
        <p:spPr bwMode="auto">
          <a:xfrm>
            <a:off x="236712" y="956236"/>
            <a:ext cx="3624088" cy="50381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Geneva" charset="0"/>
              <a:cs typeface="Geneva" charset="0"/>
            </a:endParaRPr>
          </a:p>
        </p:txBody>
      </p:sp>
    </p:spTree>
    <p:extLst>
      <p:ext uri="{BB962C8B-B14F-4D97-AF65-F5344CB8AC3E}">
        <p14:creationId xmlns:p14="http://schemas.microsoft.com/office/powerpoint/2010/main" val="1435694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and temporal coherence</a:t>
            </a:r>
            <a:endParaRPr lang="en-US" dirty="0"/>
          </a:p>
        </p:txBody>
      </p:sp>
      <p:sp>
        <p:nvSpPr>
          <p:cNvPr id="3" name="Slide Number Placeholder 2"/>
          <p:cNvSpPr>
            <a:spLocks noGrp="1"/>
          </p:cNvSpPr>
          <p:nvPr>
            <p:ph type="sldNum" sz="quarter" idx="10"/>
          </p:nvPr>
        </p:nvSpPr>
        <p:spPr/>
        <p:txBody>
          <a:bodyPr/>
          <a:lstStyle/>
          <a:p>
            <a:pPr>
              <a:defRPr/>
            </a:pPr>
            <a:fld id="{838B98BD-F8F3-C544-8099-93181347E24F}" type="slidenum">
              <a:rPr lang="en-US" smtClean="0"/>
              <a:pPr>
                <a:defRPr/>
              </a:pPr>
              <a:t>12</a:t>
            </a:fld>
            <a:endParaRPr lang="en-US"/>
          </a:p>
        </p:txBody>
      </p:sp>
      <p:sp>
        <p:nvSpPr>
          <p:cNvPr id="4" name="Text Box 4"/>
          <p:cNvSpPr txBox="1">
            <a:spLocks noChangeArrowheads="1"/>
          </p:cNvSpPr>
          <p:nvPr/>
        </p:nvSpPr>
        <p:spPr bwMode="auto">
          <a:xfrm>
            <a:off x="381000" y="936454"/>
            <a:ext cx="3505200" cy="40011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t>Temporal Coherence</a:t>
            </a:r>
          </a:p>
        </p:txBody>
      </p:sp>
      <p:sp>
        <p:nvSpPr>
          <p:cNvPr id="5" name="Text Box 5"/>
          <p:cNvSpPr txBox="1">
            <a:spLocks noChangeArrowheads="1"/>
          </p:cNvSpPr>
          <p:nvPr/>
        </p:nvSpPr>
        <p:spPr bwMode="auto">
          <a:xfrm>
            <a:off x="304800" y="3312942"/>
            <a:ext cx="3657600" cy="40011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dirty="0"/>
              <a:t>Spatial Coherence</a:t>
            </a:r>
          </a:p>
        </p:txBody>
      </p:sp>
      <p:pic>
        <p:nvPicPr>
          <p:cNvPr id="6" name="Picture 6"/>
          <p:cNvPicPr>
            <a:picLocks noChangeAspect="1" noChangeArrowheads="1"/>
          </p:cNvPicPr>
          <p:nvPr/>
        </p:nvPicPr>
        <p:blipFill>
          <a:blip r:embed="rId2"/>
          <a:srcRect/>
          <a:stretch>
            <a:fillRect/>
          </a:stretch>
        </p:blipFill>
        <p:spPr bwMode="auto">
          <a:xfrm>
            <a:off x="1371600" y="1690517"/>
            <a:ext cx="6629400" cy="1608137"/>
          </a:xfrm>
          <a:prstGeom prst="rect">
            <a:avLst/>
          </a:prstGeom>
          <a:noFill/>
          <a:ln w="9525">
            <a:noFill/>
            <a:miter lim="800000"/>
            <a:headEnd/>
            <a:tailEnd/>
          </a:ln>
          <a:effectLst/>
        </p:spPr>
      </p:pic>
      <p:sp>
        <p:nvSpPr>
          <p:cNvPr id="7" name="Text Box 7"/>
          <p:cNvSpPr txBox="1">
            <a:spLocks noChangeArrowheads="1"/>
          </p:cNvSpPr>
          <p:nvPr/>
        </p:nvSpPr>
        <p:spPr bwMode="auto">
          <a:xfrm>
            <a:off x="1143000" y="1331742"/>
            <a:ext cx="7239000" cy="36671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800" dirty="0"/>
              <a:t>Ability of a light beam to form fringes with a delayed version of itself</a:t>
            </a:r>
          </a:p>
        </p:txBody>
      </p:sp>
      <p:sp>
        <p:nvSpPr>
          <p:cNvPr id="8" name="Text Box 8"/>
          <p:cNvSpPr txBox="1">
            <a:spLocks noChangeArrowheads="1"/>
          </p:cNvSpPr>
          <p:nvPr/>
        </p:nvSpPr>
        <p:spPr bwMode="auto">
          <a:xfrm>
            <a:off x="1143000" y="3693942"/>
            <a:ext cx="7239000" cy="36671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800" dirty="0"/>
              <a:t>Ability of spatially separated points in a </a:t>
            </a:r>
            <a:r>
              <a:rPr lang="en-US" sz="1800" dirty="0" err="1"/>
              <a:t>wavefront</a:t>
            </a:r>
            <a:r>
              <a:rPr lang="en-US" sz="1800" dirty="0"/>
              <a:t> to form fringes.</a:t>
            </a:r>
          </a:p>
        </p:txBody>
      </p:sp>
      <p:pic>
        <p:nvPicPr>
          <p:cNvPr id="9" name="Picture 9"/>
          <p:cNvPicPr>
            <a:picLocks noChangeAspect="1" noChangeArrowheads="1"/>
          </p:cNvPicPr>
          <p:nvPr/>
        </p:nvPicPr>
        <p:blipFill>
          <a:blip r:embed="rId3"/>
          <a:srcRect/>
          <a:stretch>
            <a:fillRect/>
          </a:stretch>
        </p:blipFill>
        <p:spPr bwMode="auto">
          <a:xfrm>
            <a:off x="1219200" y="4160667"/>
            <a:ext cx="6400800" cy="2262187"/>
          </a:xfrm>
          <a:prstGeom prst="rect">
            <a:avLst/>
          </a:prstGeom>
          <a:noFill/>
          <a:ln w="9525">
            <a:noFill/>
            <a:miter lim="800000"/>
            <a:headEnd/>
            <a:tailEnd/>
          </a:ln>
          <a:effectLst/>
        </p:spPr>
      </p:pic>
    </p:spTree>
    <p:extLst>
      <p:ext uri="{BB962C8B-B14F-4D97-AF65-F5344CB8AC3E}">
        <p14:creationId xmlns:p14="http://schemas.microsoft.com/office/powerpoint/2010/main" val="1571418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discussion of coherence</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13</a:t>
            </a:fld>
            <a:endParaRPr lang="en-US"/>
          </a:p>
        </p:txBody>
      </p:sp>
      <p:sp>
        <p:nvSpPr>
          <p:cNvPr id="4" name="Rectangle 3"/>
          <p:cNvSpPr/>
          <p:nvPr/>
        </p:nvSpPr>
        <p:spPr>
          <a:xfrm>
            <a:off x="653550" y="1058591"/>
            <a:ext cx="7032192" cy="3416320"/>
          </a:xfrm>
          <a:prstGeom prst="rect">
            <a:avLst/>
          </a:prstGeom>
        </p:spPr>
        <p:txBody>
          <a:bodyPr wrap="square">
            <a:spAutoFit/>
          </a:bodyPr>
          <a:lstStyle/>
          <a:p>
            <a:pPr marL="342900" indent="-342900">
              <a:buFont typeface="Arial" panose="020B0604020202020204" pitchFamily="34" charset="0"/>
              <a:buChar char="•"/>
            </a:pPr>
            <a:r>
              <a:rPr lang="en-US" dirty="0" smtClean="0">
                <a:solidFill>
                  <a:srgbClr val="014188"/>
                </a:solidFill>
              </a:rPr>
              <a:t>Spatial and temporal coherence can be imposed to some degree by a filtering process</a:t>
            </a:r>
          </a:p>
          <a:p>
            <a:pPr marL="342900" indent="-342900">
              <a:buFont typeface="Arial" panose="020B0604020202020204" pitchFamily="34" charset="0"/>
              <a:buChar char="•"/>
            </a:pPr>
            <a:endParaRPr lang="en-US" dirty="0">
              <a:solidFill>
                <a:srgbClr val="014188"/>
              </a:solidFill>
            </a:endParaRPr>
          </a:p>
          <a:p>
            <a:pPr marL="342900" indent="-342900">
              <a:buFont typeface="Arial" panose="020B0604020202020204" pitchFamily="34" charset="0"/>
              <a:buChar char="•"/>
            </a:pPr>
            <a:r>
              <a:rPr lang="en-US" dirty="0" smtClean="0">
                <a:solidFill>
                  <a:srgbClr val="014188"/>
                </a:solidFill>
              </a:rPr>
              <a:t>But the degree of coherence may not be completely as desired</a:t>
            </a:r>
          </a:p>
          <a:p>
            <a:pPr marL="342900" indent="-342900">
              <a:buFont typeface="Arial" panose="020B0604020202020204" pitchFamily="34" charset="0"/>
              <a:buChar char="•"/>
            </a:pPr>
            <a:endParaRPr lang="en-US" dirty="0">
              <a:solidFill>
                <a:srgbClr val="014188"/>
              </a:solidFill>
            </a:endParaRPr>
          </a:p>
          <a:p>
            <a:pPr marL="342900" indent="-342900">
              <a:buFont typeface="Arial" panose="020B0604020202020204" pitchFamily="34" charset="0"/>
              <a:buChar char="•"/>
            </a:pPr>
            <a:r>
              <a:rPr lang="en-US" dirty="0" smtClean="0">
                <a:solidFill>
                  <a:srgbClr val="014188"/>
                </a:solidFill>
              </a:rPr>
              <a:t>For example, spherical </a:t>
            </a:r>
            <a:r>
              <a:rPr lang="en-US" dirty="0" err="1" smtClean="0">
                <a:solidFill>
                  <a:srgbClr val="014188"/>
                </a:solidFill>
              </a:rPr>
              <a:t>wavefronts</a:t>
            </a:r>
            <a:r>
              <a:rPr lang="en-US" dirty="0" smtClean="0">
                <a:solidFill>
                  <a:srgbClr val="014188"/>
                </a:solidFill>
              </a:rPr>
              <a:t> can be achieved, but at great cost in intensity and with jumbled phase in the propagation direction</a:t>
            </a:r>
            <a:endParaRPr lang="en-US" dirty="0">
              <a:solidFill>
                <a:srgbClr val="014188"/>
              </a:solidFill>
            </a:endParaRPr>
          </a:p>
        </p:txBody>
      </p:sp>
    </p:spTree>
    <p:extLst>
      <p:ext uri="{BB962C8B-B14F-4D97-AF65-F5344CB8AC3E}">
        <p14:creationId xmlns:p14="http://schemas.microsoft.com/office/powerpoint/2010/main" val="2207324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smtClean="0"/>
              <a:t>EUV/SXR lasers are high gain with minimal cavity optics</a:t>
            </a:r>
          </a:p>
        </p:txBody>
      </p:sp>
      <p:sp>
        <p:nvSpPr>
          <p:cNvPr id="3481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E01B725F-411A-42D0-811F-32DF378FBF61}" type="slidenum">
              <a:rPr lang="en-US" altLang="en-US" sz="900">
                <a:solidFill>
                  <a:srgbClr val="177A6F"/>
                </a:solidFill>
                <a:latin typeface="Arial" panose="020B0604020202020204" pitchFamily="34" charset="0"/>
              </a:rPr>
              <a:pPr/>
              <a:t>14</a:t>
            </a:fld>
            <a:endParaRPr lang="en-US" altLang="en-US" sz="900">
              <a:solidFill>
                <a:srgbClr val="177A6F"/>
              </a:solidFill>
              <a:latin typeface="Arial" panose="020B0604020202020204" pitchFamily="34" charset="0"/>
            </a:endParaRPr>
          </a:p>
        </p:txBody>
      </p:sp>
      <p:pic>
        <p:nvPicPr>
          <p:cNvPr id="34820" name="Picture 3" descr="Ch07_F0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3360" y="892559"/>
            <a:ext cx="6429318" cy="5728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581183" y="3144885"/>
            <a:ext cx="1981633" cy="461665"/>
          </a:xfrm>
          <a:prstGeom prst="rect">
            <a:avLst/>
          </a:prstGeom>
        </p:spPr>
        <p:txBody>
          <a:bodyPr wrap="none">
            <a:spAutoFit/>
          </a:bodyPr>
          <a:lstStyle/>
          <a:p>
            <a:r>
              <a:rPr lang="en-US" dirty="0"/>
              <a:t>Set by etalon</a:t>
            </a:r>
          </a:p>
        </p:txBody>
      </p:sp>
      <p:sp>
        <p:nvSpPr>
          <p:cNvPr id="3" name="Flowchart: Process 2"/>
          <p:cNvSpPr/>
          <p:nvPr/>
        </p:nvSpPr>
        <p:spPr bwMode="auto">
          <a:xfrm>
            <a:off x="6823898" y="6181489"/>
            <a:ext cx="312628" cy="304800"/>
          </a:xfrm>
          <a:prstGeom prst="flowChartProcess">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Geneva" charset="0"/>
                <a:cs typeface="Geneva" charset="0"/>
              </a:rPr>
              <a:t>4</a:t>
            </a:r>
            <a:endParaRPr kumimoji="0" lang="en-US" sz="1600" b="0" i="0" u="none" strike="noStrike" cap="none" normalizeH="0" baseline="0" dirty="0">
              <a:ln>
                <a:noFill/>
              </a:ln>
              <a:solidFill>
                <a:schemeClr val="tx1"/>
              </a:solidFill>
              <a:effectLst/>
              <a:latin typeface="Arial" charset="0"/>
              <a:ea typeface="Geneva" charset="0"/>
              <a:cs typeface="Geneva" charset="0"/>
            </a:endParaRPr>
          </a:p>
        </p:txBody>
      </p:sp>
    </p:spTree>
    <p:extLst>
      <p:ext uri="{BB962C8B-B14F-4D97-AF65-F5344CB8AC3E}">
        <p14:creationId xmlns:p14="http://schemas.microsoft.com/office/powerpoint/2010/main" val="3330722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t>Early successes with lasing </a:t>
            </a:r>
            <a:br>
              <a:rPr lang="en-US" altLang="en-US" smtClean="0"/>
            </a:br>
            <a:r>
              <a:rPr lang="en-US" altLang="en-US" smtClean="0"/>
              <a:t>in the 4-46 nm wavelength region</a:t>
            </a:r>
          </a:p>
        </p:txBody>
      </p:sp>
      <p:sp>
        <p:nvSpPr>
          <p:cNvPr id="35843"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DC450D67-8677-46C3-A75E-B6E7A6CD49F7}" type="slidenum">
              <a:rPr lang="en-US" altLang="en-US" sz="900">
                <a:solidFill>
                  <a:srgbClr val="177A6F"/>
                </a:solidFill>
                <a:latin typeface="Arial" panose="020B0604020202020204" pitchFamily="34" charset="0"/>
              </a:rPr>
              <a:pPr/>
              <a:t>15</a:t>
            </a:fld>
            <a:endParaRPr lang="en-US" altLang="en-US" sz="900">
              <a:solidFill>
                <a:srgbClr val="177A6F"/>
              </a:solidFill>
              <a:latin typeface="Arial" panose="020B0604020202020204" pitchFamily="34" charset="0"/>
            </a:endParaRPr>
          </a:p>
        </p:txBody>
      </p:sp>
      <p:sp>
        <p:nvSpPr>
          <p:cNvPr id="4" name="TextBox 3"/>
          <p:cNvSpPr txBox="1"/>
          <p:nvPr/>
        </p:nvSpPr>
        <p:spPr>
          <a:xfrm>
            <a:off x="53536" y="1026182"/>
            <a:ext cx="8953830" cy="5447645"/>
          </a:xfrm>
          <a:prstGeom prst="rect">
            <a:avLst/>
          </a:prstGeom>
          <a:noFill/>
        </p:spPr>
        <p:txBody>
          <a:bodyPr wrap="square">
            <a:spAutoFit/>
          </a:bodyPr>
          <a:lstStyle>
            <a:lvl1pPr marL="576263" indent="-234950">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spcBef>
                <a:spcPts val="600"/>
              </a:spcBef>
              <a:spcAft>
                <a:spcPts val="600"/>
              </a:spcAft>
              <a:buFont typeface="Arial" panose="020B0604020202020204" pitchFamily="34" charset="0"/>
              <a:buChar char="•"/>
            </a:pPr>
            <a:r>
              <a:rPr lang="en-US" altLang="en-US" dirty="0"/>
              <a:t>Recombination lasing in rapidly cooled H-like </a:t>
            </a:r>
            <a:r>
              <a:rPr lang="en-US" altLang="en-US" dirty="0" smtClean="0"/>
              <a:t>carbon (Princeton)</a:t>
            </a:r>
            <a:endParaRPr lang="en-US" altLang="en-US" dirty="0"/>
          </a:p>
          <a:p>
            <a:pPr>
              <a:spcBef>
                <a:spcPts val="600"/>
              </a:spcBef>
              <a:spcAft>
                <a:spcPts val="600"/>
              </a:spcAft>
              <a:buFont typeface="Arial" panose="020B0604020202020204" pitchFamily="34" charset="0"/>
              <a:buChar char="•"/>
            </a:pPr>
            <a:r>
              <a:rPr lang="en-US" altLang="en-US" dirty="0" err="1" smtClean="0"/>
              <a:t>Collisionaly</a:t>
            </a:r>
            <a:r>
              <a:rPr lang="en-US" altLang="en-US" dirty="0" smtClean="0"/>
              <a:t> </a:t>
            </a:r>
            <a:r>
              <a:rPr lang="en-US" altLang="en-US" dirty="0"/>
              <a:t>pumped lasing in Ne-like </a:t>
            </a:r>
            <a:r>
              <a:rPr lang="en-US" altLang="en-US" dirty="0" smtClean="0"/>
              <a:t>Se (LLNL)</a:t>
            </a:r>
            <a:endParaRPr lang="en-US" altLang="en-US" dirty="0"/>
          </a:p>
          <a:p>
            <a:pPr>
              <a:spcBef>
                <a:spcPts val="600"/>
              </a:spcBef>
              <a:spcAft>
                <a:spcPts val="600"/>
              </a:spcAft>
              <a:buFont typeface="Arial" panose="020B0604020202020204" pitchFamily="34" charset="0"/>
              <a:buChar char="•"/>
            </a:pPr>
            <a:r>
              <a:rPr lang="en-US" altLang="en-US" dirty="0"/>
              <a:t>Extension to shorter wavelengths with </a:t>
            </a:r>
            <a:r>
              <a:rPr lang="en-US" altLang="en-US" dirty="0" err="1"/>
              <a:t>collisionally</a:t>
            </a:r>
            <a:r>
              <a:rPr lang="en-US" altLang="en-US" dirty="0"/>
              <a:t> pumped Ni-like Ta, W, . . </a:t>
            </a:r>
            <a:r>
              <a:rPr lang="en-US" altLang="en-US" dirty="0" smtClean="0"/>
              <a:t>. (LLNL)</a:t>
            </a:r>
            <a:endParaRPr lang="en-US" altLang="en-US" dirty="0"/>
          </a:p>
          <a:p>
            <a:pPr>
              <a:spcBef>
                <a:spcPts val="600"/>
              </a:spcBef>
              <a:spcAft>
                <a:spcPts val="600"/>
              </a:spcAft>
              <a:buFont typeface="Arial" panose="020B0604020202020204" pitchFamily="34" charset="0"/>
              <a:buChar char="•"/>
            </a:pPr>
            <a:r>
              <a:rPr lang="en-US" altLang="en-US" dirty="0"/>
              <a:t>Saturation of Ni-like Ag, In, Sn, Sm, . . .  With refraction compensated </a:t>
            </a:r>
            <a:r>
              <a:rPr lang="en-US" altLang="en-US" dirty="0" smtClean="0"/>
              <a:t>plasmas (Rutherford-Appleton)</a:t>
            </a:r>
            <a:endParaRPr lang="en-US" altLang="en-US" dirty="0"/>
          </a:p>
          <a:p>
            <a:pPr>
              <a:spcBef>
                <a:spcPts val="600"/>
              </a:spcBef>
              <a:spcAft>
                <a:spcPts val="600"/>
              </a:spcAft>
              <a:buFont typeface="Arial" panose="020B0604020202020204" pitchFamily="34" charset="0"/>
              <a:buChar char="•"/>
            </a:pPr>
            <a:r>
              <a:rPr lang="en-US" altLang="en-US" dirty="0" smtClean="0"/>
              <a:t>Table-top </a:t>
            </a:r>
            <a:r>
              <a:rPr lang="en-US" altLang="en-US" dirty="0"/>
              <a:t>lasing </a:t>
            </a:r>
            <a:r>
              <a:rPr lang="en-US" altLang="en-US" dirty="0" smtClean="0"/>
              <a:t>at 46.9 nm with </a:t>
            </a:r>
            <a:r>
              <a:rPr lang="en-US" altLang="en-US" dirty="0"/>
              <a:t>high spatial coherence and </a:t>
            </a:r>
            <a:r>
              <a:rPr lang="en-US" altLang="en-US" dirty="0" err="1"/>
              <a:t>mW</a:t>
            </a:r>
            <a:r>
              <a:rPr lang="en-US" altLang="en-US" dirty="0"/>
              <a:t> average </a:t>
            </a:r>
            <a:r>
              <a:rPr lang="en-US" altLang="en-US" dirty="0" smtClean="0"/>
              <a:t>power (Colorado State)</a:t>
            </a:r>
          </a:p>
          <a:p>
            <a:pPr>
              <a:spcBef>
                <a:spcPts val="600"/>
              </a:spcBef>
              <a:spcAft>
                <a:spcPts val="600"/>
              </a:spcAft>
              <a:buFont typeface="Arial" panose="020B0604020202020204" pitchFamily="34" charset="0"/>
              <a:buChar char="•"/>
            </a:pPr>
            <a:r>
              <a:rPr lang="en-US" altLang="en-US" dirty="0" smtClean="0"/>
              <a:t>Saturation with table-top lasers to wavelengths as short as 13.9 nm (Colorado State)</a:t>
            </a:r>
            <a:endParaRPr lang="en-US" altLang="en-US" dirty="0"/>
          </a:p>
          <a:p>
            <a:pPr>
              <a:spcBef>
                <a:spcPts val="600"/>
              </a:spcBef>
              <a:spcAft>
                <a:spcPts val="600"/>
              </a:spcAft>
              <a:buFont typeface="Arial" panose="020B0604020202020204" pitchFamily="34" charset="0"/>
              <a:buChar char="•"/>
            </a:pPr>
            <a:r>
              <a:rPr lang="en-US" altLang="en-US" dirty="0"/>
              <a:t>Compact </a:t>
            </a:r>
            <a:r>
              <a:rPr lang="en-US" altLang="en-US" dirty="0" smtClean="0"/>
              <a:t>EUV lasing </a:t>
            </a:r>
            <a:r>
              <a:rPr lang="en-US" altLang="en-US" dirty="0"/>
              <a:t>with </a:t>
            </a:r>
            <a:r>
              <a:rPr lang="en-US" altLang="en-US" dirty="0" smtClean="0"/>
              <a:t>seeded </a:t>
            </a:r>
            <a:r>
              <a:rPr lang="en-US" altLang="en-US" dirty="0" err="1" smtClean="0"/>
              <a:t>fsec</a:t>
            </a:r>
            <a:r>
              <a:rPr lang="en-US" altLang="en-US" dirty="0" smtClean="0"/>
              <a:t> </a:t>
            </a:r>
            <a:r>
              <a:rPr lang="en-US" altLang="en-US" dirty="0"/>
              <a:t>transient gain </a:t>
            </a:r>
            <a:r>
              <a:rPr lang="en-US" altLang="en-US" dirty="0" smtClean="0"/>
              <a:t>techniques (Colorado State) </a:t>
            </a:r>
            <a:endParaRPr lang="en-US" altLang="en-US" dirty="0"/>
          </a:p>
        </p:txBody>
      </p:sp>
    </p:spTree>
    <p:extLst>
      <p:ext uri="{BB962C8B-B14F-4D97-AF65-F5344CB8AC3E}">
        <p14:creationId xmlns:p14="http://schemas.microsoft.com/office/powerpoint/2010/main" val="1490311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mtClean="0"/>
              <a:t>Stimulated n = 3 to n = 2 emission </a:t>
            </a:r>
            <a:br>
              <a:rPr lang="en-US" altLang="en-US" smtClean="0"/>
            </a:br>
            <a:r>
              <a:rPr lang="en-US" altLang="en-US" smtClean="0"/>
              <a:t>for a hydrogen-like ion</a:t>
            </a:r>
          </a:p>
        </p:txBody>
      </p:sp>
      <p:sp>
        <p:nvSpPr>
          <p:cNvPr id="36867"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0376BB29-7279-450B-B75D-EB2AA93287D7}" type="slidenum">
              <a:rPr lang="en-US" altLang="en-US" sz="900">
                <a:solidFill>
                  <a:srgbClr val="177A6F"/>
                </a:solidFill>
                <a:latin typeface="Arial" panose="020B0604020202020204" pitchFamily="34" charset="0"/>
              </a:rPr>
              <a:pPr/>
              <a:t>16</a:t>
            </a:fld>
            <a:endParaRPr lang="en-US" altLang="en-US" sz="900">
              <a:solidFill>
                <a:srgbClr val="177A6F"/>
              </a:solidFill>
              <a:latin typeface="Arial" panose="020B0604020202020204" pitchFamily="34" charset="0"/>
            </a:endParaRPr>
          </a:p>
        </p:txBody>
      </p:sp>
      <p:pic>
        <p:nvPicPr>
          <p:cNvPr id="5" name="Picture 4" descr="Ch09_F05_Nov2017.jpg"/>
          <p:cNvPicPr>
            <a:picLocks noChangeAspect="1"/>
          </p:cNvPicPr>
          <p:nvPr/>
        </p:nvPicPr>
        <p:blipFill>
          <a:blip r:embed="rId2"/>
          <a:stretch>
            <a:fillRect/>
          </a:stretch>
        </p:blipFill>
        <p:spPr>
          <a:xfrm>
            <a:off x="807621" y="931726"/>
            <a:ext cx="7545668" cy="5604353"/>
          </a:xfrm>
          <a:prstGeom prst="rect">
            <a:avLst/>
          </a:prstGeom>
        </p:spPr>
      </p:pic>
    </p:spTree>
    <p:extLst>
      <p:ext uri="{BB962C8B-B14F-4D97-AF65-F5344CB8AC3E}">
        <p14:creationId xmlns:p14="http://schemas.microsoft.com/office/powerpoint/2010/main" val="1338016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t>Transitions in single electron, hydrogen-like carbon ions (Z = 6)</a:t>
            </a:r>
          </a:p>
        </p:txBody>
      </p:sp>
      <p:sp>
        <p:nvSpPr>
          <p:cNvPr id="37891"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1603DAF8-1DA0-465E-BE60-327966E41DAA}" type="slidenum">
              <a:rPr lang="en-US" altLang="en-US" sz="900">
                <a:solidFill>
                  <a:srgbClr val="177A6F"/>
                </a:solidFill>
                <a:latin typeface="Arial" panose="020B0604020202020204" pitchFamily="34" charset="0"/>
              </a:rPr>
              <a:pPr/>
              <a:t>17</a:t>
            </a:fld>
            <a:endParaRPr lang="en-US" altLang="en-US" sz="900">
              <a:solidFill>
                <a:srgbClr val="177A6F"/>
              </a:solidFill>
              <a:latin typeface="Arial" panose="020B0604020202020204" pitchFamily="34" charset="0"/>
            </a:endParaRPr>
          </a:p>
        </p:txBody>
      </p:sp>
      <p:pic>
        <p:nvPicPr>
          <p:cNvPr id="37892" name="Picture 3" descr="Ch07_Tb7.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11225"/>
            <a:ext cx="8102600"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owchart: Process 1"/>
          <p:cNvSpPr/>
          <p:nvPr/>
        </p:nvSpPr>
        <p:spPr bwMode="auto">
          <a:xfrm>
            <a:off x="5891048" y="1161393"/>
            <a:ext cx="704193" cy="409903"/>
          </a:xfrm>
          <a:prstGeom prst="flowChartProcess">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sz="2000" dirty="0" smtClean="0"/>
              <a:t>(9.1)</a:t>
            </a:r>
            <a:endParaRPr kumimoji="0" lang="en-US" sz="2000" b="0" i="0" u="none" strike="noStrike" cap="none" normalizeH="0" baseline="0" dirty="0">
              <a:ln>
                <a:noFill/>
              </a:ln>
              <a:solidFill>
                <a:schemeClr val="tx1"/>
              </a:solidFill>
              <a:effectLst/>
              <a:latin typeface="Arial" charset="0"/>
              <a:ea typeface="Geneva" charset="0"/>
              <a:cs typeface="Geneva" charset="0"/>
            </a:endParaRPr>
          </a:p>
        </p:txBody>
      </p:sp>
    </p:spTree>
    <p:extLst>
      <p:ext uri="{BB962C8B-B14F-4D97-AF65-F5344CB8AC3E}">
        <p14:creationId xmlns:p14="http://schemas.microsoft.com/office/powerpoint/2010/main" val="941226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660525" y="0"/>
            <a:ext cx="6205538" cy="762000"/>
          </a:xfrm>
        </p:spPr>
        <p:txBody>
          <a:bodyPr/>
          <a:lstStyle/>
          <a:p>
            <a:pPr algn="ctr"/>
            <a:r>
              <a:rPr lang="en-US" altLang="en-US" smtClean="0"/>
              <a:t>Recombination lasing </a:t>
            </a:r>
            <a:br>
              <a:rPr lang="en-US" altLang="en-US" smtClean="0"/>
            </a:br>
            <a:r>
              <a:rPr lang="en-US" altLang="en-US" smtClean="0"/>
              <a:t>with H-like carbon ions</a:t>
            </a:r>
          </a:p>
        </p:txBody>
      </p:sp>
      <p:sp>
        <p:nvSpPr>
          <p:cNvPr id="38915"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EB2B0839-FC97-44E5-9244-457F25C55C0B}" type="slidenum">
              <a:rPr lang="en-US" altLang="en-US" sz="900">
                <a:solidFill>
                  <a:srgbClr val="177A6F"/>
                </a:solidFill>
                <a:latin typeface="Arial" panose="020B0604020202020204" pitchFamily="34" charset="0"/>
              </a:rPr>
              <a:pPr/>
              <a:t>18</a:t>
            </a:fld>
            <a:endParaRPr lang="en-US" altLang="en-US" sz="900">
              <a:solidFill>
                <a:srgbClr val="177A6F"/>
              </a:solidFill>
              <a:latin typeface="Arial" panose="020B0604020202020204" pitchFamily="34" charset="0"/>
            </a:endParaRPr>
          </a:p>
        </p:txBody>
      </p:sp>
      <p:pic>
        <p:nvPicPr>
          <p:cNvPr id="38916" name="Picture 5" descr="Ch07_F08_9V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075" y="833438"/>
            <a:ext cx="7985125" cy="576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descr="princeton_universit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 y="73818"/>
            <a:ext cx="2433535" cy="68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548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923925" y="0"/>
            <a:ext cx="7273925" cy="762000"/>
          </a:xfrm>
        </p:spPr>
        <p:txBody>
          <a:bodyPr/>
          <a:lstStyle/>
          <a:p>
            <a:pPr algn="ctr"/>
            <a:r>
              <a:rPr lang="en-US" altLang="en-US" dirty="0" smtClean="0"/>
              <a:t>Laser produced plasma for Ne-like lasing </a:t>
            </a:r>
            <a:br>
              <a:rPr lang="en-US" altLang="en-US" dirty="0" smtClean="0"/>
            </a:br>
            <a:r>
              <a:rPr lang="en-US" altLang="en-US" dirty="0" smtClean="0"/>
              <a:t>in selenium (Z = 34)</a:t>
            </a:r>
          </a:p>
        </p:txBody>
      </p:sp>
      <p:sp>
        <p:nvSpPr>
          <p:cNvPr id="3993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78E7D857-5B83-41F5-8D6F-591A8DBFCC94}" type="slidenum">
              <a:rPr lang="en-US" altLang="en-US" sz="900">
                <a:solidFill>
                  <a:srgbClr val="177A6F"/>
                </a:solidFill>
                <a:latin typeface="Arial" panose="020B0604020202020204" pitchFamily="34" charset="0"/>
              </a:rPr>
              <a:pPr/>
              <a:t>19</a:t>
            </a:fld>
            <a:endParaRPr lang="en-US" altLang="en-US" sz="900">
              <a:solidFill>
                <a:srgbClr val="177A6F"/>
              </a:solidFill>
              <a:latin typeface="Arial" panose="020B0604020202020204" pitchFamily="34" charset="0"/>
            </a:endParaRPr>
          </a:p>
        </p:txBody>
      </p:sp>
      <p:pic>
        <p:nvPicPr>
          <p:cNvPr id="39940" name="Picture 4" descr="LLNL_gold_LsLoR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113" y="33338"/>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descr="Ch07_F12V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263" y="901700"/>
            <a:ext cx="8261350" cy="569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3727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056E7916-8EAE-4750-A640-08860A1C9257}" type="slidenum">
              <a:rPr lang="en-US" altLang="en-US" sz="900">
                <a:solidFill>
                  <a:srgbClr val="177A6F"/>
                </a:solidFill>
                <a:latin typeface="Arial" panose="020B0604020202020204" pitchFamily="34" charset="0"/>
              </a:rPr>
              <a:pPr/>
              <a:t>2</a:t>
            </a:fld>
            <a:endParaRPr lang="en-US" altLang="en-US" sz="900">
              <a:solidFill>
                <a:srgbClr val="177A6F"/>
              </a:solidFill>
              <a:latin typeface="Arial" panose="020B0604020202020204" pitchFamily="34" charset="0"/>
            </a:endParaRPr>
          </a:p>
        </p:txBody>
      </p:sp>
      <p:pic>
        <p:nvPicPr>
          <p:cNvPr id="28675" name="Picture 4" descr="Ch07_F00_Sept0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212" y="926042"/>
            <a:ext cx="8586788"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owchart: Process 1"/>
          <p:cNvSpPr/>
          <p:nvPr/>
        </p:nvSpPr>
        <p:spPr bwMode="auto">
          <a:xfrm>
            <a:off x="7980363" y="3167273"/>
            <a:ext cx="641130" cy="379969"/>
          </a:xfrm>
          <a:prstGeom prst="flowChartProcess">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Geneva" charset="0"/>
                <a:cs typeface="Geneva" charset="0"/>
              </a:rPr>
              <a:t>(9.2)</a:t>
            </a:r>
            <a:endParaRPr kumimoji="0" lang="en-US" sz="1600" b="0" i="0" u="none" strike="noStrike" cap="none" normalizeH="0" baseline="0" dirty="0">
              <a:ln>
                <a:noFill/>
              </a:ln>
              <a:solidFill>
                <a:schemeClr val="tx1"/>
              </a:solidFill>
              <a:effectLst/>
              <a:latin typeface="Arial" charset="0"/>
              <a:ea typeface="Geneva" charset="0"/>
              <a:cs typeface="Geneva" charset="0"/>
            </a:endParaRPr>
          </a:p>
        </p:txBody>
      </p:sp>
      <p:sp>
        <p:nvSpPr>
          <p:cNvPr id="8" name="Flowchart: Process 7"/>
          <p:cNvSpPr/>
          <p:nvPr/>
        </p:nvSpPr>
        <p:spPr bwMode="auto">
          <a:xfrm>
            <a:off x="7980363" y="3949966"/>
            <a:ext cx="622354" cy="320565"/>
          </a:xfrm>
          <a:prstGeom prst="flowChartProcess">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Geneva" charset="0"/>
                <a:cs typeface="Geneva" charset="0"/>
              </a:rPr>
              <a:t>(9.4)</a:t>
            </a:r>
            <a:endParaRPr kumimoji="0" lang="en-US" sz="1600" b="0" i="0" u="none" strike="noStrike" cap="none" normalizeH="0" baseline="0" dirty="0">
              <a:ln>
                <a:noFill/>
              </a:ln>
              <a:solidFill>
                <a:schemeClr val="tx1"/>
              </a:solidFill>
              <a:effectLst/>
              <a:latin typeface="Arial" charset="0"/>
              <a:ea typeface="Geneva" charset="0"/>
              <a:cs typeface="Geneva" charset="0"/>
            </a:endParaRPr>
          </a:p>
        </p:txBody>
      </p:sp>
      <p:sp>
        <p:nvSpPr>
          <p:cNvPr id="9" name="Flowchart: Process 8"/>
          <p:cNvSpPr/>
          <p:nvPr/>
        </p:nvSpPr>
        <p:spPr bwMode="auto">
          <a:xfrm>
            <a:off x="7909609" y="5661950"/>
            <a:ext cx="782637" cy="326503"/>
          </a:xfrm>
          <a:prstGeom prst="flowChartProcess">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Geneva" charset="0"/>
                <a:cs typeface="Geneva" charset="0"/>
              </a:rPr>
              <a:t>(9.22)</a:t>
            </a:r>
            <a:endParaRPr kumimoji="0" lang="en-US" sz="1600" b="0" i="0" u="none" strike="noStrike" cap="none" normalizeH="0" baseline="0" dirty="0">
              <a:ln>
                <a:noFill/>
              </a:ln>
              <a:solidFill>
                <a:schemeClr val="tx1"/>
              </a:solidFill>
              <a:effectLst/>
              <a:latin typeface="Arial" charset="0"/>
              <a:ea typeface="Geneva" charset="0"/>
              <a:cs typeface="Geneva" charset="0"/>
            </a:endParaRPr>
          </a:p>
        </p:txBody>
      </p:sp>
      <p:sp>
        <p:nvSpPr>
          <p:cNvPr id="3" name="Flowchart: Process 2"/>
          <p:cNvSpPr/>
          <p:nvPr/>
        </p:nvSpPr>
        <p:spPr bwMode="auto">
          <a:xfrm>
            <a:off x="7870003" y="4673255"/>
            <a:ext cx="751490" cy="388882"/>
          </a:xfrm>
          <a:prstGeom prst="flowChartProcess">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Geneva" charset="0"/>
                <a:cs typeface="Geneva" charset="0"/>
              </a:rPr>
              <a:t>(9.18)</a:t>
            </a:r>
            <a:endParaRPr kumimoji="0" lang="en-US" sz="2400" b="0" i="0" u="none" strike="noStrike" cap="none" normalizeH="0" baseline="0" dirty="0">
              <a:ln>
                <a:noFill/>
              </a:ln>
              <a:solidFill>
                <a:schemeClr val="tx1"/>
              </a:solidFill>
              <a:effectLst/>
              <a:latin typeface="Arial" charset="0"/>
              <a:ea typeface="Geneva" charset="0"/>
              <a:cs typeface="Geneva" charset="0"/>
            </a:endParaRPr>
          </a:p>
        </p:txBody>
      </p:sp>
      <p:sp>
        <p:nvSpPr>
          <p:cNvPr id="4" name="Flowchart: Process 3"/>
          <p:cNvSpPr/>
          <p:nvPr/>
        </p:nvSpPr>
        <p:spPr bwMode="auto">
          <a:xfrm>
            <a:off x="1250730" y="831652"/>
            <a:ext cx="472965" cy="461121"/>
          </a:xfrm>
          <a:prstGeom prst="flowChartProcess">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ea typeface="Geneva" charset="0"/>
                <a:cs typeface="Geneva" charset="0"/>
              </a:rPr>
              <a:t>9</a:t>
            </a:r>
            <a:endParaRPr kumimoji="0" lang="en-US" sz="2800" b="1" i="0" u="none" strike="noStrike" cap="none" normalizeH="0" baseline="0" dirty="0">
              <a:ln>
                <a:noFill/>
              </a:ln>
              <a:solidFill>
                <a:schemeClr val="tx1"/>
              </a:solidFill>
              <a:effectLst/>
              <a:latin typeface="Arial" charset="0"/>
              <a:ea typeface="Geneva" charset="0"/>
              <a:cs typeface="Geneva" charset="0"/>
            </a:endParaRPr>
          </a:p>
        </p:txBody>
      </p:sp>
    </p:spTree>
    <p:extLst>
      <p:ext uri="{BB962C8B-B14F-4D97-AF65-F5344CB8AC3E}">
        <p14:creationId xmlns:p14="http://schemas.microsoft.com/office/powerpoint/2010/main" val="3176842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879475" y="0"/>
            <a:ext cx="7362825" cy="762000"/>
          </a:xfrm>
        </p:spPr>
        <p:txBody>
          <a:bodyPr/>
          <a:lstStyle/>
          <a:p>
            <a:pPr algn="ctr"/>
            <a:r>
              <a:rPr lang="en-US" altLang="en-US" dirty="0" smtClean="0"/>
              <a:t>Exponential gain observed in neon-like selenium with increasing plasma length</a:t>
            </a:r>
          </a:p>
        </p:txBody>
      </p:sp>
      <p:sp>
        <p:nvSpPr>
          <p:cNvPr id="40963"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A6FEF584-247D-4895-8E65-DBA64185347A}" type="slidenum">
              <a:rPr lang="en-US" altLang="en-US" sz="900">
                <a:solidFill>
                  <a:srgbClr val="177A6F"/>
                </a:solidFill>
                <a:latin typeface="Arial" panose="020B0604020202020204" pitchFamily="34" charset="0"/>
              </a:rPr>
              <a:pPr/>
              <a:t>20</a:t>
            </a:fld>
            <a:endParaRPr lang="en-US" altLang="en-US" sz="900">
              <a:solidFill>
                <a:srgbClr val="177A6F"/>
              </a:solidFill>
              <a:latin typeface="Arial" panose="020B0604020202020204" pitchFamily="34" charset="0"/>
            </a:endParaRPr>
          </a:p>
        </p:txBody>
      </p:sp>
      <p:pic>
        <p:nvPicPr>
          <p:cNvPr id="40964" name="Picture 3" descr="Ch07_F14V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838" y="995363"/>
            <a:ext cx="8656637"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descr="LLNL_gold_LsLoR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113" y="33338"/>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567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846138" y="7144"/>
            <a:ext cx="6635750" cy="762000"/>
          </a:xfrm>
        </p:spPr>
        <p:txBody>
          <a:bodyPr/>
          <a:lstStyle/>
          <a:p>
            <a:pPr algn="ctr"/>
            <a:r>
              <a:rPr lang="en-US" altLang="en-US" dirty="0" smtClean="0"/>
              <a:t>Population inversion in neon-like selenium</a:t>
            </a:r>
          </a:p>
        </p:txBody>
      </p:sp>
      <p:sp>
        <p:nvSpPr>
          <p:cNvPr id="41987"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202C78C2-C658-4666-A5D7-1762951AE045}" type="slidenum">
              <a:rPr lang="en-US" altLang="en-US" sz="900">
                <a:solidFill>
                  <a:srgbClr val="177A6F"/>
                </a:solidFill>
                <a:latin typeface="Arial" panose="020B0604020202020204" pitchFamily="34" charset="0"/>
              </a:rPr>
              <a:pPr/>
              <a:t>21</a:t>
            </a:fld>
            <a:endParaRPr lang="en-US" altLang="en-US" sz="900">
              <a:solidFill>
                <a:srgbClr val="177A6F"/>
              </a:solidFill>
              <a:latin typeface="Arial" panose="020B0604020202020204" pitchFamily="34" charset="0"/>
            </a:endParaRPr>
          </a:p>
        </p:txBody>
      </p:sp>
      <p:pic>
        <p:nvPicPr>
          <p:cNvPr id="41988" name="Picture 3" descr="LLNL_gold_LsLoR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113" y="33338"/>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Ch07_F13V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1088" y="873125"/>
            <a:ext cx="7007225" cy="573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7686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557213" y="0"/>
            <a:ext cx="7843837" cy="762000"/>
          </a:xfrm>
        </p:spPr>
        <p:txBody>
          <a:bodyPr/>
          <a:lstStyle/>
          <a:p>
            <a:pPr algn="ctr"/>
            <a:r>
              <a:rPr lang="en-US" altLang="en-US" sz="2000" dirty="0" smtClean="0"/>
              <a:t>Extension to nickel-like ions:  </a:t>
            </a:r>
            <a:r>
              <a:rPr lang="en-US" altLang="en-US" sz="2000" dirty="0"/>
              <a:t>P</a:t>
            </a:r>
            <a:r>
              <a:rPr lang="en-US" altLang="en-US" sz="2000" dirty="0" smtClean="0"/>
              <a:t>ermits lasing at shorter wavelengths without the need for higher electron temperature</a:t>
            </a:r>
          </a:p>
        </p:txBody>
      </p:sp>
      <p:sp>
        <p:nvSpPr>
          <p:cNvPr id="43011"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5A906742-68A8-40B4-96BD-D9487CD4C7E3}" type="slidenum">
              <a:rPr lang="en-US" altLang="en-US" sz="900">
                <a:solidFill>
                  <a:srgbClr val="177A6F"/>
                </a:solidFill>
                <a:latin typeface="Arial" panose="020B0604020202020204" pitchFamily="34" charset="0"/>
              </a:rPr>
              <a:pPr/>
              <a:t>22</a:t>
            </a:fld>
            <a:endParaRPr lang="en-US" altLang="en-US" sz="900">
              <a:solidFill>
                <a:srgbClr val="177A6F"/>
              </a:solidFill>
              <a:latin typeface="Arial" panose="020B0604020202020204" pitchFamily="34" charset="0"/>
            </a:endParaRPr>
          </a:p>
        </p:txBody>
      </p:sp>
      <p:pic>
        <p:nvPicPr>
          <p:cNvPr id="43012" name="Picture 3" descr="LLNL_gold_LsLoR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775" y="133350"/>
            <a:ext cx="563563"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4" descr="Ch07_F15_16V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920750"/>
            <a:ext cx="8685212"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290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857250" y="0"/>
            <a:ext cx="7385050" cy="762000"/>
          </a:xfrm>
        </p:spPr>
        <p:txBody>
          <a:bodyPr/>
          <a:lstStyle/>
          <a:p>
            <a:pPr algn="ctr"/>
            <a:r>
              <a:rPr lang="en-US" altLang="en-US" smtClean="0"/>
              <a:t>Nickel-like lasing across </a:t>
            </a:r>
            <a:br>
              <a:rPr lang="en-US" altLang="en-US" smtClean="0"/>
            </a:br>
            <a:r>
              <a:rPr lang="en-US" altLang="en-US" smtClean="0"/>
              <a:t>the K-edge of neutral carbon</a:t>
            </a:r>
          </a:p>
        </p:txBody>
      </p:sp>
      <p:sp>
        <p:nvSpPr>
          <p:cNvPr id="44035"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2F4AD694-8397-43E9-A192-0E10BB0460E8}" type="slidenum">
              <a:rPr lang="en-US" altLang="en-US" sz="900">
                <a:solidFill>
                  <a:srgbClr val="177A6F"/>
                </a:solidFill>
                <a:latin typeface="Arial" panose="020B0604020202020204" pitchFamily="34" charset="0"/>
              </a:rPr>
              <a:pPr/>
              <a:t>23</a:t>
            </a:fld>
            <a:endParaRPr lang="en-US" altLang="en-US" sz="900">
              <a:solidFill>
                <a:srgbClr val="177A6F"/>
              </a:solidFill>
              <a:latin typeface="Arial" panose="020B0604020202020204" pitchFamily="34" charset="0"/>
            </a:endParaRPr>
          </a:p>
        </p:txBody>
      </p:sp>
      <p:pic>
        <p:nvPicPr>
          <p:cNvPr id="44036" name="Picture 3" descr="LLNL_gold_LsLoR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113" y="33338"/>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4" descr="Ch07_F17V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138" y="1036638"/>
            <a:ext cx="7739062"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192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dirty="0" smtClean="0"/>
              <a:t>Refractive index of a plasma: Faster wave at higher </a:t>
            </a:r>
            <a:r>
              <a:rPr lang="en-US" altLang="en-US" i="1" dirty="0" smtClean="0"/>
              <a:t>n</a:t>
            </a:r>
            <a:r>
              <a:rPr lang="en-US" altLang="en-US" sz="2800" i="1" baseline="-25000" dirty="0" smtClean="0"/>
              <a:t>e</a:t>
            </a:r>
          </a:p>
        </p:txBody>
      </p:sp>
      <p:sp>
        <p:nvSpPr>
          <p:cNvPr id="4505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5D755629-E728-4859-971A-6930B7B04DC4}" type="slidenum">
              <a:rPr lang="en-US" altLang="en-US" sz="900">
                <a:solidFill>
                  <a:srgbClr val="177A6F"/>
                </a:solidFill>
                <a:latin typeface="Arial" panose="020B0604020202020204" pitchFamily="34" charset="0"/>
              </a:rPr>
              <a:pPr/>
              <a:t>24</a:t>
            </a:fld>
            <a:endParaRPr lang="en-US" altLang="en-US" sz="900">
              <a:solidFill>
                <a:srgbClr val="177A6F"/>
              </a:solidFill>
              <a:latin typeface="Arial" panose="020B0604020202020204" pitchFamily="34" charset="0"/>
            </a:endParaRPr>
          </a:p>
        </p:txBody>
      </p:sp>
      <p:pic>
        <p:nvPicPr>
          <p:cNvPr id="7" name="Picture 6" descr="Ch08_RefracIndxPlas_Oct2017.jpg"/>
          <p:cNvPicPr>
            <a:picLocks noChangeAspect="1"/>
          </p:cNvPicPr>
          <p:nvPr/>
        </p:nvPicPr>
        <p:blipFill>
          <a:blip r:embed="rId2"/>
          <a:stretch>
            <a:fillRect/>
          </a:stretch>
        </p:blipFill>
        <p:spPr>
          <a:xfrm>
            <a:off x="712839" y="1223352"/>
            <a:ext cx="7706723" cy="5476307"/>
          </a:xfrm>
          <a:prstGeom prst="rect">
            <a:avLst/>
          </a:prstGeom>
        </p:spPr>
      </p:pic>
    </p:spTree>
    <p:extLst>
      <p:ext uri="{BB962C8B-B14F-4D97-AF65-F5344CB8AC3E}">
        <p14:creationId xmlns:p14="http://schemas.microsoft.com/office/powerpoint/2010/main" val="2347528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dirty="0" smtClean="0"/>
              <a:t>Refraction compensating double-targets used to achieve ‘saturation’ of lasing at 13.99 nm in Ni-like Ag</a:t>
            </a:r>
          </a:p>
        </p:txBody>
      </p:sp>
      <p:sp>
        <p:nvSpPr>
          <p:cNvPr id="46083"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76724F96-FDAC-472A-9CD0-3E32BFD90063}" type="slidenum">
              <a:rPr lang="en-US" altLang="en-US" sz="900">
                <a:solidFill>
                  <a:srgbClr val="177A6F"/>
                </a:solidFill>
                <a:latin typeface="Arial" panose="020B0604020202020204" pitchFamily="34" charset="0"/>
              </a:rPr>
              <a:pPr/>
              <a:t>25</a:t>
            </a:fld>
            <a:endParaRPr lang="en-US" altLang="en-US" sz="900">
              <a:solidFill>
                <a:srgbClr val="177A6F"/>
              </a:solidFill>
              <a:latin typeface="Arial" panose="020B0604020202020204" pitchFamily="34" charset="0"/>
            </a:endParaRPr>
          </a:p>
        </p:txBody>
      </p:sp>
      <p:pic>
        <p:nvPicPr>
          <p:cNvPr id="46084" name="Picture 3" descr="Ch07_RefracCom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5738" y="1306513"/>
            <a:ext cx="877887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5829300" y="1625600"/>
            <a:ext cx="1098550" cy="279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Geneva" charset="0"/>
              <a:cs typeface="Geneva" charset="0"/>
            </a:endParaRPr>
          </a:p>
        </p:txBody>
      </p:sp>
    </p:spTree>
    <p:extLst>
      <p:ext uri="{BB962C8B-B14F-4D97-AF65-F5344CB8AC3E}">
        <p14:creationId xmlns:p14="http://schemas.microsoft.com/office/powerpoint/2010/main" val="687093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dirty="0" smtClean="0"/>
              <a:t>Saturation* of nickel-like lasing in Ag, In, Sn, and Sm</a:t>
            </a:r>
          </a:p>
        </p:txBody>
      </p:sp>
      <p:sp>
        <p:nvSpPr>
          <p:cNvPr id="47107"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5C1D5A9C-6D55-43EB-A451-A36FB8E9C7A2}" type="slidenum">
              <a:rPr lang="en-US" altLang="en-US" sz="900">
                <a:solidFill>
                  <a:srgbClr val="177A6F"/>
                </a:solidFill>
                <a:latin typeface="Arial" panose="020B0604020202020204" pitchFamily="34" charset="0"/>
              </a:rPr>
              <a:pPr/>
              <a:t>26</a:t>
            </a:fld>
            <a:endParaRPr lang="en-US" altLang="en-US" sz="900">
              <a:solidFill>
                <a:srgbClr val="177A6F"/>
              </a:solidFill>
              <a:latin typeface="Arial" panose="020B0604020202020204" pitchFamily="34" charset="0"/>
            </a:endParaRPr>
          </a:p>
        </p:txBody>
      </p:sp>
      <p:pic>
        <p:nvPicPr>
          <p:cNvPr id="47108" name="Picture 3" descr="Ch07_F19_2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688" y="848123"/>
            <a:ext cx="8728075"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987359" y="5357289"/>
            <a:ext cx="5811360" cy="1323439"/>
          </a:xfrm>
          <a:prstGeom prst="rect">
            <a:avLst/>
          </a:prstGeom>
        </p:spPr>
        <p:txBody>
          <a:bodyPr wrap="square">
            <a:spAutoFit/>
          </a:bodyPr>
          <a:lstStyle/>
          <a:p>
            <a:r>
              <a:rPr lang="en-US" altLang="en-US" sz="2000" dirty="0" smtClean="0">
                <a:solidFill>
                  <a:srgbClr val="014188"/>
                </a:solidFill>
              </a:rPr>
              <a:t>*Saturation in the context of an EUV/SXR plasma </a:t>
            </a:r>
          </a:p>
          <a:p>
            <a:r>
              <a:rPr lang="en-US" altLang="en-US" sz="2000" dirty="0" smtClean="0">
                <a:solidFill>
                  <a:srgbClr val="014188"/>
                </a:solidFill>
              </a:rPr>
              <a:t>driven atomic laser refers to the transition from  exponential gain vs. distance to a linear gain vs. distance </a:t>
            </a:r>
            <a:endParaRPr lang="en-US" sz="2000" dirty="0">
              <a:solidFill>
                <a:srgbClr val="014188"/>
              </a:solidFill>
            </a:endParaRPr>
          </a:p>
        </p:txBody>
      </p:sp>
    </p:spTree>
    <p:extLst>
      <p:ext uri="{BB962C8B-B14F-4D97-AF65-F5344CB8AC3E}">
        <p14:creationId xmlns:p14="http://schemas.microsoft.com/office/powerpoint/2010/main" val="42118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‘Table-top’ plasma driven EUV atomic lasers</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27</a:t>
            </a:fld>
            <a:endParaRPr lang="en-US"/>
          </a:p>
        </p:txBody>
      </p:sp>
    </p:spTree>
    <p:extLst>
      <p:ext uri="{BB962C8B-B14F-4D97-AF65-F5344CB8AC3E}">
        <p14:creationId xmlns:p14="http://schemas.microsoft.com/office/powerpoint/2010/main" val="3510814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1531938" y="19050"/>
            <a:ext cx="6873875" cy="762000"/>
          </a:xfrm>
        </p:spPr>
        <p:txBody>
          <a:bodyPr/>
          <a:lstStyle/>
          <a:p>
            <a:r>
              <a:rPr lang="en-US" altLang="en-US" dirty="0" smtClean="0"/>
              <a:t>Table-top lasers: High average power, high spatial coherence at 46.86 nm in </a:t>
            </a:r>
            <a:r>
              <a:rPr lang="en-US" altLang="en-US" dirty="0"/>
              <a:t>n</a:t>
            </a:r>
            <a:r>
              <a:rPr lang="en-US" altLang="en-US" dirty="0" smtClean="0"/>
              <a:t>eon-like </a:t>
            </a:r>
            <a:r>
              <a:rPr lang="en-US" altLang="en-US" dirty="0" err="1" smtClean="0"/>
              <a:t>Ar</a:t>
            </a:r>
            <a:endParaRPr lang="en-US" altLang="en-US" dirty="0" smtClean="0"/>
          </a:p>
        </p:txBody>
      </p:sp>
      <p:sp>
        <p:nvSpPr>
          <p:cNvPr id="48131"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C62A19E0-A05E-40CB-B814-7ED338F20B6C}" type="slidenum">
              <a:rPr lang="en-US" altLang="en-US" sz="900">
                <a:solidFill>
                  <a:srgbClr val="177A6F"/>
                </a:solidFill>
                <a:latin typeface="Arial" panose="020B0604020202020204" pitchFamily="34" charset="0"/>
              </a:rPr>
              <a:pPr/>
              <a:t>28</a:t>
            </a:fld>
            <a:endParaRPr lang="en-US" altLang="en-US" sz="900">
              <a:solidFill>
                <a:srgbClr val="177A6F"/>
              </a:solidFill>
              <a:latin typeface="Arial" panose="020B0604020202020204" pitchFamily="34" charset="0"/>
            </a:endParaRPr>
          </a:p>
        </p:txBody>
      </p:sp>
      <p:pic>
        <p:nvPicPr>
          <p:cNvPr id="48132" name="Picture 3" descr="CSU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3" y="201613"/>
            <a:ext cx="126365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descr="Ch07_F21_2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7413" y="1033993"/>
            <a:ext cx="7400925"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662432" y="4671368"/>
            <a:ext cx="668773" cy="338554"/>
          </a:xfrm>
          <a:prstGeom prst="rect">
            <a:avLst/>
          </a:prstGeom>
        </p:spPr>
        <p:txBody>
          <a:bodyPr wrap="none">
            <a:spAutoFit/>
          </a:bodyPr>
          <a:lstStyle/>
          <a:p>
            <a:r>
              <a:rPr lang="en-US" altLang="en-US" sz="1600" dirty="0" smtClean="0"/>
              <a:t>, </a:t>
            </a:r>
            <a:r>
              <a:rPr lang="en-US" altLang="en-US" sz="1400" dirty="0" smtClean="0"/>
              <a:t>7 Hz</a:t>
            </a:r>
            <a:endParaRPr lang="en-US" sz="1400" dirty="0"/>
          </a:p>
        </p:txBody>
      </p:sp>
      <p:sp>
        <p:nvSpPr>
          <p:cNvPr id="3" name="Rectangle 2"/>
          <p:cNvSpPr/>
          <p:nvPr/>
        </p:nvSpPr>
        <p:spPr>
          <a:xfrm>
            <a:off x="481013" y="1014943"/>
            <a:ext cx="1468672" cy="830997"/>
          </a:xfrm>
          <a:prstGeom prst="rect">
            <a:avLst/>
          </a:prstGeom>
        </p:spPr>
        <p:txBody>
          <a:bodyPr wrap="none">
            <a:spAutoFit/>
          </a:bodyPr>
          <a:lstStyle/>
          <a:p>
            <a:r>
              <a:rPr lang="en-US" altLang="en-US" dirty="0" smtClean="0">
                <a:solidFill>
                  <a:srgbClr val="014188"/>
                </a:solidFill>
              </a:rPr>
              <a:t>46.86 nm</a:t>
            </a:r>
          </a:p>
          <a:p>
            <a:r>
              <a:rPr lang="en-US" dirty="0" smtClean="0">
                <a:solidFill>
                  <a:srgbClr val="014188"/>
                </a:solidFill>
              </a:rPr>
              <a:t>26.46 eV</a:t>
            </a:r>
            <a:endParaRPr lang="en-US" dirty="0">
              <a:solidFill>
                <a:srgbClr val="014188"/>
              </a:solidFill>
            </a:endParaRPr>
          </a:p>
        </p:txBody>
      </p:sp>
    </p:spTree>
    <p:extLst>
      <p:ext uri="{BB962C8B-B14F-4D97-AF65-F5344CB8AC3E}">
        <p14:creationId xmlns:p14="http://schemas.microsoft.com/office/powerpoint/2010/main" val="1605399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1701656" y="39687"/>
            <a:ext cx="5395335" cy="762000"/>
          </a:xfrm>
        </p:spPr>
        <p:txBody>
          <a:bodyPr/>
          <a:lstStyle/>
          <a:p>
            <a:r>
              <a:rPr lang="en-US" altLang="en-US" dirty="0" smtClean="0"/>
              <a:t>Spatial coherence of 46.86 nm laser</a:t>
            </a:r>
          </a:p>
        </p:txBody>
      </p:sp>
      <p:sp>
        <p:nvSpPr>
          <p:cNvPr id="49155"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F711BAC6-0BB3-4717-993B-ED6516EBAFB1}" type="slidenum">
              <a:rPr lang="en-US" altLang="en-US" sz="900">
                <a:solidFill>
                  <a:srgbClr val="177A6F"/>
                </a:solidFill>
                <a:latin typeface="Arial" panose="020B0604020202020204" pitchFamily="34" charset="0"/>
              </a:rPr>
              <a:pPr/>
              <a:t>29</a:t>
            </a:fld>
            <a:endParaRPr lang="en-US" altLang="en-US" sz="900">
              <a:solidFill>
                <a:srgbClr val="177A6F"/>
              </a:solidFill>
              <a:latin typeface="Arial" panose="020B0604020202020204" pitchFamily="34" charset="0"/>
            </a:endParaRPr>
          </a:p>
        </p:txBody>
      </p:sp>
      <p:pic>
        <p:nvPicPr>
          <p:cNvPr id="49157" name="Picture 4" descr="Ch07_SpatialCo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9588" y="895350"/>
            <a:ext cx="8158162"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89634" y="1021073"/>
            <a:ext cx="3392905" cy="830997"/>
          </a:xfrm>
          <a:prstGeom prst="rect">
            <a:avLst/>
          </a:prstGeom>
        </p:spPr>
        <p:txBody>
          <a:bodyPr wrap="square">
            <a:spAutoFit/>
          </a:bodyPr>
          <a:lstStyle/>
          <a:p>
            <a:r>
              <a:rPr lang="en-US" altLang="en-US" dirty="0">
                <a:solidFill>
                  <a:srgbClr val="002060"/>
                </a:solidFill>
              </a:rPr>
              <a:t>First spatially coherent </a:t>
            </a:r>
            <a:r>
              <a:rPr lang="en-US" altLang="en-US" dirty="0" smtClean="0">
                <a:solidFill>
                  <a:srgbClr val="002060"/>
                </a:solidFill>
              </a:rPr>
              <a:t>    EUV/SXR </a:t>
            </a:r>
            <a:r>
              <a:rPr lang="en-US" altLang="en-US" dirty="0">
                <a:solidFill>
                  <a:srgbClr val="002060"/>
                </a:solidFill>
              </a:rPr>
              <a:t>laser</a:t>
            </a:r>
            <a:endParaRPr lang="en-US" dirty="0">
              <a:solidFill>
                <a:srgbClr val="002060"/>
              </a:solidFill>
            </a:endParaRPr>
          </a:p>
        </p:txBody>
      </p:sp>
      <p:pic>
        <p:nvPicPr>
          <p:cNvPr id="7" name="Picture 3" descr="CSU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258" y="147637"/>
            <a:ext cx="126365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922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The processes of absorption, spontaneous emission, and stimulated emission</a:t>
            </a:r>
          </a:p>
        </p:txBody>
      </p:sp>
      <p:sp>
        <p:nvSpPr>
          <p:cNvPr id="2969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0A85F180-DE16-4103-9045-F229CE54E71E}" type="slidenum">
              <a:rPr lang="en-US" altLang="en-US" sz="900">
                <a:solidFill>
                  <a:srgbClr val="177A6F"/>
                </a:solidFill>
                <a:latin typeface="Arial" panose="020B0604020202020204" pitchFamily="34" charset="0"/>
              </a:rPr>
              <a:pPr/>
              <a:t>3</a:t>
            </a:fld>
            <a:endParaRPr lang="en-US" altLang="en-US" sz="900">
              <a:solidFill>
                <a:srgbClr val="177A6F"/>
              </a:solidFill>
              <a:latin typeface="Arial" panose="020B0604020202020204" pitchFamily="34" charset="0"/>
            </a:endParaRPr>
          </a:p>
        </p:txBody>
      </p:sp>
      <p:pic>
        <p:nvPicPr>
          <p:cNvPr id="29700" name="Picture 3" descr="Ch07_F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4375" y="1003300"/>
            <a:ext cx="5197475" cy="555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1474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dirty="0" smtClean="0"/>
              <a:t>Wavelength scaling of EUV and soft x-ray lasers</a:t>
            </a:r>
          </a:p>
        </p:txBody>
      </p:sp>
      <p:sp>
        <p:nvSpPr>
          <p:cNvPr id="40963"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BCAF75A6-196A-40F8-ADAE-F92E95494B13}" type="slidenum">
              <a:rPr lang="en-US" altLang="en-US" sz="900">
                <a:solidFill>
                  <a:srgbClr val="177A6F"/>
                </a:solidFill>
                <a:latin typeface="Arial" panose="020B0604020202020204" pitchFamily="34" charset="0"/>
              </a:rPr>
              <a:pPr/>
              <a:t>30</a:t>
            </a:fld>
            <a:endParaRPr lang="en-US" altLang="en-US" sz="900">
              <a:solidFill>
                <a:srgbClr val="177A6F"/>
              </a:solidFill>
              <a:latin typeface="Arial" panose="020B0604020202020204" pitchFamily="34" charset="0"/>
            </a:endParaRPr>
          </a:p>
        </p:txBody>
      </p:sp>
      <p:pic>
        <p:nvPicPr>
          <p:cNvPr id="40964" name="Picture 3" descr="Ch07_WavlngthScalng_co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575" y="1047750"/>
            <a:ext cx="5275263"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Rectangle 1"/>
              <p:cNvSpPr/>
              <p:nvPr/>
            </p:nvSpPr>
            <p:spPr>
              <a:xfrm>
                <a:off x="5617896" y="2175818"/>
                <a:ext cx="3476892" cy="3533724"/>
              </a:xfrm>
              <a:prstGeom prst="rect">
                <a:avLst/>
              </a:prstGeom>
            </p:spPr>
            <p:txBody>
              <a:bodyPr wrap="square">
                <a:spAutoFit/>
              </a:bodyPr>
              <a:lstStyle/>
              <a:p>
                <a:r>
                  <a:rPr lang="el-GR" altLang="en-US" dirty="0" smtClean="0">
                    <a:solidFill>
                      <a:srgbClr val="014188"/>
                    </a:solidFill>
                    <a:latin typeface="Times New Roman" panose="02020603050405020304" pitchFamily="18" charset="0"/>
                    <a:cs typeface="Times New Roman" panose="02020603050405020304" pitchFamily="18" charset="0"/>
                  </a:rPr>
                  <a:t>κ</a:t>
                </a:r>
                <a:r>
                  <a:rPr lang="en-US" altLang="en-US" dirty="0" err="1" smtClean="0">
                    <a:solidFill>
                      <a:srgbClr val="014188"/>
                    </a:solidFill>
                    <a:latin typeface="Times New Roman" panose="02020603050405020304" pitchFamily="18" charset="0"/>
                    <a:cs typeface="Times New Roman" panose="02020603050405020304" pitchFamily="18" charset="0"/>
                  </a:rPr>
                  <a:t>T</a:t>
                </a:r>
                <a:r>
                  <a:rPr lang="en-US" altLang="en-US" sz="3200" baseline="-25000" dirty="0" err="1" smtClean="0">
                    <a:solidFill>
                      <a:srgbClr val="014188"/>
                    </a:solidFill>
                    <a:latin typeface="Times New Roman" panose="02020603050405020304" pitchFamily="18" charset="0"/>
                    <a:cs typeface="Times New Roman" panose="02020603050405020304" pitchFamily="18" charset="0"/>
                  </a:rPr>
                  <a:t>e</a:t>
                </a:r>
                <a14:m>
                  <m:oMath xmlns:m="http://schemas.openxmlformats.org/officeDocument/2006/math">
                    <m:r>
                      <a:rPr lang="en-US" altLang="en-US" sz="3200" i="1" smtClean="0">
                        <a:solidFill>
                          <a:srgbClr val="014188"/>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en-US" sz="3200" b="0" i="1" smtClean="0">
                        <a:solidFill>
                          <a:srgbClr val="014188"/>
                        </a:solidFill>
                        <a:latin typeface="Cambria Math" panose="02040503050406030204" pitchFamily="18" charset="0"/>
                        <a:ea typeface="Cambria Math" panose="02040503050406030204" pitchFamily="18" charset="0"/>
                        <a:cs typeface="Times New Roman" panose="02020603050405020304" pitchFamily="18" charset="0"/>
                      </a:rPr>
                      <m:t> ℏ</m:t>
                    </m:r>
                    <m:r>
                      <m:rPr>
                        <m:sty m:val="p"/>
                      </m:rPr>
                      <a:rPr lang="el-GR" altLang="en-US" sz="3200" b="0" i="1" smtClean="0">
                        <a:solidFill>
                          <a:srgbClr val="014188"/>
                        </a:solidFill>
                        <a:latin typeface="Cambria Math" panose="02040503050406030204" pitchFamily="18" charset="0"/>
                        <a:ea typeface="Cambria Math" panose="02040503050406030204" pitchFamily="18" charset="0"/>
                        <a:cs typeface="Times New Roman" panose="02020603050405020304" pitchFamily="18" charset="0"/>
                      </a:rPr>
                      <m:t>ω</m:t>
                    </m:r>
                    <m:r>
                      <a:rPr lang="en-US" altLang="en-US" sz="3200" b="0" i="1" smtClean="0">
                        <a:solidFill>
                          <a:srgbClr val="014188"/>
                        </a:solidFill>
                        <a:latin typeface="Cambria Math" panose="02040503050406030204" pitchFamily="18" charset="0"/>
                        <a:ea typeface="Cambria Math" panose="02040503050406030204" pitchFamily="18" charset="0"/>
                        <a:cs typeface="Times New Roman" panose="02020603050405020304" pitchFamily="18" charset="0"/>
                      </a:rPr>
                      <m:t> </m:t>
                    </m:r>
                    <m:r>
                      <a:rPr lang="en-US" altLang="en-US" sz="3200" i="1">
                        <a:solidFill>
                          <a:srgbClr val="014188"/>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dirty="0" smtClean="0">
                    <a:solidFill>
                      <a:srgbClr val="014188"/>
                    </a:solidFill>
                  </a:rPr>
                  <a:t> 1/</a:t>
                </a:r>
                <a:r>
                  <a:rPr lang="el-GR" dirty="0" smtClean="0">
                    <a:solidFill>
                      <a:srgbClr val="014188"/>
                    </a:solidFill>
                    <a:latin typeface="Times New Roman" panose="02020603050405020304" pitchFamily="18" charset="0"/>
                    <a:cs typeface="Times New Roman" panose="02020603050405020304" pitchFamily="18" charset="0"/>
                  </a:rPr>
                  <a:t>λ</a:t>
                </a:r>
                <a:endParaRPr lang="en-US" dirty="0" smtClean="0">
                  <a:solidFill>
                    <a:srgbClr val="014188"/>
                  </a:solidFill>
                  <a:latin typeface="Times New Roman" panose="02020603050405020304" pitchFamily="18" charset="0"/>
                  <a:cs typeface="Times New Roman" panose="02020603050405020304" pitchFamily="18" charset="0"/>
                </a:endParaRPr>
              </a:p>
              <a:p>
                <a:endParaRPr lang="en-US" dirty="0">
                  <a:solidFill>
                    <a:srgbClr val="014188"/>
                  </a:solidFill>
                  <a:latin typeface="Times New Roman" panose="02020603050405020304" pitchFamily="18" charset="0"/>
                  <a:cs typeface="Times New Roman" panose="02020603050405020304" pitchFamily="18" charset="0"/>
                </a:endParaRPr>
              </a:p>
              <a:p>
                <a:r>
                  <a:rPr lang="el-GR" dirty="0" smtClean="0">
                    <a:solidFill>
                      <a:srgbClr val="014188"/>
                    </a:solidFill>
                    <a:cs typeface="Times New Roman" panose="02020603050405020304" pitchFamily="18" charset="0"/>
                  </a:rPr>
                  <a:t>σ</a:t>
                </a:r>
                <a:r>
                  <a:rPr lang="en-US" sz="2800" baseline="-25000" dirty="0" smtClean="0">
                    <a:solidFill>
                      <a:srgbClr val="014188"/>
                    </a:solidFill>
                    <a:cs typeface="Times New Roman" panose="02020603050405020304" pitchFamily="18" charset="0"/>
                  </a:rPr>
                  <a:t>stim emission </a:t>
                </a:r>
                <a14:m>
                  <m:oMath xmlns:m="http://schemas.openxmlformats.org/officeDocument/2006/math">
                    <m:r>
                      <a:rPr lang="en-US" altLang="en-US" sz="2800" i="1">
                        <a:solidFill>
                          <a:srgbClr val="014188"/>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en-US" sz="2800" b="0" i="1" smtClean="0">
                        <a:solidFill>
                          <a:srgbClr val="014188"/>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US" sz="2800" dirty="0">
                    <a:solidFill>
                      <a:srgbClr val="014188"/>
                    </a:solidFill>
                  </a:rPr>
                  <a:t>1/</a:t>
                </a:r>
                <a:r>
                  <a:rPr lang="el-GR" sz="2800" dirty="0" smtClean="0">
                    <a:solidFill>
                      <a:srgbClr val="014188"/>
                    </a:solidFill>
                    <a:latin typeface="Times New Roman" panose="02020603050405020304" pitchFamily="18" charset="0"/>
                    <a:cs typeface="Times New Roman" panose="02020603050405020304" pitchFamily="18" charset="0"/>
                  </a:rPr>
                  <a:t>λ</a:t>
                </a:r>
                <a:endParaRPr lang="en-US" sz="2800" dirty="0" smtClean="0">
                  <a:solidFill>
                    <a:srgbClr val="014188"/>
                  </a:solidFill>
                  <a:latin typeface="Times New Roman" panose="02020603050405020304" pitchFamily="18" charset="0"/>
                  <a:cs typeface="Times New Roman" panose="02020603050405020304" pitchFamily="18" charset="0"/>
                </a:endParaRPr>
              </a:p>
              <a:p>
                <a:endParaRPr lang="en-US" sz="2800" baseline="-25000" dirty="0">
                  <a:solidFill>
                    <a:srgbClr val="014188"/>
                  </a:solidFill>
                  <a:latin typeface="Times New Roman" panose="02020603050405020304" pitchFamily="18" charset="0"/>
                  <a:cs typeface="Times New Roman" panose="02020603050405020304" pitchFamily="18" charset="0"/>
                </a:endParaRPr>
              </a:p>
              <a:p>
                <a:r>
                  <a:rPr lang="el-GR" sz="2800" dirty="0" smtClean="0">
                    <a:solidFill>
                      <a:srgbClr val="014188"/>
                    </a:solidFill>
                    <a:latin typeface="Times New Roman" panose="02020603050405020304" pitchFamily="18" charset="0"/>
                    <a:cs typeface="Times New Roman" panose="02020603050405020304" pitchFamily="18" charset="0"/>
                  </a:rPr>
                  <a:t>τ</a:t>
                </a:r>
                <a:r>
                  <a:rPr lang="en-US" sz="2800" baseline="-25000" dirty="0" smtClean="0">
                    <a:solidFill>
                      <a:srgbClr val="014188"/>
                    </a:solidFill>
                    <a:latin typeface="Times New Roman" panose="02020603050405020304" pitchFamily="18" charset="0"/>
                    <a:cs typeface="Times New Roman" panose="02020603050405020304" pitchFamily="18" charset="0"/>
                  </a:rPr>
                  <a:t>upper level lifetime</a:t>
                </a:r>
                <a:r>
                  <a:rPr lang="en-US" sz="2800" dirty="0" smtClean="0">
                    <a:solidFill>
                      <a:srgbClr val="014188"/>
                    </a:solidFill>
                    <a:latin typeface="Times New Roman" panose="02020603050405020304" pitchFamily="18" charset="0"/>
                    <a:cs typeface="Times New Roman" panose="02020603050405020304" pitchFamily="18" charset="0"/>
                  </a:rPr>
                  <a:t> </a:t>
                </a:r>
                <a14:m>
                  <m:oMath xmlns:m="http://schemas.openxmlformats.org/officeDocument/2006/math">
                    <m:r>
                      <a:rPr lang="en-US" altLang="en-US" sz="2800" i="1">
                        <a:solidFill>
                          <a:srgbClr val="014188"/>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US" sz="2800" dirty="0">
                    <a:solidFill>
                      <a:srgbClr val="014188"/>
                    </a:solidFill>
                  </a:rPr>
                  <a:t>1/</a:t>
                </a:r>
                <a:r>
                  <a:rPr lang="el-GR" sz="2800" dirty="0" smtClean="0">
                    <a:solidFill>
                      <a:srgbClr val="014188"/>
                    </a:solidFill>
                    <a:latin typeface="Times New Roman" panose="02020603050405020304" pitchFamily="18" charset="0"/>
                    <a:cs typeface="Times New Roman" panose="02020603050405020304" pitchFamily="18" charset="0"/>
                  </a:rPr>
                  <a:t>λ</a:t>
                </a:r>
                <a:r>
                  <a:rPr lang="el-GR" sz="3600" baseline="30000" dirty="0" smtClean="0">
                    <a:solidFill>
                      <a:srgbClr val="014188"/>
                    </a:solidFill>
                    <a:latin typeface="Times New Roman" panose="02020603050405020304" pitchFamily="18" charset="0"/>
                    <a:cs typeface="Times New Roman" panose="02020603050405020304" pitchFamily="18" charset="0"/>
                  </a:rPr>
                  <a:t>2</a:t>
                </a:r>
                <a:endParaRPr lang="en-US" sz="3600" baseline="30000" dirty="0">
                  <a:solidFill>
                    <a:srgbClr val="014188"/>
                  </a:solidFill>
                  <a:latin typeface="Times New Roman" panose="02020603050405020304" pitchFamily="18" charset="0"/>
                  <a:cs typeface="Times New Roman" panose="02020603050405020304" pitchFamily="18" charset="0"/>
                </a:endParaRPr>
              </a:p>
              <a:p>
                <a:r>
                  <a:rPr lang="en-US" sz="2800" baseline="-25000" dirty="0" smtClean="0">
                    <a:solidFill>
                      <a:srgbClr val="014188"/>
                    </a:solidFill>
                    <a:latin typeface="Times New Roman" panose="02020603050405020304" pitchFamily="18" charset="0"/>
                    <a:cs typeface="Times New Roman" panose="02020603050405020304" pitchFamily="18" charset="0"/>
                  </a:rPr>
                  <a:t>   Einstein spontaneous </a:t>
                </a:r>
              </a:p>
              <a:p>
                <a:r>
                  <a:rPr lang="en-US" sz="2800" baseline="-25000">
                    <a:solidFill>
                      <a:srgbClr val="014188"/>
                    </a:solidFill>
                    <a:latin typeface="Times New Roman" panose="02020603050405020304" pitchFamily="18" charset="0"/>
                    <a:cs typeface="Times New Roman" panose="02020603050405020304" pitchFamily="18" charset="0"/>
                  </a:rPr>
                  <a:t> </a:t>
                </a:r>
                <a:r>
                  <a:rPr lang="en-US" sz="2800" baseline="-25000" smtClean="0">
                    <a:solidFill>
                      <a:srgbClr val="014188"/>
                    </a:solidFill>
                    <a:latin typeface="Times New Roman" panose="02020603050405020304" pitchFamily="18" charset="0"/>
                    <a:cs typeface="Times New Roman" panose="02020603050405020304" pitchFamily="18" charset="0"/>
                  </a:rPr>
                  <a:t>   emission coeff</a:t>
                </a:r>
                <a:r>
                  <a:rPr lang="en-US" sz="2800" baseline="-25000" dirty="0" smtClean="0">
                    <a:solidFill>
                      <a:srgbClr val="014188"/>
                    </a:solidFill>
                    <a:latin typeface="Times New Roman" panose="02020603050405020304" pitchFamily="18" charset="0"/>
                    <a:cs typeface="Times New Roman" panose="02020603050405020304" pitchFamily="18" charset="0"/>
                  </a:rPr>
                  <a:t>  </a:t>
                </a:r>
                <a14:m>
                  <m:oMath xmlns:m="http://schemas.openxmlformats.org/officeDocument/2006/math">
                    <m:r>
                      <a:rPr lang="en-US" i="1" smtClean="0">
                        <a:solidFill>
                          <a:srgbClr val="014188"/>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l-GR" sz="2800" baseline="-25000" dirty="0" smtClean="0">
                    <a:solidFill>
                      <a:srgbClr val="014188"/>
                    </a:solidFill>
                    <a:latin typeface="Times New Roman" panose="02020603050405020304" pitchFamily="18" charset="0"/>
                    <a:cs typeface="Times New Roman" panose="02020603050405020304" pitchFamily="18" charset="0"/>
                  </a:rPr>
                  <a:t>ω</a:t>
                </a:r>
                <a:r>
                  <a:rPr lang="en-US" sz="1600" dirty="0" smtClean="0">
                    <a:solidFill>
                      <a:srgbClr val="014188"/>
                    </a:solidFill>
                    <a:latin typeface="Times New Roman" panose="02020603050405020304" pitchFamily="18" charset="0"/>
                    <a:cs typeface="Times New Roman" panose="02020603050405020304" pitchFamily="18" charset="0"/>
                  </a:rPr>
                  <a:t>2</a:t>
                </a:r>
              </a:p>
              <a:p>
                <a:r>
                  <a:rPr lang="en-US" sz="2000" dirty="0" smtClean="0">
                    <a:solidFill>
                      <a:srgbClr val="014188"/>
                    </a:solidFill>
                    <a:latin typeface="Times New Roman" panose="02020603050405020304" pitchFamily="18" charset="0"/>
                    <a:cs typeface="Times New Roman" panose="02020603050405020304" pitchFamily="18" charset="0"/>
                  </a:rPr>
                  <a:t>Doppler broadened line- </a:t>
                </a:r>
                <a14:m>
                  <m:oMath xmlns:m="http://schemas.openxmlformats.org/officeDocument/2006/math">
                    <m:r>
                      <a:rPr lang="en-US" sz="3200" b="0" i="0" dirty="0" smtClean="0">
                        <a:solidFill>
                          <a:srgbClr val="014188"/>
                        </a:solidFill>
                        <a:latin typeface="Cambria Math" panose="02040503050406030204" pitchFamily="18" charset="0"/>
                        <a:ea typeface="Cambria Math" panose="02040503050406030204" pitchFamily="18" charset="0"/>
                      </a:rPr>
                      <m:t>  </m:t>
                    </m:r>
                    <m:r>
                      <a:rPr lang="en-US" sz="3200" i="1" dirty="0">
                        <a:solidFill>
                          <a:srgbClr val="014188"/>
                        </a:solidFill>
                        <a:latin typeface="Cambria Math" panose="02040503050406030204" pitchFamily="18" charset="0"/>
                        <a:ea typeface="Cambria Math" panose="02040503050406030204" pitchFamily="18" charset="0"/>
                      </a:rPr>
                      <m:t>√</m:t>
                    </m:r>
                  </m:oMath>
                </a14:m>
                <a:r>
                  <a:rPr lang="el-GR" sz="2800" dirty="0">
                    <a:solidFill>
                      <a:srgbClr val="014188"/>
                    </a:solidFill>
                    <a:latin typeface="Times New Roman" panose="02020603050405020304" pitchFamily="18" charset="0"/>
                    <a:cs typeface="Times New Roman" panose="02020603050405020304" pitchFamily="18" charset="0"/>
                  </a:rPr>
                  <a:t>λ</a:t>
                </a:r>
                <a:endParaRPr lang="en-US" sz="2800" dirty="0" smtClean="0">
                  <a:solidFill>
                    <a:srgbClr val="014188"/>
                  </a:solidFill>
                  <a:latin typeface="Times New Roman" panose="02020603050405020304" pitchFamily="18" charset="0"/>
                  <a:cs typeface="Times New Roman" panose="02020603050405020304" pitchFamily="18" charset="0"/>
                </a:endParaRPr>
              </a:p>
              <a:p>
                <a:r>
                  <a:rPr lang="en-US" sz="1800" dirty="0" smtClean="0">
                    <a:solidFill>
                      <a:srgbClr val="014188"/>
                    </a:solidFill>
                    <a:latin typeface="Times New Roman" panose="02020603050405020304" pitchFamily="18" charset="0"/>
                    <a:cs typeface="Times New Roman" panose="02020603050405020304" pitchFamily="18" charset="0"/>
                  </a:rPr>
                  <a:t>Width </a:t>
                </a:r>
                <a14:m>
                  <m:oMath xmlns:m="http://schemas.openxmlformats.org/officeDocument/2006/math">
                    <m:r>
                      <a:rPr lang="en-US" altLang="en-US" sz="1800" i="1">
                        <a:solidFill>
                          <a:srgbClr val="014188"/>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1800" dirty="0">
                    <a:solidFill>
                      <a:srgbClr val="014188"/>
                    </a:solidFill>
                  </a:rPr>
                  <a:t> </a:t>
                </a:r>
                <a14:m>
                  <m:oMath xmlns:m="http://schemas.openxmlformats.org/officeDocument/2006/math">
                    <m:r>
                      <a:rPr lang="en-US" sz="1800" i="1" dirty="0" smtClean="0">
                        <a:solidFill>
                          <a:srgbClr val="014188"/>
                        </a:solidFill>
                        <a:latin typeface="Cambria Math" panose="02040503050406030204" pitchFamily="18" charset="0"/>
                        <a:ea typeface="Cambria Math" panose="02040503050406030204" pitchFamily="18" charset="0"/>
                      </a:rPr>
                      <m:t>√</m:t>
                    </m:r>
                    <m:r>
                      <m:rPr>
                        <m:sty m:val="p"/>
                      </m:rPr>
                      <a:rPr lang="el-GR" sz="1800" i="1" dirty="0" smtClean="0">
                        <a:solidFill>
                          <a:srgbClr val="014188"/>
                        </a:solidFill>
                        <a:latin typeface="Cambria Math" panose="02040503050406030204" pitchFamily="18" charset="0"/>
                        <a:ea typeface="Cambria Math" panose="02040503050406030204" pitchFamily="18" charset="0"/>
                      </a:rPr>
                      <m:t>κ</m:t>
                    </m:r>
                    <m:r>
                      <a:rPr lang="en-US" sz="1800" b="0" i="1" dirty="0" smtClean="0">
                        <a:solidFill>
                          <a:srgbClr val="014188"/>
                        </a:solidFill>
                        <a:latin typeface="Cambria Math" panose="02040503050406030204" pitchFamily="18" charset="0"/>
                        <a:ea typeface="Cambria Math" panose="02040503050406030204" pitchFamily="18" charset="0"/>
                      </a:rPr>
                      <m:t>𝑇𝑖</m:t>
                    </m:r>
                  </m:oMath>
                </a14:m>
                <a:r>
                  <a:rPr lang="en-US" sz="1800" dirty="0" smtClean="0">
                    <a:solidFill>
                      <a:srgbClr val="014188"/>
                    </a:solidFill>
                    <a:latin typeface="Times New Roman" panose="02020603050405020304" pitchFamily="18" charset="0"/>
                    <a:cs typeface="Times New Roman" panose="02020603050405020304" pitchFamily="18" charset="0"/>
                  </a:rPr>
                  <a:t> </a:t>
                </a:r>
                <a14:m>
                  <m:oMath xmlns:m="http://schemas.openxmlformats.org/officeDocument/2006/math">
                    <m:r>
                      <a:rPr lang="en-US" altLang="en-US" sz="1800" i="1">
                        <a:solidFill>
                          <a:srgbClr val="014188"/>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1800" dirty="0">
                    <a:solidFill>
                      <a:srgbClr val="014188"/>
                    </a:solidFill>
                  </a:rPr>
                  <a:t> </a:t>
                </a:r>
                <a14:m>
                  <m:oMath xmlns:m="http://schemas.openxmlformats.org/officeDocument/2006/math">
                    <m:r>
                      <a:rPr lang="en-US" sz="1800" i="1" dirty="0">
                        <a:solidFill>
                          <a:srgbClr val="014188"/>
                        </a:solidFill>
                        <a:latin typeface="Cambria Math" panose="02040503050406030204" pitchFamily="18" charset="0"/>
                        <a:ea typeface="Cambria Math" panose="02040503050406030204" pitchFamily="18" charset="0"/>
                      </a:rPr>
                      <m:t>√</m:t>
                    </m:r>
                  </m:oMath>
                </a14:m>
                <a:r>
                  <a:rPr lang="el-GR" sz="1800" dirty="0" smtClean="0">
                    <a:solidFill>
                      <a:srgbClr val="014188"/>
                    </a:solidFill>
                    <a:latin typeface="Times New Roman" panose="02020603050405020304" pitchFamily="18" charset="0"/>
                    <a:cs typeface="Times New Roman" panose="02020603050405020304" pitchFamily="18" charset="0"/>
                  </a:rPr>
                  <a:t>λ</a:t>
                </a:r>
                <a:endParaRPr lang="en-US" sz="1800" dirty="0" smtClean="0">
                  <a:solidFill>
                    <a:srgbClr val="014188"/>
                  </a:solidFill>
                  <a:latin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617896" y="2175818"/>
                <a:ext cx="3476892" cy="3533724"/>
              </a:xfrm>
              <a:prstGeom prst="rect">
                <a:avLst/>
              </a:prstGeom>
              <a:blipFill>
                <a:blip r:embed="rId4"/>
                <a:stretch>
                  <a:fillRect l="-3684" b="-2759"/>
                </a:stretch>
              </a:blipFill>
            </p:spPr>
            <p:txBody>
              <a:bodyPr/>
              <a:lstStyle/>
              <a:p>
                <a:r>
                  <a:rPr lang="en-US">
                    <a:noFill/>
                  </a:rPr>
                  <a:t> </a:t>
                </a:r>
              </a:p>
            </p:txBody>
          </p:sp>
        </mc:Fallback>
      </mc:AlternateContent>
      <p:sp>
        <p:nvSpPr>
          <p:cNvPr id="3" name="Rectangle 2"/>
          <p:cNvSpPr/>
          <p:nvPr/>
        </p:nvSpPr>
        <p:spPr>
          <a:xfrm>
            <a:off x="536575" y="5714177"/>
            <a:ext cx="7673975" cy="830997"/>
          </a:xfrm>
          <a:prstGeom prst="rect">
            <a:avLst/>
          </a:prstGeom>
        </p:spPr>
        <p:txBody>
          <a:bodyPr wrap="square">
            <a:spAutoFit/>
          </a:bodyPr>
          <a:lstStyle/>
          <a:p>
            <a:r>
              <a:rPr lang="en-US" altLang="en-US" dirty="0" smtClean="0">
                <a:solidFill>
                  <a:srgbClr val="9A172F"/>
                </a:solidFill>
              </a:rPr>
              <a:t>P/A = I ; intensity required to maintain lasing conditions   in a plasma scales as 1/</a:t>
            </a:r>
            <a:r>
              <a:rPr lang="el-GR" altLang="en-US" dirty="0" smtClean="0">
                <a:solidFill>
                  <a:srgbClr val="9A172F"/>
                </a:solidFill>
                <a:latin typeface="Times New Roman" panose="02020603050405020304" pitchFamily="18" charset="0"/>
                <a:cs typeface="Times New Roman" panose="02020603050405020304" pitchFamily="18" charset="0"/>
              </a:rPr>
              <a:t>λ</a:t>
            </a:r>
            <a:r>
              <a:rPr lang="en-US" altLang="en-US" sz="2800" baseline="30000" dirty="0" smtClean="0">
                <a:solidFill>
                  <a:srgbClr val="9A172F"/>
                </a:solidFill>
                <a:latin typeface="Times New Roman" panose="02020603050405020304" pitchFamily="18" charset="0"/>
                <a:cs typeface="Times New Roman" panose="02020603050405020304" pitchFamily="18" charset="0"/>
              </a:rPr>
              <a:t>4.5</a:t>
            </a:r>
            <a:r>
              <a:rPr lang="en-US" altLang="en-US" dirty="0" smtClean="0">
                <a:solidFill>
                  <a:srgbClr val="9A172F"/>
                </a:solidFill>
              </a:rPr>
              <a:t> </a:t>
            </a:r>
            <a:endParaRPr lang="en-US" dirty="0">
              <a:solidFill>
                <a:srgbClr val="9A172F"/>
              </a:solidFill>
            </a:endParaRPr>
          </a:p>
        </p:txBody>
      </p:sp>
    </p:spTree>
    <p:extLst>
      <p:ext uri="{BB962C8B-B14F-4D97-AF65-F5344CB8AC3E}">
        <p14:creationId xmlns:p14="http://schemas.microsoft.com/office/powerpoint/2010/main" val="520659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1643390" y="61369"/>
            <a:ext cx="6389360" cy="762000"/>
          </a:xfrm>
        </p:spPr>
        <p:txBody>
          <a:bodyPr/>
          <a:lstStyle/>
          <a:p>
            <a:r>
              <a:rPr lang="en-US" altLang="en-US" dirty="0" smtClean="0"/>
              <a:t>Scaling to EUVL relevant 13 nm requires excitation of Ni-like Cd ions (Cd </a:t>
            </a:r>
            <a:r>
              <a:rPr lang="en-US" altLang="en-US" sz="2800" baseline="30000" dirty="0" smtClean="0"/>
              <a:t>+ 20</a:t>
            </a:r>
            <a:r>
              <a:rPr lang="en-US" altLang="en-US" dirty="0" smtClean="0"/>
              <a:t>)</a:t>
            </a:r>
          </a:p>
        </p:txBody>
      </p:sp>
      <p:sp>
        <p:nvSpPr>
          <p:cNvPr id="5017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172B24A1-2AC2-48EC-BA21-5F3A5396960B}" type="slidenum">
              <a:rPr lang="en-US" altLang="en-US" sz="900">
                <a:solidFill>
                  <a:srgbClr val="177A6F"/>
                </a:solidFill>
                <a:latin typeface="Arial" panose="020B0604020202020204" pitchFamily="34" charset="0"/>
              </a:rPr>
              <a:pPr/>
              <a:t>31</a:t>
            </a:fld>
            <a:endParaRPr lang="en-US" altLang="en-US" sz="900">
              <a:solidFill>
                <a:srgbClr val="177A6F"/>
              </a:solidFill>
              <a:latin typeface="Arial" panose="020B0604020202020204" pitchFamily="34" charset="0"/>
            </a:endParaRPr>
          </a:p>
        </p:txBody>
      </p:sp>
      <p:pic>
        <p:nvPicPr>
          <p:cNvPr id="50180" name="Picture 3" descr="CSU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566" y="111096"/>
            <a:ext cx="126365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4" descr="ScalingNeAndNiLikeLaser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1391" y="975255"/>
            <a:ext cx="6425263" cy="496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owchart: Process 1"/>
          <p:cNvSpPr/>
          <p:nvPr/>
        </p:nvSpPr>
        <p:spPr bwMode="auto">
          <a:xfrm>
            <a:off x="2737944" y="2264979"/>
            <a:ext cx="888124" cy="320565"/>
          </a:xfrm>
          <a:prstGeom prst="flowChartProcess">
            <a:avLst/>
          </a:prstGeom>
          <a:solidFill>
            <a:schemeClr val="bg1"/>
          </a:solidFill>
          <a:ln w="9525" cap="flat" cmpd="sng" algn="ctr">
            <a:solidFill>
              <a:srgbClr val="9A172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kumimoji="0" lang="en-US" sz="1400" b="0" i="0" u="none" strike="noStrike" cap="none" normalizeH="0" baseline="0" dirty="0" err="1" smtClean="0">
                <a:ln>
                  <a:noFill/>
                </a:ln>
                <a:solidFill>
                  <a:srgbClr val="FF0000"/>
                </a:solidFill>
                <a:effectLst/>
                <a:latin typeface="Arial" charset="0"/>
                <a:ea typeface="Geneva" charset="0"/>
                <a:cs typeface="Geneva" charset="0"/>
              </a:rPr>
              <a:t>Ar</a:t>
            </a:r>
            <a:r>
              <a:rPr kumimoji="0" lang="en-US" sz="1400" b="0" i="0" u="none" strike="noStrike" cap="none" normalizeH="0" baseline="0" dirty="0" smtClean="0">
                <a:ln>
                  <a:noFill/>
                </a:ln>
                <a:solidFill>
                  <a:srgbClr val="FF0000"/>
                </a:solidFill>
                <a:effectLst/>
                <a:latin typeface="Arial" charset="0"/>
                <a:ea typeface="Geneva" charset="0"/>
                <a:cs typeface="Geneva" charset="0"/>
              </a:rPr>
              <a:t>(46.9)</a:t>
            </a:r>
            <a:endParaRPr kumimoji="0" lang="en-US" sz="1400" b="0" i="0" u="none" strike="noStrike" cap="none" normalizeH="0" baseline="0" dirty="0">
              <a:ln>
                <a:noFill/>
              </a:ln>
              <a:solidFill>
                <a:srgbClr val="FF0000"/>
              </a:solidFill>
              <a:effectLst/>
              <a:latin typeface="Arial" charset="0"/>
              <a:ea typeface="Geneva" charset="0"/>
              <a:cs typeface="Geneva" charset="0"/>
            </a:endParaRPr>
          </a:p>
        </p:txBody>
      </p:sp>
      <p:sp>
        <p:nvSpPr>
          <p:cNvPr id="3" name="Rectangle 2"/>
          <p:cNvSpPr/>
          <p:nvPr/>
        </p:nvSpPr>
        <p:spPr>
          <a:xfrm>
            <a:off x="6118181" y="5893159"/>
            <a:ext cx="2662015" cy="707886"/>
          </a:xfrm>
          <a:prstGeom prst="rect">
            <a:avLst/>
          </a:prstGeom>
        </p:spPr>
        <p:txBody>
          <a:bodyPr wrap="square">
            <a:spAutoFit/>
          </a:bodyPr>
          <a:lstStyle/>
          <a:p>
            <a:r>
              <a:rPr lang="en-US" altLang="en-US" sz="2000" dirty="0">
                <a:solidFill>
                  <a:srgbClr val="014188"/>
                </a:solidFill>
              </a:rPr>
              <a:t>Courtesy of J. Rocca</a:t>
            </a:r>
          </a:p>
          <a:p>
            <a:r>
              <a:rPr lang="en-US" altLang="en-US" sz="2000" dirty="0">
                <a:solidFill>
                  <a:srgbClr val="014188"/>
                </a:solidFill>
              </a:rPr>
              <a:t>   Colo. State Univ.</a:t>
            </a:r>
          </a:p>
        </p:txBody>
      </p:sp>
    </p:spTree>
    <p:extLst>
      <p:ext uri="{BB962C8B-B14F-4D97-AF65-F5344CB8AC3E}">
        <p14:creationId xmlns:p14="http://schemas.microsoft.com/office/powerpoint/2010/main" val="3620560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5" name="Group 7"/>
          <p:cNvGrpSpPr>
            <a:grpSpLocks/>
          </p:cNvGrpSpPr>
          <p:nvPr/>
        </p:nvGrpSpPr>
        <p:grpSpPr bwMode="auto">
          <a:xfrm>
            <a:off x="0" y="781073"/>
            <a:ext cx="4314497" cy="5628672"/>
            <a:chOff x="0" y="480"/>
            <a:chExt cx="2832" cy="3725"/>
          </a:xfrm>
        </p:grpSpPr>
        <p:pic>
          <p:nvPicPr>
            <p:cNvPr id="56331" name="Picture 8" descr="progression"/>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0"/>
              <a:ext cx="2832" cy="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32" name="Group 9"/>
            <p:cNvGrpSpPr>
              <a:grpSpLocks/>
            </p:cNvGrpSpPr>
            <p:nvPr/>
          </p:nvGrpSpPr>
          <p:grpSpPr bwMode="auto">
            <a:xfrm>
              <a:off x="96" y="656"/>
              <a:ext cx="2688" cy="3549"/>
              <a:chOff x="96" y="656"/>
              <a:chExt cx="2688" cy="3549"/>
            </a:xfrm>
          </p:grpSpPr>
          <p:sp>
            <p:nvSpPr>
              <p:cNvPr id="56333" name="Text Box 10"/>
              <p:cNvSpPr txBox="1">
                <a:spLocks noChangeArrowheads="1"/>
              </p:cNvSpPr>
              <p:nvPr/>
            </p:nvSpPr>
            <p:spPr bwMode="auto">
              <a:xfrm>
                <a:off x="410" y="3888"/>
                <a:ext cx="214"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100"/>
                  <a:t>18</a:t>
                </a:r>
              </a:p>
            </p:txBody>
          </p:sp>
          <p:sp>
            <p:nvSpPr>
              <p:cNvPr id="56334" name="Text Box 11"/>
              <p:cNvSpPr txBox="1">
                <a:spLocks noChangeArrowheads="1"/>
              </p:cNvSpPr>
              <p:nvPr/>
            </p:nvSpPr>
            <p:spPr bwMode="auto">
              <a:xfrm>
                <a:off x="842" y="3888"/>
                <a:ext cx="214"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100"/>
                  <a:t>19</a:t>
                </a:r>
              </a:p>
            </p:txBody>
          </p:sp>
          <p:sp>
            <p:nvSpPr>
              <p:cNvPr id="56335" name="Text Box 12"/>
              <p:cNvSpPr txBox="1">
                <a:spLocks noChangeArrowheads="1"/>
              </p:cNvSpPr>
              <p:nvPr/>
            </p:nvSpPr>
            <p:spPr bwMode="auto">
              <a:xfrm>
                <a:off x="1274" y="3888"/>
                <a:ext cx="214"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100"/>
                  <a:t>20</a:t>
                </a:r>
              </a:p>
            </p:txBody>
          </p:sp>
          <p:sp>
            <p:nvSpPr>
              <p:cNvPr id="56336" name="Text Box 13"/>
              <p:cNvSpPr txBox="1">
                <a:spLocks noChangeArrowheads="1"/>
              </p:cNvSpPr>
              <p:nvPr/>
            </p:nvSpPr>
            <p:spPr bwMode="auto">
              <a:xfrm>
                <a:off x="1706" y="3888"/>
                <a:ext cx="214"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100"/>
                  <a:t>21</a:t>
                </a:r>
              </a:p>
            </p:txBody>
          </p:sp>
          <p:sp>
            <p:nvSpPr>
              <p:cNvPr id="56337" name="Text Box 14"/>
              <p:cNvSpPr txBox="1">
                <a:spLocks noChangeArrowheads="1"/>
              </p:cNvSpPr>
              <p:nvPr/>
            </p:nvSpPr>
            <p:spPr bwMode="auto">
              <a:xfrm>
                <a:off x="2138" y="3888"/>
                <a:ext cx="214"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100"/>
                  <a:t>22</a:t>
                </a:r>
              </a:p>
            </p:txBody>
          </p:sp>
          <p:sp>
            <p:nvSpPr>
              <p:cNvPr id="56338" name="Text Box 15"/>
              <p:cNvSpPr txBox="1">
                <a:spLocks noChangeArrowheads="1"/>
              </p:cNvSpPr>
              <p:nvPr/>
            </p:nvSpPr>
            <p:spPr bwMode="auto">
              <a:xfrm>
                <a:off x="2570" y="3888"/>
                <a:ext cx="214"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100"/>
                  <a:t>23</a:t>
                </a:r>
              </a:p>
            </p:txBody>
          </p:sp>
          <p:sp>
            <p:nvSpPr>
              <p:cNvPr id="56339" name="Text Box 16"/>
              <p:cNvSpPr txBox="1">
                <a:spLocks noChangeArrowheads="1"/>
              </p:cNvSpPr>
              <p:nvPr/>
            </p:nvSpPr>
            <p:spPr bwMode="auto">
              <a:xfrm>
                <a:off x="1056" y="4032"/>
                <a:ext cx="82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200"/>
                  <a:t>wavelength (nm)</a:t>
                </a:r>
              </a:p>
            </p:txBody>
          </p:sp>
          <p:sp>
            <p:nvSpPr>
              <p:cNvPr id="56340" name="Rectangle 17"/>
              <p:cNvSpPr>
                <a:spLocks noChangeArrowheads="1"/>
              </p:cNvSpPr>
              <p:nvPr/>
            </p:nvSpPr>
            <p:spPr bwMode="auto">
              <a:xfrm>
                <a:off x="96" y="3264"/>
                <a:ext cx="5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400" b="1">
                    <a:solidFill>
                      <a:schemeClr val="bg1"/>
                    </a:solidFill>
                  </a:rPr>
                  <a:t>1.5 mm</a:t>
                </a:r>
              </a:p>
            </p:txBody>
          </p:sp>
          <p:sp>
            <p:nvSpPr>
              <p:cNvPr id="56341" name="Rectangle 18"/>
              <p:cNvSpPr>
                <a:spLocks noChangeArrowheads="1"/>
              </p:cNvSpPr>
              <p:nvPr/>
            </p:nvSpPr>
            <p:spPr bwMode="auto">
              <a:xfrm>
                <a:off x="96" y="2592"/>
                <a:ext cx="4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400" b="1">
                    <a:solidFill>
                      <a:schemeClr val="bg1"/>
                    </a:solidFill>
                  </a:rPr>
                  <a:t>2 mm</a:t>
                </a:r>
              </a:p>
            </p:txBody>
          </p:sp>
          <p:sp>
            <p:nvSpPr>
              <p:cNvPr id="56342" name="Rectangle 19"/>
              <p:cNvSpPr>
                <a:spLocks noChangeArrowheads="1"/>
              </p:cNvSpPr>
              <p:nvPr/>
            </p:nvSpPr>
            <p:spPr bwMode="auto">
              <a:xfrm>
                <a:off x="96" y="1968"/>
                <a:ext cx="5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400" b="1">
                    <a:solidFill>
                      <a:schemeClr val="bg1"/>
                    </a:solidFill>
                  </a:rPr>
                  <a:t>2.5 mm</a:t>
                </a:r>
              </a:p>
            </p:txBody>
          </p:sp>
          <p:sp>
            <p:nvSpPr>
              <p:cNvPr id="56343" name="Rectangle 20"/>
              <p:cNvSpPr>
                <a:spLocks noChangeArrowheads="1"/>
              </p:cNvSpPr>
              <p:nvPr/>
            </p:nvSpPr>
            <p:spPr bwMode="auto">
              <a:xfrm>
                <a:off x="96" y="1296"/>
                <a:ext cx="4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400" b="1">
                    <a:solidFill>
                      <a:schemeClr val="bg1"/>
                    </a:solidFill>
                  </a:rPr>
                  <a:t>3 mm</a:t>
                </a:r>
              </a:p>
            </p:txBody>
          </p:sp>
          <p:sp>
            <p:nvSpPr>
              <p:cNvPr id="56344" name="Rectangle 21"/>
              <p:cNvSpPr>
                <a:spLocks noChangeArrowheads="1"/>
              </p:cNvSpPr>
              <p:nvPr/>
            </p:nvSpPr>
            <p:spPr bwMode="auto">
              <a:xfrm>
                <a:off x="96" y="656"/>
                <a:ext cx="4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400" b="1">
                    <a:solidFill>
                      <a:schemeClr val="bg1"/>
                    </a:solidFill>
                  </a:rPr>
                  <a:t>4 mm</a:t>
                </a:r>
              </a:p>
            </p:txBody>
          </p:sp>
        </p:grpSp>
      </p:grpSp>
      <p:sp>
        <p:nvSpPr>
          <p:cNvPr id="56326" name="Rectangle 23"/>
          <p:cNvSpPr>
            <a:spLocks noGrp="1" noChangeArrowheads="1"/>
          </p:cNvSpPr>
          <p:nvPr>
            <p:ph type="ctrTitle"/>
          </p:nvPr>
        </p:nvSpPr>
        <p:spPr bwMode="auto">
          <a:xfrm>
            <a:off x="1445783" y="134684"/>
            <a:ext cx="6913562" cy="474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2400" b="1" dirty="0" smtClean="0"/>
              <a:t>Saturated* 18.9 nm Ni-like Molybdenum Laser</a:t>
            </a:r>
          </a:p>
        </p:txBody>
      </p:sp>
      <p:sp>
        <p:nvSpPr>
          <p:cNvPr id="2" name="Rectangle 1"/>
          <p:cNvSpPr/>
          <p:nvPr/>
        </p:nvSpPr>
        <p:spPr>
          <a:xfrm>
            <a:off x="4484111" y="4352668"/>
            <a:ext cx="2862648" cy="677108"/>
          </a:xfrm>
          <a:prstGeom prst="rect">
            <a:avLst/>
          </a:prstGeom>
        </p:spPr>
        <p:txBody>
          <a:bodyPr wrap="square">
            <a:spAutoFit/>
          </a:bodyPr>
          <a:lstStyle/>
          <a:p>
            <a:r>
              <a:rPr lang="en-US" altLang="en-US" sz="1800" dirty="0">
                <a:solidFill>
                  <a:srgbClr val="014188"/>
                </a:solidFill>
              </a:rPr>
              <a:t>Courtesy of J. Rocca</a:t>
            </a:r>
          </a:p>
          <a:p>
            <a:r>
              <a:rPr lang="en-US" altLang="en-US" sz="1800" dirty="0" smtClean="0">
                <a:solidFill>
                  <a:srgbClr val="014188"/>
                </a:solidFill>
              </a:rPr>
              <a:t>Colorado State Univ</a:t>
            </a:r>
            <a:r>
              <a:rPr lang="en-US" altLang="en-US" sz="2000" dirty="0" smtClean="0">
                <a:solidFill>
                  <a:srgbClr val="014188"/>
                </a:solidFill>
              </a:rPr>
              <a:t>ersity</a:t>
            </a:r>
            <a:endParaRPr lang="en-US" altLang="en-US" sz="2000" dirty="0">
              <a:solidFill>
                <a:srgbClr val="014188"/>
              </a:solidFill>
            </a:endParaRPr>
          </a:p>
        </p:txBody>
      </p:sp>
      <p:pic>
        <p:nvPicPr>
          <p:cNvPr id="22" name="Picture 3" descr="CSU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258" y="147637"/>
            <a:ext cx="126365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349298" y="5431932"/>
            <a:ext cx="269626" cy="461665"/>
          </a:xfrm>
          <a:prstGeom prst="rect">
            <a:avLst/>
          </a:prstGeom>
        </p:spPr>
        <p:txBody>
          <a:bodyPr wrap="none">
            <a:spAutoFit/>
          </a:bodyPr>
          <a:lstStyle/>
          <a:p>
            <a:r>
              <a:rPr lang="en-US" altLang="en-US" b="1" dirty="0" smtClean="0"/>
              <a:t> </a:t>
            </a:r>
            <a:endParaRPr lang="en-US" dirty="0"/>
          </a:p>
        </p:txBody>
      </p:sp>
      <p:sp>
        <p:nvSpPr>
          <p:cNvPr id="5" name="Rectangle 4"/>
          <p:cNvSpPr/>
          <p:nvPr/>
        </p:nvSpPr>
        <p:spPr>
          <a:xfrm>
            <a:off x="4267200" y="5201503"/>
            <a:ext cx="4845502" cy="1323439"/>
          </a:xfrm>
          <a:prstGeom prst="rect">
            <a:avLst/>
          </a:prstGeom>
        </p:spPr>
        <p:txBody>
          <a:bodyPr wrap="square">
            <a:spAutoFit/>
          </a:bodyPr>
          <a:lstStyle/>
          <a:p>
            <a:r>
              <a:rPr lang="en-US" altLang="en-US" sz="2000" dirty="0">
                <a:solidFill>
                  <a:srgbClr val="014188"/>
                </a:solidFill>
              </a:rPr>
              <a:t>*Saturation in the context of an EUV/SXR plasma </a:t>
            </a:r>
            <a:r>
              <a:rPr lang="en-US" altLang="en-US" sz="2000" dirty="0" smtClean="0">
                <a:solidFill>
                  <a:srgbClr val="014188"/>
                </a:solidFill>
              </a:rPr>
              <a:t>driven </a:t>
            </a:r>
            <a:r>
              <a:rPr lang="en-US" altLang="en-US" sz="2000" dirty="0">
                <a:solidFill>
                  <a:srgbClr val="014188"/>
                </a:solidFill>
              </a:rPr>
              <a:t>atomic laser refers to the transition from  exponential gain vs. distance to a linear gain vs. distance </a:t>
            </a:r>
            <a:endParaRPr lang="en-US" sz="2000" dirty="0">
              <a:solidFill>
                <a:srgbClr val="014188"/>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928024"/>
            <a:ext cx="4693030" cy="3424644"/>
          </a:xfrm>
          <a:prstGeom prst="rect">
            <a:avLst/>
          </a:prstGeom>
        </p:spPr>
      </p:pic>
      <p:sp>
        <p:nvSpPr>
          <p:cNvPr id="7" name="Rectangle 6"/>
          <p:cNvSpPr/>
          <p:nvPr/>
        </p:nvSpPr>
        <p:spPr>
          <a:xfrm>
            <a:off x="6317369" y="2834304"/>
            <a:ext cx="2566661" cy="923330"/>
          </a:xfrm>
          <a:prstGeom prst="rect">
            <a:avLst/>
          </a:prstGeom>
        </p:spPr>
        <p:txBody>
          <a:bodyPr wrap="square">
            <a:spAutoFit/>
          </a:bodyPr>
          <a:lstStyle/>
          <a:p>
            <a:r>
              <a:rPr lang="en-US" altLang="en-US" sz="1800" dirty="0" smtClean="0">
                <a:solidFill>
                  <a:srgbClr val="014188"/>
                </a:solidFill>
              </a:rPr>
              <a:t>18.9 nm, Ni-like Mo, </a:t>
            </a:r>
            <a:r>
              <a:rPr lang="en-US" altLang="en-US" sz="1800" dirty="0" smtClean="0">
                <a:solidFill>
                  <a:srgbClr val="014188"/>
                </a:solidFill>
                <a:latin typeface="+mn-lt"/>
              </a:rPr>
              <a:t>1.5 </a:t>
            </a:r>
            <a:r>
              <a:rPr lang="el-GR" altLang="en-US" sz="1800" dirty="0" smtClean="0">
                <a:solidFill>
                  <a:srgbClr val="014188"/>
                </a:solidFill>
                <a:latin typeface="+mn-lt"/>
                <a:cs typeface="Times New Roman" panose="02020603050405020304" pitchFamily="18" charset="0"/>
              </a:rPr>
              <a:t>μ</a:t>
            </a:r>
            <a:r>
              <a:rPr lang="en-US" altLang="en-US" sz="1800" dirty="0" smtClean="0">
                <a:solidFill>
                  <a:srgbClr val="014188"/>
                </a:solidFill>
                <a:latin typeface="+mn-lt"/>
                <a:cs typeface="Times New Roman" panose="02020603050405020304" pitchFamily="18" charset="0"/>
              </a:rPr>
              <a:t>J, 5 </a:t>
            </a:r>
            <a:r>
              <a:rPr lang="en-US" altLang="en-US" sz="1800" dirty="0" err="1" smtClean="0">
                <a:solidFill>
                  <a:srgbClr val="014188"/>
                </a:solidFill>
                <a:latin typeface="+mn-lt"/>
                <a:cs typeface="Times New Roman" panose="02020603050405020304" pitchFamily="18" charset="0"/>
              </a:rPr>
              <a:t>psec</a:t>
            </a:r>
            <a:r>
              <a:rPr lang="en-US" altLang="en-US" sz="1800" dirty="0" smtClean="0">
                <a:solidFill>
                  <a:srgbClr val="014188"/>
                </a:solidFill>
                <a:latin typeface="+mn-lt"/>
                <a:cs typeface="Times New Roman" panose="02020603050405020304" pitchFamily="18" charset="0"/>
              </a:rPr>
              <a:t>, 100 Hz, 43/cm, </a:t>
            </a:r>
            <a:r>
              <a:rPr lang="en-US" altLang="en-US" sz="1800" dirty="0" err="1" smtClean="0">
                <a:solidFill>
                  <a:srgbClr val="014188"/>
                </a:solidFill>
                <a:latin typeface="+mn-lt"/>
                <a:cs typeface="Times New Roman" panose="02020603050405020304" pitchFamily="18" charset="0"/>
              </a:rPr>
              <a:t>gL</a:t>
            </a:r>
            <a:r>
              <a:rPr lang="en-US" altLang="en-US" sz="1800" dirty="0" smtClean="0">
                <a:solidFill>
                  <a:srgbClr val="014188"/>
                </a:solidFill>
                <a:latin typeface="+mn-lt"/>
                <a:cs typeface="Times New Roman" panose="02020603050405020304" pitchFamily="18" charset="0"/>
              </a:rPr>
              <a:t> = 17</a:t>
            </a:r>
            <a:endParaRPr lang="en-US" sz="1800" dirty="0">
              <a:solidFill>
                <a:srgbClr val="014188"/>
              </a:solidFill>
              <a:latin typeface="+mn-lt"/>
            </a:endParaRPr>
          </a:p>
        </p:txBody>
      </p:sp>
    </p:spTree>
    <p:extLst>
      <p:ext uri="{BB962C8B-B14F-4D97-AF65-F5344CB8AC3E}">
        <p14:creationId xmlns:p14="http://schemas.microsoft.com/office/powerpoint/2010/main" val="209220004"/>
      </p:ext>
    </p:extLst>
  </p:cSld>
  <p:clrMapOvr>
    <a:masterClrMapping/>
  </p:clrMapOvr>
  <p:transition advTm="1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13"/>
          <p:cNvGrpSpPr>
            <a:grpSpLocks/>
          </p:cNvGrpSpPr>
          <p:nvPr/>
        </p:nvGrpSpPr>
        <p:grpSpPr bwMode="auto">
          <a:xfrm>
            <a:off x="423718" y="1511408"/>
            <a:ext cx="6096000" cy="4419600"/>
            <a:chOff x="816" y="1248"/>
            <a:chExt cx="2670" cy="2124"/>
          </a:xfrm>
        </p:grpSpPr>
        <p:grpSp>
          <p:nvGrpSpPr>
            <p:cNvPr id="58377" name="Group 12"/>
            <p:cNvGrpSpPr>
              <a:grpSpLocks/>
            </p:cNvGrpSpPr>
            <p:nvPr/>
          </p:nvGrpSpPr>
          <p:grpSpPr bwMode="auto">
            <a:xfrm>
              <a:off x="816" y="1248"/>
              <a:ext cx="2670" cy="2124"/>
              <a:chOff x="816" y="1248"/>
              <a:chExt cx="2670" cy="2124"/>
            </a:xfrm>
          </p:grpSpPr>
          <p:pic>
            <p:nvPicPr>
              <p:cNvPr id="5837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 y="1248"/>
                <a:ext cx="2670" cy="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0" name="Rectangle 9"/>
              <p:cNvSpPr>
                <a:spLocks noChangeArrowheads="1"/>
              </p:cNvSpPr>
              <p:nvPr/>
            </p:nvSpPr>
            <p:spPr bwMode="auto">
              <a:xfrm>
                <a:off x="2352" y="1824"/>
                <a:ext cx="1008"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58381" name="Rectangle 10"/>
              <p:cNvSpPr>
                <a:spLocks noChangeArrowheads="1"/>
              </p:cNvSpPr>
              <p:nvPr/>
            </p:nvSpPr>
            <p:spPr bwMode="auto">
              <a:xfrm>
                <a:off x="2688" y="1680"/>
                <a:ext cx="48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lgn="ctr"/>
                <a:r>
                  <a:rPr lang="en-US" altLang="en-US"/>
                  <a:t>850 nJ/shot</a:t>
                </a:r>
              </a:p>
            </p:txBody>
          </p:sp>
          <p:sp>
            <p:nvSpPr>
              <p:cNvPr id="58382" name="Freeform 11"/>
              <p:cNvSpPr>
                <a:spLocks/>
              </p:cNvSpPr>
              <p:nvPr/>
            </p:nvSpPr>
            <p:spPr bwMode="auto">
              <a:xfrm>
                <a:off x="2950" y="1536"/>
                <a:ext cx="116" cy="141"/>
              </a:xfrm>
              <a:custGeom>
                <a:avLst/>
                <a:gdLst>
                  <a:gd name="T0" fmla="*/ 0 w 116"/>
                  <a:gd name="T1" fmla="*/ 141 h 141"/>
                  <a:gd name="T2" fmla="*/ 116 w 116"/>
                  <a:gd name="T3" fmla="*/ 0 h 141"/>
                  <a:gd name="T4" fmla="*/ 0 60000 65536"/>
                  <a:gd name="T5" fmla="*/ 0 60000 65536"/>
                  <a:gd name="T6" fmla="*/ 0 w 116"/>
                  <a:gd name="T7" fmla="*/ 0 h 141"/>
                  <a:gd name="T8" fmla="*/ 116 w 116"/>
                  <a:gd name="T9" fmla="*/ 141 h 141"/>
                </a:gdLst>
                <a:ahLst/>
                <a:cxnLst>
                  <a:cxn ang="T4">
                    <a:pos x="T0" y="T1"/>
                  </a:cxn>
                  <a:cxn ang="T5">
                    <a:pos x="T2" y="T3"/>
                  </a:cxn>
                </a:cxnLst>
                <a:rect l="T6" t="T7" r="T8" b="T9"/>
                <a:pathLst>
                  <a:path w="116" h="141">
                    <a:moveTo>
                      <a:pt x="0" y="141"/>
                    </a:moveTo>
                    <a:lnTo>
                      <a:pt x="116" y="0"/>
                    </a:lnTo>
                  </a:path>
                </a:pathLst>
              </a:cu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grpSp>
        <p:pic>
          <p:nvPicPr>
            <p:cNvPr id="5837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 y="1920"/>
              <a:ext cx="1085"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838" name="Text Box 14"/>
          <p:cNvSpPr txBox="1">
            <a:spLocks noChangeArrowheads="1"/>
          </p:cNvSpPr>
          <p:nvPr/>
        </p:nvSpPr>
        <p:spPr bwMode="auto">
          <a:xfrm>
            <a:off x="206150" y="13720"/>
            <a:ext cx="8007759" cy="830997"/>
          </a:xfrm>
          <a:prstGeom prst="rect">
            <a:avLst/>
          </a:prstGeom>
          <a:noFill/>
          <a:ln w="9525">
            <a:noFill/>
            <a:miter lim="800000"/>
            <a:headEnd/>
            <a:tailEnd/>
          </a:ln>
          <a:effectLst/>
        </p:spPr>
        <p:txBody>
          <a:bodyPr wrap="squar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lgn="ctr">
              <a:spcBef>
                <a:spcPts val="0"/>
              </a:spcBef>
            </a:pPr>
            <a:r>
              <a:rPr lang="en-US" altLang="en-US" b="1" dirty="0">
                <a:solidFill>
                  <a:srgbClr val="9A172F"/>
                </a:solidFill>
                <a:latin typeface="Arial" panose="020B0604020202020204" pitchFamily="34" charset="0"/>
              </a:rPr>
              <a:t>Saturated laser operation at 13.9 nm </a:t>
            </a:r>
          </a:p>
          <a:p>
            <a:pPr algn="ctr">
              <a:spcBef>
                <a:spcPts val="0"/>
              </a:spcBef>
            </a:pPr>
            <a:r>
              <a:rPr lang="en-US" altLang="en-US" b="1" dirty="0" smtClean="0">
                <a:solidFill>
                  <a:srgbClr val="9A172F"/>
                </a:solidFill>
                <a:latin typeface="Arial" panose="020B0604020202020204" pitchFamily="34" charset="0"/>
              </a:rPr>
              <a:t>in Nickel-like </a:t>
            </a:r>
            <a:r>
              <a:rPr lang="en-US" altLang="en-US" b="1" dirty="0">
                <a:solidFill>
                  <a:srgbClr val="9A172F"/>
                </a:solidFill>
                <a:latin typeface="Arial" panose="020B0604020202020204" pitchFamily="34" charset="0"/>
              </a:rPr>
              <a:t>Ag </a:t>
            </a:r>
          </a:p>
        </p:txBody>
      </p:sp>
      <p:sp>
        <p:nvSpPr>
          <p:cNvPr id="58372" name="Text Box 15"/>
          <p:cNvSpPr txBox="1">
            <a:spLocks noChangeArrowheads="1"/>
          </p:cNvSpPr>
          <p:nvPr/>
        </p:nvSpPr>
        <p:spPr bwMode="auto">
          <a:xfrm>
            <a:off x="628650" y="1040808"/>
            <a:ext cx="4495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spcBef>
                <a:spcPct val="50000"/>
              </a:spcBef>
            </a:pPr>
            <a:r>
              <a:rPr lang="en-US" altLang="en-US" dirty="0">
                <a:solidFill>
                  <a:srgbClr val="014188"/>
                </a:solidFill>
              </a:rPr>
              <a:t>1 J short (8 </a:t>
            </a:r>
            <a:r>
              <a:rPr lang="en-US" altLang="en-US" dirty="0" err="1">
                <a:solidFill>
                  <a:srgbClr val="014188"/>
                </a:solidFill>
              </a:rPr>
              <a:t>ps</a:t>
            </a:r>
            <a:r>
              <a:rPr lang="en-US" altLang="en-US" dirty="0">
                <a:solidFill>
                  <a:srgbClr val="014188"/>
                </a:solidFill>
              </a:rPr>
              <a:t>) pulse </a:t>
            </a:r>
            <a:r>
              <a:rPr lang="en-US" altLang="en-US" dirty="0" smtClean="0">
                <a:solidFill>
                  <a:srgbClr val="014188"/>
                </a:solidFill>
              </a:rPr>
              <a:t>excitation;</a:t>
            </a:r>
            <a:endParaRPr lang="en-US" altLang="en-US" dirty="0">
              <a:solidFill>
                <a:srgbClr val="014188"/>
              </a:solidFill>
            </a:endParaRPr>
          </a:p>
        </p:txBody>
      </p:sp>
      <p:sp>
        <p:nvSpPr>
          <p:cNvPr id="58374" name="Text Box 17"/>
          <p:cNvSpPr txBox="1">
            <a:spLocks noChangeArrowheads="1"/>
          </p:cNvSpPr>
          <p:nvPr/>
        </p:nvSpPr>
        <p:spPr bwMode="auto">
          <a:xfrm>
            <a:off x="2358457" y="1618750"/>
            <a:ext cx="441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spcBef>
                <a:spcPct val="50000"/>
              </a:spcBef>
            </a:pPr>
            <a:endParaRPr lang="en-US" altLang="en-US"/>
          </a:p>
        </p:txBody>
      </p:sp>
      <p:sp>
        <p:nvSpPr>
          <p:cNvPr id="58375" name="Text Box 18"/>
          <p:cNvSpPr txBox="1">
            <a:spLocks noChangeArrowheads="1"/>
          </p:cNvSpPr>
          <p:nvPr/>
        </p:nvSpPr>
        <p:spPr bwMode="auto">
          <a:xfrm>
            <a:off x="4679372" y="1021540"/>
            <a:ext cx="30306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spcBef>
                <a:spcPct val="50000"/>
              </a:spcBef>
            </a:pPr>
            <a:r>
              <a:rPr lang="en-US" altLang="en-US" dirty="0">
                <a:solidFill>
                  <a:srgbClr val="014188"/>
                </a:solidFill>
              </a:rPr>
              <a:t>g</a:t>
            </a:r>
            <a:r>
              <a:rPr lang="en-US" altLang="en-US" baseline="-25000" dirty="0">
                <a:solidFill>
                  <a:srgbClr val="014188"/>
                </a:solidFill>
              </a:rPr>
              <a:t>0</a:t>
            </a:r>
            <a:r>
              <a:rPr lang="en-US" altLang="en-US" dirty="0">
                <a:solidFill>
                  <a:srgbClr val="014188"/>
                </a:solidFill>
              </a:rPr>
              <a:t>=67 cm</a:t>
            </a:r>
            <a:r>
              <a:rPr lang="en-US" altLang="en-US" baseline="30000" dirty="0">
                <a:solidFill>
                  <a:srgbClr val="014188"/>
                </a:solidFill>
              </a:rPr>
              <a:t>-1</a:t>
            </a:r>
            <a:r>
              <a:rPr lang="en-US" altLang="en-US" dirty="0">
                <a:solidFill>
                  <a:srgbClr val="014188"/>
                </a:solidFill>
              </a:rPr>
              <a:t> ;  </a:t>
            </a:r>
            <a:r>
              <a:rPr lang="en-US" altLang="en-US" dirty="0" err="1" smtClean="0">
                <a:solidFill>
                  <a:srgbClr val="014188"/>
                </a:solidFill>
              </a:rPr>
              <a:t>gL</a:t>
            </a:r>
            <a:r>
              <a:rPr lang="en-US" altLang="en-US" dirty="0" smtClean="0">
                <a:solidFill>
                  <a:srgbClr val="014188"/>
                </a:solidFill>
              </a:rPr>
              <a:t>= </a:t>
            </a:r>
            <a:r>
              <a:rPr lang="en-US" altLang="en-US" dirty="0">
                <a:solidFill>
                  <a:srgbClr val="014188"/>
                </a:solidFill>
              </a:rPr>
              <a:t>16.8</a:t>
            </a:r>
            <a:endParaRPr lang="en-US" altLang="en-US" baseline="30000" dirty="0">
              <a:solidFill>
                <a:srgbClr val="014188"/>
              </a:solidFill>
            </a:endParaRPr>
          </a:p>
        </p:txBody>
      </p:sp>
      <p:sp>
        <p:nvSpPr>
          <p:cNvPr id="2" name="Rectangle 1"/>
          <p:cNvSpPr/>
          <p:nvPr/>
        </p:nvSpPr>
        <p:spPr>
          <a:xfrm>
            <a:off x="5081335" y="5726882"/>
            <a:ext cx="3300665" cy="707886"/>
          </a:xfrm>
          <a:prstGeom prst="rect">
            <a:avLst/>
          </a:prstGeom>
        </p:spPr>
        <p:txBody>
          <a:bodyPr wrap="square">
            <a:spAutoFit/>
          </a:bodyPr>
          <a:lstStyle/>
          <a:p>
            <a:r>
              <a:rPr lang="en-US" altLang="en-US" sz="2000" dirty="0" smtClean="0">
                <a:solidFill>
                  <a:srgbClr val="014188"/>
                </a:solidFill>
              </a:rPr>
              <a:t>   Courtesy </a:t>
            </a:r>
            <a:r>
              <a:rPr lang="en-US" altLang="en-US" sz="2000" dirty="0">
                <a:solidFill>
                  <a:srgbClr val="014188"/>
                </a:solidFill>
              </a:rPr>
              <a:t>of J. Rocca</a:t>
            </a:r>
          </a:p>
          <a:p>
            <a:r>
              <a:rPr lang="en-US" altLang="en-US" sz="2000" dirty="0" smtClean="0">
                <a:solidFill>
                  <a:srgbClr val="014188"/>
                </a:solidFill>
              </a:rPr>
              <a:t>Colorado </a:t>
            </a:r>
            <a:r>
              <a:rPr lang="en-US" altLang="en-US" sz="2000" dirty="0">
                <a:solidFill>
                  <a:srgbClr val="014188"/>
                </a:solidFill>
              </a:rPr>
              <a:t>State </a:t>
            </a:r>
            <a:r>
              <a:rPr lang="en-US" altLang="en-US" sz="2000" dirty="0" smtClean="0">
                <a:solidFill>
                  <a:srgbClr val="014188"/>
                </a:solidFill>
              </a:rPr>
              <a:t>University</a:t>
            </a:r>
            <a:endParaRPr lang="en-US" altLang="en-US" sz="2000" dirty="0">
              <a:solidFill>
                <a:srgbClr val="014188"/>
              </a:solidFill>
            </a:endParaRPr>
          </a:p>
        </p:txBody>
      </p:sp>
      <p:pic>
        <p:nvPicPr>
          <p:cNvPr id="15" name="Picture 3" descr="CSU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672" y="142282"/>
            <a:ext cx="126365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153233"/>
      </p:ext>
    </p:extLst>
  </p:cSld>
  <p:clrMapOvr>
    <a:masterClrMapping/>
  </p:clrMapOvr>
  <p:transition advTm="7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 3"/>
          <p:cNvGrpSpPr>
            <a:grpSpLocks/>
          </p:cNvGrpSpPr>
          <p:nvPr/>
        </p:nvGrpSpPr>
        <p:grpSpPr bwMode="auto">
          <a:xfrm>
            <a:off x="4495800" y="1981200"/>
            <a:ext cx="4170363" cy="3400425"/>
            <a:chOff x="2848" y="1531"/>
            <a:chExt cx="2627" cy="2142"/>
          </a:xfrm>
        </p:grpSpPr>
        <p:pic>
          <p:nvPicPr>
            <p:cNvPr id="59403" name="Picture 4" descr="Cd_gain_points1022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 y="1531"/>
              <a:ext cx="2529" cy="2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4" name="Text Box 5"/>
            <p:cNvSpPr txBox="1">
              <a:spLocks noChangeAspect="1" noChangeArrowheads="1"/>
            </p:cNvSpPr>
            <p:nvPr/>
          </p:nvSpPr>
          <p:spPr bwMode="auto">
            <a:xfrm>
              <a:off x="4476" y="2733"/>
              <a:ext cx="944"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spcBef>
                  <a:spcPct val="50000"/>
                </a:spcBef>
              </a:pPr>
              <a:r>
                <a:rPr lang="en-US" altLang="en-US" sz="1600" b="1" dirty="0">
                  <a:latin typeface="Century Gothic" panose="020B0502020202020204" pitchFamily="34" charset="0"/>
                </a:rPr>
                <a:t>g</a:t>
              </a:r>
              <a:r>
                <a:rPr lang="en-US" altLang="en-US" sz="1600" b="1" baseline="-25000" dirty="0">
                  <a:latin typeface="Century Gothic" panose="020B0502020202020204" pitchFamily="34" charset="0"/>
                </a:rPr>
                <a:t>0</a:t>
              </a:r>
              <a:r>
                <a:rPr lang="en-US" altLang="en-US" sz="1600" b="1" dirty="0">
                  <a:latin typeface="Century Gothic" panose="020B0502020202020204" pitchFamily="34" charset="0"/>
                </a:rPr>
                <a:t>=69 cm</a:t>
              </a:r>
              <a:r>
                <a:rPr lang="en-US" altLang="en-US" sz="1600" b="1" baseline="30000" dirty="0">
                  <a:latin typeface="Century Gothic" panose="020B0502020202020204" pitchFamily="34" charset="0"/>
                </a:rPr>
                <a:t>-1</a:t>
              </a:r>
            </a:p>
            <a:p>
              <a:pPr>
                <a:spcBef>
                  <a:spcPct val="50000"/>
                </a:spcBef>
              </a:pPr>
              <a:r>
                <a:rPr lang="en-US" altLang="en-US" sz="1600" b="1" dirty="0" err="1">
                  <a:latin typeface="Century Gothic" panose="020B0502020202020204" pitchFamily="34" charset="0"/>
                  <a:cs typeface="Times New Roman" panose="02020603050405020304" pitchFamily="18" charset="0"/>
                </a:rPr>
                <a:t>g</a:t>
              </a:r>
              <a:r>
                <a:rPr lang="en-US" altLang="en-US" sz="1600" b="1" dirty="0" err="1" smtClean="0">
                  <a:latin typeface="Century Gothic" panose="020B0502020202020204" pitchFamily="34" charset="0"/>
                  <a:cs typeface="Times New Roman" panose="02020603050405020304" pitchFamily="18" charset="0"/>
                </a:rPr>
                <a:t>×L</a:t>
              </a:r>
              <a:r>
                <a:rPr lang="en-US" altLang="en-US" sz="1600" b="1" dirty="0" smtClean="0">
                  <a:latin typeface="Century Gothic" panose="020B0502020202020204" pitchFamily="34" charset="0"/>
                  <a:cs typeface="Times New Roman" panose="02020603050405020304" pitchFamily="18" charset="0"/>
                </a:rPr>
                <a:t>=17.6</a:t>
              </a:r>
              <a:endParaRPr lang="en-US" altLang="en-US" sz="1600" b="1" dirty="0">
                <a:latin typeface="Century Gothic" panose="020B0502020202020204" pitchFamily="34" charset="0"/>
                <a:cs typeface="Times New Roman" panose="02020603050405020304" pitchFamily="18" charset="0"/>
              </a:endParaRPr>
            </a:p>
          </p:txBody>
        </p:sp>
        <p:sp>
          <p:nvSpPr>
            <p:cNvPr id="59405" name="Text Box 6"/>
            <p:cNvSpPr txBox="1">
              <a:spLocks noChangeAspect="1" noChangeArrowheads="1"/>
            </p:cNvSpPr>
            <p:nvPr/>
          </p:nvSpPr>
          <p:spPr bwMode="auto">
            <a:xfrm rot="-5400000">
              <a:off x="2169" y="2323"/>
              <a:ext cx="1608"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lgn="ctr"/>
              <a:r>
                <a:rPr lang="en-US" altLang="en-US" sz="2000">
                  <a:latin typeface="Century Gothic" panose="020B0502020202020204" pitchFamily="34" charset="0"/>
                </a:rPr>
                <a:t>Intensity (arb. Units)</a:t>
              </a:r>
            </a:p>
          </p:txBody>
        </p:sp>
        <p:sp>
          <p:nvSpPr>
            <p:cNvPr id="59406" name="Text Box 7"/>
            <p:cNvSpPr txBox="1">
              <a:spLocks noChangeAspect="1" noChangeArrowheads="1"/>
            </p:cNvSpPr>
            <p:nvPr/>
          </p:nvSpPr>
          <p:spPr bwMode="auto">
            <a:xfrm>
              <a:off x="3829" y="3423"/>
              <a:ext cx="1114"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lgn="ctr"/>
              <a:r>
                <a:rPr lang="en-US" altLang="en-US" sz="2000">
                  <a:latin typeface="Century Gothic" panose="020B0502020202020204" pitchFamily="34" charset="0"/>
                </a:rPr>
                <a:t>Length (mm)</a:t>
              </a:r>
            </a:p>
          </p:txBody>
        </p:sp>
      </p:grpSp>
      <p:grpSp>
        <p:nvGrpSpPr>
          <p:cNvPr id="59395" name="Group 8"/>
          <p:cNvGrpSpPr>
            <a:grpSpLocks/>
          </p:cNvGrpSpPr>
          <p:nvPr/>
        </p:nvGrpSpPr>
        <p:grpSpPr bwMode="auto">
          <a:xfrm>
            <a:off x="381000" y="1676400"/>
            <a:ext cx="3773488" cy="3548063"/>
            <a:chOff x="157" y="1372"/>
            <a:chExt cx="2377" cy="2235"/>
          </a:xfrm>
        </p:grpSpPr>
        <p:pic>
          <p:nvPicPr>
            <p:cNvPr id="59399" name="Picture 9" descr="Cd_4mm_spectra"/>
            <p:cNvPicPr>
              <a:picLocks noChangeAspect="1" noChangeArrowheads="1"/>
            </p:cNvPicPr>
            <p:nvPr/>
          </p:nvPicPr>
          <p:blipFill>
            <a:blip r:embed="rId4">
              <a:extLst>
                <a:ext uri="{28A0092B-C50C-407E-A947-70E740481C1C}">
                  <a14:useLocalDpi xmlns:a14="http://schemas.microsoft.com/office/drawing/2010/main" val="0"/>
                </a:ext>
              </a:extLst>
            </a:blip>
            <a:srcRect l="4366" r="5722"/>
            <a:stretch>
              <a:fillRect/>
            </a:stretch>
          </p:blipFill>
          <p:spPr bwMode="auto">
            <a:xfrm>
              <a:off x="430" y="1372"/>
              <a:ext cx="2104" cy="2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Text Box 10"/>
            <p:cNvSpPr txBox="1">
              <a:spLocks noChangeAspect="1" noChangeArrowheads="1"/>
            </p:cNvSpPr>
            <p:nvPr/>
          </p:nvSpPr>
          <p:spPr bwMode="auto">
            <a:xfrm>
              <a:off x="918" y="3395"/>
              <a:ext cx="1186" cy="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lgn="ctr"/>
              <a:r>
                <a:rPr lang="en-US" altLang="en-US" sz="1600">
                  <a:latin typeface="Century Gothic" panose="020B0502020202020204" pitchFamily="34" charset="0"/>
                </a:rPr>
                <a:t>wavelength (nm)</a:t>
              </a:r>
            </a:p>
          </p:txBody>
        </p:sp>
        <p:sp>
          <p:nvSpPr>
            <p:cNvPr id="59401" name="Text Box 11"/>
            <p:cNvSpPr txBox="1">
              <a:spLocks noChangeAspect="1" noChangeArrowheads="1"/>
            </p:cNvSpPr>
            <p:nvPr/>
          </p:nvSpPr>
          <p:spPr bwMode="auto">
            <a:xfrm rot="-5400000">
              <a:off x="-115" y="2821"/>
              <a:ext cx="1016" cy="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lgn="ctr"/>
              <a:r>
                <a:rPr lang="en-US" altLang="en-US" sz="1600">
                  <a:latin typeface="Century Gothic" panose="020B0502020202020204" pitchFamily="34" charset="0"/>
                </a:rPr>
                <a:t>Intensity (a. u.)</a:t>
              </a:r>
            </a:p>
          </p:txBody>
        </p:sp>
        <p:sp>
          <p:nvSpPr>
            <p:cNvPr id="59402" name="Text Box 12"/>
            <p:cNvSpPr txBox="1">
              <a:spLocks noChangeAspect="1" noChangeArrowheads="1"/>
            </p:cNvSpPr>
            <p:nvPr/>
          </p:nvSpPr>
          <p:spPr bwMode="auto">
            <a:xfrm rot="-5400000">
              <a:off x="-149" y="1717"/>
              <a:ext cx="978" cy="3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lgn="ctr"/>
              <a:r>
                <a:rPr lang="en-US" altLang="en-US" sz="1600">
                  <a:latin typeface="Century Gothic" panose="020B0502020202020204" pitchFamily="34" charset="0"/>
                </a:rPr>
                <a:t>CCD channel (x10</a:t>
              </a:r>
              <a:r>
                <a:rPr lang="en-US" altLang="en-US" sz="1600" baseline="30000">
                  <a:latin typeface="Century Gothic" panose="020B0502020202020204" pitchFamily="34" charset="0"/>
                </a:rPr>
                <a:t>-2</a:t>
              </a:r>
              <a:r>
                <a:rPr lang="en-US" altLang="en-US" sz="1600">
                  <a:latin typeface="Century Gothic" panose="020B0502020202020204" pitchFamily="34" charset="0"/>
                </a:rPr>
                <a:t>)</a:t>
              </a:r>
            </a:p>
          </p:txBody>
        </p:sp>
      </p:grpSp>
      <p:sp>
        <p:nvSpPr>
          <p:cNvPr id="284685" name="Text Box 13"/>
          <p:cNvSpPr txBox="1">
            <a:spLocks noChangeArrowheads="1"/>
          </p:cNvSpPr>
          <p:nvPr/>
        </p:nvSpPr>
        <p:spPr bwMode="auto">
          <a:xfrm>
            <a:off x="1299468" y="146051"/>
            <a:ext cx="6934200" cy="461962"/>
          </a:xfrm>
          <a:prstGeom prst="rect">
            <a:avLst/>
          </a:prstGeom>
          <a:noFill/>
          <a:ln w="9525">
            <a:noFill/>
            <a:miter lim="800000"/>
            <a:headEnd/>
            <a:tailEnd/>
          </a:ln>
          <a:effectLst/>
        </p:spPr>
        <p:txBody>
          <a:bodyPr>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lgn="ctr"/>
            <a:r>
              <a:rPr lang="en-US" altLang="en-US" b="1" dirty="0">
                <a:solidFill>
                  <a:srgbClr val="9A172F"/>
                </a:solidFill>
                <a:latin typeface="Arial" panose="020B0604020202020204" pitchFamily="34" charset="0"/>
              </a:rPr>
              <a:t>Gain-saturated Ni-like 13.2 nm Ni-like Cd laser</a:t>
            </a:r>
            <a:endParaRPr lang="es-ES" altLang="en-US" b="1" dirty="0">
              <a:solidFill>
                <a:srgbClr val="9A172F"/>
              </a:solidFill>
              <a:latin typeface="Arial" panose="020B0604020202020204" pitchFamily="34" charset="0"/>
            </a:endParaRPr>
          </a:p>
        </p:txBody>
      </p:sp>
      <p:sp>
        <p:nvSpPr>
          <p:cNvPr id="59397" name="Text Box 14"/>
          <p:cNvSpPr txBox="1">
            <a:spLocks noChangeArrowheads="1"/>
          </p:cNvSpPr>
          <p:nvPr/>
        </p:nvSpPr>
        <p:spPr bwMode="auto">
          <a:xfrm>
            <a:off x="213014" y="1176338"/>
            <a:ext cx="75697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spcBef>
                <a:spcPct val="50000"/>
              </a:spcBef>
            </a:pPr>
            <a:r>
              <a:rPr lang="en-US" altLang="en-US" sz="1600" dirty="0"/>
              <a:t>                    </a:t>
            </a:r>
            <a:r>
              <a:rPr lang="en-US" altLang="en-US" sz="2000" b="1" dirty="0">
                <a:solidFill>
                  <a:srgbClr val="014188"/>
                </a:solidFill>
              </a:rPr>
              <a:t>1 J short pulse </a:t>
            </a:r>
            <a:r>
              <a:rPr lang="en-US" altLang="en-US" sz="2000" b="1" dirty="0" smtClean="0">
                <a:solidFill>
                  <a:srgbClr val="014188"/>
                </a:solidFill>
              </a:rPr>
              <a:t>; </a:t>
            </a:r>
            <a:r>
              <a:rPr lang="en-US" altLang="en-US" sz="2000" b="1" dirty="0">
                <a:solidFill>
                  <a:srgbClr val="014188"/>
                </a:solidFill>
              </a:rPr>
              <a:t>23 degrees grazing incidence angle</a:t>
            </a:r>
          </a:p>
        </p:txBody>
      </p:sp>
      <p:sp>
        <p:nvSpPr>
          <p:cNvPr id="2" name="Rectangle 1"/>
          <p:cNvSpPr/>
          <p:nvPr/>
        </p:nvSpPr>
        <p:spPr>
          <a:xfrm>
            <a:off x="2269122" y="5630150"/>
            <a:ext cx="3457559" cy="707886"/>
          </a:xfrm>
          <a:prstGeom prst="rect">
            <a:avLst/>
          </a:prstGeom>
        </p:spPr>
        <p:txBody>
          <a:bodyPr wrap="square">
            <a:spAutoFit/>
          </a:bodyPr>
          <a:lstStyle/>
          <a:p>
            <a:r>
              <a:rPr lang="en-US" altLang="en-US" sz="2000" dirty="0">
                <a:solidFill>
                  <a:srgbClr val="014188"/>
                </a:solidFill>
              </a:rPr>
              <a:t>Courtesy of J. Rocca</a:t>
            </a:r>
          </a:p>
          <a:p>
            <a:r>
              <a:rPr lang="en-US" altLang="en-US" sz="2000" dirty="0">
                <a:solidFill>
                  <a:srgbClr val="014188"/>
                </a:solidFill>
              </a:rPr>
              <a:t>   </a:t>
            </a:r>
            <a:r>
              <a:rPr lang="en-US" altLang="en-US" sz="2000" dirty="0" smtClean="0">
                <a:solidFill>
                  <a:srgbClr val="014188"/>
                </a:solidFill>
              </a:rPr>
              <a:t>Colorado </a:t>
            </a:r>
            <a:r>
              <a:rPr lang="en-US" altLang="en-US" sz="2000" dirty="0">
                <a:solidFill>
                  <a:srgbClr val="014188"/>
                </a:solidFill>
              </a:rPr>
              <a:t>State </a:t>
            </a:r>
            <a:r>
              <a:rPr lang="en-US" altLang="en-US" sz="2000" dirty="0" err="1" smtClean="0">
                <a:solidFill>
                  <a:srgbClr val="014188"/>
                </a:solidFill>
              </a:rPr>
              <a:t>Univiversity</a:t>
            </a:r>
            <a:endParaRPr lang="en-US" altLang="en-US" sz="2000" dirty="0">
              <a:solidFill>
                <a:srgbClr val="014188"/>
              </a:solidFill>
            </a:endParaRPr>
          </a:p>
        </p:txBody>
      </p:sp>
      <p:pic>
        <p:nvPicPr>
          <p:cNvPr id="15" name="Picture 3" descr="CSULOG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8258" y="147637"/>
            <a:ext cx="126365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8182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Ru-Te progressio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862013"/>
            <a:ext cx="4516438"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7" name="Text Box 5"/>
          <p:cNvSpPr txBox="1">
            <a:spLocks noChangeArrowheads="1"/>
          </p:cNvSpPr>
          <p:nvPr/>
        </p:nvSpPr>
        <p:spPr bwMode="auto">
          <a:xfrm>
            <a:off x="1139825" y="0"/>
            <a:ext cx="6856413" cy="788988"/>
          </a:xfrm>
          <a:prstGeom prst="rect">
            <a:avLst/>
          </a:prstGeom>
          <a:noFill/>
          <a:ln w="9525">
            <a:noFill/>
            <a:miter lim="800000"/>
            <a:headEnd/>
            <a:tailEnd/>
          </a:ln>
          <a:effectLst/>
        </p:spPr>
        <p:txBody>
          <a:bodyPr>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lgn="ctr">
              <a:lnSpc>
                <a:spcPts val="2575"/>
              </a:lnSpc>
              <a:spcBef>
                <a:spcPct val="50000"/>
              </a:spcBef>
            </a:pPr>
            <a:r>
              <a:rPr lang="en-US" altLang="en-US" b="1" dirty="0">
                <a:solidFill>
                  <a:srgbClr val="9A172F"/>
                </a:solidFill>
                <a:latin typeface="Arial" panose="020B0604020202020204" pitchFamily="34" charset="0"/>
              </a:rPr>
              <a:t>Lasing observed at wavelengths </a:t>
            </a:r>
            <a:br>
              <a:rPr lang="en-US" altLang="en-US" b="1" dirty="0">
                <a:solidFill>
                  <a:srgbClr val="9A172F"/>
                </a:solidFill>
                <a:latin typeface="Arial" panose="020B0604020202020204" pitchFamily="34" charset="0"/>
              </a:rPr>
            </a:br>
            <a:r>
              <a:rPr lang="en-US" altLang="en-US" b="1" dirty="0">
                <a:solidFill>
                  <a:srgbClr val="9A172F"/>
                </a:solidFill>
                <a:latin typeface="Arial" panose="020B0604020202020204" pitchFamily="34" charset="0"/>
              </a:rPr>
              <a:t>as short as 10.9 nm</a:t>
            </a:r>
          </a:p>
        </p:txBody>
      </p:sp>
      <p:sp>
        <p:nvSpPr>
          <p:cNvPr id="57348" name="Oval 6"/>
          <p:cNvSpPr>
            <a:spLocks noChangeArrowheads="1"/>
          </p:cNvSpPr>
          <p:nvPr/>
        </p:nvSpPr>
        <p:spPr bwMode="auto">
          <a:xfrm>
            <a:off x="6127750" y="938213"/>
            <a:ext cx="381000" cy="3048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57349" name="Oval 7"/>
          <p:cNvSpPr>
            <a:spLocks noChangeArrowheads="1"/>
          </p:cNvSpPr>
          <p:nvPr/>
        </p:nvSpPr>
        <p:spPr bwMode="auto">
          <a:xfrm>
            <a:off x="6129338" y="1679575"/>
            <a:ext cx="381000" cy="3048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57350" name="Oval 8"/>
          <p:cNvSpPr>
            <a:spLocks noChangeArrowheads="1"/>
          </p:cNvSpPr>
          <p:nvPr/>
        </p:nvSpPr>
        <p:spPr bwMode="auto">
          <a:xfrm>
            <a:off x="6118225" y="2462213"/>
            <a:ext cx="381000" cy="3048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57351" name="Oval 9"/>
          <p:cNvSpPr>
            <a:spLocks noChangeArrowheads="1"/>
          </p:cNvSpPr>
          <p:nvPr/>
        </p:nvSpPr>
        <p:spPr bwMode="auto">
          <a:xfrm>
            <a:off x="6118225" y="3267075"/>
            <a:ext cx="381000" cy="3048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57352" name="Freeform 10"/>
          <p:cNvSpPr>
            <a:spLocks/>
          </p:cNvSpPr>
          <p:nvPr/>
        </p:nvSpPr>
        <p:spPr bwMode="auto">
          <a:xfrm>
            <a:off x="6477000" y="2755900"/>
            <a:ext cx="708025" cy="696913"/>
          </a:xfrm>
          <a:custGeom>
            <a:avLst/>
            <a:gdLst>
              <a:gd name="T0" fmla="*/ 0 w 446"/>
              <a:gd name="T1" fmla="*/ 439 h 439"/>
              <a:gd name="T2" fmla="*/ 446 w 446"/>
              <a:gd name="T3" fmla="*/ 0 h 439"/>
              <a:gd name="T4" fmla="*/ 0 60000 65536"/>
              <a:gd name="T5" fmla="*/ 0 60000 65536"/>
              <a:gd name="T6" fmla="*/ 0 w 446"/>
              <a:gd name="T7" fmla="*/ 0 h 439"/>
              <a:gd name="T8" fmla="*/ 446 w 446"/>
              <a:gd name="T9" fmla="*/ 439 h 439"/>
            </a:gdLst>
            <a:ahLst/>
            <a:cxnLst>
              <a:cxn ang="T4">
                <a:pos x="T0" y="T1"/>
              </a:cxn>
              <a:cxn ang="T5">
                <a:pos x="T2" y="T3"/>
              </a:cxn>
            </a:cxnLst>
            <a:rect l="T6" t="T7" r="T8" b="T9"/>
            <a:pathLst>
              <a:path w="446" h="439">
                <a:moveTo>
                  <a:pt x="0" y="439"/>
                </a:moveTo>
                <a:lnTo>
                  <a:pt x="446" y="0"/>
                </a:lnTo>
              </a:path>
            </a:pathLst>
          </a:custGeom>
          <a:noFill/>
          <a:ln w="127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57353" name="Freeform 11"/>
          <p:cNvSpPr>
            <a:spLocks/>
          </p:cNvSpPr>
          <p:nvPr/>
        </p:nvSpPr>
        <p:spPr bwMode="auto">
          <a:xfrm>
            <a:off x="6477000" y="2428875"/>
            <a:ext cx="719138" cy="185738"/>
          </a:xfrm>
          <a:custGeom>
            <a:avLst/>
            <a:gdLst>
              <a:gd name="T0" fmla="*/ 0 w 453"/>
              <a:gd name="T1" fmla="*/ 117 h 117"/>
              <a:gd name="T2" fmla="*/ 453 w 453"/>
              <a:gd name="T3" fmla="*/ 0 h 117"/>
              <a:gd name="T4" fmla="*/ 0 60000 65536"/>
              <a:gd name="T5" fmla="*/ 0 60000 65536"/>
              <a:gd name="T6" fmla="*/ 0 w 453"/>
              <a:gd name="T7" fmla="*/ 0 h 117"/>
              <a:gd name="T8" fmla="*/ 453 w 453"/>
              <a:gd name="T9" fmla="*/ 117 h 117"/>
            </a:gdLst>
            <a:ahLst/>
            <a:cxnLst>
              <a:cxn ang="T4">
                <a:pos x="T0" y="T1"/>
              </a:cxn>
              <a:cxn ang="T5">
                <a:pos x="T2" y="T3"/>
              </a:cxn>
            </a:cxnLst>
            <a:rect l="T6" t="T7" r="T8" b="T9"/>
            <a:pathLst>
              <a:path w="453" h="117">
                <a:moveTo>
                  <a:pt x="0" y="117"/>
                </a:moveTo>
                <a:lnTo>
                  <a:pt x="453" y="0"/>
                </a:lnTo>
              </a:path>
            </a:pathLst>
          </a:custGeom>
          <a:noFill/>
          <a:ln w="127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57354" name="Freeform 12"/>
          <p:cNvSpPr>
            <a:spLocks/>
          </p:cNvSpPr>
          <p:nvPr/>
        </p:nvSpPr>
        <p:spPr bwMode="auto">
          <a:xfrm>
            <a:off x="6477000" y="1885950"/>
            <a:ext cx="685800" cy="260350"/>
          </a:xfrm>
          <a:custGeom>
            <a:avLst/>
            <a:gdLst>
              <a:gd name="T0" fmla="*/ 0 w 432"/>
              <a:gd name="T1" fmla="*/ 0 h 164"/>
              <a:gd name="T2" fmla="*/ 432 w 432"/>
              <a:gd name="T3" fmla="*/ 164 h 164"/>
              <a:gd name="T4" fmla="*/ 0 60000 65536"/>
              <a:gd name="T5" fmla="*/ 0 60000 65536"/>
              <a:gd name="T6" fmla="*/ 0 w 432"/>
              <a:gd name="T7" fmla="*/ 0 h 164"/>
              <a:gd name="T8" fmla="*/ 432 w 432"/>
              <a:gd name="T9" fmla="*/ 164 h 164"/>
            </a:gdLst>
            <a:ahLst/>
            <a:cxnLst>
              <a:cxn ang="T4">
                <a:pos x="T0" y="T1"/>
              </a:cxn>
              <a:cxn ang="T5">
                <a:pos x="T2" y="T3"/>
              </a:cxn>
            </a:cxnLst>
            <a:rect l="T6" t="T7" r="T8" b="T9"/>
            <a:pathLst>
              <a:path w="432" h="164">
                <a:moveTo>
                  <a:pt x="0" y="0"/>
                </a:moveTo>
                <a:lnTo>
                  <a:pt x="432" y="164"/>
                </a:lnTo>
              </a:path>
            </a:pathLst>
          </a:custGeom>
          <a:noFill/>
          <a:ln w="127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57355" name="Freeform 13"/>
          <p:cNvSpPr>
            <a:spLocks/>
          </p:cNvSpPr>
          <p:nvPr/>
        </p:nvSpPr>
        <p:spPr bwMode="auto">
          <a:xfrm>
            <a:off x="6497638" y="1135063"/>
            <a:ext cx="665162" cy="739775"/>
          </a:xfrm>
          <a:custGeom>
            <a:avLst/>
            <a:gdLst>
              <a:gd name="T0" fmla="*/ 0 w 419"/>
              <a:gd name="T1" fmla="*/ 0 h 466"/>
              <a:gd name="T2" fmla="*/ 419 w 419"/>
              <a:gd name="T3" fmla="*/ 466 h 466"/>
              <a:gd name="T4" fmla="*/ 0 60000 65536"/>
              <a:gd name="T5" fmla="*/ 0 60000 65536"/>
              <a:gd name="T6" fmla="*/ 0 w 419"/>
              <a:gd name="T7" fmla="*/ 0 h 466"/>
              <a:gd name="T8" fmla="*/ 419 w 419"/>
              <a:gd name="T9" fmla="*/ 466 h 466"/>
            </a:gdLst>
            <a:ahLst/>
            <a:cxnLst>
              <a:cxn ang="T4">
                <a:pos x="T0" y="T1"/>
              </a:cxn>
              <a:cxn ang="T5">
                <a:pos x="T2" y="T3"/>
              </a:cxn>
            </a:cxnLst>
            <a:rect l="T6" t="T7" r="T8" b="T9"/>
            <a:pathLst>
              <a:path w="419" h="466">
                <a:moveTo>
                  <a:pt x="0" y="0"/>
                </a:moveTo>
                <a:lnTo>
                  <a:pt x="419" y="466"/>
                </a:lnTo>
              </a:path>
            </a:pathLst>
          </a:custGeom>
          <a:noFill/>
          <a:ln w="127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57356" name="Text Box 14"/>
          <p:cNvSpPr txBox="1">
            <a:spLocks noChangeArrowheads="1"/>
          </p:cNvSpPr>
          <p:nvPr/>
        </p:nvSpPr>
        <p:spPr bwMode="auto">
          <a:xfrm>
            <a:off x="7162800" y="1928813"/>
            <a:ext cx="1752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spcBef>
                <a:spcPct val="50000"/>
              </a:spcBef>
            </a:pPr>
            <a:r>
              <a:rPr lang="en-US" altLang="en-US" sz="2000">
                <a:solidFill>
                  <a:srgbClr val="FF0000"/>
                </a:solidFill>
              </a:rPr>
              <a:t>Gain saturated  operation demonstrated</a:t>
            </a:r>
          </a:p>
        </p:txBody>
      </p:sp>
      <p:sp>
        <p:nvSpPr>
          <p:cNvPr id="57357" name="Text Box 16"/>
          <p:cNvSpPr txBox="1">
            <a:spLocks noChangeArrowheads="1"/>
          </p:cNvSpPr>
          <p:nvPr/>
        </p:nvSpPr>
        <p:spPr bwMode="auto">
          <a:xfrm>
            <a:off x="6745376" y="5703191"/>
            <a:ext cx="22362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800" dirty="0">
                <a:solidFill>
                  <a:srgbClr val="014188"/>
                </a:solidFill>
              </a:rPr>
              <a:t>Courtesy of J. Rocca</a:t>
            </a:r>
          </a:p>
          <a:p>
            <a:r>
              <a:rPr lang="en-US" altLang="en-US" sz="1800" dirty="0" smtClean="0">
                <a:solidFill>
                  <a:srgbClr val="014188"/>
                </a:solidFill>
              </a:rPr>
              <a:t>   Colo</a:t>
            </a:r>
            <a:r>
              <a:rPr lang="en-US" altLang="en-US" sz="1800" dirty="0">
                <a:solidFill>
                  <a:srgbClr val="014188"/>
                </a:solidFill>
              </a:rPr>
              <a:t>. State </a:t>
            </a:r>
            <a:r>
              <a:rPr lang="en-US" altLang="en-US" sz="1800" dirty="0" smtClean="0">
                <a:solidFill>
                  <a:srgbClr val="014188"/>
                </a:solidFill>
              </a:rPr>
              <a:t>Univ.</a:t>
            </a:r>
            <a:endParaRPr lang="en-US" altLang="en-US" sz="1800" dirty="0">
              <a:solidFill>
                <a:srgbClr val="014188"/>
              </a:solidFill>
            </a:endParaRPr>
          </a:p>
        </p:txBody>
      </p:sp>
      <p:pic>
        <p:nvPicPr>
          <p:cNvPr id="14" name="Picture 3" descr="CSU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258" y="147637"/>
            <a:ext cx="126365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07651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495153" y="36025"/>
            <a:ext cx="6769392" cy="762000"/>
          </a:xfrm>
        </p:spPr>
        <p:txBody>
          <a:bodyPr/>
          <a:lstStyle/>
          <a:p>
            <a:r>
              <a:rPr lang="en-US" altLang="en-US" dirty="0" smtClean="0"/>
              <a:t>Spatial coherence of an EUV laser at 13.2 nm</a:t>
            </a:r>
          </a:p>
        </p:txBody>
      </p:sp>
      <p:sp>
        <p:nvSpPr>
          <p:cNvPr id="40963"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BCAF75A6-196A-40F8-ADAE-F92E95494B13}" type="slidenum">
              <a:rPr lang="en-US" altLang="en-US" sz="900">
                <a:solidFill>
                  <a:srgbClr val="177A6F"/>
                </a:solidFill>
                <a:latin typeface="Arial" panose="020B0604020202020204" pitchFamily="34" charset="0"/>
              </a:rPr>
              <a:pPr/>
              <a:t>36</a:t>
            </a:fld>
            <a:endParaRPr lang="en-US" altLang="en-US" sz="900">
              <a:solidFill>
                <a:srgbClr val="177A6F"/>
              </a:solidFill>
              <a:latin typeface="Arial" panose="020B0604020202020204" pitchFamily="34" charset="0"/>
            </a:endParaRPr>
          </a:p>
        </p:txBody>
      </p:sp>
      <p:pic>
        <p:nvPicPr>
          <p:cNvPr id="5" name="Picture 4"/>
          <p:cNvPicPr>
            <a:picLocks noChangeAspect="1"/>
          </p:cNvPicPr>
          <p:nvPr/>
        </p:nvPicPr>
        <p:blipFill>
          <a:blip r:embed="rId2"/>
          <a:stretch>
            <a:fillRect/>
          </a:stretch>
        </p:blipFill>
        <p:spPr>
          <a:xfrm>
            <a:off x="-93483" y="806926"/>
            <a:ext cx="4525859" cy="2233797"/>
          </a:xfrm>
          <a:prstGeom prst="rect">
            <a:avLst/>
          </a:prstGeom>
        </p:spPr>
      </p:pic>
      <p:pic>
        <p:nvPicPr>
          <p:cNvPr id="6" name="Picture 5"/>
          <p:cNvPicPr>
            <a:picLocks noChangeAspect="1"/>
          </p:cNvPicPr>
          <p:nvPr/>
        </p:nvPicPr>
        <p:blipFill>
          <a:blip r:embed="rId3"/>
          <a:stretch>
            <a:fillRect/>
          </a:stretch>
        </p:blipFill>
        <p:spPr>
          <a:xfrm>
            <a:off x="222172" y="3487635"/>
            <a:ext cx="4529475" cy="2134046"/>
          </a:xfrm>
          <a:prstGeom prst="rect">
            <a:avLst/>
          </a:prstGeom>
        </p:spPr>
      </p:pic>
      <p:pic>
        <p:nvPicPr>
          <p:cNvPr id="7" name="Picture 6"/>
          <p:cNvPicPr>
            <a:picLocks noChangeAspect="1"/>
          </p:cNvPicPr>
          <p:nvPr/>
        </p:nvPicPr>
        <p:blipFill>
          <a:blip r:embed="rId4"/>
          <a:stretch>
            <a:fillRect/>
          </a:stretch>
        </p:blipFill>
        <p:spPr>
          <a:xfrm>
            <a:off x="-1137656" y="3125030"/>
            <a:ext cx="3722106" cy="2868158"/>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4654549" y="837828"/>
                <a:ext cx="4403830" cy="5139869"/>
              </a:xfrm>
              <a:prstGeom prst="rect">
                <a:avLst/>
              </a:prstGeom>
            </p:spPr>
            <p:txBody>
              <a:bodyPr wrap="square">
                <a:spAutoFit/>
              </a:bodyPr>
              <a:lstStyle/>
              <a:p>
                <a:r>
                  <a:rPr lang="en-US" altLang="en-US" sz="2000" dirty="0" smtClean="0">
                    <a:solidFill>
                      <a:srgbClr val="014188"/>
                    </a:solidFill>
                  </a:rPr>
                  <a:t>Young’s double slit interference </a:t>
                </a:r>
                <a:r>
                  <a:rPr lang="en-US" altLang="en-US" sz="2000" dirty="0">
                    <a:solidFill>
                      <a:srgbClr val="014188"/>
                    </a:solidFill>
                  </a:rPr>
                  <a:t>indicates a high degree of </a:t>
                </a:r>
                <a:r>
                  <a:rPr lang="en-US" altLang="en-US" sz="2000" dirty="0" smtClean="0">
                    <a:solidFill>
                      <a:srgbClr val="014188"/>
                    </a:solidFill>
                  </a:rPr>
                  <a:t>spatial coherence within a central angular cone of 0.4 </a:t>
                </a:r>
                <a:r>
                  <a:rPr lang="en-US" altLang="en-US" sz="2000" dirty="0" err="1" smtClean="0">
                    <a:solidFill>
                      <a:srgbClr val="014188"/>
                    </a:solidFill>
                  </a:rPr>
                  <a:t>mr</a:t>
                </a:r>
                <a:r>
                  <a:rPr lang="en-US" altLang="en-US" sz="2000" dirty="0" smtClean="0">
                    <a:solidFill>
                      <a:srgbClr val="014188"/>
                    </a:solidFill>
                  </a:rPr>
                  <a:t> </a:t>
                </a:r>
                <a:r>
                  <a:rPr lang="en-US" altLang="en-US" sz="1600" dirty="0" smtClean="0">
                    <a:solidFill>
                      <a:srgbClr val="014188"/>
                    </a:solidFill>
                  </a:rPr>
                  <a:t>FWHM</a:t>
                </a:r>
                <a:r>
                  <a:rPr lang="en-US" altLang="en-US" sz="2000" dirty="0" smtClean="0">
                    <a:solidFill>
                      <a:srgbClr val="014188"/>
                    </a:solidFill>
                  </a:rPr>
                  <a:t>, approximately 1/20 of the full radiation cone of </a:t>
                </a:r>
              </a:p>
              <a:p>
                <a:r>
                  <a:rPr lang="en-US" altLang="en-US" sz="2000" dirty="0" smtClean="0">
                    <a:solidFill>
                      <a:srgbClr val="014188"/>
                    </a:solidFill>
                  </a:rPr>
                  <a:t>8 </a:t>
                </a:r>
                <a:r>
                  <a:rPr lang="en-US" altLang="en-US" sz="2000" dirty="0" err="1" smtClean="0">
                    <a:solidFill>
                      <a:srgbClr val="014188"/>
                    </a:solidFill>
                  </a:rPr>
                  <a:t>mrad</a:t>
                </a:r>
                <a:r>
                  <a:rPr lang="en-US" altLang="en-US" sz="2000" dirty="0" smtClean="0">
                    <a:solidFill>
                      <a:srgbClr val="014188"/>
                    </a:solidFill>
                  </a:rPr>
                  <a:t> </a:t>
                </a:r>
                <a:r>
                  <a:rPr lang="en-US" altLang="en-US" sz="1600" dirty="0" smtClean="0">
                    <a:solidFill>
                      <a:srgbClr val="014188"/>
                    </a:solidFill>
                  </a:rPr>
                  <a:t>X</a:t>
                </a:r>
                <a:r>
                  <a:rPr lang="en-US" altLang="en-US" sz="2000" dirty="0" smtClean="0">
                    <a:solidFill>
                      <a:srgbClr val="014188"/>
                    </a:solidFill>
                  </a:rPr>
                  <a:t> 11 </a:t>
                </a:r>
                <a:r>
                  <a:rPr lang="en-US" altLang="en-US" sz="2000" dirty="0" err="1" smtClean="0">
                    <a:solidFill>
                      <a:srgbClr val="014188"/>
                    </a:solidFill>
                  </a:rPr>
                  <a:t>mrad</a:t>
                </a:r>
                <a:r>
                  <a:rPr lang="en-US" altLang="en-US" sz="2000" dirty="0" smtClean="0">
                    <a:solidFill>
                      <a:srgbClr val="014188"/>
                    </a:solidFill>
                  </a:rPr>
                  <a:t>(</a:t>
                </a:r>
                <a:r>
                  <a:rPr lang="en-US" altLang="en-US" sz="1600" dirty="0" smtClean="0">
                    <a:solidFill>
                      <a:srgbClr val="014188"/>
                    </a:solidFill>
                  </a:rPr>
                  <a:t>FWHM</a:t>
                </a:r>
                <a:r>
                  <a:rPr lang="en-US" altLang="en-US" sz="2000" dirty="0" smtClean="0">
                    <a:solidFill>
                      <a:srgbClr val="014188"/>
                    </a:solidFill>
                  </a:rPr>
                  <a:t>). The input energy to create the plasma is ~ </a:t>
                </a:r>
                <a:r>
                  <a:rPr lang="en-US" altLang="en-US" sz="2000" dirty="0" smtClean="0">
                    <a:solidFill>
                      <a:srgbClr val="9A172F"/>
                    </a:solidFill>
                  </a:rPr>
                  <a:t>1Joule</a:t>
                </a:r>
                <a:r>
                  <a:rPr lang="en-US" altLang="en-US" sz="2000" dirty="0" smtClean="0">
                    <a:solidFill>
                      <a:srgbClr val="014188"/>
                    </a:solidFill>
                  </a:rPr>
                  <a:t>, </a:t>
                </a:r>
                <a:r>
                  <a:rPr lang="en-US" altLang="en-US" sz="2000" dirty="0" smtClean="0">
                    <a:solidFill>
                      <a:srgbClr val="9A172F"/>
                    </a:solidFill>
                  </a:rPr>
                  <a:t>the output energy at 13.2 nm </a:t>
                </a:r>
              </a:p>
              <a:p>
                <a:r>
                  <a:rPr lang="en-US" altLang="en-US" sz="2000" dirty="0" smtClean="0">
                    <a:solidFill>
                      <a:srgbClr val="014188"/>
                    </a:solidFill>
                  </a:rPr>
                  <a:t>is </a:t>
                </a:r>
                <a:r>
                  <a:rPr lang="en-US" altLang="en-US" sz="2000" dirty="0" smtClean="0">
                    <a:solidFill>
                      <a:srgbClr val="9A172F"/>
                    </a:solidFill>
                  </a:rPr>
                  <a:t>~ 430 </a:t>
                </a:r>
                <a:r>
                  <a:rPr lang="en-US" altLang="en-US" sz="2000" dirty="0" err="1" smtClean="0">
                    <a:solidFill>
                      <a:srgbClr val="9A172F"/>
                    </a:solidFill>
                  </a:rPr>
                  <a:t>nJ</a:t>
                </a:r>
                <a:r>
                  <a:rPr lang="en-US" altLang="en-US" sz="2000" dirty="0" smtClean="0">
                    <a:solidFill>
                      <a:srgbClr val="014188"/>
                    </a:solidFill>
                  </a:rPr>
                  <a:t>, of which ~ 0.2% (~ </a:t>
                </a:r>
                <a:r>
                  <a:rPr lang="en-US" altLang="en-US" sz="2000" dirty="0" smtClean="0">
                    <a:solidFill>
                      <a:srgbClr val="9A172F"/>
                    </a:solidFill>
                  </a:rPr>
                  <a:t>1 </a:t>
                </a:r>
                <a:r>
                  <a:rPr lang="en-US" altLang="en-US" sz="2000" dirty="0" err="1" smtClean="0">
                    <a:solidFill>
                      <a:srgbClr val="9A172F"/>
                    </a:solidFill>
                  </a:rPr>
                  <a:t>nJ</a:t>
                </a:r>
                <a:r>
                  <a:rPr lang="en-US" altLang="en-US" sz="2000" dirty="0">
                    <a:solidFill>
                      <a:srgbClr val="014188"/>
                    </a:solidFill>
                  </a:rPr>
                  <a:t>)</a:t>
                </a:r>
                <a:r>
                  <a:rPr lang="en-US" altLang="en-US" sz="2000" dirty="0" smtClean="0">
                    <a:solidFill>
                      <a:srgbClr val="014188"/>
                    </a:solidFill>
                  </a:rPr>
                  <a:t> </a:t>
                </a:r>
              </a:p>
              <a:p>
                <a:r>
                  <a:rPr lang="en-US" altLang="en-US" sz="2000" dirty="0">
                    <a:solidFill>
                      <a:srgbClr val="014188"/>
                    </a:solidFill>
                  </a:rPr>
                  <a:t>i</a:t>
                </a:r>
                <a:r>
                  <a:rPr lang="en-US" altLang="en-US" sz="2000" dirty="0" smtClean="0">
                    <a:solidFill>
                      <a:srgbClr val="014188"/>
                    </a:solidFill>
                  </a:rPr>
                  <a:t>s </a:t>
                </a:r>
                <a:r>
                  <a:rPr lang="en-US" altLang="en-US" sz="2000" dirty="0" smtClean="0">
                    <a:solidFill>
                      <a:srgbClr val="9A172F"/>
                    </a:solidFill>
                  </a:rPr>
                  <a:t>spatially coherent</a:t>
                </a:r>
                <a:r>
                  <a:rPr lang="en-US" altLang="en-US" sz="2000" dirty="0" smtClean="0">
                    <a:solidFill>
                      <a:srgbClr val="014188"/>
                    </a:solidFill>
                  </a:rPr>
                  <a:t>, </a:t>
                </a:r>
                <a:r>
                  <a:rPr lang="en-US" altLang="en-US" sz="2000" dirty="0">
                    <a:solidFill>
                      <a:srgbClr val="014188"/>
                    </a:solidFill>
                  </a:rPr>
                  <a:t>w</a:t>
                </a:r>
                <a:r>
                  <a:rPr lang="en-US" altLang="en-US" sz="2000" dirty="0" smtClean="0">
                    <a:solidFill>
                      <a:srgbClr val="014188"/>
                    </a:solidFill>
                  </a:rPr>
                  <a:t>ith a relative spectral </a:t>
                </a:r>
                <a:r>
                  <a:rPr lang="en-US" altLang="en-US" sz="2000" dirty="0" smtClean="0">
                    <a:solidFill>
                      <a:srgbClr val="9A172F"/>
                    </a:solidFill>
                  </a:rPr>
                  <a:t>bandwidth of &lt;10</a:t>
                </a:r>
                <a:r>
                  <a:rPr lang="en-US" altLang="en-US" sz="2000" baseline="30000" dirty="0" smtClean="0">
                    <a:solidFill>
                      <a:srgbClr val="9A172F"/>
                    </a:solidFill>
                  </a:rPr>
                  <a:t>-4 </a:t>
                </a:r>
                <a:r>
                  <a:rPr lang="en-US" altLang="en-US" sz="2000" dirty="0" smtClean="0">
                    <a:solidFill>
                      <a:srgbClr val="014188"/>
                    </a:solidFill>
                  </a:rPr>
                  <a:t>, </a:t>
                </a:r>
                <a:r>
                  <a:rPr lang="en-US" altLang="en-US" sz="2000" i="1" dirty="0" err="1" smtClean="0">
                    <a:solidFill>
                      <a:srgbClr val="014188"/>
                    </a:solidFill>
                    <a:latin typeface="Times New Roman" panose="02020603050405020304" pitchFamily="18" charset="0"/>
                    <a:cs typeface="Times New Roman" panose="02020603050405020304" pitchFamily="18" charset="0"/>
                  </a:rPr>
                  <a:t>l</a:t>
                </a:r>
                <a:r>
                  <a:rPr lang="en-US" sz="2000" baseline="-25000" dirty="0" err="1" smtClean="0">
                    <a:solidFill>
                      <a:srgbClr val="014188"/>
                    </a:solidFill>
                  </a:rPr>
                  <a:t>coh</a:t>
                </a:r>
                <a:r>
                  <a:rPr lang="en-US" sz="2000" dirty="0" smtClean="0">
                    <a:solidFill>
                      <a:srgbClr val="014188"/>
                    </a:solidFill>
                  </a:rPr>
                  <a:t> ~  10</a:t>
                </a:r>
                <a:r>
                  <a:rPr lang="el-GR" sz="2000" dirty="0" smtClean="0">
                    <a:solidFill>
                      <a:srgbClr val="014188"/>
                    </a:solidFill>
                    <a:latin typeface="Cambria" panose="02040503050406030204" pitchFamily="18" charset="0"/>
                  </a:rPr>
                  <a:t>μ</a:t>
                </a:r>
                <a:r>
                  <a:rPr lang="en-US" sz="2000" dirty="0" smtClean="0">
                    <a:solidFill>
                      <a:srgbClr val="014188"/>
                    </a:solidFill>
                    <a:latin typeface="Cambria" panose="02040503050406030204" pitchFamily="18" charset="0"/>
                  </a:rPr>
                  <a:t>m.</a:t>
                </a:r>
              </a:p>
              <a:p>
                <a:r>
                  <a:rPr lang="en-US" sz="2000" dirty="0" smtClean="0">
                    <a:solidFill>
                      <a:srgbClr val="014188"/>
                    </a:solidFill>
                    <a:latin typeface="Cambria" panose="02040503050406030204" pitchFamily="18" charset="0"/>
                  </a:rPr>
                  <a:t>  </a:t>
                </a:r>
                <a:r>
                  <a:rPr lang="en-US" sz="2000" dirty="0" smtClean="0">
                    <a:solidFill>
                      <a:srgbClr val="9A172F"/>
                    </a:solidFill>
                    <a:latin typeface="Cambria" panose="02040503050406030204" pitchFamily="18" charset="0"/>
                  </a:rPr>
                  <a:t>Photon flux:</a:t>
                </a:r>
                <a:endParaRPr lang="en-US" sz="2000" dirty="0">
                  <a:solidFill>
                    <a:srgbClr val="9A172F"/>
                  </a:solidFill>
                  <a:latin typeface="Cambria" panose="02040503050406030204" pitchFamily="18" charset="0"/>
                </a:endParaRPr>
              </a:p>
              <a:p>
                <a:r>
                  <a:rPr lang="en-US" sz="2000" dirty="0" smtClean="0">
                    <a:solidFill>
                      <a:srgbClr val="014188"/>
                    </a:solidFill>
                    <a:latin typeface="Cambria" panose="02040503050406030204" pitchFamily="18" charset="0"/>
                  </a:rPr>
                  <a:t>  </a:t>
                </a:r>
                <a:r>
                  <a:rPr lang="en-US" altLang="en-US" sz="2000" dirty="0" smtClean="0">
                    <a:solidFill>
                      <a:srgbClr val="9A172F"/>
                    </a:solidFill>
                  </a:rPr>
                  <a:t>430 </a:t>
                </a:r>
                <a:r>
                  <a:rPr lang="en-US" altLang="en-US" sz="2000" dirty="0" err="1" smtClean="0">
                    <a:solidFill>
                      <a:srgbClr val="9A172F"/>
                    </a:solidFill>
                  </a:rPr>
                  <a:t>nJ</a:t>
                </a:r>
                <a:r>
                  <a:rPr lang="en-US" altLang="en-US" sz="2000" dirty="0" smtClean="0">
                    <a:solidFill>
                      <a:srgbClr val="9A172F"/>
                    </a:solidFill>
                  </a:rPr>
                  <a:t> </a:t>
                </a:r>
                <a14:m>
                  <m:oMath xmlns:m="http://schemas.openxmlformats.org/officeDocument/2006/math">
                    <m:r>
                      <a:rPr lang="en-US" altLang="en-US" b="0" i="1" smtClean="0">
                        <a:solidFill>
                          <a:srgbClr val="9A172F"/>
                        </a:solidFill>
                        <a:latin typeface="Cambria Math" panose="02040503050406030204" pitchFamily="18" charset="0"/>
                        <a:ea typeface="Cambria Math" panose="02040503050406030204" pitchFamily="18" charset="0"/>
                      </a:rPr>
                      <m:t>→</m:t>
                    </m:r>
                    <m:r>
                      <a:rPr lang="en-US" altLang="en-US" b="0" i="0" smtClean="0">
                        <a:solidFill>
                          <a:srgbClr val="9A172F"/>
                        </a:solidFill>
                        <a:latin typeface="Cambria Math" panose="02040503050406030204" pitchFamily="18" charset="0"/>
                        <a:ea typeface="Cambria Math" panose="02040503050406030204" pitchFamily="18" charset="0"/>
                      </a:rPr>
                      <m:t>2.9 </m:t>
                    </m:r>
                    <m:r>
                      <m:rPr>
                        <m:sty m:val="p"/>
                      </m:rPr>
                      <a:rPr lang="en-US" altLang="en-US" b="0" i="0" smtClean="0">
                        <a:solidFill>
                          <a:srgbClr val="9A172F"/>
                        </a:solidFill>
                        <a:latin typeface="Cambria Math" panose="02040503050406030204" pitchFamily="18" charset="0"/>
                        <a:ea typeface="Cambria Math" panose="02040503050406030204" pitchFamily="18" charset="0"/>
                      </a:rPr>
                      <m:t>x</m:t>
                    </m:r>
                    <m:r>
                      <a:rPr lang="en-US" altLang="en-US" b="0" i="0" smtClean="0">
                        <a:solidFill>
                          <a:srgbClr val="9A172F"/>
                        </a:solidFill>
                        <a:latin typeface="Cambria Math" panose="02040503050406030204" pitchFamily="18" charset="0"/>
                        <a:ea typeface="Cambria Math" panose="02040503050406030204" pitchFamily="18" charset="0"/>
                      </a:rPr>
                      <m:t> 108 </m:t>
                    </m:r>
                    <m:r>
                      <m:rPr>
                        <m:sty m:val="p"/>
                      </m:rPr>
                      <a:rPr lang="en-US" altLang="en-US" b="0" i="0" smtClean="0">
                        <a:solidFill>
                          <a:srgbClr val="9A172F"/>
                        </a:solidFill>
                        <a:latin typeface="Cambria Math" panose="02040503050406030204" pitchFamily="18" charset="0"/>
                        <a:ea typeface="Cambria Math" panose="02040503050406030204" pitchFamily="18" charset="0"/>
                      </a:rPr>
                      <m:t>photons</m:t>
                    </m:r>
                  </m:oMath>
                </a14:m>
                <a:endParaRPr lang="en-US" altLang="en-US" sz="1800" b="0" dirty="0" smtClean="0">
                  <a:solidFill>
                    <a:srgbClr val="9A172F"/>
                  </a:solidFill>
                  <a:ea typeface="Cambria Math" panose="02040503050406030204" pitchFamily="18" charset="0"/>
                </a:endParaRPr>
              </a:p>
              <a:p>
                <a:r>
                  <a:rPr lang="en-US" sz="2000" dirty="0" smtClean="0">
                    <a:solidFill>
                      <a:srgbClr val="014188"/>
                    </a:solidFill>
                    <a:latin typeface="Cambria" panose="02040503050406030204" pitchFamily="18" charset="0"/>
                  </a:rPr>
                  <a:t>                                         </a:t>
                </a:r>
                <a:r>
                  <a:rPr lang="en-US" sz="2000" dirty="0" smtClean="0">
                    <a:solidFill>
                      <a:srgbClr val="9A172F"/>
                    </a:solidFill>
                    <a:latin typeface="Cambria" panose="02040503050406030204" pitchFamily="18" charset="0"/>
                  </a:rPr>
                  <a:t>in 8 </a:t>
                </a:r>
                <a:r>
                  <a:rPr lang="en-US" sz="2000" dirty="0" err="1" smtClean="0">
                    <a:solidFill>
                      <a:srgbClr val="9A172F"/>
                    </a:solidFill>
                    <a:latin typeface="Cambria" panose="02040503050406030204" pitchFamily="18" charset="0"/>
                  </a:rPr>
                  <a:t>psec</a:t>
                </a:r>
                <a:r>
                  <a:rPr lang="en-US" sz="2000" dirty="0" smtClean="0">
                    <a:solidFill>
                      <a:srgbClr val="9A172F"/>
                    </a:solidFill>
                    <a:latin typeface="Cambria" panose="02040503050406030204" pitchFamily="18" charset="0"/>
                  </a:rPr>
                  <a:t> @ 5 Hz</a:t>
                </a:r>
              </a:p>
              <a:p>
                <a:r>
                  <a:rPr lang="en-US" sz="2000" dirty="0">
                    <a:solidFill>
                      <a:srgbClr val="9A172F"/>
                    </a:solidFill>
                    <a:latin typeface="Cambria" panose="02040503050406030204" pitchFamily="18" charset="0"/>
                  </a:rPr>
                  <a:t> </a:t>
                </a:r>
                <a:r>
                  <a:rPr lang="en-US" sz="2000" dirty="0" smtClean="0">
                    <a:solidFill>
                      <a:srgbClr val="9A172F"/>
                    </a:solidFill>
                    <a:latin typeface="Cambria" panose="02040503050406030204" pitchFamily="18" charset="0"/>
                  </a:rPr>
                  <a:t> Coherent flux: </a:t>
                </a:r>
                <a14:m>
                  <m:oMath xmlns:m="http://schemas.openxmlformats.org/officeDocument/2006/math">
                    <m:r>
                      <a:rPr lang="en-US" i="1" dirty="0" smtClean="0">
                        <a:solidFill>
                          <a:srgbClr val="9A172F"/>
                        </a:solidFill>
                        <a:latin typeface="Cambria Math" panose="02040503050406030204" pitchFamily="18" charset="0"/>
                        <a:ea typeface="Cambria Math" panose="02040503050406030204" pitchFamily="18" charset="0"/>
                      </a:rPr>
                      <m:t> </m:t>
                    </m:r>
                    <m:r>
                      <a:rPr lang="en-US" altLang="en-US" b="0" i="0" smtClean="0">
                        <a:solidFill>
                          <a:srgbClr val="9A172F"/>
                        </a:solidFill>
                        <a:latin typeface="Cambria Math" panose="02040503050406030204" pitchFamily="18" charset="0"/>
                        <a:ea typeface="Cambria Math" panose="02040503050406030204" pitchFamily="18" charset="0"/>
                      </a:rPr>
                      <m:t>6.6 </m:t>
                    </m:r>
                    <m:r>
                      <m:rPr>
                        <m:sty m:val="p"/>
                      </m:rPr>
                      <a:rPr lang="en-US" altLang="en-US" b="0" i="0" smtClean="0">
                        <a:solidFill>
                          <a:srgbClr val="9A172F"/>
                        </a:solidFill>
                        <a:latin typeface="Cambria Math" panose="02040503050406030204" pitchFamily="18" charset="0"/>
                        <a:ea typeface="Cambria Math" panose="02040503050406030204" pitchFamily="18" charset="0"/>
                      </a:rPr>
                      <m:t>x</m:t>
                    </m:r>
                    <m:r>
                      <a:rPr lang="en-US" altLang="en-US" b="0" i="0" smtClean="0">
                        <a:solidFill>
                          <a:srgbClr val="9A172F"/>
                        </a:solidFill>
                        <a:latin typeface="Cambria Math" panose="02040503050406030204" pitchFamily="18" charset="0"/>
                        <a:ea typeface="Cambria Math" panose="02040503050406030204" pitchFamily="18" charset="0"/>
                      </a:rPr>
                      <m:t> 105 </m:t>
                    </m:r>
                    <m:r>
                      <m:rPr>
                        <m:sty m:val="p"/>
                      </m:rPr>
                      <a:rPr lang="en-US" altLang="en-US" b="0" i="0" smtClean="0">
                        <a:solidFill>
                          <a:srgbClr val="9A172F"/>
                        </a:solidFill>
                        <a:latin typeface="Cambria Math" panose="02040503050406030204" pitchFamily="18" charset="0"/>
                        <a:ea typeface="Cambria Math" panose="02040503050406030204" pitchFamily="18" charset="0"/>
                      </a:rPr>
                      <m:t>ph</m:t>
                    </m:r>
                    <m:r>
                      <a:rPr lang="en-US" altLang="en-US" b="0" i="0" smtClean="0">
                        <a:solidFill>
                          <a:srgbClr val="9A172F"/>
                        </a:solidFill>
                        <a:latin typeface="Cambria Math" panose="02040503050406030204" pitchFamily="18" charset="0"/>
                        <a:ea typeface="Cambria Math" panose="02040503050406030204" pitchFamily="18" charset="0"/>
                      </a:rPr>
                      <m:t> </m:t>
                    </m:r>
                    <m:r>
                      <m:rPr>
                        <m:sty m:val="p"/>
                      </m:rPr>
                      <a:rPr lang="en-US" altLang="en-US" b="0" i="0" smtClean="0">
                        <a:solidFill>
                          <a:srgbClr val="9A172F"/>
                        </a:solidFill>
                        <a:latin typeface="Cambria Math" panose="02040503050406030204" pitchFamily="18" charset="0"/>
                        <a:ea typeface="Cambria Math" panose="02040503050406030204" pitchFamily="18" charset="0"/>
                      </a:rPr>
                      <m:t>in</m:t>
                    </m:r>
                    <m:r>
                      <a:rPr lang="en-US" altLang="en-US" b="0" i="0" smtClean="0">
                        <a:solidFill>
                          <a:srgbClr val="9A172F"/>
                        </a:solidFill>
                        <a:latin typeface="Cambria Math" panose="02040503050406030204" pitchFamily="18" charset="0"/>
                        <a:ea typeface="Cambria Math" panose="02040503050406030204" pitchFamily="18" charset="0"/>
                      </a:rPr>
                      <m:t> … </m:t>
                    </m:r>
                  </m:oMath>
                </a14:m>
                <a:endParaRPr lang="en-US" sz="1800" dirty="0">
                  <a:solidFill>
                    <a:srgbClr val="9A172F"/>
                  </a:solidFill>
                  <a:latin typeface="Cambria" panose="020405030504060302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654549" y="837828"/>
                <a:ext cx="4403830" cy="5139869"/>
              </a:xfrm>
              <a:prstGeom prst="rect">
                <a:avLst/>
              </a:prstGeom>
              <a:blipFill>
                <a:blip r:embed="rId5"/>
                <a:stretch>
                  <a:fillRect l="-1524" t="-474" r="-970" b="-829"/>
                </a:stretch>
              </a:blipFill>
            </p:spPr>
            <p:txBody>
              <a:bodyPr/>
              <a:lstStyle/>
              <a:p>
                <a:r>
                  <a:rPr lang="en-US">
                    <a:noFill/>
                  </a:rPr>
                  <a:t> </a:t>
                </a:r>
              </a:p>
            </p:txBody>
          </p:sp>
        </mc:Fallback>
      </mc:AlternateContent>
      <p:sp>
        <p:nvSpPr>
          <p:cNvPr id="3" name="Rectangle 2"/>
          <p:cNvSpPr/>
          <p:nvPr/>
        </p:nvSpPr>
        <p:spPr>
          <a:xfrm>
            <a:off x="815307" y="5977697"/>
            <a:ext cx="6751383" cy="646331"/>
          </a:xfrm>
          <a:prstGeom prst="rect">
            <a:avLst/>
          </a:prstGeom>
        </p:spPr>
        <p:txBody>
          <a:bodyPr wrap="square">
            <a:spAutoFit/>
          </a:bodyPr>
          <a:lstStyle/>
          <a:p>
            <a:r>
              <a:rPr lang="en-US" altLang="en-US" sz="1800" dirty="0">
                <a:solidFill>
                  <a:srgbClr val="014188"/>
                </a:solidFill>
              </a:rPr>
              <a:t>Courtesy of </a:t>
            </a:r>
            <a:r>
              <a:rPr lang="en-US" altLang="en-US" sz="1800" dirty="0" smtClean="0">
                <a:solidFill>
                  <a:srgbClr val="014188"/>
                </a:solidFill>
              </a:rPr>
              <a:t>Y. Liu (UC Berkeley, now SLAC) and J. Rocca (CSU)</a:t>
            </a:r>
          </a:p>
          <a:p>
            <a:r>
              <a:rPr lang="en-US" sz="1800" dirty="0" smtClean="0">
                <a:solidFill>
                  <a:srgbClr val="014188"/>
                </a:solidFill>
              </a:rPr>
              <a:t>          Optics Express </a:t>
            </a:r>
            <a:r>
              <a:rPr lang="en-US" sz="1800" b="1" dirty="0" smtClean="0">
                <a:solidFill>
                  <a:srgbClr val="014188"/>
                </a:solidFill>
              </a:rPr>
              <a:t>14</a:t>
            </a:r>
            <a:r>
              <a:rPr lang="en-US" sz="1800" dirty="0" smtClean="0">
                <a:solidFill>
                  <a:srgbClr val="014188"/>
                </a:solidFill>
              </a:rPr>
              <a:t>, 12872 (25 December 2006)</a:t>
            </a:r>
            <a:endParaRPr lang="en-US" sz="1800" dirty="0">
              <a:solidFill>
                <a:srgbClr val="014188"/>
              </a:solidFill>
            </a:endParaRPr>
          </a:p>
        </p:txBody>
      </p:sp>
      <p:sp>
        <p:nvSpPr>
          <p:cNvPr id="4" name="Rectangle 3"/>
          <p:cNvSpPr/>
          <p:nvPr/>
        </p:nvSpPr>
        <p:spPr bwMode="auto">
          <a:xfrm>
            <a:off x="-921165" y="3116129"/>
            <a:ext cx="1842329" cy="28770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Geneva" charset="0"/>
              <a:cs typeface="Geneva" charset="0"/>
            </a:endParaRPr>
          </a:p>
        </p:txBody>
      </p:sp>
      <p:pic>
        <p:nvPicPr>
          <p:cNvPr id="9" name="Picture 8"/>
          <p:cNvPicPr>
            <a:picLocks noChangeAspect="1"/>
          </p:cNvPicPr>
          <p:nvPr/>
        </p:nvPicPr>
        <p:blipFill>
          <a:blip r:embed="rId6"/>
          <a:stretch>
            <a:fillRect/>
          </a:stretch>
        </p:blipFill>
        <p:spPr>
          <a:xfrm>
            <a:off x="-1" y="2995904"/>
            <a:ext cx="4664410" cy="2997284"/>
          </a:xfrm>
          <a:prstGeom prst="rect">
            <a:avLst/>
          </a:prstGeom>
        </p:spPr>
      </p:pic>
      <p:pic>
        <p:nvPicPr>
          <p:cNvPr id="12" name="Picture 3" descr="CSULOGO.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8258" y="147637"/>
            <a:ext cx="126365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5954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1814152" y="180182"/>
            <a:ext cx="5714778" cy="554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smtClean="0">
                <a:latin typeface="Times New Roman" panose="02020603050405020304" pitchFamily="18" charset="0"/>
                <a:cs typeface="Times New Roman" panose="02020603050405020304" pitchFamily="18" charset="0"/>
              </a:rPr>
              <a:t>Injection-seeded </a:t>
            </a:r>
            <a:r>
              <a:rPr lang="el-GR" altLang="en-US" sz="2800" dirty="0" smtClean="0">
                <a:latin typeface="Times New Roman" panose="02020603050405020304" pitchFamily="18" charset="0"/>
                <a:cs typeface="Times New Roman" panose="02020603050405020304" pitchFamily="18" charset="0"/>
              </a:rPr>
              <a:t>λ</a:t>
            </a:r>
            <a:r>
              <a:rPr lang="en-US" altLang="en-US" sz="2800" dirty="0" smtClean="0">
                <a:latin typeface="Times New Roman" panose="02020603050405020304" pitchFamily="18" charset="0"/>
                <a:cs typeface="Times New Roman" panose="02020603050405020304" pitchFamily="18" charset="0"/>
              </a:rPr>
              <a:t> = 10-20 nm lasers</a:t>
            </a:r>
          </a:p>
        </p:txBody>
      </p:sp>
      <p:pic>
        <p:nvPicPr>
          <p:cNvPr id="50179" name="Picture 3" descr="Wang_Figure1"/>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bwMode="auto">
          <a:xfrm>
            <a:off x="685800" y="3924300"/>
            <a:ext cx="7493000" cy="232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0" name="Group 4"/>
          <p:cNvGrpSpPr>
            <a:grpSpLocks/>
          </p:cNvGrpSpPr>
          <p:nvPr/>
        </p:nvGrpSpPr>
        <p:grpSpPr bwMode="auto">
          <a:xfrm>
            <a:off x="496888" y="1298575"/>
            <a:ext cx="3956050" cy="1765300"/>
            <a:chOff x="304" y="952"/>
            <a:chExt cx="2492" cy="1112"/>
          </a:xfrm>
        </p:grpSpPr>
        <p:pic>
          <p:nvPicPr>
            <p:cNvPr id="50205" name="Picture 5" descr="052307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 y="952"/>
              <a:ext cx="2492" cy="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06" name="Text Box 6"/>
            <p:cNvSpPr txBox="1">
              <a:spLocks noChangeArrowheads="1"/>
            </p:cNvSpPr>
            <p:nvPr/>
          </p:nvSpPr>
          <p:spPr bwMode="auto">
            <a:xfrm>
              <a:off x="839" y="1719"/>
              <a:ext cx="32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600" b="1">
                  <a:solidFill>
                    <a:schemeClr val="bg1"/>
                  </a:solidFill>
                </a:rPr>
                <a:t>59</a:t>
              </a:r>
              <a:r>
                <a:rPr lang="en-US" altLang="en-US" sz="1600" b="1" baseline="30000">
                  <a:solidFill>
                    <a:schemeClr val="bg1"/>
                  </a:solidFill>
                </a:rPr>
                <a:t>th</a:t>
              </a:r>
              <a:r>
                <a:rPr lang="en-US" altLang="en-US" sz="1600"/>
                <a:t> </a:t>
              </a:r>
            </a:p>
          </p:txBody>
        </p:sp>
        <p:sp>
          <p:nvSpPr>
            <p:cNvPr id="50207" name="Text Box 7"/>
            <p:cNvSpPr txBox="1">
              <a:spLocks noChangeArrowheads="1"/>
            </p:cNvSpPr>
            <p:nvPr/>
          </p:nvSpPr>
          <p:spPr bwMode="auto">
            <a:xfrm>
              <a:off x="672" y="1740"/>
              <a:ext cx="30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200" b="1">
                  <a:solidFill>
                    <a:schemeClr val="bg1"/>
                  </a:solidFill>
                </a:rPr>
                <a:t>61</a:t>
              </a:r>
              <a:r>
                <a:rPr lang="en-US" altLang="en-US" sz="1200" b="1" baseline="30000">
                  <a:solidFill>
                    <a:schemeClr val="bg1"/>
                  </a:solidFill>
                </a:rPr>
                <a:t>st</a:t>
              </a:r>
              <a:r>
                <a:rPr lang="en-US" altLang="en-US" sz="1200" b="1"/>
                <a:t> </a:t>
              </a:r>
            </a:p>
          </p:txBody>
        </p:sp>
        <p:sp>
          <p:nvSpPr>
            <p:cNvPr id="50208" name="Text Box 8"/>
            <p:cNvSpPr txBox="1">
              <a:spLocks noChangeArrowheads="1"/>
            </p:cNvSpPr>
            <p:nvPr/>
          </p:nvSpPr>
          <p:spPr bwMode="auto">
            <a:xfrm>
              <a:off x="488" y="1745"/>
              <a:ext cx="31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200" b="1">
                  <a:solidFill>
                    <a:schemeClr val="bg1"/>
                  </a:solidFill>
                </a:rPr>
                <a:t>63</a:t>
              </a:r>
              <a:r>
                <a:rPr lang="en-US" altLang="en-US" sz="1200" b="1" baseline="30000">
                  <a:solidFill>
                    <a:schemeClr val="bg1"/>
                  </a:solidFill>
                </a:rPr>
                <a:t>rd</a:t>
              </a:r>
              <a:r>
                <a:rPr lang="en-US" altLang="en-US" sz="1200"/>
                <a:t> </a:t>
              </a:r>
            </a:p>
          </p:txBody>
        </p:sp>
        <p:sp>
          <p:nvSpPr>
            <p:cNvPr id="50209" name="Text Box 9"/>
            <p:cNvSpPr txBox="1">
              <a:spLocks noChangeArrowheads="1"/>
            </p:cNvSpPr>
            <p:nvPr/>
          </p:nvSpPr>
          <p:spPr bwMode="auto">
            <a:xfrm>
              <a:off x="304" y="1740"/>
              <a:ext cx="3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200" b="1">
                  <a:solidFill>
                    <a:schemeClr val="bg1"/>
                  </a:solidFill>
                </a:rPr>
                <a:t>65</a:t>
              </a:r>
              <a:r>
                <a:rPr lang="en-US" altLang="en-US" sz="1200" b="1" baseline="30000">
                  <a:solidFill>
                    <a:schemeClr val="bg1"/>
                  </a:solidFill>
                </a:rPr>
                <a:t>th </a:t>
              </a:r>
              <a:r>
                <a:rPr lang="en-US" altLang="en-US" sz="1200" b="1"/>
                <a:t> </a:t>
              </a:r>
            </a:p>
          </p:txBody>
        </p:sp>
        <p:sp>
          <p:nvSpPr>
            <p:cNvPr id="50210" name="Text Box 10"/>
            <p:cNvSpPr txBox="1">
              <a:spLocks noChangeArrowheads="1"/>
            </p:cNvSpPr>
            <p:nvPr/>
          </p:nvSpPr>
          <p:spPr bwMode="auto">
            <a:xfrm>
              <a:off x="1045" y="1694"/>
              <a:ext cx="32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200" b="1">
                  <a:solidFill>
                    <a:schemeClr val="bg1"/>
                  </a:solidFill>
                </a:rPr>
                <a:t>57</a:t>
              </a:r>
              <a:r>
                <a:rPr lang="en-US" altLang="en-US" sz="1200" b="1" baseline="30000">
                  <a:solidFill>
                    <a:schemeClr val="bg1"/>
                  </a:solidFill>
                </a:rPr>
                <a:t>th</a:t>
              </a:r>
              <a:r>
                <a:rPr lang="en-US" altLang="en-US" sz="1800"/>
                <a:t> </a:t>
              </a:r>
            </a:p>
          </p:txBody>
        </p:sp>
        <p:sp>
          <p:nvSpPr>
            <p:cNvPr id="50211" name="Text Box 11"/>
            <p:cNvSpPr txBox="1">
              <a:spLocks noChangeArrowheads="1"/>
            </p:cNvSpPr>
            <p:nvPr/>
          </p:nvSpPr>
          <p:spPr bwMode="auto">
            <a:xfrm>
              <a:off x="1238" y="1742"/>
              <a:ext cx="31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200" b="1">
                  <a:solidFill>
                    <a:schemeClr val="bg1"/>
                  </a:solidFill>
                </a:rPr>
                <a:t>55</a:t>
              </a:r>
              <a:r>
                <a:rPr lang="en-US" altLang="en-US" sz="1200" b="1" baseline="30000">
                  <a:solidFill>
                    <a:schemeClr val="bg1"/>
                  </a:solidFill>
                </a:rPr>
                <a:t>th</a:t>
              </a:r>
              <a:r>
                <a:rPr lang="en-US" altLang="en-US" sz="1200" b="1"/>
                <a:t> </a:t>
              </a:r>
            </a:p>
          </p:txBody>
        </p:sp>
        <p:sp>
          <p:nvSpPr>
            <p:cNvPr id="50212" name="Text Box 12"/>
            <p:cNvSpPr txBox="1">
              <a:spLocks noChangeArrowheads="1"/>
            </p:cNvSpPr>
            <p:nvPr/>
          </p:nvSpPr>
          <p:spPr bwMode="auto">
            <a:xfrm>
              <a:off x="1439" y="1744"/>
              <a:ext cx="31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200" b="1">
                  <a:solidFill>
                    <a:schemeClr val="bg1"/>
                  </a:solidFill>
                </a:rPr>
                <a:t>53</a:t>
              </a:r>
              <a:r>
                <a:rPr lang="en-US" altLang="en-US" sz="1200" b="1" baseline="30000">
                  <a:solidFill>
                    <a:schemeClr val="bg1"/>
                  </a:solidFill>
                </a:rPr>
                <a:t>rd</a:t>
              </a:r>
              <a:r>
                <a:rPr lang="en-US" altLang="en-US" sz="1200" b="1"/>
                <a:t> </a:t>
              </a:r>
            </a:p>
          </p:txBody>
        </p:sp>
        <p:sp>
          <p:nvSpPr>
            <p:cNvPr id="50213" name="Text Box 13"/>
            <p:cNvSpPr txBox="1">
              <a:spLocks noChangeArrowheads="1"/>
            </p:cNvSpPr>
            <p:nvPr/>
          </p:nvSpPr>
          <p:spPr bwMode="auto">
            <a:xfrm>
              <a:off x="1687" y="1737"/>
              <a:ext cx="2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200" b="1">
                  <a:solidFill>
                    <a:schemeClr val="bg1"/>
                  </a:solidFill>
                </a:rPr>
                <a:t>51</a:t>
              </a:r>
              <a:r>
                <a:rPr lang="en-US" altLang="en-US" sz="1200" b="1" baseline="30000">
                  <a:solidFill>
                    <a:schemeClr val="bg1"/>
                  </a:solidFill>
                </a:rPr>
                <a:t>st</a:t>
              </a:r>
              <a:endParaRPr lang="en-US" altLang="en-US" sz="1200" b="1"/>
            </a:p>
          </p:txBody>
        </p:sp>
        <p:sp>
          <p:nvSpPr>
            <p:cNvPr id="50214" name="Text Box 14"/>
            <p:cNvSpPr txBox="1">
              <a:spLocks noChangeArrowheads="1"/>
            </p:cNvSpPr>
            <p:nvPr/>
          </p:nvSpPr>
          <p:spPr bwMode="auto">
            <a:xfrm>
              <a:off x="1929" y="1737"/>
              <a:ext cx="28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200" b="1">
                  <a:solidFill>
                    <a:schemeClr val="bg1"/>
                  </a:solidFill>
                </a:rPr>
                <a:t>49</a:t>
              </a:r>
              <a:r>
                <a:rPr lang="en-US" altLang="en-US" sz="1200" b="1" baseline="30000">
                  <a:solidFill>
                    <a:schemeClr val="bg1"/>
                  </a:solidFill>
                </a:rPr>
                <a:t>th</a:t>
              </a:r>
              <a:endParaRPr lang="en-US" altLang="en-US" sz="1200" b="1"/>
            </a:p>
          </p:txBody>
        </p:sp>
      </p:grpSp>
      <p:sp>
        <p:nvSpPr>
          <p:cNvPr id="50181" name="Oval 15"/>
          <p:cNvSpPr>
            <a:spLocks noChangeArrowheads="1"/>
          </p:cNvSpPr>
          <p:nvPr/>
        </p:nvSpPr>
        <p:spPr bwMode="auto">
          <a:xfrm>
            <a:off x="2355850" y="4691063"/>
            <a:ext cx="182563" cy="182562"/>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50182" name="Line 16"/>
          <p:cNvSpPr>
            <a:spLocks noChangeShapeType="1"/>
          </p:cNvSpPr>
          <p:nvPr/>
        </p:nvSpPr>
        <p:spPr bwMode="auto">
          <a:xfrm flipV="1">
            <a:off x="2427288" y="3292475"/>
            <a:ext cx="0" cy="11493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83" name="Text Box 17"/>
          <p:cNvSpPr txBox="1">
            <a:spLocks noChangeArrowheads="1"/>
          </p:cNvSpPr>
          <p:nvPr/>
        </p:nvSpPr>
        <p:spPr bwMode="auto">
          <a:xfrm>
            <a:off x="1449388" y="4664075"/>
            <a:ext cx="6731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spcBef>
                <a:spcPct val="50000"/>
              </a:spcBef>
            </a:pPr>
            <a:r>
              <a:rPr lang="en-US" altLang="en-US" sz="1000"/>
              <a:t>20 Torr</a:t>
            </a:r>
          </a:p>
        </p:txBody>
      </p:sp>
      <p:sp>
        <p:nvSpPr>
          <p:cNvPr id="50184" name="Rectangle 18"/>
          <p:cNvSpPr>
            <a:spLocks noChangeArrowheads="1"/>
          </p:cNvSpPr>
          <p:nvPr/>
        </p:nvSpPr>
        <p:spPr bwMode="auto">
          <a:xfrm>
            <a:off x="5146675" y="8572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sz="1800"/>
          </a:p>
        </p:txBody>
      </p:sp>
      <p:grpSp>
        <p:nvGrpSpPr>
          <p:cNvPr id="50185" name="Group 19"/>
          <p:cNvGrpSpPr>
            <a:grpSpLocks/>
          </p:cNvGrpSpPr>
          <p:nvPr/>
        </p:nvGrpSpPr>
        <p:grpSpPr bwMode="auto">
          <a:xfrm>
            <a:off x="4981575" y="1196975"/>
            <a:ext cx="3349625" cy="3065463"/>
            <a:chOff x="0" y="480"/>
            <a:chExt cx="2860" cy="3902"/>
          </a:xfrm>
        </p:grpSpPr>
        <p:pic>
          <p:nvPicPr>
            <p:cNvPr id="50191" name="Picture 20" descr="progression"/>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0"/>
              <a:ext cx="2832" cy="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92" name="Group 21"/>
            <p:cNvGrpSpPr>
              <a:grpSpLocks/>
            </p:cNvGrpSpPr>
            <p:nvPr/>
          </p:nvGrpSpPr>
          <p:grpSpPr bwMode="auto">
            <a:xfrm>
              <a:off x="96" y="656"/>
              <a:ext cx="2764" cy="3726"/>
              <a:chOff x="96" y="656"/>
              <a:chExt cx="2764" cy="3726"/>
            </a:xfrm>
          </p:grpSpPr>
          <p:sp>
            <p:nvSpPr>
              <p:cNvPr id="50193" name="Text Box 22"/>
              <p:cNvSpPr txBox="1">
                <a:spLocks noChangeArrowheads="1"/>
              </p:cNvSpPr>
              <p:nvPr/>
            </p:nvSpPr>
            <p:spPr bwMode="auto">
              <a:xfrm>
                <a:off x="410" y="3889"/>
                <a:ext cx="291"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100"/>
                  <a:t>18</a:t>
                </a:r>
              </a:p>
            </p:txBody>
          </p:sp>
          <p:sp>
            <p:nvSpPr>
              <p:cNvPr id="50194" name="Text Box 23"/>
              <p:cNvSpPr txBox="1">
                <a:spLocks noChangeArrowheads="1"/>
              </p:cNvSpPr>
              <p:nvPr/>
            </p:nvSpPr>
            <p:spPr bwMode="auto">
              <a:xfrm>
                <a:off x="842" y="3889"/>
                <a:ext cx="290"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100"/>
                  <a:t>19</a:t>
                </a:r>
              </a:p>
            </p:txBody>
          </p:sp>
          <p:sp>
            <p:nvSpPr>
              <p:cNvPr id="50195" name="Text Box 24"/>
              <p:cNvSpPr txBox="1">
                <a:spLocks noChangeArrowheads="1"/>
              </p:cNvSpPr>
              <p:nvPr/>
            </p:nvSpPr>
            <p:spPr bwMode="auto">
              <a:xfrm>
                <a:off x="1274" y="3889"/>
                <a:ext cx="290"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100"/>
                  <a:t>20</a:t>
                </a:r>
              </a:p>
            </p:txBody>
          </p:sp>
          <p:sp>
            <p:nvSpPr>
              <p:cNvPr id="50196" name="Text Box 25"/>
              <p:cNvSpPr txBox="1">
                <a:spLocks noChangeArrowheads="1"/>
              </p:cNvSpPr>
              <p:nvPr/>
            </p:nvSpPr>
            <p:spPr bwMode="auto">
              <a:xfrm>
                <a:off x="1706" y="3889"/>
                <a:ext cx="291"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100"/>
                  <a:t>21</a:t>
                </a:r>
              </a:p>
            </p:txBody>
          </p:sp>
          <p:sp>
            <p:nvSpPr>
              <p:cNvPr id="50197" name="Text Box 26"/>
              <p:cNvSpPr txBox="1">
                <a:spLocks noChangeArrowheads="1"/>
              </p:cNvSpPr>
              <p:nvPr/>
            </p:nvSpPr>
            <p:spPr bwMode="auto">
              <a:xfrm>
                <a:off x="2137" y="3889"/>
                <a:ext cx="291"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100"/>
                  <a:t>22</a:t>
                </a:r>
              </a:p>
            </p:txBody>
          </p:sp>
          <p:sp>
            <p:nvSpPr>
              <p:cNvPr id="50198" name="Text Box 27"/>
              <p:cNvSpPr txBox="1">
                <a:spLocks noChangeArrowheads="1"/>
              </p:cNvSpPr>
              <p:nvPr/>
            </p:nvSpPr>
            <p:spPr bwMode="auto">
              <a:xfrm>
                <a:off x="2570" y="3889"/>
                <a:ext cx="290"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100"/>
                  <a:t>23</a:t>
                </a:r>
              </a:p>
            </p:txBody>
          </p:sp>
          <p:sp>
            <p:nvSpPr>
              <p:cNvPr id="50199" name="Text Box 28"/>
              <p:cNvSpPr txBox="1">
                <a:spLocks noChangeArrowheads="1"/>
              </p:cNvSpPr>
              <p:nvPr/>
            </p:nvSpPr>
            <p:spPr bwMode="auto">
              <a:xfrm>
                <a:off x="1056" y="4032"/>
                <a:ext cx="1119" cy="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200"/>
                  <a:t>wavelength (nm)</a:t>
                </a:r>
              </a:p>
            </p:txBody>
          </p:sp>
          <p:sp>
            <p:nvSpPr>
              <p:cNvPr id="50200" name="Rectangle 29"/>
              <p:cNvSpPr>
                <a:spLocks noChangeArrowheads="1"/>
              </p:cNvSpPr>
              <p:nvPr/>
            </p:nvSpPr>
            <p:spPr bwMode="auto">
              <a:xfrm>
                <a:off x="96" y="3265"/>
                <a:ext cx="681"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400" b="1">
                    <a:solidFill>
                      <a:schemeClr val="bg1"/>
                    </a:solidFill>
                  </a:rPr>
                  <a:t>1.5 mm</a:t>
                </a:r>
              </a:p>
            </p:txBody>
          </p:sp>
          <p:sp>
            <p:nvSpPr>
              <p:cNvPr id="50201" name="Rectangle 30"/>
              <p:cNvSpPr>
                <a:spLocks noChangeArrowheads="1"/>
              </p:cNvSpPr>
              <p:nvPr/>
            </p:nvSpPr>
            <p:spPr bwMode="auto">
              <a:xfrm>
                <a:off x="96" y="2592"/>
                <a:ext cx="554"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400" b="1">
                    <a:solidFill>
                      <a:schemeClr val="bg1"/>
                    </a:solidFill>
                  </a:rPr>
                  <a:t>2 mm</a:t>
                </a:r>
              </a:p>
            </p:txBody>
          </p:sp>
          <p:sp>
            <p:nvSpPr>
              <p:cNvPr id="50202" name="Rectangle 31"/>
              <p:cNvSpPr>
                <a:spLocks noChangeArrowheads="1"/>
              </p:cNvSpPr>
              <p:nvPr/>
            </p:nvSpPr>
            <p:spPr bwMode="auto">
              <a:xfrm>
                <a:off x="96" y="1967"/>
                <a:ext cx="681"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400" b="1">
                    <a:solidFill>
                      <a:schemeClr val="bg1"/>
                    </a:solidFill>
                  </a:rPr>
                  <a:t>2.5 mm</a:t>
                </a:r>
              </a:p>
            </p:txBody>
          </p:sp>
          <p:sp>
            <p:nvSpPr>
              <p:cNvPr id="50203" name="Rectangle 32"/>
              <p:cNvSpPr>
                <a:spLocks noChangeArrowheads="1"/>
              </p:cNvSpPr>
              <p:nvPr/>
            </p:nvSpPr>
            <p:spPr bwMode="auto">
              <a:xfrm>
                <a:off x="96" y="1297"/>
                <a:ext cx="554"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400" b="1">
                    <a:solidFill>
                      <a:schemeClr val="bg1"/>
                    </a:solidFill>
                  </a:rPr>
                  <a:t>3 mm</a:t>
                </a:r>
              </a:p>
            </p:txBody>
          </p:sp>
          <p:sp>
            <p:nvSpPr>
              <p:cNvPr id="50204" name="Rectangle 33"/>
              <p:cNvSpPr>
                <a:spLocks noChangeArrowheads="1"/>
              </p:cNvSpPr>
              <p:nvPr/>
            </p:nvSpPr>
            <p:spPr bwMode="auto">
              <a:xfrm>
                <a:off x="96" y="656"/>
                <a:ext cx="554"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400" b="1">
                    <a:solidFill>
                      <a:schemeClr val="bg1"/>
                    </a:solidFill>
                  </a:rPr>
                  <a:t>4 mm</a:t>
                </a:r>
              </a:p>
            </p:txBody>
          </p:sp>
        </p:grpSp>
      </p:grpSp>
      <p:pic>
        <p:nvPicPr>
          <p:cNvPr id="50186" name="Picture 34" descr="Mo%20gain%200804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2300" y="1411288"/>
            <a:ext cx="1814513"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7" name="Rectangle 35"/>
          <p:cNvSpPr>
            <a:spLocks noChangeArrowheads="1"/>
          </p:cNvSpPr>
          <p:nvPr/>
        </p:nvSpPr>
        <p:spPr bwMode="auto">
          <a:xfrm>
            <a:off x="7648575" y="2030413"/>
            <a:ext cx="1068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200" b="1" dirty="0"/>
              <a:t>go = 65 cm-1</a:t>
            </a:r>
          </a:p>
          <a:p>
            <a:r>
              <a:rPr lang="en-US" altLang="en-US" sz="1200" b="1" i="1" dirty="0" err="1" smtClean="0"/>
              <a:t>gL</a:t>
            </a:r>
            <a:r>
              <a:rPr lang="en-US" altLang="en-US" sz="1200" b="1" dirty="0" smtClean="0"/>
              <a:t>=15.3</a:t>
            </a:r>
            <a:endParaRPr lang="en-US" altLang="en-US" sz="1200" b="1" dirty="0"/>
          </a:p>
        </p:txBody>
      </p:sp>
      <p:sp>
        <p:nvSpPr>
          <p:cNvPr id="245796" name="Text Box 36"/>
          <p:cNvSpPr txBox="1">
            <a:spLocks noChangeArrowheads="1"/>
          </p:cNvSpPr>
          <p:nvPr/>
        </p:nvSpPr>
        <p:spPr bwMode="auto">
          <a:xfrm>
            <a:off x="5073650" y="957263"/>
            <a:ext cx="3251200" cy="338137"/>
          </a:xfrm>
          <a:prstGeom prst="rect">
            <a:avLst/>
          </a:prstGeom>
          <a:noFill/>
          <a:ln w="9525">
            <a:noFill/>
            <a:miter lim="800000"/>
            <a:headEnd/>
            <a:tailEnd/>
          </a:ln>
          <a:effectLst/>
        </p:spPr>
        <p:txBody>
          <a:bodyPr>
            <a:spAutoFit/>
          </a:bodyPr>
          <a:lstStyle/>
          <a:p>
            <a:pPr algn="ctr">
              <a:spcBef>
                <a:spcPct val="50000"/>
              </a:spcBef>
              <a:defRPr/>
            </a:pPr>
            <a:r>
              <a:rPr lang="en-US" sz="1600" b="1" dirty="0">
                <a:latin typeface="+mn-lt"/>
                <a:ea typeface="+mn-ea"/>
              </a:rPr>
              <a:t>Ni-like Mo,  18.9 nm</a:t>
            </a:r>
          </a:p>
        </p:txBody>
      </p:sp>
      <p:sp>
        <p:nvSpPr>
          <p:cNvPr id="50189" name="Text Box 37"/>
          <p:cNvSpPr txBox="1">
            <a:spLocks noChangeArrowheads="1"/>
          </p:cNvSpPr>
          <p:nvPr/>
        </p:nvSpPr>
        <p:spPr bwMode="auto">
          <a:xfrm>
            <a:off x="4332288" y="5832475"/>
            <a:ext cx="4629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600">
                <a:latin typeface="Times New Roman" panose="02020603050405020304" pitchFamily="18" charset="0"/>
              </a:rPr>
              <a:t>Y. Wang et al., “Phase Coherent, Injection Seeded, </a:t>
            </a:r>
          </a:p>
          <a:p>
            <a:r>
              <a:rPr lang="en-US" altLang="en-US" sz="1600">
                <a:latin typeface="Times New Roman" panose="02020603050405020304" pitchFamily="18" charset="0"/>
              </a:rPr>
              <a:t>Table-top Soft X-ray Lasers at 18.9 nm and 13.9 nm”,</a:t>
            </a:r>
          </a:p>
          <a:p>
            <a:r>
              <a:rPr lang="en-US" altLang="en-US" sz="1600" i="1">
                <a:latin typeface="Times New Roman" panose="02020603050405020304" pitchFamily="18" charset="0"/>
              </a:rPr>
              <a:t>Nature Photonics</a:t>
            </a:r>
            <a:r>
              <a:rPr lang="en-US" altLang="en-US" sz="1600">
                <a:latin typeface="Times New Roman" panose="02020603050405020304" pitchFamily="18" charset="0"/>
              </a:rPr>
              <a:t> </a:t>
            </a:r>
            <a:r>
              <a:rPr lang="en-US" altLang="en-US" sz="1600" b="1">
                <a:latin typeface="Times New Roman" panose="02020603050405020304" pitchFamily="18" charset="0"/>
              </a:rPr>
              <a:t>2</a:t>
            </a:r>
            <a:r>
              <a:rPr lang="en-US" altLang="en-US" sz="1600">
                <a:latin typeface="Times New Roman" panose="02020603050405020304" pitchFamily="18" charset="0"/>
              </a:rPr>
              <a:t>, 94 (2008).</a:t>
            </a:r>
          </a:p>
        </p:txBody>
      </p:sp>
      <p:sp>
        <p:nvSpPr>
          <p:cNvPr id="50190" name="Slide Number Placeholder 37"/>
          <p:cNvSpPr>
            <a:spLocks noGrp="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AD5D7513-43C3-49C1-BB0B-FB8EB4C6A0DC}" type="slidenum">
              <a:rPr lang="en-US" altLang="en-US" sz="1400"/>
              <a:pPr/>
              <a:t>37</a:t>
            </a:fld>
            <a:endParaRPr lang="en-US" altLang="en-US" sz="1400"/>
          </a:p>
        </p:txBody>
      </p:sp>
      <p:pic>
        <p:nvPicPr>
          <p:cNvPr id="39" name="Picture 3" descr="CSULOGO.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8258" y="147637"/>
            <a:ext cx="126365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5562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13"/>
          <p:cNvGrpSpPr>
            <a:grpSpLocks/>
          </p:cNvGrpSpPr>
          <p:nvPr/>
        </p:nvGrpSpPr>
        <p:grpSpPr bwMode="auto">
          <a:xfrm>
            <a:off x="1236827" y="873126"/>
            <a:ext cx="4948073" cy="5655204"/>
            <a:chOff x="3063" y="819"/>
            <a:chExt cx="2569" cy="3362"/>
          </a:xfrm>
        </p:grpSpPr>
        <p:pic>
          <p:nvPicPr>
            <p:cNvPr id="52241"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 y="819"/>
              <a:ext cx="2569" cy="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42" name="Group 15"/>
            <p:cNvGrpSpPr>
              <a:grpSpLocks/>
            </p:cNvGrpSpPr>
            <p:nvPr/>
          </p:nvGrpSpPr>
          <p:grpSpPr bwMode="auto">
            <a:xfrm>
              <a:off x="3391" y="2796"/>
              <a:ext cx="1951" cy="969"/>
              <a:chOff x="3391" y="2796"/>
              <a:chExt cx="1951" cy="969"/>
            </a:xfrm>
          </p:grpSpPr>
          <p:sp>
            <p:nvSpPr>
              <p:cNvPr id="52243" name="Text Box 16"/>
              <p:cNvSpPr txBox="1">
                <a:spLocks noChangeArrowheads="1"/>
              </p:cNvSpPr>
              <p:nvPr/>
            </p:nvSpPr>
            <p:spPr bwMode="auto">
              <a:xfrm>
                <a:off x="4376" y="2796"/>
                <a:ext cx="96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spcBef>
                    <a:spcPct val="50000"/>
                  </a:spcBef>
                </a:pPr>
                <a:r>
                  <a:rPr lang="en-US" altLang="en-US" sz="1400">
                    <a:solidFill>
                      <a:srgbClr val="FF0000"/>
                    </a:solidFill>
                  </a:rPr>
                  <a:t>Seeded beam diam. 80-90 µm</a:t>
                </a:r>
              </a:p>
            </p:txBody>
          </p:sp>
          <p:sp>
            <p:nvSpPr>
              <p:cNvPr id="52244" name="Text Box 17"/>
              <p:cNvSpPr txBox="1">
                <a:spLocks noChangeArrowheads="1"/>
              </p:cNvSpPr>
              <p:nvPr/>
            </p:nvSpPr>
            <p:spPr bwMode="auto">
              <a:xfrm>
                <a:off x="3391" y="3474"/>
                <a:ext cx="99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spcBef>
                    <a:spcPct val="50000"/>
                  </a:spcBef>
                </a:pPr>
                <a:r>
                  <a:rPr lang="en-US" altLang="en-US" sz="1400">
                    <a:solidFill>
                      <a:srgbClr val="0000FF"/>
                    </a:solidFill>
                  </a:rPr>
                  <a:t>Unseeded beam diam.~ 1mm</a:t>
                </a:r>
                <a:r>
                  <a:rPr lang="en-US" altLang="en-US" sz="1400"/>
                  <a:t> </a:t>
                </a:r>
              </a:p>
            </p:txBody>
          </p:sp>
        </p:grpSp>
      </p:grpSp>
      <p:sp>
        <p:nvSpPr>
          <p:cNvPr id="14339" name="Text Box 18"/>
          <p:cNvSpPr txBox="1">
            <a:spLocks noChangeArrowheads="1"/>
          </p:cNvSpPr>
          <p:nvPr/>
        </p:nvSpPr>
        <p:spPr bwMode="auto">
          <a:xfrm>
            <a:off x="-165146" y="48239"/>
            <a:ext cx="7194959" cy="759182"/>
          </a:xfrm>
          <a:prstGeom prst="rect">
            <a:avLst/>
          </a:prstGeom>
          <a:noFill/>
          <a:ln w="9525">
            <a:noFill/>
            <a:miter lim="800000"/>
            <a:headEnd/>
            <a:tailEnd/>
          </a:ln>
        </p:spPr>
        <p:txBody>
          <a:bodyPr wrap="squar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lgn="ctr">
              <a:lnSpc>
                <a:spcPts val="2575"/>
              </a:lnSpc>
              <a:spcBef>
                <a:spcPct val="50000"/>
              </a:spcBef>
            </a:pPr>
            <a:r>
              <a:rPr lang="en-US" altLang="en-US" b="1" dirty="0" smtClean="0">
                <a:solidFill>
                  <a:srgbClr val="9A172F"/>
                </a:solidFill>
                <a:latin typeface="Arial" panose="020B0604020202020204" pitchFamily="34" charset="0"/>
              </a:rPr>
              <a:t>Full spatial coherence:</a:t>
            </a:r>
            <a:r>
              <a:rPr lang="en-US" altLang="en-US" b="1" dirty="0">
                <a:solidFill>
                  <a:srgbClr val="9A172F"/>
                </a:solidFill>
                <a:latin typeface="Arial" panose="020B0604020202020204" pitchFamily="34" charset="0"/>
              </a:rPr>
              <a:t/>
            </a:r>
            <a:br>
              <a:rPr lang="en-US" altLang="en-US" b="1" dirty="0">
                <a:solidFill>
                  <a:srgbClr val="9A172F"/>
                </a:solidFill>
                <a:latin typeface="Arial" panose="020B0604020202020204" pitchFamily="34" charset="0"/>
              </a:rPr>
            </a:br>
            <a:r>
              <a:rPr lang="en-US" altLang="en-US" b="1" dirty="0" smtClean="0">
                <a:solidFill>
                  <a:srgbClr val="9A172F"/>
                </a:solidFill>
                <a:latin typeface="Arial" panose="020B0604020202020204" pitchFamily="34" charset="0"/>
              </a:rPr>
              <a:t>                        HHG seeded Ni-like </a:t>
            </a:r>
            <a:r>
              <a:rPr lang="en-US" altLang="en-US" b="1" dirty="0">
                <a:solidFill>
                  <a:srgbClr val="9A172F"/>
                </a:solidFill>
                <a:latin typeface="Arial" panose="020B0604020202020204" pitchFamily="34" charset="0"/>
              </a:rPr>
              <a:t>Mo </a:t>
            </a:r>
            <a:r>
              <a:rPr lang="en-US" altLang="en-US" b="1" dirty="0" smtClean="0">
                <a:solidFill>
                  <a:srgbClr val="9A172F"/>
                </a:solidFill>
                <a:latin typeface="Arial" panose="020B0604020202020204" pitchFamily="34" charset="0"/>
              </a:rPr>
              <a:t>at 18.9 </a:t>
            </a:r>
            <a:r>
              <a:rPr lang="en-US" altLang="en-US" b="1" dirty="0">
                <a:solidFill>
                  <a:srgbClr val="9A172F"/>
                </a:solidFill>
                <a:latin typeface="Arial" panose="020B0604020202020204" pitchFamily="34" charset="0"/>
              </a:rPr>
              <a:t>nm</a:t>
            </a:r>
          </a:p>
        </p:txBody>
      </p:sp>
      <p:grpSp>
        <p:nvGrpSpPr>
          <p:cNvPr id="52228" name="Group 19"/>
          <p:cNvGrpSpPr>
            <a:grpSpLocks/>
          </p:cNvGrpSpPr>
          <p:nvPr/>
        </p:nvGrpSpPr>
        <p:grpSpPr bwMode="auto">
          <a:xfrm>
            <a:off x="7162800" y="5265738"/>
            <a:ext cx="914400" cy="909637"/>
            <a:chOff x="4905" y="3521"/>
            <a:chExt cx="576" cy="573"/>
          </a:xfrm>
        </p:grpSpPr>
        <p:sp>
          <p:nvSpPr>
            <p:cNvPr id="52238" name="Oval 20"/>
            <p:cNvSpPr>
              <a:spLocks noChangeArrowheads="1"/>
            </p:cNvSpPr>
            <p:nvPr/>
          </p:nvSpPr>
          <p:spPr bwMode="auto">
            <a:xfrm>
              <a:off x="4905" y="3521"/>
              <a:ext cx="576" cy="573"/>
            </a:xfrm>
            <a:prstGeom prst="ellipse">
              <a:avLst/>
            </a:prstGeom>
            <a:solidFill>
              <a:srgbClr val="CCFFFF">
                <a:alpha val="47058"/>
              </a:srgbClr>
            </a:solidFill>
            <a:ln w="9525">
              <a:solidFill>
                <a:schemeClr val="tx1"/>
              </a:solidFill>
              <a:round/>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52239" name="Line 21"/>
            <p:cNvSpPr>
              <a:spLocks noChangeShapeType="1"/>
            </p:cNvSpPr>
            <p:nvPr/>
          </p:nvSpPr>
          <p:spPr bwMode="auto">
            <a:xfrm>
              <a:off x="5178" y="3672"/>
              <a:ext cx="0" cy="2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40" name="Line 22"/>
            <p:cNvSpPr>
              <a:spLocks noChangeShapeType="1"/>
            </p:cNvSpPr>
            <p:nvPr/>
          </p:nvSpPr>
          <p:spPr bwMode="auto">
            <a:xfrm>
              <a:off x="5226" y="3672"/>
              <a:ext cx="0" cy="2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2229" name="Group 23"/>
          <p:cNvGrpSpPr>
            <a:grpSpLocks/>
          </p:cNvGrpSpPr>
          <p:nvPr/>
        </p:nvGrpSpPr>
        <p:grpSpPr bwMode="auto">
          <a:xfrm>
            <a:off x="7543800" y="4572000"/>
            <a:ext cx="165100" cy="447675"/>
            <a:chOff x="5193" y="2862"/>
            <a:chExt cx="104" cy="282"/>
          </a:xfrm>
        </p:grpSpPr>
        <p:sp>
          <p:nvSpPr>
            <p:cNvPr id="52235" name="Oval 24"/>
            <p:cNvSpPr>
              <a:spLocks noChangeArrowheads="1"/>
            </p:cNvSpPr>
            <p:nvPr/>
          </p:nvSpPr>
          <p:spPr bwMode="auto">
            <a:xfrm>
              <a:off x="5193" y="2963"/>
              <a:ext cx="104" cy="105"/>
            </a:xfrm>
            <a:prstGeom prst="ellipse">
              <a:avLst/>
            </a:prstGeom>
            <a:solidFill>
              <a:srgbClr val="FF0000">
                <a:alpha val="27058"/>
              </a:srgbClr>
            </a:solidFill>
            <a:ln w="9525">
              <a:solidFill>
                <a:schemeClr val="tx1"/>
              </a:solidFill>
              <a:round/>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52236" name="Line 25"/>
            <p:cNvSpPr>
              <a:spLocks noChangeShapeType="1"/>
            </p:cNvSpPr>
            <p:nvPr/>
          </p:nvSpPr>
          <p:spPr bwMode="auto">
            <a:xfrm>
              <a:off x="5226" y="2862"/>
              <a:ext cx="0" cy="2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37" name="Line 26"/>
            <p:cNvSpPr>
              <a:spLocks noChangeShapeType="1"/>
            </p:cNvSpPr>
            <p:nvPr/>
          </p:nvSpPr>
          <p:spPr bwMode="auto">
            <a:xfrm>
              <a:off x="5268" y="2862"/>
              <a:ext cx="0" cy="2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2230" name="Text Box 17"/>
          <p:cNvSpPr txBox="1">
            <a:spLocks noChangeArrowheads="1"/>
          </p:cNvSpPr>
          <p:nvPr/>
        </p:nvSpPr>
        <p:spPr bwMode="auto">
          <a:xfrm>
            <a:off x="7239000" y="41910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spcBef>
                <a:spcPct val="50000"/>
              </a:spcBef>
            </a:pPr>
            <a:r>
              <a:rPr lang="en-US" altLang="en-US" sz="1600"/>
              <a:t>Beam size</a:t>
            </a:r>
          </a:p>
        </p:txBody>
      </p:sp>
      <p:sp>
        <p:nvSpPr>
          <p:cNvPr id="52231" name="Text Box 18"/>
          <p:cNvSpPr txBox="1">
            <a:spLocks noChangeArrowheads="1"/>
          </p:cNvSpPr>
          <p:nvPr/>
        </p:nvSpPr>
        <p:spPr bwMode="auto">
          <a:xfrm>
            <a:off x="7696200" y="46482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spcBef>
                <a:spcPct val="50000"/>
              </a:spcBef>
            </a:pPr>
            <a:r>
              <a:rPr lang="en-US" altLang="en-US" sz="1600"/>
              <a:t> </a:t>
            </a:r>
            <a:r>
              <a:rPr lang="en-US" altLang="en-US" sz="1600">
                <a:solidFill>
                  <a:srgbClr val="FF0000"/>
                </a:solidFill>
              </a:rPr>
              <a:t>seeded</a:t>
            </a:r>
          </a:p>
        </p:txBody>
      </p:sp>
      <p:sp>
        <p:nvSpPr>
          <p:cNvPr id="52232" name="Text Box 19"/>
          <p:cNvSpPr txBox="1">
            <a:spLocks noChangeArrowheads="1"/>
          </p:cNvSpPr>
          <p:nvPr/>
        </p:nvSpPr>
        <p:spPr bwMode="auto">
          <a:xfrm>
            <a:off x="8048625" y="54864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spcBef>
                <a:spcPct val="50000"/>
              </a:spcBef>
            </a:pPr>
            <a:r>
              <a:rPr lang="en-US" altLang="en-US" sz="1600">
                <a:solidFill>
                  <a:srgbClr val="0000FF"/>
                </a:solidFill>
              </a:rPr>
              <a:t>unseeded</a:t>
            </a:r>
          </a:p>
        </p:txBody>
      </p:sp>
      <p:sp>
        <p:nvSpPr>
          <p:cNvPr id="52233" name="Text Box 21"/>
          <p:cNvSpPr txBox="1">
            <a:spLocks noChangeArrowheads="1"/>
          </p:cNvSpPr>
          <p:nvPr/>
        </p:nvSpPr>
        <p:spPr bwMode="auto">
          <a:xfrm>
            <a:off x="2572053" y="6189776"/>
            <a:ext cx="44577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lgn="ctr"/>
            <a:r>
              <a:rPr lang="en-US" altLang="en-US" sz="1600" dirty="0">
                <a:solidFill>
                  <a:srgbClr val="014188"/>
                </a:solidFill>
                <a:latin typeface="Times New Roman" panose="02020603050405020304" pitchFamily="18" charset="0"/>
              </a:rPr>
              <a:t>Courtesy of Jorge Rocca, </a:t>
            </a:r>
            <a:r>
              <a:rPr lang="en-US" altLang="en-US" sz="1600" dirty="0" smtClean="0">
                <a:solidFill>
                  <a:srgbClr val="014188"/>
                </a:solidFill>
                <a:latin typeface="Times New Roman" panose="02020603050405020304" pitchFamily="18" charset="0"/>
              </a:rPr>
              <a:t>Colorado State University</a:t>
            </a:r>
            <a:endParaRPr lang="en-US" altLang="en-US" sz="1600" dirty="0">
              <a:solidFill>
                <a:srgbClr val="014188"/>
              </a:solidFill>
              <a:latin typeface="Times New Roman" panose="02020603050405020304" pitchFamily="18" charset="0"/>
            </a:endParaRPr>
          </a:p>
        </p:txBody>
      </p:sp>
      <p:sp>
        <p:nvSpPr>
          <p:cNvPr id="52234" name="Slide Number Placeholder 1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A513AB28-3F4A-4596-B1A7-D8E07B51C4FC}" type="slidenum">
              <a:rPr lang="en-US" altLang="en-US" sz="1400"/>
              <a:pPr/>
              <a:t>38</a:t>
            </a:fld>
            <a:endParaRPr lang="en-US" altLang="en-US" sz="1400"/>
          </a:p>
        </p:txBody>
      </p:sp>
      <p:pic>
        <p:nvPicPr>
          <p:cNvPr id="21" name="Picture 3" descr="CSU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8258" y="147637"/>
            <a:ext cx="126365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86747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 of EUV/soft x-ray laser wavelength scaling</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39</a:t>
            </a:fld>
            <a:endParaRPr lang="en-US"/>
          </a:p>
        </p:txBody>
      </p:sp>
    </p:spTree>
    <p:extLst>
      <p:ext uri="{BB962C8B-B14F-4D97-AF65-F5344CB8AC3E}">
        <p14:creationId xmlns:p14="http://schemas.microsoft.com/office/powerpoint/2010/main" val="1918406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lasing process begins with amplified </a:t>
            </a:r>
            <a:r>
              <a:rPr lang="en-US" dirty="0"/>
              <a:t>s</a:t>
            </a:r>
            <a:r>
              <a:rPr lang="en-US" dirty="0" smtClean="0"/>
              <a:t>pontaneous </a:t>
            </a:r>
            <a:r>
              <a:rPr lang="en-US" dirty="0"/>
              <a:t>e</a:t>
            </a:r>
            <a:r>
              <a:rPr lang="en-US" dirty="0" smtClean="0"/>
              <a:t>mission (ASE)</a:t>
            </a:r>
            <a:endParaRPr lang="en-US" dirty="0"/>
          </a:p>
        </p:txBody>
      </p:sp>
      <p:sp>
        <p:nvSpPr>
          <p:cNvPr id="3" name="Slide Number Placeholder 2"/>
          <p:cNvSpPr>
            <a:spLocks noGrp="1"/>
          </p:cNvSpPr>
          <p:nvPr>
            <p:ph type="sldNum" sz="quarter" idx="10"/>
          </p:nvPr>
        </p:nvSpPr>
        <p:spPr/>
        <p:txBody>
          <a:bodyPr/>
          <a:lstStyle/>
          <a:p>
            <a:pPr>
              <a:defRPr/>
            </a:pPr>
            <a:fld id="{C50523F9-F006-DB4C-A1BA-4F0A3B3E1BA3}" type="slidenum">
              <a:rPr lang="en-US" smtClean="0"/>
              <a:pPr>
                <a:defRPr/>
              </a:pPr>
              <a:t>4</a:t>
            </a:fld>
            <a:endParaRPr lang="en-US"/>
          </a:p>
        </p:txBody>
      </p:sp>
      <p:pic>
        <p:nvPicPr>
          <p:cNvPr id="4" name="Picture 3" descr="Ch07_F02_04_Sept2013.jpg"/>
          <p:cNvPicPr>
            <a:picLocks noChangeAspect="1"/>
          </p:cNvPicPr>
          <p:nvPr/>
        </p:nvPicPr>
        <p:blipFill>
          <a:blip r:embed="rId2"/>
          <a:stretch>
            <a:fillRect/>
          </a:stretch>
        </p:blipFill>
        <p:spPr>
          <a:xfrm>
            <a:off x="154947" y="1269918"/>
            <a:ext cx="8829564" cy="4315944"/>
          </a:xfrm>
          <a:prstGeom prst="rect">
            <a:avLst/>
          </a:prstGeom>
        </p:spPr>
      </p:pic>
    </p:spTree>
    <p:extLst>
      <p:ext uri="{BB962C8B-B14F-4D97-AF65-F5344CB8AC3E}">
        <p14:creationId xmlns:p14="http://schemas.microsoft.com/office/powerpoint/2010/main" val="31603463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dirty="0" smtClean="0"/>
              <a:t>Wavelength scaling of EUV and soft x-ray lasers</a:t>
            </a:r>
          </a:p>
        </p:txBody>
      </p:sp>
      <p:sp>
        <p:nvSpPr>
          <p:cNvPr id="40963"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BCAF75A6-196A-40F8-ADAE-F92E95494B13}" type="slidenum">
              <a:rPr lang="en-US" altLang="en-US" sz="900">
                <a:solidFill>
                  <a:srgbClr val="177A6F"/>
                </a:solidFill>
                <a:latin typeface="Arial" panose="020B0604020202020204" pitchFamily="34" charset="0"/>
              </a:rPr>
              <a:pPr/>
              <a:t>40</a:t>
            </a:fld>
            <a:endParaRPr lang="en-US" altLang="en-US" sz="900">
              <a:solidFill>
                <a:srgbClr val="177A6F"/>
              </a:solidFill>
              <a:latin typeface="Arial" panose="020B0604020202020204" pitchFamily="34" charset="0"/>
            </a:endParaRPr>
          </a:p>
        </p:txBody>
      </p:sp>
      <p:pic>
        <p:nvPicPr>
          <p:cNvPr id="40964" name="Picture 3" descr="Ch07_WavlngthScalng_co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575" y="1047750"/>
            <a:ext cx="5275263"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Rectangle 1"/>
              <p:cNvSpPr/>
              <p:nvPr/>
            </p:nvSpPr>
            <p:spPr>
              <a:xfrm>
                <a:off x="5617896" y="2175818"/>
                <a:ext cx="3476892" cy="3533724"/>
              </a:xfrm>
              <a:prstGeom prst="rect">
                <a:avLst/>
              </a:prstGeom>
            </p:spPr>
            <p:txBody>
              <a:bodyPr wrap="square">
                <a:spAutoFit/>
              </a:bodyPr>
              <a:lstStyle/>
              <a:p>
                <a:r>
                  <a:rPr lang="el-GR" altLang="en-US" dirty="0" smtClean="0">
                    <a:solidFill>
                      <a:srgbClr val="014188"/>
                    </a:solidFill>
                    <a:latin typeface="Times New Roman" panose="02020603050405020304" pitchFamily="18" charset="0"/>
                    <a:cs typeface="Times New Roman" panose="02020603050405020304" pitchFamily="18" charset="0"/>
                  </a:rPr>
                  <a:t>κ</a:t>
                </a:r>
                <a:r>
                  <a:rPr lang="en-US" altLang="en-US" dirty="0" err="1" smtClean="0">
                    <a:solidFill>
                      <a:srgbClr val="014188"/>
                    </a:solidFill>
                    <a:latin typeface="Times New Roman" panose="02020603050405020304" pitchFamily="18" charset="0"/>
                    <a:cs typeface="Times New Roman" panose="02020603050405020304" pitchFamily="18" charset="0"/>
                  </a:rPr>
                  <a:t>T</a:t>
                </a:r>
                <a:r>
                  <a:rPr lang="en-US" altLang="en-US" sz="3200" baseline="-25000" dirty="0" err="1" smtClean="0">
                    <a:solidFill>
                      <a:srgbClr val="014188"/>
                    </a:solidFill>
                    <a:latin typeface="Times New Roman" panose="02020603050405020304" pitchFamily="18" charset="0"/>
                    <a:cs typeface="Times New Roman" panose="02020603050405020304" pitchFamily="18" charset="0"/>
                  </a:rPr>
                  <a:t>e</a:t>
                </a:r>
                <a14:m>
                  <m:oMath xmlns:m="http://schemas.openxmlformats.org/officeDocument/2006/math">
                    <m:r>
                      <a:rPr lang="en-US" altLang="en-US" sz="3200" i="1" smtClean="0">
                        <a:solidFill>
                          <a:srgbClr val="014188"/>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en-US" sz="3200" b="0" i="1" smtClean="0">
                        <a:solidFill>
                          <a:srgbClr val="014188"/>
                        </a:solidFill>
                        <a:latin typeface="Cambria Math" panose="02040503050406030204" pitchFamily="18" charset="0"/>
                        <a:ea typeface="Cambria Math" panose="02040503050406030204" pitchFamily="18" charset="0"/>
                        <a:cs typeface="Times New Roman" panose="02020603050405020304" pitchFamily="18" charset="0"/>
                      </a:rPr>
                      <m:t> ℏ</m:t>
                    </m:r>
                    <m:r>
                      <m:rPr>
                        <m:sty m:val="p"/>
                      </m:rPr>
                      <a:rPr lang="el-GR" altLang="en-US" sz="3200" b="0" i="1" smtClean="0">
                        <a:solidFill>
                          <a:srgbClr val="014188"/>
                        </a:solidFill>
                        <a:latin typeface="Cambria Math" panose="02040503050406030204" pitchFamily="18" charset="0"/>
                        <a:ea typeface="Cambria Math" panose="02040503050406030204" pitchFamily="18" charset="0"/>
                        <a:cs typeface="Times New Roman" panose="02020603050405020304" pitchFamily="18" charset="0"/>
                      </a:rPr>
                      <m:t>ω</m:t>
                    </m:r>
                    <m:r>
                      <a:rPr lang="en-US" altLang="en-US" sz="3200" b="0" i="1" smtClean="0">
                        <a:solidFill>
                          <a:srgbClr val="014188"/>
                        </a:solidFill>
                        <a:latin typeface="Cambria Math" panose="02040503050406030204" pitchFamily="18" charset="0"/>
                        <a:ea typeface="Cambria Math" panose="02040503050406030204" pitchFamily="18" charset="0"/>
                        <a:cs typeface="Times New Roman" panose="02020603050405020304" pitchFamily="18" charset="0"/>
                      </a:rPr>
                      <m:t> </m:t>
                    </m:r>
                    <m:r>
                      <a:rPr lang="en-US" altLang="en-US" sz="3200" i="1">
                        <a:solidFill>
                          <a:srgbClr val="014188"/>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dirty="0" smtClean="0">
                    <a:solidFill>
                      <a:srgbClr val="014188"/>
                    </a:solidFill>
                  </a:rPr>
                  <a:t> 1/</a:t>
                </a:r>
                <a:r>
                  <a:rPr lang="el-GR" dirty="0" smtClean="0">
                    <a:solidFill>
                      <a:srgbClr val="014188"/>
                    </a:solidFill>
                    <a:latin typeface="Times New Roman" panose="02020603050405020304" pitchFamily="18" charset="0"/>
                    <a:cs typeface="Times New Roman" panose="02020603050405020304" pitchFamily="18" charset="0"/>
                  </a:rPr>
                  <a:t>λ</a:t>
                </a:r>
                <a:endParaRPr lang="en-US" dirty="0" smtClean="0">
                  <a:solidFill>
                    <a:srgbClr val="014188"/>
                  </a:solidFill>
                  <a:latin typeface="Times New Roman" panose="02020603050405020304" pitchFamily="18" charset="0"/>
                  <a:cs typeface="Times New Roman" panose="02020603050405020304" pitchFamily="18" charset="0"/>
                </a:endParaRPr>
              </a:p>
              <a:p>
                <a:endParaRPr lang="en-US" dirty="0">
                  <a:solidFill>
                    <a:srgbClr val="014188"/>
                  </a:solidFill>
                  <a:latin typeface="Times New Roman" panose="02020603050405020304" pitchFamily="18" charset="0"/>
                  <a:cs typeface="Times New Roman" panose="02020603050405020304" pitchFamily="18" charset="0"/>
                </a:endParaRPr>
              </a:p>
              <a:p>
                <a:r>
                  <a:rPr lang="el-GR" dirty="0" smtClean="0">
                    <a:solidFill>
                      <a:srgbClr val="014188"/>
                    </a:solidFill>
                    <a:cs typeface="Times New Roman" panose="02020603050405020304" pitchFamily="18" charset="0"/>
                  </a:rPr>
                  <a:t>σ</a:t>
                </a:r>
                <a:r>
                  <a:rPr lang="en-US" sz="2800" baseline="-25000" dirty="0" smtClean="0">
                    <a:solidFill>
                      <a:srgbClr val="014188"/>
                    </a:solidFill>
                    <a:cs typeface="Times New Roman" panose="02020603050405020304" pitchFamily="18" charset="0"/>
                  </a:rPr>
                  <a:t>stim emission </a:t>
                </a:r>
                <a14:m>
                  <m:oMath xmlns:m="http://schemas.openxmlformats.org/officeDocument/2006/math">
                    <m:r>
                      <a:rPr lang="en-US" altLang="en-US" sz="2800" i="1">
                        <a:solidFill>
                          <a:srgbClr val="014188"/>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en-US" sz="2800" b="0" i="1" smtClean="0">
                        <a:solidFill>
                          <a:srgbClr val="014188"/>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US" sz="2800" dirty="0">
                    <a:solidFill>
                      <a:srgbClr val="014188"/>
                    </a:solidFill>
                  </a:rPr>
                  <a:t>1/</a:t>
                </a:r>
                <a:r>
                  <a:rPr lang="el-GR" sz="2800" dirty="0" smtClean="0">
                    <a:solidFill>
                      <a:srgbClr val="014188"/>
                    </a:solidFill>
                    <a:latin typeface="Times New Roman" panose="02020603050405020304" pitchFamily="18" charset="0"/>
                    <a:cs typeface="Times New Roman" panose="02020603050405020304" pitchFamily="18" charset="0"/>
                  </a:rPr>
                  <a:t>λ</a:t>
                </a:r>
                <a:endParaRPr lang="en-US" sz="2800" dirty="0" smtClean="0">
                  <a:solidFill>
                    <a:srgbClr val="014188"/>
                  </a:solidFill>
                  <a:latin typeface="Times New Roman" panose="02020603050405020304" pitchFamily="18" charset="0"/>
                  <a:cs typeface="Times New Roman" panose="02020603050405020304" pitchFamily="18" charset="0"/>
                </a:endParaRPr>
              </a:p>
              <a:p>
                <a:endParaRPr lang="en-US" sz="2800" baseline="-25000" dirty="0">
                  <a:solidFill>
                    <a:srgbClr val="014188"/>
                  </a:solidFill>
                  <a:latin typeface="Times New Roman" panose="02020603050405020304" pitchFamily="18" charset="0"/>
                  <a:cs typeface="Times New Roman" panose="02020603050405020304" pitchFamily="18" charset="0"/>
                </a:endParaRPr>
              </a:p>
              <a:p>
                <a:r>
                  <a:rPr lang="el-GR" sz="2800" dirty="0" smtClean="0">
                    <a:solidFill>
                      <a:srgbClr val="014188"/>
                    </a:solidFill>
                    <a:latin typeface="Times New Roman" panose="02020603050405020304" pitchFamily="18" charset="0"/>
                    <a:cs typeface="Times New Roman" panose="02020603050405020304" pitchFamily="18" charset="0"/>
                  </a:rPr>
                  <a:t>τ</a:t>
                </a:r>
                <a:r>
                  <a:rPr lang="en-US" sz="2800" baseline="-25000" dirty="0" smtClean="0">
                    <a:solidFill>
                      <a:srgbClr val="014188"/>
                    </a:solidFill>
                    <a:latin typeface="Times New Roman" panose="02020603050405020304" pitchFamily="18" charset="0"/>
                    <a:cs typeface="Times New Roman" panose="02020603050405020304" pitchFamily="18" charset="0"/>
                  </a:rPr>
                  <a:t>upper level lifetime</a:t>
                </a:r>
                <a:r>
                  <a:rPr lang="en-US" sz="2800" dirty="0" smtClean="0">
                    <a:solidFill>
                      <a:srgbClr val="014188"/>
                    </a:solidFill>
                    <a:latin typeface="Times New Roman" panose="02020603050405020304" pitchFamily="18" charset="0"/>
                    <a:cs typeface="Times New Roman" panose="02020603050405020304" pitchFamily="18" charset="0"/>
                  </a:rPr>
                  <a:t> </a:t>
                </a:r>
                <a14:m>
                  <m:oMath xmlns:m="http://schemas.openxmlformats.org/officeDocument/2006/math">
                    <m:r>
                      <a:rPr lang="en-US" altLang="en-US" sz="2800" i="1">
                        <a:solidFill>
                          <a:srgbClr val="014188"/>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US" sz="2800" dirty="0">
                    <a:solidFill>
                      <a:srgbClr val="014188"/>
                    </a:solidFill>
                  </a:rPr>
                  <a:t>1/</a:t>
                </a:r>
                <a:r>
                  <a:rPr lang="el-GR" sz="2800" dirty="0" smtClean="0">
                    <a:solidFill>
                      <a:srgbClr val="014188"/>
                    </a:solidFill>
                    <a:latin typeface="Times New Roman" panose="02020603050405020304" pitchFamily="18" charset="0"/>
                    <a:cs typeface="Times New Roman" panose="02020603050405020304" pitchFamily="18" charset="0"/>
                  </a:rPr>
                  <a:t>λ</a:t>
                </a:r>
                <a:r>
                  <a:rPr lang="el-GR" sz="3600" baseline="30000" dirty="0" smtClean="0">
                    <a:solidFill>
                      <a:srgbClr val="014188"/>
                    </a:solidFill>
                    <a:latin typeface="Times New Roman" panose="02020603050405020304" pitchFamily="18" charset="0"/>
                    <a:cs typeface="Times New Roman" panose="02020603050405020304" pitchFamily="18" charset="0"/>
                  </a:rPr>
                  <a:t>2</a:t>
                </a:r>
                <a:endParaRPr lang="en-US" sz="3600" baseline="30000" dirty="0">
                  <a:solidFill>
                    <a:srgbClr val="014188"/>
                  </a:solidFill>
                  <a:latin typeface="Times New Roman" panose="02020603050405020304" pitchFamily="18" charset="0"/>
                  <a:cs typeface="Times New Roman" panose="02020603050405020304" pitchFamily="18" charset="0"/>
                </a:endParaRPr>
              </a:p>
              <a:p>
                <a:r>
                  <a:rPr lang="en-US" sz="2800" baseline="-25000" dirty="0" smtClean="0">
                    <a:solidFill>
                      <a:srgbClr val="014188"/>
                    </a:solidFill>
                    <a:latin typeface="Times New Roman" panose="02020603050405020304" pitchFamily="18" charset="0"/>
                    <a:cs typeface="Times New Roman" panose="02020603050405020304" pitchFamily="18" charset="0"/>
                  </a:rPr>
                  <a:t>   Einstein spontaneous </a:t>
                </a:r>
              </a:p>
              <a:p>
                <a:r>
                  <a:rPr lang="en-US" sz="2800" baseline="-25000" dirty="0">
                    <a:solidFill>
                      <a:srgbClr val="014188"/>
                    </a:solidFill>
                    <a:latin typeface="Times New Roman" panose="02020603050405020304" pitchFamily="18" charset="0"/>
                    <a:cs typeface="Times New Roman" panose="02020603050405020304" pitchFamily="18" charset="0"/>
                  </a:rPr>
                  <a:t> </a:t>
                </a:r>
                <a:r>
                  <a:rPr lang="en-US" sz="2800" baseline="-25000" dirty="0" smtClean="0">
                    <a:solidFill>
                      <a:srgbClr val="014188"/>
                    </a:solidFill>
                    <a:latin typeface="Times New Roman" panose="02020603050405020304" pitchFamily="18" charset="0"/>
                    <a:cs typeface="Times New Roman" panose="02020603050405020304" pitchFamily="18" charset="0"/>
                  </a:rPr>
                  <a:t>   </a:t>
                </a:r>
                <a:r>
                  <a:rPr lang="en-US" sz="2800" baseline="-25000" dirty="0" err="1" smtClean="0">
                    <a:solidFill>
                      <a:srgbClr val="014188"/>
                    </a:solidFill>
                    <a:latin typeface="Times New Roman" panose="02020603050405020304" pitchFamily="18" charset="0"/>
                    <a:cs typeface="Times New Roman" panose="02020603050405020304" pitchFamily="18" charset="0"/>
                  </a:rPr>
                  <a:t>emissioncoeff</a:t>
                </a:r>
                <a:r>
                  <a:rPr lang="en-US" sz="2800" baseline="-25000" dirty="0" smtClean="0">
                    <a:solidFill>
                      <a:srgbClr val="014188"/>
                    </a:solidFill>
                    <a:latin typeface="Times New Roman" panose="02020603050405020304" pitchFamily="18" charset="0"/>
                    <a:cs typeface="Times New Roman" panose="02020603050405020304" pitchFamily="18" charset="0"/>
                  </a:rPr>
                  <a:t>  </a:t>
                </a:r>
                <a14:m>
                  <m:oMath xmlns:m="http://schemas.openxmlformats.org/officeDocument/2006/math">
                    <m:r>
                      <a:rPr lang="en-US" i="1" smtClean="0">
                        <a:solidFill>
                          <a:srgbClr val="014188"/>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l-GR" sz="2800" baseline="-25000" dirty="0" smtClean="0">
                    <a:solidFill>
                      <a:srgbClr val="014188"/>
                    </a:solidFill>
                    <a:latin typeface="Times New Roman" panose="02020603050405020304" pitchFamily="18" charset="0"/>
                    <a:cs typeface="Times New Roman" panose="02020603050405020304" pitchFamily="18" charset="0"/>
                  </a:rPr>
                  <a:t>ω</a:t>
                </a:r>
                <a:r>
                  <a:rPr lang="en-US" sz="1600" dirty="0" smtClean="0">
                    <a:solidFill>
                      <a:srgbClr val="014188"/>
                    </a:solidFill>
                    <a:latin typeface="Times New Roman" panose="02020603050405020304" pitchFamily="18" charset="0"/>
                    <a:cs typeface="Times New Roman" panose="02020603050405020304" pitchFamily="18" charset="0"/>
                  </a:rPr>
                  <a:t>2</a:t>
                </a:r>
              </a:p>
              <a:p>
                <a:r>
                  <a:rPr lang="en-US" sz="2000" dirty="0" smtClean="0">
                    <a:solidFill>
                      <a:srgbClr val="014188"/>
                    </a:solidFill>
                    <a:latin typeface="Times New Roman" panose="02020603050405020304" pitchFamily="18" charset="0"/>
                    <a:cs typeface="Times New Roman" panose="02020603050405020304" pitchFamily="18" charset="0"/>
                  </a:rPr>
                  <a:t>Doppler broadened line- </a:t>
                </a:r>
                <a14:m>
                  <m:oMath xmlns:m="http://schemas.openxmlformats.org/officeDocument/2006/math">
                    <m:r>
                      <a:rPr lang="en-US" sz="3200" b="0" i="0" dirty="0" smtClean="0">
                        <a:solidFill>
                          <a:srgbClr val="014188"/>
                        </a:solidFill>
                        <a:latin typeface="Cambria Math" panose="02040503050406030204" pitchFamily="18" charset="0"/>
                        <a:ea typeface="Cambria Math" panose="02040503050406030204" pitchFamily="18" charset="0"/>
                      </a:rPr>
                      <m:t>  </m:t>
                    </m:r>
                    <m:r>
                      <a:rPr lang="en-US" sz="3200" i="1" dirty="0">
                        <a:solidFill>
                          <a:srgbClr val="014188"/>
                        </a:solidFill>
                        <a:latin typeface="Cambria Math" panose="02040503050406030204" pitchFamily="18" charset="0"/>
                        <a:ea typeface="Cambria Math" panose="02040503050406030204" pitchFamily="18" charset="0"/>
                      </a:rPr>
                      <m:t>√</m:t>
                    </m:r>
                  </m:oMath>
                </a14:m>
                <a:r>
                  <a:rPr lang="el-GR" sz="2800" dirty="0">
                    <a:solidFill>
                      <a:srgbClr val="014188"/>
                    </a:solidFill>
                    <a:latin typeface="Times New Roman" panose="02020603050405020304" pitchFamily="18" charset="0"/>
                    <a:cs typeface="Times New Roman" panose="02020603050405020304" pitchFamily="18" charset="0"/>
                  </a:rPr>
                  <a:t>λ</a:t>
                </a:r>
                <a:endParaRPr lang="en-US" sz="2800" dirty="0" smtClean="0">
                  <a:solidFill>
                    <a:srgbClr val="014188"/>
                  </a:solidFill>
                  <a:latin typeface="Times New Roman" panose="02020603050405020304" pitchFamily="18" charset="0"/>
                  <a:cs typeface="Times New Roman" panose="02020603050405020304" pitchFamily="18" charset="0"/>
                </a:endParaRPr>
              </a:p>
              <a:p>
                <a:r>
                  <a:rPr lang="en-US" sz="1800" dirty="0" smtClean="0">
                    <a:solidFill>
                      <a:srgbClr val="014188"/>
                    </a:solidFill>
                    <a:latin typeface="Times New Roman" panose="02020603050405020304" pitchFamily="18" charset="0"/>
                    <a:cs typeface="Times New Roman" panose="02020603050405020304" pitchFamily="18" charset="0"/>
                  </a:rPr>
                  <a:t>Width </a:t>
                </a:r>
                <a14:m>
                  <m:oMath xmlns:m="http://schemas.openxmlformats.org/officeDocument/2006/math">
                    <m:r>
                      <a:rPr lang="en-US" altLang="en-US" sz="1800" i="1">
                        <a:solidFill>
                          <a:srgbClr val="014188"/>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1800" dirty="0">
                    <a:solidFill>
                      <a:srgbClr val="014188"/>
                    </a:solidFill>
                  </a:rPr>
                  <a:t> </a:t>
                </a:r>
                <a14:m>
                  <m:oMath xmlns:m="http://schemas.openxmlformats.org/officeDocument/2006/math">
                    <m:r>
                      <a:rPr lang="en-US" sz="1800" i="1" dirty="0" smtClean="0">
                        <a:solidFill>
                          <a:srgbClr val="014188"/>
                        </a:solidFill>
                        <a:latin typeface="Cambria Math" panose="02040503050406030204" pitchFamily="18" charset="0"/>
                        <a:ea typeface="Cambria Math" panose="02040503050406030204" pitchFamily="18" charset="0"/>
                      </a:rPr>
                      <m:t>√</m:t>
                    </m:r>
                    <m:r>
                      <m:rPr>
                        <m:sty m:val="p"/>
                      </m:rPr>
                      <a:rPr lang="el-GR" sz="1800" i="1" dirty="0" smtClean="0">
                        <a:solidFill>
                          <a:srgbClr val="014188"/>
                        </a:solidFill>
                        <a:latin typeface="Cambria Math" panose="02040503050406030204" pitchFamily="18" charset="0"/>
                        <a:ea typeface="Cambria Math" panose="02040503050406030204" pitchFamily="18" charset="0"/>
                      </a:rPr>
                      <m:t>κ</m:t>
                    </m:r>
                    <m:r>
                      <a:rPr lang="en-US" sz="1800" b="0" i="1" dirty="0" smtClean="0">
                        <a:solidFill>
                          <a:srgbClr val="014188"/>
                        </a:solidFill>
                        <a:latin typeface="Cambria Math" panose="02040503050406030204" pitchFamily="18" charset="0"/>
                        <a:ea typeface="Cambria Math" panose="02040503050406030204" pitchFamily="18" charset="0"/>
                      </a:rPr>
                      <m:t>𝑇𝑖</m:t>
                    </m:r>
                  </m:oMath>
                </a14:m>
                <a:r>
                  <a:rPr lang="en-US" sz="1800" dirty="0" smtClean="0">
                    <a:solidFill>
                      <a:srgbClr val="014188"/>
                    </a:solidFill>
                    <a:latin typeface="Times New Roman" panose="02020603050405020304" pitchFamily="18" charset="0"/>
                    <a:cs typeface="Times New Roman" panose="02020603050405020304" pitchFamily="18" charset="0"/>
                  </a:rPr>
                  <a:t> </a:t>
                </a:r>
                <a14:m>
                  <m:oMath xmlns:m="http://schemas.openxmlformats.org/officeDocument/2006/math">
                    <m:r>
                      <a:rPr lang="en-US" altLang="en-US" sz="1800" i="1">
                        <a:solidFill>
                          <a:srgbClr val="014188"/>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1800" dirty="0">
                    <a:solidFill>
                      <a:srgbClr val="014188"/>
                    </a:solidFill>
                  </a:rPr>
                  <a:t> </a:t>
                </a:r>
                <a14:m>
                  <m:oMath xmlns:m="http://schemas.openxmlformats.org/officeDocument/2006/math">
                    <m:r>
                      <a:rPr lang="en-US" sz="1800" i="1" dirty="0">
                        <a:solidFill>
                          <a:srgbClr val="014188"/>
                        </a:solidFill>
                        <a:latin typeface="Cambria Math" panose="02040503050406030204" pitchFamily="18" charset="0"/>
                        <a:ea typeface="Cambria Math" panose="02040503050406030204" pitchFamily="18" charset="0"/>
                      </a:rPr>
                      <m:t>√</m:t>
                    </m:r>
                  </m:oMath>
                </a14:m>
                <a:r>
                  <a:rPr lang="el-GR" sz="1800" dirty="0" smtClean="0">
                    <a:solidFill>
                      <a:srgbClr val="014188"/>
                    </a:solidFill>
                    <a:latin typeface="Times New Roman" panose="02020603050405020304" pitchFamily="18" charset="0"/>
                    <a:cs typeface="Times New Roman" panose="02020603050405020304" pitchFamily="18" charset="0"/>
                  </a:rPr>
                  <a:t>λ</a:t>
                </a:r>
                <a:endParaRPr lang="en-US" sz="1800" dirty="0" smtClean="0">
                  <a:solidFill>
                    <a:srgbClr val="014188"/>
                  </a:solidFill>
                  <a:latin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617896" y="2175818"/>
                <a:ext cx="3476892" cy="3533724"/>
              </a:xfrm>
              <a:prstGeom prst="rect">
                <a:avLst/>
              </a:prstGeom>
              <a:blipFill>
                <a:blip r:embed="rId4"/>
                <a:stretch>
                  <a:fillRect l="-3684" b="-2759"/>
                </a:stretch>
              </a:blipFill>
            </p:spPr>
            <p:txBody>
              <a:bodyPr/>
              <a:lstStyle/>
              <a:p>
                <a:r>
                  <a:rPr lang="en-US">
                    <a:noFill/>
                  </a:rPr>
                  <a:t> </a:t>
                </a:r>
              </a:p>
            </p:txBody>
          </p:sp>
        </mc:Fallback>
      </mc:AlternateContent>
      <p:sp>
        <p:nvSpPr>
          <p:cNvPr id="3" name="Rectangle 2"/>
          <p:cNvSpPr/>
          <p:nvPr/>
        </p:nvSpPr>
        <p:spPr>
          <a:xfrm>
            <a:off x="536575" y="5714177"/>
            <a:ext cx="7673975" cy="830997"/>
          </a:xfrm>
          <a:prstGeom prst="rect">
            <a:avLst/>
          </a:prstGeom>
        </p:spPr>
        <p:txBody>
          <a:bodyPr wrap="square">
            <a:spAutoFit/>
          </a:bodyPr>
          <a:lstStyle/>
          <a:p>
            <a:r>
              <a:rPr lang="en-US" altLang="en-US" dirty="0" smtClean="0">
                <a:solidFill>
                  <a:srgbClr val="9A172F"/>
                </a:solidFill>
              </a:rPr>
              <a:t>P/A = I ; intensity required to maintain lasing conditions in a plasma scales as 1/</a:t>
            </a:r>
            <a:r>
              <a:rPr lang="el-GR" altLang="en-US" dirty="0" smtClean="0">
                <a:solidFill>
                  <a:srgbClr val="9A172F"/>
                </a:solidFill>
                <a:latin typeface="Times New Roman" panose="02020603050405020304" pitchFamily="18" charset="0"/>
                <a:cs typeface="Times New Roman" panose="02020603050405020304" pitchFamily="18" charset="0"/>
              </a:rPr>
              <a:t>λ</a:t>
            </a:r>
            <a:r>
              <a:rPr lang="en-US" altLang="en-US" sz="2800" baseline="30000" dirty="0" smtClean="0">
                <a:solidFill>
                  <a:srgbClr val="9A172F"/>
                </a:solidFill>
                <a:latin typeface="Times New Roman" panose="02020603050405020304" pitchFamily="18" charset="0"/>
                <a:cs typeface="Times New Roman" panose="02020603050405020304" pitchFamily="18" charset="0"/>
              </a:rPr>
              <a:t>4.5</a:t>
            </a:r>
            <a:r>
              <a:rPr lang="en-US" altLang="en-US" dirty="0" smtClean="0">
                <a:solidFill>
                  <a:srgbClr val="9A172F"/>
                </a:solidFill>
              </a:rPr>
              <a:t> </a:t>
            </a:r>
            <a:endParaRPr lang="en-US" dirty="0">
              <a:solidFill>
                <a:srgbClr val="9A172F"/>
              </a:solidFill>
            </a:endParaRPr>
          </a:p>
        </p:txBody>
      </p:sp>
    </p:spTree>
    <p:extLst>
      <p:ext uri="{BB962C8B-B14F-4D97-AF65-F5344CB8AC3E}">
        <p14:creationId xmlns:p14="http://schemas.microsoft.com/office/powerpoint/2010/main" val="387462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smtClean="0"/>
              <a:t>Exponential gain from stimulated emission</a:t>
            </a:r>
          </a:p>
        </p:txBody>
      </p:sp>
      <p:sp>
        <p:nvSpPr>
          <p:cNvPr id="30723"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9AA73EDD-6F47-4376-A734-6CCC516F75A8}" type="slidenum">
              <a:rPr lang="en-US" altLang="en-US" sz="900">
                <a:solidFill>
                  <a:srgbClr val="177A6F"/>
                </a:solidFill>
                <a:latin typeface="Arial" panose="020B0604020202020204" pitchFamily="34" charset="0"/>
              </a:rPr>
              <a:pPr/>
              <a:t>41</a:t>
            </a:fld>
            <a:endParaRPr lang="en-US" altLang="en-US" sz="900">
              <a:solidFill>
                <a:srgbClr val="177A6F"/>
              </a:solidFill>
              <a:latin typeface="Arial" panose="020B0604020202020204" pitchFamily="34" charset="0"/>
            </a:endParaRPr>
          </a:p>
        </p:txBody>
      </p:sp>
      <p:pic>
        <p:nvPicPr>
          <p:cNvPr id="5" name="Picture 4" descr="Ch09_ExpGainStimEmis.jpg"/>
          <p:cNvPicPr>
            <a:picLocks noChangeAspect="1"/>
          </p:cNvPicPr>
          <p:nvPr/>
        </p:nvPicPr>
        <p:blipFill>
          <a:blip r:embed="rId2"/>
          <a:stretch>
            <a:fillRect/>
          </a:stretch>
        </p:blipFill>
        <p:spPr>
          <a:xfrm>
            <a:off x="720624" y="994620"/>
            <a:ext cx="7720313" cy="5559221"/>
          </a:xfrm>
          <a:prstGeom prst="rect">
            <a:avLst/>
          </a:prstGeom>
        </p:spPr>
      </p:pic>
    </p:spTree>
    <p:extLst>
      <p:ext uri="{BB962C8B-B14F-4D97-AF65-F5344CB8AC3E}">
        <p14:creationId xmlns:p14="http://schemas.microsoft.com/office/powerpoint/2010/main" val="21888880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smtClean="0"/>
              <a:t>Transition rates: Einstein A and B coefficients</a:t>
            </a:r>
          </a:p>
        </p:txBody>
      </p:sp>
      <p:sp>
        <p:nvSpPr>
          <p:cNvPr id="31747"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2E1714FB-D8E1-4357-A216-028765C68697}" type="slidenum">
              <a:rPr lang="en-US" altLang="en-US" sz="900">
                <a:solidFill>
                  <a:srgbClr val="177A6F"/>
                </a:solidFill>
                <a:latin typeface="Arial" panose="020B0604020202020204" pitchFamily="34" charset="0"/>
              </a:rPr>
              <a:pPr/>
              <a:t>42</a:t>
            </a:fld>
            <a:endParaRPr lang="en-US" altLang="en-US" sz="900">
              <a:solidFill>
                <a:srgbClr val="177A6F"/>
              </a:solidFill>
              <a:latin typeface="Arial" panose="020B0604020202020204" pitchFamily="34" charset="0"/>
            </a:endParaRPr>
          </a:p>
        </p:txBody>
      </p:sp>
      <p:pic>
        <p:nvPicPr>
          <p:cNvPr id="5" name="Picture 4" descr="Ch09_EinsteinCoeffnts1.jpg"/>
          <p:cNvPicPr>
            <a:picLocks noChangeAspect="1"/>
          </p:cNvPicPr>
          <p:nvPr/>
        </p:nvPicPr>
        <p:blipFill>
          <a:blip r:embed="rId2"/>
          <a:stretch>
            <a:fillRect/>
          </a:stretch>
        </p:blipFill>
        <p:spPr>
          <a:xfrm>
            <a:off x="526173" y="1030143"/>
            <a:ext cx="8105085" cy="5443774"/>
          </a:xfrm>
          <a:prstGeom prst="rect">
            <a:avLst/>
          </a:prstGeom>
        </p:spPr>
      </p:pic>
    </p:spTree>
    <p:extLst>
      <p:ext uri="{BB962C8B-B14F-4D97-AF65-F5344CB8AC3E}">
        <p14:creationId xmlns:p14="http://schemas.microsoft.com/office/powerpoint/2010/main" val="6223316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mtClean="0"/>
              <a:t>Transition rates: Einstein A and B coefficients (continued)</a:t>
            </a:r>
          </a:p>
        </p:txBody>
      </p:sp>
      <p:sp>
        <p:nvSpPr>
          <p:cNvPr id="32771"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E5B4862F-D4C5-407D-91A6-640EC94440C5}" type="slidenum">
              <a:rPr lang="en-US" altLang="en-US" sz="900">
                <a:solidFill>
                  <a:srgbClr val="177A6F"/>
                </a:solidFill>
                <a:latin typeface="Arial" panose="020B0604020202020204" pitchFamily="34" charset="0"/>
              </a:rPr>
              <a:pPr/>
              <a:t>43</a:t>
            </a:fld>
            <a:endParaRPr lang="en-US" altLang="en-US" sz="900">
              <a:solidFill>
                <a:srgbClr val="177A6F"/>
              </a:solidFill>
              <a:latin typeface="Arial" panose="020B0604020202020204" pitchFamily="34" charset="0"/>
            </a:endParaRPr>
          </a:p>
        </p:txBody>
      </p:sp>
      <p:pic>
        <p:nvPicPr>
          <p:cNvPr id="5" name="Picture 4" descr="Ch09_EinsteinCoeffnts2.jpg"/>
          <p:cNvPicPr>
            <a:picLocks noChangeAspect="1"/>
          </p:cNvPicPr>
          <p:nvPr/>
        </p:nvPicPr>
        <p:blipFill>
          <a:blip r:embed="rId2"/>
          <a:stretch>
            <a:fillRect/>
          </a:stretch>
        </p:blipFill>
        <p:spPr>
          <a:xfrm>
            <a:off x="1136754" y="961681"/>
            <a:ext cx="6802773" cy="5596008"/>
          </a:xfrm>
          <a:prstGeom prst="rect">
            <a:avLst/>
          </a:prstGeom>
        </p:spPr>
      </p:pic>
    </p:spTree>
    <p:extLst>
      <p:ext uri="{BB962C8B-B14F-4D97-AF65-F5344CB8AC3E}">
        <p14:creationId xmlns:p14="http://schemas.microsoft.com/office/powerpoint/2010/main" val="18601740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smtClean="0"/>
              <a:t>Transition rates: Einstein A and B coefficients (continued further)</a:t>
            </a:r>
          </a:p>
        </p:txBody>
      </p:sp>
      <p:sp>
        <p:nvSpPr>
          <p:cNvPr id="33795"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53DBD1B6-D830-407E-BAC9-BC31770552F7}" type="slidenum">
              <a:rPr lang="en-US" altLang="en-US" sz="900">
                <a:solidFill>
                  <a:srgbClr val="177A6F"/>
                </a:solidFill>
                <a:latin typeface="Arial" panose="020B0604020202020204" pitchFamily="34" charset="0"/>
              </a:rPr>
              <a:pPr/>
              <a:t>44</a:t>
            </a:fld>
            <a:endParaRPr lang="en-US" altLang="en-US" sz="900">
              <a:solidFill>
                <a:srgbClr val="177A6F"/>
              </a:solidFill>
              <a:latin typeface="Arial" panose="020B0604020202020204" pitchFamily="34" charset="0"/>
            </a:endParaRPr>
          </a:p>
        </p:txBody>
      </p:sp>
      <p:pic>
        <p:nvPicPr>
          <p:cNvPr id="5" name="Picture 4" descr="Ch09_EinsteinCoeffnts3_Nov2017.jpg"/>
          <p:cNvPicPr>
            <a:picLocks noChangeAspect="1"/>
          </p:cNvPicPr>
          <p:nvPr/>
        </p:nvPicPr>
        <p:blipFill>
          <a:blip r:embed="rId2"/>
          <a:stretch>
            <a:fillRect/>
          </a:stretch>
        </p:blipFill>
        <p:spPr>
          <a:xfrm>
            <a:off x="501444" y="1323204"/>
            <a:ext cx="8232319" cy="4680046"/>
          </a:xfrm>
          <a:prstGeom prst="rect">
            <a:avLst/>
          </a:prstGeom>
        </p:spPr>
      </p:pic>
    </p:spTree>
    <p:extLst>
      <p:ext uri="{BB962C8B-B14F-4D97-AF65-F5344CB8AC3E}">
        <p14:creationId xmlns:p14="http://schemas.microsoft.com/office/powerpoint/2010/main" val="1308168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smtClean="0"/>
              <a:t>Radiated power and intensity</a:t>
            </a:r>
          </a:p>
        </p:txBody>
      </p:sp>
      <p:sp>
        <p:nvSpPr>
          <p:cNvPr id="3481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501F81D6-AD12-44B9-A965-227693592A64}" type="slidenum">
              <a:rPr lang="en-US" altLang="en-US" sz="900">
                <a:solidFill>
                  <a:srgbClr val="177A6F"/>
                </a:solidFill>
                <a:latin typeface="Arial" panose="020B0604020202020204" pitchFamily="34" charset="0"/>
              </a:rPr>
              <a:pPr/>
              <a:t>45</a:t>
            </a:fld>
            <a:endParaRPr lang="en-US" altLang="en-US" sz="900">
              <a:solidFill>
                <a:srgbClr val="177A6F"/>
              </a:solidFill>
              <a:latin typeface="Arial" panose="020B0604020202020204" pitchFamily="34" charset="0"/>
            </a:endParaRPr>
          </a:p>
        </p:txBody>
      </p:sp>
      <p:pic>
        <p:nvPicPr>
          <p:cNvPr id="5" name="Picture 4" descr="Ch09_RadiatdPwrIntn1.jpg"/>
          <p:cNvPicPr>
            <a:picLocks noChangeAspect="1"/>
          </p:cNvPicPr>
          <p:nvPr/>
        </p:nvPicPr>
        <p:blipFill>
          <a:blip r:embed="rId2"/>
          <a:stretch>
            <a:fillRect/>
          </a:stretch>
        </p:blipFill>
        <p:spPr>
          <a:xfrm>
            <a:off x="301952" y="984559"/>
            <a:ext cx="8543428" cy="5471281"/>
          </a:xfrm>
          <a:prstGeom prst="rect">
            <a:avLst/>
          </a:prstGeom>
        </p:spPr>
      </p:pic>
    </p:spTree>
    <p:extLst>
      <p:ext uri="{BB962C8B-B14F-4D97-AF65-F5344CB8AC3E}">
        <p14:creationId xmlns:p14="http://schemas.microsoft.com/office/powerpoint/2010/main" val="1065126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t>Radiated power and intensity (continued)</a:t>
            </a:r>
          </a:p>
        </p:txBody>
      </p:sp>
      <p:sp>
        <p:nvSpPr>
          <p:cNvPr id="35843"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65605DD3-FECF-44B3-88D0-A6DCC82E3F41}" type="slidenum">
              <a:rPr lang="en-US" altLang="en-US" sz="900">
                <a:solidFill>
                  <a:srgbClr val="177A6F"/>
                </a:solidFill>
                <a:latin typeface="Arial" panose="020B0604020202020204" pitchFamily="34" charset="0"/>
              </a:rPr>
              <a:pPr/>
              <a:t>46</a:t>
            </a:fld>
            <a:endParaRPr lang="en-US" altLang="en-US" sz="900">
              <a:solidFill>
                <a:srgbClr val="177A6F"/>
              </a:solidFill>
              <a:latin typeface="Arial" panose="020B0604020202020204" pitchFamily="34" charset="0"/>
            </a:endParaRPr>
          </a:p>
        </p:txBody>
      </p:sp>
      <p:pic>
        <p:nvPicPr>
          <p:cNvPr id="6" name="Picture 5" descr="Ch09_RadiatdPwrIntn2_Nov2017.jpg"/>
          <p:cNvPicPr>
            <a:picLocks noChangeAspect="1"/>
          </p:cNvPicPr>
          <p:nvPr/>
        </p:nvPicPr>
        <p:blipFill>
          <a:blip r:embed="rId2"/>
          <a:stretch>
            <a:fillRect/>
          </a:stretch>
        </p:blipFill>
        <p:spPr>
          <a:xfrm>
            <a:off x="1722894" y="912762"/>
            <a:ext cx="5716057" cy="5611714"/>
          </a:xfrm>
          <a:prstGeom prst="rect">
            <a:avLst/>
          </a:prstGeom>
        </p:spPr>
      </p:pic>
    </p:spTree>
    <p:extLst>
      <p:ext uri="{BB962C8B-B14F-4D97-AF65-F5344CB8AC3E}">
        <p14:creationId xmlns:p14="http://schemas.microsoft.com/office/powerpoint/2010/main" val="18784904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mtClean="0"/>
              <a:t>Radiated power and intensity (continued further)</a:t>
            </a:r>
          </a:p>
        </p:txBody>
      </p:sp>
      <p:sp>
        <p:nvSpPr>
          <p:cNvPr id="36867"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4E8972E6-B845-48C8-94A8-C8C67EF90ED4}" type="slidenum">
              <a:rPr lang="en-US" altLang="en-US" sz="900">
                <a:solidFill>
                  <a:srgbClr val="177A6F"/>
                </a:solidFill>
                <a:latin typeface="Arial" panose="020B0604020202020204" pitchFamily="34" charset="0"/>
              </a:rPr>
              <a:pPr/>
              <a:t>47</a:t>
            </a:fld>
            <a:endParaRPr lang="en-US" altLang="en-US" sz="900">
              <a:solidFill>
                <a:srgbClr val="177A6F"/>
              </a:solidFill>
              <a:latin typeface="Arial" panose="020B0604020202020204" pitchFamily="34" charset="0"/>
            </a:endParaRPr>
          </a:p>
        </p:txBody>
      </p:sp>
      <p:pic>
        <p:nvPicPr>
          <p:cNvPr id="5" name="Picture 4" descr="Ch09_RadiatdPwrIntn3_Nov2017.jpg"/>
          <p:cNvPicPr>
            <a:picLocks noChangeAspect="1"/>
          </p:cNvPicPr>
          <p:nvPr/>
        </p:nvPicPr>
        <p:blipFill>
          <a:blip r:embed="rId2"/>
          <a:stretch>
            <a:fillRect/>
          </a:stretch>
        </p:blipFill>
        <p:spPr>
          <a:xfrm>
            <a:off x="444043" y="1083426"/>
            <a:ext cx="8277903" cy="5461533"/>
          </a:xfrm>
          <a:prstGeom prst="rect">
            <a:avLst/>
          </a:prstGeom>
        </p:spPr>
      </p:pic>
    </p:spTree>
    <p:extLst>
      <p:ext uri="{BB962C8B-B14F-4D97-AF65-F5344CB8AC3E}">
        <p14:creationId xmlns:p14="http://schemas.microsoft.com/office/powerpoint/2010/main" val="3722557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t>Stimulated emission cross-section</a:t>
            </a:r>
          </a:p>
        </p:txBody>
      </p:sp>
      <p:sp>
        <p:nvSpPr>
          <p:cNvPr id="37891"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61623805-6B14-407D-8F11-4B68B24C3934}" type="slidenum">
              <a:rPr lang="en-US" altLang="en-US" sz="900">
                <a:solidFill>
                  <a:srgbClr val="177A6F"/>
                </a:solidFill>
                <a:latin typeface="Arial" panose="020B0604020202020204" pitchFamily="34" charset="0"/>
              </a:rPr>
              <a:pPr/>
              <a:t>48</a:t>
            </a:fld>
            <a:endParaRPr lang="en-US" altLang="en-US" sz="900">
              <a:solidFill>
                <a:srgbClr val="177A6F"/>
              </a:solidFill>
              <a:latin typeface="Arial" panose="020B0604020202020204" pitchFamily="34" charset="0"/>
            </a:endParaRPr>
          </a:p>
        </p:txBody>
      </p:sp>
      <p:pic>
        <p:nvPicPr>
          <p:cNvPr id="5" name="Picture 4" descr="Ch09_StimultdEmiss_Nov2017.jpg"/>
          <p:cNvPicPr>
            <a:picLocks noChangeAspect="1"/>
          </p:cNvPicPr>
          <p:nvPr/>
        </p:nvPicPr>
        <p:blipFill>
          <a:blip r:embed="rId2"/>
          <a:stretch>
            <a:fillRect/>
          </a:stretch>
        </p:blipFill>
        <p:spPr>
          <a:xfrm>
            <a:off x="1614799" y="932458"/>
            <a:ext cx="5849220" cy="5641438"/>
          </a:xfrm>
          <a:prstGeom prst="rect">
            <a:avLst/>
          </a:prstGeom>
        </p:spPr>
      </p:pic>
    </p:spTree>
    <p:extLst>
      <p:ext uri="{BB962C8B-B14F-4D97-AF65-F5344CB8AC3E}">
        <p14:creationId xmlns:p14="http://schemas.microsoft.com/office/powerpoint/2010/main" val="557099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mtClean="0"/>
              <a:t>Doppler broadened line width</a:t>
            </a:r>
          </a:p>
        </p:txBody>
      </p:sp>
      <p:sp>
        <p:nvSpPr>
          <p:cNvPr id="38915"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FED706A8-F150-4380-A155-926ED833983B}" type="slidenum">
              <a:rPr lang="en-US" altLang="en-US" sz="900">
                <a:solidFill>
                  <a:srgbClr val="177A6F"/>
                </a:solidFill>
                <a:latin typeface="Arial" panose="020B0604020202020204" pitchFamily="34" charset="0"/>
              </a:rPr>
              <a:pPr/>
              <a:t>49</a:t>
            </a:fld>
            <a:endParaRPr lang="en-US" altLang="en-US" sz="900">
              <a:solidFill>
                <a:srgbClr val="177A6F"/>
              </a:solidFill>
              <a:latin typeface="Arial" panose="020B0604020202020204" pitchFamily="34" charset="0"/>
            </a:endParaRPr>
          </a:p>
        </p:txBody>
      </p:sp>
      <p:pic>
        <p:nvPicPr>
          <p:cNvPr id="5" name="Picture 4" descr="Ch09_DopplrBroadndLW.jpg"/>
          <p:cNvPicPr>
            <a:picLocks noChangeAspect="1"/>
          </p:cNvPicPr>
          <p:nvPr/>
        </p:nvPicPr>
        <p:blipFill>
          <a:blip r:embed="rId2"/>
          <a:stretch>
            <a:fillRect/>
          </a:stretch>
        </p:blipFill>
        <p:spPr>
          <a:xfrm>
            <a:off x="624423" y="869186"/>
            <a:ext cx="7908796" cy="5737938"/>
          </a:xfrm>
          <a:prstGeom prst="rect">
            <a:avLst/>
          </a:prstGeom>
        </p:spPr>
      </p:pic>
    </p:spTree>
    <p:extLst>
      <p:ext uri="{BB962C8B-B14F-4D97-AF65-F5344CB8AC3E}">
        <p14:creationId xmlns:p14="http://schemas.microsoft.com/office/powerpoint/2010/main" val="3860782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smtClean="0"/>
              <a:t>Radiative decay involves an atom oscillating between two stationary states at the frequency ω</a:t>
            </a:r>
            <a:r>
              <a:rPr lang="en-US" altLang="en-US" baseline="-25000" smtClean="0"/>
              <a:t>if</a:t>
            </a:r>
            <a:r>
              <a:rPr lang="en-US" altLang="en-US" smtClean="0"/>
              <a:t> = (E</a:t>
            </a:r>
            <a:r>
              <a:rPr lang="en-US" altLang="en-US" baseline="-25000" smtClean="0"/>
              <a:t>i</a:t>
            </a:r>
            <a:r>
              <a:rPr lang="en-US" altLang="en-US" smtClean="0"/>
              <a:t> – E</a:t>
            </a:r>
            <a:r>
              <a:rPr lang="en-US" altLang="en-US" baseline="-25000" smtClean="0"/>
              <a:t>f</a:t>
            </a:r>
            <a:r>
              <a:rPr lang="en-US" altLang="en-US" smtClean="0"/>
              <a:t>)/ħ</a:t>
            </a:r>
          </a:p>
        </p:txBody>
      </p:sp>
      <p:sp>
        <p:nvSpPr>
          <p:cNvPr id="33795"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5793D5BB-46E5-4781-8308-A064E7757B85}" type="slidenum">
              <a:rPr lang="en-US" altLang="en-US" sz="900">
                <a:solidFill>
                  <a:srgbClr val="177A6F"/>
                </a:solidFill>
                <a:latin typeface="Arial" panose="020B0604020202020204" pitchFamily="34" charset="0"/>
              </a:rPr>
              <a:pPr/>
              <a:t>5</a:t>
            </a:fld>
            <a:endParaRPr lang="en-US" altLang="en-US" sz="900">
              <a:solidFill>
                <a:srgbClr val="177A6F"/>
              </a:solidFill>
              <a:latin typeface="Arial" panose="020B0604020202020204" pitchFamily="34" charset="0"/>
            </a:endParaRPr>
          </a:p>
        </p:txBody>
      </p:sp>
      <p:pic>
        <p:nvPicPr>
          <p:cNvPr id="33796" name="Picture 3" descr="Ch07_Ch01_F09V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488" y="1697038"/>
            <a:ext cx="8707437"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5478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Wavelength scaling of EUV and soft x-ray lasers</a:t>
            </a:r>
          </a:p>
        </p:txBody>
      </p:sp>
      <p:sp>
        <p:nvSpPr>
          <p:cNvPr id="3993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F0EAF6FF-7419-41AA-9B7C-9A2B3A14744A}" type="slidenum">
              <a:rPr lang="en-US" altLang="en-US" sz="900">
                <a:solidFill>
                  <a:srgbClr val="177A6F"/>
                </a:solidFill>
                <a:latin typeface="Arial" panose="020B0604020202020204" pitchFamily="34" charset="0"/>
              </a:rPr>
              <a:pPr/>
              <a:t>50</a:t>
            </a:fld>
            <a:endParaRPr lang="en-US" altLang="en-US" sz="900">
              <a:solidFill>
                <a:srgbClr val="177A6F"/>
              </a:solidFill>
              <a:latin typeface="Arial" panose="020B0604020202020204" pitchFamily="34" charset="0"/>
            </a:endParaRPr>
          </a:p>
        </p:txBody>
      </p:sp>
      <p:pic>
        <p:nvPicPr>
          <p:cNvPr id="5" name="Picture 4" descr="Ch09_WavlngthScalng.jpg"/>
          <p:cNvPicPr>
            <a:picLocks noChangeAspect="1"/>
          </p:cNvPicPr>
          <p:nvPr/>
        </p:nvPicPr>
        <p:blipFill>
          <a:blip r:embed="rId2"/>
          <a:stretch>
            <a:fillRect/>
          </a:stretch>
        </p:blipFill>
        <p:spPr>
          <a:xfrm>
            <a:off x="981443" y="950216"/>
            <a:ext cx="7134657" cy="5626085"/>
          </a:xfrm>
          <a:prstGeom prst="rect">
            <a:avLst/>
          </a:prstGeom>
        </p:spPr>
      </p:pic>
    </p:spTree>
    <p:extLst>
      <p:ext uri="{BB962C8B-B14F-4D97-AF65-F5344CB8AC3E}">
        <p14:creationId xmlns:p14="http://schemas.microsoft.com/office/powerpoint/2010/main" val="580360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Slides discussed </a:t>
            </a:r>
            <a:r>
              <a:rPr lang="en-US" dirty="0" smtClean="0"/>
              <a:t>in an earlier class</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51</a:t>
            </a:fld>
            <a:endParaRPr lang="en-US"/>
          </a:p>
        </p:txBody>
      </p:sp>
    </p:spTree>
    <p:extLst>
      <p:ext uri="{BB962C8B-B14F-4D97-AF65-F5344CB8AC3E}">
        <p14:creationId xmlns:p14="http://schemas.microsoft.com/office/powerpoint/2010/main" val="14119178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Nobel Prize in Physics 1964</a:t>
            </a:r>
            <a:endParaRPr lang="en-US" dirty="0"/>
          </a:p>
        </p:txBody>
      </p:sp>
      <p:sp>
        <p:nvSpPr>
          <p:cNvPr id="3" name="Slide Number Placeholder 2"/>
          <p:cNvSpPr>
            <a:spLocks noGrp="1"/>
          </p:cNvSpPr>
          <p:nvPr>
            <p:ph type="sldNum" sz="quarter" idx="10"/>
          </p:nvPr>
        </p:nvSpPr>
        <p:spPr/>
        <p:txBody>
          <a:bodyPr/>
          <a:lstStyle/>
          <a:p>
            <a:pPr>
              <a:defRPr/>
            </a:pPr>
            <a:fld id="{C50523F9-F006-DB4C-A1BA-4F0A3B3E1BA3}" type="slidenum">
              <a:rPr lang="en-US" smtClean="0"/>
              <a:pPr>
                <a:defRPr/>
              </a:pPr>
              <a:t>52</a:t>
            </a:fld>
            <a:endParaRPr lang="en-US"/>
          </a:p>
        </p:txBody>
      </p:sp>
      <p:pic>
        <p:nvPicPr>
          <p:cNvPr id="4" name="Picture 3" descr="townes_postcard.jpg"/>
          <p:cNvPicPr>
            <a:picLocks noChangeAspect="1"/>
          </p:cNvPicPr>
          <p:nvPr/>
        </p:nvPicPr>
        <p:blipFill>
          <a:blip r:embed="rId2"/>
          <a:stretch>
            <a:fillRect/>
          </a:stretch>
        </p:blipFill>
        <p:spPr>
          <a:xfrm>
            <a:off x="262943" y="914400"/>
            <a:ext cx="2489200" cy="3520440"/>
          </a:xfrm>
          <a:prstGeom prst="rect">
            <a:avLst/>
          </a:prstGeom>
          <a:ln>
            <a:solidFill>
              <a:schemeClr val="tx1"/>
            </a:solidFill>
          </a:ln>
        </p:spPr>
      </p:pic>
      <p:pic>
        <p:nvPicPr>
          <p:cNvPr id="5" name="Picture 4" descr="basov_postcard.jpg"/>
          <p:cNvPicPr>
            <a:picLocks noChangeAspect="1"/>
          </p:cNvPicPr>
          <p:nvPr/>
        </p:nvPicPr>
        <p:blipFill>
          <a:blip r:embed="rId3"/>
          <a:stretch>
            <a:fillRect/>
          </a:stretch>
        </p:blipFill>
        <p:spPr>
          <a:xfrm>
            <a:off x="3104830" y="914400"/>
            <a:ext cx="2489200" cy="3520440"/>
          </a:xfrm>
          <a:prstGeom prst="rect">
            <a:avLst/>
          </a:prstGeom>
          <a:ln>
            <a:solidFill>
              <a:schemeClr val="tx1"/>
            </a:solidFill>
          </a:ln>
        </p:spPr>
      </p:pic>
      <p:pic>
        <p:nvPicPr>
          <p:cNvPr id="6" name="Picture 5" descr="prokhorov_postcard.jpg"/>
          <p:cNvPicPr>
            <a:picLocks noChangeAspect="1"/>
          </p:cNvPicPr>
          <p:nvPr/>
        </p:nvPicPr>
        <p:blipFill>
          <a:blip r:embed="rId4"/>
          <a:stretch>
            <a:fillRect/>
          </a:stretch>
        </p:blipFill>
        <p:spPr>
          <a:xfrm>
            <a:off x="6168743" y="914400"/>
            <a:ext cx="2489200" cy="3520440"/>
          </a:xfrm>
          <a:prstGeom prst="rect">
            <a:avLst/>
          </a:prstGeom>
          <a:ln>
            <a:solidFill>
              <a:schemeClr val="tx1"/>
            </a:solidFill>
          </a:ln>
        </p:spPr>
      </p:pic>
      <p:sp>
        <p:nvSpPr>
          <p:cNvPr id="7" name="TextBox 6"/>
          <p:cNvSpPr txBox="1"/>
          <p:nvPr/>
        </p:nvSpPr>
        <p:spPr>
          <a:xfrm>
            <a:off x="150975" y="4386985"/>
            <a:ext cx="2708676" cy="338554"/>
          </a:xfrm>
          <a:prstGeom prst="rect">
            <a:avLst/>
          </a:prstGeom>
          <a:noFill/>
        </p:spPr>
        <p:txBody>
          <a:bodyPr wrap="square" rtlCol="0">
            <a:spAutoFit/>
          </a:bodyPr>
          <a:lstStyle/>
          <a:p>
            <a:pPr algn="ctr"/>
            <a:r>
              <a:rPr lang="en-US" sz="1600" dirty="0" smtClean="0">
                <a:latin typeface="Calisto MT"/>
                <a:cs typeface="Calisto MT"/>
              </a:rPr>
              <a:t>Charles Hard Townes</a:t>
            </a:r>
          </a:p>
        </p:txBody>
      </p:sp>
      <p:sp>
        <p:nvSpPr>
          <p:cNvPr id="8" name="TextBox 7"/>
          <p:cNvSpPr txBox="1"/>
          <p:nvPr/>
        </p:nvSpPr>
        <p:spPr>
          <a:xfrm>
            <a:off x="2806365" y="4397296"/>
            <a:ext cx="3072793" cy="338554"/>
          </a:xfrm>
          <a:prstGeom prst="rect">
            <a:avLst/>
          </a:prstGeom>
          <a:noFill/>
        </p:spPr>
        <p:txBody>
          <a:bodyPr wrap="square" rtlCol="0">
            <a:spAutoFit/>
          </a:bodyPr>
          <a:lstStyle/>
          <a:p>
            <a:pPr algn="ctr"/>
            <a:r>
              <a:rPr lang="en-US" sz="1600" dirty="0" smtClean="0">
                <a:latin typeface="Calisto MT"/>
                <a:cs typeface="Calisto MT"/>
              </a:rPr>
              <a:t>Nicolay </a:t>
            </a:r>
            <a:r>
              <a:rPr lang="en-US" sz="1600" dirty="0" err="1" smtClean="0">
                <a:latin typeface="Calisto MT"/>
                <a:cs typeface="Calisto MT"/>
              </a:rPr>
              <a:t>Gennadiyevich</a:t>
            </a:r>
            <a:r>
              <a:rPr lang="en-US" sz="1600" dirty="0" smtClean="0">
                <a:latin typeface="Calisto MT"/>
                <a:cs typeface="Calisto MT"/>
              </a:rPr>
              <a:t> Basov</a:t>
            </a:r>
          </a:p>
        </p:txBody>
      </p:sp>
      <p:sp>
        <p:nvSpPr>
          <p:cNvPr id="9" name="TextBox 8"/>
          <p:cNvSpPr txBox="1"/>
          <p:nvPr/>
        </p:nvSpPr>
        <p:spPr>
          <a:xfrm>
            <a:off x="5822542" y="4398727"/>
            <a:ext cx="3303696" cy="338554"/>
          </a:xfrm>
          <a:prstGeom prst="rect">
            <a:avLst/>
          </a:prstGeom>
          <a:noFill/>
        </p:spPr>
        <p:txBody>
          <a:bodyPr wrap="square" rtlCol="0">
            <a:spAutoFit/>
          </a:bodyPr>
          <a:lstStyle/>
          <a:p>
            <a:pPr algn="ctr"/>
            <a:r>
              <a:rPr lang="en-US" sz="1600" dirty="0" err="1" smtClean="0">
                <a:latin typeface="Calisto MT"/>
                <a:cs typeface="Calisto MT"/>
              </a:rPr>
              <a:t>Aleksandr</a:t>
            </a:r>
            <a:r>
              <a:rPr lang="en-US" sz="1600" dirty="0" smtClean="0">
                <a:latin typeface="Calisto MT"/>
                <a:cs typeface="Calisto MT"/>
              </a:rPr>
              <a:t> </a:t>
            </a:r>
            <a:r>
              <a:rPr lang="en-US" sz="1600" dirty="0" err="1" smtClean="0">
                <a:latin typeface="Calisto MT"/>
                <a:cs typeface="Calisto MT"/>
              </a:rPr>
              <a:t>Mikhailovich</a:t>
            </a:r>
            <a:r>
              <a:rPr lang="en-US" sz="1600" dirty="0" smtClean="0">
                <a:latin typeface="Calisto MT"/>
                <a:cs typeface="Calisto MT"/>
              </a:rPr>
              <a:t> Prokhorov</a:t>
            </a:r>
          </a:p>
        </p:txBody>
      </p:sp>
      <p:sp>
        <p:nvSpPr>
          <p:cNvPr id="10" name="TextBox 9"/>
          <p:cNvSpPr txBox="1"/>
          <p:nvPr/>
        </p:nvSpPr>
        <p:spPr>
          <a:xfrm>
            <a:off x="852567" y="5205428"/>
            <a:ext cx="8046098" cy="1015663"/>
          </a:xfrm>
          <a:prstGeom prst="rect">
            <a:avLst/>
          </a:prstGeom>
          <a:noFill/>
        </p:spPr>
        <p:txBody>
          <a:bodyPr wrap="square" rtlCol="0">
            <a:spAutoFit/>
          </a:bodyPr>
          <a:lstStyle/>
          <a:p>
            <a:r>
              <a:rPr lang="en-US" sz="2000" b="1" dirty="0" smtClean="0">
                <a:latin typeface="Calisto MT"/>
                <a:cs typeface="Calisto MT"/>
              </a:rPr>
              <a:t>“For fundamental work in the field of quantum electronics, </a:t>
            </a:r>
          </a:p>
          <a:p>
            <a:r>
              <a:rPr lang="en-US" sz="2000" b="1" dirty="0" smtClean="0">
                <a:latin typeface="Calisto MT"/>
                <a:cs typeface="Calisto MT"/>
              </a:rPr>
              <a:t>which has led to the construction of oscillators and amplifiers </a:t>
            </a:r>
          </a:p>
          <a:p>
            <a:r>
              <a:rPr lang="en-US" sz="2000" b="1" dirty="0" smtClean="0">
                <a:latin typeface="Calisto MT"/>
                <a:cs typeface="Calisto MT"/>
              </a:rPr>
              <a:t>based on the maser-laser principle”</a:t>
            </a:r>
            <a:endParaRPr lang="en-US" sz="2000" b="1" dirty="0">
              <a:latin typeface="Calisto MT"/>
              <a:cs typeface="Calisto MT"/>
            </a:endParaRPr>
          </a:p>
        </p:txBody>
      </p:sp>
    </p:spTree>
    <p:extLst>
      <p:ext uri="{BB962C8B-B14F-4D97-AF65-F5344CB8AC3E}">
        <p14:creationId xmlns:p14="http://schemas.microsoft.com/office/powerpoint/2010/main" val="24899506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Nobel Prize in Physics 1981</a:t>
            </a:r>
            <a:endParaRPr lang="en-US" dirty="0"/>
          </a:p>
        </p:txBody>
      </p:sp>
      <p:sp>
        <p:nvSpPr>
          <p:cNvPr id="3" name="Slide Number Placeholder 2"/>
          <p:cNvSpPr>
            <a:spLocks noGrp="1"/>
          </p:cNvSpPr>
          <p:nvPr>
            <p:ph type="sldNum" sz="quarter" idx="10"/>
          </p:nvPr>
        </p:nvSpPr>
        <p:spPr/>
        <p:txBody>
          <a:bodyPr/>
          <a:lstStyle/>
          <a:p>
            <a:pPr>
              <a:defRPr/>
            </a:pPr>
            <a:fld id="{C50523F9-F006-DB4C-A1BA-4F0A3B3E1BA3}" type="slidenum">
              <a:rPr lang="en-US" smtClean="0"/>
              <a:pPr>
                <a:defRPr/>
              </a:pPr>
              <a:t>53</a:t>
            </a:fld>
            <a:endParaRPr lang="en-US"/>
          </a:p>
        </p:txBody>
      </p:sp>
      <p:pic>
        <p:nvPicPr>
          <p:cNvPr id="5" name="Picture 4" descr="schawlow_postcard.jpg"/>
          <p:cNvPicPr>
            <a:picLocks noChangeAspect="1"/>
          </p:cNvPicPr>
          <p:nvPr/>
        </p:nvPicPr>
        <p:blipFill>
          <a:blip r:embed="rId2"/>
          <a:stretch>
            <a:fillRect/>
          </a:stretch>
        </p:blipFill>
        <p:spPr>
          <a:xfrm>
            <a:off x="798175" y="1033072"/>
            <a:ext cx="2489200" cy="3520440"/>
          </a:xfrm>
          <a:prstGeom prst="rect">
            <a:avLst/>
          </a:prstGeom>
          <a:ln>
            <a:solidFill>
              <a:schemeClr val="tx1"/>
            </a:solidFill>
          </a:ln>
        </p:spPr>
      </p:pic>
      <p:sp>
        <p:nvSpPr>
          <p:cNvPr id="8" name="TextBox 7"/>
          <p:cNvSpPr txBox="1"/>
          <p:nvPr/>
        </p:nvSpPr>
        <p:spPr>
          <a:xfrm>
            <a:off x="527806" y="4624529"/>
            <a:ext cx="3324931" cy="400110"/>
          </a:xfrm>
          <a:prstGeom prst="rect">
            <a:avLst/>
          </a:prstGeom>
          <a:noFill/>
        </p:spPr>
        <p:txBody>
          <a:bodyPr wrap="square" rtlCol="0">
            <a:spAutoFit/>
          </a:bodyPr>
          <a:lstStyle/>
          <a:p>
            <a:pPr algn="ctr"/>
            <a:r>
              <a:rPr lang="en-US" sz="2000" dirty="0" smtClean="0">
                <a:solidFill>
                  <a:srgbClr val="002060"/>
                </a:solidFill>
                <a:latin typeface="Calisto MT"/>
                <a:cs typeface="Calisto MT"/>
              </a:rPr>
              <a:t>Arthur Leonard Schawlow</a:t>
            </a:r>
            <a:endParaRPr lang="en-US" sz="2000" dirty="0">
              <a:solidFill>
                <a:srgbClr val="002060"/>
              </a:solidFill>
              <a:latin typeface="Calisto MT"/>
              <a:cs typeface="Calisto MT"/>
            </a:endParaRPr>
          </a:p>
        </p:txBody>
      </p:sp>
      <p:sp>
        <p:nvSpPr>
          <p:cNvPr id="10" name="TextBox 9"/>
          <p:cNvSpPr txBox="1"/>
          <p:nvPr/>
        </p:nvSpPr>
        <p:spPr>
          <a:xfrm>
            <a:off x="3852737" y="1254524"/>
            <a:ext cx="4286428" cy="707886"/>
          </a:xfrm>
          <a:prstGeom prst="rect">
            <a:avLst/>
          </a:prstGeom>
          <a:noFill/>
        </p:spPr>
        <p:txBody>
          <a:bodyPr wrap="square" rtlCol="0">
            <a:spAutoFit/>
          </a:bodyPr>
          <a:lstStyle/>
          <a:p>
            <a:r>
              <a:rPr lang="en-US" sz="2000" b="1" dirty="0" smtClean="0">
                <a:solidFill>
                  <a:srgbClr val="002060"/>
                </a:solidFill>
                <a:latin typeface="Calisto MT"/>
                <a:cs typeface="Calisto MT"/>
              </a:rPr>
              <a:t>“For contributions to the development of laser spectroscopy”</a:t>
            </a:r>
            <a:endParaRPr lang="en-US" sz="2000" b="1" dirty="0">
              <a:solidFill>
                <a:srgbClr val="002060"/>
              </a:solidFill>
              <a:latin typeface="Calisto MT"/>
              <a:cs typeface="Calisto MT"/>
            </a:endParaRPr>
          </a:p>
        </p:txBody>
      </p:sp>
      <p:sp>
        <p:nvSpPr>
          <p:cNvPr id="4" name="Rectangle 3"/>
          <p:cNvSpPr/>
          <p:nvPr/>
        </p:nvSpPr>
        <p:spPr>
          <a:xfrm>
            <a:off x="138113" y="5640273"/>
            <a:ext cx="8788433" cy="369332"/>
          </a:xfrm>
          <a:prstGeom prst="rect">
            <a:avLst/>
          </a:prstGeom>
        </p:spPr>
        <p:txBody>
          <a:bodyPr wrap="none">
            <a:spAutoFit/>
          </a:bodyPr>
          <a:lstStyle/>
          <a:p>
            <a:pPr algn="ctr"/>
            <a:r>
              <a:rPr lang="en-US" sz="1800" dirty="0" smtClean="0">
                <a:solidFill>
                  <a:srgbClr val="002060"/>
                </a:solidFill>
                <a:latin typeface="Times New Roman" panose="02020603050405020304" pitchFamily="18" charset="0"/>
                <a:cs typeface="Times New Roman" panose="02020603050405020304" pitchFamily="18" charset="0"/>
              </a:rPr>
              <a:t>A.L. Schawlow and C.H. Townes, </a:t>
            </a:r>
            <a:r>
              <a:rPr lang="en-US" sz="1800" i="1" dirty="0" smtClean="0">
                <a:solidFill>
                  <a:srgbClr val="002060"/>
                </a:solidFill>
                <a:latin typeface="Times New Roman" panose="02020603050405020304" pitchFamily="18" charset="0"/>
                <a:cs typeface="Times New Roman" panose="02020603050405020304" pitchFamily="18" charset="0"/>
              </a:rPr>
              <a:t>Infrared and Optical Masers</a:t>
            </a:r>
            <a:r>
              <a:rPr lang="en-US" sz="1800" dirty="0" smtClean="0">
                <a:solidFill>
                  <a:srgbClr val="002060"/>
                </a:solidFill>
                <a:latin typeface="Times New Roman" panose="02020603050405020304" pitchFamily="18" charset="0"/>
                <a:cs typeface="Times New Roman" panose="02020603050405020304" pitchFamily="18" charset="0"/>
              </a:rPr>
              <a:t>, Phys. Rev. </a:t>
            </a:r>
            <a:r>
              <a:rPr lang="en-US" sz="1800" u="sng" dirty="0" smtClean="0">
                <a:solidFill>
                  <a:srgbClr val="002060"/>
                </a:solidFill>
                <a:latin typeface="Times New Roman" panose="02020603050405020304" pitchFamily="18" charset="0"/>
                <a:cs typeface="Times New Roman" panose="02020603050405020304" pitchFamily="18" charset="0"/>
              </a:rPr>
              <a:t>112</a:t>
            </a:r>
            <a:r>
              <a:rPr lang="en-US" sz="1800" dirty="0" smtClean="0">
                <a:solidFill>
                  <a:srgbClr val="002060"/>
                </a:solidFill>
                <a:latin typeface="Times New Roman" panose="02020603050405020304" pitchFamily="18" charset="0"/>
                <a:cs typeface="Times New Roman" panose="02020603050405020304" pitchFamily="18" charset="0"/>
              </a:rPr>
              <a:t>, 1940 (1958)</a:t>
            </a:r>
            <a:endParaRPr lang="en-US" sz="1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71358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first visible light laser: A ruby laser at 694.3 nm</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54</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979" y="988140"/>
            <a:ext cx="2653156" cy="3356242"/>
          </a:xfrm>
          <a:prstGeom prst="rect">
            <a:avLst/>
          </a:prstGeom>
        </p:spPr>
      </p:pic>
      <p:sp>
        <p:nvSpPr>
          <p:cNvPr id="5" name="Rectangle 4"/>
          <p:cNvSpPr/>
          <p:nvPr/>
        </p:nvSpPr>
        <p:spPr>
          <a:xfrm>
            <a:off x="361784" y="4434116"/>
            <a:ext cx="2464136" cy="461665"/>
          </a:xfrm>
          <a:prstGeom prst="rect">
            <a:avLst/>
          </a:prstGeom>
        </p:spPr>
        <p:txBody>
          <a:bodyPr wrap="none">
            <a:spAutoFit/>
          </a:bodyPr>
          <a:lstStyle/>
          <a:p>
            <a:r>
              <a:rPr lang="en-US" dirty="0">
                <a:solidFill>
                  <a:srgbClr val="002060"/>
                </a:solidFill>
                <a:latin typeface="Times New Roman" panose="02020603050405020304" pitchFamily="18" charset="0"/>
                <a:cs typeface="Times New Roman" panose="02020603050405020304" pitchFamily="18" charset="0"/>
              </a:rPr>
              <a:t>Theodore </a:t>
            </a:r>
            <a:r>
              <a:rPr lang="en-US" dirty="0" err="1">
                <a:solidFill>
                  <a:srgbClr val="002060"/>
                </a:solidFill>
                <a:latin typeface="Times New Roman" panose="02020603050405020304" pitchFamily="18" charset="0"/>
                <a:cs typeface="Times New Roman" panose="02020603050405020304" pitchFamily="18" charset="0"/>
              </a:rPr>
              <a:t>Maiman</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3440469" y="897095"/>
            <a:ext cx="3959738" cy="1200329"/>
          </a:xfrm>
          <a:prstGeom prst="rect">
            <a:avLst/>
          </a:prstGeom>
        </p:spPr>
        <p:txBody>
          <a:bodyPr wrap="none">
            <a:spAutoFit/>
          </a:bodyPr>
          <a:lstStyle/>
          <a:p>
            <a:r>
              <a:rPr lang="en-US" dirty="0">
                <a:solidFill>
                  <a:srgbClr val="002060"/>
                </a:solidFill>
                <a:latin typeface="Times New Roman" panose="02020603050405020304" pitchFamily="18" charset="0"/>
                <a:cs typeface="Times New Roman" panose="02020603050405020304" pitchFamily="18" charset="0"/>
              </a:rPr>
              <a:t>First laser </a:t>
            </a:r>
            <a:r>
              <a:rPr lang="en-US" dirty="0" smtClean="0">
                <a:solidFill>
                  <a:srgbClr val="002060"/>
                </a:solidFill>
                <a:latin typeface="Times New Roman" panose="02020603050405020304" pitchFamily="18" charset="0"/>
                <a:cs typeface="Times New Roman" panose="02020603050405020304" pitchFamily="18" charset="0"/>
              </a:rPr>
              <a:t>demonstrated at </a:t>
            </a:r>
          </a:p>
          <a:p>
            <a:r>
              <a:rPr lang="en-US" dirty="0" smtClean="0">
                <a:solidFill>
                  <a:srgbClr val="002060"/>
                </a:solidFill>
                <a:latin typeface="Times New Roman" panose="02020603050405020304" pitchFamily="18" charset="0"/>
                <a:cs typeface="Times New Roman" panose="02020603050405020304" pitchFamily="18" charset="0"/>
              </a:rPr>
              <a:t>Hughes Research Laboratories</a:t>
            </a:r>
          </a:p>
          <a:p>
            <a:r>
              <a:rPr lang="en-US" dirty="0" smtClean="0">
                <a:solidFill>
                  <a:srgbClr val="002060"/>
                </a:solidFill>
                <a:latin typeface="Times New Roman" panose="02020603050405020304" pitchFamily="18" charset="0"/>
                <a:cs typeface="Times New Roman" panose="02020603050405020304" pitchFamily="18" charset="0"/>
              </a:rPr>
              <a:t>May 16, 1960</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309" y="2097424"/>
            <a:ext cx="2857500" cy="2266950"/>
          </a:xfrm>
          <a:prstGeom prst="rect">
            <a:avLst/>
          </a:prstGeom>
        </p:spPr>
      </p:pic>
      <p:sp>
        <p:nvSpPr>
          <p:cNvPr id="8" name="Rectangle 7"/>
          <p:cNvSpPr/>
          <p:nvPr/>
        </p:nvSpPr>
        <p:spPr>
          <a:xfrm>
            <a:off x="3629504" y="4344382"/>
            <a:ext cx="5465283" cy="1754326"/>
          </a:xfrm>
          <a:prstGeom prst="rect">
            <a:avLst/>
          </a:prstGeom>
        </p:spPr>
        <p:txBody>
          <a:bodyPr wrap="square">
            <a:spAutoFit/>
          </a:bodyPr>
          <a:lstStyle/>
          <a:p>
            <a:r>
              <a:rPr lang="en-US" sz="1800" dirty="0" smtClean="0">
                <a:solidFill>
                  <a:srgbClr val="002060"/>
                </a:solidFill>
                <a:latin typeface="Times New Roman" panose="02020603050405020304" pitchFamily="18" charset="0"/>
                <a:cs typeface="Times New Roman" panose="02020603050405020304" pitchFamily="18" charset="0"/>
              </a:rPr>
              <a:t>Ruby laser: </a:t>
            </a:r>
            <a:r>
              <a:rPr lang="en-US" sz="1800" dirty="0">
                <a:solidFill>
                  <a:srgbClr val="002060"/>
                </a:solidFill>
                <a:latin typeface="Times New Roman" panose="02020603050405020304" pitchFamily="18" charset="0"/>
                <a:cs typeface="Times New Roman" panose="02020603050405020304" pitchFamily="18" charset="0"/>
              </a:rPr>
              <a:t>S</a:t>
            </a:r>
            <a:r>
              <a:rPr lang="en-US" sz="1800" dirty="0" smtClean="0">
                <a:solidFill>
                  <a:srgbClr val="002060"/>
                </a:solidFill>
                <a:latin typeface="Times New Roman" panose="02020603050405020304" pitchFamily="18" charset="0"/>
                <a:cs typeface="Times New Roman" panose="02020603050405020304" pitchFamily="18" charset="0"/>
              </a:rPr>
              <a:t>ynthetic sapphire </a:t>
            </a:r>
            <a:r>
              <a:rPr lang="en-US" sz="1800" dirty="0">
                <a:solidFill>
                  <a:srgbClr val="002060"/>
                </a:solidFill>
                <a:latin typeface="Times New Roman" panose="02020603050405020304" pitchFamily="18" charset="0"/>
                <a:cs typeface="Times New Roman" panose="02020603050405020304" pitchFamily="18" charset="0"/>
              </a:rPr>
              <a:t>(</a:t>
            </a:r>
            <a:r>
              <a:rPr lang="en-US" sz="1800" dirty="0" smtClean="0">
                <a:solidFill>
                  <a:srgbClr val="002060"/>
                </a:solidFill>
                <a:latin typeface="Times New Roman" panose="02020603050405020304" pitchFamily="18" charset="0"/>
                <a:cs typeface="Times New Roman" panose="02020603050405020304" pitchFamily="18" charset="0"/>
              </a:rPr>
              <a:t>Al</a:t>
            </a:r>
            <a:r>
              <a:rPr lang="en-US" sz="1800" baseline="-25000" dirty="0" smtClean="0">
                <a:solidFill>
                  <a:srgbClr val="002060"/>
                </a:solidFill>
                <a:latin typeface="Times New Roman" panose="02020603050405020304" pitchFamily="18" charset="0"/>
                <a:cs typeface="Times New Roman" panose="02020603050405020304" pitchFamily="18" charset="0"/>
              </a:rPr>
              <a:t>2</a:t>
            </a:r>
            <a:r>
              <a:rPr lang="en-US" sz="1800" dirty="0" smtClean="0">
                <a:solidFill>
                  <a:srgbClr val="002060"/>
                </a:solidFill>
                <a:latin typeface="Times New Roman" panose="02020603050405020304" pitchFamily="18" charset="0"/>
                <a:cs typeface="Times New Roman" panose="02020603050405020304" pitchFamily="18" charset="0"/>
              </a:rPr>
              <a:t>O</a:t>
            </a:r>
            <a:r>
              <a:rPr lang="en-US" sz="1800" baseline="-25000" dirty="0" smtClean="0">
                <a:solidFill>
                  <a:srgbClr val="002060"/>
                </a:solidFill>
                <a:latin typeface="Times New Roman" panose="02020603050405020304" pitchFamily="18" charset="0"/>
                <a:cs typeface="Times New Roman" panose="02020603050405020304" pitchFamily="18" charset="0"/>
              </a:rPr>
              <a:t>3) </a:t>
            </a:r>
            <a:r>
              <a:rPr lang="en-US" sz="1800" dirty="0" smtClean="0">
                <a:solidFill>
                  <a:srgbClr val="002060"/>
                </a:solidFill>
                <a:latin typeface="Times New Roman" panose="02020603050405020304" pitchFamily="18" charset="0"/>
                <a:cs typeface="Times New Roman" panose="02020603050405020304" pitchFamily="18" charset="0"/>
              </a:rPr>
              <a:t>doped with chromium, </a:t>
            </a:r>
            <a:r>
              <a:rPr lang="en-US" sz="1800" dirty="0">
                <a:solidFill>
                  <a:srgbClr val="002060"/>
                </a:solidFill>
                <a:latin typeface="Times New Roman" panose="02020603050405020304" pitchFamily="18" charset="0"/>
                <a:cs typeface="Times New Roman" panose="02020603050405020304" pitchFamily="18" charset="0"/>
              </a:rPr>
              <a:t>Al</a:t>
            </a:r>
            <a:r>
              <a:rPr lang="en-US" sz="1800" baseline="-25000" dirty="0">
                <a:solidFill>
                  <a:srgbClr val="002060"/>
                </a:solidFill>
                <a:latin typeface="Times New Roman" panose="02020603050405020304" pitchFamily="18" charset="0"/>
                <a:cs typeface="Times New Roman" panose="02020603050405020304" pitchFamily="18" charset="0"/>
              </a:rPr>
              <a:t>2</a:t>
            </a:r>
            <a:r>
              <a:rPr lang="en-US" sz="1800" dirty="0">
                <a:solidFill>
                  <a:srgbClr val="002060"/>
                </a:solidFill>
                <a:latin typeface="Times New Roman" panose="02020603050405020304" pitchFamily="18" charset="0"/>
                <a:cs typeface="Times New Roman" panose="02020603050405020304" pitchFamily="18" charset="0"/>
              </a:rPr>
              <a:t>O</a:t>
            </a:r>
            <a:r>
              <a:rPr lang="en-US" sz="1800" baseline="-25000" dirty="0">
                <a:solidFill>
                  <a:srgbClr val="002060"/>
                </a:solidFill>
                <a:latin typeface="Times New Roman" panose="02020603050405020304" pitchFamily="18" charset="0"/>
                <a:cs typeface="Times New Roman" panose="02020603050405020304" pitchFamily="18" charset="0"/>
              </a:rPr>
              <a:t>3</a:t>
            </a:r>
            <a:r>
              <a:rPr lang="en-US" sz="1800" dirty="0">
                <a:solidFill>
                  <a:srgbClr val="002060"/>
                </a:solidFill>
                <a:latin typeface="Times New Roman" panose="02020603050405020304" pitchFamily="18" charset="0"/>
                <a:cs typeface="Times New Roman" panose="02020603050405020304" pitchFamily="18" charset="0"/>
              </a:rPr>
              <a:t>:Cr</a:t>
            </a:r>
            <a:r>
              <a:rPr lang="en-US" sz="1800" baseline="30000" dirty="0">
                <a:solidFill>
                  <a:srgbClr val="002060"/>
                </a:solidFill>
                <a:latin typeface="Times New Roman" panose="02020603050405020304" pitchFamily="18" charset="0"/>
                <a:cs typeface="Times New Roman" panose="02020603050405020304" pitchFamily="18" charset="0"/>
              </a:rPr>
              <a:t>3+ </a:t>
            </a:r>
            <a:r>
              <a:rPr lang="en-US" sz="1800" dirty="0" smtClean="0">
                <a:solidFill>
                  <a:srgbClr val="002060"/>
                </a:solidFill>
                <a:latin typeface="Times New Roman" panose="02020603050405020304" pitchFamily="18" charset="0"/>
                <a:cs typeface="Times New Roman" panose="02020603050405020304" pitchFamily="18" charset="0"/>
              </a:rPr>
              <a:t>. Cr has a long-lived, narrow </a:t>
            </a:r>
          </a:p>
          <a:p>
            <a:r>
              <a:rPr lang="en-US" sz="1800" dirty="0" smtClean="0">
                <a:solidFill>
                  <a:srgbClr val="002060"/>
                </a:solidFill>
                <a:latin typeface="Times New Roman" panose="02020603050405020304" pitchFamily="18" charset="0"/>
                <a:cs typeface="Times New Roman" panose="02020603050405020304" pitchFamily="18" charset="0"/>
              </a:rPr>
              <a:t>(0.53 nm) resonant line at 694.3 nm and a broad absorption band at 400-550nm. The flat, parallel rod ends were coated with Al. Pumping was with a </a:t>
            </a:r>
            <a:r>
              <a:rPr lang="en-US" sz="1800" dirty="0" err="1" smtClean="0">
                <a:solidFill>
                  <a:srgbClr val="002060"/>
                </a:solidFill>
                <a:latin typeface="Times New Roman" panose="02020603050405020304" pitchFamily="18" charset="0"/>
                <a:cs typeface="Times New Roman" panose="02020603050405020304" pitchFamily="18" charset="0"/>
              </a:rPr>
              <a:t>Xe</a:t>
            </a:r>
            <a:r>
              <a:rPr lang="en-US" sz="1800" dirty="0" smtClean="0">
                <a:solidFill>
                  <a:srgbClr val="002060"/>
                </a:solidFill>
                <a:latin typeface="Times New Roman" panose="02020603050405020304" pitchFamily="18" charset="0"/>
                <a:cs typeface="Times New Roman" panose="02020603050405020304" pitchFamily="18" charset="0"/>
              </a:rPr>
              <a:t> filled quartz </a:t>
            </a:r>
            <a:r>
              <a:rPr lang="en-US" sz="1800" dirty="0" err="1" smtClean="0">
                <a:solidFill>
                  <a:srgbClr val="002060"/>
                </a:solidFill>
                <a:latin typeface="Times New Roman" panose="02020603050405020304" pitchFamily="18" charset="0"/>
                <a:cs typeface="Times New Roman" panose="02020603050405020304" pitchFamily="18" charset="0"/>
              </a:rPr>
              <a:t>flashlamp</a:t>
            </a:r>
            <a:r>
              <a:rPr lang="en-US" sz="1800" dirty="0" smtClean="0">
                <a:solidFill>
                  <a:srgbClr val="002060"/>
                </a:solidFill>
                <a:latin typeface="Times New Roman" panose="02020603050405020304" pitchFamily="18" charset="0"/>
                <a:cs typeface="Times New Roman" panose="02020603050405020304" pitchFamily="18" charset="0"/>
              </a:rPr>
              <a:t>.</a:t>
            </a:r>
            <a:endParaRPr lang="en-US" sz="2000" dirty="0" smtClean="0">
              <a:solidFill>
                <a:srgbClr val="00206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14510" y="4955159"/>
            <a:ext cx="3203331" cy="1231106"/>
          </a:xfrm>
          <a:prstGeom prst="rect">
            <a:avLst/>
          </a:prstGeom>
        </p:spPr>
        <p:txBody>
          <a:bodyPr wrap="square">
            <a:spAutoFit/>
          </a:bodyPr>
          <a:lstStyle/>
          <a:p>
            <a:r>
              <a:rPr lang="en-US" sz="1800" dirty="0">
                <a:solidFill>
                  <a:srgbClr val="9A172F"/>
                </a:solidFill>
                <a:latin typeface="Times New Roman" panose="02020603050405020304" pitchFamily="18" charset="0"/>
                <a:cs typeface="Times New Roman" panose="02020603050405020304" pitchFamily="18" charset="0"/>
              </a:rPr>
              <a:t>B.S. Engineering Physics</a:t>
            </a:r>
            <a:r>
              <a:rPr lang="en-US" sz="1800" dirty="0">
                <a:solidFill>
                  <a:srgbClr val="002060"/>
                </a:solidFill>
                <a:latin typeface="Times New Roman" panose="02020603050405020304" pitchFamily="18" charset="0"/>
                <a:cs typeface="Times New Roman" panose="02020603050405020304" pitchFamily="18" charset="0"/>
              </a:rPr>
              <a:t>,</a:t>
            </a:r>
          </a:p>
          <a:p>
            <a:r>
              <a:rPr lang="en-US" sz="1800" dirty="0">
                <a:solidFill>
                  <a:srgbClr val="002060"/>
                </a:solidFill>
                <a:latin typeface="Times New Roman" panose="02020603050405020304" pitchFamily="18" charset="0"/>
                <a:cs typeface="Times New Roman" panose="02020603050405020304" pitchFamily="18" charset="0"/>
              </a:rPr>
              <a:t>U. Colorado, </a:t>
            </a:r>
            <a:r>
              <a:rPr lang="en-US" sz="1800" dirty="0" smtClean="0">
                <a:solidFill>
                  <a:srgbClr val="002060"/>
                </a:solidFill>
                <a:latin typeface="Times New Roman" panose="02020603050405020304" pitchFamily="18" charset="0"/>
                <a:cs typeface="Times New Roman" panose="02020603050405020304" pitchFamily="18" charset="0"/>
              </a:rPr>
              <a:t>Boulder</a:t>
            </a:r>
          </a:p>
          <a:p>
            <a:r>
              <a:rPr lang="en-US" sz="1800" dirty="0">
                <a:solidFill>
                  <a:srgbClr val="002060"/>
                </a:solidFill>
                <a:latin typeface="Times New Roman" panose="02020603050405020304" pitchFamily="18" charset="0"/>
                <a:cs typeface="Times New Roman" panose="02020603050405020304" pitchFamily="18" charset="0"/>
              </a:rPr>
              <a:t>Ph.D. </a:t>
            </a:r>
            <a:r>
              <a:rPr lang="en-US" sz="1800" dirty="0" smtClean="0">
                <a:solidFill>
                  <a:srgbClr val="002060"/>
                </a:solidFill>
                <a:latin typeface="Times New Roman" panose="02020603050405020304" pitchFamily="18" charset="0"/>
                <a:cs typeface="Times New Roman" panose="02020603050405020304" pitchFamily="18" charset="0"/>
              </a:rPr>
              <a:t>Physics, Stanford,1955 </a:t>
            </a:r>
            <a:endParaRPr lang="en-US" sz="1800" dirty="0">
              <a:solidFill>
                <a:srgbClr val="002060"/>
              </a:solidFill>
              <a:latin typeface="Times New Roman" panose="02020603050405020304" pitchFamily="18" charset="0"/>
              <a:cs typeface="Times New Roman" panose="02020603050405020304" pitchFamily="18" charset="0"/>
            </a:endParaRPr>
          </a:p>
          <a:p>
            <a:endParaRPr lang="en-US" sz="1800" dirty="0">
              <a:solidFill>
                <a:srgbClr val="002060"/>
              </a:solidFill>
            </a:endParaRPr>
          </a:p>
        </p:txBody>
      </p:sp>
      <p:sp>
        <p:nvSpPr>
          <p:cNvPr id="10" name="Rectangle 9"/>
          <p:cNvSpPr/>
          <p:nvPr/>
        </p:nvSpPr>
        <p:spPr>
          <a:xfrm>
            <a:off x="1349050" y="6148308"/>
            <a:ext cx="7260853" cy="369332"/>
          </a:xfrm>
          <a:prstGeom prst="rect">
            <a:avLst/>
          </a:prstGeom>
        </p:spPr>
        <p:txBody>
          <a:bodyPr wrap="square">
            <a:spAutoFit/>
          </a:bodyPr>
          <a:lstStyle/>
          <a:p>
            <a:r>
              <a:rPr lang="en-US" sz="1800" dirty="0">
                <a:solidFill>
                  <a:srgbClr val="002060"/>
                </a:solidFill>
                <a:latin typeface="Times New Roman" panose="02020603050405020304" pitchFamily="18" charset="0"/>
                <a:cs typeface="Times New Roman" panose="02020603050405020304" pitchFamily="18" charset="0"/>
              </a:rPr>
              <a:t>T. </a:t>
            </a:r>
            <a:r>
              <a:rPr lang="en-US" sz="1800" dirty="0" err="1">
                <a:solidFill>
                  <a:srgbClr val="002060"/>
                </a:solidFill>
                <a:latin typeface="Times New Roman" panose="02020603050405020304" pitchFamily="18" charset="0"/>
                <a:cs typeface="Times New Roman" panose="02020603050405020304" pitchFamily="18" charset="0"/>
              </a:rPr>
              <a:t>Maiman</a:t>
            </a:r>
            <a:r>
              <a:rPr lang="en-US" sz="1800" dirty="0">
                <a:solidFill>
                  <a:srgbClr val="002060"/>
                </a:solidFill>
                <a:latin typeface="Times New Roman" panose="02020603050405020304" pitchFamily="18" charset="0"/>
                <a:cs typeface="Times New Roman" panose="02020603050405020304" pitchFamily="18" charset="0"/>
              </a:rPr>
              <a:t>, </a:t>
            </a:r>
            <a:r>
              <a:rPr lang="en-US" sz="1800" i="1" dirty="0">
                <a:solidFill>
                  <a:srgbClr val="002060"/>
                </a:solidFill>
                <a:latin typeface="Times New Roman" panose="02020603050405020304" pitchFamily="18" charset="0"/>
                <a:cs typeface="Times New Roman" panose="02020603050405020304" pitchFamily="18" charset="0"/>
              </a:rPr>
              <a:t>Stimulated Optical Radiation in Ruby</a:t>
            </a:r>
            <a:r>
              <a:rPr lang="en-US" sz="1800" dirty="0">
                <a:solidFill>
                  <a:srgbClr val="002060"/>
                </a:solidFill>
                <a:latin typeface="Times New Roman" panose="02020603050405020304" pitchFamily="18" charset="0"/>
                <a:cs typeface="Times New Roman" panose="02020603050405020304" pitchFamily="18" charset="0"/>
              </a:rPr>
              <a:t>, Nature </a:t>
            </a:r>
            <a:r>
              <a:rPr lang="en-US" sz="1800" u="sng" dirty="0">
                <a:solidFill>
                  <a:srgbClr val="002060"/>
                </a:solidFill>
                <a:latin typeface="Times New Roman" panose="02020603050405020304" pitchFamily="18" charset="0"/>
                <a:cs typeface="Times New Roman" panose="02020603050405020304" pitchFamily="18" charset="0"/>
              </a:rPr>
              <a:t>187</a:t>
            </a:r>
            <a:r>
              <a:rPr lang="en-US" sz="1800" dirty="0">
                <a:solidFill>
                  <a:srgbClr val="002060"/>
                </a:solidFill>
                <a:latin typeface="Times New Roman" panose="02020603050405020304" pitchFamily="18" charset="0"/>
                <a:cs typeface="Times New Roman" panose="02020603050405020304" pitchFamily="18" charset="0"/>
              </a:rPr>
              <a:t>, 493 (1960).</a:t>
            </a:r>
            <a:endParaRPr lang="en-US" sz="1800" baseline="-25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22658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Nobel Prize in Physics 2018</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55</a:t>
            </a:fld>
            <a:endParaRPr lang="en-US"/>
          </a:p>
        </p:txBody>
      </p:sp>
      <p:sp>
        <p:nvSpPr>
          <p:cNvPr id="6" name="Rectangle 5"/>
          <p:cNvSpPr/>
          <p:nvPr/>
        </p:nvSpPr>
        <p:spPr>
          <a:xfrm>
            <a:off x="2059912" y="4013777"/>
            <a:ext cx="2110154" cy="1077218"/>
          </a:xfrm>
          <a:prstGeom prst="rect">
            <a:avLst/>
          </a:prstGeom>
        </p:spPr>
        <p:txBody>
          <a:bodyPr wrap="square">
            <a:spAutoFit/>
          </a:bodyPr>
          <a:lstStyle/>
          <a:p>
            <a:r>
              <a:rPr lang="en-US" sz="1600" dirty="0" err="1" smtClean="0">
                <a:solidFill>
                  <a:srgbClr val="002060"/>
                </a:solidFill>
                <a:latin typeface="Alfred Serif Regular"/>
              </a:rPr>
              <a:t>École</a:t>
            </a:r>
            <a:r>
              <a:rPr lang="en-US" sz="1600" dirty="0" smtClean="0">
                <a:solidFill>
                  <a:srgbClr val="002060"/>
                </a:solidFill>
                <a:latin typeface="Alfred Serif Regular"/>
              </a:rPr>
              <a:t> </a:t>
            </a:r>
            <a:r>
              <a:rPr lang="en-US" sz="1600" dirty="0" err="1">
                <a:solidFill>
                  <a:srgbClr val="002060"/>
                </a:solidFill>
                <a:latin typeface="Alfred Serif Regular"/>
              </a:rPr>
              <a:t>Polytechnique</a:t>
            </a:r>
            <a:r>
              <a:rPr lang="en-US" sz="1600" dirty="0">
                <a:solidFill>
                  <a:srgbClr val="002060"/>
                </a:solidFill>
                <a:latin typeface="Alfred Serif Regular"/>
              </a:rPr>
              <a:t>, </a:t>
            </a:r>
            <a:endParaRPr lang="en-US" sz="1600" dirty="0" smtClean="0">
              <a:solidFill>
                <a:srgbClr val="002060"/>
              </a:solidFill>
              <a:latin typeface="Alfred Serif Regular"/>
            </a:endParaRPr>
          </a:p>
          <a:p>
            <a:r>
              <a:rPr lang="en-US" sz="1600" dirty="0" err="1" smtClean="0">
                <a:solidFill>
                  <a:srgbClr val="002060"/>
                </a:solidFill>
                <a:latin typeface="Alfred Serif Regular"/>
              </a:rPr>
              <a:t>Palaiseau</a:t>
            </a:r>
            <a:r>
              <a:rPr lang="en-US" sz="1600" dirty="0">
                <a:solidFill>
                  <a:srgbClr val="002060"/>
                </a:solidFill>
                <a:latin typeface="Alfred Serif Regular"/>
              </a:rPr>
              <a:t>, France</a:t>
            </a:r>
            <a:br>
              <a:rPr lang="en-US" sz="1600" dirty="0">
                <a:solidFill>
                  <a:srgbClr val="002060"/>
                </a:solidFill>
                <a:latin typeface="Alfred Serif Regular"/>
              </a:rPr>
            </a:br>
            <a:r>
              <a:rPr lang="en-US" sz="1600" dirty="0">
                <a:solidFill>
                  <a:srgbClr val="002060"/>
                </a:solidFill>
                <a:latin typeface="Alfred Serif Regular"/>
              </a:rPr>
              <a:t>University of </a:t>
            </a:r>
            <a:r>
              <a:rPr lang="en-US" sz="1600" dirty="0" err="1" smtClean="0">
                <a:solidFill>
                  <a:srgbClr val="002060"/>
                </a:solidFill>
                <a:latin typeface="Alfred Serif Regular"/>
              </a:rPr>
              <a:t>Michigan,Ann</a:t>
            </a:r>
            <a:r>
              <a:rPr lang="en-US" sz="1600" dirty="0" smtClean="0">
                <a:solidFill>
                  <a:srgbClr val="002060"/>
                </a:solidFill>
                <a:latin typeface="Alfred Serif Regular"/>
              </a:rPr>
              <a:t> Arbor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483" y="908351"/>
            <a:ext cx="5715012" cy="3112014"/>
          </a:xfrm>
          <a:prstGeom prst="rect">
            <a:avLst/>
          </a:prstGeom>
        </p:spPr>
      </p:pic>
      <p:sp>
        <p:nvSpPr>
          <p:cNvPr id="8" name="Rectangle 7"/>
          <p:cNvSpPr/>
          <p:nvPr/>
        </p:nvSpPr>
        <p:spPr>
          <a:xfrm>
            <a:off x="32000" y="4013777"/>
            <a:ext cx="2373975" cy="1107996"/>
          </a:xfrm>
          <a:prstGeom prst="rect">
            <a:avLst/>
          </a:prstGeom>
        </p:spPr>
        <p:txBody>
          <a:bodyPr wrap="square">
            <a:spAutoFit/>
          </a:bodyPr>
          <a:lstStyle/>
          <a:p>
            <a:r>
              <a:rPr lang="en-US" sz="1600" dirty="0">
                <a:solidFill>
                  <a:srgbClr val="002060"/>
                </a:solidFill>
                <a:latin typeface="Alfred Serif Regular"/>
              </a:rPr>
              <a:t>Bell Laboratories, </a:t>
            </a:r>
            <a:br>
              <a:rPr lang="en-US" sz="1600" dirty="0">
                <a:solidFill>
                  <a:srgbClr val="002060"/>
                </a:solidFill>
                <a:latin typeface="Alfred Serif Regular"/>
              </a:rPr>
            </a:br>
            <a:r>
              <a:rPr lang="en-US" sz="1600" dirty="0">
                <a:solidFill>
                  <a:srgbClr val="002060"/>
                </a:solidFill>
                <a:latin typeface="Alfred Serif Regular"/>
              </a:rPr>
              <a:t>“for </a:t>
            </a:r>
            <a:r>
              <a:rPr lang="en-US" sz="1600" dirty="0" smtClean="0">
                <a:solidFill>
                  <a:srgbClr val="002060"/>
                </a:solidFill>
                <a:latin typeface="Alfred Serif Regular"/>
              </a:rPr>
              <a:t>optical tweezers</a:t>
            </a:r>
          </a:p>
          <a:p>
            <a:r>
              <a:rPr lang="en-US" sz="1600" dirty="0" smtClean="0">
                <a:solidFill>
                  <a:srgbClr val="002060"/>
                </a:solidFill>
                <a:latin typeface="Alfred Serif Regular"/>
              </a:rPr>
              <a:t>and applications </a:t>
            </a:r>
          </a:p>
          <a:p>
            <a:r>
              <a:rPr lang="en-US" sz="1600" dirty="0" smtClean="0">
                <a:solidFill>
                  <a:srgbClr val="002060"/>
                </a:solidFill>
                <a:latin typeface="Alfred Serif Regular"/>
              </a:rPr>
              <a:t>to </a:t>
            </a:r>
            <a:r>
              <a:rPr lang="en-US" sz="1600" dirty="0">
                <a:solidFill>
                  <a:srgbClr val="002060"/>
                </a:solidFill>
                <a:latin typeface="Alfred Serif Regular"/>
              </a:rPr>
              <a:t>biological systems</a:t>
            </a:r>
            <a:r>
              <a:rPr lang="en-US" sz="1800" dirty="0">
                <a:solidFill>
                  <a:srgbClr val="002060"/>
                </a:solidFill>
                <a:latin typeface="Alfred Serif Regular"/>
              </a:rPr>
              <a:t>”</a:t>
            </a:r>
          </a:p>
        </p:txBody>
      </p:sp>
      <p:sp>
        <p:nvSpPr>
          <p:cNvPr id="9" name="Rectangle 8"/>
          <p:cNvSpPr/>
          <p:nvPr/>
        </p:nvSpPr>
        <p:spPr>
          <a:xfrm>
            <a:off x="3965280" y="4020365"/>
            <a:ext cx="2232698" cy="584775"/>
          </a:xfrm>
          <a:prstGeom prst="rect">
            <a:avLst/>
          </a:prstGeom>
        </p:spPr>
        <p:txBody>
          <a:bodyPr wrap="square">
            <a:spAutoFit/>
          </a:bodyPr>
          <a:lstStyle/>
          <a:p>
            <a:r>
              <a:rPr lang="en-US" sz="1600" dirty="0" smtClean="0">
                <a:solidFill>
                  <a:srgbClr val="002060"/>
                </a:solidFill>
                <a:latin typeface="Alfred Serif Regular"/>
              </a:rPr>
              <a:t>University </a:t>
            </a:r>
            <a:r>
              <a:rPr lang="en-US" sz="1600" dirty="0">
                <a:solidFill>
                  <a:srgbClr val="002060"/>
                </a:solidFill>
                <a:latin typeface="Alfred Serif Regular"/>
              </a:rPr>
              <a:t>of Waterloo, Canada</a:t>
            </a:r>
          </a:p>
        </p:txBody>
      </p:sp>
      <p:sp>
        <p:nvSpPr>
          <p:cNvPr id="10" name="Rectangle 9"/>
          <p:cNvSpPr/>
          <p:nvPr/>
        </p:nvSpPr>
        <p:spPr>
          <a:xfrm>
            <a:off x="5972495" y="890998"/>
            <a:ext cx="3030828" cy="5724644"/>
          </a:xfrm>
          <a:prstGeom prst="rect">
            <a:avLst/>
          </a:prstGeom>
        </p:spPr>
        <p:txBody>
          <a:bodyPr wrap="square">
            <a:spAutoFit/>
          </a:bodyPr>
          <a:lstStyle/>
          <a:p>
            <a:r>
              <a:rPr lang="en-US" sz="1800" dirty="0">
                <a:solidFill>
                  <a:srgbClr val="002060"/>
                </a:solidFill>
                <a:latin typeface="arial" panose="020B0604020202020204" pitchFamily="34" charset="0"/>
              </a:rPr>
              <a:t>Mourou and Strickland developed </a:t>
            </a:r>
            <a:r>
              <a:rPr lang="en-US" sz="1800" u="sng" dirty="0">
                <a:solidFill>
                  <a:srgbClr val="002060"/>
                </a:solidFill>
                <a:latin typeface="arial" panose="020B0604020202020204" pitchFamily="34" charset="0"/>
                <a:hlinkClick r:id="rId3"/>
              </a:rPr>
              <a:t>chirped pulse amplification</a:t>
            </a:r>
            <a:r>
              <a:rPr lang="en-US" sz="1800" dirty="0">
                <a:solidFill>
                  <a:srgbClr val="002060"/>
                </a:solidFill>
                <a:latin typeface="arial" panose="020B0604020202020204" pitchFamily="34" charset="0"/>
              </a:rPr>
              <a:t> (CPA), a method of generating high-intensity, ultra-short pulses, when they were both at the University of Rochester. The scheme allows creation of powerful laser pulses that would otherwise damage the optical materials in the amplifiers. CPA is now a universally used laser technology and has paved the way for higher-intensity, ultra-sharp laser beams now used in </a:t>
            </a:r>
            <a:r>
              <a:rPr lang="en-US" sz="1800" dirty="0" smtClean="0">
                <a:solidFill>
                  <a:srgbClr val="002060"/>
                </a:solidFill>
                <a:latin typeface="arial" panose="020B0604020202020204" pitchFamily="34" charset="0"/>
              </a:rPr>
              <a:t>many applications, including </a:t>
            </a:r>
            <a:r>
              <a:rPr lang="en-US" sz="1800" dirty="0" err="1" smtClean="0">
                <a:solidFill>
                  <a:srgbClr val="002060"/>
                </a:solidFill>
                <a:latin typeface="arial" panose="020B0604020202020204" pitchFamily="34" charset="0"/>
              </a:rPr>
              <a:t>asec</a:t>
            </a:r>
            <a:r>
              <a:rPr lang="en-US" sz="1800" dirty="0" smtClean="0">
                <a:solidFill>
                  <a:srgbClr val="002060"/>
                </a:solidFill>
                <a:latin typeface="arial" panose="020B0604020202020204" pitchFamily="34" charset="0"/>
              </a:rPr>
              <a:t> pulses and corrective eye surgeries</a:t>
            </a:r>
            <a:r>
              <a:rPr lang="en-US" dirty="0" smtClean="0">
                <a:solidFill>
                  <a:srgbClr val="002060"/>
                </a:solidFill>
                <a:latin typeface="arial" panose="020B0604020202020204" pitchFamily="34" charset="0"/>
              </a:rPr>
              <a:t>. </a:t>
            </a:r>
            <a:endParaRPr lang="en-US" dirty="0">
              <a:solidFill>
                <a:srgbClr val="002060"/>
              </a:solidFill>
            </a:endParaRPr>
          </a:p>
        </p:txBody>
      </p:sp>
      <p:sp>
        <p:nvSpPr>
          <p:cNvPr id="11" name="Rectangle 10"/>
          <p:cNvSpPr/>
          <p:nvPr/>
        </p:nvSpPr>
        <p:spPr>
          <a:xfrm>
            <a:off x="2405975" y="5123226"/>
            <a:ext cx="3399200" cy="1015663"/>
          </a:xfrm>
          <a:prstGeom prst="rect">
            <a:avLst/>
          </a:prstGeom>
        </p:spPr>
        <p:txBody>
          <a:bodyPr wrap="none">
            <a:spAutoFit/>
          </a:bodyPr>
          <a:lstStyle/>
          <a:p>
            <a:r>
              <a:rPr lang="en-US" sz="1800" dirty="0" smtClean="0">
                <a:solidFill>
                  <a:srgbClr val="002060"/>
                </a:solidFill>
                <a:latin typeface="Alfred Serif Regular"/>
              </a:rPr>
              <a:t>“for their method of generating </a:t>
            </a:r>
          </a:p>
          <a:p>
            <a:r>
              <a:rPr lang="en-US" sz="1800" dirty="0" smtClean="0">
                <a:solidFill>
                  <a:srgbClr val="002060"/>
                </a:solidFill>
                <a:latin typeface="Alfred Serif Regular"/>
              </a:rPr>
              <a:t>high intensity, ultrashort optical </a:t>
            </a:r>
          </a:p>
          <a:p>
            <a:r>
              <a:rPr lang="en-US" sz="1800" dirty="0" smtClean="0">
                <a:solidFill>
                  <a:srgbClr val="002060"/>
                </a:solidFill>
                <a:latin typeface="Alfred Serif Regular"/>
              </a:rPr>
              <a:t>Pulses”</a:t>
            </a:r>
            <a:r>
              <a:rPr lang="en-US" dirty="0">
                <a:solidFill>
                  <a:srgbClr val="0A0A0A"/>
                </a:solidFill>
                <a:latin typeface="arial" panose="020B0604020202020204" pitchFamily="34" charset="0"/>
              </a:rPr>
              <a:t> </a:t>
            </a:r>
            <a:endParaRPr lang="en-US" dirty="0"/>
          </a:p>
        </p:txBody>
      </p:sp>
    </p:spTree>
    <p:extLst>
      <p:ext uri="{BB962C8B-B14F-4D97-AF65-F5344CB8AC3E}">
        <p14:creationId xmlns:p14="http://schemas.microsoft.com/office/powerpoint/2010/main" val="32516338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 pulses have a broad bandwidth</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56</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485" y="3697415"/>
            <a:ext cx="6920689" cy="2542294"/>
          </a:xfrm>
          <a:prstGeom prst="rect">
            <a:avLst/>
          </a:prstGeom>
        </p:spPr>
      </p:pic>
      <p:sp>
        <p:nvSpPr>
          <p:cNvPr id="6" name="Rectangle 5"/>
          <p:cNvSpPr/>
          <p:nvPr/>
        </p:nvSpPr>
        <p:spPr>
          <a:xfrm>
            <a:off x="657485" y="906217"/>
            <a:ext cx="5848066" cy="1569660"/>
          </a:xfrm>
          <a:prstGeom prst="rect">
            <a:avLst/>
          </a:prstGeom>
        </p:spPr>
        <p:txBody>
          <a:bodyPr wrap="square">
            <a:spAutoFit/>
          </a:bodyPr>
          <a:lstStyle/>
          <a:p>
            <a:pPr marL="0" marR="0">
              <a:spcBef>
                <a:spcPts val="0"/>
              </a:spcBef>
              <a:spcAft>
                <a:spcPts val="0"/>
              </a:spcAft>
            </a:pPr>
            <a:r>
              <a:rPr lang="en-US" dirty="0" err="1">
                <a:solidFill>
                  <a:srgbClr val="002060"/>
                </a:solidFill>
                <a:latin typeface="Times New Roman" panose="02020603050405020304" pitchFamily="18" charset="0"/>
                <a:ea typeface="Calibri" panose="020F0502020204030204" pitchFamily="34" charset="0"/>
                <a:cs typeface="Cambria Math" panose="02040503050406030204" pitchFamily="18" charset="0"/>
              </a:rPr>
              <a:t>Δτ</a:t>
            </a:r>
            <a:r>
              <a:rPr lang="en-US" dirty="0" err="1">
                <a:solidFill>
                  <a:srgbClr val="002060"/>
                </a:solidFill>
                <a:latin typeface="Cambria Math" panose="02040503050406030204" pitchFamily="18" charset="0"/>
                <a:ea typeface="Calibri" panose="020F0502020204030204" pitchFamily="34" charset="0"/>
                <a:cs typeface="Times New Roman" panose="02020603050405020304" pitchFamily="18" charset="0"/>
              </a:rPr>
              <a:t>∙</a:t>
            </a:r>
            <a:r>
              <a:rPr lang="en-US" dirty="0" err="1" smtClean="0">
                <a:solidFill>
                  <a:srgbClr val="002060"/>
                </a:solidFill>
                <a:latin typeface="Times New Roman" panose="02020603050405020304" pitchFamily="18" charset="0"/>
                <a:ea typeface="Calibri" panose="020F0502020204030204" pitchFamily="34" charset="0"/>
                <a:cs typeface="Cambria Math" panose="02040503050406030204" pitchFamily="18" charset="0"/>
              </a:rPr>
              <a:t>Δℏω</a:t>
            </a:r>
            <a:r>
              <a:rPr lang="en-US" dirty="0" smtClean="0">
                <a:solidFill>
                  <a:srgbClr val="002060"/>
                </a:solidFill>
                <a:latin typeface="Times New Roman" panose="02020603050405020304" pitchFamily="18" charset="0"/>
                <a:ea typeface="Calibri" panose="020F0502020204030204" pitchFamily="34" charset="0"/>
                <a:cs typeface="Cambria Math" panose="02040503050406030204" pitchFamily="18" charset="0"/>
              </a:rPr>
              <a:t> </a:t>
            </a:r>
            <a:r>
              <a:rPr lang="en-US" dirty="0">
                <a:solidFill>
                  <a:srgbClr val="002060"/>
                </a:solidFill>
                <a:latin typeface="Times New Roman" panose="02020603050405020304" pitchFamily="18" charset="0"/>
                <a:ea typeface="Calibri" panose="020F0502020204030204" pitchFamily="34" charset="0"/>
                <a:cs typeface="Cambria Math" panose="02040503050406030204" pitchFamily="18" charset="0"/>
              </a:rPr>
              <a:t>≥ </a:t>
            </a:r>
            <a:r>
              <a:rPr lang="en-US" dirty="0" smtClean="0">
                <a:solidFill>
                  <a:srgbClr val="002060"/>
                </a:solidFill>
                <a:latin typeface="Times New Roman" panose="02020603050405020304" pitchFamily="18" charset="0"/>
                <a:ea typeface="Calibri" panose="020F0502020204030204" pitchFamily="34" charset="0"/>
                <a:cs typeface="Cambria Math" panose="02040503050406030204" pitchFamily="18" charset="0"/>
              </a:rPr>
              <a:t>ℏ/</a:t>
            </a:r>
            <a:r>
              <a:rPr lang="en-US" sz="2000" dirty="0" smtClean="0">
                <a:solidFill>
                  <a:srgbClr val="002060"/>
                </a:solidFill>
                <a:latin typeface="Times New Roman" panose="02020603050405020304" pitchFamily="18" charset="0"/>
                <a:ea typeface="Calibri" panose="020F0502020204030204" pitchFamily="34" charset="0"/>
                <a:cs typeface="Cambria Math" panose="02040503050406030204" pitchFamily="18" charset="0"/>
              </a:rPr>
              <a:t>2</a:t>
            </a:r>
            <a:r>
              <a:rPr lang="en-US" dirty="0" smtClean="0">
                <a:solidFill>
                  <a:srgbClr val="002060"/>
                </a:solidFill>
                <a:latin typeface="Times New Roman" panose="02020603050405020304" pitchFamily="18" charset="0"/>
                <a:ea typeface="Calibri" panose="020F0502020204030204" pitchFamily="34" charset="0"/>
                <a:cs typeface="Cambria Math" panose="02040503050406030204" pitchFamily="18" charset="0"/>
              </a:rPr>
              <a:t>    </a:t>
            </a:r>
          </a:p>
          <a:p>
            <a:pPr marL="0" marR="0">
              <a:spcBef>
                <a:spcPts val="0"/>
              </a:spcBef>
              <a:spcAft>
                <a:spcPts val="0"/>
              </a:spcAft>
            </a:pPr>
            <a:endParaRPr lang="en-US" dirty="0">
              <a:solidFill>
                <a:srgbClr val="000000"/>
              </a:solidFill>
              <a:latin typeface="Times New Roman" panose="02020603050405020304" pitchFamily="18" charset="0"/>
              <a:ea typeface="Calibri" panose="020F0502020204030204" pitchFamily="34" charset="0"/>
              <a:cs typeface="Cambria Math" panose="02040503050406030204" pitchFamily="18" charset="0"/>
            </a:endParaRPr>
          </a:p>
          <a:p>
            <a:pPr marL="0" marR="0">
              <a:spcBef>
                <a:spcPts val="0"/>
              </a:spcBef>
              <a:spcAft>
                <a:spcPts val="0"/>
              </a:spcAft>
            </a:pPr>
            <a:r>
              <a:rPr lang="en-US" dirty="0" smtClean="0">
                <a:solidFill>
                  <a:srgbClr val="002060"/>
                </a:solidFill>
                <a:latin typeface="Times New Roman" panose="02020603050405020304" pitchFamily="18" charset="0"/>
                <a:ea typeface="Calibri" panose="020F0502020204030204" pitchFamily="34" charset="0"/>
                <a:cs typeface="Cambria Math" panose="02040503050406030204" pitchFamily="18" charset="0"/>
              </a:rPr>
              <a:t>Short pulses have a broad spectral bandwidth</a:t>
            </a:r>
            <a:endParaRPr lang="en-US" dirty="0">
              <a:solidFill>
                <a:srgbClr val="002060"/>
              </a:solidFill>
              <a:latin typeface="Cambria Math" panose="02040503050406030204" pitchFamily="18" charset="0"/>
              <a:ea typeface="Calibri" panose="020F0502020204030204" pitchFamily="34" charset="0"/>
              <a:cs typeface="Cambria Math" panose="02040503050406030204" pitchFamily="18" charset="0"/>
            </a:endParaRPr>
          </a:p>
          <a:p>
            <a:pPr marL="0" marR="0">
              <a:spcBef>
                <a:spcPts val="0"/>
              </a:spcBef>
              <a:spcAft>
                <a:spcPts val="0"/>
              </a:spcAft>
            </a:pPr>
            <a:r>
              <a:rPr lang="en-US" dirty="0">
                <a:solidFill>
                  <a:srgbClr val="000000"/>
                </a:solidFill>
                <a:latin typeface="Times New Roman" panose="02020603050405020304" pitchFamily="18" charset="0"/>
                <a:ea typeface="Calibri" panose="020F0502020204030204" pitchFamily="34" charset="0"/>
                <a:cs typeface="Cambria Math" panose="02040503050406030204" pitchFamily="18" charset="0"/>
              </a:rPr>
              <a:t> </a:t>
            </a:r>
            <a:endParaRPr lang="en-US" dirty="0">
              <a:solidFill>
                <a:srgbClr val="000000"/>
              </a:solidFill>
              <a:latin typeface="Cambria Math" panose="02040503050406030204" pitchFamily="18" charset="0"/>
              <a:ea typeface="Calibri" panose="020F0502020204030204" pitchFamily="34" charset="0"/>
              <a:cs typeface="Cambria Math" panose="02040503050406030204" pitchFamily="18" charset="0"/>
            </a:endParaRPr>
          </a:p>
        </p:txBody>
      </p:sp>
      <p:sp>
        <p:nvSpPr>
          <p:cNvPr id="7" name="Rectangle 6"/>
          <p:cNvSpPr/>
          <p:nvPr/>
        </p:nvSpPr>
        <p:spPr>
          <a:xfrm>
            <a:off x="5247033" y="2956657"/>
            <a:ext cx="2517036" cy="830997"/>
          </a:xfrm>
          <a:prstGeom prst="rect">
            <a:avLst/>
          </a:prstGeom>
        </p:spPr>
        <p:txBody>
          <a:bodyPr wrap="none">
            <a:spAutoFit/>
          </a:bodyPr>
          <a:lstStyle/>
          <a:p>
            <a:r>
              <a:rPr lang="en-US" dirty="0" smtClean="0">
                <a:solidFill>
                  <a:srgbClr val="002060"/>
                </a:solidFill>
                <a:latin typeface="Times New Roman" panose="02020603050405020304" pitchFamily="18" charset="0"/>
                <a:ea typeface="Calibri" panose="020F0502020204030204" pitchFamily="34" charset="0"/>
                <a:cs typeface="Cambria Math" panose="02040503050406030204" pitchFamily="18" charset="0"/>
              </a:rPr>
              <a:t>Fourier transform, </a:t>
            </a:r>
          </a:p>
          <a:p>
            <a:r>
              <a:rPr lang="en-US" dirty="0" smtClean="0">
                <a:solidFill>
                  <a:srgbClr val="002060"/>
                </a:solidFill>
                <a:latin typeface="Times New Roman" panose="02020603050405020304" pitchFamily="18" charset="0"/>
                <a:ea typeface="Calibri" panose="020F0502020204030204" pitchFamily="34" charset="0"/>
                <a:cs typeface="Cambria Math" panose="02040503050406030204" pitchFamily="18" charset="0"/>
              </a:rPr>
              <a:t>spectral </a:t>
            </a:r>
            <a:r>
              <a:rPr lang="en-US" dirty="0">
                <a:solidFill>
                  <a:srgbClr val="002060"/>
                </a:solidFill>
                <a:latin typeface="Times New Roman" panose="02020603050405020304" pitchFamily="18" charset="0"/>
                <a:ea typeface="Calibri" panose="020F0502020204030204" pitchFamily="34" charset="0"/>
                <a:cs typeface="Cambria Math" panose="02040503050406030204" pitchFamily="18" charset="0"/>
              </a:rPr>
              <a:t>bandwidth</a:t>
            </a:r>
            <a:endParaRPr lang="en-US" dirty="0">
              <a:solidFill>
                <a:srgbClr val="002060"/>
              </a:solidFill>
            </a:endParaRPr>
          </a:p>
        </p:txBody>
      </p:sp>
      <p:sp>
        <p:nvSpPr>
          <p:cNvPr id="8" name="Rectangle 7"/>
          <p:cNvSpPr/>
          <p:nvPr/>
        </p:nvSpPr>
        <p:spPr>
          <a:xfrm>
            <a:off x="817591" y="2956657"/>
            <a:ext cx="2982291" cy="461665"/>
          </a:xfrm>
          <a:prstGeom prst="rect">
            <a:avLst/>
          </a:prstGeom>
        </p:spPr>
        <p:txBody>
          <a:bodyPr wrap="none">
            <a:spAutoFit/>
          </a:bodyPr>
          <a:lstStyle/>
          <a:p>
            <a:r>
              <a:rPr lang="en-US" dirty="0" smtClean="0">
                <a:solidFill>
                  <a:srgbClr val="002060"/>
                </a:solidFill>
                <a:latin typeface="Times New Roman" panose="02020603050405020304" pitchFamily="18" charset="0"/>
                <a:ea typeface="Calibri" panose="020F0502020204030204" pitchFamily="34" charset="0"/>
                <a:cs typeface="Cambria Math" panose="02040503050406030204" pitchFamily="18" charset="0"/>
              </a:rPr>
              <a:t>Time duration of pulse</a:t>
            </a:r>
            <a:endParaRPr lang="en-US" dirty="0">
              <a:solidFill>
                <a:srgbClr val="002060"/>
              </a:solidFill>
            </a:endParaRPr>
          </a:p>
        </p:txBody>
      </p:sp>
    </p:spTree>
    <p:extLst>
      <p:ext uri="{BB962C8B-B14F-4D97-AF65-F5344CB8AC3E}">
        <p14:creationId xmlns:p14="http://schemas.microsoft.com/office/powerpoint/2010/main" val="29946681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Chirped Pulse Amplification</a:t>
            </a:r>
            <a:endParaRPr lang="en-US" sz="2800"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57</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2092"/>
            <a:ext cx="9144000" cy="5613550"/>
          </a:xfrm>
          <a:prstGeom prst="rect">
            <a:avLst/>
          </a:prstGeom>
        </p:spPr>
      </p:pic>
    </p:spTree>
    <p:extLst>
      <p:ext uri="{BB962C8B-B14F-4D97-AF65-F5344CB8AC3E}">
        <p14:creationId xmlns:p14="http://schemas.microsoft.com/office/powerpoint/2010/main" val="15638064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Chirped Pulse Amplification (CPA)</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58</a:t>
            </a:fld>
            <a:endParaRPr lang="en-US"/>
          </a:p>
        </p:txBody>
      </p:sp>
      <p:pic>
        <p:nvPicPr>
          <p:cNvPr id="5122" name="Picture 2" descr="C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218" y="1171889"/>
            <a:ext cx="8233757" cy="37216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8166" y="5024291"/>
            <a:ext cx="8144189" cy="1569660"/>
          </a:xfrm>
          <a:prstGeom prst="rect">
            <a:avLst/>
          </a:prstGeom>
        </p:spPr>
        <p:txBody>
          <a:bodyPr wrap="square">
            <a:spAutoFit/>
          </a:bodyPr>
          <a:lstStyle/>
          <a:p>
            <a:r>
              <a:rPr lang="en-US" dirty="0" smtClean="0">
                <a:solidFill>
                  <a:srgbClr val="002060"/>
                </a:solidFill>
                <a:latin typeface="arial" panose="020B0604020202020204" pitchFamily="34" charset="0"/>
              </a:rPr>
              <a:t>Gérard Mourou </a:t>
            </a:r>
            <a:r>
              <a:rPr lang="en-US" dirty="0">
                <a:solidFill>
                  <a:srgbClr val="002060"/>
                </a:solidFill>
                <a:latin typeface="arial" panose="020B0604020202020204" pitchFamily="34" charset="0"/>
              </a:rPr>
              <a:t>and </a:t>
            </a:r>
            <a:r>
              <a:rPr lang="en-US" dirty="0" smtClean="0">
                <a:solidFill>
                  <a:srgbClr val="002060"/>
                </a:solidFill>
                <a:latin typeface="arial" panose="020B0604020202020204" pitchFamily="34" charset="0"/>
              </a:rPr>
              <a:t>Donna Strickland </a:t>
            </a:r>
            <a:r>
              <a:rPr lang="en-US" dirty="0">
                <a:solidFill>
                  <a:srgbClr val="002060"/>
                </a:solidFill>
                <a:latin typeface="arial" panose="020B0604020202020204" pitchFamily="34" charset="0"/>
              </a:rPr>
              <a:t>developed </a:t>
            </a:r>
            <a:r>
              <a:rPr lang="en-US" u="sng" dirty="0">
                <a:solidFill>
                  <a:srgbClr val="002060"/>
                </a:solidFill>
                <a:latin typeface="arial" panose="020B0604020202020204" pitchFamily="34" charset="0"/>
                <a:hlinkClick r:id="rId3"/>
              </a:rPr>
              <a:t>chirped pulse amplification</a:t>
            </a:r>
            <a:r>
              <a:rPr lang="en-US" dirty="0">
                <a:solidFill>
                  <a:srgbClr val="002060"/>
                </a:solidFill>
                <a:latin typeface="arial" panose="020B0604020202020204" pitchFamily="34" charset="0"/>
              </a:rPr>
              <a:t> (CPA), a method of generating high-intensity, ultra-short pulses, when they were both at the University of Rochester. </a:t>
            </a:r>
            <a:r>
              <a:rPr lang="en-US" dirty="0" smtClean="0">
                <a:solidFill>
                  <a:srgbClr val="002060"/>
                </a:solidFill>
                <a:latin typeface="arial" panose="020B0604020202020204" pitchFamily="34" charset="0"/>
              </a:rPr>
              <a:t>Donna was a graduate student.</a:t>
            </a:r>
            <a:endParaRPr lang="en-US" dirty="0"/>
          </a:p>
        </p:txBody>
      </p:sp>
      <p:sp>
        <p:nvSpPr>
          <p:cNvPr id="5" name="Rectangle 4"/>
          <p:cNvSpPr/>
          <p:nvPr/>
        </p:nvSpPr>
        <p:spPr>
          <a:xfrm>
            <a:off x="3556337" y="3198168"/>
            <a:ext cx="2031325" cy="461665"/>
          </a:xfrm>
          <a:prstGeom prst="rect">
            <a:avLst/>
          </a:prstGeom>
        </p:spPr>
        <p:txBody>
          <a:bodyPr wrap="none">
            <a:spAutoFit/>
          </a:bodyPr>
          <a:lstStyle/>
          <a:p>
            <a:r>
              <a:rPr lang="en-US" dirty="0"/>
              <a:t>Z. </a:t>
            </a:r>
            <a:r>
              <a:rPr lang="en-US" dirty="0" err="1"/>
              <a:t>Néda</a:t>
            </a:r>
            <a:r>
              <a:rPr lang="en-US" dirty="0"/>
              <a:t> et al.</a:t>
            </a:r>
          </a:p>
        </p:txBody>
      </p:sp>
    </p:spTree>
    <p:extLst>
      <p:ext uri="{BB962C8B-B14F-4D97-AF65-F5344CB8AC3E}">
        <p14:creationId xmlns:p14="http://schemas.microsoft.com/office/powerpoint/2010/main" val="3612251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 student in the laser lab, University of </a:t>
            </a:r>
            <a:r>
              <a:rPr lang="en-US" dirty="0"/>
              <a:t>R</a:t>
            </a:r>
            <a:r>
              <a:rPr lang="en-US" dirty="0" smtClean="0"/>
              <a:t>ochester</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59</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094" y="972492"/>
            <a:ext cx="7925113" cy="4755068"/>
          </a:xfrm>
          <a:prstGeom prst="rect">
            <a:avLst/>
          </a:prstGeom>
        </p:spPr>
      </p:pic>
      <p:sp>
        <p:nvSpPr>
          <p:cNvPr id="5" name="Rectangle 4"/>
          <p:cNvSpPr/>
          <p:nvPr/>
        </p:nvSpPr>
        <p:spPr>
          <a:xfrm>
            <a:off x="1025682" y="5737997"/>
            <a:ext cx="1920719" cy="400110"/>
          </a:xfrm>
          <a:prstGeom prst="rect">
            <a:avLst/>
          </a:prstGeom>
        </p:spPr>
        <p:txBody>
          <a:bodyPr wrap="none">
            <a:spAutoFit/>
          </a:bodyPr>
          <a:lstStyle/>
          <a:p>
            <a:r>
              <a:rPr lang="en-US" sz="2000" dirty="0" smtClean="0">
                <a:solidFill>
                  <a:srgbClr val="002060"/>
                </a:solidFill>
              </a:rPr>
              <a:t>Gérard </a:t>
            </a:r>
            <a:r>
              <a:rPr lang="en-US" sz="2000" dirty="0" err="1" smtClean="0">
                <a:solidFill>
                  <a:srgbClr val="002060"/>
                </a:solidFill>
              </a:rPr>
              <a:t>Mourou</a:t>
            </a:r>
            <a:endParaRPr lang="en-US" sz="2000" dirty="0">
              <a:solidFill>
                <a:srgbClr val="002060"/>
              </a:solidFill>
            </a:endParaRPr>
          </a:p>
        </p:txBody>
      </p:sp>
      <p:sp>
        <p:nvSpPr>
          <p:cNvPr id="6" name="Rectangle 5"/>
          <p:cNvSpPr/>
          <p:nvPr/>
        </p:nvSpPr>
        <p:spPr>
          <a:xfrm>
            <a:off x="5071028" y="5737997"/>
            <a:ext cx="2138727" cy="400110"/>
          </a:xfrm>
          <a:prstGeom prst="rect">
            <a:avLst/>
          </a:prstGeom>
        </p:spPr>
        <p:txBody>
          <a:bodyPr wrap="none">
            <a:spAutoFit/>
          </a:bodyPr>
          <a:lstStyle/>
          <a:p>
            <a:r>
              <a:rPr lang="en-US" sz="2000" dirty="0" smtClean="0">
                <a:solidFill>
                  <a:srgbClr val="002060"/>
                </a:solidFill>
              </a:rPr>
              <a:t>Donna Strickland</a:t>
            </a:r>
            <a:endParaRPr lang="en-US" sz="2000" dirty="0">
              <a:solidFill>
                <a:srgbClr val="002060"/>
              </a:solidFill>
            </a:endParaRPr>
          </a:p>
        </p:txBody>
      </p:sp>
      <p:sp>
        <p:nvSpPr>
          <p:cNvPr id="7" name="Rectangle 6"/>
          <p:cNvSpPr/>
          <p:nvPr/>
        </p:nvSpPr>
        <p:spPr>
          <a:xfrm>
            <a:off x="546287" y="6030867"/>
            <a:ext cx="7705920" cy="584775"/>
          </a:xfrm>
          <a:prstGeom prst="rect">
            <a:avLst/>
          </a:prstGeom>
        </p:spPr>
        <p:txBody>
          <a:bodyPr wrap="square">
            <a:spAutoFit/>
          </a:bodyPr>
          <a:lstStyle/>
          <a:p>
            <a:r>
              <a:rPr lang="en-US" sz="1600" dirty="0" smtClean="0">
                <a:solidFill>
                  <a:srgbClr val="002060"/>
                </a:solidFill>
              </a:rPr>
              <a:t>D. Strickland and G. </a:t>
            </a:r>
            <a:r>
              <a:rPr lang="en-US" sz="1600" dirty="0" err="1" smtClean="0">
                <a:solidFill>
                  <a:srgbClr val="002060"/>
                </a:solidFill>
              </a:rPr>
              <a:t>Mourou</a:t>
            </a:r>
            <a:r>
              <a:rPr lang="en-US" sz="1600" dirty="0" smtClean="0">
                <a:solidFill>
                  <a:srgbClr val="002060"/>
                </a:solidFill>
              </a:rPr>
              <a:t>, “Compression of Amplified Chirped Optical pulses</a:t>
            </a:r>
            <a:r>
              <a:rPr lang="en-US" sz="1600" smtClean="0">
                <a:solidFill>
                  <a:srgbClr val="002060"/>
                </a:solidFill>
              </a:rPr>
              <a:t>”,                       Optics </a:t>
            </a:r>
            <a:r>
              <a:rPr lang="en-US" sz="1600" dirty="0" smtClean="0">
                <a:solidFill>
                  <a:srgbClr val="002060"/>
                </a:solidFill>
              </a:rPr>
              <a:t>Communications </a:t>
            </a:r>
            <a:r>
              <a:rPr lang="en-US" sz="1600" b="1" dirty="0" smtClean="0">
                <a:solidFill>
                  <a:srgbClr val="002060"/>
                </a:solidFill>
              </a:rPr>
              <a:t>56</a:t>
            </a:r>
            <a:r>
              <a:rPr lang="en-US" sz="1600" dirty="0" smtClean="0">
                <a:solidFill>
                  <a:srgbClr val="002060"/>
                </a:solidFill>
              </a:rPr>
              <a:t>, 219 (1 December 1985)</a:t>
            </a:r>
            <a:endParaRPr lang="en-US" sz="1600" dirty="0">
              <a:solidFill>
                <a:srgbClr val="002060"/>
              </a:solidFill>
            </a:endParaRPr>
          </a:p>
        </p:txBody>
      </p:sp>
    </p:spTree>
    <p:extLst>
      <p:ext uri="{BB962C8B-B14F-4D97-AF65-F5344CB8AC3E}">
        <p14:creationId xmlns:p14="http://schemas.microsoft.com/office/powerpoint/2010/main" val="374075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visible light laser cavity</a:t>
            </a:r>
            <a:endParaRPr lang="en-US" dirty="0"/>
          </a:p>
        </p:txBody>
      </p:sp>
      <p:sp>
        <p:nvSpPr>
          <p:cNvPr id="3" name="Slide Number Placeholder 2"/>
          <p:cNvSpPr>
            <a:spLocks noGrp="1"/>
          </p:cNvSpPr>
          <p:nvPr>
            <p:ph type="sldNum" sz="quarter" idx="10"/>
          </p:nvPr>
        </p:nvSpPr>
        <p:spPr/>
        <p:txBody>
          <a:bodyPr/>
          <a:lstStyle/>
          <a:p>
            <a:pPr>
              <a:defRPr/>
            </a:pPr>
            <a:fld id="{C50523F9-F006-DB4C-A1BA-4F0A3B3E1BA3}" type="slidenum">
              <a:rPr lang="en-US" smtClean="0"/>
              <a:pPr>
                <a:defRPr/>
              </a:pPr>
              <a:t>6</a:t>
            </a:fld>
            <a:endParaRPr lang="en-US"/>
          </a:p>
        </p:txBody>
      </p:sp>
      <p:pic>
        <p:nvPicPr>
          <p:cNvPr id="6" name="Picture 5" descr="Ch07_06_Sept2013.jpg"/>
          <p:cNvPicPr>
            <a:picLocks noChangeAspect="1"/>
          </p:cNvPicPr>
          <p:nvPr/>
        </p:nvPicPr>
        <p:blipFill>
          <a:blip r:embed="rId2"/>
          <a:stretch>
            <a:fillRect/>
          </a:stretch>
        </p:blipFill>
        <p:spPr>
          <a:xfrm>
            <a:off x="377952" y="1880616"/>
            <a:ext cx="8388096" cy="3096768"/>
          </a:xfrm>
          <a:prstGeom prst="rect">
            <a:avLst/>
          </a:prstGeom>
        </p:spPr>
      </p:pic>
    </p:spTree>
    <p:extLst>
      <p:ext uri="{BB962C8B-B14F-4D97-AF65-F5344CB8AC3E}">
        <p14:creationId xmlns:p14="http://schemas.microsoft.com/office/powerpoint/2010/main" val="13516486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Nobel Prize for Physics 2018</a:t>
            </a:r>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60</a:t>
            </a:fld>
            <a:endParaRPr lang="en-US"/>
          </a:p>
        </p:txBody>
      </p:sp>
      <p:pic>
        <p:nvPicPr>
          <p:cNvPr id="5" name="Picture 4"/>
          <p:cNvPicPr>
            <a:picLocks noChangeAspect="1"/>
          </p:cNvPicPr>
          <p:nvPr/>
        </p:nvPicPr>
        <p:blipFill>
          <a:blip r:embed="rId2"/>
          <a:stretch>
            <a:fillRect/>
          </a:stretch>
        </p:blipFill>
        <p:spPr>
          <a:xfrm>
            <a:off x="302947" y="898939"/>
            <a:ext cx="5440600" cy="2577791"/>
          </a:xfrm>
          <a:prstGeom prst="rect">
            <a:avLst/>
          </a:prstGeom>
        </p:spPr>
      </p:pic>
      <p:pic>
        <p:nvPicPr>
          <p:cNvPr id="6" name="Picture 5"/>
          <p:cNvPicPr>
            <a:picLocks noChangeAspect="1"/>
          </p:cNvPicPr>
          <p:nvPr/>
        </p:nvPicPr>
        <p:blipFill>
          <a:blip r:embed="rId3"/>
          <a:stretch>
            <a:fillRect/>
          </a:stretch>
        </p:blipFill>
        <p:spPr>
          <a:xfrm>
            <a:off x="2022431" y="3738170"/>
            <a:ext cx="5813748" cy="2089874"/>
          </a:xfrm>
          <a:prstGeom prst="rect">
            <a:avLst/>
          </a:prstGeom>
        </p:spPr>
      </p:pic>
      <p:sp>
        <p:nvSpPr>
          <p:cNvPr id="7" name="Rectangle 6"/>
          <p:cNvSpPr/>
          <p:nvPr/>
        </p:nvSpPr>
        <p:spPr bwMode="auto">
          <a:xfrm>
            <a:off x="2022431" y="3652759"/>
            <a:ext cx="3064747" cy="22606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Geneva" charset="0"/>
              <a:cs typeface="Geneva" charset="0"/>
            </a:endParaRPr>
          </a:p>
        </p:txBody>
      </p:sp>
      <p:pic>
        <p:nvPicPr>
          <p:cNvPr id="8" name="Picture 7"/>
          <p:cNvPicPr>
            <a:picLocks noChangeAspect="1"/>
          </p:cNvPicPr>
          <p:nvPr/>
        </p:nvPicPr>
        <p:blipFill>
          <a:blip r:embed="rId4"/>
          <a:stretch>
            <a:fillRect/>
          </a:stretch>
        </p:blipFill>
        <p:spPr>
          <a:xfrm>
            <a:off x="1616478" y="3718256"/>
            <a:ext cx="1973236" cy="2089874"/>
          </a:xfrm>
          <a:prstGeom prst="rect">
            <a:avLst/>
          </a:prstGeom>
        </p:spPr>
      </p:pic>
      <p:sp>
        <p:nvSpPr>
          <p:cNvPr id="9" name="Rectangle 8"/>
          <p:cNvSpPr/>
          <p:nvPr/>
        </p:nvSpPr>
        <p:spPr>
          <a:xfrm>
            <a:off x="787727" y="5808130"/>
            <a:ext cx="3352194" cy="707886"/>
          </a:xfrm>
          <a:prstGeom prst="rect">
            <a:avLst/>
          </a:prstGeom>
        </p:spPr>
        <p:txBody>
          <a:bodyPr wrap="square">
            <a:spAutoFit/>
          </a:bodyPr>
          <a:lstStyle/>
          <a:p>
            <a:r>
              <a:rPr lang="en-US" sz="2000" dirty="0">
                <a:solidFill>
                  <a:srgbClr val="002060"/>
                </a:solidFill>
              </a:rPr>
              <a:t>Gerard </a:t>
            </a:r>
            <a:r>
              <a:rPr lang="en-US" sz="2000" dirty="0" err="1">
                <a:solidFill>
                  <a:srgbClr val="002060"/>
                </a:solidFill>
              </a:rPr>
              <a:t>Mourou</a:t>
            </a:r>
            <a:r>
              <a:rPr lang="en-US" sz="2000" dirty="0">
                <a:solidFill>
                  <a:srgbClr val="002060"/>
                </a:solidFill>
              </a:rPr>
              <a:t> at the Nobel Prize Award Ceremony. </a:t>
            </a:r>
          </a:p>
        </p:txBody>
      </p:sp>
      <p:sp>
        <p:nvSpPr>
          <p:cNvPr id="10" name="Rectangle 9"/>
          <p:cNvSpPr/>
          <p:nvPr/>
        </p:nvSpPr>
        <p:spPr>
          <a:xfrm>
            <a:off x="4285282" y="5808130"/>
            <a:ext cx="4572000" cy="707886"/>
          </a:xfrm>
          <a:prstGeom prst="rect">
            <a:avLst/>
          </a:prstGeom>
        </p:spPr>
        <p:txBody>
          <a:bodyPr>
            <a:spAutoFit/>
          </a:bodyPr>
          <a:lstStyle/>
          <a:p>
            <a:r>
              <a:rPr lang="en-US" sz="2000" dirty="0">
                <a:solidFill>
                  <a:srgbClr val="002060"/>
                </a:solidFill>
              </a:rPr>
              <a:t>Donna Strickland receives her medal and diploma from the King of Sweden. </a:t>
            </a:r>
          </a:p>
        </p:txBody>
      </p:sp>
      <p:sp>
        <p:nvSpPr>
          <p:cNvPr id="11" name="Rectangle 10"/>
          <p:cNvSpPr/>
          <p:nvPr/>
        </p:nvSpPr>
        <p:spPr>
          <a:xfrm>
            <a:off x="5849050" y="1249685"/>
            <a:ext cx="2146742" cy="369332"/>
          </a:xfrm>
          <a:prstGeom prst="rect">
            <a:avLst/>
          </a:prstGeom>
        </p:spPr>
        <p:txBody>
          <a:bodyPr wrap="none">
            <a:spAutoFit/>
          </a:bodyPr>
          <a:lstStyle/>
          <a:p>
            <a:r>
              <a:rPr lang="en-US" sz="1800" dirty="0">
                <a:solidFill>
                  <a:srgbClr val="002060"/>
                </a:solidFill>
              </a:rPr>
              <a:t>10 December 2018</a:t>
            </a:r>
          </a:p>
        </p:txBody>
      </p:sp>
      <p:sp>
        <p:nvSpPr>
          <p:cNvPr id="13" name="Rectangle 12"/>
          <p:cNvSpPr/>
          <p:nvPr/>
        </p:nvSpPr>
        <p:spPr>
          <a:xfrm>
            <a:off x="5849050" y="849685"/>
            <a:ext cx="2569934" cy="369332"/>
          </a:xfrm>
          <a:prstGeom prst="rect">
            <a:avLst/>
          </a:prstGeom>
        </p:spPr>
        <p:txBody>
          <a:bodyPr wrap="none">
            <a:spAutoFit/>
          </a:bodyPr>
          <a:lstStyle/>
          <a:p>
            <a:r>
              <a:rPr lang="en-US" sz="1800" dirty="0" smtClean="0">
                <a:solidFill>
                  <a:srgbClr val="002060"/>
                </a:solidFill>
              </a:rPr>
              <a:t>Nobel </a:t>
            </a:r>
            <a:r>
              <a:rPr lang="en-US" sz="1800" dirty="0">
                <a:solidFill>
                  <a:srgbClr val="002060"/>
                </a:solidFill>
              </a:rPr>
              <a:t>Prize Ceremony </a:t>
            </a:r>
          </a:p>
        </p:txBody>
      </p:sp>
    </p:spTree>
    <p:extLst>
      <p:ext uri="{BB962C8B-B14F-4D97-AF65-F5344CB8AC3E}">
        <p14:creationId xmlns:p14="http://schemas.microsoft.com/office/powerpoint/2010/main" val="33775919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Donna Strickland escorted to dinner by the king</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61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 y="762000"/>
            <a:ext cx="4754192" cy="316690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365" y="925864"/>
            <a:ext cx="4547199" cy="368884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8712" y="3621643"/>
            <a:ext cx="4362417" cy="2906687"/>
          </a:xfrm>
          <a:prstGeom prst="rect">
            <a:avLst/>
          </a:prstGeom>
        </p:spPr>
      </p:pic>
      <p:sp>
        <p:nvSpPr>
          <p:cNvPr id="7" name="Rectangle 6"/>
          <p:cNvSpPr/>
          <p:nvPr/>
        </p:nvSpPr>
        <p:spPr>
          <a:xfrm>
            <a:off x="6535468" y="5074986"/>
            <a:ext cx="2549096" cy="707886"/>
          </a:xfrm>
          <a:prstGeom prst="rect">
            <a:avLst/>
          </a:prstGeom>
        </p:spPr>
        <p:txBody>
          <a:bodyPr wrap="none">
            <a:spAutoFit/>
          </a:bodyPr>
          <a:lstStyle/>
          <a:p>
            <a:r>
              <a:rPr lang="en-US" sz="2000" dirty="0" smtClean="0">
                <a:solidFill>
                  <a:srgbClr val="002060"/>
                </a:solidFill>
              </a:rPr>
              <a:t>King Carl XVI </a:t>
            </a:r>
            <a:r>
              <a:rPr lang="en-US" sz="2000" dirty="0" err="1" smtClean="0">
                <a:solidFill>
                  <a:srgbClr val="002060"/>
                </a:solidFill>
              </a:rPr>
              <a:t>Gustaf</a:t>
            </a:r>
            <a:endParaRPr lang="en-US" sz="2000" dirty="0" smtClean="0">
              <a:solidFill>
                <a:srgbClr val="002060"/>
              </a:solidFill>
            </a:endParaRPr>
          </a:p>
          <a:p>
            <a:r>
              <a:rPr lang="en-US" sz="2000" dirty="0" smtClean="0">
                <a:solidFill>
                  <a:srgbClr val="002060"/>
                </a:solidFill>
              </a:rPr>
              <a:t>Of Sweden</a:t>
            </a:r>
            <a:endParaRPr lang="en-US" sz="2000" dirty="0">
              <a:solidFill>
                <a:srgbClr val="002060"/>
              </a:solidFill>
            </a:endParaRPr>
          </a:p>
        </p:txBody>
      </p:sp>
      <p:sp>
        <p:nvSpPr>
          <p:cNvPr id="8" name="Rectangle 7"/>
          <p:cNvSpPr/>
          <p:nvPr/>
        </p:nvSpPr>
        <p:spPr>
          <a:xfrm>
            <a:off x="79985" y="4166788"/>
            <a:ext cx="2138727" cy="707886"/>
          </a:xfrm>
          <a:prstGeom prst="rect">
            <a:avLst/>
          </a:prstGeom>
        </p:spPr>
        <p:txBody>
          <a:bodyPr wrap="none">
            <a:spAutoFit/>
          </a:bodyPr>
          <a:lstStyle/>
          <a:p>
            <a:r>
              <a:rPr lang="en-US" sz="2000" dirty="0" smtClean="0">
                <a:solidFill>
                  <a:srgbClr val="002060"/>
                </a:solidFill>
              </a:rPr>
              <a:t>Nobel Laureate </a:t>
            </a:r>
          </a:p>
          <a:p>
            <a:r>
              <a:rPr lang="en-US" sz="2000" dirty="0" smtClean="0">
                <a:solidFill>
                  <a:srgbClr val="002060"/>
                </a:solidFill>
              </a:rPr>
              <a:t>Donna Strickland</a:t>
            </a:r>
            <a:endParaRPr lang="en-US" sz="2000" dirty="0">
              <a:solidFill>
                <a:srgbClr val="002060"/>
              </a:solidFill>
            </a:endParaRPr>
          </a:p>
        </p:txBody>
      </p:sp>
    </p:spTree>
    <p:extLst>
      <p:ext uri="{BB962C8B-B14F-4D97-AF65-F5344CB8AC3E}">
        <p14:creationId xmlns:p14="http://schemas.microsoft.com/office/powerpoint/2010/main" val="23027909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55" y="150725"/>
            <a:ext cx="8180387" cy="762000"/>
          </a:xfrm>
        </p:spPr>
        <p:txBody>
          <a:bodyPr/>
          <a:lstStyle/>
          <a:p>
            <a:r>
              <a:rPr lang="en-US" dirty="0"/>
              <a:t>Nobel prize-winning scientist Donna Strickland </a:t>
            </a:r>
            <a:r>
              <a:rPr lang="en-US" dirty="0" smtClean="0"/>
              <a:t/>
            </a:r>
            <a:br>
              <a:rPr lang="en-US" dirty="0" smtClean="0"/>
            </a:br>
            <a:r>
              <a:rPr lang="en-US" dirty="0"/>
              <a:t> </a:t>
            </a:r>
            <a:r>
              <a:rPr lang="en-US" dirty="0" smtClean="0"/>
              <a:t>     made </a:t>
            </a:r>
            <a:r>
              <a:rPr lang="en-US" dirty="0"/>
              <a:t>full professor at </a:t>
            </a:r>
            <a:r>
              <a:rPr lang="en-US" dirty="0" smtClean="0"/>
              <a:t>the University </a:t>
            </a:r>
            <a:r>
              <a:rPr lang="en-US" dirty="0"/>
              <a:t>of Waterloo</a:t>
            </a:r>
            <a:r>
              <a:rPr lang="en-US" b="0" dirty="0"/>
              <a:t/>
            </a:r>
            <a:br>
              <a:rPr lang="en-US" b="0" dirty="0"/>
            </a:b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62</a:t>
            </a:fld>
            <a:endParaRPr lang="en-US"/>
          </a:p>
        </p:txBody>
      </p:sp>
      <p:pic>
        <p:nvPicPr>
          <p:cNvPr id="5122" name="Picture 2" descr="https://i.cbc.ca/1.4849524.1540568660!/fileImage/httpImage/image.jpg_gen/derivatives/16x9_780/donna-strickland-lab-university-of-waterlo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98" y="912725"/>
            <a:ext cx="7429500" cy="41814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63797" y="5188860"/>
            <a:ext cx="8047639" cy="1508105"/>
          </a:xfrm>
          <a:prstGeom prst="rect">
            <a:avLst/>
          </a:prstGeom>
        </p:spPr>
        <p:txBody>
          <a:bodyPr wrap="square">
            <a:spAutoFit/>
          </a:bodyPr>
          <a:lstStyle/>
          <a:p>
            <a:r>
              <a:rPr lang="en-US" dirty="0">
                <a:solidFill>
                  <a:srgbClr val="002060"/>
                </a:solidFill>
                <a:latin typeface="Open Sans"/>
              </a:rPr>
              <a:t>Nobel laureate Donna Strickland is now a full professor at the University of </a:t>
            </a:r>
            <a:r>
              <a:rPr lang="en-US" dirty="0" smtClean="0">
                <a:solidFill>
                  <a:srgbClr val="002060"/>
                </a:solidFill>
                <a:latin typeface="Open Sans"/>
              </a:rPr>
              <a:t>Waterloo. Strickland </a:t>
            </a:r>
            <a:r>
              <a:rPr lang="en-US" dirty="0">
                <a:solidFill>
                  <a:srgbClr val="002060"/>
                </a:solidFill>
                <a:latin typeface="Open Sans"/>
              </a:rPr>
              <a:t>had been an associate professor of physics and </a:t>
            </a:r>
            <a:r>
              <a:rPr lang="en-US" dirty="0" smtClean="0">
                <a:solidFill>
                  <a:srgbClr val="002060"/>
                </a:solidFill>
                <a:latin typeface="Open Sans"/>
              </a:rPr>
              <a:t>astronomy.   </a:t>
            </a:r>
          </a:p>
          <a:p>
            <a:r>
              <a:rPr lang="en-US" sz="2000" dirty="0">
                <a:solidFill>
                  <a:srgbClr val="002060"/>
                </a:solidFill>
                <a:latin typeface="Open Sans"/>
              </a:rPr>
              <a:t> </a:t>
            </a:r>
            <a:r>
              <a:rPr lang="en-US" sz="2000" dirty="0" smtClean="0">
                <a:solidFill>
                  <a:srgbClr val="002060"/>
                </a:solidFill>
                <a:latin typeface="Open Sans"/>
              </a:rPr>
              <a:t>                                                                     </a:t>
            </a:r>
            <a:r>
              <a:rPr lang="en-US" sz="1800" dirty="0" smtClean="0">
                <a:solidFill>
                  <a:srgbClr val="002060"/>
                </a:solidFill>
                <a:latin typeface="Open Sans"/>
              </a:rPr>
              <a:t>2 Oct2018  </a:t>
            </a:r>
            <a:r>
              <a:rPr lang="en-US" sz="2000" dirty="0" smtClean="0">
                <a:solidFill>
                  <a:srgbClr val="002060"/>
                </a:solidFill>
                <a:latin typeface="Open Sans"/>
              </a:rPr>
              <a:t>to  </a:t>
            </a:r>
            <a:r>
              <a:rPr lang="en-US" sz="1800" dirty="0" smtClean="0">
                <a:solidFill>
                  <a:srgbClr val="002060"/>
                </a:solidFill>
                <a:latin typeface="Open Sans"/>
              </a:rPr>
              <a:t>26 Oct2018</a:t>
            </a:r>
            <a:endParaRPr lang="en-US" sz="2000" b="0" i="0" dirty="0">
              <a:solidFill>
                <a:srgbClr val="002060"/>
              </a:solidFill>
              <a:effectLst/>
              <a:latin typeface="Open Sans"/>
            </a:endParaRPr>
          </a:p>
        </p:txBody>
      </p:sp>
    </p:spTree>
    <p:extLst>
      <p:ext uri="{BB962C8B-B14F-4D97-AF65-F5344CB8AC3E}">
        <p14:creationId xmlns:p14="http://schemas.microsoft.com/office/powerpoint/2010/main" val="20756870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Book by UC </a:t>
            </a:r>
            <a:r>
              <a:rPr lang="en-US" dirty="0" smtClean="0"/>
              <a:t>Berkeley’s Charles Townes</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63</a:t>
            </a:fld>
            <a:endParaRPr lang="en-US"/>
          </a:p>
        </p:txBody>
      </p:sp>
      <p:graphicFrame>
        <p:nvGraphicFramePr>
          <p:cNvPr id="4" name="Object 3"/>
          <p:cNvGraphicFramePr>
            <a:graphicFrameLocks noChangeAspect="1"/>
          </p:cNvGraphicFramePr>
          <p:nvPr>
            <p:extLst/>
          </p:nvPr>
        </p:nvGraphicFramePr>
        <p:xfrm>
          <a:off x="385575" y="971270"/>
          <a:ext cx="3786001" cy="4795602"/>
        </p:xfrm>
        <a:graphic>
          <a:graphicData uri="http://schemas.openxmlformats.org/presentationml/2006/ole">
            <mc:AlternateContent xmlns:mc="http://schemas.openxmlformats.org/markup-compatibility/2006">
              <mc:Choice xmlns:v="urn:schemas-microsoft-com:vml" Requires="v">
                <p:oleObj spid="_x0000_s1079" name="Acrobat Document" r:id="rId3" imgW="2571460" imgH="3257299" progId="Acrobat.Document.DC">
                  <p:embed/>
                </p:oleObj>
              </mc:Choice>
              <mc:Fallback>
                <p:oleObj name="Acrobat Document" r:id="rId3" imgW="2571460" imgH="3257299" progId="Acrobat.Document.DC">
                  <p:embed/>
                  <p:pic>
                    <p:nvPicPr>
                      <p:cNvPr id="4" name="Object 3"/>
                      <p:cNvPicPr/>
                      <p:nvPr/>
                    </p:nvPicPr>
                    <p:blipFill>
                      <a:blip r:embed="rId4"/>
                      <a:stretch>
                        <a:fillRect/>
                      </a:stretch>
                    </p:blipFill>
                    <p:spPr>
                      <a:xfrm>
                        <a:off x="385575" y="971270"/>
                        <a:ext cx="3786001" cy="4795602"/>
                      </a:xfrm>
                      <a:prstGeom prst="rect">
                        <a:avLst/>
                      </a:prstGeom>
                    </p:spPr>
                  </p:pic>
                </p:oleObj>
              </mc:Fallback>
            </mc:AlternateContent>
          </a:graphicData>
        </a:graphic>
      </p:graphicFrame>
      <p:pic>
        <p:nvPicPr>
          <p:cNvPr id="6" name="Picture 5"/>
          <p:cNvPicPr>
            <a:picLocks noChangeAspect="1"/>
          </p:cNvPicPr>
          <p:nvPr/>
        </p:nvPicPr>
        <p:blipFill>
          <a:blip r:embed="rId5"/>
          <a:stretch>
            <a:fillRect/>
          </a:stretch>
        </p:blipFill>
        <p:spPr>
          <a:xfrm>
            <a:off x="4785063" y="1085001"/>
            <a:ext cx="3909675" cy="4688270"/>
          </a:xfrm>
          <a:prstGeom prst="rect">
            <a:avLst/>
          </a:prstGeom>
        </p:spPr>
      </p:pic>
    </p:spTree>
    <p:extLst>
      <p:ext uri="{BB962C8B-B14F-4D97-AF65-F5344CB8AC3E}">
        <p14:creationId xmlns:p14="http://schemas.microsoft.com/office/powerpoint/2010/main" val="26778601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“Lasers” by Tony </a:t>
            </a:r>
            <a:r>
              <a:rPr lang="en-US" dirty="0" err="1" smtClean="0"/>
              <a:t>Siegman</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64</a:t>
            </a:fld>
            <a:endParaRPr lang="en-US"/>
          </a:p>
        </p:txBody>
      </p:sp>
      <p:graphicFrame>
        <p:nvGraphicFramePr>
          <p:cNvPr id="4" name="Object 3"/>
          <p:cNvGraphicFramePr>
            <a:graphicFrameLocks noChangeAspect="1"/>
          </p:cNvGraphicFramePr>
          <p:nvPr>
            <p:extLst/>
          </p:nvPr>
        </p:nvGraphicFramePr>
        <p:xfrm>
          <a:off x="989666" y="1125818"/>
          <a:ext cx="3893110" cy="5328558"/>
        </p:xfrm>
        <a:graphic>
          <a:graphicData uri="http://schemas.openxmlformats.org/presentationml/2006/ole">
            <mc:AlternateContent xmlns:mc="http://schemas.openxmlformats.org/markup-compatibility/2006">
              <mc:Choice xmlns:v="urn:schemas-microsoft-com:vml" Requires="v">
                <p:oleObj spid="_x0000_s2103" name="Acrobat Document" r:id="rId3" imgW="2557427" imgH="3500328" progId="Acrobat.Document.DC">
                  <p:embed/>
                </p:oleObj>
              </mc:Choice>
              <mc:Fallback>
                <p:oleObj name="Acrobat Document" r:id="rId3" imgW="2557427" imgH="3500328" progId="Acrobat.Document.DC">
                  <p:embed/>
                  <p:pic>
                    <p:nvPicPr>
                      <p:cNvPr id="4" name="Object 3"/>
                      <p:cNvPicPr/>
                      <p:nvPr/>
                    </p:nvPicPr>
                    <p:blipFill>
                      <a:blip r:embed="rId4"/>
                      <a:stretch>
                        <a:fillRect/>
                      </a:stretch>
                    </p:blipFill>
                    <p:spPr>
                      <a:xfrm>
                        <a:off x="989666" y="1125818"/>
                        <a:ext cx="3893110" cy="5328558"/>
                      </a:xfrm>
                      <a:prstGeom prst="rect">
                        <a:avLst/>
                      </a:prstGeom>
                    </p:spPr>
                  </p:pic>
                </p:oleObj>
              </mc:Fallback>
            </mc:AlternateContent>
          </a:graphicData>
        </a:graphic>
      </p:graphicFrame>
    </p:spTree>
    <p:extLst>
      <p:ext uri="{BB962C8B-B14F-4D97-AF65-F5344CB8AC3E}">
        <p14:creationId xmlns:p14="http://schemas.microsoft.com/office/powerpoint/2010/main" val="65769093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 Fundamentals” by William </a:t>
            </a:r>
            <a:r>
              <a:rPr lang="en-US" dirty="0" err="1" smtClean="0"/>
              <a:t>Silfvast</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65</a:t>
            </a:fld>
            <a:endParaRPr lang="en-US"/>
          </a:p>
        </p:txBody>
      </p:sp>
      <p:graphicFrame>
        <p:nvGraphicFramePr>
          <p:cNvPr id="4" name="Object 3"/>
          <p:cNvGraphicFramePr>
            <a:graphicFrameLocks noChangeAspect="1"/>
          </p:cNvGraphicFramePr>
          <p:nvPr>
            <p:extLst/>
          </p:nvPr>
        </p:nvGraphicFramePr>
        <p:xfrm>
          <a:off x="779276" y="977060"/>
          <a:ext cx="4193147" cy="5510564"/>
        </p:xfrm>
        <a:graphic>
          <a:graphicData uri="http://schemas.openxmlformats.org/presentationml/2006/ole">
            <mc:AlternateContent xmlns:mc="http://schemas.openxmlformats.org/markup-compatibility/2006">
              <mc:Choice xmlns:v="urn:schemas-microsoft-com:vml" Requires="v">
                <p:oleObj spid="_x0000_s3127" name="Acrobat Document" r:id="rId3" imgW="2652648" imgH="3485767" progId="Acrobat.Document.DC">
                  <p:embed/>
                </p:oleObj>
              </mc:Choice>
              <mc:Fallback>
                <p:oleObj name="Acrobat Document" r:id="rId3" imgW="2652648" imgH="3485767" progId="Acrobat.Document.DC">
                  <p:embed/>
                  <p:pic>
                    <p:nvPicPr>
                      <p:cNvPr id="4" name="Object 3"/>
                      <p:cNvPicPr/>
                      <p:nvPr/>
                    </p:nvPicPr>
                    <p:blipFill>
                      <a:blip r:embed="rId4"/>
                      <a:stretch>
                        <a:fillRect/>
                      </a:stretch>
                    </p:blipFill>
                    <p:spPr>
                      <a:xfrm>
                        <a:off x="779276" y="977060"/>
                        <a:ext cx="4193147" cy="5510564"/>
                      </a:xfrm>
                      <a:prstGeom prst="rect">
                        <a:avLst/>
                      </a:prstGeom>
                    </p:spPr>
                  </p:pic>
                </p:oleObj>
              </mc:Fallback>
            </mc:AlternateContent>
          </a:graphicData>
        </a:graphic>
      </p:graphicFrame>
    </p:spTree>
    <p:extLst>
      <p:ext uri="{BB962C8B-B14F-4D97-AF65-F5344CB8AC3E}">
        <p14:creationId xmlns:p14="http://schemas.microsoft.com/office/powerpoint/2010/main" val="2608597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a laser cavity</a:t>
            </a:r>
            <a:endParaRPr lang="en-US" dirty="0"/>
          </a:p>
        </p:txBody>
      </p:sp>
      <p:sp>
        <p:nvSpPr>
          <p:cNvPr id="3" name="Slide Number Placeholder 2"/>
          <p:cNvSpPr>
            <a:spLocks noGrp="1"/>
          </p:cNvSpPr>
          <p:nvPr>
            <p:ph type="sldNum" sz="quarter" idx="10"/>
          </p:nvPr>
        </p:nvSpPr>
        <p:spPr/>
        <p:txBody>
          <a:bodyPr/>
          <a:lstStyle/>
          <a:p>
            <a:pPr>
              <a:defRPr/>
            </a:pPr>
            <a:fld id="{C50523F9-F006-DB4C-A1BA-4F0A3B3E1BA3}" type="slidenum">
              <a:rPr lang="en-US" smtClean="0"/>
              <a:pPr>
                <a:defRPr/>
              </a:pPr>
              <a:t>7</a:t>
            </a:fld>
            <a:endParaRPr lang="en-US"/>
          </a:p>
        </p:txBody>
      </p:sp>
      <p:pic>
        <p:nvPicPr>
          <p:cNvPr id="8" name="Picture 7" descr="Ch07_06a_June2013.jpg"/>
          <p:cNvPicPr>
            <a:picLocks noChangeAspect="1"/>
          </p:cNvPicPr>
          <p:nvPr/>
        </p:nvPicPr>
        <p:blipFill>
          <a:blip r:embed="rId2"/>
          <a:stretch>
            <a:fillRect/>
          </a:stretch>
        </p:blipFill>
        <p:spPr>
          <a:xfrm>
            <a:off x="794772" y="917994"/>
            <a:ext cx="7464323" cy="5620457"/>
          </a:xfrm>
          <a:prstGeom prst="rect">
            <a:avLst/>
          </a:prstGeom>
        </p:spPr>
      </p:pic>
    </p:spTree>
    <p:extLst>
      <p:ext uri="{BB962C8B-B14F-4D97-AF65-F5344CB8AC3E}">
        <p14:creationId xmlns:p14="http://schemas.microsoft.com/office/powerpoint/2010/main" val="1389976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a laser cavity</a:t>
            </a:r>
            <a:endParaRPr lang="en-US" dirty="0"/>
          </a:p>
        </p:txBody>
      </p:sp>
      <p:sp>
        <p:nvSpPr>
          <p:cNvPr id="3" name="Slide Number Placeholder 2"/>
          <p:cNvSpPr>
            <a:spLocks noGrp="1"/>
          </p:cNvSpPr>
          <p:nvPr>
            <p:ph type="sldNum" sz="quarter" idx="10"/>
          </p:nvPr>
        </p:nvSpPr>
        <p:spPr/>
        <p:txBody>
          <a:bodyPr/>
          <a:lstStyle/>
          <a:p>
            <a:pPr>
              <a:defRPr/>
            </a:pPr>
            <a:fld id="{C50523F9-F006-DB4C-A1BA-4F0A3B3E1BA3}" type="slidenum">
              <a:rPr lang="en-US" smtClean="0"/>
              <a:pPr>
                <a:defRPr/>
              </a:pPr>
              <a:t>8</a:t>
            </a:fld>
            <a:endParaRPr lang="en-US"/>
          </a:p>
        </p:txBody>
      </p:sp>
      <p:pic>
        <p:nvPicPr>
          <p:cNvPr id="5" name="Picture 4" descr="Ch07_06b_Aug2014.jpg"/>
          <p:cNvPicPr>
            <a:picLocks noChangeAspect="1"/>
          </p:cNvPicPr>
          <p:nvPr/>
        </p:nvPicPr>
        <p:blipFill>
          <a:blip r:embed="rId2"/>
          <a:stretch>
            <a:fillRect/>
          </a:stretch>
        </p:blipFill>
        <p:spPr>
          <a:xfrm>
            <a:off x="195736" y="975033"/>
            <a:ext cx="8752234" cy="5395213"/>
          </a:xfrm>
          <a:prstGeom prst="rect">
            <a:avLst/>
          </a:prstGeom>
        </p:spPr>
      </p:pic>
      <p:sp>
        <p:nvSpPr>
          <p:cNvPr id="4" name="Rectangle 3"/>
          <p:cNvSpPr/>
          <p:nvPr/>
        </p:nvSpPr>
        <p:spPr>
          <a:xfrm>
            <a:off x="7240915" y="4580278"/>
            <a:ext cx="1713931" cy="584775"/>
          </a:xfrm>
          <a:prstGeom prst="rect">
            <a:avLst/>
          </a:prstGeom>
        </p:spPr>
        <p:txBody>
          <a:bodyPr wrap="none">
            <a:spAutoFit/>
          </a:bodyPr>
          <a:lstStyle/>
          <a:p>
            <a:r>
              <a:rPr lang="en-US" sz="1600" dirty="0"/>
              <a:t>Set by transition </a:t>
            </a:r>
            <a:endParaRPr lang="en-US" sz="1600" dirty="0" smtClean="0"/>
          </a:p>
          <a:p>
            <a:r>
              <a:rPr lang="en-US" sz="1600" dirty="0" smtClean="0"/>
              <a:t>linewidth</a:t>
            </a:r>
            <a:endParaRPr lang="en-US" sz="1600" dirty="0"/>
          </a:p>
        </p:txBody>
      </p:sp>
    </p:spTree>
    <p:extLst>
      <p:ext uri="{BB962C8B-B14F-4D97-AF65-F5344CB8AC3E}">
        <p14:creationId xmlns:p14="http://schemas.microsoft.com/office/powerpoint/2010/main" val="3332699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07_06c_June2014.jpg"/>
          <p:cNvPicPr>
            <a:picLocks noChangeAspect="1"/>
          </p:cNvPicPr>
          <p:nvPr/>
        </p:nvPicPr>
        <p:blipFill>
          <a:blip r:embed="rId2"/>
          <a:stretch>
            <a:fillRect/>
          </a:stretch>
        </p:blipFill>
        <p:spPr>
          <a:xfrm>
            <a:off x="384048" y="1287141"/>
            <a:ext cx="8375904" cy="3742944"/>
          </a:xfrm>
          <a:prstGeom prst="rect">
            <a:avLst/>
          </a:prstGeom>
        </p:spPr>
      </p:pic>
      <p:sp>
        <p:nvSpPr>
          <p:cNvPr id="2" name="Title 1"/>
          <p:cNvSpPr>
            <a:spLocks noGrp="1"/>
          </p:cNvSpPr>
          <p:nvPr>
            <p:ph type="title"/>
          </p:nvPr>
        </p:nvSpPr>
        <p:spPr/>
        <p:txBody>
          <a:bodyPr/>
          <a:lstStyle/>
          <a:p>
            <a:r>
              <a:rPr lang="en-US" dirty="0" smtClean="0"/>
              <a:t>Improving spatial coherence</a:t>
            </a:r>
            <a:endParaRPr lang="en-US" dirty="0"/>
          </a:p>
        </p:txBody>
      </p:sp>
      <p:sp>
        <p:nvSpPr>
          <p:cNvPr id="3" name="Slide Number Placeholder 2"/>
          <p:cNvSpPr>
            <a:spLocks noGrp="1"/>
          </p:cNvSpPr>
          <p:nvPr>
            <p:ph type="sldNum" sz="quarter" idx="10"/>
          </p:nvPr>
        </p:nvSpPr>
        <p:spPr/>
        <p:txBody>
          <a:bodyPr/>
          <a:lstStyle/>
          <a:p>
            <a:pPr>
              <a:defRPr/>
            </a:pPr>
            <a:fld id="{C50523F9-F006-DB4C-A1BA-4F0A3B3E1BA3}" type="slidenum">
              <a:rPr lang="en-US" smtClean="0"/>
              <a:pPr>
                <a:defRPr/>
              </a:pPr>
              <a:t>9</a:t>
            </a:fld>
            <a:endParaRPr lang="en-US"/>
          </a:p>
        </p:txBody>
      </p:sp>
      <p:sp>
        <p:nvSpPr>
          <p:cNvPr id="4" name="TextBox 3"/>
          <p:cNvSpPr txBox="1"/>
          <p:nvPr/>
        </p:nvSpPr>
        <p:spPr>
          <a:xfrm>
            <a:off x="213142" y="1097701"/>
            <a:ext cx="498128" cy="400110"/>
          </a:xfrm>
          <a:prstGeom prst="rect">
            <a:avLst/>
          </a:prstGeom>
          <a:noFill/>
        </p:spPr>
        <p:txBody>
          <a:bodyPr wrap="none" rtlCol="0">
            <a:spAutoFit/>
          </a:bodyPr>
          <a:lstStyle/>
          <a:p>
            <a:r>
              <a:rPr lang="en-US" sz="2000" dirty="0" smtClean="0"/>
              <a:t>(</a:t>
            </a:r>
            <a:r>
              <a:rPr lang="en-US" sz="2000" dirty="0" err="1" smtClean="0"/>
              <a:t>c</a:t>
            </a:r>
            <a:r>
              <a:rPr lang="en-US" sz="2000" dirty="0" smtClean="0"/>
              <a:t>)</a:t>
            </a:r>
            <a:endParaRPr lang="en-US" sz="2000" dirty="0"/>
          </a:p>
        </p:txBody>
      </p:sp>
    </p:spTree>
    <p:extLst>
      <p:ext uri="{BB962C8B-B14F-4D97-AF65-F5344CB8AC3E}">
        <p14:creationId xmlns:p14="http://schemas.microsoft.com/office/powerpoint/2010/main" val="1275826684"/>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Geneva"/>
        <a:cs typeface="Geneva"/>
      </a:majorFont>
      <a:minorFont>
        <a:latin typeface="Arial"/>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Geneva" charset="0"/>
            <a:cs typeface="Genev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Geneva" charset="0"/>
            <a:cs typeface="Geneva"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eere Präsentation">
  <a:themeElements>
    <a:clrScheme name="ETH">
      <a:dk1>
        <a:srgbClr val="000000"/>
      </a:dk1>
      <a:lt1>
        <a:srgbClr val="FFFFFF"/>
      </a:lt1>
      <a:dk2>
        <a:srgbClr val="000000"/>
      </a:dk2>
      <a:lt2>
        <a:srgbClr val="FFFFFF"/>
      </a:lt2>
      <a:accent1>
        <a:srgbClr val="00335B"/>
      </a:accent1>
      <a:accent2>
        <a:srgbClr val="005091"/>
      </a:accent2>
      <a:accent3>
        <a:srgbClr val="7FA7C8"/>
      </a:accent3>
      <a:accent4>
        <a:srgbClr val="BFD3E3"/>
      </a:accent4>
      <a:accent5>
        <a:srgbClr val="F5A858"/>
      </a:accent5>
      <a:accent6>
        <a:srgbClr val="7A4A60"/>
      </a:accent6>
      <a:hlink>
        <a:srgbClr val="52ADE7"/>
      </a:hlink>
      <a:folHlink>
        <a:srgbClr val="C7E4F7"/>
      </a:folHlink>
    </a:clrScheme>
    <a:fontScheme name="1_Leere Präsentation">
      <a:majorFont>
        <a:latin typeface="Arial"/>
        <a:ea typeface="ＭＳ Ｐゴシック"/>
        <a:cs typeface=""/>
      </a:majorFont>
      <a:minorFont>
        <a:latin typeface="Arial"/>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36000" rIns="0" bIns="36000" numCol="1" anchor="t" anchorCtr="0" compatLnSpc="1">
        <a:prstTxWarp prst="textNoShape">
          <a:avLst/>
        </a:prstTxWarp>
      </a:bodyPr>
      <a:lstStyle>
        <a:defPPr marL="0" marR="0" indent="0" algn="l" defTabSz="457200" rtl="0" eaLnBrk="1" fontAlgn="base" latinLnBrk="0" hangingPunct="1">
          <a:lnSpc>
            <a:spcPts val="2400"/>
          </a:lnSpc>
          <a:spcBef>
            <a:spcPts val="600"/>
          </a:spcBef>
          <a:spcAft>
            <a:spcPct val="0"/>
          </a:spcAft>
          <a:buClr>
            <a:srgbClr val="2A6AB3"/>
          </a:buClr>
          <a:buSzPct val="110000"/>
          <a:buFont typeface="Wingdings" pitchFamily="16" charset="2"/>
          <a:buNone/>
          <a:tabLst/>
          <a:defRPr kumimoji="0" lang="en-GB" sz="16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36000" rIns="0" bIns="36000" numCol="1" anchor="t" anchorCtr="0" compatLnSpc="1">
        <a:prstTxWarp prst="textNoShape">
          <a:avLst/>
        </a:prstTxWarp>
      </a:bodyPr>
      <a:lstStyle>
        <a:defPPr marL="0" marR="0" indent="0" algn="l" defTabSz="457200" rtl="0" eaLnBrk="1" fontAlgn="base" latinLnBrk="0" hangingPunct="1">
          <a:lnSpc>
            <a:spcPts val="2400"/>
          </a:lnSpc>
          <a:spcBef>
            <a:spcPts val="600"/>
          </a:spcBef>
          <a:spcAft>
            <a:spcPct val="0"/>
          </a:spcAft>
          <a:buClr>
            <a:srgbClr val="2A6AB3"/>
          </a:buClr>
          <a:buSzPct val="110000"/>
          <a:buFont typeface="Wingdings" pitchFamily="16" charset="2"/>
          <a:buNone/>
          <a:tabLst/>
          <a:defRPr kumimoji="0" lang="en-GB" sz="1600" b="0" i="0" u="none" strike="noStrike" cap="none" normalizeH="0" baseline="0" smtClean="0">
            <a:ln>
              <a:noFill/>
            </a:ln>
            <a:solidFill>
              <a:srgbClr val="000000"/>
            </a:solidFill>
            <a:effectLst/>
            <a:latin typeface="Arial" charset="0"/>
          </a:defRPr>
        </a:defPPr>
      </a:lstStyle>
    </a:lnDef>
  </a:objectDefaults>
  <a:extraClrSchemeLst>
    <a:extraClrScheme>
      <a:clrScheme name="1_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2863</TotalTime>
  <Words>1723</Words>
  <Application>Microsoft Office PowerPoint</Application>
  <PresentationFormat>On-screen Show (4:3)</PresentationFormat>
  <Paragraphs>321</Paragraphs>
  <Slides>65</Slides>
  <Notes>7</Notes>
  <HiddenSlides>0</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65</vt:i4>
      </vt:variant>
    </vt:vector>
  </HeadingPairs>
  <TitlesOfParts>
    <vt:vector size="83" baseType="lpstr">
      <vt:lpstr>ＭＳ Ｐゴシック</vt:lpstr>
      <vt:lpstr>Alfred Serif Regular</vt:lpstr>
      <vt:lpstr>arial</vt:lpstr>
      <vt:lpstr>arial</vt:lpstr>
      <vt:lpstr>Calibri</vt:lpstr>
      <vt:lpstr>Calisto MT</vt:lpstr>
      <vt:lpstr>Cambria</vt:lpstr>
      <vt:lpstr>Cambria Math</vt:lpstr>
      <vt:lpstr>Century Gothic</vt:lpstr>
      <vt:lpstr>Geneva</vt:lpstr>
      <vt:lpstr>Open Sans</vt:lpstr>
      <vt:lpstr>Times</vt:lpstr>
      <vt:lpstr>Times New Roman</vt:lpstr>
      <vt:lpstr>Verdana</vt:lpstr>
      <vt:lpstr>Wingdings</vt:lpstr>
      <vt:lpstr>Blank Presentation</vt:lpstr>
      <vt:lpstr>1_Leere Präsentation</vt:lpstr>
      <vt:lpstr>Acrobat Document</vt:lpstr>
      <vt:lpstr>Extreme Ultraviolet and  Soft X-ray Atomic Lasers</vt:lpstr>
      <vt:lpstr>PowerPoint Presentation</vt:lpstr>
      <vt:lpstr>The processes of absorption, spontaneous emission, and stimulated emission</vt:lpstr>
      <vt:lpstr>The lasing process begins with amplified spontaneous emission (ASE)</vt:lpstr>
      <vt:lpstr>Radiative decay involves an atom oscillating between two stationary states at the frequency ωif = (Ei – Ef)/ħ</vt:lpstr>
      <vt:lpstr>A visible light laser cavity</vt:lpstr>
      <vt:lpstr>Building a laser cavity</vt:lpstr>
      <vt:lpstr>Building a laser cavity</vt:lpstr>
      <vt:lpstr>Improving spatial coherence</vt:lpstr>
      <vt:lpstr>Building a laser cavity for full spatial and temporal coherence</vt:lpstr>
      <vt:lpstr>Spatial and temporal coherence</vt:lpstr>
      <vt:lpstr>Spatial and temporal coherence</vt:lpstr>
      <vt:lpstr>Further discussion of coherence</vt:lpstr>
      <vt:lpstr>EUV/SXR lasers are high gain with minimal cavity optics</vt:lpstr>
      <vt:lpstr>Early successes with lasing  in the 4-46 nm wavelength region</vt:lpstr>
      <vt:lpstr>Stimulated n = 3 to n = 2 emission  for a hydrogen-like ion</vt:lpstr>
      <vt:lpstr>Transitions in single electron, hydrogen-like carbon ions (Z = 6)</vt:lpstr>
      <vt:lpstr>Recombination lasing  with H-like carbon ions</vt:lpstr>
      <vt:lpstr>Laser produced plasma for Ne-like lasing  in selenium (Z = 34)</vt:lpstr>
      <vt:lpstr>Exponential gain observed in neon-like selenium with increasing plasma length</vt:lpstr>
      <vt:lpstr>Population inversion in neon-like selenium</vt:lpstr>
      <vt:lpstr>Extension to nickel-like ions:  Permits lasing at shorter wavelengths without the need for higher electron temperature</vt:lpstr>
      <vt:lpstr>Nickel-like lasing across  the K-edge of neutral carbon</vt:lpstr>
      <vt:lpstr>Refractive index of a plasma: Faster wave at higher ne</vt:lpstr>
      <vt:lpstr>Refraction compensating double-targets used to achieve ‘saturation’ of lasing at 13.99 nm in Ni-like Ag</vt:lpstr>
      <vt:lpstr>Saturation* of nickel-like lasing in Ag, In, Sn, and Sm</vt:lpstr>
      <vt:lpstr>‘Table-top’ plasma driven EUV atomic lasers</vt:lpstr>
      <vt:lpstr>Table-top lasers: High average power, high spatial coherence at 46.86 nm in neon-like Ar</vt:lpstr>
      <vt:lpstr>Spatial coherence of 46.86 nm laser</vt:lpstr>
      <vt:lpstr>Wavelength scaling of EUV and soft x-ray lasers</vt:lpstr>
      <vt:lpstr>Scaling to EUVL relevant 13 nm requires excitation of Ni-like Cd ions (Cd + 20)</vt:lpstr>
      <vt:lpstr>Saturated* 18.9 nm Ni-like Molybdenum Laser</vt:lpstr>
      <vt:lpstr>PowerPoint Presentation</vt:lpstr>
      <vt:lpstr>PowerPoint Presentation</vt:lpstr>
      <vt:lpstr>PowerPoint Presentation</vt:lpstr>
      <vt:lpstr>Spatial coherence of an EUV laser at 13.2 nm</vt:lpstr>
      <vt:lpstr>Injection-seeded λ = 10-20 nm lasers</vt:lpstr>
      <vt:lpstr>PowerPoint Presentation</vt:lpstr>
      <vt:lpstr>Details of EUV/soft x-ray laser wavelength scaling</vt:lpstr>
      <vt:lpstr>Wavelength scaling of EUV and soft x-ray lasers</vt:lpstr>
      <vt:lpstr>Exponential gain from stimulated emission</vt:lpstr>
      <vt:lpstr>Transition rates: Einstein A and B coefficients</vt:lpstr>
      <vt:lpstr>Transition rates: Einstein A and B coefficients (continued)</vt:lpstr>
      <vt:lpstr>Transition rates: Einstein A and B coefficients (continued further)</vt:lpstr>
      <vt:lpstr>Radiated power and intensity</vt:lpstr>
      <vt:lpstr>Radiated power and intensity (continued)</vt:lpstr>
      <vt:lpstr>Radiated power and intensity (continued further)</vt:lpstr>
      <vt:lpstr>Stimulated emission cross-section</vt:lpstr>
      <vt:lpstr>Doppler broadened line width</vt:lpstr>
      <vt:lpstr>Wavelength scaling of EUV and soft x-ray lasers</vt:lpstr>
      <vt:lpstr>Slides discussed in an earlier class</vt:lpstr>
      <vt:lpstr>The Nobel Prize in Physics 1964</vt:lpstr>
      <vt:lpstr>The Nobel Prize in Physics 1981</vt:lpstr>
      <vt:lpstr>The first visible light laser: A ruby laser at 694.3 nm</vt:lpstr>
      <vt:lpstr>The Nobel Prize in Physics 2018</vt:lpstr>
      <vt:lpstr>Short pulses have a broad bandwidth</vt:lpstr>
      <vt:lpstr>Chirped Pulse Amplification</vt:lpstr>
      <vt:lpstr>Chirped Pulse Amplification (CPA)</vt:lpstr>
      <vt:lpstr>Grad student in the laser lab, University of Rochester</vt:lpstr>
      <vt:lpstr>Nobel Prize for Physics 2018</vt:lpstr>
      <vt:lpstr>Donna Strickland escorted to dinner by the king</vt:lpstr>
      <vt:lpstr>Nobel prize-winning scientist Donna Strickland        made full professor at the University of Waterloo </vt:lpstr>
      <vt:lpstr>Book by UC Berkeley’s Charles Townes</vt:lpstr>
      <vt:lpstr>“Lasers” by Tony Siegman</vt:lpstr>
      <vt:lpstr>“Laser Fundamentals” by William Silfvast</vt:lpstr>
    </vt:vector>
  </TitlesOfParts>
  <Manager/>
  <Company>UCB</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X-Ray Interaction with Matter: Absorption, Scattering and Refraction</dc:title>
  <dc:subject/>
  <dc:creator>David Attwood</dc:creator>
  <cp:keywords/>
  <dc:description>For Iranian Light Source Workshop in Tehran March 3-4, 2014._x000d_Based on EE119 UCB April 4 2013 and Aachen Lecture 1 Oct. 2013.</dc:description>
  <cp:lastModifiedBy>David Attwood</cp:lastModifiedBy>
  <cp:revision>428</cp:revision>
  <cp:lastPrinted>2013-04-03T02:48:43Z</cp:lastPrinted>
  <dcterms:created xsi:type="dcterms:W3CDTF">2017-11-03T22:46:12Z</dcterms:created>
  <dcterms:modified xsi:type="dcterms:W3CDTF">2019-11-08T23:21:58Z</dcterms:modified>
  <cp:category/>
</cp:coreProperties>
</file>