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1"/>
  </p:sldMasterIdLst>
  <p:notesMasterIdLst>
    <p:notesMasterId r:id="rId53"/>
  </p:notesMasterIdLst>
  <p:handoutMasterIdLst>
    <p:handoutMasterId r:id="rId54"/>
  </p:handoutMasterIdLst>
  <p:sldIdLst>
    <p:sldId id="256" r:id="rId2"/>
    <p:sldId id="420" r:id="rId3"/>
    <p:sldId id="386" r:id="rId4"/>
    <p:sldId id="365" r:id="rId5"/>
    <p:sldId id="366" r:id="rId6"/>
    <p:sldId id="419" r:id="rId7"/>
    <p:sldId id="367" r:id="rId8"/>
    <p:sldId id="421" r:id="rId9"/>
    <p:sldId id="384" r:id="rId10"/>
    <p:sldId id="390" r:id="rId11"/>
    <p:sldId id="422" r:id="rId12"/>
    <p:sldId id="389" r:id="rId13"/>
    <p:sldId id="391" r:id="rId14"/>
    <p:sldId id="392" r:id="rId15"/>
    <p:sldId id="393" r:id="rId16"/>
    <p:sldId id="447" r:id="rId17"/>
    <p:sldId id="395" r:id="rId18"/>
    <p:sldId id="396" r:id="rId19"/>
    <p:sldId id="397" r:id="rId20"/>
    <p:sldId id="398" r:id="rId21"/>
    <p:sldId id="399" r:id="rId22"/>
    <p:sldId id="400" r:id="rId23"/>
    <p:sldId id="448" r:id="rId24"/>
    <p:sldId id="401" r:id="rId25"/>
    <p:sldId id="402" r:id="rId26"/>
    <p:sldId id="403" r:id="rId27"/>
    <p:sldId id="423" r:id="rId28"/>
    <p:sldId id="404" r:id="rId29"/>
    <p:sldId id="405" r:id="rId30"/>
    <p:sldId id="452" r:id="rId31"/>
    <p:sldId id="453" r:id="rId32"/>
    <p:sldId id="454" r:id="rId33"/>
    <p:sldId id="455" r:id="rId34"/>
    <p:sldId id="456" r:id="rId35"/>
    <p:sldId id="424" r:id="rId36"/>
    <p:sldId id="411" r:id="rId37"/>
    <p:sldId id="457" r:id="rId38"/>
    <p:sldId id="458" r:id="rId39"/>
    <p:sldId id="425" r:id="rId40"/>
    <p:sldId id="415" r:id="rId41"/>
    <p:sldId id="416" r:id="rId42"/>
    <p:sldId id="417" r:id="rId43"/>
    <p:sldId id="428" r:id="rId44"/>
    <p:sldId id="459" r:id="rId45"/>
    <p:sldId id="438" r:id="rId46"/>
    <p:sldId id="461" r:id="rId47"/>
    <p:sldId id="440" r:id="rId48"/>
    <p:sldId id="441" r:id="rId49"/>
    <p:sldId id="443" r:id="rId50"/>
    <p:sldId id="450" r:id="rId51"/>
    <p:sldId id="45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1509" autoAdjust="0"/>
  </p:normalViewPr>
  <p:slideViewPr>
    <p:cSldViewPr>
      <p:cViewPr>
        <p:scale>
          <a:sx n="75" d="100"/>
          <a:sy n="75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95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E01BFB-C5E3-4DA7-9DEE-5EBF5C9A8C7C}" type="datetimeFigureOut">
              <a:rPr lang="en-US"/>
              <a:pPr/>
              <a:t>2/6/2014</a:t>
            </a:fld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982D8-347F-4743-9E39-2E94C1355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137AF06-ED13-4D69-B927-E693EF25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FDC9CE-894F-4248-95C1-5A216B960DDF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10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12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13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14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15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17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18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19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20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21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22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ＭＳ Ｐゴシック" pitchFamily="34" charset="-128"/>
              </a:rPr>
              <a:t>c</a:t>
            </a:r>
            <a:r>
              <a:rPr lang="en-US" altLang="zh-CN" sz="2000" baseline="-25000" dirty="0" smtClean="0">
                <a:ea typeface="ＭＳ Ｐゴシック" pitchFamily="34" charset="-128"/>
              </a:rPr>
              <a:t>6</a:t>
            </a:r>
            <a:r>
              <a:rPr lang="en-US" altLang="zh-CN" sz="2000" dirty="0" smtClean="0">
                <a:ea typeface="ＭＳ Ｐゴシック" pitchFamily="34" charset="-128"/>
              </a:rPr>
              <a:t> is a constant </a:t>
            </a:r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23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24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25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z="1200" dirty="0" smtClean="0">
                <a:ea typeface="ＭＳ Ｐゴシック" pitchFamily="34" charset="-128"/>
              </a:rPr>
              <a:t>Denote </a:t>
            </a:r>
            <a:r>
              <a:rPr lang="en-US" altLang="zh-CN" sz="1200" i="1" dirty="0" err="1" smtClean="0">
                <a:ea typeface="ＭＳ Ｐゴシック" pitchFamily="34" charset="-128"/>
              </a:rPr>
              <a:t>p</a:t>
            </a:r>
            <a:r>
              <a:rPr lang="en-US" altLang="zh-CN" sz="1200" baseline="-25000" dirty="0" err="1" smtClean="0">
                <a:ea typeface="ＭＳ Ｐゴシック" pitchFamily="34" charset="-128"/>
              </a:rPr>
              <a:t>ij</a:t>
            </a:r>
            <a:r>
              <a:rPr lang="en-US" altLang="zh-CN" sz="1200" dirty="0" smtClean="0">
                <a:ea typeface="ＭＳ Ｐゴシック" pitchFamily="34" charset="-128"/>
              </a:rPr>
              <a:t>(</a:t>
            </a:r>
            <a:r>
              <a:rPr lang="en-US" altLang="zh-CN" sz="1200" i="1" dirty="0" smtClean="0">
                <a:ea typeface="ＭＳ Ｐゴシック" pitchFamily="34" charset="-128"/>
              </a:rPr>
              <a:t>t</a:t>
            </a:r>
            <a:r>
              <a:rPr lang="en-US" altLang="zh-CN" sz="1200" dirty="0" smtClean="0">
                <a:ea typeface="ＭＳ Ｐゴシック" pitchFamily="34" charset="-128"/>
              </a:rPr>
              <a:t>) as the power used by node </a:t>
            </a:r>
            <a:r>
              <a:rPr lang="en-US" altLang="zh-CN" sz="1200" i="1" dirty="0" err="1" smtClean="0">
                <a:ea typeface="ＭＳ Ｐゴシック" pitchFamily="34" charset="-128"/>
              </a:rPr>
              <a:t>i</a:t>
            </a:r>
            <a:r>
              <a:rPr lang="en-US" altLang="zh-CN" sz="1200" dirty="0" smtClean="0">
                <a:ea typeface="ＭＳ Ｐゴシック" pitchFamily="34" charset="-128"/>
              </a:rPr>
              <a:t> to transmit to node </a:t>
            </a:r>
            <a:r>
              <a:rPr lang="en-US" altLang="zh-CN" sz="1200" i="1" dirty="0" smtClean="0">
                <a:ea typeface="ＭＳ Ｐゴシック" pitchFamily="34" charset="-128"/>
              </a:rPr>
              <a:t>j</a:t>
            </a:r>
            <a:r>
              <a:rPr lang="en-US" altLang="zh-CN" sz="1200" dirty="0" smtClean="0">
                <a:ea typeface="ＭＳ Ｐゴシック" pitchFamily="34" charset="-128"/>
              </a:rPr>
              <a:t>. </a:t>
            </a:r>
            <a:endParaRPr lang="zh-CN" altLang="en-US" dirty="0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28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29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30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31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32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33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34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37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38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39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endParaRPr lang="en-US" altLang="zh-CN" sz="900" dirty="0" smtClean="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40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41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42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43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44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Kappa</a:t>
            </a:r>
            <a:r>
              <a:rPr lang="en-US" altLang="zh-CN" baseline="0" dirty="0" smtClean="0"/>
              <a:t> is a constant.</a:t>
            </a:r>
            <a:endParaRPr lang="zh-CN" altLang="en-US" dirty="0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45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47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48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49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50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endParaRPr lang="en-US" altLang="zh-CN" sz="900" dirty="0" smtClean="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816DF-FE35-436E-8CBD-D68F5DD7D2F2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1A99B-7A15-4C08-9FCC-F75F38C16FA1}" type="slidenum">
              <a:rPr lang="zh-CN" altLang="en-US" sz="1200">
                <a:latin typeface="Times New Roman" pitchFamily="18" charset="0"/>
              </a:rPr>
              <a:pPr algn="r" eaLnBrk="0" hangingPunct="0"/>
              <a:t>9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E3AE-B70E-4AA2-9695-34F4A0DD7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000F-B603-4CD8-94E2-96DFC866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2104-A7A9-469D-B239-5C336338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FF15-CDDB-4CAE-A47C-1A77EE12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9CE1-B3ED-4B9E-9D79-8CF868D3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C011-E288-4CC6-BD54-F3FBCCA0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82D2-BA4E-4FCD-8B67-8C4D99A1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5E9-83C2-44BB-A6C8-10C4B3EA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E3E8-3453-4F15-A22F-09093552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0EFD-AE18-4BAF-A624-8DCDEE4C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4916-154B-4447-8B29-C847FB44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FBA5-0DDD-4410-86DF-2EFE6F7C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2764-41C7-4A75-85B7-CF01EA54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FD0676D-AA66-440D-B34E-A54B1F5C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28" r:id="rId12"/>
    <p:sldLayoutId id="214748372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Chapter 12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8153400" cy="1600200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/>
              <a:t>Asymptotic </a:t>
            </a:r>
            <a:r>
              <a:rPr lang="en-US" altLang="zh-CN" sz="4000" smtClean="0"/>
              <a:t>Capacity Analysis</a:t>
            </a:r>
            <a:endParaRPr lang="en-US" altLang="zh-CN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10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4" y="304800"/>
            <a:ext cx="8416926" cy="121602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Case 1: A capacity upper bound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572000"/>
          </a:xfrm>
        </p:spPr>
        <p:txBody>
          <a:bodyPr/>
          <a:lstStyle/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If we draw a disk of radius ∆r(n)/2 at each of the transmitting nodes, then these disk must be disjoint</a:t>
            </a:r>
          </a:p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The number of disks is bounded by </a:t>
            </a:r>
            <a:r>
              <a:rPr lang="en-US" altLang="zh-CN" sz="2400" i="1" dirty="0" smtClean="0">
                <a:ea typeface="ＭＳ Ｐゴシック" pitchFamily="34" charset="-128"/>
              </a:rPr>
              <a:t>O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r</a:t>
            </a:r>
            <a:r>
              <a:rPr lang="en-US" altLang="zh-CN" sz="2400" baseline="30000" dirty="0" smtClean="0">
                <a:ea typeface="ＭＳ Ｐゴシック" pitchFamily="34" charset="-128"/>
              </a:rPr>
              <a:t>-2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)), indicating that the network can support      </a:t>
            </a:r>
            <a:r>
              <a:rPr lang="en-US" altLang="zh-CN" sz="2400" i="1" dirty="0" smtClean="0">
                <a:ea typeface="ＭＳ Ｐゴシック" pitchFamily="34" charset="-128"/>
              </a:rPr>
              <a:t>O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r</a:t>
            </a:r>
            <a:r>
              <a:rPr lang="en-US" altLang="zh-CN" sz="2400" baseline="30000" dirty="0" smtClean="0">
                <a:ea typeface="ＭＳ Ｐゴシック" pitchFamily="34" charset="-128"/>
              </a:rPr>
              <a:t>-2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)) transmissions at any time</a:t>
            </a:r>
          </a:p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Since the rate of each transmission is </a:t>
            </a:r>
            <a:r>
              <a:rPr lang="en-US" altLang="zh-CN" sz="2400" i="1" dirty="0" smtClean="0">
                <a:ea typeface="ＭＳ Ｐゴシック" pitchFamily="34" charset="-128"/>
              </a:rPr>
              <a:t>B</a:t>
            </a:r>
            <a:r>
              <a:rPr lang="en-US" altLang="zh-CN" sz="2400" dirty="0" smtClean="0">
                <a:ea typeface="ＭＳ Ｐゴシック" pitchFamily="34" charset="-128"/>
              </a:rPr>
              <a:t>, the AR is upper bounded by </a:t>
            </a:r>
            <a:r>
              <a:rPr lang="en-US" altLang="zh-CN" sz="2400" i="1" dirty="0" smtClean="0">
                <a:ea typeface="ＭＳ Ｐゴシック" pitchFamily="34" charset="-128"/>
              </a:rPr>
              <a:t>O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B</a:t>
            </a:r>
            <a:r>
              <a:rPr lang="en-US" altLang="zh-CN" sz="2400" dirty="0" smtClean="0">
                <a:ea typeface="ＭＳ Ｐゴシック" pitchFamily="34" charset="-128"/>
              </a:rPr>
              <a:t>/</a:t>
            </a:r>
            <a:r>
              <a:rPr lang="en-US" altLang="zh-CN" sz="2400" i="1" dirty="0" smtClean="0">
                <a:ea typeface="ＭＳ Ｐゴシック" pitchFamily="34" charset="-128"/>
              </a:rPr>
              <a:t>r</a:t>
            </a:r>
            <a:r>
              <a:rPr lang="en-US" altLang="zh-CN" sz="2400" baseline="30000" dirty="0" smtClean="0">
                <a:ea typeface="ＭＳ Ｐゴシック" pitchFamily="34" charset="-128"/>
              </a:rPr>
              <a:t>2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))</a:t>
            </a:r>
          </a:p>
          <a:p>
            <a:pPr marL="742950" lvl="1" indent="-285750" eaLnBrk="1" hangingPunct="1"/>
            <a:r>
              <a:rPr lang="en-US" altLang="zh-CN" sz="2400" dirty="0" smtClean="0">
                <a:ea typeface="ＭＳ Ｐゴシック" pitchFamily="34" charset="-128"/>
              </a:rPr>
              <a:t>Combining these two results, we have 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81907"/>
            <a:ext cx="3048000" cy="46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563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3581400" y="5867400"/>
            <a:ext cx="381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An lower bound on the asymptotic capacity under protocol model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>
              <a:buNone/>
            </a:pPr>
            <a:endParaRPr lang="en-US" altLang="zh-CN" sz="1100" dirty="0" smtClean="0"/>
          </a:p>
          <a:p>
            <a:pPr eaLnBrk="1" hangingPunct="1"/>
            <a:r>
              <a:rPr lang="en-US" altLang="zh-CN" sz="2400" dirty="0" smtClean="0"/>
              <a:t>This lower bound is obtained by constructing a feasible solution, which contains</a:t>
            </a:r>
          </a:p>
          <a:p>
            <a:pPr lvl="2" eaLnBrk="1" hangingPunct="1"/>
            <a:r>
              <a:rPr lang="en-US" altLang="zh-CN" sz="2400" dirty="0" smtClean="0">
                <a:ea typeface="ＭＳ Ｐゴシック" pitchFamily="34" charset="-128"/>
              </a:rPr>
              <a:t>A routing scheme</a:t>
            </a:r>
          </a:p>
          <a:p>
            <a:pPr lvl="3" eaLnBrk="1" hangingPunct="1"/>
            <a:r>
              <a:rPr lang="en-US" altLang="zh-CN" sz="1800" dirty="0" smtClean="0">
                <a:ea typeface="ＭＳ Ｐゴシック" pitchFamily="34" charset="-128"/>
              </a:rPr>
              <a:t>Divide the unit square area into small cells</a:t>
            </a:r>
          </a:p>
          <a:p>
            <a:pPr lvl="3" eaLnBrk="1" hangingPunct="1"/>
            <a:r>
              <a:rPr lang="en-US" altLang="zh-CN" sz="1800" dirty="0" smtClean="0">
                <a:ea typeface="ＭＳ Ｐゴシック" pitchFamily="34" charset="-128"/>
              </a:rPr>
              <a:t>Use cell-based routing to avoid interference</a:t>
            </a:r>
          </a:p>
          <a:p>
            <a:pPr lvl="2" eaLnBrk="1" hangingPunct="1"/>
            <a:r>
              <a:rPr lang="en-US" altLang="zh-CN" sz="2400" dirty="0" smtClean="0">
                <a:ea typeface="ＭＳ Ｐゴシック" pitchFamily="34" charset="-128"/>
              </a:rPr>
              <a:t>A scheduling scheme</a:t>
            </a:r>
          </a:p>
          <a:p>
            <a:pPr lvl="3" eaLnBrk="1" hangingPunct="1"/>
            <a:r>
              <a:rPr lang="en-US" altLang="zh-CN" sz="1800" dirty="0" smtClean="0">
                <a:ea typeface="ＭＳ Ｐゴシック" pitchFamily="34" charset="-128"/>
              </a:rPr>
              <a:t>Identify the required number of time slots for scheduling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12</a:t>
            </a:fld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13</a:t>
            </a:fld>
            <a:endParaRPr lang="en-US" altLang="zh-CN" sz="1200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(2)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752600"/>
            <a:ext cx="5334000" cy="3886200"/>
          </a:xfrm>
        </p:spPr>
        <p:txBody>
          <a:bodyPr/>
          <a:lstStyle/>
          <a:p>
            <a:pPr eaLnBrk="1" hangingPunct="1"/>
            <a:r>
              <a:rPr lang="en-US" altLang="zh-CN" sz="2000" dirty="0" smtClean="0"/>
              <a:t>Divide the unit square into small squares with width </a:t>
            </a:r>
            <a:r>
              <a:rPr lang="en-US" sz="2000" dirty="0" smtClean="0"/>
              <a:t>√</a:t>
            </a:r>
            <a:r>
              <a:rPr lang="en-US" altLang="zh-CN" sz="2000" dirty="0" err="1" smtClean="0"/>
              <a:t>ln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)/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, then the cell area is a(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= </a:t>
            </a:r>
            <a:r>
              <a:rPr lang="en-US" altLang="zh-CN" sz="2000" dirty="0" err="1" smtClean="0"/>
              <a:t>ln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)/</a:t>
            </a:r>
            <a:r>
              <a:rPr lang="en-US" altLang="zh-CN" sz="2000" i="1" dirty="0" smtClean="0"/>
              <a:t>n</a:t>
            </a:r>
          </a:p>
          <a:p>
            <a:pPr eaLnBrk="1" hangingPunct="1"/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Set transmission range of each node to r(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= </a:t>
            </a:r>
            <a:r>
              <a:rPr lang="en-US" sz="2000" dirty="0" smtClean="0"/>
              <a:t>√</a:t>
            </a:r>
            <a:r>
              <a:rPr lang="en-US" altLang="zh-CN" sz="2000" dirty="0" smtClean="0"/>
              <a:t>5</a:t>
            </a:r>
            <a:r>
              <a:rPr lang="en-US" altLang="zh-CN" sz="2000" i="1" dirty="0" smtClean="0"/>
              <a:t>a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</a:t>
            </a:r>
          </a:p>
          <a:p>
            <a:pPr lvl="1" eaLnBrk="1" hangingPunct="1"/>
            <a:r>
              <a:rPr lang="en-US" altLang="zh-CN" sz="1800" dirty="0" smtClean="0"/>
              <a:t>A node in a cell can transmit to a node in any of its neighboring cells</a:t>
            </a:r>
          </a:p>
          <a:p>
            <a:pPr eaLnBrk="1" hangingPunct="1"/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Draw a line to connect an S-D pair</a:t>
            </a:r>
            <a:endParaRPr lang="en-US" sz="2000" dirty="0" smtClean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54190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352800" y="21336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62734" y="3469386"/>
            <a:ext cx="695706" cy="1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14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(3)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>
              <a:buNone/>
            </a:pPr>
            <a:endParaRPr lang="en-US" altLang="zh-CN" sz="32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A sketch of a proof</a:t>
            </a:r>
          </a:p>
          <a:p>
            <a:pPr lvl="1" eaLnBrk="1" hangingPunct="1"/>
            <a:r>
              <a:rPr lang="en-US" altLang="zh-CN" sz="2400" dirty="0" smtClean="0">
                <a:ea typeface="ＭＳ Ｐゴシック" pitchFamily="34" charset="-128"/>
              </a:rPr>
              <a:t>Each node can be in any cell with an equal probability of </a:t>
            </a:r>
            <a:r>
              <a:rPr lang="en-US" altLang="zh-CN" sz="2400" dirty="0" err="1" smtClean="0">
                <a:ea typeface="ＭＳ Ｐゴシック" pitchFamily="34" charset="-128"/>
              </a:rPr>
              <a:t>ln</a:t>
            </a:r>
            <a:r>
              <a:rPr lang="en-US" altLang="zh-CN" sz="2400" dirty="0" smtClean="0">
                <a:ea typeface="ＭＳ Ｐゴシック" pitchFamily="34" charset="-128"/>
              </a:rPr>
              <a:t>(n)/n. Let </a:t>
            </a:r>
            <a:r>
              <a:rPr lang="en-US" altLang="zh-CN" sz="2400" i="1" dirty="0" smtClean="0">
                <a:ea typeface="ＭＳ Ｐゴシック" pitchFamily="34" charset="-128"/>
              </a:rPr>
              <a:t>E</a:t>
            </a:r>
            <a:r>
              <a:rPr lang="en-US" altLang="zh-CN" sz="2400" baseline="-25000" dirty="0" smtClean="0">
                <a:ea typeface="ＭＳ Ｐゴシック" pitchFamily="34" charset="-128"/>
              </a:rPr>
              <a:t>i</a:t>
            </a:r>
            <a:r>
              <a:rPr lang="en-US" altLang="zh-CN" sz="2400" dirty="0" smtClean="0">
                <a:ea typeface="ＭＳ Ｐゴシック" pitchFamily="34" charset="-128"/>
              </a:rPr>
              <a:t> be the event that this cell is an empty cell. Then,</a:t>
            </a: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altLang="zh-CN" sz="1800" dirty="0" smtClean="0">
                <a:ea typeface="ＭＳ Ｐゴシック" pitchFamily="34" charset="-128"/>
              </a:rPr>
              <a:t>     </a:t>
            </a:r>
            <a:r>
              <a:rPr lang="en-US" altLang="zh-CN" sz="2400" dirty="0" smtClean="0">
                <a:ea typeface="ＭＳ Ｐゴシック" pitchFamily="34" charset="-128"/>
              </a:rPr>
              <a:t>and</a:t>
            </a:r>
            <a:r>
              <a:rPr lang="en-US" altLang="zh-CN" sz="1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buNone/>
            </a:pPr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2400" dirty="0" smtClean="0">
                <a:ea typeface="ＭＳ Ｐゴシック" pitchFamily="34" charset="-128"/>
              </a:rPr>
              <a:t>We have                 when 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→∞  </a:t>
            </a: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8305800" cy="6268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48200"/>
            <a:ext cx="28194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4102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3455" y="5943600"/>
            <a:ext cx="1143000" cy="3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056455" y="5979160"/>
            <a:ext cx="591745" cy="2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15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(4)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Define </a:t>
            </a:r>
            <a:r>
              <a:rPr lang="en-US" altLang="zh-CN" sz="2400" i="1" dirty="0" err="1" smtClean="0"/>
              <a:t>p</a:t>
            </a:r>
            <a:r>
              <a:rPr lang="en-US" altLang="zh-CN" sz="2400" baseline="-25000" dirty="0" err="1" smtClean="0"/>
              <a:t>ij</a:t>
            </a:r>
            <a:r>
              <a:rPr lang="en-US" altLang="zh-CN" sz="2400" dirty="0" smtClean="0"/>
              <a:t> as the probability that the S-D line </a:t>
            </a:r>
            <a:r>
              <a:rPr lang="en-US" altLang="zh-CN" sz="2400" i="1" dirty="0" smtClean="0"/>
              <a:t>L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 passes through cell </a:t>
            </a:r>
            <a:r>
              <a:rPr lang="en-US" altLang="zh-CN" sz="2400" i="1" dirty="0" err="1" smtClean="0"/>
              <a:t>Q</a:t>
            </a:r>
            <a:r>
              <a:rPr lang="en-US" altLang="zh-CN" sz="2400" baseline="-25000" dirty="0" err="1" smtClean="0"/>
              <a:t>i</a:t>
            </a:r>
            <a:r>
              <a:rPr lang="en-US" altLang="zh-CN" sz="2400" dirty="0" smtClean="0"/>
              <a:t>. Then we have 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>
              <a:buNone/>
            </a:pPr>
            <a:endParaRPr lang="en-US" altLang="zh-CN" sz="1600" dirty="0" smtClean="0"/>
          </a:p>
          <a:p>
            <a:pPr eaLnBrk="1" hangingPunct="1"/>
            <a:r>
              <a:rPr lang="en-US" altLang="zh-CN" sz="2400" dirty="0" smtClean="0"/>
              <a:t>A sketch of a proof 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Denote X</a:t>
            </a:r>
            <a:r>
              <a:rPr lang="en-US" altLang="zh-CN" sz="1800" baseline="-25000" dirty="0" smtClean="0">
                <a:ea typeface="ＭＳ Ｐゴシック" pitchFamily="34" charset="-128"/>
              </a:rPr>
              <a:t>i</a:t>
            </a:r>
            <a:r>
              <a:rPr lang="en-US" altLang="zh-CN" sz="1800" dirty="0" smtClean="0">
                <a:ea typeface="ＭＳ Ｐゴシック" pitchFamily="34" charset="-128"/>
              </a:rPr>
              <a:t> and Y</a:t>
            </a:r>
            <a:r>
              <a:rPr lang="en-US" altLang="zh-CN" sz="1800" baseline="-25000" dirty="0" smtClean="0">
                <a:ea typeface="ＭＳ Ｐゴシック" pitchFamily="34" charset="-128"/>
              </a:rPr>
              <a:t>i</a:t>
            </a:r>
            <a:r>
              <a:rPr lang="en-US" altLang="zh-CN" sz="1800" dirty="0" smtClean="0">
                <a:ea typeface="ＭＳ Ｐゴシック" pitchFamily="34" charset="-128"/>
              </a:rPr>
              <a:t> as the source and destination of the S-D pair </a:t>
            </a:r>
            <a:r>
              <a:rPr lang="en-US" altLang="zh-CN" sz="1800" i="1" dirty="0" err="1" smtClean="0">
                <a:ea typeface="ＭＳ Ｐゴシック" pitchFamily="34" charset="-128"/>
              </a:rPr>
              <a:t>i</a:t>
            </a:r>
            <a:endParaRPr lang="en-US" altLang="zh-CN" sz="1800" i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1800" smtClean="0">
                <a:ea typeface="ＭＳ Ｐゴシック" pitchFamily="34" charset="-128"/>
              </a:rPr>
              <a:t>X</a:t>
            </a:r>
            <a:r>
              <a:rPr lang="en-US" altLang="zh-CN" sz="1800" baseline="-25000" smtClean="0">
                <a:ea typeface="ＭＳ Ｐゴシック" pitchFamily="34" charset="-128"/>
              </a:rPr>
              <a:t>i</a:t>
            </a:r>
            <a:r>
              <a:rPr lang="en-US" altLang="zh-CN" sz="1800" smtClean="0">
                <a:ea typeface="ＭＳ Ｐゴシック" pitchFamily="34" charset="-128"/>
              </a:rPr>
              <a:t> </a:t>
            </a:r>
            <a:r>
              <a:rPr lang="en-US" altLang="zh-CN" sz="1800" dirty="0" smtClean="0">
                <a:ea typeface="ＭＳ Ｐゴシック" pitchFamily="34" charset="-128"/>
              </a:rPr>
              <a:t>can fall either inside or outside the disk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8001000" cy="7976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16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(5)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5943600" cy="4953000"/>
          </a:xfrm>
        </p:spPr>
        <p:txBody>
          <a:bodyPr/>
          <a:lstStyle/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Cell Q</a:t>
            </a:r>
            <a:r>
              <a:rPr lang="en-US" altLang="zh-CN" sz="1800" baseline="-25000" dirty="0" smtClean="0">
                <a:ea typeface="ＭＳ Ｐゴシック" pitchFamily="34" charset="-128"/>
              </a:rPr>
              <a:t>j</a:t>
            </a:r>
            <a:r>
              <a:rPr lang="en-US" altLang="zh-CN" sz="1800" dirty="0" smtClean="0">
                <a:ea typeface="ＭＳ Ｐゴシック" pitchFamily="34" charset="-128"/>
              </a:rPr>
              <a:t> is contained in a disk of radius                      that is centered at Q</a:t>
            </a:r>
            <a:r>
              <a:rPr lang="en-US" altLang="zh-CN" sz="1800" baseline="-25000" dirty="0" smtClean="0">
                <a:ea typeface="ＭＳ Ｐゴシック" pitchFamily="34" charset="-128"/>
              </a:rPr>
              <a:t>j</a:t>
            </a:r>
            <a:r>
              <a:rPr lang="en-US" altLang="zh-CN" sz="1800" dirty="0" smtClean="0">
                <a:ea typeface="ＭＳ Ｐゴシック" pitchFamily="34" charset="-128"/>
              </a:rPr>
              <a:t>’s center D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Scenario 1: X</a:t>
            </a:r>
            <a:r>
              <a:rPr lang="en-US" altLang="zh-CN" sz="1800" baseline="-25000" dirty="0" smtClean="0">
                <a:ea typeface="ＭＳ Ｐゴシック" pitchFamily="34" charset="-128"/>
              </a:rPr>
              <a:t>i</a:t>
            </a:r>
            <a:r>
              <a:rPr lang="en-US" altLang="zh-CN" sz="1800" dirty="0" smtClean="0">
                <a:ea typeface="ＭＳ Ｐゴシック" pitchFamily="34" charset="-128"/>
              </a:rPr>
              <a:t> falls outside the disk</a:t>
            </a:r>
          </a:p>
          <a:p>
            <a:pPr marL="1258888" lvl="4" indent="-469900" eaLnBrk="1" hangingPunct="1"/>
            <a:r>
              <a:rPr lang="en-US" altLang="zh-CN" sz="1600" dirty="0" smtClean="0">
                <a:ea typeface="ＭＳ Ｐゴシック" pitchFamily="34" charset="-128"/>
                <a:cs typeface="+mn-cs"/>
              </a:rPr>
              <a:t>Let |X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A| = |X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B| and C is the midpoint of AB</a:t>
            </a:r>
          </a:p>
          <a:p>
            <a:pPr marL="1258888" lvl="4" indent="-469900" eaLnBrk="1" hangingPunct="1"/>
            <a:r>
              <a:rPr lang="en-US" altLang="zh-CN" sz="1600" dirty="0" smtClean="0">
                <a:ea typeface="ＭＳ Ｐゴシック" pitchFamily="34" charset="-128"/>
                <a:cs typeface="+mn-cs"/>
              </a:rPr>
              <a:t>L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passes through Q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j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only if Y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is in the shadowed area</a:t>
            </a:r>
          </a:p>
          <a:p>
            <a:pPr marL="1258888" lvl="4" indent="-469900" eaLnBrk="1" hangingPunct="1"/>
            <a:r>
              <a:rPr lang="en-US" altLang="zh-CN" sz="1600" dirty="0" smtClean="0">
                <a:ea typeface="ＭＳ Ｐゴシック" pitchFamily="34" charset="-128"/>
                <a:cs typeface="+mn-cs"/>
              </a:rPr>
              <a:t>Since X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is uniformly distributed, the probability density that it is at a distance x away from the disk is upper bounded by c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2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∏(x+d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r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) for some c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2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. Thus,</a:t>
            </a: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66875"/>
            <a:ext cx="2171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953000"/>
            <a:ext cx="4191000" cy="18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74" y="2362200"/>
            <a:ext cx="3292126" cy="235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17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(6)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76400"/>
            <a:ext cx="8686800" cy="4953000"/>
          </a:xfrm>
        </p:spPr>
        <p:txBody>
          <a:bodyPr/>
          <a:lstStyle/>
          <a:p>
            <a:pPr marL="858838" lvl="3" indent="-469900" eaLnBrk="1" hangingPunct="1"/>
            <a:r>
              <a:rPr lang="en-US" altLang="zh-CN" sz="1600" dirty="0" smtClean="0">
                <a:ea typeface="ＭＳ Ｐゴシック" pitchFamily="34" charset="-128"/>
                <a:cs typeface="+mn-cs"/>
              </a:rPr>
              <a:t>Scenario 2: X</a:t>
            </a:r>
            <a:r>
              <a:rPr lang="en-US" altLang="zh-CN" sz="1600" baseline="-25000" dirty="0" smtClean="0">
                <a:ea typeface="ＭＳ Ｐゴシック" pitchFamily="34" charset="-128"/>
                <a:cs typeface="+mn-cs"/>
              </a:rPr>
              <a:t>i</a:t>
            </a: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falls inside the disk, we have</a:t>
            </a:r>
          </a:p>
          <a:p>
            <a:pPr marL="858838" lvl="3" indent="-469900" eaLnBrk="1" hangingPunct="1"/>
            <a:endParaRPr lang="en-US" altLang="zh-CN" sz="1600" dirty="0" smtClean="0">
              <a:ea typeface="ＭＳ Ｐゴシック" pitchFamily="34" charset="-128"/>
              <a:cs typeface="+mn-cs"/>
            </a:endParaRPr>
          </a:p>
          <a:p>
            <a:pPr marL="858838" lvl="3" indent="-469900" eaLnBrk="1" hangingPunct="1"/>
            <a:endParaRPr lang="en-US" altLang="zh-CN" sz="1600" dirty="0" smtClean="0">
              <a:ea typeface="ＭＳ Ｐゴシック" pitchFamily="34" charset="-128"/>
              <a:cs typeface="+mn-cs"/>
            </a:endParaRPr>
          </a:p>
          <a:p>
            <a:pPr marL="858838" lvl="3" indent="-469900" eaLnBrk="1" hangingPunct="1"/>
            <a:r>
              <a:rPr lang="en-US" altLang="zh-CN" sz="1600" dirty="0" smtClean="0">
                <a:ea typeface="ＭＳ Ｐゴシック" pitchFamily="34" charset="-128"/>
                <a:cs typeface="+mn-cs"/>
              </a:rPr>
              <a:t>Then, we have </a:t>
            </a:r>
          </a:p>
          <a:p>
            <a:pPr marL="858838" lvl="3" indent="-469900" eaLnBrk="1" hangingPunct="1">
              <a:buNone/>
            </a:pPr>
            <a:r>
              <a:rPr lang="en-US" altLang="zh-CN" sz="1600" dirty="0" smtClean="0">
                <a:ea typeface="ＭＳ Ｐゴシック" pitchFamily="34" charset="-128"/>
                <a:cs typeface="+mn-cs"/>
              </a:rPr>
              <a:t> </a:t>
            </a: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8242886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7010400" y="63817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18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(7) </a:t>
            </a:r>
            <a:br>
              <a:rPr lang="en-US" altLang="zh-CN" sz="3200" dirty="0" smtClean="0"/>
            </a:br>
            <a:r>
              <a:rPr lang="en-US" altLang="zh-CN" sz="3200" dirty="0"/>
              <a:t>—— </a:t>
            </a:r>
            <a:r>
              <a:rPr lang="en-US" altLang="zh-CN" sz="3200" dirty="0" smtClean="0"/>
              <a:t>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endParaRPr lang="en-US" altLang="zh-CN" sz="3200" dirty="0" smtClean="0"/>
          </a:p>
          <a:p>
            <a:pPr eaLnBrk="1" hangingPunct="1">
              <a:buNone/>
            </a:pPr>
            <a:endParaRPr lang="en-US" altLang="zh-CN" sz="16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A sketch of a proof </a:t>
            </a:r>
          </a:p>
          <a:p>
            <a:pPr lvl="1" eaLnBrk="1" hangingPunct="1"/>
            <a:r>
              <a:rPr lang="en-US" altLang="zh-CN" sz="2400" dirty="0" smtClean="0">
                <a:ea typeface="ＭＳ Ｐゴシック" pitchFamily="34" charset="-128"/>
              </a:rPr>
              <a:t>For 1≤ </a:t>
            </a:r>
            <a:r>
              <a:rPr lang="en-US" altLang="zh-CN" sz="2400" i="1" dirty="0" err="1" smtClean="0">
                <a:ea typeface="ＭＳ Ｐゴシック" pitchFamily="34" charset="-128"/>
              </a:rPr>
              <a:t>i</a:t>
            </a:r>
            <a:r>
              <a:rPr lang="en-US" altLang="zh-CN" sz="2400" i="1" dirty="0" smtClean="0">
                <a:ea typeface="ＭＳ Ｐゴシック" pitchFamily="34" charset="-128"/>
              </a:rPr>
              <a:t> </a:t>
            </a:r>
            <a:r>
              <a:rPr lang="en-US" altLang="zh-CN" sz="2400" dirty="0" smtClean="0">
                <a:ea typeface="ＭＳ Ｐゴシック" pitchFamily="34" charset="-128"/>
              </a:rPr>
              <a:t>≤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 and 1 ≤ </a:t>
            </a:r>
            <a:r>
              <a:rPr lang="en-US" altLang="zh-CN" sz="2400" i="1" dirty="0" smtClean="0">
                <a:ea typeface="ＭＳ Ｐゴシック" pitchFamily="34" charset="-128"/>
              </a:rPr>
              <a:t>j</a:t>
            </a:r>
            <a:r>
              <a:rPr lang="en-US" altLang="zh-CN" sz="2400" dirty="0" smtClean="0">
                <a:ea typeface="ＭＳ Ｐゴシック" pitchFamily="34" charset="-128"/>
              </a:rPr>
              <a:t> ≤ </a:t>
            </a:r>
            <a:r>
              <a:rPr lang="en-US" altLang="zh-CN" sz="2400" i="1" dirty="0" smtClean="0">
                <a:ea typeface="ＭＳ Ｐゴシック" pitchFamily="34" charset="-128"/>
              </a:rPr>
              <a:t>m</a:t>
            </a:r>
            <a:r>
              <a:rPr lang="en-US" altLang="zh-CN" sz="2400" dirty="0" smtClean="0">
                <a:ea typeface="ＭＳ Ｐゴシック" pitchFamily="34" charset="-128"/>
              </a:rPr>
              <a:t>, denote </a:t>
            </a: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2400" dirty="0" smtClean="0">
                <a:ea typeface="ＭＳ Ｐゴシック" pitchFamily="34" charset="-128"/>
              </a:rPr>
              <a:t>Then, we have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4539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7168" y="5638800"/>
            <a:ext cx="2999232" cy="46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8001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7162800" y="63817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19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(8)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45951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0033CC"/>
                </a:solidFill>
              </a:rPr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20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(9)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Routing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lvl="1" eaLnBrk="1" hangingPunct="1"/>
            <a:r>
              <a:rPr lang="en-US" altLang="zh-CN" sz="2400" dirty="0" smtClean="0">
                <a:ea typeface="ＭＳ Ｐゴシック" pitchFamily="34" charset="-128"/>
              </a:rPr>
              <a:t>Letting </a:t>
            </a:r>
            <a:r>
              <a:rPr lang="en-US" altLang="zh-CN" sz="2400" i="1" dirty="0" smtClean="0">
                <a:ea typeface="ＭＳ Ｐゴシック" pitchFamily="34" charset="-128"/>
              </a:rPr>
              <a:t>s</a:t>
            </a:r>
            <a:r>
              <a:rPr lang="en-US" altLang="zh-CN" sz="2400" dirty="0" smtClean="0">
                <a:ea typeface="ＭＳ Ｐゴシック" pitchFamily="34" charset="-128"/>
              </a:rPr>
              <a:t> = </a:t>
            </a:r>
            <a:r>
              <a:rPr lang="en-US" altLang="zh-CN" sz="2400" i="1" dirty="0" smtClean="0">
                <a:ea typeface="ＭＳ Ｐゴシック" pitchFamily="34" charset="-128"/>
              </a:rPr>
              <a:t>c</a:t>
            </a:r>
            <a:r>
              <a:rPr lang="en-US" altLang="zh-CN" sz="2400" baseline="-25000" dirty="0" smtClean="0">
                <a:ea typeface="ＭＳ Ｐゴシック" pitchFamily="34" charset="-128"/>
              </a:rPr>
              <a:t>5</a:t>
            </a:r>
            <a:r>
              <a:rPr lang="en-US" altLang="zh-CN" sz="2400" dirty="0" smtClean="0">
                <a:ea typeface="ＭＳ Ｐゴシック" pitchFamily="34" charset="-128"/>
              </a:rPr>
              <a:t>sqrt(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 </a:t>
            </a:r>
            <a:r>
              <a:rPr lang="en-US" altLang="zh-CN" sz="2400" dirty="0" err="1" smtClean="0">
                <a:ea typeface="ＭＳ Ｐゴシック" pitchFamily="34" charset="-128"/>
              </a:rPr>
              <a:t>ln</a:t>
            </a:r>
            <a:r>
              <a:rPr lang="en-US" altLang="zh-CN" sz="2400" dirty="0" smtClean="0">
                <a:ea typeface="ＭＳ Ｐゴシック" pitchFamily="34" charset="-128"/>
              </a:rPr>
              <a:t>(</a:t>
            </a:r>
            <a:r>
              <a:rPr lang="en-US" altLang="zh-CN" sz="2400" i="1" dirty="0" smtClean="0">
                <a:ea typeface="ＭＳ Ｐゴシック" pitchFamily="34" charset="-128"/>
              </a:rPr>
              <a:t>n</a:t>
            </a:r>
            <a:r>
              <a:rPr lang="en-US" altLang="zh-CN" sz="2400" dirty="0" smtClean="0">
                <a:ea typeface="ＭＳ Ｐゴシック" pitchFamily="34" charset="-128"/>
              </a:rPr>
              <a:t>)), we have </a:t>
            </a: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2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55323"/>
            <a:ext cx="6781800" cy="34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21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(10)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Scheduling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000" dirty="0" smtClean="0"/>
              <a:t>Consider time slot based scheduling for cells</a:t>
            </a:r>
          </a:p>
          <a:p>
            <a:pPr eaLnBrk="1" hangingPunct="1"/>
            <a:r>
              <a:rPr lang="en-US" altLang="zh-CN" sz="2000" dirty="0" smtClean="0"/>
              <a:t>The number of time slots required for scheduling is determined by the number of conflicting links in the network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First analyze the number of interfering cells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Then analyze the number of conflicting links in an interfering cell</a:t>
            </a:r>
            <a:endParaRPr lang="en-US" altLang="zh-CN" sz="1800" dirty="0" smtClean="0"/>
          </a:p>
          <a:p>
            <a:pPr eaLnBrk="1" hangingPunct="1"/>
            <a:endParaRPr lang="en-US" altLang="zh-CN" sz="2800" dirty="0" smtClean="0"/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7848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22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(11)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Scheduling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A sketch of proof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We show that the number of interfering cells </a:t>
            </a:r>
            <a:r>
              <a:rPr lang="en-US" altLang="zh-CN" sz="2000" dirty="0" err="1" smtClean="0">
                <a:ea typeface="ＭＳ Ｐゴシック" pitchFamily="34" charset="-128"/>
              </a:rPr>
              <a:t>w.r.t</a:t>
            </a:r>
            <a:r>
              <a:rPr lang="en-US" altLang="zh-CN" sz="2000" dirty="0" smtClean="0">
                <a:ea typeface="ＭＳ Ｐゴシック" pitchFamily="34" charset="-128"/>
              </a:rPr>
              <a:t> cell </a:t>
            </a:r>
            <a:r>
              <a:rPr lang="en-US" altLang="zh-CN" sz="2000" i="1" dirty="0" smtClean="0">
                <a:ea typeface="ＭＳ Ｐゴシック" pitchFamily="34" charset="-128"/>
              </a:rPr>
              <a:t>Q</a:t>
            </a:r>
            <a:r>
              <a:rPr lang="en-US" altLang="zh-CN" sz="2000" dirty="0" smtClean="0">
                <a:ea typeface="ＭＳ Ｐゴシック" pitchFamily="34" charset="-128"/>
              </a:rPr>
              <a:t> is a constant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For a receiving node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 in cell </a:t>
            </a:r>
            <a:r>
              <a:rPr lang="en-US" altLang="zh-CN" sz="2000" i="1" dirty="0" smtClean="0">
                <a:ea typeface="ＭＳ Ｐゴシック" pitchFamily="34" charset="-128"/>
              </a:rPr>
              <a:t>Q</a:t>
            </a:r>
            <a:r>
              <a:rPr lang="en-US" altLang="zh-CN" sz="2000" dirty="0" smtClean="0">
                <a:ea typeface="ＭＳ Ｐゴシック" pitchFamily="34" charset="-128"/>
              </a:rPr>
              <a:t>, the transmitting nodes of the links that interfere with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 must be within the area inside the solid line</a:t>
            </a: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2971800" cy="299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23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(12)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Scheduling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lvl="1" eaLnBrk="1" hangingPunct="1"/>
            <a:endParaRPr lang="en-US" altLang="zh-CN" sz="20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To obtain an upper bound, we define the outermost square area as the interfering area that shall not have any transmitting node in it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Hence, the number of interfering cells is no more than</a:t>
            </a:r>
          </a:p>
          <a:p>
            <a:pPr lvl="1" eaLnBrk="1" hangingPunct="1"/>
            <a:endParaRPr lang="en-US" altLang="zh-CN" sz="20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20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3641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24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(13) </a:t>
            </a:r>
            <a:br>
              <a:rPr lang="en-US" altLang="zh-CN" sz="3200" dirty="0" smtClean="0"/>
            </a:br>
            <a:r>
              <a:rPr lang="en-US" altLang="zh-CN" sz="3200" dirty="0" smtClean="0"/>
              <a:t>—— Scheduling scheme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We analyze the number of links that interfere with link (</a:t>
            </a:r>
            <a:r>
              <a:rPr lang="en-US" altLang="zh-CN" sz="2000" i="1" dirty="0" err="1" smtClean="0">
                <a:ea typeface="ＭＳ Ｐゴシック" pitchFamily="34" charset="-128"/>
              </a:rPr>
              <a:t>i</a:t>
            </a:r>
            <a:r>
              <a:rPr lang="en-US" altLang="zh-CN" sz="2000" dirty="0" smtClean="0">
                <a:ea typeface="ＭＳ Ｐゴシック" pitchFamily="34" charset="-128"/>
              </a:rPr>
              <a:t>,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) in each interfering cell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Based on Lemma 12.2 and the adopted routing scheme, the number of transmissions in a cell is equal to the number of S-D lines intersecting this cell, which is </a:t>
            </a:r>
          </a:p>
          <a:p>
            <a:pPr lvl="1" eaLnBrk="1" hangingPunct="1">
              <a:buNone/>
            </a:pPr>
            <a:endParaRPr lang="en-US" altLang="zh-CN" sz="20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Following a similar analysis, we can obtain the same result on the number of conflicting links that are interfered by link (</a:t>
            </a:r>
            <a:r>
              <a:rPr lang="en-US" altLang="zh-CN" sz="2000" i="1" dirty="0" err="1" smtClean="0">
                <a:ea typeface="ＭＳ Ｐゴシック" pitchFamily="34" charset="-128"/>
              </a:rPr>
              <a:t>i</a:t>
            </a:r>
            <a:r>
              <a:rPr lang="en-US" altLang="zh-CN" sz="2000" dirty="0" smtClean="0">
                <a:ea typeface="ＭＳ Ｐゴシック" pitchFamily="34" charset="-128"/>
              </a:rPr>
              <a:t>,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). 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Then the number of all conflicting links for a link (</a:t>
            </a:r>
            <a:r>
              <a:rPr lang="en-US" altLang="zh-CN" sz="2000" i="1" dirty="0" err="1" smtClean="0">
                <a:ea typeface="ＭＳ Ｐゴシック" pitchFamily="34" charset="-128"/>
              </a:rPr>
              <a:t>i</a:t>
            </a:r>
            <a:r>
              <a:rPr lang="en-US" altLang="zh-CN" sz="2000" dirty="0" smtClean="0">
                <a:ea typeface="ＭＳ Ｐゴシック" pitchFamily="34" charset="-128"/>
              </a:rPr>
              <a:t>,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) is upper bounded by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4572000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8260" y="5875020"/>
            <a:ext cx="5160264" cy="3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4620" y="5869940"/>
            <a:ext cx="1911209" cy="3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25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(14)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458200" cy="4953000"/>
          </a:xfrm>
        </p:spPr>
        <p:txBody>
          <a:bodyPr/>
          <a:lstStyle/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A proof of the lower bound given by Theorem 12.2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We show that the number of interfering cells </a:t>
            </a:r>
            <a:r>
              <a:rPr lang="en-US" altLang="zh-CN" sz="2000" dirty="0" err="1" smtClean="0">
                <a:ea typeface="ＭＳ Ｐゴシック" pitchFamily="34" charset="-128"/>
              </a:rPr>
              <a:t>w.r.t</a:t>
            </a:r>
            <a:r>
              <a:rPr lang="en-US" altLang="zh-CN" sz="2000" dirty="0" smtClean="0">
                <a:ea typeface="ＭＳ Ｐゴシック" pitchFamily="34" charset="-128"/>
              </a:rPr>
              <a:t> cell </a:t>
            </a:r>
            <a:r>
              <a:rPr lang="en-US" altLang="zh-CN" sz="2000" i="1" dirty="0" smtClean="0">
                <a:ea typeface="ＭＳ Ｐゴシック" pitchFamily="34" charset="-128"/>
              </a:rPr>
              <a:t>Q</a:t>
            </a:r>
            <a:r>
              <a:rPr lang="en-US" altLang="zh-CN" sz="2000" dirty="0" smtClean="0">
                <a:ea typeface="ＭＳ Ｐゴシック" pitchFamily="34" charset="-128"/>
              </a:rPr>
              <a:t> is a constant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For a receiving node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 in cell </a:t>
            </a:r>
            <a:r>
              <a:rPr lang="en-US" altLang="zh-CN" sz="2000" i="1" dirty="0" smtClean="0">
                <a:ea typeface="ＭＳ Ｐゴシック" pitchFamily="34" charset="-128"/>
              </a:rPr>
              <a:t>Q</a:t>
            </a:r>
            <a:r>
              <a:rPr lang="en-US" altLang="zh-CN" sz="2000" dirty="0" smtClean="0">
                <a:ea typeface="ＭＳ Ｐゴシック" pitchFamily="34" charset="-128"/>
              </a:rPr>
              <a:t>, the transmitting nodes of the links that interfere with </a:t>
            </a:r>
            <a:r>
              <a:rPr lang="en-US" altLang="zh-CN" sz="2000" i="1" dirty="0" smtClean="0">
                <a:ea typeface="ＭＳ Ｐゴシック" pitchFamily="34" charset="-128"/>
              </a:rPr>
              <a:t>j</a:t>
            </a:r>
            <a:r>
              <a:rPr lang="en-US" altLang="zh-CN" sz="2000" dirty="0" smtClean="0">
                <a:ea typeface="ＭＳ Ｐゴシック" pitchFamily="34" charset="-128"/>
              </a:rPr>
              <a:t> must be within the area inside the solid line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We define the outermost square area as the interfering area that shall not have any transmitting node in it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</a:rPr>
              <a:t>Hence, the number of interfering cells is no more than 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867400"/>
            <a:ext cx="3641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867400"/>
            <a:ext cx="2971800" cy="5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8229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26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1: A capacity lower bound (15)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Divide one time frame into at most 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>
              <a:buNone/>
            </a:pPr>
            <a:r>
              <a:rPr lang="en-US" altLang="zh-CN" sz="1800" dirty="0" smtClean="0">
                <a:ea typeface="ＭＳ Ｐゴシック" pitchFamily="34" charset="-128"/>
              </a:rPr>
              <a:t>      equal length time slots for scheduling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Therefore, the achievable throughput </a:t>
            </a:r>
            <a:r>
              <a:rPr lang="el-GR" altLang="zh-CN" sz="1800" dirty="0" smtClean="0">
                <a:ea typeface="ＭＳ Ｐゴシック" pitchFamily="34" charset="-128"/>
              </a:rPr>
              <a:t>λ</a:t>
            </a:r>
            <a:r>
              <a:rPr lang="en-US" altLang="zh-CN" sz="1800" dirty="0" smtClean="0">
                <a:ea typeface="ＭＳ Ｐゴシック" pitchFamily="34" charset="-128"/>
              </a:rPr>
              <a:t>(n) is given by </a:t>
            </a:r>
          </a:p>
          <a:p>
            <a:pPr lvl="1" eaLnBrk="1" hangingPunct="1"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86598"/>
            <a:ext cx="1981200" cy="35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701548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28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Asymptotic capacity under the physical model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ea typeface="ＭＳ Ｐゴシック" pitchFamily="34" charset="-128"/>
              </a:rPr>
              <a:t>We analyze the capacity scaling law under the physical model</a:t>
            </a:r>
          </a:p>
          <a:p>
            <a:pPr eaLnBrk="1" hangingPunct="1"/>
            <a:r>
              <a:rPr lang="en-US" altLang="zh-CN" sz="2200" dirty="0" smtClean="0"/>
              <a:t>Each node is allowed to perform power control</a:t>
            </a:r>
          </a:p>
          <a:p>
            <a:pPr eaLnBrk="1" hangingPunct="1"/>
            <a:r>
              <a:rPr lang="en-US" altLang="zh-CN" sz="2200" dirty="0" smtClean="0">
                <a:ea typeface="ＭＳ Ｐゴシック" pitchFamily="34" charset="-128"/>
              </a:rPr>
              <a:t>A transmission with rate </a:t>
            </a:r>
            <a:r>
              <a:rPr lang="en-US" altLang="zh-CN" sz="2200" i="1" dirty="0" smtClean="0">
                <a:ea typeface="ＭＳ Ｐゴシック" pitchFamily="34" charset="-128"/>
              </a:rPr>
              <a:t>B</a:t>
            </a:r>
            <a:r>
              <a:rPr lang="en-US" altLang="zh-CN" sz="2200" dirty="0" smtClean="0">
                <a:ea typeface="ＭＳ Ｐゴシック" pitchFamily="34" charset="-128"/>
              </a:rPr>
              <a:t> is successful if and only if the SINR satisfies</a:t>
            </a:r>
          </a:p>
          <a:p>
            <a:pPr eaLnBrk="1" hangingPunct="1"/>
            <a:endParaRPr lang="en-US" altLang="zh-CN" sz="2200" dirty="0" smtClean="0"/>
          </a:p>
          <a:p>
            <a:pPr eaLnBrk="1" hangingPunct="1"/>
            <a:endParaRPr lang="en-US" altLang="zh-CN" sz="2200" dirty="0" smtClean="0">
              <a:ea typeface="ＭＳ Ｐゴシック" pitchFamily="34" charset="-128"/>
            </a:endParaRPr>
          </a:p>
          <a:p>
            <a:pPr eaLnBrk="1" hangingPunct="1"/>
            <a:endParaRPr lang="en-US" altLang="zh-CN" sz="2200" dirty="0" smtClean="0"/>
          </a:p>
          <a:p>
            <a:pPr eaLnBrk="1" hangingPunct="1"/>
            <a:endParaRPr lang="en-US" altLang="zh-CN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2200" dirty="0" smtClean="0"/>
              <a:t>Main result is summarized as follows</a:t>
            </a:r>
            <a:endParaRPr lang="en-US" altLang="zh-CN" sz="2200" dirty="0" smtClean="0">
              <a:ea typeface="ＭＳ Ｐゴシック" pitchFamily="34" charset="-128"/>
            </a:endParaRPr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8674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29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(1)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Analyze the aggregate capacity-distance over </a:t>
            </a:r>
            <a:r>
              <a:rPr lang="en-US" altLang="zh-CN" sz="2200" i="1" dirty="0" smtClean="0"/>
              <a:t>T</a:t>
            </a:r>
            <a:r>
              <a:rPr lang="en-US" altLang="zh-CN" sz="2200" dirty="0" smtClean="0"/>
              <a:t>, denoted as ACD</a:t>
            </a:r>
            <a:r>
              <a:rPr lang="en-US" altLang="zh-CN" sz="2200" baseline="-25000" dirty="0" smtClean="0"/>
              <a:t>T</a:t>
            </a:r>
          </a:p>
          <a:p>
            <a:pPr eaLnBrk="1" hangingPunct="1"/>
            <a:r>
              <a:rPr lang="en-US" altLang="zh-CN" sz="2200" dirty="0" smtClean="0"/>
              <a:t>By exploring the relationship between ACD</a:t>
            </a:r>
            <a:r>
              <a:rPr lang="en-US" altLang="zh-CN" sz="2200" baseline="-25000" dirty="0" smtClean="0"/>
              <a:t>T </a:t>
            </a:r>
            <a:r>
              <a:rPr lang="en-US" altLang="zh-CN" sz="2200" dirty="0" smtClean="0"/>
              <a:t>and </a:t>
            </a:r>
            <a:r>
              <a:rPr lang="el-GR" altLang="zh-CN" sz="2200" dirty="0" smtClean="0"/>
              <a:t>λ</a:t>
            </a:r>
            <a:r>
              <a:rPr lang="en-US" altLang="zh-CN" sz="2200" dirty="0" smtClean="0"/>
              <a:t>(n) as well as an upper bound for ACD</a:t>
            </a:r>
            <a:r>
              <a:rPr lang="en-US" altLang="zh-CN" sz="2200" baseline="-25000" dirty="0" smtClean="0"/>
              <a:t>T,</a:t>
            </a:r>
            <a:r>
              <a:rPr lang="en-US" altLang="zh-CN" sz="2200" dirty="0" smtClean="0"/>
              <a:t> we have the following result</a:t>
            </a:r>
            <a:r>
              <a:rPr lang="en-US" altLang="zh-CN" sz="2200" baseline="-25000" dirty="0" smtClean="0"/>
              <a:t> </a:t>
            </a:r>
            <a:endParaRPr lang="en-US" altLang="zh-CN" sz="22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</a:rPr>
              <a:t>Review of asymptotic analysis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7967662" cy="4724400"/>
          </a:xfrm>
        </p:spPr>
        <p:txBody>
          <a:bodyPr/>
          <a:lstStyle/>
          <a:p>
            <a:r>
              <a:rPr lang="en-US" altLang="zh-CN" sz="2800" dirty="0" smtClean="0"/>
              <a:t>Asymptotic analysis</a:t>
            </a:r>
          </a:p>
          <a:p>
            <a:pPr lvl="1"/>
            <a:r>
              <a:rPr lang="en-US" altLang="zh-CN" sz="2000" dirty="0" smtClean="0"/>
              <a:t>To find how much information that the source nodes can send to their destination nodes as </a:t>
            </a:r>
          </a:p>
          <a:p>
            <a:pPr lvl="2"/>
            <a:r>
              <a:rPr lang="en-US" altLang="zh-CN" sz="1800" dirty="0" smtClean="0"/>
              <a:t>The node density goes to infinity, or</a:t>
            </a:r>
          </a:p>
          <a:p>
            <a:pPr lvl="2"/>
            <a:r>
              <a:rPr lang="en-US" altLang="zh-CN" sz="1800" dirty="0" smtClean="0"/>
              <a:t>The network area goes to infinity (with the same node density)</a:t>
            </a:r>
          </a:p>
          <a:p>
            <a:pPr lvl="2"/>
            <a:endParaRPr lang="en-US" altLang="zh-CN" sz="1800" dirty="0" smtClean="0"/>
          </a:p>
          <a:p>
            <a:r>
              <a:rPr lang="en-US" altLang="zh-CN" sz="2800" dirty="0" smtClean="0"/>
              <a:t>Notation</a:t>
            </a:r>
          </a:p>
          <a:p>
            <a:pPr lvl="1"/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= </a:t>
            </a:r>
            <a:r>
              <a:rPr lang="el-GR" altLang="zh-CN" sz="2000" i="1" dirty="0" smtClean="0"/>
              <a:t>Ω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)) if </a:t>
            </a:r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≥</a:t>
            </a:r>
            <a:r>
              <a:rPr lang="en-US" altLang="zh-CN" sz="2000" i="1" dirty="0" smtClean="0"/>
              <a:t>Cg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for all 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&gt;</a:t>
            </a:r>
            <a:r>
              <a:rPr lang="en-US" altLang="zh-CN" sz="2000" i="1" dirty="0" smtClean="0"/>
              <a:t>n</a:t>
            </a:r>
            <a:r>
              <a:rPr lang="en-US" altLang="zh-CN" sz="2000" baseline="-25000" dirty="0" smtClean="0"/>
              <a:t>0</a:t>
            </a:r>
          </a:p>
          <a:p>
            <a:pPr lvl="1"/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= </a:t>
            </a:r>
            <a:r>
              <a:rPr lang="en-US" altLang="zh-CN" sz="2000" i="1" dirty="0" smtClean="0"/>
              <a:t>O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)) if </a:t>
            </a:r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≤</a:t>
            </a:r>
            <a:r>
              <a:rPr lang="en-US" altLang="zh-CN" sz="2000" i="1" dirty="0" smtClean="0"/>
              <a:t>Cg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for all 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&gt;</a:t>
            </a:r>
            <a:r>
              <a:rPr lang="en-US" altLang="zh-CN" sz="2000" i="1" dirty="0" smtClean="0"/>
              <a:t>n</a:t>
            </a:r>
            <a:r>
              <a:rPr lang="en-US" altLang="zh-CN" sz="2000" baseline="-25000" dirty="0" smtClean="0"/>
              <a:t>0</a:t>
            </a:r>
          </a:p>
          <a:p>
            <a:pPr lvl="1"/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= </a:t>
            </a:r>
            <a:r>
              <a:rPr lang="el-GR" altLang="zh-CN" sz="2000" i="1" dirty="0" smtClean="0"/>
              <a:t>Θ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)) if </a:t>
            </a:r>
            <a:r>
              <a:rPr lang="en-US" altLang="zh-CN" sz="2000" i="1" dirty="0" smtClean="0"/>
              <a:t>C</a:t>
            </a:r>
            <a:r>
              <a:rPr lang="en-US" altLang="zh-CN" sz="2000" baseline="-25000" dirty="0" smtClean="0"/>
              <a:t>1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≤ </a:t>
            </a:r>
            <a:r>
              <a:rPr lang="en-US" altLang="zh-CN" sz="2000" i="1" dirty="0" smtClean="0"/>
              <a:t>f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≤ </a:t>
            </a:r>
            <a:r>
              <a:rPr lang="en-US" altLang="zh-CN" sz="2000" i="1" dirty="0" smtClean="0"/>
              <a:t>C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g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) for all </a:t>
            </a:r>
            <a:r>
              <a:rPr lang="en-US" altLang="zh-CN" sz="2000" i="1" dirty="0" smtClean="0"/>
              <a:t>n</a:t>
            </a:r>
            <a:r>
              <a:rPr lang="en-US" altLang="zh-CN" sz="2000" dirty="0" smtClean="0"/>
              <a:t>&gt;</a:t>
            </a:r>
            <a:r>
              <a:rPr lang="en-US" altLang="zh-CN" sz="2000" i="1" dirty="0" smtClean="0"/>
              <a:t>n</a:t>
            </a:r>
            <a:r>
              <a:rPr lang="en-US" altLang="zh-CN" sz="2000" baseline="-25000" dirty="0" smtClean="0"/>
              <a:t>0</a:t>
            </a:r>
          </a:p>
          <a:p>
            <a:pPr lvl="2">
              <a:buNone/>
            </a:pPr>
            <a:r>
              <a:rPr lang="en-US" altLang="zh-CN" sz="2000" dirty="0" smtClean="0"/>
              <a:t>where </a:t>
            </a:r>
            <a:r>
              <a:rPr lang="en-US" altLang="zh-CN" sz="2000" i="1" dirty="0" smtClean="0"/>
              <a:t>C</a:t>
            </a:r>
            <a:r>
              <a:rPr lang="en-US" altLang="zh-CN" sz="2000" dirty="0" smtClean="0"/>
              <a:t>, </a:t>
            </a:r>
            <a:r>
              <a:rPr lang="en-US" altLang="zh-CN" sz="2000" i="1" dirty="0" smtClean="0"/>
              <a:t>C</a:t>
            </a:r>
            <a:r>
              <a:rPr lang="en-US" altLang="zh-CN" sz="2000" baseline="-25000" dirty="0" smtClean="0"/>
              <a:t>1</a:t>
            </a:r>
            <a:r>
              <a:rPr lang="en-US" altLang="zh-CN" sz="2000" dirty="0" smtClean="0"/>
              <a:t>, </a:t>
            </a:r>
            <a:r>
              <a:rPr lang="en-US" altLang="zh-CN" sz="2000" i="1" dirty="0" smtClean="0"/>
              <a:t>C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, </a:t>
            </a:r>
            <a:r>
              <a:rPr lang="en-US" altLang="zh-CN" sz="2000" i="1" dirty="0" smtClean="0"/>
              <a:t>n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 are positive constraints</a:t>
            </a:r>
          </a:p>
          <a:p>
            <a:pPr lvl="2">
              <a:buNone/>
            </a:pPr>
            <a:endParaRPr lang="en-US" altLang="zh-CN" sz="1700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95DF0E4-AA91-4C77-9DE6-358A72A821C3}" type="slidenum">
              <a:rPr lang="zh-CN" altLang="en-US" sz="1200"/>
              <a:pPr algn="r"/>
              <a:t>3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30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The relationship between ACD</a:t>
            </a:r>
            <a:r>
              <a:rPr lang="en-US" altLang="zh-CN" sz="2200" baseline="-25000" dirty="0" smtClean="0"/>
              <a:t>T </a:t>
            </a:r>
            <a:r>
              <a:rPr lang="en-US" altLang="zh-CN" sz="2200" dirty="0" smtClean="0"/>
              <a:t>and </a:t>
            </a:r>
            <a:r>
              <a:rPr lang="el-GR" altLang="zh-CN" sz="2200" dirty="0" smtClean="0"/>
              <a:t>λ</a:t>
            </a:r>
            <a:r>
              <a:rPr lang="en-US" altLang="zh-CN" sz="2200" dirty="0" smtClean="0"/>
              <a:t>(n)</a:t>
            </a:r>
          </a:p>
          <a:p>
            <a:pPr lvl="1" eaLnBrk="1" hangingPunct="1"/>
            <a:r>
              <a:rPr lang="en-US" altLang="zh-CN" sz="1800" dirty="0" smtClean="0"/>
              <a:t>During </a:t>
            </a:r>
            <a:r>
              <a:rPr lang="en-US" altLang="zh-CN" sz="1800" i="1" dirty="0" smtClean="0"/>
              <a:t>T</a:t>
            </a:r>
            <a:r>
              <a:rPr lang="en-US" altLang="zh-CN" sz="1800" dirty="0" smtClean="0"/>
              <a:t>, the network can transport </a:t>
            </a:r>
            <a:r>
              <a:rPr lang="el-GR" altLang="zh-CN" sz="1800" dirty="0"/>
              <a:t>λ</a:t>
            </a:r>
            <a:r>
              <a:rPr lang="en-US" altLang="zh-CN" sz="1800" dirty="0" smtClean="0"/>
              <a:t>(</a:t>
            </a:r>
            <a:r>
              <a:rPr lang="en-US" altLang="zh-CN" sz="1800" i="1" dirty="0" smtClean="0"/>
              <a:t>n</a:t>
            </a:r>
            <a:r>
              <a:rPr lang="en-US" altLang="zh-CN" sz="1800" dirty="0" smtClean="0"/>
              <a:t>)</a:t>
            </a:r>
            <a:r>
              <a:rPr lang="en-US" altLang="zh-CN" sz="1800" i="1" dirty="0" err="1" smtClean="0"/>
              <a:t>nT</a:t>
            </a:r>
            <a:r>
              <a:rPr lang="en-US" altLang="zh-CN" sz="1800" dirty="0" smtClean="0"/>
              <a:t> units of data</a:t>
            </a:r>
          </a:p>
          <a:p>
            <a:pPr lvl="1" eaLnBrk="1" hangingPunct="1"/>
            <a:r>
              <a:rPr lang="en-US" altLang="zh-CN" sz="1800" dirty="0" smtClean="0"/>
              <a:t>For a particular unit of data b, denote h(b) as the number of hops on its routing path and d(q, b) as the length of the q-</a:t>
            </a:r>
            <a:r>
              <a:rPr lang="en-US" altLang="zh-CN" sz="1800" dirty="0" err="1" smtClean="0"/>
              <a:t>th</a:t>
            </a:r>
            <a:r>
              <a:rPr lang="en-US" altLang="zh-CN" sz="1800" dirty="0" smtClean="0"/>
              <a:t> hop.</a:t>
            </a:r>
          </a:p>
          <a:p>
            <a:pPr lvl="1" eaLnBrk="1" hangingPunct="1"/>
            <a:r>
              <a:rPr lang="en-US" altLang="zh-CN" sz="1800" dirty="0" smtClean="0"/>
              <a:t>We have                                                    , where     is </a:t>
            </a:r>
          </a:p>
          <a:p>
            <a:pPr lvl="1" eaLnBrk="1" hangingPunct="1"/>
            <a:endParaRPr lang="en-US" altLang="zh-CN" sz="1800" dirty="0"/>
          </a:p>
          <a:p>
            <a:pPr marL="471487" lvl="1" indent="0" eaLnBrk="1" hangingPunct="1">
              <a:buNone/>
            </a:pPr>
            <a:r>
              <a:rPr lang="en-US" altLang="zh-CN" sz="1800" dirty="0" smtClean="0"/>
              <a:t>      the average distance between source and destination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01" y="3124200"/>
            <a:ext cx="4176522" cy="85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00"/>
            <a:ext cx="202692" cy="3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31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(3)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An </a:t>
            </a:r>
            <a:r>
              <a:rPr lang="en-US" altLang="zh-CN" sz="2200" dirty="0"/>
              <a:t>upper bound for </a:t>
            </a:r>
            <a:r>
              <a:rPr lang="en-US" altLang="zh-CN" sz="2200" dirty="0" smtClean="0"/>
              <a:t>ACD</a:t>
            </a:r>
            <a:r>
              <a:rPr lang="en-US" altLang="zh-CN" sz="2200" baseline="-25000" dirty="0" smtClean="0"/>
              <a:t>T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Due to convex function f(x)=x</a:t>
            </a:r>
            <a:r>
              <a:rPr lang="el-GR" altLang="zh-CN" sz="1800" baseline="30000" dirty="0" smtClean="0">
                <a:ea typeface="ＭＳ Ｐゴシック" pitchFamily="34" charset="-128"/>
              </a:rPr>
              <a:t>α</a:t>
            </a:r>
            <a:r>
              <a:rPr lang="en-US" altLang="zh-CN" sz="1800" dirty="0" smtClean="0">
                <a:ea typeface="ＭＳ Ｐゴシック" pitchFamily="34" charset="-128"/>
              </a:rPr>
              <a:t>, we have</a:t>
            </a:r>
          </a:p>
          <a:p>
            <a:pPr lvl="1" eaLnBrk="1" hangingPunct="1"/>
            <a:endParaRPr lang="en-US" altLang="zh-CN" sz="1800" dirty="0">
              <a:ea typeface="ＭＳ Ｐゴシック" pitchFamily="34" charset="-128"/>
            </a:endParaRPr>
          </a:p>
          <a:p>
            <a:pPr marL="471487" lvl="1" indent="0" eaLnBrk="1" hangingPunct="1">
              <a:buNone/>
            </a:pPr>
            <a:r>
              <a:rPr lang="en-US" altLang="zh-CN" sz="1800" dirty="0" smtClean="0">
                <a:ea typeface="ＭＳ Ｐゴシック" pitchFamily="34" charset="-128"/>
              </a:rPr>
              <a:t>                                                                     ,</a:t>
            </a:r>
          </a:p>
          <a:p>
            <a:pPr lvl="1" eaLnBrk="1" hangingPunct="1"/>
            <a:endParaRPr lang="en-US" altLang="zh-CN" sz="1800" dirty="0">
              <a:ea typeface="ＭＳ Ｐゴシック" pitchFamily="34" charset="-128"/>
            </a:endParaRPr>
          </a:p>
          <a:p>
            <a:pPr marL="471487" lvl="1" indent="0" eaLnBrk="1" hangingPunct="1">
              <a:buNone/>
            </a:pPr>
            <a:r>
              <a:rPr lang="en-US" altLang="zh-CN" sz="1800" dirty="0" smtClean="0">
                <a:ea typeface="ＭＳ Ｐゴシック" pitchFamily="34" charset="-128"/>
              </a:rPr>
              <a:t>     where      </a:t>
            </a: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We have </a:t>
            </a:r>
            <a:endParaRPr lang="en-US" altLang="zh-CN" sz="1800" dirty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32" y="2465070"/>
            <a:ext cx="5077968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24" y="3443224"/>
            <a:ext cx="1674876" cy="3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4192524" cy="30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7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32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(4)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An </a:t>
            </a:r>
            <a:r>
              <a:rPr lang="en-US" altLang="zh-CN" sz="2200" dirty="0"/>
              <a:t>upper bound for </a:t>
            </a:r>
            <a:r>
              <a:rPr lang="en-US" altLang="zh-CN" sz="2200" dirty="0" smtClean="0"/>
              <a:t>ACD</a:t>
            </a:r>
            <a:r>
              <a:rPr lang="en-US" altLang="zh-CN" sz="2200" baseline="-25000" dirty="0" smtClean="0"/>
              <a:t>T</a:t>
            </a:r>
            <a:r>
              <a:rPr lang="en-US" altLang="zh-CN" sz="2200" dirty="0" smtClean="0"/>
              <a:t> (cont’d)</a:t>
            </a:r>
            <a:endParaRPr lang="en-US" altLang="zh-CN" sz="2200" baseline="-25000" dirty="0" smtClean="0"/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We need to analyze H and 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An upper bound for H</a:t>
            </a: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Due to half-duplex, at most </a:t>
            </a:r>
            <a:r>
              <a:rPr lang="en-US" altLang="zh-CN" sz="1500" i="1" dirty="0" smtClean="0">
                <a:ea typeface="ＭＳ Ｐゴシック" pitchFamily="34" charset="-128"/>
              </a:rPr>
              <a:t>n</a:t>
            </a:r>
            <a:r>
              <a:rPr lang="en-US" altLang="zh-CN" sz="1500" dirty="0" smtClean="0">
                <a:ea typeface="ＭＳ Ｐゴシック" pitchFamily="34" charset="-128"/>
              </a:rPr>
              <a:t>/2 nodes are transmitting at any time.</a:t>
            </a: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A link’s capacity is </a:t>
            </a:r>
            <a:r>
              <a:rPr lang="en-US" altLang="zh-CN" sz="1500" i="1" dirty="0" smtClean="0">
                <a:ea typeface="ＭＳ Ｐゴシック" pitchFamily="34" charset="-128"/>
              </a:rPr>
              <a:t>B</a:t>
            </a:r>
            <a:r>
              <a:rPr lang="en-US" altLang="zh-CN" sz="1500" dirty="0" smtClean="0">
                <a:ea typeface="ＭＳ Ｐゴシック" pitchFamily="34" charset="-128"/>
              </a:rPr>
              <a:t>.</a:t>
            </a: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Thus, </a:t>
            </a: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1" eaLnBrk="1" hangingPunct="1"/>
            <a:r>
              <a:rPr lang="en-US" altLang="zh-CN" sz="1800" dirty="0">
                <a:ea typeface="ＭＳ Ｐゴシック" pitchFamily="34" charset="-128"/>
              </a:rPr>
              <a:t>An upper bound </a:t>
            </a:r>
            <a:r>
              <a:rPr lang="en-US" altLang="zh-CN" sz="1800" dirty="0" smtClean="0">
                <a:ea typeface="ＭＳ Ｐゴシック" pitchFamily="34" charset="-128"/>
              </a:rPr>
              <a:t>for</a:t>
            </a: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For a transmission from node </a:t>
            </a:r>
            <a:r>
              <a:rPr lang="en-US" altLang="zh-CN" sz="1500" i="1" dirty="0" err="1" smtClean="0">
                <a:ea typeface="ＭＳ Ｐゴシック" pitchFamily="34" charset="-128"/>
              </a:rPr>
              <a:t>i</a:t>
            </a:r>
            <a:r>
              <a:rPr lang="en-US" altLang="zh-CN" sz="1500" dirty="0" smtClean="0">
                <a:ea typeface="ＭＳ Ｐゴシック" pitchFamily="34" charset="-128"/>
              </a:rPr>
              <a:t> to </a:t>
            </a:r>
            <a:r>
              <a:rPr lang="en-US" altLang="zh-CN" sz="1500" i="1" dirty="0" smtClean="0">
                <a:ea typeface="ＭＳ Ｐゴシック" pitchFamily="34" charset="-128"/>
              </a:rPr>
              <a:t>j</a:t>
            </a:r>
            <a:r>
              <a:rPr lang="en-US" altLang="zh-CN" sz="1500" dirty="0" smtClean="0">
                <a:ea typeface="ＭＳ Ｐゴシック" pitchFamily="34" charset="-128"/>
              </a:rPr>
              <a:t>, we have</a:t>
            </a: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Then we have</a:t>
            </a: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16168"/>
            <a:ext cx="2500884" cy="71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68" y="2169414"/>
            <a:ext cx="2389632" cy="4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8" y="4114800"/>
            <a:ext cx="2389632" cy="4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2" y="3469640"/>
            <a:ext cx="12374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08" y="4800600"/>
            <a:ext cx="3307080" cy="8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26" y="6054090"/>
            <a:ext cx="325374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33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(5)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An </a:t>
            </a:r>
            <a:r>
              <a:rPr lang="en-US" altLang="zh-CN" sz="2200" dirty="0"/>
              <a:t>upper bound for </a:t>
            </a:r>
            <a:r>
              <a:rPr lang="en-US" altLang="zh-CN" sz="2200" dirty="0" smtClean="0"/>
              <a:t>ACD</a:t>
            </a:r>
            <a:r>
              <a:rPr lang="en-US" altLang="zh-CN" sz="2200" baseline="-25000" dirty="0" smtClean="0"/>
              <a:t>T</a:t>
            </a:r>
            <a:r>
              <a:rPr lang="en-US" altLang="zh-CN" sz="2200" dirty="0" smtClean="0"/>
              <a:t> (cont’d)</a:t>
            </a:r>
            <a:endParaRPr lang="en-US" altLang="zh-CN" sz="2200" baseline="-25000" dirty="0" smtClean="0"/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An </a:t>
            </a:r>
            <a:r>
              <a:rPr lang="en-US" altLang="zh-CN" sz="1800" dirty="0">
                <a:ea typeface="ＭＳ Ｐゴシック" pitchFamily="34" charset="-128"/>
              </a:rPr>
              <a:t>upper bound </a:t>
            </a:r>
            <a:r>
              <a:rPr lang="en-US" altLang="zh-CN" sz="1800" dirty="0" smtClean="0">
                <a:ea typeface="ＭＳ Ｐゴシック" pitchFamily="34" charset="-128"/>
              </a:rPr>
              <a:t>for                                (cont’d)</a:t>
            </a: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Summing over all transmission over a time duration </a:t>
            </a:r>
            <a:r>
              <a:rPr lang="en-US" altLang="zh-CN" sz="1500" i="1" dirty="0" smtClean="0">
                <a:ea typeface="ＭＳ Ｐゴシック" pitchFamily="34" charset="-128"/>
              </a:rPr>
              <a:t>T</a:t>
            </a:r>
            <a:r>
              <a:rPr lang="en-US" altLang="zh-CN" sz="1500" dirty="0" smtClean="0">
                <a:ea typeface="ＭＳ Ｐゴシック" pitchFamily="34" charset="-128"/>
              </a:rPr>
              <a:t>, we have</a:t>
            </a: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We also have</a:t>
            </a: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marL="909637" lvl="2" indent="0" eaLnBrk="1" hangingPunct="1">
              <a:buNone/>
            </a:pPr>
            <a:r>
              <a:rPr lang="en-US" altLang="zh-CN" sz="1500" dirty="0" smtClean="0">
                <a:ea typeface="ＭＳ Ｐゴシック" pitchFamily="34" charset="-128"/>
              </a:rPr>
              <a:t>                                                                                                     ,</a:t>
            </a: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marL="909637" lvl="2" indent="0" eaLnBrk="1" hangingPunct="1">
              <a:buNone/>
            </a:pPr>
            <a:r>
              <a:rPr lang="en-US" altLang="zh-CN" sz="1500" dirty="0" smtClean="0">
                <a:ea typeface="ＭＳ Ｐゴシック" pitchFamily="34" charset="-128"/>
              </a:rPr>
              <a:t>     where the first equality holds due to link capacity </a:t>
            </a:r>
            <a:r>
              <a:rPr lang="en-US" altLang="zh-CN" sz="1500" i="1" dirty="0" smtClean="0">
                <a:ea typeface="ＭＳ Ｐゴシック" pitchFamily="34" charset="-128"/>
              </a:rPr>
              <a:t>B</a:t>
            </a:r>
            <a:r>
              <a:rPr lang="en-US" altLang="zh-CN" sz="1500" dirty="0" smtClean="0">
                <a:ea typeface="ＭＳ Ｐゴシック" pitchFamily="34" charset="-128"/>
              </a:rPr>
              <a:t>.</a:t>
            </a:r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The above two results give us    </a:t>
            </a: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8" y="2133600"/>
            <a:ext cx="238963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62" y="2819400"/>
            <a:ext cx="5371338" cy="7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0" y="3883152"/>
            <a:ext cx="6374130" cy="9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56" y="5531358"/>
            <a:ext cx="3872484" cy="8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34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An upper bound (6)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An </a:t>
            </a:r>
            <a:r>
              <a:rPr lang="en-US" altLang="zh-CN" sz="2200" dirty="0"/>
              <a:t>upper bound for </a:t>
            </a:r>
            <a:r>
              <a:rPr lang="en-US" altLang="zh-CN" sz="2200" dirty="0" smtClean="0"/>
              <a:t>ACD</a:t>
            </a:r>
            <a:r>
              <a:rPr lang="en-US" altLang="zh-CN" sz="2200" baseline="-25000" dirty="0" smtClean="0"/>
              <a:t>T</a:t>
            </a:r>
            <a:r>
              <a:rPr lang="en-US" altLang="zh-CN" sz="2200" dirty="0" smtClean="0"/>
              <a:t> (cont’d)</a:t>
            </a:r>
            <a:endParaRPr lang="en-US" altLang="zh-CN" sz="2200" baseline="-25000" dirty="0" smtClean="0"/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With upper bounds for H and                               , we have</a:t>
            </a:r>
          </a:p>
          <a:p>
            <a:pPr lvl="1" eaLnBrk="1" hangingPunct="1"/>
            <a:endParaRPr lang="en-US" altLang="zh-CN" sz="1800" dirty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>
              <a:ea typeface="ＭＳ Ｐゴシック" pitchFamily="34" charset="-128"/>
            </a:endParaRPr>
          </a:p>
          <a:p>
            <a:pPr eaLnBrk="1" hangingPunct="1"/>
            <a:r>
              <a:rPr lang="en-US" altLang="zh-CN" sz="2200" dirty="0" smtClean="0">
                <a:ea typeface="ＭＳ Ｐゴシック" pitchFamily="34" charset="-128"/>
              </a:rPr>
              <a:t>Then we have</a:t>
            </a:r>
          </a:p>
          <a:p>
            <a:pPr eaLnBrk="1" hangingPunct="1"/>
            <a:endParaRPr lang="en-US" altLang="zh-CN" sz="2200" dirty="0" smtClean="0">
              <a:ea typeface="ＭＳ Ｐゴシック" pitchFamily="34" charset="-128"/>
            </a:endParaRPr>
          </a:p>
          <a:p>
            <a:pPr eaLnBrk="1" hangingPunct="1"/>
            <a:endParaRPr lang="en-US" altLang="zh-CN" sz="2200" dirty="0"/>
          </a:p>
          <a:p>
            <a:pPr marL="0" indent="0" eaLnBrk="1" hangingPunct="1">
              <a:buNone/>
            </a:pPr>
            <a:r>
              <a:rPr lang="en-US" altLang="zh-CN" sz="2200" dirty="0" smtClean="0">
                <a:ea typeface="ＭＳ Ｐゴシック" pitchFamily="34" charset="-128"/>
              </a:rPr>
              <a:t>     and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04" y="2590800"/>
            <a:ext cx="6902196" cy="85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389632" cy="4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02" y="3835908"/>
            <a:ext cx="4517898" cy="73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4336542" cy="7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35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36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 lower bound (1)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 feasible solution can be used as a lower bound</a:t>
            </a:r>
          </a:p>
          <a:p>
            <a:pPr eaLnBrk="1" hangingPunct="1"/>
            <a:r>
              <a:rPr lang="en-US" altLang="zh-CN" sz="2200" dirty="0" smtClean="0"/>
              <a:t>The feasible solution developed for the protocol model can be applied to the physical protocol if ∆ is set to be large enough</a:t>
            </a:r>
          </a:p>
          <a:p>
            <a:pPr eaLnBrk="1" hangingPunct="1"/>
            <a:r>
              <a:rPr lang="en-US" altLang="zh-CN" sz="2200" dirty="0" smtClean="0"/>
              <a:t>The following theorem gives a lower bound</a:t>
            </a:r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37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 lower bound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We set </a:t>
            </a:r>
          </a:p>
          <a:p>
            <a:pPr eaLnBrk="1" hangingPunct="1"/>
            <a:endParaRPr lang="en-US" altLang="zh-CN" sz="2200" dirty="0"/>
          </a:p>
          <a:p>
            <a:pPr eaLnBrk="1" hangingPunct="1"/>
            <a:r>
              <a:rPr lang="en-US" altLang="zh-CN" sz="2200" dirty="0" smtClean="0"/>
              <a:t>Once a link (</a:t>
            </a:r>
            <a:r>
              <a:rPr lang="en-US" altLang="zh-CN" sz="2200" i="1" dirty="0" err="1" smtClean="0"/>
              <a:t>i</a:t>
            </a:r>
            <a:r>
              <a:rPr lang="en-US" altLang="zh-CN" sz="2200" dirty="0" smtClean="0"/>
              <a:t>, </a:t>
            </a:r>
            <a:r>
              <a:rPr lang="en-US" altLang="zh-CN" sz="2200" i="1" dirty="0" smtClean="0"/>
              <a:t>j</a:t>
            </a:r>
            <a:r>
              <a:rPr lang="en-US" altLang="zh-CN" sz="2200" dirty="0" smtClean="0"/>
              <a:t>) is active, nodes within a square with side </a:t>
            </a:r>
            <a:r>
              <a:rPr lang="en-US" altLang="zh-CN" sz="2200" dirty="0"/>
              <a:t>length  2(1</a:t>
            </a:r>
            <a:r>
              <a:rPr lang="en-US" altLang="zh-CN" sz="2200" dirty="0" smtClean="0"/>
              <a:t>+∆)r(</a:t>
            </a:r>
            <a:r>
              <a:rPr lang="en-US" altLang="zh-CN" sz="2200" i="1" dirty="0" smtClean="0"/>
              <a:t>n</a:t>
            </a:r>
            <a:r>
              <a:rPr lang="en-US" altLang="zh-CN" sz="2200" dirty="0" smtClean="0"/>
              <a:t>)+        cannot transmit</a:t>
            </a:r>
          </a:p>
          <a:p>
            <a:pPr eaLnBrk="1" hangingPunct="1"/>
            <a:r>
              <a:rPr lang="en-US" altLang="zh-CN" sz="2200" dirty="0" smtClean="0"/>
              <a:t>The number of links that interfere with </a:t>
            </a:r>
            <a:r>
              <a:rPr lang="en-US" altLang="zh-CN" sz="2200" dirty="0"/>
              <a:t>link (</a:t>
            </a:r>
            <a:r>
              <a:rPr lang="en-US" altLang="zh-CN" sz="2200" i="1" dirty="0" err="1"/>
              <a:t>i</a:t>
            </a:r>
            <a:r>
              <a:rPr lang="en-US" altLang="zh-CN" sz="2200" dirty="0"/>
              <a:t>, </a:t>
            </a:r>
            <a:r>
              <a:rPr lang="en-US" altLang="zh-CN" sz="2200" i="1" dirty="0"/>
              <a:t>j</a:t>
            </a:r>
            <a:r>
              <a:rPr lang="en-US" altLang="zh-CN" sz="2200" dirty="0"/>
              <a:t>) </a:t>
            </a:r>
            <a:r>
              <a:rPr lang="en-US" altLang="zh-CN" sz="2200" dirty="0" smtClean="0"/>
              <a:t>is at most</a:t>
            </a:r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325874" cy="7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4" y="2895600"/>
            <a:ext cx="768096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92" y="3735324"/>
            <a:ext cx="6807708" cy="31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38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2: A lower bound (3)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The interference from each of these links is at most</a:t>
            </a:r>
          </a:p>
          <a:p>
            <a:pPr eaLnBrk="1" hangingPunct="1"/>
            <a:endParaRPr lang="en-US" altLang="zh-CN" sz="2200" dirty="0"/>
          </a:p>
          <a:p>
            <a:pPr eaLnBrk="1" hangingPunct="1"/>
            <a:r>
              <a:rPr lang="en-US" altLang="zh-CN" sz="2200" dirty="0" smtClean="0"/>
              <a:t>We have</a:t>
            </a:r>
          </a:p>
          <a:p>
            <a:pPr eaLnBrk="1" hangingPunct="1"/>
            <a:endParaRPr lang="en-US" altLang="zh-CN" sz="2200" dirty="0"/>
          </a:p>
          <a:p>
            <a:pPr eaLnBrk="1" hangingPunct="1"/>
            <a:endParaRPr lang="en-US" altLang="zh-CN" sz="2200" dirty="0" smtClean="0"/>
          </a:p>
          <a:p>
            <a:pPr eaLnBrk="1" hangingPunct="1"/>
            <a:endParaRPr lang="en-US" altLang="zh-CN" sz="2200" dirty="0"/>
          </a:p>
          <a:p>
            <a:pPr eaLnBrk="1" hangingPunct="1"/>
            <a:endParaRPr lang="en-US" altLang="zh-CN" sz="2200" dirty="0" smtClean="0"/>
          </a:p>
          <a:p>
            <a:pPr eaLnBrk="1" hangingPunct="1"/>
            <a:r>
              <a:rPr lang="en-US" altLang="zh-CN" sz="2200" dirty="0" smtClean="0"/>
              <a:t>Thus, the constructed solution is feasible.</a:t>
            </a:r>
          </a:p>
          <a:p>
            <a:pPr eaLnBrk="1" hangingPunct="1"/>
            <a:r>
              <a:rPr lang="en-US" altLang="zh-CN" sz="2200" dirty="0" smtClean="0"/>
              <a:t>We have the same lower bound </a:t>
            </a:r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1248156" cy="4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91918"/>
            <a:ext cx="5216652" cy="225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47488"/>
            <a:ext cx="1050798" cy="3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39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267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dirty="0" smtClean="0">
                <a:sym typeface="Wingdings" pitchFamily="2" charset="2"/>
              </a:rPr>
              <a:t>Interference models</a:t>
            </a:r>
            <a:endParaRPr lang="en-US" altLang="zh-CN" sz="3100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0"/>
            <a:ext cx="8578850" cy="4495800"/>
          </a:xfrm>
        </p:spPr>
        <p:txBody>
          <a:bodyPr/>
          <a:lstStyle/>
          <a:p>
            <a:r>
              <a:rPr lang="en-US" altLang="zh-CN" sz="2200" dirty="0" smtClean="0">
                <a:sym typeface="Wingdings" pitchFamily="2" charset="2"/>
              </a:rPr>
              <a:t>Case 1: Protocol model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A transmission is successful if 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The receiver is within a transmission range of the transmitter 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The receiver is outside an interference range of other transmitters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The achievable rate of a successful transmission is a constant </a:t>
            </a:r>
            <a:r>
              <a:rPr lang="en-US" altLang="zh-CN" sz="1800" i="1" dirty="0" smtClean="0">
                <a:ea typeface="ＭＳ Ｐゴシック" pitchFamily="34" charset="-128"/>
                <a:sym typeface="Wingdings" pitchFamily="2" charset="2"/>
              </a:rPr>
              <a:t>B</a:t>
            </a:r>
          </a:p>
          <a:p>
            <a:r>
              <a:rPr lang="en-US" altLang="zh-CN" sz="2200" dirty="0" smtClean="0">
                <a:sym typeface="Wingdings" pitchFamily="2" charset="2"/>
              </a:rPr>
              <a:t>Case 2: Physical model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A transmission is successful if the SINR at receiver is over certain threshold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The available rate of a successful transmission is assumed to be a constant </a:t>
            </a:r>
            <a:r>
              <a:rPr lang="en-US" altLang="zh-CN" sz="1800" i="1" dirty="0" smtClean="0">
                <a:ea typeface="ＭＳ Ｐゴシック" pitchFamily="34" charset="-128"/>
                <a:sym typeface="Wingdings" pitchFamily="2" charset="2"/>
              </a:rPr>
              <a:t>B</a:t>
            </a:r>
          </a:p>
          <a:p>
            <a:r>
              <a:rPr lang="en-US" altLang="zh-CN" sz="2200" dirty="0" smtClean="0">
                <a:sym typeface="Wingdings" pitchFamily="2" charset="2"/>
              </a:rPr>
              <a:t>Case 3: Generalized physical model</a:t>
            </a:r>
          </a:p>
          <a:p>
            <a:pPr lvl="1"/>
            <a:r>
              <a:rPr lang="en-US" altLang="zh-CN" sz="1800" dirty="0" smtClean="0">
                <a:sym typeface="Wingdings" pitchFamily="2" charset="2"/>
              </a:rPr>
              <a:t>The achievable rate </a:t>
            </a:r>
            <a:r>
              <a:rPr lang="en-US" altLang="zh-CN" sz="1800" i="1" dirty="0" smtClean="0">
                <a:sym typeface="Wingdings" pitchFamily="2" charset="2"/>
              </a:rPr>
              <a:t>B</a:t>
            </a:r>
            <a:r>
              <a:rPr lang="en-US" altLang="zh-CN" sz="1800" dirty="0" smtClean="0">
                <a:sym typeface="Wingdings" pitchFamily="2" charset="2"/>
              </a:rPr>
              <a:t> of a transmission is determined by the Shannon capacity formula, i.e., </a:t>
            </a:r>
            <a:r>
              <a:rPr lang="en-US" altLang="zh-CN" sz="1800" i="1" dirty="0" smtClean="0">
                <a:sym typeface="Wingdings" pitchFamily="2" charset="2"/>
              </a:rPr>
              <a:t>B</a:t>
            </a:r>
            <a:r>
              <a:rPr lang="en-US" altLang="zh-CN" sz="1800" dirty="0" smtClean="0">
                <a:sym typeface="Wingdings" pitchFamily="2" charset="2"/>
              </a:rPr>
              <a:t> = </a:t>
            </a:r>
            <a:r>
              <a:rPr lang="en-US" altLang="zh-CN" sz="1800" i="1" dirty="0" smtClean="0">
                <a:sym typeface="Wingdings" pitchFamily="2" charset="2"/>
              </a:rPr>
              <a:t>W</a:t>
            </a:r>
            <a:r>
              <a:rPr lang="en-US" altLang="zh-CN" sz="1800" dirty="0" smtClean="0">
                <a:sym typeface="Wingdings" pitchFamily="2" charset="2"/>
              </a:rPr>
              <a:t>log</a:t>
            </a:r>
            <a:r>
              <a:rPr lang="en-US" altLang="zh-CN" sz="1800" baseline="-25000" dirty="0" smtClean="0">
                <a:sym typeface="Wingdings" pitchFamily="2" charset="2"/>
              </a:rPr>
              <a:t>2</a:t>
            </a:r>
            <a:r>
              <a:rPr lang="en-US" altLang="zh-CN" sz="1800" dirty="0" smtClean="0">
                <a:sym typeface="Wingdings" pitchFamily="2" charset="2"/>
              </a:rPr>
              <a:t>(1+SINR)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B34674-F608-40B5-8F97-FF8DC53001F1}" type="slidenum">
              <a:rPr lang="zh-CN" altLang="en-US" sz="1200"/>
              <a:pPr algn="r"/>
              <a:t>4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40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3: Asymptotic capacity under the generalized physical model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The achievable rate from node </a:t>
            </a:r>
            <a:r>
              <a:rPr lang="en-US" altLang="zh-CN" sz="2200" i="1" dirty="0" err="1" smtClean="0"/>
              <a:t>i</a:t>
            </a:r>
            <a:r>
              <a:rPr lang="en-US" altLang="zh-CN" sz="2200" dirty="0" smtClean="0"/>
              <a:t> to node </a:t>
            </a:r>
            <a:r>
              <a:rPr lang="en-US" altLang="zh-CN" sz="2200" i="1" dirty="0" smtClean="0"/>
              <a:t>j</a:t>
            </a:r>
            <a:r>
              <a:rPr lang="en-US" altLang="zh-CN" sz="2200" dirty="0" smtClean="0"/>
              <a:t> is</a:t>
            </a:r>
          </a:p>
          <a:p>
            <a:pPr eaLnBrk="1" hangingPunct="1"/>
            <a:endParaRPr lang="en-US" altLang="zh-CN" sz="2200" dirty="0" smtClean="0">
              <a:ea typeface="ＭＳ Ｐゴシック" pitchFamily="34" charset="-128"/>
            </a:endParaRPr>
          </a:p>
          <a:p>
            <a:pPr eaLnBrk="1" hangingPunct="1"/>
            <a:endParaRPr lang="en-US" altLang="zh-CN" sz="2200" dirty="0" smtClean="0"/>
          </a:p>
          <a:p>
            <a:pPr eaLnBrk="1" hangingPunct="1"/>
            <a:r>
              <a:rPr lang="en-US" altLang="zh-CN" sz="2200" dirty="0"/>
              <a:t>This model is the most challenging one among the three models</a:t>
            </a:r>
          </a:p>
          <a:p>
            <a:pPr lvl="1" eaLnBrk="1" hangingPunct="1"/>
            <a:r>
              <a:rPr lang="en-US" altLang="zh-CN" sz="1800" i="1" dirty="0" smtClean="0">
                <a:solidFill>
                  <a:srgbClr val="0033CC"/>
                </a:solidFill>
              </a:rPr>
              <a:t>The asymptotic upper bound for this model remains open</a:t>
            </a:r>
          </a:p>
          <a:p>
            <a:pPr lvl="1" eaLnBrk="1" hangingPunct="1"/>
            <a:r>
              <a:rPr lang="en-US" altLang="zh-CN" sz="1800" dirty="0" smtClean="0"/>
              <a:t>A lower bound by applying the Percolation theory is developed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3494151" cy="4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006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41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3: A lower bound (1)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Consider a random network generated by a </a:t>
            </a:r>
            <a:r>
              <a:rPr lang="en-US" altLang="zh-CN" sz="2200" i="1" dirty="0" smtClean="0">
                <a:solidFill>
                  <a:srgbClr val="0033CC"/>
                </a:solidFill>
              </a:rPr>
              <a:t>Poisson point process </a:t>
            </a:r>
            <a:r>
              <a:rPr lang="en-US" altLang="zh-CN" sz="2200" dirty="0" smtClean="0"/>
              <a:t>with density </a:t>
            </a:r>
            <a:r>
              <a:rPr lang="en-US" altLang="zh-CN" sz="2200" i="1" dirty="0" smtClean="0"/>
              <a:t>n</a:t>
            </a:r>
            <a:r>
              <a:rPr lang="en-US" altLang="zh-CN" sz="2200" dirty="0" smtClean="0"/>
              <a:t> in an 1x1 area</a:t>
            </a:r>
          </a:p>
          <a:p>
            <a:pPr eaLnBrk="1" hangingPunct="1"/>
            <a:endParaRPr lang="en-US" altLang="zh-CN" sz="1200" dirty="0" smtClean="0"/>
          </a:p>
          <a:p>
            <a:pPr eaLnBrk="1" hangingPunct="1"/>
            <a:r>
              <a:rPr lang="en-US" altLang="zh-CN" sz="2200" dirty="0" smtClean="0">
                <a:ea typeface="ＭＳ Ｐゴシック" pitchFamily="34" charset="-128"/>
              </a:rPr>
              <a:t>Each node is the destination of exactly one source</a:t>
            </a:r>
          </a:p>
          <a:p>
            <a:pPr eaLnBrk="1" hangingPunct="1"/>
            <a:endParaRPr lang="en-US" altLang="zh-CN" sz="12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2200" dirty="0" smtClean="0"/>
              <a:t>All nodes use the same transmitting power</a:t>
            </a:r>
          </a:p>
          <a:p>
            <a:pPr eaLnBrk="1" hangingPunct="1"/>
            <a:endParaRPr lang="en-US" altLang="zh-CN" sz="1200" dirty="0" smtClean="0"/>
          </a:p>
          <a:p>
            <a:pPr eaLnBrk="1" hangingPunct="1"/>
            <a:r>
              <a:rPr lang="en-US" altLang="zh-CN" sz="2200" dirty="0" smtClean="0">
                <a:ea typeface="ＭＳ Ｐゴシック" pitchFamily="34" charset="-128"/>
              </a:rPr>
              <a:t>Main </a:t>
            </a:r>
            <a:r>
              <a:rPr lang="en-US" altLang="zh-CN" sz="2200" dirty="0" smtClean="0"/>
              <a:t>idea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Divide the entire network area into small cells</a:t>
            </a:r>
          </a:p>
          <a:p>
            <a:pPr lvl="1" eaLnBrk="1" hangingPunct="1"/>
            <a:r>
              <a:rPr lang="en-US" altLang="zh-CN" sz="1800" dirty="0" smtClean="0"/>
              <a:t>A solution on multi-hop routing is based on a highway system in the network</a:t>
            </a:r>
          </a:p>
          <a:p>
            <a:pPr lvl="1" eaLnBrk="1" hangingPunct="1"/>
            <a:r>
              <a:rPr lang="en-US" altLang="zh-CN" sz="1800" dirty="0" smtClean="0"/>
              <a:t>A single node in each cell that is crossed by a highway path is selected to transmit data along this highway</a:t>
            </a:r>
          </a:p>
          <a:p>
            <a:pPr lvl="1" eaLnBrk="1" hangingPunct="1"/>
            <a:endParaRPr lang="en-US" altLang="zh-CN" sz="18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42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3: A lower bound (2)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 smtClean="0"/>
              <a:t>A feasible solution can be used as a lower bound </a:t>
            </a:r>
          </a:p>
          <a:p>
            <a:pPr eaLnBrk="1" hangingPunct="1"/>
            <a:endParaRPr lang="en-US" altLang="zh-CN" sz="2200" dirty="0" smtClean="0"/>
          </a:p>
          <a:p>
            <a:pPr eaLnBrk="1" hangingPunct="1"/>
            <a:r>
              <a:rPr lang="en-US" altLang="zh-CN" sz="2200" dirty="0" smtClean="0"/>
              <a:t>Two steps to establish a lower bound 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Construction of the highway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Deriving a feasible solution based on the highway</a:t>
            </a:r>
          </a:p>
          <a:p>
            <a:pPr lvl="2" eaLnBrk="1" hangingPunct="1"/>
            <a:r>
              <a:rPr lang="en-US" altLang="zh-CN" sz="1800" dirty="0" smtClean="0">
                <a:ea typeface="ＭＳ Ｐゴシック" pitchFamily="34" charset="-128"/>
                <a:cs typeface="+mn-cs"/>
              </a:rPr>
              <a:t>Routing scheme</a:t>
            </a:r>
          </a:p>
          <a:p>
            <a:pPr lvl="2" eaLnBrk="1" hangingPunct="1"/>
            <a:r>
              <a:rPr lang="en-US" altLang="zh-CN" sz="1800" dirty="0" smtClean="0">
                <a:ea typeface="ＭＳ Ｐゴシック" pitchFamily="34" charset="-128"/>
                <a:cs typeface="+mn-cs"/>
              </a:rPr>
              <a:t>Scheduling scheme</a:t>
            </a:r>
            <a:endParaRPr lang="en-US" altLang="zh-CN" sz="2200" dirty="0" smtClean="0"/>
          </a:p>
          <a:p>
            <a:pPr lvl="1" eaLnBrk="1" hangingPunct="1"/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43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3: A lower bound (3)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5715000" cy="49530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itchFamily="34" charset="-128"/>
                <a:cs typeface="+mn-cs"/>
              </a:rPr>
              <a:t>Construction of the highway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Let                       and  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Partition the area into cells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A cell is empty if there is no nodes in this cell</a:t>
            </a:r>
            <a:endParaRPr lang="en-US" altLang="zh-CN" sz="2200" dirty="0" smtClean="0"/>
          </a:p>
          <a:p>
            <a:pPr lvl="1" eaLnBrk="1" hangingPunct="1"/>
            <a:endParaRPr lang="en-US" altLang="zh-CN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02" y="2209800"/>
            <a:ext cx="1850898" cy="3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1509522" cy="3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50836"/>
            <a:ext cx="8153400" cy="4831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15440"/>
            <a:ext cx="30861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44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Case 3: A lower bound (4)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7924800" cy="473075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ＭＳ Ｐゴシック" pitchFamily="34" charset="-128"/>
                <a:cs typeface="+mn-cs"/>
              </a:rPr>
              <a:t>Construction of the highway </a:t>
            </a:r>
          </a:p>
          <a:p>
            <a:pPr marL="0" indent="0" eaLnBrk="1" hangingPunct="1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en-US" altLang="zh-CN" sz="2400" dirty="0" smtClean="0">
                <a:ea typeface="ＭＳ Ｐゴシック" pitchFamily="34" charset="-128"/>
                <a:cs typeface="+mn-cs"/>
              </a:rPr>
              <a:t>(cont’d)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Draw m(n) horizontal lines and m(n)</a:t>
            </a:r>
          </a:p>
          <a:p>
            <a:pPr marL="471487" lvl="1" indent="0" eaLnBrk="1" hangingPunct="1">
              <a:buNone/>
            </a:pPr>
            <a:r>
              <a:rPr lang="en-US" altLang="zh-CN" sz="2000" dirty="0">
                <a:ea typeface="ＭＳ Ｐゴシック" pitchFamily="34" charset="-128"/>
                <a:cs typeface="+mn-cs"/>
              </a:rPr>
              <a:t> </a:t>
            </a:r>
            <a:r>
              <a:rPr lang="en-US" altLang="zh-CN" sz="2000" dirty="0" smtClean="0">
                <a:ea typeface="ＭＳ Ｐゴシック" pitchFamily="34" charset="-128"/>
                <a:cs typeface="+mn-cs"/>
              </a:rPr>
              <a:t>    vertical lines across half of the cells 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A path include some segments from </a:t>
            </a:r>
          </a:p>
          <a:p>
            <a:pPr marL="471487" lvl="1" indent="0" eaLnBrk="1" hangingPunct="1">
              <a:buNone/>
            </a:pPr>
            <a:r>
              <a:rPr lang="en-US" altLang="zh-CN" sz="2000" dirty="0">
                <a:ea typeface="ＭＳ Ｐゴシック" pitchFamily="34" charset="-128"/>
                <a:cs typeface="+mn-cs"/>
              </a:rPr>
              <a:t> </a:t>
            </a:r>
            <a:r>
              <a:rPr lang="en-US" altLang="zh-CN" sz="2000" dirty="0" smtClean="0">
                <a:ea typeface="ＭＳ Ｐゴシック" pitchFamily="34" charset="-128"/>
                <a:cs typeface="+mn-cs"/>
              </a:rPr>
              <a:t>    these lines</a:t>
            </a: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A path is open if it does not cross </a:t>
            </a:r>
          </a:p>
          <a:p>
            <a:pPr marL="471487" lvl="1" indent="0" eaLnBrk="1" hangingPunct="1">
              <a:buNone/>
            </a:pPr>
            <a:r>
              <a:rPr lang="en-US" altLang="zh-CN" sz="2000" dirty="0">
                <a:ea typeface="ＭＳ Ｐゴシック" pitchFamily="34" charset="-128"/>
                <a:cs typeface="+mn-cs"/>
              </a:rPr>
              <a:t> </a:t>
            </a:r>
            <a:r>
              <a:rPr lang="en-US" altLang="zh-CN" sz="2000" dirty="0" smtClean="0">
                <a:ea typeface="ＭＳ Ｐゴシック" pitchFamily="34" charset="-128"/>
                <a:cs typeface="+mn-cs"/>
              </a:rPr>
              <a:t>    any empty cell</a:t>
            </a:r>
          </a:p>
          <a:p>
            <a:pPr lvl="1" eaLnBrk="1" hangingPunct="1"/>
            <a:endParaRPr lang="en-US" altLang="zh-CN" sz="2000" dirty="0">
              <a:ea typeface="ＭＳ Ｐゴシック" pitchFamily="34" charset="-128"/>
              <a:cs typeface="+mn-cs"/>
            </a:endParaRPr>
          </a:p>
          <a:p>
            <a:pPr lvl="1" eaLnBrk="1" hangingPunct="1"/>
            <a:endParaRPr lang="en-US" altLang="zh-CN" sz="2000" dirty="0" smtClean="0">
              <a:ea typeface="ＭＳ Ｐゴシック" pitchFamily="34" charset="-128"/>
              <a:cs typeface="+mn-cs"/>
            </a:endParaRPr>
          </a:p>
          <a:p>
            <a:pPr lvl="1" eaLnBrk="1" hangingPunct="1"/>
            <a:endParaRPr lang="en-US" altLang="zh-CN" sz="2000" dirty="0">
              <a:ea typeface="ＭＳ Ｐゴシック" pitchFamily="34" charset="-128"/>
              <a:cs typeface="+mn-cs"/>
            </a:endParaRPr>
          </a:p>
          <a:p>
            <a:pPr lvl="1" eaLnBrk="1" hangingPunct="1"/>
            <a:r>
              <a:rPr lang="en-US" altLang="zh-CN" sz="2000" dirty="0" smtClean="0">
                <a:ea typeface="ＭＳ Ｐゴシック" pitchFamily="34" charset="-128"/>
                <a:cs typeface="+mn-cs"/>
              </a:rPr>
              <a:t>We call </a:t>
            </a:r>
            <a:r>
              <a:rPr lang="en-US" altLang="zh-CN" sz="2000" dirty="0">
                <a:ea typeface="ＭＳ Ｐゴシック" pitchFamily="34" charset="-128"/>
                <a:cs typeface="+mn-cs"/>
              </a:rPr>
              <a:t>t</a:t>
            </a:r>
            <a:r>
              <a:rPr lang="en-US" altLang="zh-CN" sz="2000" dirty="0" smtClean="0">
                <a:ea typeface="ＭＳ Ｐゴシック" pitchFamily="34" charset="-128"/>
                <a:cs typeface="+mn-cs"/>
              </a:rPr>
              <a:t>hese paths as the highway system</a:t>
            </a:r>
            <a:endParaRPr lang="en-US" altLang="zh-CN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83920" y="49440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at least            open </a:t>
            </a:r>
            <a:r>
              <a:rPr lang="en-US" dirty="0"/>
              <a:t>paths </a:t>
            </a:r>
            <a:r>
              <a:rPr lang="en-US" dirty="0" smtClean="0"/>
              <a:t>crossing the </a:t>
            </a:r>
            <a:r>
              <a:rPr lang="en-US" dirty="0"/>
              <a:t>network area between left and right </a:t>
            </a:r>
            <a:r>
              <a:rPr lang="en-US" dirty="0" smtClean="0"/>
              <a:t>sides and            paths between </a:t>
            </a:r>
            <a:r>
              <a:rPr lang="en-US" dirty="0"/>
              <a:t>left and right </a:t>
            </a:r>
            <a:r>
              <a:rPr lang="en-US" dirty="0" smtClean="0"/>
              <a:t>sides.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4944070"/>
            <a:ext cx="746760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18021"/>
            <a:ext cx="746760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85826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45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(5)</a:t>
            </a:r>
            <a:endParaRPr lang="en-US" altLang="zh-CN" sz="2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2200" dirty="0"/>
              <a:t>An end-to-end transmission has four phases</a:t>
            </a:r>
          </a:p>
          <a:p>
            <a:pPr lvl="1" eaLnBrk="1" hangingPunct="1"/>
            <a:r>
              <a:rPr lang="en-US" altLang="zh-CN" sz="1800" dirty="0">
                <a:ea typeface="ＭＳ Ｐゴシック" pitchFamily="34" charset="-128"/>
              </a:rPr>
              <a:t>Phase i: Nodes send their data to a node in the highway via one-hop transmissions</a:t>
            </a:r>
          </a:p>
          <a:p>
            <a:pPr lvl="1" eaLnBrk="1" hangingPunct="1"/>
            <a:r>
              <a:rPr lang="en-US" altLang="zh-CN" sz="1800" dirty="0">
                <a:ea typeface="ＭＳ Ｐゴシック" pitchFamily="34" charset="-128"/>
              </a:rPr>
              <a:t>Phase ii: Data is carried by a horizontal highway path</a:t>
            </a:r>
          </a:p>
          <a:p>
            <a:pPr lvl="1" eaLnBrk="1" hangingPunct="1"/>
            <a:r>
              <a:rPr lang="en-US" altLang="zh-CN" sz="1800" dirty="0">
                <a:ea typeface="ＭＳ Ｐゴシック" pitchFamily="34" charset="-128"/>
              </a:rPr>
              <a:t>Phase iii: Data is carried by a vertical highway path</a:t>
            </a:r>
          </a:p>
          <a:p>
            <a:pPr lvl="1" eaLnBrk="1" hangingPunct="1"/>
            <a:r>
              <a:rPr lang="en-US" altLang="zh-CN" sz="1800" dirty="0">
                <a:ea typeface="ＭＳ Ｐゴシック" pitchFamily="34" charset="-128"/>
              </a:rPr>
              <a:t>Phase iv: Data is delivered from a node in the highway to the destination nodes via one-hop </a:t>
            </a:r>
            <a:r>
              <a:rPr lang="en-US" altLang="zh-CN" sz="1800" dirty="0" smtClean="0">
                <a:ea typeface="ＭＳ Ｐゴシック" pitchFamily="34" charset="-128"/>
              </a:rPr>
              <a:t>transmission</a:t>
            </a:r>
            <a:endParaRPr lang="en-US" altLang="zh-CN" sz="2800" dirty="0" smtClean="0">
              <a:ea typeface="ＭＳ Ｐゴシック" charset="-128"/>
            </a:endParaRPr>
          </a:p>
          <a:p>
            <a:pPr eaLnBrk="1" hangingPunct="1"/>
            <a:r>
              <a:rPr lang="en-US" altLang="zh-CN" sz="2200" dirty="0" smtClean="0">
                <a:ea typeface="ＭＳ Ｐゴシック" charset="-128"/>
              </a:rPr>
              <a:t>Routing scheme</a:t>
            </a:r>
          </a:p>
          <a:p>
            <a:pPr lvl="1" eaLnBrk="1" hangingPunct="1"/>
            <a:r>
              <a:rPr lang="en-US" altLang="zh-CN" sz="1800" dirty="0" smtClean="0"/>
              <a:t>For Phases (ii) and (iii), a highway system for data transmission has been built in previous part</a:t>
            </a:r>
          </a:p>
          <a:p>
            <a:pPr lvl="1" eaLnBrk="1" hangingPunct="1"/>
            <a:r>
              <a:rPr lang="en-US" altLang="zh-CN" sz="1800" dirty="0" smtClean="0"/>
              <a:t>For Phases (</a:t>
            </a:r>
            <a:r>
              <a:rPr lang="en-US" altLang="zh-CN" sz="1800" dirty="0" err="1" smtClean="0"/>
              <a:t>i</a:t>
            </a:r>
            <a:r>
              <a:rPr lang="en-US" altLang="zh-CN" sz="1800" dirty="0" smtClean="0"/>
              <a:t>) and (iv), we now design a routing scheme and show that the hop length is at most </a:t>
            </a:r>
          </a:p>
          <a:p>
            <a:pPr lvl="1" eaLnBrk="1" hangingPunct="1"/>
            <a:endParaRPr lang="en-US" altLang="zh-CN" sz="2000" dirty="0" smtClean="0"/>
          </a:p>
          <a:p>
            <a:pPr lvl="2" eaLnBrk="1" hangingPunct="1">
              <a:buNone/>
            </a:pPr>
            <a:endParaRPr lang="en-US" altLang="zh-CN" sz="1700" dirty="0" smtClean="0"/>
          </a:p>
          <a:p>
            <a:pPr lvl="1" eaLnBrk="1" hangingPunct="1"/>
            <a:endParaRPr lang="en-US" altLang="zh-CN" sz="20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198" y="5696673"/>
            <a:ext cx="4497402" cy="3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46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(6)</a:t>
            </a:r>
            <a:endParaRPr lang="en-US" altLang="zh-CN" sz="2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382000" cy="49530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altLang="zh-CN" sz="2200" dirty="0">
                <a:ea typeface="ＭＳ Ｐゴシック" charset="-128"/>
              </a:rPr>
              <a:t>Routing scheme for Phase (</a:t>
            </a:r>
            <a:r>
              <a:rPr lang="en-US" altLang="zh-CN" sz="2200" dirty="0" err="1">
                <a:ea typeface="ＭＳ Ｐゴシック" charset="-128"/>
              </a:rPr>
              <a:t>i</a:t>
            </a:r>
            <a:r>
              <a:rPr lang="en-US" altLang="zh-CN" sz="2200" dirty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altLang="zh-CN" sz="1800" dirty="0"/>
              <a:t>Slice network area into horizontal strips of height </a:t>
            </a:r>
            <a:endParaRPr lang="en-US" altLang="zh-CN" sz="1800" dirty="0" smtClean="0"/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One strip corresponds to one cross path</a:t>
            </a:r>
          </a:p>
          <a:p>
            <a:pPr lvl="1" eaLnBrk="1" hangingPunct="1"/>
            <a:r>
              <a:rPr lang="en-US" altLang="zh-CN" sz="1800" dirty="0" smtClean="0">
                <a:ea typeface="ＭＳ Ｐゴシック" pitchFamily="34" charset="-128"/>
              </a:rPr>
              <a:t>Identify an entry point for each source in a strip</a:t>
            </a:r>
          </a:p>
          <a:p>
            <a:pPr lvl="2" eaLnBrk="1" hangingPunct="1"/>
            <a:r>
              <a:rPr lang="en-US" altLang="zh-CN" sz="1500" dirty="0" smtClean="0">
                <a:ea typeface="ＭＳ Ｐゴシック" pitchFamily="34" charset="-128"/>
              </a:rPr>
              <a:t>The source and entry point is within                               diagonal cells</a:t>
            </a:r>
          </a:p>
          <a:p>
            <a:pPr lvl="2" eaLnBrk="1" hangingPunct="1"/>
            <a:endParaRPr lang="en-US" altLang="zh-CN" sz="1800" dirty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 smtClean="0">
              <a:ea typeface="ＭＳ Ｐゴシック" pitchFamily="34" charset="-128"/>
            </a:endParaRPr>
          </a:p>
          <a:p>
            <a:pPr lvl="2" eaLnBrk="1" hangingPunct="1"/>
            <a:endParaRPr lang="en-US" altLang="zh-CN" sz="1500" dirty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zh-CN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zh-CN" sz="2200" dirty="0"/>
              <a:t>Routing scheme for Phase (</a:t>
            </a:r>
            <a:r>
              <a:rPr lang="en-US" altLang="zh-CN" sz="2200" dirty="0" smtClean="0"/>
              <a:t>iv) is similar</a:t>
            </a:r>
            <a:endParaRPr lang="en-US" altLang="zh-CN" sz="1700" dirty="0" smtClean="0"/>
          </a:p>
          <a:p>
            <a:pPr lvl="1" eaLnBrk="1" hangingPunct="1"/>
            <a:endParaRPr lang="en-US" altLang="zh-CN" sz="20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541264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901952" cy="27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5886"/>
            <a:ext cx="560070" cy="3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47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(7)</a:t>
            </a:r>
            <a:endParaRPr lang="en-US" altLang="zh-CN" sz="2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 </a:t>
            </a:r>
            <a:r>
              <a:rPr lang="en-US" altLang="zh-CN" sz="2400" dirty="0" smtClean="0"/>
              <a:t>Scheduling scheme</a:t>
            </a:r>
          </a:p>
          <a:p>
            <a:pPr lvl="1" eaLnBrk="1" hangingPunct="1"/>
            <a:r>
              <a:rPr lang="en-US" altLang="zh-CN" sz="2000" dirty="0" smtClean="0"/>
              <a:t>Design a time slot based scheduling</a:t>
            </a:r>
          </a:p>
          <a:p>
            <a:pPr lvl="1" eaLnBrk="1" hangingPunct="1"/>
            <a:r>
              <a:rPr lang="en-US" altLang="zh-CN" sz="2000" dirty="0" smtClean="0"/>
              <a:t>Basic idea: when a node transmits, the nodes within its interference range cannot transmit simultaneously, but the nodes outside this distance can transmit</a:t>
            </a:r>
          </a:p>
          <a:p>
            <a:pPr lvl="1" eaLnBrk="1" hangingPunct="1"/>
            <a:r>
              <a:rPr lang="en-US" altLang="zh-CN" sz="2000" i="1" dirty="0" smtClean="0"/>
              <a:t>k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 time slots are used for scheduling, where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=2(</a:t>
            </a:r>
            <a:r>
              <a:rPr lang="en-US" altLang="zh-CN" sz="2000" i="1" dirty="0" smtClean="0"/>
              <a:t>d</a:t>
            </a:r>
            <a:r>
              <a:rPr lang="en-US" altLang="zh-CN" sz="2000" dirty="0" smtClean="0"/>
              <a:t>+1)</a:t>
            </a:r>
          </a:p>
          <a:p>
            <a:pPr lvl="1" eaLnBrk="1" hangingPunct="1"/>
            <a:endParaRPr lang="en-US" altLang="zh-CN" sz="2000" dirty="0" smtClean="0"/>
          </a:p>
          <a:p>
            <a:pPr eaLnBrk="1" hangingPunct="1">
              <a:buNone/>
            </a:pPr>
            <a:endParaRPr lang="en-US" altLang="zh-CN" sz="2200" dirty="0" smtClean="0"/>
          </a:p>
          <a:p>
            <a:pPr lvl="1" eaLnBrk="1" hangingPunct="1"/>
            <a:endParaRPr lang="en-US" altLang="zh-CN" sz="18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130" y="4114800"/>
            <a:ext cx="232107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4800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zh-CN" sz="2000" dirty="0" smtClean="0"/>
              <a:t>A set of cells that are allowed </a:t>
            </a:r>
          </a:p>
          <a:p>
            <a:pPr lvl="1" eaLnBrk="1" hangingPunct="1"/>
            <a:r>
              <a:rPr lang="en-US" altLang="zh-CN" sz="2000" dirty="0" smtClean="0"/>
              <a:t>to transmit in a time slot</a:t>
            </a:r>
            <a:endParaRPr lang="en-US" altLang="zh-CN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48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(8)</a:t>
            </a:r>
            <a:endParaRPr lang="en-US" altLang="zh-CN" sz="2000" dirty="0" smtClean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42841"/>
            <a:ext cx="8382000" cy="65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52441"/>
            <a:ext cx="8382000" cy="5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358140" y="3200400"/>
            <a:ext cx="8438909" cy="1252959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1962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sz="3200" kern="0" dirty="0" smtClean="0"/>
              <a:t> </a:t>
            </a:r>
            <a:r>
              <a:rPr lang="en-US" altLang="zh-CN" sz="2400" kern="0" dirty="0" smtClean="0"/>
              <a:t>Scheduling scheme (cont’d)</a:t>
            </a:r>
            <a:endParaRPr lang="en-US" altLang="zh-CN" sz="1800" kern="0" dirty="0" smtClean="0"/>
          </a:p>
          <a:p>
            <a:pPr eaLnBrk="1" hangingPunct="1"/>
            <a:endParaRPr lang="en-US" altLang="zh-CN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81962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2400" kern="0" dirty="0" smtClean="0">
                <a:latin typeface="+mn-lt"/>
                <a:ea typeface="ＭＳ Ｐゴシック" charset="-128"/>
                <a:cs typeface="+mn-cs"/>
              </a:rPr>
              <a:t>Analyze the achievable per-node throughput in Phases (</a:t>
            </a:r>
            <a:r>
              <a:rPr lang="en-US" altLang="zh-CN" sz="2400" kern="0" dirty="0" err="1" smtClean="0">
                <a:latin typeface="+mn-lt"/>
                <a:ea typeface="ＭＳ Ｐゴシック" charset="-128"/>
                <a:cs typeface="+mn-cs"/>
              </a:rPr>
              <a:t>i</a:t>
            </a:r>
            <a:r>
              <a:rPr lang="en-US" altLang="zh-CN" sz="2400" kern="0" dirty="0" smtClean="0">
                <a:latin typeface="+mn-lt"/>
                <a:ea typeface="ＭＳ Ｐゴシック" charset="-128"/>
                <a:cs typeface="+mn-cs"/>
              </a:rPr>
              <a:t>)–(iv)</a:t>
            </a: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293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49</a:t>
            </a:fld>
            <a:endParaRPr lang="en-US" altLang="zh-CN" sz="1200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(9)</a:t>
            </a:r>
            <a:endParaRPr lang="en-US" altLang="zh-CN" sz="2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sz="2200" dirty="0" smtClean="0"/>
              <a:t> </a:t>
            </a:r>
          </a:p>
          <a:p>
            <a:pPr lvl="1" eaLnBrk="1" hangingPunct="1"/>
            <a:endParaRPr lang="en-US" altLang="zh-CN" sz="18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81" y="2920641"/>
            <a:ext cx="7981019" cy="7451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55387"/>
          <a:stretch>
            <a:fillRect/>
          </a:stretch>
        </p:blipFill>
        <p:spPr bwMode="auto">
          <a:xfrm>
            <a:off x="609600" y="3833469"/>
            <a:ext cx="8035678" cy="687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8001000" cy="9906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3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64525" cy="1216025"/>
          </a:xfrm>
        </p:spPr>
        <p:txBody>
          <a:bodyPr/>
          <a:lstStyle/>
          <a:p>
            <a:r>
              <a:rPr lang="en-US" altLang="zh-CN" sz="3200" dirty="0" smtClean="0"/>
              <a:t>Main 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46482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number of nodes in the network</a:t>
            </a:r>
            <a:endParaRPr lang="en-US" dirty="0"/>
          </a:p>
        </p:txBody>
      </p:sp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611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50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Case 3: A lower bound (10)</a:t>
            </a:r>
            <a:endParaRPr lang="en-US" altLang="zh-CN" sz="2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9530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sz="2200" dirty="0" smtClean="0"/>
              <a:t> </a:t>
            </a:r>
          </a:p>
          <a:p>
            <a:pPr lvl="1" eaLnBrk="1" hangingPunct="1"/>
            <a:endParaRPr lang="en-US" altLang="zh-CN" sz="1800" dirty="0" smtClean="0"/>
          </a:p>
          <a:p>
            <a:pPr eaLnBrk="1" hangingPunct="1"/>
            <a:endParaRPr lang="en-US" altLang="zh-CN" sz="1800" dirty="0" smtClean="0">
              <a:ea typeface="ＭＳ Ｐゴシック" pitchFamily="34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8305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81962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2400" kern="0" dirty="0">
                <a:ea typeface="ＭＳ Ｐゴシック" charset="-128"/>
              </a:rPr>
              <a:t>The communication bottleneck resides in the highway Phases (ii) and (iii) with a per-node throughput of  </a:t>
            </a:r>
            <a:endParaRPr lang="en-US" altLang="zh-CN" sz="1700" kern="0" dirty="0">
              <a:ea typeface="ＭＳ Ｐゴシック" charset="-128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altLang="zh-CN" sz="2400" kern="0" dirty="0" smtClean="0">
              <a:latin typeface="+mn-lt"/>
              <a:ea typeface="ＭＳ Ｐゴシック" charset="-128"/>
              <a:cs typeface="+mn-cs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2400" kern="0" dirty="0" smtClean="0">
                <a:latin typeface="+mn-lt"/>
                <a:ea typeface="ＭＳ Ｐゴシック" charset="-128"/>
                <a:cs typeface="+mn-cs"/>
              </a:rPr>
              <a:t>The analyzed lower bound</a:t>
            </a:r>
            <a:endParaRPr kumimoji="0" lang="en-US" altLang="zh-CN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2" y="2590800"/>
            <a:ext cx="780288" cy="4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574675" y="304800"/>
            <a:ext cx="8264525" cy="1216025"/>
          </a:xfrm>
        </p:spPr>
        <p:txBody>
          <a:bodyPr/>
          <a:lstStyle/>
          <a:p>
            <a:r>
              <a:rPr lang="en-US" altLang="zh-CN" sz="3200" dirty="0" smtClean="0">
                <a:sym typeface="Wingdings" pitchFamily="2" charset="2"/>
              </a:rPr>
              <a:t>Summary</a:t>
            </a:r>
            <a:endParaRPr lang="en-US" altLang="zh-CN" sz="3100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28800"/>
            <a:ext cx="8578850" cy="4495800"/>
          </a:xfrm>
        </p:spPr>
        <p:txBody>
          <a:bodyPr/>
          <a:lstStyle/>
          <a:p>
            <a:r>
              <a:rPr lang="en-US" altLang="zh-CN" sz="2200" dirty="0" smtClean="0">
                <a:sym typeface="Wingdings" pitchFamily="2" charset="2"/>
              </a:rPr>
              <a:t>Studied the asymptotic capacity of three interference models</a:t>
            </a:r>
          </a:p>
          <a:p>
            <a:pPr lvl="1"/>
            <a:r>
              <a:rPr lang="en-US" altLang="zh-CN" sz="1800" dirty="0" smtClean="0">
                <a:sym typeface="Wingdings" pitchFamily="2" charset="2"/>
              </a:rPr>
              <a:t>Case 1: Protocol model</a:t>
            </a:r>
          </a:p>
          <a:p>
            <a:pPr lvl="1"/>
            <a:r>
              <a:rPr lang="en-US" altLang="zh-CN" sz="1800" dirty="0" smtClean="0">
                <a:sym typeface="Wingdings" pitchFamily="2" charset="2"/>
              </a:rPr>
              <a:t>Case 2: Physical model</a:t>
            </a:r>
          </a:p>
          <a:p>
            <a:pPr lvl="1"/>
            <a:r>
              <a:rPr lang="en-US" altLang="zh-CN" sz="1800" dirty="0" smtClean="0">
                <a:sym typeface="Wingdings" pitchFamily="2" charset="2"/>
              </a:rPr>
              <a:t>Case 3: Generalized physical model</a:t>
            </a:r>
            <a:endParaRPr lang="en-US" altLang="zh-CN" sz="2200" dirty="0" smtClean="0">
              <a:sym typeface="Wingdings" pitchFamily="2" charset="2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B34674-F608-40B5-8F97-FF8DC53001F1}" type="slidenum">
              <a:rPr lang="zh-CN" altLang="en-US" sz="1200"/>
              <a:pPr algn="r"/>
              <a:t>51</a:t>
            </a:fld>
            <a:endParaRPr lang="en-US" altLang="zh-CN" sz="120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810000"/>
            <a:ext cx="8686801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196262" cy="4648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Case 1: Protocol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610600" cy="1216025"/>
          </a:xfrm>
        </p:spPr>
        <p:txBody>
          <a:bodyPr/>
          <a:lstStyle/>
          <a:p>
            <a:r>
              <a:rPr lang="en-US" altLang="zh-CN" sz="3200" dirty="0" smtClean="0"/>
              <a:t>Case 1: Asymptotic capacity under the protocol model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8229600" cy="4343400"/>
          </a:xfrm>
        </p:spPr>
        <p:txBody>
          <a:bodyPr/>
          <a:lstStyle/>
          <a:p>
            <a:r>
              <a:rPr lang="en-US" altLang="zh-CN" sz="2800" dirty="0" smtClean="0">
                <a:sym typeface="Wingdings" pitchFamily="2" charset="2"/>
              </a:rPr>
              <a:t>Problem statement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Setting 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An ad hoc network with large number of nodes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Nodes are randomly distributed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Each node has a randomly selected destination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All nodes in the network have the same transmission range and interference range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Goal: </a:t>
            </a:r>
          </a:p>
          <a:p>
            <a:pPr lvl="2"/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Find the maximum </a:t>
            </a:r>
            <a:r>
              <a:rPr lang="el-GR" altLang="zh-CN" sz="1600" dirty="0" smtClean="0">
                <a:ea typeface="ＭＳ Ｐゴシック" pitchFamily="34" charset="-128"/>
                <a:sym typeface="Wingdings" pitchFamily="2" charset="2"/>
              </a:rPr>
              <a:t>λ</a:t>
            </a:r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(n) that can be transported from each node to </a:t>
            </a:r>
            <a:r>
              <a:rPr lang="en-US" altLang="zh-CN" sz="1600" dirty="0">
                <a:ea typeface="ＭＳ Ｐゴシック" pitchFamily="34" charset="-128"/>
                <a:sym typeface="Wingdings" pitchFamily="2" charset="2"/>
              </a:rPr>
              <a:t>its </a:t>
            </a:r>
            <a:r>
              <a:rPr lang="en-US" altLang="zh-CN" sz="1600" dirty="0" smtClean="0">
                <a:ea typeface="ＭＳ Ｐゴシック" pitchFamily="34" charset="-128"/>
                <a:sym typeface="Wingdings" pitchFamily="2" charset="2"/>
              </a:rPr>
              <a:t>destination</a:t>
            </a:r>
          </a:p>
          <a:p>
            <a:r>
              <a:rPr lang="en-US" altLang="zh-CN" sz="2400" dirty="0" smtClean="0">
                <a:ea typeface="ＭＳ Ｐゴシック" pitchFamily="34" charset="-128"/>
                <a:sym typeface="Wingdings" pitchFamily="2" charset="2"/>
              </a:rPr>
              <a:t>Approach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Develop a capacity upper bound</a:t>
            </a:r>
          </a:p>
          <a:p>
            <a:pPr lvl="1"/>
            <a:r>
              <a:rPr lang="en-US" altLang="zh-CN" sz="1800" dirty="0" smtClean="0">
                <a:ea typeface="ＭＳ Ｐゴシック" pitchFamily="34" charset="-128"/>
                <a:sym typeface="Wingdings" pitchFamily="2" charset="2"/>
              </a:rPr>
              <a:t>Develop a constructive lower bound</a:t>
            </a:r>
          </a:p>
        </p:txBody>
      </p:sp>
      <p:sp>
        <p:nvSpPr>
          <p:cNvPr id="12903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169495-C511-4411-A856-DA55CF71ABA9}" type="slidenum">
              <a:rPr lang="zh-CN" altLang="en-US" sz="1200"/>
              <a:pPr algn="r"/>
              <a:t>7</a:t>
            </a:fld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17206-2266-4AFD-B53D-0357ADE6A3BE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348662" cy="42672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Review of asymptotic analysis</a:t>
            </a:r>
          </a:p>
          <a:p>
            <a:pPr eaLnBrk="1" hangingPunct="1"/>
            <a:r>
              <a:rPr lang="en-US" altLang="zh-CN" sz="2400" dirty="0" smtClean="0"/>
              <a:t>Capacity scaling laws of wireless ad hoc networks</a:t>
            </a:r>
          </a:p>
          <a:p>
            <a:pPr lvl="1" eaLnBrk="1" hangingPunct="1"/>
            <a:r>
              <a:rPr lang="en-US" altLang="zh-CN" sz="2000" dirty="0" smtClean="0"/>
              <a:t>Case 1: Protocol model</a:t>
            </a:r>
          </a:p>
          <a:p>
            <a:pPr lvl="2" eaLnBrk="1" hangingPunct="1"/>
            <a:r>
              <a:rPr lang="en-US" altLang="zh-CN" sz="2000" b="1" dirty="0" smtClean="0">
                <a:solidFill>
                  <a:srgbClr val="0033CC"/>
                </a:solidFill>
              </a:rPr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2: Physical model</a:t>
            </a:r>
          </a:p>
          <a:p>
            <a:pPr lvl="2" eaLnBrk="1" hangingPunct="1"/>
            <a:r>
              <a:rPr lang="en-US" altLang="zh-CN" sz="2000" dirty="0" smtClean="0"/>
              <a:t>An upper bound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  <a:p>
            <a:pPr lvl="1" eaLnBrk="1" hangingPunct="1"/>
            <a:r>
              <a:rPr lang="en-US" altLang="zh-CN" sz="2000" dirty="0" smtClean="0"/>
              <a:t>Case 3: Generalized physical model</a:t>
            </a:r>
          </a:p>
          <a:p>
            <a:pPr lvl="2" eaLnBrk="1" hangingPunct="1"/>
            <a:r>
              <a:rPr lang="en-US" altLang="zh-CN" sz="2000" dirty="0" smtClean="0"/>
              <a:t>A lower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F93CF8-5410-4384-9496-AC3BF5F9CF4D}" type="slidenum">
              <a:rPr lang="zh-CN" altLang="en-US" sz="1200"/>
              <a:pPr algn="r"/>
              <a:t>9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4" y="304800"/>
            <a:ext cx="8416926" cy="121602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Case 1: A capacity upper bound (1)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96262" cy="45720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An upper bound on the asymptotic capacity under the protocol model</a:t>
            </a:r>
          </a:p>
          <a:p>
            <a:pPr eaLnBrk="1" hangingPunct="1"/>
            <a:endParaRPr lang="en-US" altLang="zh-CN" sz="3200" dirty="0" smtClean="0"/>
          </a:p>
          <a:p>
            <a:pPr marL="742950" lvl="1" indent="-285750" eaLnBrk="1" hangingPunct="1"/>
            <a:endParaRPr lang="en-US" altLang="zh-CN" sz="1200" dirty="0" smtClean="0">
              <a:ea typeface="ＭＳ Ｐゴシック" pitchFamily="34" charset="-128"/>
            </a:endParaRPr>
          </a:p>
          <a:p>
            <a:pPr eaLnBrk="1" hangingPunct="1"/>
            <a:endParaRPr lang="en-US" altLang="zh-CN" sz="2400" dirty="0" smtClean="0"/>
          </a:p>
          <a:p>
            <a:pPr eaLnBrk="1" hangingPunct="1"/>
            <a:r>
              <a:rPr lang="en-US" altLang="zh-CN" sz="2400" dirty="0" smtClean="0"/>
              <a:t>A sketch of a proof</a:t>
            </a:r>
          </a:p>
          <a:p>
            <a:pPr marL="742950" lvl="1" indent="-285750" eaLnBrk="1" hangingPunct="1"/>
            <a:r>
              <a:rPr lang="en-US" altLang="zh-CN" sz="2000" dirty="0" smtClean="0">
                <a:ea typeface="ＭＳ Ｐゴシック" pitchFamily="34" charset="-128"/>
              </a:rPr>
              <a:t>Let </a:t>
            </a:r>
            <a:r>
              <a:rPr lang="en-US" altLang="zh-CN" sz="2000" i="1" dirty="0" smtClean="0">
                <a:ea typeface="ＭＳ Ｐゴシック" pitchFamily="34" charset="-128"/>
              </a:rPr>
              <a:t>D</a:t>
            </a:r>
            <a:r>
              <a:rPr lang="en-US" altLang="zh-CN" sz="2000" dirty="0" smtClean="0">
                <a:ea typeface="ＭＳ Ｐゴシック" pitchFamily="34" charset="-128"/>
              </a:rPr>
              <a:t> be the mean distance between a source to its destination</a:t>
            </a:r>
          </a:p>
          <a:p>
            <a:pPr marL="742950" lvl="1" indent="-285750" eaLnBrk="1" hangingPunct="1"/>
            <a:r>
              <a:rPr lang="en-US" altLang="zh-CN" sz="2000" dirty="0" smtClean="0">
                <a:ea typeface="ＭＳ Ｐゴシック" pitchFamily="34" charset="-128"/>
              </a:rPr>
              <a:t>Then the mean number of hops for each S-D pair is at least </a:t>
            </a:r>
            <a:r>
              <a:rPr lang="en-US" altLang="zh-CN" sz="2000" i="1" dirty="0" smtClean="0">
                <a:ea typeface="ＭＳ Ｐゴシック" pitchFamily="34" charset="-128"/>
              </a:rPr>
              <a:t>D</a:t>
            </a:r>
            <a:r>
              <a:rPr lang="en-US" altLang="zh-CN" sz="2000" dirty="0" smtClean="0">
                <a:ea typeface="ＭＳ Ｐゴシック" pitchFamily="34" charset="-128"/>
              </a:rPr>
              <a:t>/</a:t>
            </a:r>
            <a:r>
              <a:rPr lang="en-US" altLang="zh-CN" sz="2000" i="1" dirty="0" smtClean="0">
                <a:ea typeface="ＭＳ Ｐゴシック" pitchFamily="34" charset="-128"/>
              </a:rPr>
              <a:t>r</a:t>
            </a:r>
            <a:r>
              <a:rPr lang="en-US" altLang="zh-CN" sz="2000" dirty="0" smtClean="0">
                <a:ea typeface="ＭＳ Ｐゴシック" pitchFamily="34" charset="-128"/>
              </a:rPr>
              <a:t>(</a:t>
            </a:r>
            <a:r>
              <a:rPr lang="en-US" altLang="zh-CN" sz="2000" i="1" dirty="0" smtClean="0">
                <a:ea typeface="ＭＳ Ｐゴシック" pitchFamily="34" charset="-128"/>
              </a:rPr>
              <a:t>n</a:t>
            </a:r>
            <a:r>
              <a:rPr lang="en-US" altLang="zh-CN" sz="2000" dirty="0" smtClean="0">
                <a:ea typeface="ＭＳ Ｐゴシック" pitchFamily="34" charset="-128"/>
              </a:rPr>
              <a:t>)</a:t>
            </a:r>
          </a:p>
          <a:p>
            <a:pPr marL="742950" lvl="1" indent="-285750" eaLnBrk="1" hangingPunct="1"/>
            <a:r>
              <a:rPr lang="en-US" altLang="zh-CN" sz="2000" dirty="0" smtClean="0">
                <a:ea typeface="ＭＳ Ｐゴシック" pitchFamily="34" charset="-128"/>
              </a:rPr>
              <a:t>Thus, the aggregate rate (AR) of the network is lower bounded by </a:t>
            </a:r>
            <a:r>
              <a:rPr lang="en-US" altLang="zh-CN" sz="2000" i="1" dirty="0" err="1" smtClean="0">
                <a:ea typeface="ＭＳ Ｐゴシック" pitchFamily="34" charset="-128"/>
              </a:rPr>
              <a:t>nD</a:t>
            </a:r>
            <a:r>
              <a:rPr lang="el-GR" altLang="zh-CN" sz="2000" i="1" dirty="0" smtClean="0">
                <a:ea typeface="ＭＳ Ｐゴシック" pitchFamily="34" charset="-128"/>
              </a:rPr>
              <a:t>λ</a:t>
            </a:r>
            <a:r>
              <a:rPr lang="en-US" altLang="zh-CN" sz="2000" dirty="0" smtClean="0">
                <a:ea typeface="ＭＳ Ｐゴシック" pitchFamily="34" charset="-128"/>
              </a:rPr>
              <a:t>(</a:t>
            </a:r>
            <a:r>
              <a:rPr lang="en-US" altLang="zh-CN" sz="2000" i="1" dirty="0" smtClean="0">
                <a:ea typeface="ＭＳ Ｐゴシック" pitchFamily="34" charset="-128"/>
              </a:rPr>
              <a:t>n</a:t>
            </a:r>
            <a:r>
              <a:rPr lang="en-US" altLang="zh-CN" sz="2000" dirty="0" smtClean="0">
                <a:ea typeface="ＭＳ Ｐゴシック" pitchFamily="34" charset="-128"/>
              </a:rPr>
              <a:t>)/</a:t>
            </a:r>
            <a:r>
              <a:rPr lang="en-US" altLang="zh-CN" sz="2000" i="1" dirty="0" smtClean="0">
                <a:ea typeface="ＭＳ Ｐゴシック" pitchFamily="34" charset="-128"/>
              </a:rPr>
              <a:t>r</a:t>
            </a:r>
            <a:r>
              <a:rPr lang="en-US" altLang="zh-CN" sz="2000" dirty="0" smtClean="0">
                <a:ea typeface="ＭＳ Ｐゴシック" pitchFamily="34" charset="-128"/>
              </a:rPr>
              <a:t>(</a:t>
            </a:r>
            <a:r>
              <a:rPr lang="en-US" altLang="zh-CN" sz="2000" i="1" dirty="0" smtClean="0">
                <a:ea typeface="ＭＳ Ｐゴシック" pitchFamily="34" charset="-128"/>
              </a:rPr>
              <a:t>n</a:t>
            </a:r>
            <a:r>
              <a:rPr lang="en-US" altLang="zh-CN" sz="2000" dirty="0" smtClean="0">
                <a:ea typeface="ＭＳ Ｐゴシック" pitchFamily="34" charset="-128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114675" y="5951220"/>
            <a:ext cx="1905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7924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5" name="Straight Connector 14"/>
          <p:cNvCxnSpPr/>
          <p:nvPr/>
        </p:nvCxnSpPr>
        <p:spPr bwMode="auto">
          <a:xfrm>
            <a:off x="2061210" y="5280660"/>
            <a:ext cx="1905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23827</TotalTime>
  <Words>2822</Words>
  <Application>Microsoft Office PowerPoint</Application>
  <PresentationFormat>On-screen Show (4:3)</PresentationFormat>
  <Paragraphs>516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Profile</vt:lpstr>
      <vt:lpstr>Chapter 12</vt:lpstr>
      <vt:lpstr>Outline</vt:lpstr>
      <vt:lpstr>Review of asymptotic analysis</vt:lpstr>
      <vt:lpstr>Interference models</vt:lpstr>
      <vt:lpstr>Main results</vt:lpstr>
      <vt:lpstr>Outline</vt:lpstr>
      <vt:lpstr>Case 1: Asymptotic capacity under the protocol model</vt:lpstr>
      <vt:lpstr>Outline</vt:lpstr>
      <vt:lpstr>Case 1: A capacity upper bound (1)</vt:lpstr>
      <vt:lpstr>Case 1: A capacity upper bound (2)</vt:lpstr>
      <vt:lpstr>Outline</vt:lpstr>
      <vt:lpstr>Case 1: A capacity lower bound (1)</vt:lpstr>
      <vt:lpstr>Case 1: A capacity lower bound (2)  —— Routing scheme</vt:lpstr>
      <vt:lpstr>Case 1: A capacity lower bound (3)  —— Routing scheme</vt:lpstr>
      <vt:lpstr>Case 1: A capacity lower bound (4)  —— Routing scheme</vt:lpstr>
      <vt:lpstr>Case 1: A capacity lower bound (5)  —— Routing scheme</vt:lpstr>
      <vt:lpstr>Case 1: A capacity lower bound (6)  —— Routing scheme</vt:lpstr>
      <vt:lpstr>Case 1: A capacity lower bound (7)  —— Routing scheme</vt:lpstr>
      <vt:lpstr>Case 1: A capacity lower bound (8)  —— Routing scheme</vt:lpstr>
      <vt:lpstr>Case 1: A capacity lower bound (9)  —— Routing scheme</vt:lpstr>
      <vt:lpstr>Case 1: A capacity lower bound (10)  —— Scheduling scheme</vt:lpstr>
      <vt:lpstr>Case 1: A capacity lower bound (11)  —— Scheduling scheme</vt:lpstr>
      <vt:lpstr>Case 1: A capacity lower bound (12)  —— Scheduling scheme</vt:lpstr>
      <vt:lpstr>Case 1: A capacity lower bound (13)  —— Scheduling scheme</vt:lpstr>
      <vt:lpstr>Case 1: A capacity lower bound (14) </vt:lpstr>
      <vt:lpstr>Case 1: A capacity lower bound (15) </vt:lpstr>
      <vt:lpstr>Outline</vt:lpstr>
      <vt:lpstr>Case 2: Asymptotic capacity under the physical model</vt:lpstr>
      <vt:lpstr>Case 2: An upper bound (1)</vt:lpstr>
      <vt:lpstr>Case 2: An upper bound (2)</vt:lpstr>
      <vt:lpstr>Case 2: An upper bound (3)</vt:lpstr>
      <vt:lpstr>Case 2: An upper bound (4)</vt:lpstr>
      <vt:lpstr>Case 2: An upper bound (5)</vt:lpstr>
      <vt:lpstr>Case 2: An upper bound (6)</vt:lpstr>
      <vt:lpstr>Outline</vt:lpstr>
      <vt:lpstr>Case 2: A lower bound (1)</vt:lpstr>
      <vt:lpstr>Case 2: A lower bound (2)</vt:lpstr>
      <vt:lpstr>Case 2: A lower bound (3)</vt:lpstr>
      <vt:lpstr>Outline</vt:lpstr>
      <vt:lpstr>Case 3: Asymptotic capacity under the generalized physical model</vt:lpstr>
      <vt:lpstr>Case 3: A lower bound (1)</vt:lpstr>
      <vt:lpstr>Case 3: A lower bound (2)</vt:lpstr>
      <vt:lpstr>Case 3: A lower bound (3)</vt:lpstr>
      <vt:lpstr>Case 3: A lower bound (4)</vt:lpstr>
      <vt:lpstr>Case 3: A lower bound (5)</vt:lpstr>
      <vt:lpstr>Case 3: A lower bound (6)</vt:lpstr>
      <vt:lpstr>Case 3: A lower bound (7)</vt:lpstr>
      <vt:lpstr>Case 3: A lower bound (8)</vt:lpstr>
      <vt:lpstr>Case 3: A lower bound (9)</vt:lpstr>
      <vt:lpstr>Case 3: A lower bound (10)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1307</cp:revision>
  <dcterms:created xsi:type="dcterms:W3CDTF">2010-09-26T03:36:45Z</dcterms:created>
  <dcterms:modified xsi:type="dcterms:W3CDTF">2014-02-07T02:40:40Z</dcterms:modified>
</cp:coreProperties>
</file>