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8" r:id="rId2"/>
    <p:sldId id="361" r:id="rId3"/>
    <p:sldId id="411" r:id="rId4"/>
    <p:sldId id="414" r:id="rId5"/>
    <p:sldId id="398" r:id="rId6"/>
    <p:sldId id="341" r:id="rId7"/>
    <p:sldId id="358" r:id="rId8"/>
    <p:sldId id="382" r:id="rId9"/>
    <p:sldId id="409" r:id="rId10"/>
    <p:sldId id="332" r:id="rId11"/>
    <p:sldId id="335" r:id="rId12"/>
    <p:sldId id="359" r:id="rId13"/>
    <p:sldId id="336" r:id="rId14"/>
    <p:sldId id="399" r:id="rId15"/>
    <p:sldId id="383" r:id="rId16"/>
    <p:sldId id="384" r:id="rId17"/>
    <p:sldId id="391" r:id="rId18"/>
    <p:sldId id="385" r:id="rId19"/>
    <p:sldId id="393" r:id="rId20"/>
    <p:sldId id="394" r:id="rId21"/>
    <p:sldId id="395" r:id="rId22"/>
    <p:sldId id="396" r:id="rId23"/>
    <p:sldId id="392" r:id="rId24"/>
    <p:sldId id="402" r:id="rId25"/>
    <p:sldId id="403" r:id="rId26"/>
    <p:sldId id="404" r:id="rId27"/>
    <p:sldId id="405" r:id="rId28"/>
    <p:sldId id="406" r:id="rId29"/>
    <p:sldId id="415" r:id="rId30"/>
    <p:sldId id="407" r:id="rId31"/>
    <p:sldId id="400" r:id="rId32"/>
    <p:sldId id="386" r:id="rId33"/>
    <p:sldId id="387" r:id="rId34"/>
    <p:sldId id="412" r:id="rId35"/>
    <p:sldId id="389" r:id="rId36"/>
    <p:sldId id="413" r:id="rId37"/>
    <p:sldId id="397" r:id="rId38"/>
    <p:sldId id="408" r:id="rId39"/>
    <p:sldId id="390" r:id="rId40"/>
    <p:sldId id="416" r:id="rId41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98" autoAdjust="0"/>
  </p:normalViewPr>
  <p:slideViewPr>
    <p:cSldViewPr snapToGrid="0" snapToObjects="1">
      <p:cViewPr varScale="1">
        <p:scale>
          <a:sx n="93" d="100"/>
          <a:sy n="93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1440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5C92939-659F-4729-ACEB-9C749A95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4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2FA5316-74EF-4306-ABB5-7F44EC9E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843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37C3318-1DF3-4358-BF99-D978D096130D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AF66DE-4A75-428F-8AFC-078B29D1DF2A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E48812-D388-4B28-AB3B-789CE64F019D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BE6CF2B-F76E-4FE7-9418-EF605A6A3042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3AD52C-B1D5-4E8F-9F3F-6F5A3BAECA6A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E3FF4B-A94E-4603-A84D-6BD549652DF8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5B09EEA-028E-4BB4-8181-884F35DA3A23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DFC7464-1667-489C-866D-F923974507F0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C422BE-3C31-4332-92A4-1AD9BD2817FA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055355-FBB2-42C7-8AEA-0ACB20149325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B495EF9-5A57-4163-BA48-D8C884D0AA10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206144A-1252-489F-8896-A5B2416D0B19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F56EBD-03CD-49F9-89DD-F68F7023EFC7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C17C2-F6C5-4329-AC55-1607EC191AD8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85776D-10A3-49CC-8013-CDDC9F740F1B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129C6C-5F35-402E-A0CE-3EAE27AE95F5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E9FCB8B-588D-4B65-9106-FE96DA8EB9CC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39B06D-FF4A-4C59-9356-DFCFA8938B3C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22D1D6-0CCB-49ED-BB4F-2A46A59D312F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F13858C-404E-4931-9F2E-DE4DE0EA1E7F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8832D3-19A2-46C9-8E57-90F5D72BBF23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F7577F-4907-4620-974E-72C229CCDB13}" type="slidenum">
              <a:rPr lang="en-US" sz="1000" b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5F67BA-CE22-425B-AEC8-619580B56589}" type="slidenum">
              <a:rPr lang="en-US" sz="1000" b="0">
                <a:latin typeface="Times New Roman" pitchFamily="18" charset="0"/>
              </a:rPr>
              <a:pPr/>
              <a:t>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F679D9-F05D-489A-B77C-62C1254265E3}" type="slidenum">
              <a:rPr lang="en-US" sz="1000" b="0">
                <a:latin typeface="Times New Roman" pitchFamily="18" charset="0"/>
              </a:rPr>
              <a:pPr/>
              <a:t>30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77D1D10-36EC-4562-B515-1D346C4273ED}" type="slidenum">
              <a:rPr lang="en-US" sz="1000" b="0">
                <a:latin typeface="Times New Roman" pitchFamily="18" charset="0"/>
              </a:rPr>
              <a:pPr/>
              <a:t>31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611341-281C-4786-B2C5-F0ACB2451314}" type="slidenum">
              <a:rPr lang="en-US" sz="1000" b="0">
                <a:latin typeface="Times New Roman" pitchFamily="18" charset="0"/>
              </a:rPr>
              <a:pPr/>
              <a:t>32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E8D088-9E6C-4D1D-BB60-B48C7578D386}" type="slidenum">
              <a:rPr lang="en-US" sz="1000" b="0">
                <a:latin typeface="Times New Roman" pitchFamily="18" charset="0"/>
              </a:rPr>
              <a:pPr/>
              <a:t>33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77F408-DD6A-43FC-9308-BF0CE0F0F640}" type="slidenum">
              <a:rPr lang="en-US" sz="1000" b="0">
                <a:latin typeface="Times New Roman" pitchFamily="18" charset="0"/>
              </a:rPr>
              <a:pPr/>
              <a:t>34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F931B4-9803-4CC2-8D2E-3823267214DD}" type="slidenum">
              <a:rPr lang="en-US" sz="1000" b="0">
                <a:latin typeface="Times New Roman" pitchFamily="18" charset="0"/>
              </a:rPr>
              <a:pPr/>
              <a:t>35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7B3642-30AA-4113-895C-6FE4BB56698C}" type="slidenum">
              <a:rPr lang="en-US" sz="1000" b="0">
                <a:latin typeface="Times New Roman" pitchFamily="18" charset="0"/>
              </a:rPr>
              <a:pPr/>
              <a:t>36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0EA940-90FA-4CE4-A3B1-EDC9EC8A7190}" type="slidenum">
              <a:rPr lang="en-US" sz="1000" b="0">
                <a:latin typeface="Times New Roman" pitchFamily="18" charset="0"/>
              </a:rPr>
              <a:pPr/>
              <a:t>37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9D6315-5BE1-4724-A38F-30BF779C114D}" type="slidenum">
              <a:rPr lang="en-US" sz="1000" b="0">
                <a:latin typeface="Times New Roman" pitchFamily="18" charset="0"/>
              </a:rPr>
              <a:pPr/>
              <a:t>38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31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61C2FE-0EFB-4DB0-A84D-1EE51339E9CC}" type="slidenum">
              <a:rPr lang="en-US" sz="1000" b="0">
                <a:latin typeface="Times New Roman" pitchFamily="18" charset="0"/>
              </a:rPr>
              <a:pPr/>
              <a:t>39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DF34D8-7611-47BE-8F12-152786F2889D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D7B416-87F8-4745-BDF8-1D62D81DF403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8322F9-3CC3-4B14-96C6-325A6A7C4AEC}" type="slidenum">
              <a:rPr lang="en-US" sz="1000" b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B103E3-32BA-4DA2-ACA3-ECBEDD5EF2A1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5A37C8-9865-4028-9289-7948926BF8A2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0BB76DF-20A5-48CE-8456-AD85E49C1673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5737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25475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195193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13926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10711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211474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23490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292094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13405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336266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</p:spTree>
    <p:extLst>
      <p:ext uri="{BB962C8B-B14F-4D97-AF65-F5344CB8AC3E}">
        <p14:creationId xmlns:p14="http://schemas.microsoft.com/office/powerpoint/2010/main" val="305243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(c) 2005-2012, W. J. Dally  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AB26F78B-DBAD-4227-B2A6-87EB7B75DC53}" type="slidenum">
              <a:rPr lang="en-US" sz="1000" b="0" smtClean="0"/>
              <a:pPr>
                <a:defRPr/>
              </a:pPr>
              <a:t>‹#›</a:t>
            </a:fld>
            <a:endParaRPr 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Moore_Law_diagram_(2004)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16275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1: 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The Digital Abstraction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Combinational Logic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Verilog</a:t>
            </a:r>
            <a:br>
              <a:rPr lang="en-US" smtClean="0">
                <a:ea typeface="ＭＳ Ｐゴシック" pitchFamily="34" charset="-128"/>
              </a:rPr>
            </a:br>
            <a:endParaRPr lang="en-US" sz="16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Effect of Noise on Analog &amp; Digital Signals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706563" y="2825750"/>
            <a:ext cx="1220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2913063" y="2771775"/>
            <a:ext cx="165100" cy="109538"/>
          </a:xfrm>
          <a:custGeom>
            <a:avLst/>
            <a:gdLst>
              <a:gd name="T0" fmla="*/ 0 w 208"/>
              <a:gd name="T1" fmla="*/ 0 h 138"/>
              <a:gd name="T2" fmla="*/ 2147483647 w 208"/>
              <a:gd name="T3" fmla="*/ 2147483647 h 138"/>
              <a:gd name="T4" fmla="*/ 0 w 208"/>
              <a:gd name="T5" fmla="*/ 2147483647 h 138"/>
              <a:gd name="T6" fmla="*/ 0 w 208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38"/>
              <a:gd name="T14" fmla="*/ 208 w 208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38">
                <a:moveTo>
                  <a:pt x="0" y="0"/>
                </a:moveTo>
                <a:lnTo>
                  <a:pt x="208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308225" y="2471738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V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35013" y="2597150"/>
            <a:ext cx="800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969963" y="26749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Input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>
            <a:off x="3078163" y="2597150"/>
            <a:ext cx="457200" cy="457200"/>
          </a:xfrm>
          <a:custGeom>
            <a:avLst/>
            <a:gdLst>
              <a:gd name="T0" fmla="*/ 2147483647 w 575"/>
              <a:gd name="T1" fmla="*/ 2147483647 h 577"/>
              <a:gd name="T2" fmla="*/ 2147483647 w 575"/>
              <a:gd name="T3" fmla="*/ 2147483647 h 577"/>
              <a:gd name="T4" fmla="*/ 2147483647 w 575"/>
              <a:gd name="T5" fmla="*/ 2147483647 h 577"/>
              <a:gd name="T6" fmla="*/ 2147483647 w 575"/>
              <a:gd name="T7" fmla="*/ 2147483647 h 577"/>
              <a:gd name="T8" fmla="*/ 2147483647 w 575"/>
              <a:gd name="T9" fmla="*/ 2147483647 h 577"/>
              <a:gd name="T10" fmla="*/ 2147483647 w 575"/>
              <a:gd name="T11" fmla="*/ 2147483647 h 577"/>
              <a:gd name="T12" fmla="*/ 2147483647 w 575"/>
              <a:gd name="T13" fmla="*/ 2147483647 h 577"/>
              <a:gd name="T14" fmla="*/ 2147483647 w 575"/>
              <a:gd name="T15" fmla="*/ 2147483647 h 577"/>
              <a:gd name="T16" fmla="*/ 2147483647 w 575"/>
              <a:gd name="T17" fmla="*/ 2147483647 h 577"/>
              <a:gd name="T18" fmla="*/ 2147483647 w 575"/>
              <a:gd name="T19" fmla="*/ 2147483647 h 577"/>
              <a:gd name="T20" fmla="*/ 2147483647 w 575"/>
              <a:gd name="T21" fmla="*/ 0 h 577"/>
              <a:gd name="T22" fmla="*/ 2147483647 w 575"/>
              <a:gd name="T23" fmla="*/ 2147483647 h 577"/>
              <a:gd name="T24" fmla="*/ 2147483647 w 575"/>
              <a:gd name="T25" fmla="*/ 2147483647 h 577"/>
              <a:gd name="T26" fmla="*/ 2147483647 w 575"/>
              <a:gd name="T27" fmla="*/ 2147483647 h 577"/>
              <a:gd name="T28" fmla="*/ 2147483647 w 575"/>
              <a:gd name="T29" fmla="*/ 2147483647 h 577"/>
              <a:gd name="T30" fmla="*/ 2147483647 w 575"/>
              <a:gd name="T31" fmla="*/ 2147483647 h 577"/>
              <a:gd name="T32" fmla="*/ 2147483647 w 575"/>
              <a:gd name="T33" fmla="*/ 2147483647 h 577"/>
              <a:gd name="T34" fmla="*/ 2147483647 w 575"/>
              <a:gd name="T35" fmla="*/ 2147483647 h 577"/>
              <a:gd name="T36" fmla="*/ 2147483647 w 575"/>
              <a:gd name="T37" fmla="*/ 2147483647 h 577"/>
              <a:gd name="T38" fmla="*/ 2147483647 w 575"/>
              <a:gd name="T39" fmla="*/ 2147483647 h 577"/>
              <a:gd name="T40" fmla="*/ 2147483647 w 575"/>
              <a:gd name="T41" fmla="*/ 2147483647 h 577"/>
              <a:gd name="T42" fmla="*/ 0 w 575"/>
              <a:gd name="T43" fmla="*/ 2147483647 h 577"/>
              <a:gd name="T44" fmla="*/ 2147483647 w 575"/>
              <a:gd name="T45" fmla="*/ 2147483647 h 577"/>
              <a:gd name="T46" fmla="*/ 2147483647 w 575"/>
              <a:gd name="T47" fmla="*/ 2147483647 h 577"/>
              <a:gd name="T48" fmla="*/ 2147483647 w 575"/>
              <a:gd name="T49" fmla="*/ 2147483647 h 577"/>
              <a:gd name="T50" fmla="*/ 2147483647 w 575"/>
              <a:gd name="T51" fmla="*/ 2147483647 h 577"/>
              <a:gd name="T52" fmla="*/ 2147483647 w 575"/>
              <a:gd name="T53" fmla="*/ 2147483647 h 577"/>
              <a:gd name="T54" fmla="*/ 2147483647 w 575"/>
              <a:gd name="T55" fmla="*/ 2147483647 h 577"/>
              <a:gd name="T56" fmla="*/ 2147483647 w 575"/>
              <a:gd name="T57" fmla="*/ 2147483647 h 577"/>
              <a:gd name="T58" fmla="*/ 2147483647 w 575"/>
              <a:gd name="T59" fmla="*/ 2147483647 h 577"/>
              <a:gd name="T60" fmla="*/ 2147483647 w 575"/>
              <a:gd name="T61" fmla="*/ 2147483647 h 577"/>
              <a:gd name="T62" fmla="*/ 2147483647 w 575"/>
              <a:gd name="T63" fmla="*/ 2147483647 h 577"/>
              <a:gd name="T64" fmla="*/ 2147483647 w 575"/>
              <a:gd name="T65" fmla="*/ 2147483647 h 577"/>
              <a:gd name="T66" fmla="*/ 2147483647 w 575"/>
              <a:gd name="T67" fmla="*/ 2147483647 h 577"/>
              <a:gd name="T68" fmla="*/ 2147483647 w 575"/>
              <a:gd name="T69" fmla="*/ 2147483647 h 577"/>
              <a:gd name="T70" fmla="*/ 2147483647 w 575"/>
              <a:gd name="T71" fmla="*/ 2147483647 h 577"/>
              <a:gd name="T72" fmla="*/ 2147483647 w 575"/>
              <a:gd name="T73" fmla="*/ 2147483647 h 577"/>
              <a:gd name="T74" fmla="*/ 2147483647 w 575"/>
              <a:gd name="T75" fmla="*/ 2147483647 h 577"/>
              <a:gd name="T76" fmla="*/ 2147483647 w 575"/>
              <a:gd name="T77" fmla="*/ 2147483647 h 577"/>
              <a:gd name="T78" fmla="*/ 2147483647 w 575"/>
              <a:gd name="T79" fmla="*/ 2147483647 h 577"/>
              <a:gd name="T80" fmla="*/ 2147483647 w 575"/>
              <a:gd name="T81" fmla="*/ 2147483647 h 577"/>
              <a:gd name="T82" fmla="*/ 2147483647 w 575"/>
              <a:gd name="T83" fmla="*/ 2147483647 h 577"/>
              <a:gd name="T84" fmla="*/ 2147483647 w 575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5"/>
              <a:gd name="T130" fmla="*/ 0 h 577"/>
              <a:gd name="T131" fmla="*/ 575 w 575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5" h="577">
                <a:moveTo>
                  <a:pt x="575" y="288"/>
                </a:moveTo>
                <a:lnTo>
                  <a:pt x="575" y="274"/>
                </a:lnTo>
                <a:lnTo>
                  <a:pt x="574" y="259"/>
                </a:lnTo>
                <a:lnTo>
                  <a:pt x="572" y="245"/>
                </a:lnTo>
                <a:lnTo>
                  <a:pt x="570" y="230"/>
                </a:lnTo>
                <a:lnTo>
                  <a:pt x="566" y="216"/>
                </a:lnTo>
                <a:lnTo>
                  <a:pt x="563" y="203"/>
                </a:lnTo>
                <a:lnTo>
                  <a:pt x="559" y="188"/>
                </a:lnTo>
                <a:lnTo>
                  <a:pt x="554" y="176"/>
                </a:lnTo>
                <a:lnTo>
                  <a:pt x="548" y="163"/>
                </a:lnTo>
                <a:lnTo>
                  <a:pt x="541" y="150"/>
                </a:lnTo>
                <a:lnTo>
                  <a:pt x="534" y="139"/>
                </a:lnTo>
                <a:lnTo>
                  <a:pt x="526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5"/>
                </a:lnTo>
                <a:lnTo>
                  <a:pt x="481" y="76"/>
                </a:lnTo>
                <a:lnTo>
                  <a:pt x="472" y="67"/>
                </a:lnTo>
                <a:lnTo>
                  <a:pt x="461" y="58"/>
                </a:lnTo>
                <a:lnTo>
                  <a:pt x="448" y="49"/>
                </a:lnTo>
                <a:lnTo>
                  <a:pt x="438" y="41"/>
                </a:lnTo>
                <a:lnTo>
                  <a:pt x="425" y="34"/>
                </a:lnTo>
                <a:lnTo>
                  <a:pt x="412" y="29"/>
                </a:lnTo>
                <a:lnTo>
                  <a:pt x="399" y="23"/>
                </a:lnTo>
                <a:lnTo>
                  <a:pt x="387" y="18"/>
                </a:lnTo>
                <a:lnTo>
                  <a:pt x="374" y="12"/>
                </a:lnTo>
                <a:lnTo>
                  <a:pt x="360" y="9"/>
                </a:lnTo>
                <a:lnTo>
                  <a:pt x="347" y="5"/>
                </a:lnTo>
                <a:lnTo>
                  <a:pt x="332" y="3"/>
                </a:lnTo>
                <a:lnTo>
                  <a:pt x="318" y="1"/>
                </a:lnTo>
                <a:lnTo>
                  <a:pt x="303" y="0"/>
                </a:lnTo>
                <a:lnTo>
                  <a:pt x="289" y="0"/>
                </a:lnTo>
                <a:lnTo>
                  <a:pt x="272" y="0"/>
                </a:lnTo>
                <a:lnTo>
                  <a:pt x="258" y="1"/>
                </a:lnTo>
                <a:lnTo>
                  <a:pt x="243" y="3"/>
                </a:lnTo>
                <a:lnTo>
                  <a:pt x="231" y="5"/>
                </a:lnTo>
                <a:lnTo>
                  <a:pt x="216" y="9"/>
                </a:lnTo>
                <a:lnTo>
                  <a:pt x="202" y="12"/>
                </a:lnTo>
                <a:lnTo>
                  <a:pt x="189" y="18"/>
                </a:lnTo>
                <a:lnTo>
                  <a:pt x="176" y="23"/>
                </a:lnTo>
                <a:lnTo>
                  <a:pt x="164" y="29"/>
                </a:lnTo>
                <a:lnTo>
                  <a:pt x="151" y="34"/>
                </a:lnTo>
                <a:lnTo>
                  <a:pt x="138" y="41"/>
                </a:lnTo>
                <a:lnTo>
                  <a:pt x="127" y="49"/>
                </a:lnTo>
                <a:lnTo>
                  <a:pt x="116" y="58"/>
                </a:lnTo>
                <a:lnTo>
                  <a:pt x="106" y="67"/>
                </a:lnTo>
                <a:lnTo>
                  <a:pt x="95" y="76"/>
                </a:lnTo>
                <a:lnTo>
                  <a:pt x="84" y="85"/>
                </a:lnTo>
                <a:lnTo>
                  <a:pt x="75" y="94"/>
                </a:lnTo>
                <a:lnTo>
                  <a:pt x="66" y="105"/>
                </a:lnTo>
                <a:lnTo>
                  <a:pt x="57" y="116"/>
                </a:lnTo>
                <a:lnTo>
                  <a:pt x="49" y="127"/>
                </a:lnTo>
                <a:lnTo>
                  <a:pt x="42" y="139"/>
                </a:lnTo>
                <a:lnTo>
                  <a:pt x="35" y="150"/>
                </a:lnTo>
                <a:lnTo>
                  <a:pt x="28" y="163"/>
                </a:lnTo>
                <a:lnTo>
                  <a:pt x="22" y="176"/>
                </a:lnTo>
                <a:lnTo>
                  <a:pt x="17" y="188"/>
                </a:lnTo>
                <a:lnTo>
                  <a:pt x="13" y="203"/>
                </a:lnTo>
                <a:lnTo>
                  <a:pt x="9" y="216"/>
                </a:lnTo>
                <a:lnTo>
                  <a:pt x="6" y="230"/>
                </a:lnTo>
                <a:lnTo>
                  <a:pt x="4" y="245"/>
                </a:lnTo>
                <a:lnTo>
                  <a:pt x="2" y="259"/>
                </a:lnTo>
                <a:lnTo>
                  <a:pt x="0" y="274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9" y="361"/>
                </a:lnTo>
                <a:lnTo>
                  <a:pt x="13" y="373"/>
                </a:lnTo>
                <a:lnTo>
                  <a:pt x="17" y="388"/>
                </a:lnTo>
                <a:lnTo>
                  <a:pt x="22" y="401"/>
                </a:lnTo>
                <a:lnTo>
                  <a:pt x="28" y="413"/>
                </a:lnTo>
                <a:lnTo>
                  <a:pt x="35" y="426"/>
                </a:lnTo>
                <a:lnTo>
                  <a:pt x="42" y="437"/>
                </a:lnTo>
                <a:lnTo>
                  <a:pt x="49" y="450"/>
                </a:lnTo>
                <a:lnTo>
                  <a:pt x="57" y="460"/>
                </a:lnTo>
                <a:lnTo>
                  <a:pt x="66" y="471"/>
                </a:lnTo>
                <a:lnTo>
                  <a:pt x="75" y="482"/>
                </a:lnTo>
                <a:lnTo>
                  <a:pt x="84" y="491"/>
                </a:lnTo>
                <a:lnTo>
                  <a:pt x="95" y="502"/>
                </a:lnTo>
                <a:lnTo>
                  <a:pt x="106" y="511"/>
                </a:lnTo>
                <a:lnTo>
                  <a:pt x="116" y="519"/>
                </a:lnTo>
                <a:lnTo>
                  <a:pt x="127" y="528"/>
                </a:lnTo>
                <a:lnTo>
                  <a:pt x="138" y="535"/>
                </a:lnTo>
                <a:lnTo>
                  <a:pt x="151" y="542"/>
                </a:lnTo>
                <a:lnTo>
                  <a:pt x="164" y="548"/>
                </a:lnTo>
                <a:lnTo>
                  <a:pt x="176" y="553"/>
                </a:lnTo>
                <a:lnTo>
                  <a:pt x="189" y="558"/>
                </a:lnTo>
                <a:lnTo>
                  <a:pt x="202" y="564"/>
                </a:lnTo>
                <a:lnTo>
                  <a:pt x="216" y="568"/>
                </a:lnTo>
                <a:lnTo>
                  <a:pt x="231" y="571"/>
                </a:lnTo>
                <a:lnTo>
                  <a:pt x="243" y="573"/>
                </a:lnTo>
                <a:lnTo>
                  <a:pt x="258" y="575"/>
                </a:lnTo>
                <a:lnTo>
                  <a:pt x="272" y="577"/>
                </a:lnTo>
                <a:lnTo>
                  <a:pt x="289" y="577"/>
                </a:lnTo>
                <a:lnTo>
                  <a:pt x="303" y="577"/>
                </a:lnTo>
                <a:lnTo>
                  <a:pt x="318" y="575"/>
                </a:lnTo>
                <a:lnTo>
                  <a:pt x="332" y="573"/>
                </a:lnTo>
                <a:lnTo>
                  <a:pt x="347" y="571"/>
                </a:lnTo>
                <a:lnTo>
                  <a:pt x="360" y="568"/>
                </a:lnTo>
                <a:lnTo>
                  <a:pt x="374" y="564"/>
                </a:lnTo>
                <a:lnTo>
                  <a:pt x="387" y="558"/>
                </a:lnTo>
                <a:lnTo>
                  <a:pt x="399" y="553"/>
                </a:lnTo>
                <a:lnTo>
                  <a:pt x="412" y="548"/>
                </a:lnTo>
                <a:lnTo>
                  <a:pt x="425" y="542"/>
                </a:lnTo>
                <a:lnTo>
                  <a:pt x="438" y="535"/>
                </a:lnTo>
                <a:lnTo>
                  <a:pt x="448" y="528"/>
                </a:lnTo>
                <a:lnTo>
                  <a:pt x="461" y="519"/>
                </a:lnTo>
                <a:lnTo>
                  <a:pt x="472" y="511"/>
                </a:lnTo>
                <a:lnTo>
                  <a:pt x="481" y="502"/>
                </a:lnTo>
                <a:lnTo>
                  <a:pt x="492" y="491"/>
                </a:lnTo>
                <a:lnTo>
                  <a:pt x="501" y="482"/>
                </a:lnTo>
                <a:lnTo>
                  <a:pt x="510" y="471"/>
                </a:lnTo>
                <a:lnTo>
                  <a:pt x="519" y="460"/>
                </a:lnTo>
                <a:lnTo>
                  <a:pt x="526" y="450"/>
                </a:lnTo>
                <a:lnTo>
                  <a:pt x="534" y="437"/>
                </a:lnTo>
                <a:lnTo>
                  <a:pt x="541" y="426"/>
                </a:lnTo>
                <a:lnTo>
                  <a:pt x="548" y="413"/>
                </a:lnTo>
                <a:lnTo>
                  <a:pt x="554" y="401"/>
                </a:lnTo>
                <a:lnTo>
                  <a:pt x="559" y="388"/>
                </a:lnTo>
                <a:lnTo>
                  <a:pt x="563" y="373"/>
                </a:lnTo>
                <a:lnTo>
                  <a:pt x="566" y="361"/>
                </a:lnTo>
                <a:lnTo>
                  <a:pt x="570" y="346"/>
                </a:lnTo>
                <a:lnTo>
                  <a:pt x="572" y="332"/>
                </a:lnTo>
                <a:lnTo>
                  <a:pt x="574" y="317"/>
                </a:lnTo>
                <a:lnTo>
                  <a:pt x="575" y="303"/>
                </a:lnTo>
                <a:lnTo>
                  <a:pt x="575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11"/>
          <p:cNvSpPr>
            <a:spLocks/>
          </p:cNvSpPr>
          <p:nvPr/>
        </p:nvSpPr>
        <p:spPr bwMode="auto">
          <a:xfrm>
            <a:off x="3078163" y="2597150"/>
            <a:ext cx="457200" cy="457200"/>
          </a:xfrm>
          <a:custGeom>
            <a:avLst/>
            <a:gdLst>
              <a:gd name="T0" fmla="*/ 2147483647 w 575"/>
              <a:gd name="T1" fmla="*/ 2147483647 h 577"/>
              <a:gd name="T2" fmla="*/ 2147483647 w 575"/>
              <a:gd name="T3" fmla="*/ 2147483647 h 577"/>
              <a:gd name="T4" fmla="*/ 2147483647 w 575"/>
              <a:gd name="T5" fmla="*/ 2147483647 h 577"/>
              <a:gd name="T6" fmla="*/ 2147483647 w 575"/>
              <a:gd name="T7" fmla="*/ 2147483647 h 577"/>
              <a:gd name="T8" fmla="*/ 2147483647 w 575"/>
              <a:gd name="T9" fmla="*/ 2147483647 h 577"/>
              <a:gd name="T10" fmla="*/ 2147483647 w 575"/>
              <a:gd name="T11" fmla="*/ 2147483647 h 577"/>
              <a:gd name="T12" fmla="*/ 2147483647 w 575"/>
              <a:gd name="T13" fmla="*/ 2147483647 h 577"/>
              <a:gd name="T14" fmla="*/ 2147483647 w 575"/>
              <a:gd name="T15" fmla="*/ 2147483647 h 577"/>
              <a:gd name="T16" fmla="*/ 2147483647 w 575"/>
              <a:gd name="T17" fmla="*/ 2147483647 h 577"/>
              <a:gd name="T18" fmla="*/ 2147483647 w 575"/>
              <a:gd name="T19" fmla="*/ 2147483647 h 577"/>
              <a:gd name="T20" fmla="*/ 2147483647 w 575"/>
              <a:gd name="T21" fmla="*/ 0 h 577"/>
              <a:gd name="T22" fmla="*/ 2147483647 w 575"/>
              <a:gd name="T23" fmla="*/ 2147483647 h 577"/>
              <a:gd name="T24" fmla="*/ 2147483647 w 575"/>
              <a:gd name="T25" fmla="*/ 2147483647 h 577"/>
              <a:gd name="T26" fmla="*/ 2147483647 w 575"/>
              <a:gd name="T27" fmla="*/ 2147483647 h 577"/>
              <a:gd name="T28" fmla="*/ 2147483647 w 575"/>
              <a:gd name="T29" fmla="*/ 2147483647 h 577"/>
              <a:gd name="T30" fmla="*/ 2147483647 w 575"/>
              <a:gd name="T31" fmla="*/ 2147483647 h 577"/>
              <a:gd name="T32" fmla="*/ 2147483647 w 575"/>
              <a:gd name="T33" fmla="*/ 2147483647 h 577"/>
              <a:gd name="T34" fmla="*/ 2147483647 w 575"/>
              <a:gd name="T35" fmla="*/ 2147483647 h 577"/>
              <a:gd name="T36" fmla="*/ 2147483647 w 575"/>
              <a:gd name="T37" fmla="*/ 2147483647 h 577"/>
              <a:gd name="T38" fmla="*/ 2147483647 w 575"/>
              <a:gd name="T39" fmla="*/ 2147483647 h 577"/>
              <a:gd name="T40" fmla="*/ 2147483647 w 575"/>
              <a:gd name="T41" fmla="*/ 2147483647 h 577"/>
              <a:gd name="T42" fmla="*/ 0 w 575"/>
              <a:gd name="T43" fmla="*/ 2147483647 h 577"/>
              <a:gd name="T44" fmla="*/ 2147483647 w 575"/>
              <a:gd name="T45" fmla="*/ 2147483647 h 577"/>
              <a:gd name="T46" fmla="*/ 2147483647 w 575"/>
              <a:gd name="T47" fmla="*/ 2147483647 h 577"/>
              <a:gd name="T48" fmla="*/ 2147483647 w 575"/>
              <a:gd name="T49" fmla="*/ 2147483647 h 577"/>
              <a:gd name="T50" fmla="*/ 2147483647 w 575"/>
              <a:gd name="T51" fmla="*/ 2147483647 h 577"/>
              <a:gd name="T52" fmla="*/ 2147483647 w 575"/>
              <a:gd name="T53" fmla="*/ 2147483647 h 577"/>
              <a:gd name="T54" fmla="*/ 2147483647 w 575"/>
              <a:gd name="T55" fmla="*/ 2147483647 h 577"/>
              <a:gd name="T56" fmla="*/ 2147483647 w 575"/>
              <a:gd name="T57" fmla="*/ 2147483647 h 577"/>
              <a:gd name="T58" fmla="*/ 2147483647 w 575"/>
              <a:gd name="T59" fmla="*/ 2147483647 h 577"/>
              <a:gd name="T60" fmla="*/ 2147483647 w 575"/>
              <a:gd name="T61" fmla="*/ 2147483647 h 577"/>
              <a:gd name="T62" fmla="*/ 2147483647 w 575"/>
              <a:gd name="T63" fmla="*/ 2147483647 h 577"/>
              <a:gd name="T64" fmla="*/ 2147483647 w 575"/>
              <a:gd name="T65" fmla="*/ 2147483647 h 577"/>
              <a:gd name="T66" fmla="*/ 2147483647 w 575"/>
              <a:gd name="T67" fmla="*/ 2147483647 h 577"/>
              <a:gd name="T68" fmla="*/ 2147483647 w 575"/>
              <a:gd name="T69" fmla="*/ 2147483647 h 577"/>
              <a:gd name="T70" fmla="*/ 2147483647 w 575"/>
              <a:gd name="T71" fmla="*/ 2147483647 h 577"/>
              <a:gd name="T72" fmla="*/ 2147483647 w 575"/>
              <a:gd name="T73" fmla="*/ 2147483647 h 577"/>
              <a:gd name="T74" fmla="*/ 2147483647 w 575"/>
              <a:gd name="T75" fmla="*/ 2147483647 h 577"/>
              <a:gd name="T76" fmla="*/ 2147483647 w 575"/>
              <a:gd name="T77" fmla="*/ 2147483647 h 577"/>
              <a:gd name="T78" fmla="*/ 2147483647 w 575"/>
              <a:gd name="T79" fmla="*/ 2147483647 h 577"/>
              <a:gd name="T80" fmla="*/ 2147483647 w 575"/>
              <a:gd name="T81" fmla="*/ 2147483647 h 577"/>
              <a:gd name="T82" fmla="*/ 2147483647 w 575"/>
              <a:gd name="T83" fmla="*/ 2147483647 h 577"/>
              <a:gd name="T84" fmla="*/ 2147483647 w 575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5"/>
              <a:gd name="T130" fmla="*/ 0 h 577"/>
              <a:gd name="T131" fmla="*/ 575 w 575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5" h="577">
                <a:moveTo>
                  <a:pt x="575" y="288"/>
                </a:moveTo>
                <a:lnTo>
                  <a:pt x="575" y="274"/>
                </a:lnTo>
                <a:lnTo>
                  <a:pt x="574" y="259"/>
                </a:lnTo>
                <a:lnTo>
                  <a:pt x="572" y="245"/>
                </a:lnTo>
                <a:lnTo>
                  <a:pt x="570" y="230"/>
                </a:lnTo>
                <a:lnTo>
                  <a:pt x="566" y="216"/>
                </a:lnTo>
                <a:lnTo>
                  <a:pt x="563" y="203"/>
                </a:lnTo>
                <a:lnTo>
                  <a:pt x="559" y="188"/>
                </a:lnTo>
                <a:lnTo>
                  <a:pt x="554" y="176"/>
                </a:lnTo>
                <a:lnTo>
                  <a:pt x="548" y="163"/>
                </a:lnTo>
                <a:lnTo>
                  <a:pt x="541" y="150"/>
                </a:lnTo>
                <a:lnTo>
                  <a:pt x="534" y="139"/>
                </a:lnTo>
                <a:lnTo>
                  <a:pt x="526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5"/>
                </a:lnTo>
                <a:lnTo>
                  <a:pt x="481" y="76"/>
                </a:lnTo>
                <a:lnTo>
                  <a:pt x="472" y="67"/>
                </a:lnTo>
                <a:lnTo>
                  <a:pt x="461" y="58"/>
                </a:lnTo>
                <a:lnTo>
                  <a:pt x="448" y="49"/>
                </a:lnTo>
                <a:lnTo>
                  <a:pt x="438" y="41"/>
                </a:lnTo>
                <a:lnTo>
                  <a:pt x="425" y="34"/>
                </a:lnTo>
                <a:lnTo>
                  <a:pt x="412" y="29"/>
                </a:lnTo>
                <a:lnTo>
                  <a:pt x="399" y="23"/>
                </a:lnTo>
                <a:lnTo>
                  <a:pt x="387" y="18"/>
                </a:lnTo>
                <a:lnTo>
                  <a:pt x="374" y="12"/>
                </a:lnTo>
                <a:lnTo>
                  <a:pt x="360" y="9"/>
                </a:lnTo>
                <a:lnTo>
                  <a:pt x="347" y="5"/>
                </a:lnTo>
                <a:lnTo>
                  <a:pt x="332" y="3"/>
                </a:lnTo>
                <a:lnTo>
                  <a:pt x="318" y="1"/>
                </a:lnTo>
                <a:lnTo>
                  <a:pt x="303" y="0"/>
                </a:lnTo>
                <a:lnTo>
                  <a:pt x="289" y="0"/>
                </a:lnTo>
                <a:lnTo>
                  <a:pt x="272" y="0"/>
                </a:lnTo>
                <a:lnTo>
                  <a:pt x="258" y="1"/>
                </a:lnTo>
                <a:lnTo>
                  <a:pt x="243" y="3"/>
                </a:lnTo>
                <a:lnTo>
                  <a:pt x="231" y="5"/>
                </a:lnTo>
                <a:lnTo>
                  <a:pt x="216" y="9"/>
                </a:lnTo>
                <a:lnTo>
                  <a:pt x="202" y="12"/>
                </a:lnTo>
                <a:lnTo>
                  <a:pt x="189" y="18"/>
                </a:lnTo>
                <a:lnTo>
                  <a:pt x="176" y="23"/>
                </a:lnTo>
                <a:lnTo>
                  <a:pt x="164" y="29"/>
                </a:lnTo>
                <a:lnTo>
                  <a:pt x="151" y="34"/>
                </a:lnTo>
                <a:lnTo>
                  <a:pt x="138" y="41"/>
                </a:lnTo>
                <a:lnTo>
                  <a:pt x="127" y="49"/>
                </a:lnTo>
                <a:lnTo>
                  <a:pt x="116" y="58"/>
                </a:lnTo>
                <a:lnTo>
                  <a:pt x="106" y="67"/>
                </a:lnTo>
                <a:lnTo>
                  <a:pt x="95" y="76"/>
                </a:lnTo>
                <a:lnTo>
                  <a:pt x="84" y="85"/>
                </a:lnTo>
                <a:lnTo>
                  <a:pt x="75" y="94"/>
                </a:lnTo>
                <a:lnTo>
                  <a:pt x="66" y="105"/>
                </a:lnTo>
                <a:lnTo>
                  <a:pt x="57" y="116"/>
                </a:lnTo>
                <a:lnTo>
                  <a:pt x="49" y="127"/>
                </a:lnTo>
                <a:lnTo>
                  <a:pt x="42" y="139"/>
                </a:lnTo>
                <a:lnTo>
                  <a:pt x="35" y="150"/>
                </a:lnTo>
                <a:lnTo>
                  <a:pt x="28" y="163"/>
                </a:lnTo>
                <a:lnTo>
                  <a:pt x="22" y="176"/>
                </a:lnTo>
                <a:lnTo>
                  <a:pt x="17" y="188"/>
                </a:lnTo>
                <a:lnTo>
                  <a:pt x="13" y="203"/>
                </a:lnTo>
                <a:lnTo>
                  <a:pt x="9" y="216"/>
                </a:lnTo>
                <a:lnTo>
                  <a:pt x="6" y="230"/>
                </a:lnTo>
                <a:lnTo>
                  <a:pt x="4" y="245"/>
                </a:lnTo>
                <a:lnTo>
                  <a:pt x="2" y="259"/>
                </a:lnTo>
                <a:lnTo>
                  <a:pt x="0" y="274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9" y="361"/>
                </a:lnTo>
                <a:lnTo>
                  <a:pt x="13" y="373"/>
                </a:lnTo>
                <a:lnTo>
                  <a:pt x="17" y="388"/>
                </a:lnTo>
                <a:lnTo>
                  <a:pt x="22" y="401"/>
                </a:lnTo>
                <a:lnTo>
                  <a:pt x="28" y="413"/>
                </a:lnTo>
                <a:lnTo>
                  <a:pt x="35" y="426"/>
                </a:lnTo>
                <a:lnTo>
                  <a:pt x="42" y="437"/>
                </a:lnTo>
                <a:lnTo>
                  <a:pt x="49" y="450"/>
                </a:lnTo>
                <a:lnTo>
                  <a:pt x="57" y="460"/>
                </a:lnTo>
                <a:lnTo>
                  <a:pt x="66" y="471"/>
                </a:lnTo>
                <a:lnTo>
                  <a:pt x="75" y="482"/>
                </a:lnTo>
                <a:lnTo>
                  <a:pt x="84" y="491"/>
                </a:lnTo>
                <a:lnTo>
                  <a:pt x="95" y="502"/>
                </a:lnTo>
                <a:lnTo>
                  <a:pt x="106" y="511"/>
                </a:lnTo>
                <a:lnTo>
                  <a:pt x="116" y="519"/>
                </a:lnTo>
                <a:lnTo>
                  <a:pt x="127" y="528"/>
                </a:lnTo>
                <a:lnTo>
                  <a:pt x="138" y="535"/>
                </a:lnTo>
                <a:lnTo>
                  <a:pt x="151" y="542"/>
                </a:lnTo>
                <a:lnTo>
                  <a:pt x="164" y="548"/>
                </a:lnTo>
                <a:lnTo>
                  <a:pt x="176" y="553"/>
                </a:lnTo>
                <a:lnTo>
                  <a:pt x="189" y="558"/>
                </a:lnTo>
                <a:lnTo>
                  <a:pt x="202" y="564"/>
                </a:lnTo>
                <a:lnTo>
                  <a:pt x="216" y="568"/>
                </a:lnTo>
                <a:lnTo>
                  <a:pt x="231" y="571"/>
                </a:lnTo>
                <a:lnTo>
                  <a:pt x="243" y="573"/>
                </a:lnTo>
                <a:lnTo>
                  <a:pt x="258" y="575"/>
                </a:lnTo>
                <a:lnTo>
                  <a:pt x="272" y="577"/>
                </a:lnTo>
                <a:lnTo>
                  <a:pt x="289" y="577"/>
                </a:lnTo>
                <a:lnTo>
                  <a:pt x="303" y="577"/>
                </a:lnTo>
                <a:lnTo>
                  <a:pt x="318" y="575"/>
                </a:lnTo>
                <a:lnTo>
                  <a:pt x="332" y="573"/>
                </a:lnTo>
                <a:lnTo>
                  <a:pt x="347" y="571"/>
                </a:lnTo>
                <a:lnTo>
                  <a:pt x="360" y="568"/>
                </a:lnTo>
                <a:lnTo>
                  <a:pt x="374" y="564"/>
                </a:lnTo>
                <a:lnTo>
                  <a:pt x="387" y="558"/>
                </a:lnTo>
                <a:lnTo>
                  <a:pt x="399" y="553"/>
                </a:lnTo>
                <a:lnTo>
                  <a:pt x="412" y="548"/>
                </a:lnTo>
                <a:lnTo>
                  <a:pt x="425" y="542"/>
                </a:lnTo>
                <a:lnTo>
                  <a:pt x="438" y="535"/>
                </a:lnTo>
                <a:lnTo>
                  <a:pt x="448" y="528"/>
                </a:lnTo>
                <a:lnTo>
                  <a:pt x="461" y="519"/>
                </a:lnTo>
                <a:lnTo>
                  <a:pt x="472" y="511"/>
                </a:lnTo>
                <a:lnTo>
                  <a:pt x="481" y="502"/>
                </a:lnTo>
                <a:lnTo>
                  <a:pt x="492" y="491"/>
                </a:lnTo>
                <a:lnTo>
                  <a:pt x="501" y="482"/>
                </a:lnTo>
                <a:lnTo>
                  <a:pt x="510" y="471"/>
                </a:lnTo>
                <a:lnTo>
                  <a:pt x="519" y="460"/>
                </a:lnTo>
                <a:lnTo>
                  <a:pt x="526" y="450"/>
                </a:lnTo>
                <a:lnTo>
                  <a:pt x="534" y="437"/>
                </a:lnTo>
                <a:lnTo>
                  <a:pt x="541" y="426"/>
                </a:lnTo>
                <a:lnTo>
                  <a:pt x="548" y="413"/>
                </a:lnTo>
                <a:lnTo>
                  <a:pt x="554" y="401"/>
                </a:lnTo>
                <a:lnTo>
                  <a:pt x="559" y="388"/>
                </a:lnTo>
                <a:lnTo>
                  <a:pt x="563" y="373"/>
                </a:lnTo>
                <a:lnTo>
                  <a:pt x="566" y="361"/>
                </a:lnTo>
                <a:lnTo>
                  <a:pt x="570" y="346"/>
                </a:lnTo>
                <a:lnTo>
                  <a:pt x="572" y="332"/>
                </a:lnTo>
                <a:lnTo>
                  <a:pt x="574" y="317"/>
                </a:lnTo>
                <a:lnTo>
                  <a:pt x="575" y="303"/>
                </a:lnTo>
                <a:lnTo>
                  <a:pt x="575" y="28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232150" y="2674938"/>
            <a:ext cx="14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+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3306763" y="2025650"/>
            <a:ext cx="1587" cy="420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3251200" y="2432050"/>
            <a:ext cx="111125" cy="165100"/>
          </a:xfrm>
          <a:custGeom>
            <a:avLst/>
            <a:gdLst>
              <a:gd name="T0" fmla="*/ 2147483647 w 140"/>
              <a:gd name="T1" fmla="*/ 0 h 207"/>
              <a:gd name="T2" fmla="*/ 2147483647 w 140"/>
              <a:gd name="T3" fmla="*/ 2147483647 h 207"/>
              <a:gd name="T4" fmla="*/ 0 w 140"/>
              <a:gd name="T5" fmla="*/ 0 h 207"/>
              <a:gd name="T6" fmla="*/ 2147483647 w 140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207"/>
              <a:gd name="T14" fmla="*/ 140 w 140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207">
                <a:moveTo>
                  <a:pt x="140" y="0"/>
                </a:moveTo>
                <a:lnTo>
                  <a:pt x="71" y="207"/>
                </a:lnTo>
                <a:lnTo>
                  <a:pt x="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421063" y="2074863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2849563" y="1720850"/>
            <a:ext cx="800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3000375" y="1646238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Noise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3535363" y="2817813"/>
            <a:ext cx="12207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Freeform 19"/>
          <p:cNvSpPr>
            <a:spLocks/>
          </p:cNvSpPr>
          <p:nvPr/>
        </p:nvSpPr>
        <p:spPr bwMode="auto">
          <a:xfrm>
            <a:off x="4741863" y="2762250"/>
            <a:ext cx="165100" cy="109538"/>
          </a:xfrm>
          <a:custGeom>
            <a:avLst/>
            <a:gdLst>
              <a:gd name="T0" fmla="*/ 0 w 208"/>
              <a:gd name="T1" fmla="*/ 0 h 138"/>
              <a:gd name="T2" fmla="*/ 2147483647 w 208"/>
              <a:gd name="T3" fmla="*/ 2147483647 h 138"/>
              <a:gd name="T4" fmla="*/ 0 w 208"/>
              <a:gd name="T5" fmla="*/ 2147483647 h 138"/>
              <a:gd name="T6" fmla="*/ 0 w 208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38"/>
              <a:gd name="T14" fmla="*/ 208 w 208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38">
                <a:moveTo>
                  <a:pt x="0" y="0"/>
                </a:moveTo>
                <a:lnTo>
                  <a:pt x="208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4005263" y="251460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V+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4324350" y="2486025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49" name="Rectangle 22"/>
          <p:cNvSpPr>
            <a:spLocks noChangeArrowheads="1"/>
          </p:cNvSpPr>
          <p:nvPr/>
        </p:nvSpPr>
        <p:spPr bwMode="auto">
          <a:xfrm>
            <a:off x="4906963" y="2482850"/>
            <a:ext cx="685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4906963" y="2482850"/>
            <a:ext cx="685800" cy="68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Rectangle 24"/>
          <p:cNvSpPr>
            <a:spLocks noChangeArrowheads="1"/>
          </p:cNvSpPr>
          <p:nvPr/>
        </p:nvSpPr>
        <p:spPr bwMode="auto">
          <a:xfrm>
            <a:off x="5213350" y="26749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f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5592763" y="2825750"/>
            <a:ext cx="1220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26"/>
          <p:cNvSpPr>
            <a:spLocks/>
          </p:cNvSpPr>
          <p:nvPr/>
        </p:nvSpPr>
        <p:spPr bwMode="auto">
          <a:xfrm>
            <a:off x="6799263" y="2771775"/>
            <a:ext cx="165100" cy="109538"/>
          </a:xfrm>
          <a:custGeom>
            <a:avLst/>
            <a:gdLst>
              <a:gd name="T0" fmla="*/ 0 w 209"/>
              <a:gd name="T1" fmla="*/ 0 h 138"/>
              <a:gd name="T2" fmla="*/ 2147483647 w 209"/>
              <a:gd name="T3" fmla="*/ 2147483647 h 138"/>
              <a:gd name="T4" fmla="*/ 0 w 209"/>
              <a:gd name="T5" fmla="*/ 2147483647 h 138"/>
              <a:gd name="T6" fmla="*/ 0 w 209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9"/>
              <a:gd name="T13" fmla="*/ 0 h 138"/>
              <a:gd name="T14" fmla="*/ 209 w 209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" h="138">
                <a:moveTo>
                  <a:pt x="0" y="0"/>
                </a:moveTo>
                <a:lnTo>
                  <a:pt x="209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5943600" y="252253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f(V+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55" name="Rectangle 28"/>
          <p:cNvSpPr>
            <a:spLocks noChangeArrowheads="1"/>
          </p:cNvSpPr>
          <p:nvPr/>
        </p:nvSpPr>
        <p:spPr bwMode="auto">
          <a:xfrm>
            <a:off x="6416675" y="2493963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e)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021513" y="2597150"/>
            <a:ext cx="800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Rectangle 30"/>
          <p:cNvSpPr>
            <a:spLocks noChangeArrowheads="1"/>
          </p:cNvSpPr>
          <p:nvPr/>
        </p:nvSpPr>
        <p:spPr bwMode="auto">
          <a:xfrm>
            <a:off x="7021513" y="26749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Output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1976438" y="3201988"/>
            <a:ext cx="2511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Noise added to Input</a:t>
            </a:r>
          </a:p>
        </p:txBody>
      </p:sp>
      <p:sp>
        <p:nvSpPr>
          <p:cNvPr id="22559" name="Text Box 34"/>
          <p:cNvSpPr txBox="1">
            <a:spLocks noChangeArrowheads="1"/>
          </p:cNvSpPr>
          <p:nvPr/>
        </p:nvSpPr>
        <p:spPr bwMode="auto">
          <a:xfrm>
            <a:off x="6419850" y="3200400"/>
            <a:ext cx="182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Error at Output</a:t>
            </a:r>
          </a:p>
        </p:txBody>
      </p:sp>
      <p:sp>
        <p:nvSpPr>
          <p:cNvPr id="22560" name="Text Box 35"/>
          <p:cNvSpPr txBox="1">
            <a:spLocks noChangeArrowheads="1"/>
          </p:cNvSpPr>
          <p:nvPr/>
        </p:nvSpPr>
        <p:spPr bwMode="auto">
          <a:xfrm>
            <a:off x="436563" y="1585913"/>
            <a:ext cx="2201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Analog Signals</a:t>
            </a:r>
          </a:p>
        </p:txBody>
      </p:sp>
      <p:sp>
        <p:nvSpPr>
          <p:cNvPr id="22561" name="Text Box 36"/>
          <p:cNvSpPr txBox="1">
            <a:spLocks noChangeArrowheads="1"/>
          </p:cNvSpPr>
          <p:nvPr/>
        </p:nvSpPr>
        <p:spPr bwMode="auto">
          <a:xfrm>
            <a:off x="579438" y="3879850"/>
            <a:ext cx="2100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Digital Signals</a:t>
            </a:r>
          </a:p>
        </p:txBody>
      </p:sp>
      <p:sp>
        <p:nvSpPr>
          <p:cNvPr id="22562" name="Line 37"/>
          <p:cNvSpPr>
            <a:spLocks noChangeShapeType="1"/>
          </p:cNvSpPr>
          <p:nvPr/>
        </p:nvSpPr>
        <p:spPr bwMode="auto">
          <a:xfrm>
            <a:off x="1897063" y="5272088"/>
            <a:ext cx="12207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Freeform 38"/>
          <p:cNvSpPr>
            <a:spLocks/>
          </p:cNvSpPr>
          <p:nvPr/>
        </p:nvSpPr>
        <p:spPr bwMode="auto">
          <a:xfrm>
            <a:off x="3105150" y="5216525"/>
            <a:ext cx="163513" cy="109538"/>
          </a:xfrm>
          <a:custGeom>
            <a:avLst/>
            <a:gdLst>
              <a:gd name="T0" fmla="*/ 0 w 206"/>
              <a:gd name="T1" fmla="*/ 0 h 138"/>
              <a:gd name="T2" fmla="*/ 2147483647 w 206"/>
              <a:gd name="T3" fmla="*/ 2147483647 h 138"/>
              <a:gd name="T4" fmla="*/ 0 w 206"/>
              <a:gd name="T5" fmla="*/ 2147483647 h 138"/>
              <a:gd name="T6" fmla="*/ 0 w 206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138"/>
              <a:gd name="T14" fmla="*/ 206 w 206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138">
                <a:moveTo>
                  <a:pt x="0" y="0"/>
                </a:moveTo>
                <a:lnTo>
                  <a:pt x="206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Rectangle 39"/>
          <p:cNvSpPr>
            <a:spLocks noChangeArrowheads="1"/>
          </p:cNvSpPr>
          <p:nvPr/>
        </p:nvSpPr>
        <p:spPr bwMode="auto">
          <a:xfrm>
            <a:off x="2451100" y="4918075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V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65" name="Rectangle 40"/>
          <p:cNvSpPr>
            <a:spLocks noChangeArrowheads="1"/>
          </p:cNvSpPr>
          <p:nvPr/>
        </p:nvSpPr>
        <p:spPr bwMode="auto">
          <a:xfrm>
            <a:off x="2620963" y="507841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300" b="0">
                <a:solidFill>
                  <a:srgbClr val="000000"/>
                </a:solidFill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66" name="Rectangle 41"/>
          <p:cNvSpPr>
            <a:spLocks noChangeArrowheads="1"/>
          </p:cNvSpPr>
          <p:nvPr/>
        </p:nvSpPr>
        <p:spPr bwMode="auto">
          <a:xfrm>
            <a:off x="868363" y="5045075"/>
            <a:ext cx="800100" cy="455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Rectangle 42"/>
          <p:cNvSpPr>
            <a:spLocks noChangeArrowheads="1"/>
          </p:cNvSpPr>
          <p:nvPr/>
        </p:nvSpPr>
        <p:spPr bwMode="auto">
          <a:xfrm>
            <a:off x="1103313" y="512127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Input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68" name="Freeform 43"/>
          <p:cNvSpPr>
            <a:spLocks/>
          </p:cNvSpPr>
          <p:nvPr/>
        </p:nvSpPr>
        <p:spPr bwMode="auto">
          <a:xfrm>
            <a:off x="3268663" y="5045075"/>
            <a:ext cx="457200" cy="455613"/>
          </a:xfrm>
          <a:custGeom>
            <a:avLst/>
            <a:gdLst>
              <a:gd name="T0" fmla="*/ 2147483647 w 575"/>
              <a:gd name="T1" fmla="*/ 2147483647 h 575"/>
              <a:gd name="T2" fmla="*/ 2147483647 w 575"/>
              <a:gd name="T3" fmla="*/ 2147483647 h 575"/>
              <a:gd name="T4" fmla="*/ 2147483647 w 575"/>
              <a:gd name="T5" fmla="*/ 2147483647 h 575"/>
              <a:gd name="T6" fmla="*/ 2147483647 w 575"/>
              <a:gd name="T7" fmla="*/ 2147483647 h 575"/>
              <a:gd name="T8" fmla="*/ 2147483647 w 575"/>
              <a:gd name="T9" fmla="*/ 2147483647 h 575"/>
              <a:gd name="T10" fmla="*/ 2147483647 w 575"/>
              <a:gd name="T11" fmla="*/ 2147483647 h 575"/>
              <a:gd name="T12" fmla="*/ 2147483647 w 575"/>
              <a:gd name="T13" fmla="*/ 2147483647 h 575"/>
              <a:gd name="T14" fmla="*/ 2147483647 w 575"/>
              <a:gd name="T15" fmla="*/ 2147483647 h 575"/>
              <a:gd name="T16" fmla="*/ 2147483647 w 575"/>
              <a:gd name="T17" fmla="*/ 2147483647 h 575"/>
              <a:gd name="T18" fmla="*/ 2147483647 w 575"/>
              <a:gd name="T19" fmla="*/ 2147483647 h 575"/>
              <a:gd name="T20" fmla="*/ 2147483647 w 575"/>
              <a:gd name="T21" fmla="*/ 0 h 575"/>
              <a:gd name="T22" fmla="*/ 2147483647 w 575"/>
              <a:gd name="T23" fmla="*/ 2147483647 h 575"/>
              <a:gd name="T24" fmla="*/ 2147483647 w 575"/>
              <a:gd name="T25" fmla="*/ 2147483647 h 575"/>
              <a:gd name="T26" fmla="*/ 2147483647 w 575"/>
              <a:gd name="T27" fmla="*/ 2147483647 h 575"/>
              <a:gd name="T28" fmla="*/ 2147483647 w 575"/>
              <a:gd name="T29" fmla="*/ 2147483647 h 575"/>
              <a:gd name="T30" fmla="*/ 2147483647 w 575"/>
              <a:gd name="T31" fmla="*/ 2147483647 h 575"/>
              <a:gd name="T32" fmla="*/ 2147483647 w 575"/>
              <a:gd name="T33" fmla="*/ 2147483647 h 575"/>
              <a:gd name="T34" fmla="*/ 2147483647 w 575"/>
              <a:gd name="T35" fmla="*/ 2147483647 h 575"/>
              <a:gd name="T36" fmla="*/ 2147483647 w 575"/>
              <a:gd name="T37" fmla="*/ 2147483647 h 575"/>
              <a:gd name="T38" fmla="*/ 2147483647 w 575"/>
              <a:gd name="T39" fmla="*/ 2147483647 h 575"/>
              <a:gd name="T40" fmla="*/ 2147483647 w 575"/>
              <a:gd name="T41" fmla="*/ 2147483647 h 575"/>
              <a:gd name="T42" fmla="*/ 0 w 575"/>
              <a:gd name="T43" fmla="*/ 2147483647 h 575"/>
              <a:gd name="T44" fmla="*/ 2147483647 w 575"/>
              <a:gd name="T45" fmla="*/ 2147483647 h 575"/>
              <a:gd name="T46" fmla="*/ 2147483647 w 575"/>
              <a:gd name="T47" fmla="*/ 2147483647 h 575"/>
              <a:gd name="T48" fmla="*/ 2147483647 w 575"/>
              <a:gd name="T49" fmla="*/ 2147483647 h 575"/>
              <a:gd name="T50" fmla="*/ 2147483647 w 575"/>
              <a:gd name="T51" fmla="*/ 2147483647 h 575"/>
              <a:gd name="T52" fmla="*/ 2147483647 w 575"/>
              <a:gd name="T53" fmla="*/ 2147483647 h 575"/>
              <a:gd name="T54" fmla="*/ 2147483647 w 575"/>
              <a:gd name="T55" fmla="*/ 2147483647 h 575"/>
              <a:gd name="T56" fmla="*/ 2147483647 w 575"/>
              <a:gd name="T57" fmla="*/ 2147483647 h 575"/>
              <a:gd name="T58" fmla="*/ 2147483647 w 575"/>
              <a:gd name="T59" fmla="*/ 2147483647 h 575"/>
              <a:gd name="T60" fmla="*/ 2147483647 w 575"/>
              <a:gd name="T61" fmla="*/ 2147483647 h 575"/>
              <a:gd name="T62" fmla="*/ 2147483647 w 575"/>
              <a:gd name="T63" fmla="*/ 2147483647 h 575"/>
              <a:gd name="T64" fmla="*/ 2147483647 w 575"/>
              <a:gd name="T65" fmla="*/ 2147483647 h 575"/>
              <a:gd name="T66" fmla="*/ 2147483647 w 575"/>
              <a:gd name="T67" fmla="*/ 2147483647 h 575"/>
              <a:gd name="T68" fmla="*/ 2147483647 w 575"/>
              <a:gd name="T69" fmla="*/ 2147483647 h 575"/>
              <a:gd name="T70" fmla="*/ 2147483647 w 575"/>
              <a:gd name="T71" fmla="*/ 2147483647 h 575"/>
              <a:gd name="T72" fmla="*/ 2147483647 w 575"/>
              <a:gd name="T73" fmla="*/ 2147483647 h 575"/>
              <a:gd name="T74" fmla="*/ 2147483647 w 575"/>
              <a:gd name="T75" fmla="*/ 2147483647 h 575"/>
              <a:gd name="T76" fmla="*/ 2147483647 w 575"/>
              <a:gd name="T77" fmla="*/ 2147483647 h 575"/>
              <a:gd name="T78" fmla="*/ 2147483647 w 575"/>
              <a:gd name="T79" fmla="*/ 2147483647 h 575"/>
              <a:gd name="T80" fmla="*/ 2147483647 w 575"/>
              <a:gd name="T81" fmla="*/ 2147483647 h 575"/>
              <a:gd name="T82" fmla="*/ 2147483647 w 575"/>
              <a:gd name="T83" fmla="*/ 2147483647 h 575"/>
              <a:gd name="T84" fmla="*/ 2147483647 w 575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5"/>
              <a:gd name="T130" fmla="*/ 0 h 575"/>
              <a:gd name="T131" fmla="*/ 575 w 575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5" h="575">
                <a:moveTo>
                  <a:pt x="575" y="287"/>
                </a:moveTo>
                <a:lnTo>
                  <a:pt x="575" y="272"/>
                </a:lnTo>
                <a:lnTo>
                  <a:pt x="574" y="258"/>
                </a:lnTo>
                <a:lnTo>
                  <a:pt x="572" y="243"/>
                </a:lnTo>
                <a:lnTo>
                  <a:pt x="570" y="229"/>
                </a:lnTo>
                <a:lnTo>
                  <a:pt x="566" y="216"/>
                </a:lnTo>
                <a:lnTo>
                  <a:pt x="563" y="202"/>
                </a:lnTo>
                <a:lnTo>
                  <a:pt x="559" y="189"/>
                </a:lnTo>
                <a:lnTo>
                  <a:pt x="554" y="174"/>
                </a:lnTo>
                <a:lnTo>
                  <a:pt x="548" y="162"/>
                </a:lnTo>
                <a:lnTo>
                  <a:pt x="541" y="151"/>
                </a:lnTo>
                <a:lnTo>
                  <a:pt x="534" y="138"/>
                </a:lnTo>
                <a:lnTo>
                  <a:pt x="526" y="127"/>
                </a:lnTo>
                <a:lnTo>
                  <a:pt x="519" y="114"/>
                </a:lnTo>
                <a:lnTo>
                  <a:pt x="510" y="104"/>
                </a:lnTo>
                <a:lnTo>
                  <a:pt x="501" y="95"/>
                </a:lnTo>
                <a:lnTo>
                  <a:pt x="492" y="84"/>
                </a:lnTo>
                <a:lnTo>
                  <a:pt x="481" y="75"/>
                </a:lnTo>
                <a:lnTo>
                  <a:pt x="472" y="66"/>
                </a:lnTo>
                <a:lnTo>
                  <a:pt x="461" y="56"/>
                </a:lnTo>
                <a:lnTo>
                  <a:pt x="448" y="49"/>
                </a:lnTo>
                <a:lnTo>
                  <a:pt x="438" y="42"/>
                </a:lnTo>
                <a:lnTo>
                  <a:pt x="425" y="35"/>
                </a:lnTo>
                <a:lnTo>
                  <a:pt x="412" y="27"/>
                </a:lnTo>
                <a:lnTo>
                  <a:pt x="399" y="22"/>
                </a:lnTo>
                <a:lnTo>
                  <a:pt x="387" y="17"/>
                </a:lnTo>
                <a:lnTo>
                  <a:pt x="374" y="13"/>
                </a:lnTo>
                <a:lnTo>
                  <a:pt x="360" y="9"/>
                </a:lnTo>
                <a:lnTo>
                  <a:pt x="347" y="6"/>
                </a:lnTo>
                <a:lnTo>
                  <a:pt x="332" y="2"/>
                </a:lnTo>
                <a:lnTo>
                  <a:pt x="318" y="0"/>
                </a:lnTo>
                <a:lnTo>
                  <a:pt x="303" y="0"/>
                </a:lnTo>
                <a:lnTo>
                  <a:pt x="289" y="0"/>
                </a:lnTo>
                <a:lnTo>
                  <a:pt x="272" y="0"/>
                </a:lnTo>
                <a:lnTo>
                  <a:pt x="258" y="0"/>
                </a:lnTo>
                <a:lnTo>
                  <a:pt x="243" y="2"/>
                </a:lnTo>
                <a:lnTo>
                  <a:pt x="231" y="6"/>
                </a:lnTo>
                <a:lnTo>
                  <a:pt x="216" y="9"/>
                </a:lnTo>
                <a:lnTo>
                  <a:pt x="202" y="13"/>
                </a:lnTo>
                <a:lnTo>
                  <a:pt x="189" y="17"/>
                </a:lnTo>
                <a:lnTo>
                  <a:pt x="176" y="22"/>
                </a:lnTo>
                <a:lnTo>
                  <a:pt x="164" y="27"/>
                </a:lnTo>
                <a:lnTo>
                  <a:pt x="151" y="35"/>
                </a:lnTo>
                <a:lnTo>
                  <a:pt x="138" y="42"/>
                </a:lnTo>
                <a:lnTo>
                  <a:pt x="127" y="49"/>
                </a:lnTo>
                <a:lnTo>
                  <a:pt x="116" y="56"/>
                </a:lnTo>
                <a:lnTo>
                  <a:pt x="106" y="66"/>
                </a:lnTo>
                <a:lnTo>
                  <a:pt x="95" y="75"/>
                </a:lnTo>
                <a:lnTo>
                  <a:pt x="84" y="84"/>
                </a:lnTo>
                <a:lnTo>
                  <a:pt x="75" y="95"/>
                </a:lnTo>
                <a:lnTo>
                  <a:pt x="66" y="104"/>
                </a:lnTo>
                <a:lnTo>
                  <a:pt x="57" y="114"/>
                </a:lnTo>
                <a:lnTo>
                  <a:pt x="49" y="127"/>
                </a:lnTo>
                <a:lnTo>
                  <a:pt x="42" y="138"/>
                </a:lnTo>
                <a:lnTo>
                  <a:pt x="35" y="151"/>
                </a:lnTo>
                <a:lnTo>
                  <a:pt x="28" y="162"/>
                </a:lnTo>
                <a:lnTo>
                  <a:pt x="22" y="174"/>
                </a:lnTo>
                <a:lnTo>
                  <a:pt x="17" y="189"/>
                </a:lnTo>
                <a:lnTo>
                  <a:pt x="13" y="202"/>
                </a:lnTo>
                <a:lnTo>
                  <a:pt x="9" y="216"/>
                </a:lnTo>
                <a:lnTo>
                  <a:pt x="6" y="229"/>
                </a:lnTo>
                <a:lnTo>
                  <a:pt x="4" y="243"/>
                </a:lnTo>
                <a:lnTo>
                  <a:pt x="2" y="258"/>
                </a:lnTo>
                <a:lnTo>
                  <a:pt x="0" y="272"/>
                </a:lnTo>
                <a:lnTo>
                  <a:pt x="0" y="287"/>
                </a:lnTo>
                <a:lnTo>
                  <a:pt x="0" y="301"/>
                </a:lnTo>
                <a:lnTo>
                  <a:pt x="2" y="318"/>
                </a:lnTo>
                <a:lnTo>
                  <a:pt x="4" y="330"/>
                </a:lnTo>
                <a:lnTo>
                  <a:pt x="6" y="345"/>
                </a:lnTo>
                <a:lnTo>
                  <a:pt x="9" y="359"/>
                </a:lnTo>
                <a:lnTo>
                  <a:pt x="13" y="374"/>
                </a:lnTo>
                <a:lnTo>
                  <a:pt x="17" y="387"/>
                </a:lnTo>
                <a:lnTo>
                  <a:pt x="22" y="399"/>
                </a:lnTo>
                <a:lnTo>
                  <a:pt x="28" y="412"/>
                </a:lnTo>
                <a:lnTo>
                  <a:pt x="35" y="425"/>
                </a:lnTo>
                <a:lnTo>
                  <a:pt x="42" y="437"/>
                </a:lnTo>
                <a:lnTo>
                  <a:pt x="49" y="448"/>
                </a:lnTo>
                <a:lnTo>
                  <a:pt x="57" y="459"/>
                </a:lnTo>
                <a:lnTo>
                  <a:pt x="66" y="470"/>
                </a:lnTo>
                <a:lnTo>
                  <a:pt x="75" y="481"/>
                </a:lnTo>
                <a:lnTo>
                  <a:pt x="84" y="492"/>
                </a:lnTo>
                <a:lnTo>
                  <a:pt x="95" y="501"/>
                </a:lnTo>
                <a:lnTo>
                  <a:pt x="106" y="510"/>
                </a:lnTo>
                <a:lnTo>
                  <a:pt x="116" y="519"/>
                </a:lnTo>
                <a:lnTo>
                  <a:pt x="127" y="526"/>
                </a:lnTo>
                <a:lnTo>
                  <a:pt x="138" y="534"/>
                </a:lnTo>
                <a:lnTo>
                  <a:pt x="151" y="541"/>
                </a:lnTo>
                <a:lnTo>
                  <a:pt x="164" y="546"/>
                </a:lnTo>
                <a:lnTo>
                  <a:pt x="176" y="554"/>
                </a:lnTo>
                <a:lnTo>
                  <a:pt x="189" y="557"/>
                </a:lnTo>
                <a:lnTo>
                  <a:pt x="202" y="563"/>
                </a:lnTo>
                <a:lnTo>
                  <a:pt x="216" y="566"/>
                </a:lnTo>
                <a:lnTo>
                  <a:pt x="231" y="570"/>
                </a:lnTo>
                <a:lnTo>
                  <a:pt x="243" y="572"/>
                </a:lnTo>
                <a:lnTo>
                  <a:pt x="258" y="573"/>
                </a:lnTo>
                <a:lnTo>
                  <a:pt x="272" y="575"/>
                </a:lnTo>
                <a:lnTo>
                  <a:pt x="289" y="575"/>
                </a:lnTo>
                <a:lnTo>
                  <a:pt x="303" y="575"/>
                </a:lnTo>
                <a:lnTo>
                  <a:pt x="318" y="573"/>
                </a:lnTo>
                <a:lnTo>
                  <a:pt x="332" y="572"/>
                </a:lnTo>
                <a:lnTo>
                  <a:pt x="347" y="570"/>
                </a:lnTo>
                <a:lnTo>
                  <a:pt x="360" y="566"/>
                </a:lnTo>
                <a:lnTo>
                  <a:pt x="374" y="563"/>
                </a:lnTo>
                <a:lnTo>
                  <a:pt x="387" y="557"/>
                </a:lnTo>
                <a:lnTo>
                  <a:pt x="399" y="554"/>
                </a:lnTo>
                <a:lnTo>
                  <a:pt x="412" y="546"/>
                </a:lnTo>
                <a:lnTo>
                  <a:pt x="425" y="541"/>
                </a:lnTo>
                <a:lnTo>
                  <a:pt x="438" y="534"/>
                </a:lnTo>
                <a:lnTo>
                  <a:pt x="448" y="526"/>
                </a:lnTo>
                <a:lnTo>
                  <a:pt x="461" y="519"/>
                </a:lnTo>
                <a:lnTo>
                  <a:pt x="472" y="510"/>
                </a:lnTo>
                <a:lnTo>
                  <a:pt x="481" y="501"/>
                </a:lnTo>
                <a:lnTo>
                  <a:pt x="492" y="492"/>
                </a:lnTo>
                <a:lnTo>
                  <a:pt x="501" y="481"/>
                </a:lnTo>
                <a:lnTo>
                  <a:pt x="510" y="470"/>
                </a:lnTo>
                <a:lnTo>
                  <a:pt x="519" y="459"/>
                </a:lnTo>
                <a:lnTo>
                  <a:pt x="526" y="448"/>
                </a:lnTo>
                <a:lnTo>
                  <a:pt x="534" y="437"/>
                </a:lnTo>
                <a:lnTo>
                  <a:pt x="541" y="425"/>
                </a:lnTo>
                <a:lnTo>
                  <a:pt x="548" y="412"/>
                </a:lnTo>
                <a:lnTo>
                  <a:pt x="554" y="399"/>
                </a:lnTo>
                <a:lnTo>
                  <a:pt x="559" y="387"/>
                </a:lnTo>
                <a:lnTo>
                  <a:pt x="563" y="374"/>
                </a:lnTo>
                <a:lnTo>
                  <a:pt x="566" y="359"/>
                </a:lnTo>
                <a:lnTo>
                  <a:pt x="570" y="345"/>
                </a:lnTo>
                <a:lnTo>
                  <a:pt x="572" y="330"/>
                </a:lnTo>
                <a:lnTo>
                  <a:pt x="574" y="318"/>
                </a:lnTo>
                <a:lnTo>
                  <a:pt x="575" y="301"/>
                </a:lnTo>
                <a:lnTo>
                  <a:pt x="575" y="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44"/>
          <p:cNvSpPr>
            <a:spLocks/>
          </p:cNvSpPr>
          <p:nvPr/>
        </p:nvSpPr>
        <p:spPr bwMode="auto">
          <a:xfrm>
            <a:off x="3268663" y="5045075"/>
            <a:ext cx="457200" cy="455613"/>
          </a:xfrm>
          <a:custGeom>
            <a:avLst/>
            <a:gdLst>
              <a:gd name="T0" fmla="*/ 2147483647 w 575"/>
              <a:gd name="T1" fmla="*/ 2147483647 h 575"/>
              <a:gd name="T2" fmla="*/ 2147483647 w 575"/>
              <a:gd name="T3" fmla="*/ 2147483647 h 575"/>
              <a:gd name="T4" fmla="*/ 2147483647 w 575"/>
              <a:gd name="T5" fmla="*/ 2147483647 h 575"/>
              <a:gd name="T6" fmla="*/ 2147483647 w 575"/>
              <a:gd name="T7" fmla="*/ 2147483647 h 575"/>
              <a:gd name="T8" fmla="*/ 2147483647 w 575"/>
              <a:gd name="T9" fmla="*/ 2147483647 h 575"/>
              <a:gd name="T10" fmla="*/ 2147483647 w 575"/>
              <a:gd name="T11" fmla="*/ 2147483647 h 575"/>
              <a:gd name="T12" fmla="*/ 2147483647 w 575"/>
              <a:gd name="T13" fmla="*/ 2147483647 h 575"/>
              <a:gd name="T14" fmla="*/ 2147483647 w 575"/>
              <a:gd name="T15" fmla="*/ 2147483647 h 575"/>
              <a:gd name="T16" fmla="*/ 2147483647 w 575"/>
              <a:gd name="T17" fmla="*/ 2147483647 h 575"/>
              <a:gd name="T18" fmla="*/ 2147483647 w 575"/>
              <a:gd name="T19" fmla="*/ 2147483647 h 575"/>
              <a:gd name="T20" fmla="*/ 2147483647 w 575"/>
              <a:gd name="T21" fmla="*/ 0 h 575"/>
              <a:gd name="T22" fmla="*/ 2147483647 w 575"/>
              <a:gd name="T23" fmla="*/ 2147483647 h 575"/>
              <a:gd name="T24" fmla="*/ 2147483647 w 575"/>
              <a:gd name="T25" fmla="*/ 2147483647 h 575"/>
              <a:gd name="T26" fmla="*/ 2147483647 w 575"/>
              <a:gd name="T27" fmla="*/ 2147483647 h 575"/>
              <a:gd name="T28" fmla="*/ 2147483647 w 575"/>
              <a:gd name="T29" fmla="*/ 2147483647 h 575"/>
              <a:gd name="T30" fmla="*/ 2147483647 w 575"/>
              <a:gd name="T31" fmla="*/ 2147483647 h 575"/>
              <a:gd name="T32" fmla="*/ 2147483647 w 575"/>
              <a:gd name="T33" fmla="*/ 2147483647 h 575"/>
              <a:gd name="T34" fmla="*/ 2147483647 w 575"/>
              <a:gd name="T35" fmla="*/ 2147483647 h 575"/>
              <a:gd name="T36" fmla="*/ 2147483647 w 575"/>
              <a:gd name="T37" fmla="*/ 2147483647 h 575"/>
              <a:gd name="T38" fmla="*/ 2147483647 w 575"/>
              <a:gd name="T39" fmla="*/ 2147483647 h 575"/>
              <a:gd name="T40" fmla="*/ 2147483647 w 575"/>
              <a:gd name="T41" fmla="*/ 2147483647 h 575"/>
              <a:gd name="T42" fmla="*/ 0 w 575"/>
              <a:gd name="T43" fmla="*/ 2147483647 h 575"/>
              <a:gd name="T44" fmla="*/ 2147483647 w 575"/>
              <a:gd name="T45" fmla="*/ 2147483647 h 575"/>
              <a:gd name="T46" fmla="*/ 2147483647 w 575"/>
              <a:gd name="T47" fmla="*/ 2147483647 h 575"/>
              <a:gd name="T48" fmla="*/ 2147483647 w 575"/>
              <a:gd name="T49" fmla="*/ 2147483647 h 575"/>
              <a:gd name="T50" fmla="*/ 2147483647 w 575"/>
              <a:gd name="T51" fmla="*/ 2147483647 h 575"/>
              <a:gd name="T52" fmla="*/ 2147483647 w 575"/>
              <a:gd name="T53" fmla="*/ 2147483647 h 575"/>
              <a:gd name="T54" fmla="*/ 2147483647 w 575"/>
              <a:gd name="T55" fmla="*/ 2147483647 h 575"/>
              <a:gd name="T56" fmla="*/ 2147483647 w 575"/>
              <a:gd name="T57" fmla="*/ 2147483647 h 575"/>
              <a:gd name="T58" fmla="*/ 2147483647 w 575"/>
              <a:gd name="T59" fmla="*/ 2147483647 h 575"/>
              <a:gd name="T60" fmla="*/ 2147483647 w 575"/>
              <a:gd name="T61" fmla="*/ 2147483647 h 575"/>
              <a:gd name="T62" fmla="*/ 2147483647 w 575"/>
              <a:gd name="T63" fmla="*/ 2147483647 h 575"/>
              <a:gd name="T64" fmla="*/ 2147483647 w 575"/>
              <a:gd name="T65" fmla="*/ 2147483647 h 575"/>
              <a:gd name="T66" fmla="*/ 2147483647 w 575"/>
              <a:gd name="T67" fmla="*/ 2147483647 h 575"/>
              <a:gd name="T68" fmla="*/ 2147483647 w 575"/>
              <a:gd name="T69" fmla="*/ 2147483647 h 575"/>
              <a:gd name="T70" fmla="*/ 2147483647 w 575"/>
              <a:gd name="T71" fmla="*/ 2147483647 h 575"/>
              <a:gd name="T72" fmla="*/ 2147483647 w 575"/>
              <a:gd name="T73" fmla="*/ 2147483647 h 575"/>
              <a:gd name="T74" fmla="*/ 2147483647 w 575"/>
              <a:gd name="T75" fmla="*/ 2147483647 h 575"/>
              <a:gd name="T76" fmla="*/ 2147483647 w 575"/>
              <a:gd name="T77" fmla="*/ 2147483647 h 575"/>
              <a:gd name="T78" fmla="*/ 2147483647 w 575"/>
              <a:gd name="T79" fmla="*/ 2147483647 h 575"/>
              <a:gd name="T80" fmla="*/ 2147483647 w 575"/>
              <a:gd name="T81" fmla="*/ 2147483647 h 575"/>
              <a:gd name="T82" fmla="*/ 2147483647 w 575"/>
              <a:gd name="T83" fmla="*/ 2147483647 h 575"/>
              <a:gd name="T84" fmla="*/ 2147483647 w 575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5"/>
              <a:gd name="T130" fmla="*/ 0 h 575"/>
              <a:gd name="T131" fmla="*/ 575 w 575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5" h="575">
                <a:moveTo>
                  <a:pt x="575" y="287"/>
                </a:moveTo>
                <a:lnTo>
                  <a:pt x="575" y="272"/>
                </a:lnTo>
                <a:lnTo>
                  <a:pt x="574" y="258"/>
                </a:lnTo>
                <a:lnTo>
                  <a:pt x="572" y="243"/>
                </a:lnTo>
                <a:lnTo>
                  <a:pt x="570" y="229"/>
                </a:lnTo>
                <a:lnTo>
                  <a:pt x="566" y="216"/>
                </a:lnTo>
                <a:lnTo>
                  <a:pt x="563" y="202"/>
                </a:lnTo>
                <a:lnTo>
                  <a:pt x="559" y="189"/>
                </a:lnTo>
                <a:lnTo>
                  <a:pt x="554" y="174"/>
                </a:lnTo>
                <a:lnTo>
                  <a:pt x="548" y="162"/>
                </a:lnTo>
                <a:lnTo>
                  <a:pt x="541" y="151"/>
                </a:lnTo>
                <a:lnTo>
                  <a:pt x="534" y="138"/>
                </a:lnTo>
                <a:lnTo>
                  <a:pt x="526" y="127"/>
                </a:lnTo>
                <a:lnTo>
                  <a:pt x="519" y="114"/>
                </a:lnTo>
                <a:lnTo>
                  <a:pt x="510" y="104"/>
                </a:lnTo>
                <a:lnTo>
                  <a:pt x="501" y="95"/>
                </a:lnTo>
                <a:lnTo>
                  <a:pt x="492" y="84"/>
                </a:lnTo>
                <a:lnTo>
                  <a:pt x="481" y="75"/>
                </a:lnTo>
                <a:lnTo>
                  <a:pt x="472" y="66"/>
                </a:lnTo>
                <a:lnTo>
                  <a:pt x="461" y="56"/>
                </a:lnTo>
                <a:lnTo>
                  <a:pt x="448" y="49"/>
                </a:lnTo>
                <a:lnTo>
                  <a:pt x="438" y="42"/>
                </a:lnTo>
                <a:lnTo>
                  <a:pt x="425" y="35"/>
                </a:lnTo>
                <a:lnTo>
                  <a:pt x="412" y="27"/>
                </a:lnTo>
                <a:lnTo>
                  <a:pt x="399" y="22"/>
                </a:lnTo>
                <a:lnTo>
                  <a:pt x="387" y="17"/>
                </a:lnTo>
                <a:lnTo>
                  <a:pt x="374" y="13"/>
                </a:lnTo>
                <a:lnTo>
                  <a:pt x="360" y="9"/>
                </a:lnTo>
                <a:lnTo>
                  <a:pt x="347" y="6"/>
                </a:lnTo>
                <a:lnTo>
                  <a:pt x="332" y="2"/>
                </a:lnTo>
                <a:lnTo>
                  <a:pt x="318" y="0"/>
                </a:lnTo>
                <a:lnTo>
                  <a:pt x="303" y="0"/>
                </a:lnTo>
                <a:lnTo>
                  <a:pt x="289" y="0"/>
                </a:lnTo>
                <a:lnTo>
                  <a:pt x="272" y="0"/>
                </a:lnTo>
                <a:lnTo>
                  <a:pt x="258" y="0"/>
                </a:lnTo>
                <a:lnTo>
                  <a:pt x="243" y="2"/>
                </a:lnTo>
                <a:lnTo>
                  <a:pt x="231" y="6"/>
                </a:lnTo>
                <a:lnTo>
                  <a:pt x="216" y="9"/>
                </a:lnTo>
                <a:lnTo>
                  <a:pt x="202" y="13"/>
                </a:lnTo>
                <a:lnTo>
                  <a:pt x="189" y="17"/>
                </a:lnTo>
                <a:lnTo>
                  <a:pt x="176" y="22"/>
                </a:lnTo>
                <a:lnTo>
                  <a:pt x="164" y="27"/>
                </a:lnTo>
                <a:lnTo>
                  <a:pt x="151" y="35"/>
                </a:lnTo>
                <a:lnTo>
                  <a:pt x="138" y="42"/>
                </a:lnTo>
                <a:lnTo>
                  <a:pt x="127" y="49"/>
                </a:lnTo>
                <a:lnTo>
                  <a:pt x="116" y="56"/>
                </a:lnTo>
                <a:lnTo>
                  <a:pt x="106" y="66"/>
                </a:lnTo>
                <a:lnTo>
                  <a:pt x="95" y="75"/>
                </a:lnTo>
                <a:lnTo>
                  <a:pt x="84" y="84"/>
                </a:lnTo>
                <a:lnTo>
                  <a:pt x="75" y="95"/>
                </a:lnTo>
                <a:lnTo>
                  <a:pt x="66" y="104"/>
                </a:lnTo>
                <a:lnTo>
                  <a:pt x="57" y="114"/>
                </a:lnTo>
                <a:lnTo>
                  <a:pt x="49" y="127"/>
                </a:lnTo>
                <a:lnTo>
                  <a:pt x="42" y="138"/>
                </a:lnTo>
                <a:lnTo>
                  <a:pt x="35" y="151"/>
                </a:lnTo>
                <a:lnTo>
                  <a:pt x="28" y="162"/>
                </a:lnTo>
                <a:lnTo>
                  <a:pt x="22" y="174"/>
                </a:lnTo>
                <a:lnTo>
                  <a:pt x="17" y="189"/>
                </a:lnTo>
                <a:lnTo>
                  <a:pt x="13" y="202"/>
                </a:lnTo>
                <a:lnTo>
                  <a:pt x="9" y="216"/>
                </a:lnTo>
                <a:lnTo>
                  <a:pt x="6" y="229"/>
                </a:lnTo>
                <a:lnTo>
                  <a:pt x="4" y="243"/>
                </a:lnTo>
                <a:lnTo>
                  <a:pt x="2" y="258"/>
                </a:lnTo>
                <a:lnTo>
                  <a:pt x="0" y="272"/>
                </a:lnTo>
                <a:lnTo>
                  <a:pt x="0" y="287"/>
                </a:lnTo>
                <a:lnTo>
                  <a:pt x="0" y="301"/>
                </a:lnTo>
                <a:lnTo>
                  <a:pt x="2" y="318"/>
                </a:lnTo>
                <a:lnTo>
                  <a:pt x="4" y="330"/>
                </a:lnTo>
                <a:lnTo>
                  <a:pt x="6" y="345"/>
                </a:lnTo>
                <a:lnTo>
                  <a:pt x="9" y="359"/>
                </a:lnTo>
                <a:lnTo>
                  <a:pt x="13" y="374"/>
                </a:lnTo>
                <a:lnTo>
                  <a:pt x="17" y="387"/>
                </a:lnTo>
                <a:lnTo>
                  <a:pt x="22" y="399"/>
                </a:lnTo>
                <a:lnTo>
                  <a:pt x="28" y="412"/>
                </a:lnTo>
                <a:lnTo>
                  <a:pt x="35" y="425"/>
                </a:lnTo>
                <a:lnTo>
                  <a:pt x="42" y="437"/>
                </a:lnTo>
                <a:lnTo>
                  <a:pt x="49" y="448"/>
                </a:lnTo>
                <a:lnTo>
                  <a:pt x="57" y="459"/>
                </a:lnTo>
                <a:lnTo>
                  <a:pt x="66" y="470"/>
                </a:lnTo>
                <a:lnTo>
                  <a:pt x="75" y="481"/>
                </a:lnTo>
                <a:lnTo>
                  <a:pt x="84" y="492"/>
                </a:lnTo>
                <a:lnTo>
                  <a:pt x="95" y="501"/>
                </a:lnTo>
                <a:lnTo>
                  <a:pt x="106" y="510"/>
                </a:lnTo>
                <a:lnTo>
                  <a:pt x="116" y="519"/>
                </a:lnTo>
                <a:lnTo>
                  <a:pt x="127" y="526"/>
                </a:lnTo>
                <a:lnTo>
                  <a:pt x="138" y="534"/>
                </a:lnTo>
                <a:lnTo>
                  <a:pt x="151" y="541"/>
                </a:lnTo>
                <a:lnTo>
                  <a:pt x="164" y="546"/>
                </a:lnTo>
                <a:lnTo>
                  <a:pt x="176" y="554"/>
                </a:lnTo>
                <a:lnTo>
                  <a:pt x="189" y="557"/>
                </a:lnTo>
                <a:lnTo>
                  <a:pt x="202" y="563"/>
                </a:lnTo>
                <a:lnTo>
                  <a:pt x="216" y="566"/>
                </a:lnTo>
                <a:lnTo>
                  <a:pt x="231" y="570"/>
                </a:lnTo>
                <a:lnTo>
                  <a:pt x="243" y="572"/>
                </a:lnTo>
                <a:lnTo>
                  <a:pt x="258" y="573"/>
                </a:lnTo>
                <a:lnTo>
                  <a:pt x="272" y="575"/>
                </a:lnTo>
                <a:lnTo>
                  <a:pt x="289" y="575"/>
                </a:lnTo>
                <a:lnTo>
                  <a:pt x="303" y="575"/>
                </a:lnTo>
                <a:lnTo>
                  <a:pt x="318" y="573"/>
                </a:lnTo>
                <a:lnTo>
                  <a:pt x="332" y="572"/>
                </a:lnTo>
                <a:lnTo>
                  <a:pt x="347" y="570"/>
                </a:lnTo>
                <a:lnTo>
                  <a:pt x="360" y="566"/>
                </a:lnTo>
                <a:lnTo>
                  <a:pt x="374" y="563"/>
                </a:lnTo>
                <a:lnTo>
                  <a:pt x="387" y="557"/>
                </a:lnTo>
                <a:lnTo>
                  <a:pt x="399" y="554"/>
                </a:lnTo>
                <a:lnTo>
                  <a:pt x="412" y="546"/>
                </a:lnTo>
                <a:lnTo>
                  <a:pt x="425" y="541"/>
                </a:lnTo>
                <a:lnTo>
                  <a:pt x="438" y="534"/>
                </a:lnTo>
                <a:lnTo>
                  <a:pt x="448" y="526"/>
                </a:lnTo>
                <a:lnTo>
                  <a:pt x="461" y="519"/>
                </a:lnTo>
                <a:lnTo>
                  <a:pt x="472" y="510"/>
                </a:lnTo>
                <a:lnTo>
                  <a:pt x="481" y="501"/>
                </a:lnTo>
                <a:lnTo>
                  <a:pt x="492" y="492"/>
                </a:lnTo>
                <a:lnTo>
                  <a:pt x="501" y="481"/>
                </a:lnTo>
                <a:lnTo>
                  <a:pt x="510" y="470"/>
                </a:lnTo>
                <a:lnTo>
                  <a:pt x="519" y="459"/>
                </a:lnTo>
                <a:lnTo>
                  <a:pt x="526" y="448"/>
                </a:lnTo>
                <a:lnTo>
                  <a:pt x="534" y="437"/>
                </a:lnTo>
                <a:lnTo>
                  <a:pt x="541" y="425"/>
                </a:lnTo>
                <a:lnTo>
                  <a:pt x="548" y="412"/>
                </a:lnTo>
                <a:lnTo>
                  <a:pt x="554" y="399"/>
                </a:lnTo>
                <a:lnTo>
                  <a:pt x="559" y="387"/>
                </a:lnTo>
                <a:lnTo>
                  <a:pt x="563" y="374"/>
                </a:lnTo>
                <a:lnTo>
                  <a:pt x="566" y="359"/>
                </a:lnTo>
                <a:lnTo>
                  <a:pt x="570" y="345"/>
                </a:lnTo>
                <a:lnTo>
                  <a:pt x="572" y="330"/>
                </a:lnTo>
                <a:lnTo>
                  <a:pt x="574" y="318"/>
                </a:lnTo>
                <a:lnTo>
                  <a:pt x="575" y="301"/>
                </a:lnTo>
                <a:lnTo>
                  <a:pt x="575" y="287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45"/>
          <p:cNvSpPr>
            <a:spLocks noChangeArrowheads="1"/>
          </p:cNvSpPr>
          <p:nvPr/>
        </p:nvSpPr>
        <p:spPr bwMode="auto">
          <a:xfrm>
            <a:off x="3422650" y="5121275"/>
            <a:ext cx="14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+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71" name="Line 46"/>
          <p:cNvSpPr>
            <a:spLocks noChangeShapeType="1"/>
          </p:cNvSpPr>
          <p:nvPr/>
        </p:nvSpPr>
        <p:spPr bwMode="auto">
          <a:xfrm>
            <a:off x="3497263" y="4471988"/>
            <a:ext cx="1587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Freeform 47"/>
          <p:cNvSpPr>
            <a:spLocks/>
          </p:cNvSpPr>
          <p:nvPr/>
        </p:nvSpPr>
        <p:spPr bwMode="auto">
          <a:xfrm>
            <a:off x="3441700" y="4878388"/>
            <a:ext cx="111125" cy="166687"/>
          </a:xfrm>
          <a:custGeom>
            <a:avLst/>
            <a:gdLst>
              <a:gd name="T0" fmla="*/ 2147483647 w 140"/>
              <a:gd name="T1" fmla="*/ 0 h 208"/>
              <a:gd name="T2" fmla="*/ 2147483647 w 140"/>
              <a:gd name="T3" fmla="*/ 2147483647 h 208"/>
              <a:gd name="T4" fmla="*/ 0 w 140"/>
              <a:gd name="T5" fmla="*/ 0 h 208"/>
              <a:gd name="T6" fmla="*/ 2147483647 w 140"/>
              <a:gd name="T7" fmla="*/ 0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208"/>
              <a:gd name="T14" fmla="*/ 140 w 140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208">
                <a:moveTo>
                  <a:pt x="140" y="0"/>
                </a:moveTo>
                <a:lnTo>
                  <a:pt x="71" y="208"/>
                </a:lnTo>
                <a:lnTo>
                  <a:pt x="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Rectangle 48"/>
          <p:cNvSpPr>
            <a:spLocks noChangeArrowheads="1"/>
          </p:cNvSpPr>
          <p:nvPr/>
        </p:nvSpPr>
        <p:spPr bwMode="auto">
          <a:xfrm>
            <a:off x="3611563" y="452120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74" name="Rectangle 49"/>
          <p:cNvSpPr>
            <a:spLocks noChangeArrowheads="1"/>
          </p:cNvSpPr>
          <p:nvPr/>
        </p:nvSpPr>
        <p:spPr bwMode="auto">
          <a:xfrm>
            <a:off x="3040063" y="4014788"/>
            <a:ext cx="800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Rectangle 50"/>
          <p:cNvSpPr>
            <a:spLocks noChangeArrowheads="1"/>
          </p:cNvSpPr>
          <p:nvPr/>
        </p:nvSpPr>
        <p:spPr bwMode="auto">
          <a:xfrm>
            <a:off x="3190875" y="409257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Noise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76" name="Line 51"/>
          <p:cNvSpPr>
            <a:spLocks noChangeShapeType="1"/>
          </p:cNvSpPr>
          <p:nvPr/>
        </p:nvSpPr>
        <p:spPr bwMode="auto">
          <a:xfrm>
            <a:off x="3725863" y="5262563"/>
            <a:ext cx="12207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7" name="Freeform 52"/>
          <p:cNvSpPr>
            <a:spLocks/>
          </p:cNvSpPr>
          <p:nvPr/>
        </p:nvSpPr>
        <p:spPr bwMode="auto">
          <a:xfrm>
            <a:off x="4932363" y="5208588"/>
            <a:ext cx="165100" cy="111125"/>
          </a:xfrm>
          <a:custGeom>
            <a:avLst/>
            <a:gdLst>
              <a:gd name="T0" fmla="*/ 0 w 208"/>
              <a:gd name="T1" fmla="*/ 0 h 140"/>
              <a:gd name="T2" fmla="*/ 2147483647 w 208"/>
              <a:gd name="T3" fmla="*/ 2147483647 h 140"/>
              <a:gd name="T4" fmla="*/ 0 w 208"/>
              <a:gd name="T5" fmla="*/ 2147483647 h 140"/>
              <a:gd name="T6" fmla="*/ 0 w 208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40"/>
              <a:gd name="T14" fmla="*/ 208 w 208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40">
                <a:moveTo>
                  <a:pt x="0" y="0"/>
                </a:moveTo>
                <a:lnTo>
                  <a:pt x="208" y="69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8" name="Rectangle 53"/>
          <p:cNvSpPr>
            <a:spLocks noChangeArrowheads="1"/>
          </p:cNvSpPr>
          <p:nvPr/>
        </p:nvSpPr>
        <p:spPr bwMode="auto">
          <a:xfrm>
            <a:off x="4149725" y="4910138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V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79" name="Rectangle 54"/>
          <p:cNvSpPr>
            <a:spLocks noChangeArrowheads="1"/>
          </p:cNvSpPr>
          <p:nvPr/>
        </p:nvSpPr>
        <p:spPr bwMode="auto">
          <a:xfrm>
            <a:off x="4318000" y="50688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300" b="0">
                <a:solidFill>
                  <a:srgbClr val="000000"/>
                </a:solidFill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0" name="Rectangle 55"/>
          <p:cNvSpPr>
            <a:spLocks noChangeArrowheads="1"/>
          </p:cNvSpPr>
          <p:nvPr/>
        </p:nvSpPr>
        <p:spPr bwMode="auto">
          <a:xfrm>
            <a:off x="4413250" y="4910138"/>
            <a:ext cx="14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+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1" name="Rectangle 56"/>
          <p:cNvSpPr>
            <a:spLocks noChangeArrowheads="1"/>
          </p:cNvSpPr>
          <p:nvPr/>
        </p:nvSpPr>
        <p:spPr bwMode="auto">
          <a:xfrm>
            <a:off x="4562475" y="4881563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2" name="Rectangle 57"/>
          <p:cNvSpPr>
            <a:spLocks noChangeArrowheads="1"/>
          </p:cNvSpPr>
          <p:nvPr/>
        </p:nvSpPr>
        <p:spPr bwMode="auto">
          <a:xfrm>
            <a:off x="5097463" y="4929188"/>
            <a:ext cx="685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Rectangle 58"/>
          <p:cNvSpPr>
            <a:spLocks noChangeArrowheads="1"/>
          </p:cNvSpPr>
          <p:nvPr/>
        </p:nvSpPr>
        <p:spPr bwMode="auto">
          <a:xfrm>
            <a:off x="5097463" y="4929188"/>
            <a:ext cx="685800" cy="68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Rectangle 59"/>
          <p:cNvSpPr>
            <a:spLocks noChangeArrowheads="1"/>
          </p:cNvSpPr>
          <p:nvPr/>
        </p:nvSpPr>
        <p:spPr bwMode="auto">
          <a:xfrm>
            <a:off x="5403850" y="512127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f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5" name="Line 60"/>
          <p:cNvSpPr>
            <a:spLocks noChangeShapeType="1"/>
          </p:cNvSpPr>
          <p:nvPr/>
        </p:nvSpPr>
        <p:spPr bwMode="auto">
          <a:xfrm>
            <a:off x="5783263" y="5272088"/>
            <a:ext cx="12207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Freeform 61"/>
          <p:cNvSpPr>
            <a:spLocks/>
          </p:cNvSpPr>
          <p:nvPr/>
        </p:nvSpPr>
        <p:spPr bwMode="auto">
          <a:xfrm>
            <a:off x="6989763" y="5216525"/>
            <a:ext cx="165100" cy="111125"/>
          </a:xfrm>
          <a:custGeom>
            <a:avLst/>
            <a:gdLst>
              <a:gd name="T0" fmla="*/ 0 w 209"/>
              <a:gd name="T1" fmla="*/ 0 h 140"/>
              <a:gd name="T2" fmla="*/ 2147483647 w 209"/>
              <a:gd name="T3" fmla="*/ 2147483647 h 140"/>
              <a:gd name="T4" fmla="*/ 0 w 209"/>
              <a:gd name="T5" fmla="*/ 2147483647 h 140"/>
              <a:gd name="T6" fmla="*/ 0 w 209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209"/>
              <a:gd name="T13" fmla="*/ 0 h 140"/>
              <a:gd name="T14" fmla="*/ 209 w 209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" h="140">
                <a:moveTo>
                  <a:pt x="0" y="0"/>
                </a:moveTo>
                <a:lnTo>
                  <a:pt x="209" y="69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Rectangle 62"/>
          <p:cNvSpPr>
            <a:spLocks noChangeArrowheads="1"/>
          </p:cNvSpPr>
          <p:nvPr/>
        </p:nvSpPr>
        <p:spPr bwMode="auto">
          <a:xfrm>
            <a:off x="6216650" y="4918075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f(V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8" name="Rectangle 63"/>
          <p:cNvSpPr>
            <a:spLocks noChangeArrowheads="1"/>
          </p:cNvSpPr>
          <p:nvPr/>
        </p:nvSpPr>
        <p:spPr bwMode="auto">
          <a:xfrm>
            <a:off x="6542088" y="507841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300" b="0">
                <a:solidFill>
                  <a:srgbClr val="000000"/>
                </a:solidFill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89" name="Rectangle 64"/>
          <p:cNvSpPr>
            <a:spLocks noChangeArrowheads="1"/>
          </p:cNvSpPr>
          <p:nvPr/>
        </p:nvSpPr>
        <p:spPr bwMode="auto">
          <a:xfrm>
            <a:off x="6635750" y="4918075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)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90" name="Rectangle 65"/>
          <p:cNvSpPr>
            <a:spLocks noChangeArrowheads="1"/>
          </p:cNvSpPr>
          <p:nvPr/>
        </p:nvSpPr>
        <p:spPr bwMode="auto">
          <a:xfrm>
            <a:off x="7212013" y="5045075"/>
            <a:ext cx="800100" cy="455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Rectangle 66"/>
          <p:cNvSpPr>
            <a:spLocks noChangeArrowheads="1"/>
          </p:cNvSpPr>
          <p:nvPr/>
        </p:nvSpPr>
        <p:spPr bwMode="auto">
          <a:xfrm>
            <a:off x="7212013" y="51212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Output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2592" name="Text Box 67"/>
          <p:cNvSpPr txBox="1">
            <a:spLocks noChangeArrowheads="1"/>
          </p:cNvSpPr>
          <p:nvPr/>
        </p:nvSpPr>
        <p:spPr bwMode="auto">
          <a:xfrm>
            <a:off x="966788" y="5767388"/>
            <a:ext cx="4395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Noise added to Input &lt; Noise Margin</a:t>
            </a:r>
          </a:p>
        </p:txBody>
      </p:sp>
      <p:sp>
        <p:nvSpPr>
          <p:cNvPr id="22593" name="Text Box 68"/>
          <p:cNvSpPr txBox="1">
            <a:spLocks noChangeArrowheads="1"/>
          </p:cNvSpPr>
          <p:nvPr/>
        </p:nvSpPr>
        <p:spPr bwMode="auto">
          <a:xfrm>
            <a:off x="5946775" y="5767388"/>
            <a:ext cx="2851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Correct Value at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Input &amp; Output Voltage Ranges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76200" y="2209800"/>
          <a:ext cx="89916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Visio" r:id="rId4" imgW="4635500" imgH="1460500" progId="Visio.Drawing.6">
                  <p:embed/>
                </p:oleObj>
              </mc:Choice>
              <mc:Fallback>
                <p:oleObj name="Visio" r:id="rId4" imgW="4635500" imgH="1460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7"/>
                      <a:stretch>
                        <a:fillRect/>
                      </a:stretch>
                    </p:blipFill>
                    <p:spPr bwMode="auto">
                      <a:xfrm>
                        <a:off x="76200" y="2209800"/>
                        <a:ext cx="899160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Restoration of Digital Signals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074738" y="2024063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246188" y="2074863"/>
            <a:ext cx="51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17538" y="3168650"/>
            <a:ext cx="4206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1023938" y="3113088"/>
            <a:ext cx="165100" cy="109537"/>
          </a:xfrm>
          <a:custGeom>
            <a:avLst/>
            <a:gdLst>
              <a:gd name="T0" fmla="*/ 0 w 207"/>
              <a:gd name="T1" fmla="*/ 0 h 138"/>
              <a:gd name="T2" fmla="*/ 2147483647 w 207"/>
              <a:gd name="T3" fmla="*/ 2147483647 h 138"/>
              <a:gd name="T4" fmla="*/ 0 w 207"/>
              <a:gd name="T5" fmla="*/ 2147483647 h 138"/>
              <a:gd name="T6" fmla="*/ 0 w 20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38"/>
              <a:gd name="T14" fmla="*/ 207 w 20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38">
                <a:moveTo>
                  <a:pt x="0" y="0"/>
                </a:moveTo>
                <a:lnTo>
                  <a:pt x="207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1189038" y="2938463"/>
            <a:ext cx="457200" cy="457200"/>
          </a:xfrm>
          <a:custGeom>
            <a:avLst/>
            <a:gdLst>
              <a:gd name="T0" fmla="*/ 2147483647 w 577"/>
              <a:gd name="T1" fmla="*/ 2147483647 h 575"/>
              <a:gd name="T2" fmla="*/ 2147483647 w 577"/>
              <a:gd name="T3" fmla="*/ 2147483647 h 575"/>
              <a:gd name="T4" fmla="*/ 2147483647 w 577"/>
              <a:gd name="T5" fmla="*/ 2147483647 h 575"/>
              <a:gd name="T6" fmla="*/ 2147483647 w 577"/>
              <a:gd name="T7" fmla="*/ 2147483647 h 575"/>
              <a:gd name="T8" fmla="*/ 2147483647 w 577"/>
              <a:gd name="T9" fmla="*/ 2147483647 h 575"/>
              <a:gd name="T10" fmla="*/ 2147483647 w 577"/>
              <a:gd name="T11" fmla="*/ 2147483647 h 575"/>
              <a:gd name="T12" fmla="*/ 2147483647 w 577"/>
              <a:gd name="T13" fmla="*/ 2147483647 h 575"/>
              <a:gd name="T14" fmla="*/ 2147483647 w 577"/>
              <a:gd name="T15" fmla="*/ 2147483647 h 575"/>
              <a:gd name="T16" fmla="*/ 2147483647 w 577"/>
              <a:gd name="T17" fmla="*/ 2147483647 h 575"/>
              <a:gd name="T18" fmla="*/ 2147483647 w 577"/>
              <a:gd name="T19" fmla="*/ 2147483647 h 575"/>
              <a:gd name="T20" fmla="*/ 2147483647 w 577"/>
              <a:gd name="T21" fmla="*/ 0 h 575"/>
              <a:gd name="T22" fmla="*/ 2147483647 w 577"/>
              <a:gd name="T23" fmla="*/ 2147483647 h 575"/>
              <a:gd name="T24" fmla="*/ 2147483647 w 577"/>
              <a:gd name="T25" fmla="*/ 2147483647 h 575"/>
              <a:gd name="T26" fmla="*/ 2147483647 w 577"/>
              <a:gd name="T27" fmla="*/ 2147483647 h 575"/>
              <a:gd name="T28" fmla="*/ 2147483647 w 577"/>
              <a:gd name="T29" fmla="*/ 2147483647 h 575"/>
              <a:gd name="T30" fmla="*/ 2147483647 w 577"/>
              <a:gd name="T31" fmla="*/ 2147483647 h 575"/>
              <a:gd name="T32" fmla="*/ 2147483647 w 577"/>
              <a:gd name="T33" fmla="*/ 2147483647 h 575"/>
              <a:gd name="T34" fmla="*/ 2147483647 w 577"/>
              <a:gd name="T35" fmla="*/ 2147483647 h 575"/>
              <a:gd name="T36" fmla="*/ 2147483647 w 577"/>
              <a:gd name="T37" fmla="*/ 2147483647 h 575"/>
              <a:gd name="T38" fmla="*/ 2147483647 w 577"/>
              <a:gd name="T39" fmla="*/ 2147483647 h 575"/>
              <a:gd name="T40" fmla="*/ 2147483647 w 577"/>
              <a:gd name="T41" fmla="*/ 2147483647 h 575"/>
              <a:gd name="T42" fmla="*/ 0 w 577"/>
              <a:gd name="T43" fmla="*/ 2147483647 h 575"/>
              <a:gd name="T44" fmla="*/ 2147483647 w 577"/>
              <a:gd name="T45" fmla="*/ 2147483647 h 575"/>
              <a:gd name="T46" fmla="*/ 2147483647 w 577"/>
              <a:gd name="T47" fmla="*/ 2147483647 h 575"/>
              <a:gd name="T48" fmla="*/ 2147483647 w 577"/>
              <a:gd name="T49" fmla="*/ 2147483647 h 575"/>
              <a:gd name="T50" fmla="*/ 2147483647 w 577"/>
              <a:gd name="T51" fmla="*/ 2147483647 h 575"/>
              <a:gd name="T52" fmla="*/ 2147483647 w 577"/>
              <a:gd name="T53" fmla="*/ 2147483647 h 575"/>
              <a:gd name="T54" fmla="*/ 2147483647 w 577"/>
              <a:gd name="T55" fmla="*/ 2147483647 h 575"/>
              <a:gd name="T56" fmla="*/ 2147483647 w 577"/>
              <a:gd name="T57" fmla="*/ 2147483647 h 575"/>
              <a:gd name="T58" fmla="*/ 2147483647 w 577"/>
              <a:gd name="T59" fmla="*/ 2147483647 h 575"/>
              <a:gd name="T60" fmla="*/ 2147483647 w 577"/>
              <a:gd name="T61" fmla="*/ 2147483647 h 575"/>
              <a:gd name="T62" fmla="*/ 2147483647 w 577"/>
              <a:gd name="T63" fmla="*/ 2147483647 h 575"/>
              <a:gd name="T64" fmla="*/ 2147483647 w 577"/>
              <a:gd name="T65" fmla="*/ 2147483647 h 575"/>
              <a:gd name="T66" fmla="*/ 2147483647 w 577"/>
              <a:gd name="T67" fmla="*/ 2147483647 h 575"/>
              <a:gd name="T68" fmla="*/ 2147483647 w 577"/>
              <a:gd name="T69" fmla="*/ 2147483647 h 575"/>
              <a:gd name="T70" fmla="*/ 2147483647 w 577"/>
              <a:gd name="T71" fmla="*/ 2147483647 h 575"/>
              <a:gd name="T72" fmla="*/ 2147483647 w 577"/>
              <a:gd name="T73" fmla="*/ 2147483647 h 575"/>
              <a:gd name="T74" fmla="*/ 2147483647 w 577"/>
              <a:gd name="T75" fmla="*/ 2147483647 h 575"/>
              <a:gd name="T76" fmla="*/ 2147483647 w 577"/>
              <a:gd name="T77" fmla="*/ 2147483647 h 575"/>
              <a:gd name="T78" fmla="*/ 2147483647 w 577"/>
              <a:gd name="T79" fmla="*/ 2147483647 h 575"/>
              <a:gd name="T80" fmla="*/ 2147483647 w 577"/>
              <a:gd name="T81" fmla="*/ 2147483647 h 575"/>
              <a:gd name="T82" fmla="*/ 2147483647 w 577"/>
              <a:gd name="T83" fmla="*/ 2147483647 h 575"/>
              <a:gd name="T84" fmla="*/ 2147483647 w 577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5"/>
              <a:gd name="T131" fmla="*/ 577 w 577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5">
                <a:moveTo>
                  <a:pt x="577" y="288"/>
                </a:moveTo>
                <a:lnTo>
                  <a:pt x="575" y="272"/>
                </a:lnTo>
                <a:lnTo>
                  <a:pt x="575" y="257"/>
                </a:lnTo>
                <a:lnTo>
                  <a:pt x="573" y="243"/>
                </a:lnTo>
                <a:lnTo>
                  <a:pt x="570" y="230"/>
                </a:lnTo>
                <a:lnTo>
                  <a:pt x="568" y="215"/>
                </a:lnTo>
                <a:lnTo>
                  <a:pt x="564" y="201"/>
                </a:lnTo>
                <a:lnTo>
                  <a:pt x="559" y="188"/>
                </a:lnTo>
                <a:lnTo>
                  <a:pt x="553" y="176"/>
                </a:lnTo>
                <a:lnTo>
                  <a:pt x="548" y="163"/>
                </a:lnTo>
                <a:lnTo>
                  <a:pt x="541" y="150"/>
                </a:lnTo>
                <a:lnTo>
                  <a:pt x="535" y="137"/>
                </a:lnTo>
                <a:lnTo>
                  <a:pt x="528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2" y="74"/>
                </a:lnTo>
                <a:lnTo>
                  <a:pt x="472" y="65"/>
                </a:lnTo>
                <a:lnTo>
                  <a:pt x="461" y="56"/>
                </a:lnTo>
                <a:lnTo>
                  <a:pt x="450" y="49"/>
                </a:lnTo>
                <a:lnTo>
                  <a:pt x="437" y="41"/>
                </a:lnTo>
                <a:lnTo>
                  <a:pt x="426" y="34"/>
                </a:lnTo>
                <a:lnTo>
                  <a:pt x="413" y="29"/>
                </a:lnTo>
                <a:lnTo>
                  <a:pt x="401" y="21"/>
                </a:lnTo>
                <a:lnTo>
                  <a:pt x="386" y="18"/>
                </a:lnTo>
                <a:lnTo>
                  <a:pt x="374" y="12"/>
                </a:lnTo>
                <a:lnTo>
                  <a:pt x="361" y="9"/>
                </a:lnTo>
                <a:lnTo>
                  <a:pt x="346" y="5"/>
                </a:lnTo>
                <a:lnTo>
                  <a:pt x="332" y="3"/>
                </a:lnTo>
                <a:lnTo>
                  <a:pt x="317" y="1"/>
                </a:lnTo>
                <a:lnTo>
                  <a:pt x="303" y="0"/>
                </a:lnTo>
                <a:lnTo>
                  <a:pt x="288" y="0"/>
                </a:lnTo>
                <a:lnTo>
                  <a:pt x="274" y="0"/>
                </a:lnTo>
                <a:lnTo>
                  <a:pt x="259" y="1"/>
                </a:lnTo>
                <a:lnTo>
                  <a:pt x="245" y="3"/>
                </a:lnTo>
                <a:lnTo>
                  <a:pt x="230" y="5"/>
                </a:lnTo>
                <a:lnTo>
                  <a:pt x="216" y="9"/>
                </a:lnTo>
                <a:lnTo>
                  <a:pt x="203" y="12"/>
                </a:lnTo>
                <a:lnTo>
                  <a:pt x="188" y="18"/>
                </a:lnTo>
                <a:lnTo>
                  <a:pt x="176" y="21"/>
                </a:lnTo>
                <a:lnTo>
                  <a:pt x="163" y="29"/>
                </a:lnTo>
                <a:lnTo>
                  <a:pt x="150" y="34"/>
                </a:lnTo>
                <a:lnTo>
                  <a:pt x="139" y="41"/>
                </a:lnTo>
                <a:lnTo>
                  <a:pt x="127" y="49"/>
                </a:lnTo>
                <a:lnTo>
                  <a:pt x="116" y="56"/>
                </a:lnTo>
                <a:lnTo>
                  <a:pt x="105" y="65"/>
                </a:lnTo>
                <a:lnTo>
                  <a:pt x="94" y="74"/>
                </a:lnTo>
                <a:lnTo>
                  <a:pt x="85" y="83"/>
                </a:lnTo>
                <a:lnTo>
                  <a:pt x="74" y="94"/>
                </a:lnTo>
                <a:lnTo>
                  <a:pt x="65" y="105"/>
                </a:lnTo>
                <a:lnTo>
                  <a:pt x="58" y="116"/>
                </a:lnTo>
                <a:lnTo>
                  <a:pt x="49" y="127"/>
                </a:lnTo>
                <a:lnTo>
                  <a:pt x="41" y="137"/>
                </a:lnTo>
                <a:lnTo>
                  <a:pt x="34" y="150"/>
                </a:lnTo>
                <a:lnTo>
                  <a:pt x="29" y="163"/>
                </a:lnTo>
                <a:lnTo>
                  <a:pt x="23" y="176"/>
                </a:lnTo>
                <a:lnTo>
                  <a:pt x="18" y="188"/>
                </a:lnTo>
                <a:lnTo>
                  <a:pt x="12" y="201"/>
                </a:lnTo>
                <a:lnTo>
                  <a:pt x="9" y="215"/>
                </a:lnTo>
                <a:lnTo>
                  <a:pt x="5" y="230"/>
                </a:lnTo>
                <a:lnTo>
                  <a:pt x="3" y="243"/>
                </a:lnTo>
                <a:lnTo>
                  <a:pt x="2" y="257"/>
                </a:lnTo>
                <a:lnTo>
                  <a:pt x="0" y="272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3" y="332"/>
                </a:lnTo>
                <a:lnTo>
                  <a:pt x="5" y="346"/>
                </a:lnTo>
                <a:lnTo>
                  <a:pt x="9" y="359"/>
                </a:lnTo>
                <a:lnTo>
                  <a:pt x="12" y="373"/>
                </a:lnTo>
                <a:lnTo>
                  <a:pt x="18" y="386"/>
                </a:lnTo>
                <a:lnTo>
                  <a:pt x="23" y="399"/>
                </a:lnTo>
                <a:lnTo>
                  <a:pt x="29" y="411"/>
                </a:lnTo>
                <a:lnTo>
                  <a:pt x="34" y="424"/>
                </a:lnTo>
                <a:lnTo>
                  <a:pt x="41" y="437"/>
                </a:lnTo>
                <a:lnTo>
                  <a:pt x="49" y="448"/>
                </a:lnTo>
                <a:lnTo>
                  <a:pt x="58" y="460"/>
                </a:lnTo>
                <a:lnTo>
                  <a:pt x="65" y="471"/>
                </a:lnTo>
                <a:lnTo>
                  <a:pt x="74" y="480"/>
                </a:lnTo>
                <a:lnTo>
                  <a:pt x="85" y="491"/>
                </a:lnTo>
                <a:lnTo>
                  <a:pt x="94" y="500"/>
                </a:lnTo>
                <a:lnTo>
                  <a:pt x="105" y="509"/>
                </a:lnTo>
                <a:lnTo>
                  <a:pt x="116" y="518"/>
                </a:lnTo>
                <a:lnTo>
                  <a:pt x="127" y="526"/>
                </a:lnTo>
                <a:lnTo>
                  <a:pt x="139" y="533"/>
                </a:lnTo>
                <a:lnTo>
                  <a:pt x="150" y="540"/>
                </a:lnTo>
                <a:lnTo>
                  <a:pt x="163" y="548"/>
                </a:lnTo>
                <a:lnTo>
                  <a:pt x="176" y="553"/>
                </a:lnTo>
                <a:lnTo>
                  <a:pt x="188" y="558"/>
                </a:lnTo>
                <a:lnTo>
                  <a:pt x="203" y="562"/>
                </a:lnTo>
                <a:lnTo>
                  <a:pt x="216" y="566"/>
                </a:lnTo>
                <a:lnTo>
                  <a:pt x="230" y="569"/>
                </a:lnTo>
                <a:lnTo>
                  <a:pt x="245" y="573"/>
                </a:lnTo>
                <a:lnTo>
                  <a:pt x="259" y="575"/>
                </a:lnTo>
                <a:lnTo>
                  <a:pt x="274" y="575"/>
                </a:lnTo>
                <a:lnTo>
                  <a:pt x="288" y="575"/>
                </a:lnTo>
                <a:lnTo>
                  <a:pt x="303" y="575"/>
                </a:lnTo>
                <a:lnTo>
                  <a:pt x="317" y="575"/>
                </a:lnTo>
                <a:lnTo>
                  <a:pt x="332" y="573"/>
                </a:lnTo>
                <a:lnTo>
                  <a:pt x="346" y="569"/>
                </a:lnTo>
                <a:lnTo>
                  <a:pt x="361" y="566"/>
                </a:lnTo>
                <a:lnTo>
                  <a:pt x="374" y="562"/>
                </a:lnTo>
                <a:lnTo>
                  <a:pt x="386" y="558"/>
                </a:lnTo>
                <a:lnTo>
                  <a:pt x="401" y="553"/>
                </a:lnTo>
                <a:lnTo>
                  <a:pt x="413" y="548"/>
                </a:lnTo>
                <a:lnTo>
                  <a:pt x="426" y="540"/>
                </a:lnTo>
                <a:lnTo>
                  <a:pt x="437" y="533"/>
                </a:lnTo>
                <a:lnTo>
                  <a:pt x="450" y="526"/>
                </a:lnTo>
                <a:lnTo>
                  <a:pt x="461" y="518"/>
                </a:lnTo>
                <a:lnTo>
                  <a:pt x="472" y="509"/>
                </a:lnTo>
                <a:lnTo>
                  <a:pt x="482" y="500"/>
                </a:lnTo>
                <a:lnTo>
                  <a:pt x="492" y="491"/>
                </a:lnTo>
                <a:lnTo>
                  <a:pt x="501" y="480"/>
                </a:lnTo>
                <a:lnTo>
                  <a:pt x="510" y="471"/>
                </a:lnTo>
                <a:lnTo>
                  <a:pt x="519" y="460"/>
                </a:lnTo>
                <a:lnTo>
                  <a:pt x="528" y="448"/>
                </a:lnTo>
                <a:lnTo>
                  <a:pt x="535" y="437"/>
                </a:lnTo>
                <a:lnTo>
                  <a:pt x="541" y="424"/>
                </a:lnTo>
                <a:lnTo>
                  <a:pt x="548" y="411"/>
                </a:lnTo>
                <a:lnTo>
                  <a:pt x="553" y="399"/>
                </a:lnTo>
                <a:lnTo>
                  <a:pt x="559" y="386"/>
                </a:lnTo>
                <a:lnTo>
                  <a:pt x="562" y="373"/>
                </a:lnTo>
                <a:lnTo>
                  <a:pt x="568" y="359"/>
                </a:lnTo>
                <a:lnTo>
                  <a:pt x="570" y="346"/>
                </a:lnTo>
                <a:lnTo>
                  <a:pt x="573" y="332"/>
                </a:lnTo>
                <a:lnTo>
                  <a:pt x="575" y="317"/>
                </a:lnTo>
                <a:lnTo>
                  <a:pt x="575" y="303"/>
                </a:lnTo>
                <a:lnTo>
                  <a:pt x="577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10"/>
          <p:cNvSpPr>
            <a:spLocks/>
          </p:cNvSpPr>
          <p:nvPr/>
        </p:nvSpPr>
        <p:spPr bwMode="auto">
          <a:xfrm>
            <a:off x="1189038" y="2938463"/>
            <a:ext cx="457200" cy="457200"/>
          </a:xfrm>
          <a:custGeom>
            <a:avLst/>
            <a:gdLst>
              <a:gd name="T0" fmla="*/ 2147483647 w 577"/>
              <a:gd name="T1" fmla="*/ 2147483647 h 575"/>
              <a:gd name="T2" fmla="*/ 2147483647 w 577"/>
              <a:gd name="T3" fmla="*/ 2147483647 h 575"/>
              <a:gd name="T4" fmla="*/ 2147483647 w 577"/>
              <a:gd name="T5" fmla="*/ 2147483647 h 575"/>
              <a:gd name="T6" fmla="*/ 2147483647 w 577"/>
              <a:gd name="T7" fmla="*/ 2147483647 h 575"/>
              <a:gd name="T8" fmla="*/ 2147483647 w 577"/>
              <a:gd name="T9" fmla="*/ 2147483647 h 575"/>
              <a:gd name="T10" fmla="*/ 2147483647 w 577"/>
              <a:gd name="T11" fmla="*/ 2147483647 h 575"/>
              <a:gd name="T12" fmla="*/ 2147483647 w 577"/>
              <a:gd name="T13" fmla="*/ 2147483647 h 575"/>
              <a:gd name="T14" fmla="*/ 2147483647 w 577"/>
              <a:gd name="T15" fmla="*/ 2147483647 h 575"/>
              <a:gd name="T16" fmla="*/ 2147483647 w 577"/>
              <a:gd name="T17" fmla="*/ 2147483647 h 575"/>
              <a:gd name="T18" fmla="*/ 2147483647 w 577"/>
              <a:gd name="T19" fmla="*/ 2147483647 h 575"/>
              <a:gd name="T20" fmla="*/ 2147483647 w 577"/>
              <a:gd name="T21" fmla="*/ 0 h 575"/>
              <a:gd name="T22" fmla="*/ 2147483647 w 577"/>
              <a:gd name="T23" fmla="*/ 2147483647 h 575"/>
              <a:gd name="T24" fmla="*/ 2147483647 w 577"/>
              <a:gd name="T25" fmla="*/ 2147483647 h 575"/>
              <a:gd name="T26" fmla="*/ 2147483647 w 577"/>
              <a:gd name="T27" fmla="*/ 2147483647 h 575"/>
              <a:gd name="T28" fmla="*/ 2147483647 w 577"/>
              <a:gd name="T29" fmla="*/ 2147483647 h 575"/>
              <a:gd name="T30" fmla="*/ 2147483647 w 577"/>
              <a:gd name="T31" fmla="*/ 2147483647 h 575"/>
              <a:gd name="T32" fmla="*/ 2147483647 w 577"/>
              <a:gd name="T33" fmla="*/ 2147483647 h 575"/>
              <a:gd name="T34" fmla="*/ 2147483647 w 577"/>
              <a:gd name="T35" fmla="*/ 2147483647 h 575"/>
              <a:gd name="T36" fmla="*/ 2147483647 w 577"/>
              <a:gd name="T37" fmla="*/ 2147483647 h 575"/>
              <a:gd name="T38" fmla="*/ 2147483647 w 577"/>
              <a:gd name="T39" fmla="*/ 2147483647 h 575"/>
              <a:gd name="T40" fmla="*/ 2147483647 w 577"/>
              <a:gd name="T41" fmla="*/ 2147483647 h 575"/>
              <a:gd name="T42" fmla="*/ 0 w 577"/>
              <a:gd name="T43" fmla="*/ 2147483647 h 575"/>
              <a:gd name="T44" fmla="*/ 2147483647 w 577"/>
              <a:gd name="T45" fmla="*/ 2147483647 h 575"/>
              <a:gd name="T46" fmla="*/ 2147483647 w 577"/>
              <a:gd name="T47" fmla="*/ 2147483647 h 575"/>
              <a:gd name="T48" fmla="*/ 2147483647 w 577"/>
              <a:gd name="T49" fmla="*/ 2147483647 h 575"/>
              <a:gd name="T50" fmla="*/ 2147483647 w 577"/>
              <a:gd name="T51" fmla="*/ 2147483647 h 575"/>
              <a:gd name="T52" fmla="*/ 2147483647 w 577"/>
              <a:gd name="T53" fmla="*/ 2147483647 h 575"/>
              <a:gd name="T54" fmla="*/ 2147483647 w 577"/>
              <a:gd name="T55" fmla="*/ 2147483647 h 575"/>
              <a:gd name="T56" fmla="*/ 2147483647 w 577"/>
              <a:gd name="T57" fmla="*/ 2147483647 h 575"/>
              <a:gd name="T58" fmla="*/ 2147483647 w 577"/>
              <a:gd name="T59" fmla="*/ 2147483647 h 575"/>
              <a:gd name="T60" fmla="*/ 2147483647 w 577"/>
              <a:gd name="T61" fmla="*/ 2147483647 h 575"/>
              <a:gd name="T62" fmla="*/ 2147483647 w 577"/>
              <a:gd name="T63" fmla="*/ 2147483647 h 575"/>
              <a:gd name="T64" fmla="*/ 2147483647 w 577"/>
              <a:gd name="T65" fmla="*/ 2147483647 h 575"/>
              <a:gd name="T66" fmla="*/ 2147483647 w 577"/>
              <a:gd name="T67" fmla="*/ 2147483647 h 575"/>
              <a:gd name="T68" fmla="*/ 2147483647 w 577"/>
              <a:gd name="T69" fmla="*/ 2147483647 h 575"/>
              <a:gd name="T70" fmla="*/ 2147483647 w 577"/>
              <a:gd name="T71" fmla="*/ 2147483647 h 575"/>
              <a:gd name="T72" fmla="*/ 2147483647 w 577"/>
              <a:gd name="T73" fmla="*/ 2147483647 h 575"/>
              <a:gd name="T74" fmla="*/ 2147483647 w 577"/>
              <a:gd name="T75" fmla="*/ 2147483647 h 575"/>
              <a:gd name="T76" fmla="*/ 2147483647 w 577"/>
              <a:gd name="T77" fmla="*/ 2147483647 h 575"/>
              <a:gd name="T78" fmla="*/ 2147483647 w 577"/>
              <a:gd name="T79" fmla="*/ 2147483647 h 575"/>
              <a:gd name="T80" fmla="*/ 2147483647 w 577"/>
              <a:gd name="T81" fmla="*/ 2147483647 h 575"/>
              <a:gd name="T82" fmla="*/ 2147483647 w 577"/>
              <a:gd name="T83" fmla="*/ 2147483647 h 575"/>
              <a:gd name="T84" fmla="*/ 2147483647 w 577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5"/>
              <a:gd name="T131" fmla="*/ 577 w 577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5">
                <a:moveTo>
                  <a:pt x="577" y="288"/>
                </a:moveTo>
                <a:lnTo>
                  <a:pt x="575" y="272"/>
                </a:lnTo>
                <a:lnTo>
                  <a:pt x="575" y="257"/>
                </a:lnTo>
                <a:lnTo>
                  <a:pt x="573" y="243"/>
                </a:lnTo>
                <a:lnTo>
                  <a:pt x="570" y="230"/>
                </a:lnTo>
                <a:lnTo>
                  <a:pt x="568" y="215"/>
                </a:lnTo>
                <a:lnTo>
                  <a:pt x="564" y="201"/>
                </a:lnTo>
                <a:lnTo>
                  <a:pt x="559" y="188"/>
                </a:lnTo>
                <a:lnTo>
                  <a:pt x="553" y="176"/>
                </a:lnTo>
                <a:lnTo>
                  <a:pt x="548" y="163"/>
                </a:lnTo>
                <a:lnTo>
                  <a:pt x="541" y="150"/>
                </a:lnTo>
                <a:lnTo>
                  <a:pt x="535" y="137"/>
                </a:lnTo>
                <a:lnTo>
                  <a:pt x="528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2" y="74"/>
                </a:lnTo>
                <a:lnTo>
                  <a:pt x="472" y="65"/>
                </a:lnTo>
                <a:lnTo>
                  <a:pt x="461" y="56"/>
                </a:lnTo>
                <a:lnTo>
                  <a:pt x="450" y="49"/>
                </a:lnTo>
                <a:lnTo>
                  <a:pt x="437" y="41"/>
                </a:lnTo>
                <a:lnTo>
                  <a:pt x="426" y="34"/>
                </a:lnTo>
                <a:lnTo>
                  <a:pt x="413" y="29"/>
                </a:lnTo>
                <a:lnTo>
                  <a:pt x="401" y="21"/>
                </a:lnTo>
                <a:lnTo>
                  <a:pt x="386" y="18"/>
                </a:lnTo>
                <a:lnTo>
                  <a:pt x="374" y="12"/>
                </a:lnTo>
                <a:lnTo>
                  <a:pt x="361" y="9"/>
                </a:lnTo>
                <a:lnTo>
                  <a:pt x="346" y="5"/>
                </a:lnTo>
                <a:lnTo>
                  <a:pt x="332" y="3"/>
                </a:lnTo>
                <a:lnTo>
                  <a:pt x="317" y="1"/>
                </a:lnTo>
                <a:lnTo>
                  <a:pt x="303" y="0"/>
                </a:lnTo>
                <a:lnTo>
                  <a:pt x="288" y="0"/>
                </a:lnTo>
                <a:lnTo>
                  <a:pt x="274" y="0"/>
                </a:lnTo>
                <a:lnTo>
                  <a:pt x="259" y="1"/>
                </a:lnTo>
                <a:lnTo>
                  <a:pt x="245" y="3"/>
                </a:lnTo>
                <a:lnTo>
                  <a:pt x="230" y="5"/>
                </a:lnTo>
                <a:lnTo>
                  <a:pt x="216" y="9"/>
                </a:lnTo>
                <a:lnTo>
                  <a:pt x="203" y="12"/>
                </a:lnTo>
                <a:lnTo>
                  <a:pt x="188" y="18"/>
                </a:lnTo>
                <a:lnTo>
                  <a:pt x="176" y="21"/>
                </a:lnTo>
                <a:lnTo>
                  <a:pt x="163" y="29"/>
                </a:lnTo>
                <a:lnTo>
                  <a:pt x="150" y="34"/>
                </a:lnTo>
                <a:lnTo>
                  <a:pt x="139" y="41"/>
                </a:lnTo>
                <a:lnTo>
                  <a:pt x="127" y="49"/>
                </a:lnTo>
                <a:lnTo>
                  <a:pt x="116" y="56"/>
                </a:lnTo>
                <a:lnTo>
                  <a:pt x="105" y="65"/>
                </a:lnTo>
                <a:lnTo>
                  <a:pt x="94" y="74"/>
                </a:lnTo>
                <a:lnTo>
                  <a:pt x="85" y="83"/>
                </a:lnTo>
                <a:lnTo>
                  <a:pt x="74" y="94"/>
                </a:lnTo>
                <a:lnTo>
                  <a:pt x="65" y="105"/>
                </a:lnTo>
                <a:lnTo>
                  <a:pt x="58" y="116"/>
                </a:lnTo>
                <a:lnTo>
                  <a:pt x="49" y="127"/>
                </a:lnTo>
                <a:lnTo>
                  <a:pt x="41" y="137"/>
                </a:lnTo>
                <a:lnTo>
                  <a:pt x="34" y="150"/>
                </a:lnTo>
                <a:lnTo>
                  <a:pt x="29" y="163"/>
                </a:lnTo>
                <a:lnTo>
                  <a:pt x="23" y="176"/>
                </a:lnTo>
                <a:lnTo>
                  <a:pt x="18" y="188"/>
                </a:lnTo>
                <a:lnTo>
                  <a:pt x="12" y="201"/>
                </a:lnTo>
                <a:lnTo>
                  <a:pt x="9" y="215"/>
                </a:lnTo>
                <a:lnTo>
                  <a:pt x="5" y="230"/>
                </a:lnTo>
                <a:lnTo>
                  <a:pt x="3" y="243"/>
                </a:lnTo>
                <a:lnTo>
                  <a:pt x="2" y="257"/>
                </a:lnTo>
                <a:lnTo>
                  <a:pt x="0" y="272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3" y="332"/>
                </a:lnTo>
                <a:lnTo>
                  <a:pt x="5" y="346"/>
                </a:lnTo>
                <a:lnTo>
                  <a:pt x="9" y="359"/>
                </a:lnTo>
                <a:lnTo>
                  <a:pt x="12" y="373"/>
                </a:lnTo>
                <a:lnTo>
                  <a:pt x="18" y="386"/>
                </a:lnTo>
                <a:lnTo>
                  <a:pt x="23" y="399"/>
                </a:lnTo>
                <a:lnTo>
                  <a:pt x="29" y="411"/>
                </a:lnTo>
                <a:lnTo>
                  <a:pt x="34" y="424"/>
                </a:lnTo>
                <a:lnTo>
                  <a:pt x="41" y="437"/>
                </a:lnTo>
                <a:lnTo>
                  <a:pt x="49" y="448"/>
                </a:lnTo>
                <a:lnTo>
                  <a:pt x="58" y="460"/>
                </a:lnTo>
                <a:lnTo>
                  <a:pt x="65" y="471"/>
                </a:lnTo>
                <a:lnTo>
                  <a:pt x="74" y="480"/>
                </a:lnTo>
                <a:lnTo>
                  <a:pt x="85" y="491"/>
                </a:lnTo>
                <a:lnTo>
                  <a:pt x="94" y="500"/>
                </a:lnTo>
                <a:lnTo>
                  <a:pt x="105" y="509"/>
                </a:lnTo>
                <a:lnTo>
                  <a:pt x="116" y="518"/>
                </a:lnTo>
                <a:lnTo>
                  <a:pt x="127" y="526"/>
                </a:lnTo>
                <a:lnTo>
                  <a:pt x="139" y="533"/>
                </a:lnTo>
                <a:lnTo>
                  <a:pt x="150" y="540"/>
                </a:lnTo>
                <a:lnTo>
                  <a:pt x="163" y="548"/>
                </a:lnTo>
                <a:lnTo>
                  <a:pt x="176" y="553"/>
                </a:lnTo>
                <a:lnTo>
                  <a:pt x="188" y="558"/>
                </a:lnTo>
                <a:lnTo>
                  <a:pt x="203" y="562"/>
                </a:lnTo>
                <a:lnTo>
                  <a:pt x="216" y="566"/>
                </a:lnTo>
                <a:lnTo>
                  <a:pt x="230" y="569"/>
                </a:lnTo>
                <a:lnTo>
                  <a:pt x="245" y="573"/>
                </a:lnTo>
                <a:lnTo>
                  <a:pt x="259" y="575"/>
                </a:lnTo>
                <a:lnTo>
                  <a:pt x="274" y="575"/>
                </a:lnTo>
                <a:lnTo>
                  <a:pt x="288" y="575"/>
                </a:lnTo>
                <a:lnTo>
                  <a:pt x="303" y="575"/>
                </a:lnTo>
                <a:lnTo>
                  <a:pt x="317" y="575"/>
                </a:lnTo>
                <a:lnTo>
                  <a:pt x="332" y="573"/>
                </a:lnTo>
                <a:lnTo>
                  <a:pt x="346" y="569"/>
                </a:lnTo>
                <a:lnTo>
                  <a:pt x="361" y="566"/>
                </a:lnTo>
                <a:lnTo>
                  <a:pt x="374" y="562"/>
                </a:lnTo>
                <a:lnTo>
                  <a:pt x="386" y="558"/>
                </a:lnTo>
                <a:lnTo>
                  <a:pt x="401" y="553"/>
                </a:lnTo>
                <a:lnTo>
                  <a:pt x="413" y="548"/>
                </a:lnTo>
                <a:lnTo>
                  <a:pt x="426" y="540"/>
                </a:lnTo>
                <a:lnTo>
                  <a:pt x="437" y="533"/>
                </a:lnTo>
                <a:lnTo>
                  <a:pt x="450" y="526"/>
                </a:lnTo>
                <a:lnTo>
                  <a:pt x="461" y="518"/>
                </a:lnTo>
                <a:lnTo>
                  <a:pt x="472" y="509"/>
                </a:lnTo>
                <a:lnTo>
                  <a:pt x="482" y="500"/>
                </a:lnTo>
                <a:lnTo>
                  <a:pt x="492" y="491"/>
                </a:lnTo>
                <a:lnTo>
                  <a:pt x="501" y="480"/>
                </a:lnTo>
                <a:lnTo>
                  <a:pt x="510" y="471"/>
                </a:lnTo>
                <a:lnTo>
                  <a:pt x="519" y="460"/>
                </a:lnTo>
                <a:lnTo>
                  <a:pt x="528" y="448"/>
                </a:lnTo>
                <a:lnTo>
                  <a:pt x="535" y="437"/>
                </a:lnTo>
                <a:lnTo>
                  <a:pt x="541" y="424"/>
                </a:lnTo>
                <a:lnTo>
                  <a:pt x="548" y="411"/>
                </a:lnTo>
                <a:lnTo>
                  <a:pt x="553" y="399"/>
                </a:lnTo>
                <a:lnTo>
                  <a:pt x="559" y="386"/>
                </a:lnTo>
                <a:lnTo>
                  <a:pt x="562" y="373"/>
                </a:lnTo>
                <a:lnTo>
                  <a:pt x="568" y="359"/>
                </a:lnTo>
                <a:lnTo>
                  <a:pt x="570" y="346"/>
                </a:lnTo>
                <a:lnTo>
                  <a:pt x="573" y="332"/>
                </a:lnTo>
                <a:lnTo>
                  <a:pt x="575" y="317"/>
                </a:lnTo>
                <a:lnTo>
                  <a:pt x="575" y="303"/>
                </a:lnTo>
                <a:lnTo>
                  <a:pt x="577" y="288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1346200" y="3009900"/>
            <a:ext cx="14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1417638" y="2366963"/>
            <a:ext cx="1587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3"/>
          <p:cNvSpPr>
            <a:spLocks/>
          </p:cNvSpPr>
          <p:nvPr/>
        </p:nvSpPr>
        <p:spPr bwMode="auto">
          <a:xfrm>
            <a:off x="1363663" y="2774950"/>
            <a:ext cx="109537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1627188" y="2416175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1704975" y="258445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1646238" y="3162300"/>
            <a:ext cx="17922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Freeform 17"/>
          <p:cNvSpPr>
            <a:spLocks/>
          </p:cNvSpPr>
          <p:nvPr/>
        </p:nvSpPr>
        <p:spPr bwMode="auto">
          <a:xfrm>
            <a:off x="3425825" y="3106738"/>
            <a:ext cx="165100" cy="111125"/>
          </a:xfrm>
          <a:custGeom>
            <a:avLst/>
            <a:gdLst>
              <a:gd name="T0" fmla="*/ 0 w 207"/>
              <a:gd name="T1" fmla="*/ 0 h 140"/>
              <a:gd name="T2" fmla="*/ 2147483647 w 207"/>
              <a:gd name="T3" fmla="*/ 2147483647 h 140"/>
              <a:gd name="T4" fmla="*/ 0 w 207"/>
              <a:gd name="T5" fmla="*/ 2147483647 h 140"/>
              <a:gd name="T6" fmla="*/ 0 w 207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40"/>
              <a:gd name="T14" fmla="*/ 207 w 207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40">
                <a:moveTo>
                  <a:pt x="0" y="0"/>
                </a:moveTo>
                <a:lnTo>
                  <a:pt x="207" y="71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2916238" y="3890963"/>
            <a:ext cx="33718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522288" y="1538288"/>
            <a:ext cx="224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Noise Accumulation</a:t>
            </a:r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2103438" y="3162300"/>
            <a:ext cx="914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2408238" y="2870200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2522538" y="2998788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2624138" y="2870200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2770188" y="2847975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00" name="Rectangle 25"/>
          <p:cNvSpPr>
            <a:spLocks noChangeArrowheads="1"/>
          </p:cNvSpPr>
          <p:nvPr/>
        </p:nvSpPr>
        <p:spPr bwMode="auto">
          <a:xfrm>
            <a:off x="2825750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601" name="Rectangle 26"/>
          <p:cNvSpPr>
            <a:spLocks noChangeArrowheads="1"/>
          </p:cNvSpPr>
          <p:nvPr/>
        </p:nvSpPr>
        <p:spPr bwMode="auto">
          <a:xfrm>
            <a:off x="3476625" y="2024063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Rectangle 27"/>
          <p:cNvSpPr>
            <a:spLocks noChangeArrowheads="1"/>
          </p:cNvSpPr>
          <p:nvPr/>
        </p:nvSpPr>
        <p:spPr bwMode="auto">
          <a:xfrm>
            <a:off x="3648075" y="2074863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603" name="Freeform 28"/>
          <p:cNvSpPr>
            <a:spLocks/>
          </p:cNvSpPr>
          <p:nvPr/>
        </p:nvSpPr>
        <p:spPr bwMode="auto">
          <a:xfrm>
            <a:off x="3590925" y="2938463"/>
            <a:ext cx="457200" cy="457200"/>
          </a:xfrm>
          <a:custGeom>
            <a:avLst/>
            <a:gdLst>
              <a:gd name="T0" fmla="*/ 2147483647 w 577"/>
              <a:gd name="T1" fmla="*/ 2147483647 h 575"/>
              <a:gd name="T2" fmla="*/ 2147483647 w 577"/>
              <a:gd name="T3" fmla="*/ 2147483647 h 575"/>
              <a:gd name="T4" fmla="*/ 2147483647 w 577"/>
              <a:gd name="T5" fmla="*/ 2147483647 h 575"/>
              <a:gd name="T6" fmla="*/ 2147483647 w 577"/>
              <a:gd name="T7" fmla="*/ 2147483647 h 575"/>
              <a:gd name="T8" fmla="*/ 2147483647 w 577"/>
              <a:gd name="T9" fmla="*/ 2147483647 h 575"/>
              <a:gd name="T10" fmla="*/ 2147483647 w 577"/>
              <a:gd name="T11" fmla="*/ 2147483647 h 575"/>
              <a:gd name="T12" fmla="*/ 2147483647 w 577"/>
              <a:gd name="T13" fmla="*/ 2147483647 h 575"/>
              <a:gd name="T14" fmla="*/ 2147483647 w 577"/>
              <a:gd name="T15" fmla="*/ 2147483647 h 575"/>
              <a:gd name="T16" fmla="*/ 2147483647 w 577"/>
              <a:gd name="T17" fmla="*/ 2147483647 h 575"/>
              <a:gd name="T18" fmla="*/ 2147483647 w 577"/>
              <a:gd name="T19" fmla="*/ 2147483647 h 575"/>
              <a:gd name="T20" fmla="*/ 2147483647 w 577"/>
              <a:gd name="T21" fmla="*/ 0 h 575"/>
              <a:gd name="T22" fmla="*/ 2147483647 w 577"/>
              <a:gd name="T23" fmla="*/ 2147483647 h 575"/>
              <a:gd name="T24" fmla="*/ 2147483647 w 577"/>
              <a:gd name="T25" fmla="*/ 2147483647 h 575"/>
              <a:gd name="T26" fmla="*/ 2147483647 w 577"/>
              <a:gd name="T27" fmla="*/ 2147483647 h 575"/>
              <a:gd name="T28" fmla="*/ 2147483647 w 577"/>
              <a:gd name="T29" fmla="*/ 2147483647 h 575"/>
              <a:gd name="T30" fmla="*/ 2147483647 w 577"/>
              <a:gd name="T31" fmla="*/ 2147483647 h 575"/>
              <a:gd name="T32" fmla="*/ 2147483647 w 577"/>
              <a:gd name="T33" fmla="*/ 2147483647 h 575"/>
              <a:gd name="T34" fmla="*/ 2147483647 w 577"/>
              <a:gd name="T35" fmla="*/ 2147483647 h 575"/>
              <a:gd name="T36" fmla="*/ 2147483647 w 577"/>
              <a:gd name="T37" fmla="*/ 2147483647 h 575"/>
              <a:gd name="T38" fmla="*/ 2147483647 w 577"/>
              <a:gd name="T39" fmla="*/ 2147483647 h 575"/>
              <a:gd name="T40" fmla="*/ 2147483647 w 577"/>
              <a:gd name="T41" fmla="*/ 2147483647 h 575"/>
              <a:gd name="T42" fmla="*/ 0 w 577"/>
              <a:gd name="T43" fmla="*/ 2147483647 h 575"/>
              <a:gd name="T44" fmla="*/ 2147483647 w 577"/>
              <a:gd name="T45" fmla="*/ 2147483647 h 575"/>
              <a:gd name="T46" fmla="*/ 2147483647 w 577"/>
              <a:gd name="T47" fmla="*/ 2147483647 h 575"/>
              <a:gd name="T48" fmla="*/ 2147483647 w 577"/>
              <a:gd name="T49" fmla="*/ 2147483647 h 575"/>
              <a:gd name="T50" fmla="*/ 2147483647 w 577"/>
              <a:gd name="T51" fmla="*/ 2147483647 h 575"/>
              <a:gd name="T52" fmla="*/ 2147483647 w 577"/>
              <a:gd name="T53" fmla="*/ 2147483647 h 575"/>
              <a:gd name="T54" fmla="*/ 2147483647 w 577"/>
              <a:gd name="T55" fmla="*/ 2147483647 h 575"/>
              <a:gd name="T56" fmla="*/ 2147483647 w 577"/>
              <a:gd name="T57" fmla="*/ 2147483647 h 575"/>
              <a:gd name="T58" fmla="*/ 2147483647 w 577"/>
              <a:gd name="T59" fmla="*/ 2147483647 h 575"/>
              <a:gd name="T60" fmla="*/ 2147483647 w 577"/>
              <a:gd name="T61" fmla="*/ 2147483647 h 575"/>
              <a:gd name="T62" fmla="*/ 2147483647 w 577"/>
              <a:gd name="T63" fmla="*/ 2147483647 h 575"/>
              <a:gd name="T64" fmla="*/ 2147483647 w 577"/>
              <a:gd name="T65" fmla="*/ 2147483647 h 575"/>
              <a:gd name="T66" fmla="*/ 2147483647 w 577"/>
              <a:gd name="T67" fmla="*/ 2147483647 h 575"/>
              <a:gd name="T68" fmla="*/ 2147483647 w 577"/>
              <a:gd name="T69" fmla="*/ 2147483647 h 575"/>
              <a:gd name="T70" fmla="*/ 2147483647 w 577"/>
              <a:gd name="T71" fmla="*/ 2147483647 h 575"/>
              <a:gd name="T72" fmla="*/ 2147483647 w 577"/>
              <a:gd name="T73" fmla="*/ 2147483647 h 575"/>
              <a:gd name="T74" fmla="*/ 2147483647 w 577"/>
              <a:gd name="T75" fmla="*/ 2147483647 h 575"/>
              <a:gd name="T76" fmla="*/ 2147483647 w 577"/>
              <a:gd name="T77" fmla="*/ 2147483647 h 575"/>
              <a:gd name="T78" fmla="*/ 2147483647 w 577"/>
              <a:gd name="T79" fmla="*/ 2147483647 h 575"/>
              <a:gd name="T80" fmla="*/ 2147483647 w 577"/>
              <a:gd name="T81" fmla="*/ 2147483647 h 575"/>
              <a:gd name="T82" fmla="*/ 2147483647 w 577"/>
              <a:gd name="T83" fmla="*/ 2147483647 h 575"/>
              <a:gd name="T84" fmla="*/ 2147483647 w 577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5"/>
              <a:gd name="T131" fmla="*/ 577 w 577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5">
                <a:moveTo>
                  <a:pt x="577" y="288"/>
                </a:moveTo>
                <a:lnTo>
                  <a:pt x="575" y="272"/>
                </a:lnTo>
                <a:lnTo>
                  <a:pt x="575" y="257"/>
                </a:lnTo>
                <a:lnTo>
                  <a:pt x="574" y="243"/>
                </a:lnTo>
                <a:lnTo>
                  <a:pt x="570" y="230"/>
                </a:lnTo>
                <a:lnTo>
                  <a:pt x="568" y="215"/>
                </a:lnTo>
                <a:lnTo>
                  <a:pt x="563" y="201"/>
                </a:lnTo>
                <a:lnTo>
                  <a:pt x="559" y="188"/>
                </a:lnTo>
                <a:lnTo>
                  <a:pt x="554" y="176"/>
                </a:lnTo>
                <a:lnTo>
                  <a:pt x="548" y="163"/>
                </a:lnTo>
                <a:lnTo>
                  <a:pt x="541" y="150"/>
                </a:lnTo>
                <a:lnTo>
                  <a:pt x="535" y="137"/>
                </a:lnTo>
                <a:lnTo>
                  <a:pt x="526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1" y="74"/>
                </a:lnTo>
                <a:lnTo>
                  <a:pt x="472" y="65"/>
                </a:lnTo>
                <a:lnTo>
                  <a:pt x="461" y="56"/>
                </a:lnTo>
                <a:lnTo>
                  <a:pt x="450" y="49"/>
                </a:lnTo>
                <a:lnTo>
                  <a:pt x="437" y="41"/>
                </a:lnTo>
                <a:lnTo>
                  <a:pt x="425" y="34"/>
                </a:lnTo>
                <a:lnTo>
                  <a:pt x="414" y="29"/>
                </a:lnTo>
                <a:lnTo>
                  <a:pt x="401" y="21"/>
                </a:lnTo>
                <a:lnTo>
                  <a:pt x="387" y="18"/>
                </a:lnTo>
                <a:lnTo>
                  <a:pt x="374" y="12"/>
                </a:lnTo>
                <a:lnTo>
                  <a:pt x="359" y="9"/>
                </a:lnTo>
                <a:lnTo>
                  <a:pt x="347" y="5"/>
                </a:lnTo>
                <a:lnTo>
                  <a:pt x="332" y="3"/>
                </a:lnTo>
                <a:lnTo>
                  <a:pt x="318" y="1"/>
                </a:lnTo>
                <a:lnTo>
                  <a:pt x="303" y="0"/>
                </a:lnTo>
                <a:lnTo>
                  <a:pt x="289" y="0"/>
                </a:lnTo>
                <a:lnTo>
                  <a:pt x="274" y="0"/>
                </a:lnTo>
                <a:lnTo>
                  <a:pt x="260" y="1"/>
                </a:lnTo>
                <a:lnTo>
                  <a:pt x="245" y="3"/>
                </a:lnTo>
                <a:lnTo>
                  <a:pt x="231" y="5"/>
                </a:lnTo>
                <a:lnTo>
                  <a:pt x="216" y="9"/>
                </a:lnTo>
                <a:lnTo>
                  <a:pt x="203" y="12"/>
                </a:lnTo>
                <a:lnTo>
                  <a:pt x="189" y="18"/>
                </a:lnTo>
                <a:lnTo>
                  <a:pt x="176" y="21"/>
                </a:lnTo>
                <a:lnTo>
                  <a:pt x="163" y="29"/>
                </a:lnTo>
                <a:lnTo>
                  <a:pt x="151" y="34"/>
                </a:lnTo>
                <a:lnTo>
                  <a:pt x="138" y="41"/>
                </a:lnTo>
                <a:lnTo>
                  <a:pt x="127" y="49"/>
                </a:lnTo>
                <a:lnTo>
                  <a:pt x="116" y="56"/>
                </a:lnTo>
                <a:lnTo>
                  <a:pt x="105" y="65"/>
                </a:lnTo>
                <a:lnTo>
                  <a:pt x="94" y="74"/>
                </a:lnTo>
                <a:lnTo>
                  <a:pt x="85" y="83"/>
                </a:lnTo>
                <a:lnTo>
                  <a:pt x="75" y="94"/>
                </a:lnTo>
                <a:lnTo>
                  <a:pt x="65" y="105"/>
                </a:lnTo>
                <a:lnTo>
                  <a:pt x="58" y="116"/>
                </a:lnTo>
                <a:lnTo>
                  <a:pt x="49" y="127"/>
                </a:lnTo>
                <a:lnTo>
                  <a:pt x="42" y="137"/>
                </a:lnTo>
                <a:lnTo>
                  <a:pt x="35" y="150"/>
                </a:lnTo>
                <a:lnTo>
                  <a:pt x="29" y="163"/>
                </a:lnTo>
                <a:lnTo>
                  <a:pt x="22" y="176"/>
                </a:lnTo>
                <a:lnTo>
                  <a:pt x="18" y="188"/>
                </a:lnTo>
                <a:lnTo>
                  <a:pt x="13" y="201"/>
                </a:lnTo>
                <a:lnTo>
                  <a:pt x="9" y="215"/>
                </a:lnTo>
                <a:lnTo>
                  <a:pt x="6" y="230"/>
                </a:lnTo>
                <a:lnTo>
                  <a:pt x="4" y="243"/>
                </a:lnTo>
                <a:lnTo>
                  <a:pt x="2" y="257"/>
                </a:lnTo>
                <a:lnTo>
                  <a:pt x="0" y="272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9" y="359"/>
                </a:lnTo>
                <a:lnTo>
                  <a:pt x="13" y="373"/>
                </a:lnTo>
                <a:lnTo>
                  <a:pt x="18" y="386"/>
                </a:lnTo>
                <a:lnTo>
                  <a:pt x="24" y="399"/>
                </a:lnTo>
                <a:lnTo>
                  <a:pt x="29" y="413"/>
                </a:lnTo>
                <a:lnTo>
                  <a:pt x="35" y="424"/>
                </a:lnTo>
                <a:lnTo>
                  <a:pt x="42" y="437"/>
                </a:lnTo>
                <a:lnTo>
                  <a:pt x="49" y="448"/>
                </a:lnTo>
                <a:lnTo>
                  <a:pt x="58" y="460"/>
                </a:lnTo>
                <a:lnTo>
                  <a:pt x="65" y="471"/>
                </a:lnTo>
                <a:lnTo>
                  <a:pt x="75" y="480"/>
                </a:lnTo>
                <a:lnTo>
                  <a:pt x="85" y="491"/>
                </a:lnTo>
                <a:lnTo>
                  <a:pt x="94" y="500"/>
                </a:lnTo>
                <a:lnTo>
                  <a:pt x="105" y="509"/>
                </a:lnTo>
                <a:lnTo>
                  <a:pt x="116" y="518"/>
                </a:lnTo>
                <a:lnTo>
                  <a:pt x="127" y="526"/>
                </a:lnTo>
                <a:lnTo>
                  <a:pt x="138" y="533"/>
                </a:lnTo>
                <a:lnTo>
                  <a:pt x="151" y="540"/>
                </a:lnTo>
                <a:lnTo>
                  <a:pt x="163" y="548"/>
                </a:lnTo>
                <a:lnTo>
                  <a:pt x="176" y="553"/>
                </a:lnTo>
                <a:lnTo>
                  <a:pt x="189" y="558"/>
                </a:lnTo>
                <a:lnTo>
                  <a:pt x="203" y="562"/>
                </a:lnTo>
                <a:lnTo>
                  <a:pt x="216" y="566"/>
                </a:lnTo>
                <a:lnTo>
                  <a:pt x="231" y="569"/>
                </a:lnTo>
                <a:lnTo>
                  <a:pt x="245" y="573"/>
                </a:lnTo>
                <a:lnTo>
                  <a:pt x="260" y="575"/>
                </a:lnTo>
                <a:lnTo>
                  <a:pt x="274" y="575"/>
                </a:lnTo>
                <a:lnTo>
                  <a:pt x="289" y="575"/>
                </a:lnTo>
                <a:lnTo>
                  <a:pt x="303" y="575"/>
                </a:lnTo>
                <a:lnTo>
                  <a:pt x="318" y="575"/>
                </a:lnTo>
                <a:lnTo>
                  <a:pt x="332" y="573"/>
                </a:lnTo>
                <a:lnTo>
                  <a:pt x="347" y="569"/>
                </a:lnTo>
                <a:lnTo>
                  <a:pt x="359" y="566"/>
                </a:lnTo>
                <a:lnTo>
                  <a:pt x="374" y="562"/>
                </a:lnTo>
                <a:lnTo>
                  <a:pt x="387" y="558"/>
                </a:lnTo>
                <a:lnTo>
                  <a:pt x="401" y="553"/>
                </a:lnTo>
                <a:lnTo>
                  <a:pt x="414" y="548"/>
                </a:lnTo>
                <a:lnTo>
                  <a:pt x="425" y="540"/>
                </a:lnTo>
                <a:lnTo>
                  <a:pt x="437" y="533"/>
                </a:lnTo>
                <a:lnTo>
                  <a:pt x="450" y="526"/>
                </a:lnTo>
                <a:lnTo>
                  <a:pt x="461" y="518"/>
                </a:lnTo>
                <a:lnTo>
                  <a:pt x="472" y="509"/>
                </a:lnTo>
                <a:lnTo>
                  <a:pt x="481" y="500"/>
                </a:lnTo>
                <a:lnTo>
                  <a:pt x="492" y="491"/>
                </a:lnTo>
                <a:lnTo>
                  <a:pt x="501" y="480"/>
                </a:lnTo>
                <a:lnTo>
                  <a:pt x="510" y="471"/>
                </a:lnTo>
                <a:lnTo>
                  <a:pt x="519" y="460"/>
                </a:lnTo>
                <a:lnTo>
                  <a:pt x="526" y="448"/>
                </a:lnTo>
                <a:lnTo>
                  <a:pt x="535" y="437"/>
                </a:lnTo>
                <a:lnTo>
                  <a:pt x="541" y="424"/>
                </a:lnTo>
                <a:lnTo>
                  <a:pt x="548" y="413"/>
                </a:lnTo>
                <a:lnTo>
                  <a:pt x="554" y="399"/>
                </a:lnTo>
                <a:lnTo>
                  <a:pt x="559" y="386"/>
                </a:lnTo>
                <a:lnTo>
                  <a:pt x="563" y="373"/>
                </a:lnTo>
                <a:lnTo>
                  <a:pt x="568" y="359"/>
                </a:lnTo>
                <a:lnTo>
                  <a:pt x="570" y="346"/>
                </a:lnTo>
                <a:lnTo>
                  <a:pt x="574" y="332"/>
                </a:lnTo>
                <a:lnTo>
                  <a:pt x="575" y="317"/>
                </a:lnTo>
                <a:lnTo>
                  <a:pt x="575" y="303"/>
                </a:lnTo>
                <a:lnTo>
                  <a:pt x="577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Freeform 29"/>
          <p:cNvSpPr>
            <a:spLocks/>
          </p:cNvSpPr>
          <p:nvPr/>
        </p:nvSpPr>
        <p:spPr bwMode="auto">
          <a:xfrm>
            <a:off x="3590925" y="2938463"/>
            <a:ext cx="457200" cy="457200"/>
          </a:xfrm>
          <a:custGeom>
            <a:avLst/>
            <a:gdLst>
              <a:gd name="T0" fmla="*/ 2147483647 w 577"/>
              <a:gd name="T1" fmla="*/ 2147483647 h 575"/>
              <a:gd name="T2" fmla="*/ 2147483647 w 577"/>
              <a:gd name="T3" fmla="*/ 2147483647 h 575"/>
              <a:gd name="T4" fmla="*/ 2147483647 w 577"/>
              <a:gd name="T5" fmla="*/ 2147483647 h 575"/>
              <a:gd name="T6" fmla="*/ 2147483647 w 577"/>
              <a:gd name="T7" fmla="*/ 2147483647 h 575"/>
              <a:gd name="T8" fmla="*/ 2147483647 w 577"/>
              <a:gd name="T9" fmla="*/ 2147483647 h 575"/>
              <a:gd name="T10" fmla="*/ 2147483647 w 577"/>
              <a:gd name="T11" fmla="*/ 2147483647 h 575"/>
              <a:gd name="T12" fmla="*/ 2147483647 w 577"/>
              <a:gd name="T13" fmla="*/ 2147483647 h 575"/>
              <a:gd name="T14" fmla="*/ 2147483647 w 577"/>
              <a:gd name="T15" fmla="*/ 2147483647 h 575"/>
              <a:gd name="T16" fmla="*/ 2147483647 w 577"/>
              <a:gd name="T17" fmla="*/ 2147483647 h 575"/>
              <a:gd name="T18" fmla="*/ 2147483647 w 577"/>
              <a:gd name="T19" fmla="*/ 2147483647 h 575"/>
              <a:gd name="T20" fmla="*/ 2147483647 w 577"/>
              <a:gd name="T21" fmla="*/ 0 h 575"/>
              <a:gd name="T22" fmla="*/ 2147483647 w 577"/>
              <a:gd name="T23" fmla="*/ 2147483647 h 575"/>
              <a:gd name="T24" fmla="*/ 2147483647 w 577"/>
              <a:gd name="T25" fmla="*/ 2147483647 h 575"/>
              <a:gd name="T26" fmla="*/ 2147483647 w 577"/>
              <a:gd name="T27" fmla="*/ 2147483647 h 575"/>
              <a:gd name="T28" fmla="*/ 2147483647 w 577"/>
              <a:gd name="T29" fmla="*/ 2147483647 h 575"/>
              <a:gd name="T30" fmla="*/ 2147483647 w 577"/>
              <a:gd name="T31" fmla="*/ 2147483647 h 575"/>
              <a:gd name="T32" fmla="*/ 2147483647 w 577"/>
              <a:gd name="T33" fmla="*/ 2147483647 h 575"/>
              <a:gd name="T34" fmla="*/ 2147483647 w 577"/>
              <a:gd name="T35" fmla="*/ 2147483647 h 575"/>
              <a:gd name="T36" fmla="*/ 2147483647 w 577"/>
              <a:gd name="T37" fmla="*/ 2147483647 h 575"/>
              <a:gd name="T38" fmla="*/ 2147483647 w 577"/>
              <a:gd name="T39" fmla="*/ 2147483647 h 575"/>
              <a:gd name="T40" fmla="*/ 2147483647 w 577"/>
              <a:gd name="T41" fmla="*/ 2147483647 h 575"/>
              <a:gd name="T42" fmla="*/ 0 w 577"/>
              <a:gd name="T43" fmla="*/ 2147483647 h 575"/>
              <a:gd name="T44" fmla="*/ 2147483647 w 577"/>
              <a:gd name="T45" fmla="*/ 2147483647 h 575"/>
              <a:gd name="T46" fmla="*/ 2147483647 w 577"/>
              <a:gd name="T47" fmla="*/ 2147483647 h 575"/>
              <a:gd name="T48" fmla="*/ 2147483647 w 577"/>
              <a:gd name="T49" fmla="*/ 2147483647 h 575"/>
              <a:gd name="T50" fmla="*/ 2147483647 w 577"/>
              <a:gd name="T51" fmla="*/ 2147483647 h 575"/>
              <a:gd name="T52" fmla="*/ 2147483647 w 577"/>
              <a:gd name="T53" fmla="*/ 2147483647 h 575"/>
              <a:gd name="T54" fmla="*/ 2147483647 w 577"/>
              <a:gd name="T55" fmla="*/ 2147483647 h 575"/>
              <a:gd name="T56" fmla="*/ 2147483647 w 577"/>
              <a:gd name="T57" fmla="*/ 2147483647 h 575"/>
              <a:gd name="T58" fmla="*/ 2147483647 w 577"/>
              <a:gd name="T59" fmla="*/ 2147483647 h 575"/>
              <a:gd name="T60" fmla="*/ 2147483647 w 577"/>
              <a:gd name="T61" fmla="*/ 2147483647 h 575"/>
              <a:gd name="T62" fmla="*/ 2147483647 w 577"/>
              <a:gd name="T63" fmla="*/ 2147483647 h 575"/>
              <a:gd name="T64" fmla="*/ 2147483647 w 577"/>
              <a:gd name="T65" fmla="*/ 2147483647 h 575"/>
              <a:gd name="T66" fmla="*/ 2147483647 w 577"/>
              <a:gd name="T67" fmla="*/ 2147483647 h 575"/>
              <a:gd name="T68" fmla="*/ 2147483647 w 577"/>
              <a:gd name="T69" fmla="*/ 2147483647 h 575"/>
              <a:gd name="T70" fmla="*/ 2147483647 w 577"/>
              <a:gd name="T71" fmla="*/ 2147483647 h 575"/>
              <a:gd name="T72" fmla="*/ 2147483647 w 577"/>
              <a:gd name="T73" fmla="*/ 2147483647 h 575"/>
              <a:gd name="T74" fmla="*/ 2147483647 w 577"/>
              <a:gd name="T75" fmla="*/ 2147483647 h 575"/>
              <a:gd name="T76" fmla="*/ 2147483647 w 577"/>
              <a:gd name="T77" fmla="*/ 2147483647 h 575"/>
              <a:gd name="T78" fmla="*/ 2147483647 w 577"/>
              <a:gd name="T79" fmla="*/ 2147483647 h 575"/>
              <a:gd name="T80" fmla="*/ 2147483647 w 577"/>
              <a:gd name="T81" fmla="*/ 2147483647 h 575"/>
              <a:gd name="T82" fmla="*/ 2147483647 w 577"/>
              <a:gd name="T83" fmla="*/ 2147483647 h 575"/>
              <a:gd name="T84" fmla="*/ 2147483647 w 577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5"/>
              <a:gd name="T131" fmla="*/ 577 w 577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5">
                <a:moveTo>
                  <a:pt x="577" y="288"/>
                </a:moveTo>
                <a:lnTo>
                  <a:pt x="575" y="272"/>
                </a:lnTo>
                <a:lnTo>
                  <a:pt x="575" y="257"/>
                </a:lnTo>
                <a:lnTo>
                  <a:pt x="574" y="243"/>
                </a:lnTo>
                <a:lnTo>
                  <a:pt x="570" y="230"/>
                </a:lnTo>
                <a:lnTo>
                  <a:pt x="568" y="215"/>
                </a:lnTo>
                <a:lnTo>
                  <a:pt x="563" y="201"/>
                </a:lnTo>
                <a:lnTo>
                  <a:pt x="559" y="188"/>
                </a:lnTo>
                <a:lnTo>
                  <a:pt x="554" y="176"/>
                </a:lnTo>
                <a:lnTo>
                  <a:pt x="548" y="163"/>
                </a:lnTo>
                <a:lnTo>
                  <a:pt x="541" y="150"/>
                </a:lnTo>
                <a:lnTo>
                  <a:pt x="535" y="137"/>
                </a:lnTo>
                <a:lnTo>
                  <a:pt x="526" y="127"/>
                </a:lnTo>
                <a:lnTo>
                  <a:pt x="519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1" y="74"/>
                </a:lnTo>
                <a:lnTo>
                  <a:pt x="472" y="65"/>
                </a:lnTo>
                <a:lnTo>
                  <a:pt x="461" y="56"/>
                </a:lnTo>
                <a:lnTo>
                  <a:pt x="450" y="49"/>
                </a:lnTo>
                <a:lnTo>
                  <a:pt x="437" y="41"/>
                </a:lnTo>
                <a:lnTo>
                  <a:pt x="425" y="34"/>
                </a:lnTo>
                <a:lnTo>
                  <a:pt x="414" y="29"/>
                </a:lnTo>
                <a:lnTo>
                  <a:pt x="401" y="21"/>
                </a:lnTo>
                <a:lnTo>
                  <a:pt x="387" y="18"/>
                </a:lnTo>
                <a:lnTo>
                  <a:pt x="374" y="12"/>
                </a:lnTo>
                <a:lnTo>
                  <a:pt x="359" y="9"/>
                </a:lnTo>
                <a:lnTo>
                  <a:pt x="347" y="5"/>
                </a:lnTo>
                <a:lnTo>
                  <a:pt x="332" y="3"/>
                </a:lnTo>
                <a:lnTo>
                  <a:pt x="318" y="1"/>
                </a:lnTo>
                <a:lnTo>
                  <a:pt x="303" y="0"/>
                </a:lnTo>
                <a:lnTo>
                  <a:pt x="289" y="0"/>
                </a:lnTo>
                <a:lnTo>
                  <a:pt x="274" y="0"/>
                </a:lnTo>
                <a:lnTo>
                  <a:pt x="260" y="1"/>
                </a:lnTo>
                <a:lnTo>
                  <a:pt x="245" y="3"/>
                </a:lnTo>
                <a:lnTo>
                  <a:pt x="231" y="5"/>
                </a:lnTo>
                <a:lnTo>
                  <a:pt x="216" y="9"/>
                </a:lnTo>
                <a:lnTo>
                  <a:pt x="203" y="12"/>
                </a:lnTo>
                <a:lnTo>
                  <a:pt x="189" y="18"/>
                </a:lnTo>
                <a:lnTo>
                  <a:pt x="176" y="21"/>
                </a:lnTo>
                <a:lnTo>
                  <a:pt x="163" y="29"/>
                </a:lnTo>
                <a:lnTo>
                  <a:pt x="151" y="34"/>
                </a:lnTo>
                <a:lnTo>
                  <a:pt x="138" y="41"/>
                </a:lnTo>
                <a:lnTo>
                  <a:pt x="127" y="49"/>
                </a:lnTo>
                <a:lnTo>
                  <a:pt x="116" y="56"/>
                </a:lnTo>
                <a:lnTo>
                  <a:pt x="105" y="65"/>
                </a:lnTo>
                <a:lnTo>
                  <a:pt x="94" y="74"/>
                </a:lnTo>
                <a:lnTo>
                  <a:pt x="85" y="83"/>
                </a:lnTo>
                <a:lnTo>
                  <a:pt x="75" y="94"/>
                </a:lnTo>
                <a:lnTo>
                  <a:pt x="65" y="105"/>
                </a:lnTo>
                <a:lnTo>
                  <a:pt x="58" y="116"/>
                </a:lnTo>
                <a:lnTo>
                  <a:pt x="49" y="127"/>
                </a:lnTo>
                <a:lnTo>
                  <a:pt x="42" y="137"/>
                </a:lnTo>
                <a:lnTo>
                  <a:pt x="35" y="150"/>
                </a:lnTo>
                <a:lnTo>
                  <a:pt x="29" y="163"/>
                </a:lnTo>
                <a:lnTo>
                  <a:pt x="22" y="176"/>
                </a:lnTo>
                <a:lnTo>
                  <a:pt x="18" y="188"/>
                </a:lnTo>
                <a:lnTo>
                  <a:pt x="13" y="201"/>
                </a:lnTo>
                <a:lnTo>
                  <a:pt x="9" y="215"/>
                </a:lnTo>
                <a:lnTo>
                  <a:pt x="6" y="230"/>
                </a:lnTo>
                <a:lnTo>
                  <a:pt x="4" y="243"/>
                </a:lnTo>
                <a:lnTo>
                  <a:pt x="2" y="257"/>
                </a:lnTo>
                <a:lnTo>
                  <a:pt x="0" y="272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9" y="359"/>
                </a:lnTo>
                <a:lnTo>
                  <a:pt x="13" y="373"/>
                </a:lnTo>
                <a:lnTo>
                  <a:pt x="18" y="386"/>
                </a:lnTo>
                <a:lnTo>
                  <a:pt x="24" y="399"/>
                </a:lnTo>
                <a:lnTo>
                  <a:pt x="29" y="413"/>
                </a:lnTo>
                <a:lnTo>
                  <a:pt x="35" y="424"/>
                </a:lnTo>
                <a:lnTo>
                  <a:pt x="42" y="437"/>
                </a:lnTo>
                <a:lnTo>
                  <a:pt x="49" y="448"/>
                </a:lnTo>
                <a:lnTo>
                  <a:pt x="58" y="460"/>
                </a:lnTo>
                <a:lnTo>
                  <a:pt x="65" y="471"/>
                </a:lnTo>
                <a:lnTo>
                  <a:pt x="75" y="480"/>
                </a:lnTo>
                <a:lnTo>
                  <a:pt x="85" y="491"/>
                </a:lnTo>
                <a:lnTo>
                  <a:pt x="94" y="500"/>
                </a:lnTo>
                <a:lnTo>
                  <a:pt x="105" y="509"/>
                </a:lnTo>
                <a:lnTo>
                  <a:pt x="116" y="518"/>
                </a:lnTo>
                <a:lnTo>
                  <a:pt x="127" y="526"/>
                </a:lnTo>
                <a:lnTo>
                  <a:pt x="138" y="533"/>
                </a:lnTo>
                <a:lnTo>
                  <a:pt x="151" y="540"/>
                </a:lnTo>
                <a:lnTo>
                  <a:pt x="163" y="548"/>
                </a:lnTo>
                <a:lnTo>
                  <a:pt x="176" y="553"/>
                </a:lnTo>
                <a:lnTo>
                  <a:pt x="189" y="558"/>
                </a:lnTo>
                <a:lnTo>
                  <a:pt x="203" y="562"/>
                </a:lnTo>
                <a:lnTo>
                  <a:pt x="216" y="566"/>
                </a:lnTo>
                <a:lnTo>
                  <a:pt x="231" y="569"/>
                </a:lnTo>
                <a:lnTo>
                  <a:pt x="245" y="573"/>
                </a:lnTo>
                <a:lnTo>
                  <a:pt x="260" y="575"/>
                </a:lnTo>
                <a:lnTo>
                  <a:pt x="274" y="575"/>
                </a:lnTo>
                <a:lnTo>
                  <a:pt x="289" y="575"/>
                </a:lnTo>
                <a:lnTo>
                  <a:pt x="303" y="575"/>
                </a:lnTo>
                <a:lnTo>
                  <a:pt x="318" y="575"/>
                </a:lnTo>
                <a:lnTo>
                  <a:pt x="332" y="573"/>
                </a:lnTo>
                <a:lnTo>
                  <a:pt x="347" y="569"/>
                </a:lnTo>
                <a:lnTo>
                  <a:pt x="359" y="566"/>
                </a:lnTo>
                <a:lnTo>
                  <a:pt x="374" y="562"/>
                </a:lnTo>
                <a:lnTo>
                  <a:pt x="387" y="558"/>
                </a:lnTo>
                <a:lnTo>
                  <a:pt x="401" y="553"/>
                </a:lnTo>
                <a:lnTo>
                  <a:pt x="414" y="548"/>
                </a:lnTo>
                <a:lnTo>
                  <a:pt x="425" y="540"/>
                </a:lnTo>
                <a:lnTo>
                  <a:pt x="437" y="533"/>
                </a:lnTo>
                <a:lnTo>
                  <a:pt x="450" y="526"/>
                </a:lnTo>
                <a:lnTo>
                  <a:pt x="461" y="518"/>
                </a:lnTo>
                <a:lnTo>
                  <a:pt x="472" y="509"/>
                </a:lnTo>
                <a:lnTo>
                  <a:pt x="481" y="500"/>
                </a:lnTo>
                <a:lnTo>
                  <a:pt x="492" y="491"/>
                </a:lnTo>
                <a:lnTo>
                  <a:pt x="501" y="480"/>
                </a:lnTo>
                <a:lnTo>
                  <a:pt x="510" y="471"/>
                </a:lnTo>
                <a:lnTo>
                  <a:pt x="519" y="460"/>
                </a:lnTo>
                <a:lnTo>
                  <a:pt x="526" y="448"/>
                </a:lnTo>
                <a:lnTo>
                  <a:pt x="535" y="437"/>
                </a:lnTo>
                <a:lnTo>
                  <a:pt x="541" y="424"/>
                </a:lnTo>
                <a:lnTo>
                  <a:pt x="548" y="413"/>
                </a:lnTo>
                <a:lnTo>
                  <a:pt x="554" y="399"/>
                </a:lnTo>
                <a:lnTo>
                  <a:pt x="559" y="386"/>
                </a:lnTo>
                <a:lnTo>
                  <a:pt x="563" y="373"/>
                </a:lnTo>
                <a:lnTo>
                  <a:pt x="568" y="359"/>
                </a:lnTo>
                <a:lnTo>
                  <a:pt x="570" y="346"/>
                </a:lnTo>
                <a:lnTo>
                  <a:pt x="574" y="332"/>
                </a:lnTo>
                <a:lnTo>
                  <a:pt x="575" y="317"/>
                </a:lnTo>
                <a:lnTo>
                  <a:pt x="575" y="303"/>
                </a:lnTo>
                <a:lnTo>
                  <a:pt x="577" y="288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Rectangle 30"/>
          <p:cNvSpPr>
            <a:spLocks noChangeArrowheads="1"/>
          </p:cNvSpPr>
          <p:nvPr/>
        </p:nvSpPr>
        <p:spPr bwMode="auto">
          <a:xfrm>
            <a:off x="3763963" y="3017838"/>
            <a:ext cx="147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06" name="Line 31"/>
          <p:cNvSpPr>
            <a:spLocks noChangeShapeType="1"/>
          </p:cNvSpPr>
          <p:nvPr/>
        </p:nvSpPr>
        <p:spPr bwMode="auto">
          <a:xfrm>
            <a:off x="3819525" y="2366963"/>
            <a:ext cx="1588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Freeform 32"/>
          <p:cNvSpPr>
            <a:spLocks/>
          </p:cNvSpPr>
          <p:nvPr/>
        </p:nvSpPr>
        <p:spPr bwMode="auto">
          <a:xfrm>
            <a:off x="3763963" y="2774950"/>
            <a:ext cx="109537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Rectangle 33"/>
          <p:cNvSpPr>
            <a:spLocks noChangeArrowheads="1"/>
          </p:cNvSpPr>
          <p:nvPr/>
        </p:nvSpPr>
        <p:spPr bwMode="auto">
          <a:xfrm>
            <a:off x="4027488" y="2416175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09" name="Rectangle 34"/>
          <p:cNvSpPr>
            <a:spLocks noChangeArrowheads="1"/>
          </p:cNvSpPr>
          <p:nvPr/>
        </p:nvSpPr>
        <p:spPr bwMode="auto">
          <a:xfrm>
            <a:off x="4106863" y="258445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24610" name="Line 35"/>
          <p:cNvSpPr>
            <a:spLocks noChangeShapeType="1"/>
          </p:cNvSpPr>
          <p:nvPr/>
        </p:nvSpPr>
        <p:spPr bwMode="auto">
          <a:xfrm>
            <a:off x="4048125" y="3163888"/>
            <a:ext cx="17922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6"/>
          <p:cNvSpPr>
            <a:spLocks/>
          </p:cNvSpPr>
          <p:nvPr/>
        </p:nvSpPr>
        <p:spPr bwMode="auto">
          <a:xfrm>
            <a:off x="5827713" y="3106738"/>
            <a:ext cx="163512" cy="111125"/>
          </a:xfrm>
          <a:custGeom>
            <a:avLst/>
            <a:gdLst>
              <a:gd name="T0" fmla="*/ 0 w 206"/>
              <a:gd name="T1" fmla="*/ 0 h 140"/>
              <a:gd name="T2" fmla="*/ 2147483647 w 206"/>
              <a:gd name="T3" fmla="*/ 2147483647 h 140"/>
              <a:gd name="T4" fmla="*/ 0 w 206"/>
              <a:gd name="T5" fmla="*/ 2147483647 h 140"/>
              <a:gd name="T6" fmla="*/ 0 w 206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140"/>
              <a:gd name="T14" fmla="*/ 206 w 20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140">
                <a:moveTo>
                  <a:pt x="0" y="0"/>
                </a:moveTo>
                <a:lnTo>
                  <a:pt x="206" y="71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37"/>
          <p:cNvSpPr>
            <a:spLocks noChangeShapeType="1"/>
          </p:cNvSpPr>
          <p:nvPr/>
        </p:nvSpPr>
        <p:spPr bwMode="auto">
          <a:xfrm>
            <a:off x="4275138" y="3163888"/>
            <a:ext cx="12588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Rectangle 38"/>
          <p:cNvSpPr>
            <a:spLocks noChangeArrowheads="1"/>
          </p:cNvSpPr>
          <p:nvPr/>
        </p:nvSpPr>
        <p:spPr bwMode="auto">
          <a:xfrm>
            <a:off x="4618038" y="2870200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14" name="Rectangle 39"/>
          <p:cNvSpPr>
            <a:spLocks noChangeArrowheads="1"/>
          </p:cNvSpPr>
          <p:nvPr/>
        </p:nvSpPr>
        <p:spPr bwMode="auto">
          <a:xfrm>
            <a:off x="4732338" y="2998788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15" name="Rectangle 40"/>
          <p:cNvSpPr>
            <a:spLocks noChangeArrowheads="1"/>
          </p:cNvSpPr>
          <p:nvPr/>
        </p:nvSpPr>
        <p:spPr bwMode="auto">
          <a:xfrm>
            <a:off x="4833938" y="2870200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16" name="Rectangle 41"/>
          <p:cNvSpPr>
            <a:spLocks noChangeArrowheads="1"/>
          </p:cNvSpPr>
          <p:nvPr/>
        </p:nvSpPr>
        <p:spPr bwMode="auto">
          <a:xfrm>
            <a:off x="4978400" y="2847975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17" name="Rectangle 42"/>
          <p:cNvSpPr>
            <a:spLocks noChangeArrowheads="1"/>
          </p:cNvSpPr>
          <p:nvPr/>
        </p:nvSpPr>
        <p:spPr bwMode="auto">
          <a:xfrm>
            <a:off x="5035550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618" name="Rectangle 43"/>
          <p:cNvSpPr>
            <a:spLocks noChangeArrowheads="1"/>
          </p:cNvSpPr>
          <p:nvPr/>
        </p:nvSpPr>
        <p:spPr bwMode="auto">
          <a:xfrm>
            <a:off x="5135563" y="2847975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+e</a:t>
            </a:r>
            <a:endParaRPr lang="en-US"/>
          </a:p>
        </p:txBody>
      </p:sp>
      <p:sp>
        <p:nvSpPr>
          <p:cNvPr id="24619" name="Rectangle 44"/>
          <p:cNvSpPr>
            <a:spLocks noChangeArrowheads="1"/>
          </p:cNvSpPr>
          <p:nvPr/>
        </p:nvSpPr>
        <p:spPr bwMode="auto">
          <a:xfrm>
            <a:off x="5305425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24620" name="Line 45"/>
          <p:cNvSpPr>
            <a:spLocks noChangeShapeType="1"/>
          </p:cNvSpPr>
          <p:nvPr/>
        </p:nvSpPr>
        <p:spPr bwMode="auto">
          <a:xfrm>
            <a:off x="617538" y="3168650"/>
            <a:ext cx="4000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Rectangle 46"/>
          <p:cNvSpPr>
            <a:spLocks noChangeArrowheads="1"/>
          </p:cNvSpPr>
          <p:nvPr/>
        </p:nvSpPr>
        <p:spPr bwMode="auto">
          <a:xfrm>
            <a:off x="801688" y="2874963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22" name="Rectangle 47"/>
          <p:cNvSpPr>
            <a:spLocks noChangeArrowheads="1"/>
          </p:cNvSpPr>
          <p:nvPr/>
        </p:nvSpPr>
        <p:spPr bwMode="auto">
          <a:xfrm>
            <a:off x="915988" y="3001963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23" name="Rectangle 48"/>
          <p:cNvSpPr>
            <a:spLocks noChangeArrowheads="1"/>
          </p:cNvSpPr>
          <p:nvPr/>
        </p:nvSpPr>
        <p:spPr bwMode="auto">
          <a:xfrm>
            <a:off x="5878513" y="2024063"/>
            <a:ext cx="684212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4" name="Rectangle 49"/>
          <p:cNvSpPr>
            <a:spLocks noChangeArrowheads="1"/>
          </p:cNvSpPr>
          <p:nvPr/>
        </p:nvSpPr>
        <p:spPr bwMode="auto">
          <a:xfrm>
            <a:off x="6048375" y="2074863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625" name="Freeform 50"/>
          <p:cNvSpPr>
            <a:spLocks/>
          </p:cNvSpPr>
          <p:nvPr/>
        </p:nvSpPr>
        <p:spPr bwMode="auto">
          <a:xfrm>
            <a:off x="5991225" y="2938463"/>
            <a:ext cx="457200" cy="457200"/>
          </a:xfrm>
          <a:custGeom>
            <a:avLst/>
            <a:gdLst>
              <a:gd name="T0" fmla="*/ 2147483647 w 576"/>
              <a:gd name="T1" fmla="*/ 2147483647 h 575"/>
              <a:gd name="T2" fmla="*/ 2147483647 w 576"/>
              <a:gd name="T3" fmla="*/ 2147483647 h 575"/>
              <a:gd name="T4" fmla="*/ 2147483647 w 576"/>
              <a:gd name="T5" fmla="*/ 2147483647 h 575"/>
              <a:gd name="T6" fmla="*/ 2147483647 w 576"/>
              <a:gd name="T7" fmla="*/ 2147483647 h 575"/>
              <a:gd name="T8" fmla="*/ 2147483647 w 576"/>
              <a:gd name="T9" fmla="*/ 2147483647 h 575"/>
              <a:gd name="T10" fmla="*/ 2147483647 w 576"/>
              <a:gd name="T11" fmla="*/ 2147483647 h 575"/>
              <a:gd name="T12" fmla="*/ 2147483647 w 576"/>
              <a:gd name="T13" fmla="*/ 2147483647 h 575"/>
              <a:gd name="T14" fmla="*/ 2147483647 w 576"/>
              <a:gd name="T15" fmla="*/ 2147483647 h 575"/>
              <a:gd name="T16" fmla="*/ 2147483647 w 576"/>
              <a:gd name="T17" fmla="*/ 2147483647 h 575"/>
              <a:gd name="T18" fmla="*/ 2147483647 w 576"/>
              <a:gd name="T19" fmla="*/ 2147483647 h 575"/>
              <a:gd name="T20" fmla="*/ 2147483647 w 576"/>
              <a:gd name="T21" fmla="*/ 0 h 575"/>
              <a:gd name="T22" fmla="*/ 2147483647 w 576"/>
              <a:gd name="T23" fmla="*/ 2147483647 h 575"/>
              <a:gd name="T24" fmla="*/ 2147483647 w 576"/>
              <a:gd name="T25" fmla="*/ 2147483647 h 575"/>
              <a:gd name="T26" fmla="*/ 2147483647 w 576"/>
              <a:gd name="T27" fmla="*/ 2147483647 h 575"/>
              <a:gd name="T28" fmla="*/ 2147483647 w 576"/>
              <a:gd name="T29" fmla="*/ 2147483647 h 575"/>
              <a:gd name="T30" fmla="*/ 2147483647 w 576"/>
              <a:gd name="T31" fmla="*/ 2147483647 h 575"/>
              <a:gd name="T32" fmla="*/ 2147483647 w 576"/>
              <a:gd name="T33" fmla="*/ 2147483647 h 575"/>
              <a:gd name="T34" fmla="*/ 2147483647 w 576"/>
              <a:gd name="T35" fmla="*/ 2147483647 h 575"/>
              <a:gd name="T36" fmla="*/ 2147483647 w 576"/>
              <a:gd name="T37" fmla="*/ 2147483647 h 575"/>
              <a:gd name="T38" fmla="*/ 2147483647 w 576"/>
              <a:gd name="T39" fmla="*/ 2147483647 h 575"/>
              <a:gd name="T40" fmla="*/ 2147483647 w 576"/>
              <a:gd name="T41" fmla="*/ 2147483647 h 575"/>
              <a:gd name="T42" fmla="*/ 0 w 576"/>
              <a:gd name="T43" fmla="*/ 2147483647 h 575"/>
              <a:gd name="T44" fmla="*/ 2147483647 w 576"/>
              <a:gd name="T45" fmla="*/ 2147483647 h 575"/>
              <a:gd name="T46" fmla="*/ 2147483647 w 576"/>
              <a:gd name="T47" fmla="*/ 2147483647 h 575"/>
              <a:gd name="T48" fmla="*/ 2147483647 w 576"/>
              <a:gd name="T49" fmla="*/ 2147483647 h 575"/>
              <a:gd name="T50" fmla="*/ 2147483647 w 576"/>
              <a:gd name="T51" fmla="*/ 2147483647 h 575"/>
              <a:gd name="T52" fmla="*/ 2147483647 w 576"/>
              <a:gd name="T53" fmla="*/ 2147483647 h 575"/>
              <a:gd name="T54" fmla="*/ 2147483647 w 576"/>
              <a:gd name="T55" fmla="*/ 2147483647 h 575"/>
              <a:gd name="T56" fmla="*/ 2147483647 w 576"/>
              <a:gd name="T57" fmla="*/ 2147483647 h 575"/>
              <a:gd name="T58" fmla="*/ 2147483647 w 576"/>
              <a:gd name="T59" fmla="*/ 2147483647 h 575"/>
              <a:gd name="T60" fmla="*/ 2147483647 w 576"/>
              <a:gd name="T61" fmla="*/ 2147483647 h 575"/>
              <a:gd name="T62" fmla="*/ 2147483647 w 576"/>
              <a:gd name="T63" fmla="*/ 2147483647 h 575"/>
              <a:gd name="T64" fmla="*/ 2147483647 w 576"/>
              <a:gd name="T65" fmla="*/ 2147483647 h 575"/>
              <a:gd name="T66" fmla="*/ 2147483647 w 576"/>
              <a:gd name="T67" fmla="*/ 2147483647 h 575"/>
              <a:gd name="T68" fmla="*/ 2147483647 w 576"/>
              <a:gd name="T69" fmla="*/ 2147483647 h 575"/>
              <a:gd name="T70" fmla="*/ 2147483647 w 576"/>
              <a:gd name="T71" fmla="*/ 2147483647 h 575"/>
              <a:gd name="T72" fmla="*/ 2147483647 w 576"/>
              <a:gd name="T73" fmla="*/ 2147483647 h 575"/>
              <a:gd name="T74" fmla="*/ 2147483647 w 576"/>
              <a:gd name="T75" fmla="*/ 2147483647 h 575"/>
              <a:gd name="T76" fmla="*/ 2147483647 w 576"/>
              <a:gd name="T77" fmla="*/ 2147483647 h 575"/>
              <a:gd name="T78" fmla="*/ 2147483647 w 576"/>
              <a:gd name="T79" fmla="*/ 2147483647 h 575"/>
              <a:gd name="T80" fmla="*/ 2147483647 w 576"/>
              <a:gd name="T81" fmla="*/ 2147483647 h 575"/>
              <a:gd name="T82" fmla="*/ 2147483647 w 576"/>
              <a:gd name="T83" fmla="*/ 2147483647 h 575"/>
              <a:gd name="T84" fmla="*/ 2147483647 w 576"/>
              <a:gd name="T85" fmla="*/ 2147483647 h 5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6"/>
              <a:gd name="T130" fmla="*/ 0 h 575"/>
              <a:gd name="T131" fmla="*/ 576 w 576"/>
              <a:gd name="T132" fmla="*/ 575 h 5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6" h="575">
                <a:moveTo>
                  <a:pt x="576" y="288"/>
                </a:moveTo>
                <a:lnTo>
                  <a:pt x="576" y="272"/>
                </a:lnTo>
                <a:lnTo>
                  <a:pt x="576" y="257"/>
                </a:lnTo>
                <a:lnTo>
                  <a:pt x="574" y="243"/>
                </a:lnTo>
                <a:lnTo>
                  <a:pt x="570" y="230"/>
                </a:lnTo>
                <a:lnTo>
                  <a:pt x="567" y="215"/>
                </a:lnTo>
                <a:lnTo>
                  <a:pt x="563" y="201"/>
                </a:lnTo>
                <a:lnTo>
                  <a:pt x="559" y="188"/>
                </a:lnTo>
                <a:lnTo>
                  <a:pt x="554" y="176"/>
                </a:lnTo>
                <a:lnTo>
                  <a:pt x="549" y="163"/>
                </a:lnTo>
                <a:lnTo>
                  <a:pt x="541" y="150"/>
                </a:lnTo>
                <a:lnTo>
                  <a:pt x="534" y="137"/>
                </a:lnTo>
                <a:lnTo>
                  <a:pt x="527" y="127"/>
                </a:lnTo>
                <a:lnTo>
                  <a:pt x="520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1" y="74"/>
                </a:lnTo>
                <a:lnTo>
                  <a:pt x="472" y="65"/>
                </a:lnTo>
                <a:lnTo>
                  <a:pt x="461" y="56"/>
                </a:lnTo>
                <a:lnTo>
                  <a:pt x="449" y="49"/>
                </a:lnTo>
                <a:lnTo>
                  <a:pt x="438" y="41"/>
                </a:lnTo>
                <a:lnTo>
                  <a:pt x="425" y="34"/>
                </a:lnTo>
                <a:lnTo>
                  <a:pt x="412" y="29"/>
                </a:lnTo>
                <a:lnTo>
                  <a:pt x="400" y="21"/>
                </a:lnTo>
                <a:lnTo>
                  <a:pt x="387" y="18"/>
                </a:lnTo>
                <a:lnTo>
                  <a:pt x="374" y="12"/>
                </a:lnTo>
                <a:lnTo>
                  <a:pt x="360" y="9"/>
                </a:lnTo>
                <a:lnTo>
                  <a:pt x="347" y="5"/>
                </a:lnTo>
                <a:lnTo>
                  <a:pt x="333" y="3"/>
                </a:lnTo>
                <a:lnTo>
                  <a:pt x="318" y="1"/>
                </a:lnTo>
                <a:lnTo>
                  <a:pt x="304" y="0"/>
                </a:lnTo>
                <a:lnTo>
                  <a:pt x="289" y="0"/>
                </a:lnTo>
                <a:lnTo>
                  <a:pt x="273" y="0"/>
                </a:lnTo>
                <a:lnTo>
                  <a:pt x="258" y="1"/>
                </a:lnTo>
                <a:lnTo>
                  <a:pt x="244" y="3"/>
                </a:lnTo>
                <a:lnTo>
                  <a:pt x="231" y="5"/>
                </a:lnTo>
                <a:lnTo>
                  <a:pt x="216" y="9"/>
                </a:lnTo>
                <a:lnTo>
                  <a:pt x="202" y="12"/>
                </a:lnTo>
                <a:lnTo>
                  <a:pt x="189" y="18"/>
                </a:lnTo>
                <a:lnTo>
                  <a:pt x="177" y="21"/>
                </a:lnTo>
                <a:lnTo>
                  <a:pt x="164" y="29"/>
                </a:lnTo>
                <a:lnTo>
                  <a:pt x="151" y="34"/>
                </a:lnTo>
                <a:lnTo>
                  <a:pt x="138" y="41"/>
                </a:lnTo>
                <a:lnTo>
                  <a:pt x="128" y="49"/>
                </a:lnTo>
                <a:lnTo>
                  <a:pt x="117" y="56"/>
                </a:lnTo>
                <a:lnTo>
                  <a:pt x="106" y="65"/>
                </a:lnTo>
                <a:lnTo>
                  <a:pt x="95" y="74"/>
                </a:lnTo>
                <a:lnTo>
                  <a:pt x="84" y="83"/>
                </a:lnTo>
                <a:lnTo>
                  <a:pt x="75" y="94"/>
                </a:lnTo>
                <a:lnTo>
                  <a:pt x="66" y="105"/>
                </a:lnTo>
                <a:lnTo>
                  <a:pt x="57" y="116"/>
                </a:lnTo>
                <a:lnTo>
                  <a:pt x="49" y="127"/>
                </a:lnTo>
                <a:lnTo>
                  <a:pt x="42" y="137"/>
                </a:lnTo>
                <a:lnTo>
                  <a:pt x="35" y="150"/>
                </a:lnTo>
                <a:lnTo>
                  <a:pt x="30" y="163"/>
                </a:lnTo>
                <a:lnTo>
                  <a:pt x="22" y="176"/>
                </a:lnTo>
                <a:lnTo>
                  <a:pt x="19" y="188"/>
                </a:lnTo>
                <a:lnTo>
                  <a:pt x="13" y="201"/>
                </a:lnTo>
                <a:lnTo>
                  <a:pt x="10" y="215"/>
                </a:lnTo>
                <a:lnTo>
                  <a:pt x="6" y="230"/>
                </a:lnTo>
                <a:lnTo>
                  <a:pt x="4" y="243"/>
                </a:lnTo>
                <a:lnTo>
                  <a:pt x="2" y="257"/>
                </a:lnTo>
                <a:lnTo>
                  <a:pt x="0" y="272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10" y="359"/>
                </a:lnTo>
                <a:lnTo>
                  <a:pt x="13" y="373"/>
                </a:lnTo>
                <a:lnTo>
                  <a:pt x="19" y="386"/>
                </a:lnTo>
                <a:lnTo>
                  <a:pt x="22" y="399"/>
                </a:lnTo>
                <a:lnTo>
                  <a:pt x="30" y="413"/>
                </a:lnTo>
                <a:lnTo>
                  <a:pt x="35" y="424"/>
                </a:lnTo>
                <a:lnTo>
                  <a:pt x="42" y="437"/>
                </a:lnTo>
                <a:lnTo>
                  <a:pt x="49" y="448"/>
                </a:lnTo>
                <a:lnTo>
                  <a:pt x="57" y="460"/>
                </a:lnTo>
                <a:lnTo>
                  <a:pt x="66" y="471"/>
                </a:lnTo>
                <a:lnTo>
                  <a:pt x="75" y="480"/>
                </a:lnTo>
                <a:lnTo>
                  <a:pt x="84" y="491"/>
                </a:lnTo>
                <a:lnTo>
                  <a:pt x="95" y="500"/>
                </a:lnTo>
                <a:lnTo>
                  <a:pt x="106" y="509"/>
                </a:lnTo>
                <a:lnTo>
                  <a:pt x="117" y="518"/>
                </a:lnTo>
                <a:lnTo>
                  <a:pt x="128" y="526"/>
                </a:lnTo>
                <a:lnTo>
                  <a:pt x="138" y="533"/>
                </a:lnTo>
                <a:lnTo>
                  <a:pt x="151" y="540"/>
                </a:lnTo>
                <a:lnTo>
                  <a:pt x="164" y="548"/>
                </a:lnTo>
                <a:lnTo>
                  <a:pt x="177" y="553"/>
                </a:lnTo>
                <a:lnTo>
                  <a:pt x="189" y="558"/>
                </a:lnTo>
                <a:lnTo>
                  <a:pt x="202" y="562"/>
                </a:lnTo>
                <a:lnTo>
                  <a:pt x="216" y="566"/>
                </a:lnTo>
                <a:lnTo>
                  <a:pt x="231" y="569"/>
                </a:lnTo>
                <a:lnTo>
                  <a:pt x="244" y="573"/>
                </a:lnTo>
                <a:lnTo>
                  <a:pt x="258" y="575"/>
                </a:lnTo>
                <a:lnTo>
                  <a:pt x="273" y="575"/>
                </a:lnTo>
                <a:lnTo>
                  <a:pt x="289" y="575"/>
                </a:lnTo>
                <a:lnTo>
                  <a:pt x="304" y="575"/>
                </a:lnTo>
                <a:lnTo>
                  <a:pt x="318" y="575"/>
                </a:lnTo>
                <a:lnTo>
                  <a:pt x="333" y="573"/>
                </a:lnTo>
                <a:lnTo>
                  <a:pt x="347" y="569"/>
                </a:lnTo>
                <a:lnTo>
                  <a:pt x="360" y="566"/>
                </a:lnTo>
                <a:lnTo>
                  <a:pt x="374" y="562"/>
                </a:lnTo>
                <a:lnTo>
                  <a:pt x="387" y="558"/>
                </a:lnTo>
                <a:lnTo>
                  <a:pt x="400" y="553"/>
                </a:lnTo>
                <a:lnTo>
                  <a:pt x="412" y="548"/>
                </a:lnTo>
                <a:lnTo>
                  <a:pt x="425" y="540"/>
                </a:lnTo>
                <a:lnTo>
                  <a:pt x="438" y="533"/>
                </a:lnTo>
                <a:lnTo>
                  <a:pt x="449" y="526"/>
                </a:lnTo>
                <a:lnTo>
                  <a:pt x="461" y="518"/>
                </a:lnTo>
                <a:lnTo>
                  <a:pt x="472" y="509"/>
                </a:lnTo>
                <a:lnTo>
                  <a:pt x="481" y="500"/>
                </a:lnTo>
                <a:lnTo>
                  <a:pt x="492" y="491"/>
                </a:lnTo>
                <a:lnTo>
                  <a:pt x="501" y="480"/>
                </a:lnTo>
                <a:lnTo>
                  <a:pt x="510" y="471"/>
                </a:lnTo>
                <a:lnTo>
                  <a:pt x="520" y="460"/>
                </a:lnTo>
                <a:lnTo>
                  <a:pt x="527" y="448"/>
                </a:lnTo>
                <a:lnTo>
                  <a:pt x="534" y="437"/>
                </a:lnTo>
                <a:lnTo>
                  <a:pt x="541" y="424"/>
                </a:lnTo>
                <a:lnTo>
                  <a:pt x="549" y="413"/>
                </a:lnTo>
                <a:lnTo>
                  <a:pt x="554" y="399"/>
                </a:lnTo>
                <a:lnTo>
                  <a:pt x="559" y="386"/>
                </a:lnTo>
                <a:lnTo>
                  <a:pt x="563" y="373"/>
                </a:lnTo>
                <a:lnTo>
                  <a:pt x="567" y="359"/>
                </a:lnTo>
                <a:lnTo>
                  <a:pt x="570" y="346"/>
                </a:lnTo>
                <a:lnTo>
                  <a:pt x="574" y="332"/>
                </a:lnTo>
                <a:lnTo>
                  <a:pt x="576" y="317"/>
                </a:lnTo>
                <a:lnTo>
                  <a:pt x="576" y="303"/>
                </a:lnTo>
                <a:lnTo>
                  <a:pt x="576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Freeform 51"/>
          <p:cNvSpPr>
            <a:spLocks/>
          </p:cNvSpPr>
          <p:nvPr/>
        </p:nvSpPr>
        <p:spPr bwMode="auto">
          <a:xfrm>
            <a:off x="5991225" y="2938463"/>
            <a:ext cx="458788" cy="458787"/>
          </a:xfrm>
          <a:custGeom>
            <a:avLst/>
            <a:gdLst>
              <a:gd name="T0" fmla="*/ 2147483647 w 578"/>
              <a:gd name="T1" fmla="*/ 2147483647 h 577"/>
              <a:gd name="T2" fmla="*/ 2147483647 w 578"/>
              <a:gd name="T3" fmla="*/ 2147483647 h 577"/>
              <a:gd name="T4" fmla="*/ 2147483647 w 578"/>
              <a:gd name="T5" fmla="*/ 2147483647 h 577"/>
              <a:gd name="T6" fmla="*/ 2147483647 w 578"/>
              <a:gd name="T7" fmla="*/ 2147483647 h 577"/>
              <a:gd name="T8" fmla="*/ 2147483647 w 578"/>
              <a:gd name="T9" fmla="*/ 2147483647 h 577"/>
              <a:gd name="T10" fmla="*/ 2147483647 w 578"/>
              <a:gd name="T11" fmla="*/ 2147483647 h 577"/>
              <a:gd name="T12" fmla="*/ 2147483647 w 578"/>
              <a:gd name="T13" fmla="*/ 2147483647 h 577"/>
              <a:gd name="T14" fmla="*/ 2147483647 w 578"/>
              <a:gd name="T15" fmla="*/ 2147483647 h 577"/>
              <a:gd name="T16" fmla="*/ 2147483647 w 578"/>
              <a:gd name="T17" fmla="*/ 2147483647 h 577"/>
              <a:gd name="T18" fmla="*/ 2147483647 w 578"/>
              <a:gd name="T19" fmla="*/ 2147483647 h 577"/>
              <a:gd name="T20" fmla="*/ 2147483647 w 578"/>
              <a:gd name="T21" fmla="*/ 0 h 577"/>
              <a:gd name="T22" fmla="*/ 2147483647 w 578"/>
              <a:gd name="T23" fmla="*/ 2147483647 h 577"/>
              <a:gd name="T24" fmla="*/ 2147483647 w 578"/>
              <a:gd name="T25" fmla="*/ 2147483647 h 577"/>
              <a:gd name="T26" fmla="*/ 2147483647 w 578"/>
              <a:gd name="T27" fmla="*/ 2147483647 h 577"/>
              <a:gd name="T28" fmla="*/ 2147483647 w 578"/>
              <a:gd name="T29" fmla="*/ 2147483647 h 577"/>
              <a:gd name="T30" fmla="*/ 2147483647 w 578"/>
              <a:gd name="T31" fmla="*/ 2147483647 h 577"/>
              <a:gd name="T32" fmla="*/ 2147483647 w 578"/>
              <a:gd name="T33" fmla="*/ 2147483647 h 577"/>
              <a:gd name="T34" fmla="*/ 2147483647 w 578"/>
              <a:gd name="T35" fmla="*/ 2147483647 h 577"/>
              <a:gd name="T36" fmla="*/ 2147483647 w 578"/>
              <a:gd name="T37" fmla="*/ 2147483647 h 577"/>
              <a:gd name="T38" fmla="*/ 2147483647 w 578"/>
              <a:gd name="T39" fmla="*/ 2147483647 h 577"/>
              <a:gd name="T40" fmla="*/ 2147483647 w 578"/>
              <a:gd name="T41" fmla="*/ 2147483647 h 577"/>
              <a:gd name="T42" fmla="*/ 0 w 578"/>
              <a:gd name="T43" fmla="*/ 2147483647 h 577"/>
              <a:gd name="T44" fmla="*/ 2147483647 w 578"/>
              <a:gd name="T45" fmla="*/ 2147483647 h 577"/>
              <a:gd name="T46" fmla="*/ 2147483647 w 578"/>
              <a:gd name="T47" fmla="*/ 2147483647 h 577"/>
              <a:gd name="T48" fmla="*/ 2147483647 w 578"/>
              <a:gd name="T49" fmla="*/ 2147483647 h 577"/>
              <a:gd name="T50" fmla="*/ 2147483647 w 578"/>
              <a:gd name="T51" fmla="*/ 2147483647 h 577"/>
              <a:gd name="T52" fmla="*/ 2147483647 w 578"/>
              <a:gd name="T53" fmla="*/ 2147483647 h 577"/>
              <a:gd name="T54" fmla="*/ 2147483647 w 578"/>
              <a:gd name="T55" fmla="*/ 2147483647 h 577"/>
              <a:gd name="T56" fmla="*/ 2147483647 w 578"/>
              <a:gd name="T57" fmla="*/ 2147483647 h 577"/>
              <a:gd name="T58" fmla="*/ 2147483647 w 578"/>
              <a:gd name="T59" fmla="*/ 2147483647 h 577"/>
              <a:gd name="T60" fmla="*/ 2147483647 w 578"/>
              <a:gd name="T61" fmla="*/ 2147483647 h 577"/>
              <a:gd name="T62" fmla="*/ 2147483647 w 578"/>
              <a:gd name="T63" fmla="*/ 2147483647 h 577"/>
              <a:gd name="T64" fmla="*/ 2147483647 w 578"/>
              <a:gd name="T65" fmla="*/ 2147483647 h 577"/>
              <a:gd name="T66" fmla="*/ 2147483647 w 578"/>
              <a:gd name="T67" fmla="*/ 2147483647 h 577"/>
              <a:gd name="T68" fmla="*/ 2147483647 w 578"/>
              <a:gd name="T69" fmla="*/ 2147483647 h 577"/>
              <a:gd name="T70" fmla="*/ 2147483647 w 578"/>
              <a:gd name="T71" fmla="*/ 2147483647 h 577"/>
              <a:gd name="T72" fmla="*/ 2147483647 w 578"/>
              <a:gd name="T73" fmla="*/ 2147483647 h 577"/>
              <a:gd name="T74" fmla="*/ 2147483647 w 578"/>
              <a:gd name="T75" fmla="*/ 2147483647 h 577"/>
              <a:gd name="T76" fmla="*/ 2147483647 w 578"/>
              <a:gd name="T77" fmla="*/ 2147483647 h 577"/>
              <a:gd name="T78" fmla="*/ 2147483647 w 578"/>
              <a:gd name="T79" fmla="*/ 2147483647 h 577"/>
              <a:gd name="T80" fmla="*/ 2147483647 w 578"/>
              <a:gd name="T81" fmla="*/ 2147483647 h 577"/>
              <a:gd name="T82" fmla="*/ 2147483647 w 578"/>
              <a:gd name="T83" fmla="*/ 2147483647 h 577"/>
              <a:gd name="T84" fmla="*/ 2147483647 w 578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8"/>
              <a:gd name="T130" fmla="*/ 0 h 577"/>
              <a:gd name="T131" fmla="*/ 578 w 578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8" h="577">
                <a:moveTo>
                  <a:pt x="578" y="288"/>
                </a:moveTo>
                <a:lnTo>
                  <a:pt x="576" y="274"/>
                </a:lnTo>
                <a:lnTo>
                  <a:pt x="576" y="259"/>
                </a:lnTo>
                <a:lnTo>
                  <a:pt x="574" y="244"/>
                </a:lnTo>
                <a:lnTo>
                  <a:pt x="570" y="230"/>
                </a:lnTo>
                <a:lnTo>
                  <a:pt x="569" y="215"/>
                </a:lnTo>
                <a:lnTo>
                  <a:pt x="563" y="203"/>
                </a:lnTo>
                <a:lnTo>
                  <a:pt x="559" y="188"/>
                </a:lnTo>
                <a:lnTo>
                  <a:pt x="554" y="176"/>
                </a:lnTo>
                <a:lnTo>
                  <a:pt x="549" y="163"/>
                </a:lnTo>
                <a:lnTo>
                  <a:pt x="541" y="150"/>
                </a:lnTo>
                <a:lnTo>
                  <a:pt x="534" y="137"/>
                </a:lnTo>
                <a:lnTo>
                  <a:pt x="527" y="127"/>
                </a:lnTo>
                <a:lnTo>
                  <a:pt x="520" y="116"/>
                </a:lnTo>
                <a:lnTo>
                  <a:pt x="510" y="105"/>
                </a:lnTo>
                <a:lnTo>
                  <a:pt x="501" y="94"/>
                </a:lnTo>
                <a:lnTo>
                  <a:pt x="492" y="83"/>
                </a:lnTo>
                <a:lnTo>
                  <a:pt x="481" y="74"/>
                </a:lnTo>
                <a:lnTo>
                  <a:pt x="472" y="65"/>
                </a:lnTo>
                <a:lnTo>
                  <a:pt x="461" y="58"/>
                </a:lnTo>
                <a:lnTo>
                  <a:pt x="449" y="49"/>
                </a:lnTo>
                <a:lnTo>
                  <a:pt x="438" y="41"/>
                </a:lnTo>
                <a:lnTo>
                  <a:pt x="425" y="34"/>
                </a:lnTo>
                <a:lnTo>
                  <a:pt x="414" y="29"/>
                </a:lnTo>
                <a:lnTo>
                  <a:pt x="400" y="21"/>
                </a:lnTo>
                <a:lnTo>
                  <a:pt x="387" y="18"/>
                </a:lnTo>
                <a:lnTo>
                  <a:pt x="374" y="12"/>
                </a:lnTo>
                <a:lnTo>
                  <a:pt x="360" y="9"/>
                </a:lnTo>
                <a:lnTo>
                  <a:pt x="347" y="5"/>
                </a:lnTo>
                <a:lnTo>
                  <a:pt x="333" y="3"/>
                </a:lnTo>
                <a:lnTo>
                  <a:pt x="318" y="1"/>
                </a:lnTo>
                <a:lnTo>
                  <a:pt x="304" y="0"/>
                </a:lnTo>
                <a:lnTo>
                  <a:pt x="289" y="0"/>
                </a:lnTo>
                <a:lnTo>
                  <a:pt x="275" y="0"/>
                </a:lnTo>
                <a:lnTo>
                  <a:pt x="260" y="1"/>
                </a:lnTo>
                <a:lnTo>
                  <a:pt x="245" y="3"/>
                </a:lnTo>
                <a:lnTo>
                  <a:pt x="231" y="5"/>
                </a:lnTo>
                <a:lnTo>
                  <a:pt x="216" y="9"/>
                </a:lnTo>
                <a:lnTo>
                  <a:pt x="204" y="12"/>
                </a:lnTo>
                <a:lnTo>
                  <a:pt x="189" y="18"/>
                </a:lnTo>
                <a:lnTo>
                  <a:pt x="177" y="21"/>
                </a:lnTo>
                <a:lnTo>
                  <a:pt x="164" y="29"/>
                </a:lnTo>
                <a:lnTo>
                  <a:pt x="151" y="34"/>
                </a:lnTo>
                <a:lnTo>
                  <a:pt x="138" y="41"/>
                </a:lnTo>
                <a:lnTo>
                  <a:pt x="128" y="49"/>
                </a:lnTo>
                <a:lnTo>
                  <a:pt x="117" y="58"/>
                </a:lnTo>
                <a:lnTo>
                  <a:pt x="106" y="65"/>
                </a:lnTo>
                <a:lnTo>
                  <a:pt x="95" y="74"/>
                </a:lnTo>
                <a:lnTo>
                  <a:pt x="84" y="83"/>
                </a:lnTo>
                <a:lnTo>
                  <a:pt x="75" y="94"/>
                </a:lnTo>
                <a:lnTo>
                  <a:pt x="66" y="105"/>
                </a:lnTo>
                <a:lnTo>
                  <a:pt x="59" y="116"/>
                </a:lnTo>
                <a:lnTo>
                  <a:pt x="49" y="127"/>
                </a:lnTo>
                <a:lnTo>
                  <a:pt x="42" y="137"/>
                </a:lnTo>
                <a:lnTo>
                  <a:pt x="35" y="150"/>
                </a:lnTo>
                <a:lnTo>
                  <a:pt x="30" y="163"/>
                </a:lnTo>
                <a:lnTo>
                  <a:pt x="22" y="176"/>
                </a:lnTo>
                <a:lnTo>
                  <a:pt x="19" y="188"/>
                </a:lnTo>
                <a:lnTo>
                  <a:pt x="13" y="203"/>
                </a:lnTo>
                <a:lnTo>
                  <a:pt x="10" y="215"/>
                </a:lnTo>
                <a:lnTo>
                  <a:pt x="6" y="230"/>
                </a:lnTo>
                <a:lnTo>
                  <a:pt x="4" y="244"/>
                </a:lnTo>
                <a:lnTo>
                  <a:pt x="2" y="259"/>
                </a:lnTo>
                <a:lnTo>
                  <a:pt x="0" y="274"/>
                </a:lnTo>
                <a:lnTo>
                  <a:pt x="0" y="288"/>
                </a:lnTo>
                <a:lnTo>
                  <a:pt x="0" y="303"/>
                </a:lnTo>
                <a:lnTo>
                  <a:pt x="2" y="317"/>
                </a:lnTo>
                <a:lnTo>
                  <a:pt x="4" y="332"/>
                </a:lnTo>
                <a:lnTo>
                  <a:pt x="6" y="346"/>
                </a:lnTo>
                <a:lnTo>
                  <a:pt x="10" y="359"/>
                </a:lnTo>
                <a:lnTo>
                  <a:pt x="13" y="373"/>
                </a:lnTo>
                <a:lnTo>
                  <a:pt x="19" y="386"/>
                </a:lnTo>
                <a:lnTo>
                  <a:pt x="22" y="401"/>
                </a:lnTo>
                <a:lnTo>
                  <a:pt x="30" y="413"/>
                </a:lnTo>
                <a:lnTo>
                  <a:pt x="35" y="424"/>
                </a:lnTo>
                <a:lnTo>
                  <a:pt x="42" y="437"/>
                </a:lnTo>
                <a:lnTo>
                  <a:pt x="49" y="450"/>
                </a:lnTo>
                <a:lnTo>
                  <a:pt x="59" y="460"/>
                </a:lnTo>
                <a:lnTo>
                  <a:pt x="66" y="471"/>
                </a:lnTo>
                <a:lnTo>
                  <a:pt x="75" y="482"/>
                </a:lnTo>
                <a:lnTo>
                  <a:pt x="84" y="491"/>
                </a:lnTo>
                <a:lnTo>
                  <a:pt x="95" y="500"/>
                </a:lnTo>
                <a:lnTo>
                  <a:pt x="106" y="509"/>
                </a:lnTo>
                <a:lnTo>
                  <a:pt x="117" y="518"/>
                </a:lnTo>
                <a:lnTo>
                  <a:pt x="128" y="526"/>
                </a:lnTo>
                <a:lnTo>
                  <a:pt x="138" y="535"/>
                </a:lnTo>
                <a:lnTo>
                  <a:pt x="151" y="540"/>
                </a:lnTo>
                <a:lnTo>
                  <a:pt x="164" y="548"/>
                </a:lnTo>
                <a:lnTo>
                  <a:pt x="177" y="553"/>
                </a:lnTo>
                <a:lnTo>
                  <a:pt x="189" y="558"/>
                </a:lnTo>
                <a:lnTo>
                  <a:pt x="204" y="562"/>
                </a:lnTo>
                <a:lnTo>
                  <a:pt x="216" y="567"/>
                </a:lnTo>
                <a:lnTo>
                  <a:pt x="231" y="569"/>
                </a:lnTo>
                <a:lnTo>
                  <a:pt x="245" y="573"/>
                </a:lnTo>
                <a:lnTo>
                  <a:pt x="260" y="575"/>
                </a:lnTo>
                <a:lnTo>
                  <a:pt x="275" y="575"/>
                </a:lnTo>
                <a:lnTo>
                  <a:pt x="289" y="577"/>
                </a:lnTo>
                <a:lnTo>
                  <a:pt x="304" y="575"/>
                </a:lnTo>
                <a:lnTo>
                  <a:pt x="318" y="575"/>
                </a:lnTo>
                <a:lnTo>
                  <a:pt x="333" y="573"/>
                </a:lnTo>
                <a:lnTo>
                  <a:pt x="347" y="569"/>
                </a:lnTo>
                <a:lnTo>
                  <a:pt x="360" y="567"/>
                </a:lnTo>
                <a:lnTo>
                  <a:pt x="374" y="562"/>
                </a:lnTo>
                <a:lnTo>
                  <a:pt x="387" y="558"/>
                </a:lnTo>
                <a:lnTo>
                  <a:pt x="400" y="553"/>
                </a:lnTo>
                <a:lnTo>
                  <a:pt x="414" y="548"/>
                </a:lnTo>
                <a:lnTo>
                  <a:pt x="425" y="540"/>
                </a:lnTo>
                <a:lnTo>
                  <a:pt x="438" y="535"/>
                </a:lnTo>
                <a:lnTo>
                  <a:pt x="449" y="526"/>
                </a:lnTo>
                <a:lnTo>
                  <a:pt x="461" y="518"/>
                </a:lnTo>
                <a:lnTo>
                  <a:pt x="472" y="509"/>
                </a:lnTo>
                <a:lnTo>
                  <a:pt x="481" y="500"/>
                </a:lnTo>
                <a:lnTo>
                  <a:pt x="492" y="491"/>
                </a:lnTo>
                <a:lnTo>
                  <a:pt x="501" y="482"/>
                </a:lnTo>
                <a:lnTo>
                  <a:pt x="510" y="471"/>
                </a:lnTo>
                <a:lnTo>
                  <a:pt x="520" y="460"/>
                </a:lnTo>
                <a:lnTo>
                  <a:pt x="527" y="450"/>
                </a:lnTo>
                <a:lnTo>
                  <a:pt x="534" y="437"/>
                </a:lnTo>
                <a:lnTo>
                  <a:pt x="541" y="424"/>
                </a:lnTo>
                <a:lnTo>
                  <a:pt x="549" y="413"/>
                </a:lnTo>
                <a:lnTo>
                  <a:pt x="554" y="401"/>
                </a:lnTo>
                <a:lnTo>
                  <a:pt x="559" y="386"/>
                </a:lnTo>
                <a:lnTo>
                  <a:pt x="563" y="373"/>
                </a:lnTo>
                <a:lnTo>
                  <a:pt x="569" y="359"/>
                </a:lnTo>
                <a:lnTo>
                  <a:pt x="570" y="346"/>
                </a:lnTo>
                <a:lnTo>
                  <a:pt x="574" y="332"/>
                </a:lnTo>
                <a:lnTo>
                  <a:pt x="576" y="317"/>
                </a:lnTo>
                <a:lnTo>
                  <a:pt x="576" y="303"/>
                </a:lnTo>
                <a:lnTo>
                  <a:pt x="578" y="288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Rectangle 52"/>
          <p:cNvSpPr>
            <a:spLocks noChangeArrowheads="1"/>
          </p:cNvSpPr>
          <p:nvPr/>
        </p:nvSpPr>
        <p:spPr bwMode="auto">
          <a:xfrm>
            <a:off x="6157913" y="3009900"/>
            <a:ext cx="147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28" name="Line 53"/>
          <p:cNvSpPr>
            <a:spLocks noChangeShapeType="1"/>
          </p:cNvSpPr>
          <p:nvPr/>
        </p:nvSpPr>
        <p:spPr bwMode="auto">
          <a:xfrm>
            <a:off x="6221413" y="2366963"/>
            <a:ext cx="1587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9" name="Freeform 54"/>
          <p:cNvSpPr>
            <a:spLocks/>
          </p:cNvSpPr>
          <p:nvPr/>
        </p:nvSpPr>
        <p:spPr bwMode="auto">
          <a:xfrm>
            <a:off x="6165850" y="2774950"/>
            <a:ext cx="109538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Rectangle 55"/>
          <p:cNvSpPr>
            <a:spLocks noChangeArrowheads="1"/>
          </p:cNvSpPr>
          <p:nvPr/>
        </p:nvSpPr>
        <p:spPr bwMode="auto">
          <a:xfrm>
            <a:off x="6429375" y="2416175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31" name="Rectangle 56"/>
          <p:cNvSpPr>
            <a:spLocks noChangeArrowheads="1"/>
          </p:cNvSpPr>
          <p:nvPr/>
        </p:nvSpPr>
        <p:spPr bwMode="auto">
          <a:xfrm>
            <a:off x="6508750" y="258445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3</a:t>
            </a:r>
            <a:endParaRPr lang="en-US"/>
          </a:p>
        </p:txBody>
      </p:sp>
      <p:sp>
        <p:nvSpPr>
          <p:cNvPr id="24632" name="Line 57"/>
          <p:cNvSpPr>
            <a:spLocks noChangeShapeType="1"/>
          </p:cNvSpPr>
          <p:nvPr/>
        </p:nvSpPr>
        <p:spPr bwMode="auto">
          <a:xfrm>
            <a:off x="6450013" y="3163888"/>
            <a:ext cx="17922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Freeform 58"/>
          <p:cNvSpPr>
            <a:spLocks/>
          </p:cNvSpPr>
          <p:nvPr/>
        </p:nvSpPr>
        <p:spPr bwMode="auto">
          <a:xfrm>
            <a:off x="8228013" y="3108325"/>
            <a:ext cx="165100" cy="109538"/>
          </a:xfrm>
          <a:custGeom>
            <a:avLst/>
            <a:gdLst>
              <a:gd name="T0" fmla="*/ 0 w 207"/>
              <a:gd name="T1" fmla="*/ 0 h 138"/>
              <a:gd name="T2" fmla="*/ 2147483647 w 207"/>
              <a:gd name="T3" fmla="*/ 2147483647 h 138"/>
              <a:gd name="T4" fmla="*/ 0 w 207"/>
              <a:gd name="T5" fmla="*/ 2147483647 h 138"/>
              <a:gd name="T6" fmla="*/ 0 w 20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38"/>
              <a:gd name="T14" fmla="*/ 207 w 20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38">
                <a:moveTo>
                  <a:pt x="0" y="0"/>
                </a:moveTo>
                <a:lnTo>
                  <a:pt x="207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Rectangle 59"/>
          <p:cNvSpPr>
            <a:spLocks noChangeArrowheads="1"/>
          </p:cNvSpPr>
          <p:nvPr/>
        </p:nvSpPr>
        <p:spPr bwMode="auto">
          <a:xfrm>
            <a:off x="1085850" y="4198938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5" name="Rectangle 60"/>
          <p:cNvSpPr>
            <a:spLocks noChangeArrowheads="1"/>
          </p:cNvSpPr>
          <p:nvPr/>
        </p:nvSpPr>
        <p:spPr bwMode="auto">
          <a:xfrm>
            <a:off x="1257300" y="4251325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636" name="Line 61"/>
          <p:cNvSpPr>
            <a:spLocks noChangeShapeType="1"/>
          </p:cNvSpPr>
          <p:nvPr/>
        </p:nvSpPr>
        <p:spPr bwMode="auto">
          <a:xfrm>
            <a:off x="628650" y="5341938"/>
            <a:ext cx="4206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7" name="Freeform 62"/>
          <p:cNvSpPr>
            <a:spLocks/>
          </p:cNvSpPr>
          <p:nvPr/>
        </p:nvSpPr>
        <p:spPr bwMode="auto">
          <a:xfrm>
            <a:off x="1263650" y="5287963"/>
            <a:ext cx="165100" cy="109537"/>
          </a:xfrm>
          <a:custGeom>
            <a:avLst/>
            <a:gdLst>
              <a:gd name="T0" fmla="*/ 0 w 207"/>
              <a:gd name="T1" fmla="*/ 0 h 138"/>
              <a:gd name="T2" fmla="*/ 2147483647 w 207"/>
              <a:gd name="T3" fmla="*/ 2147483647 h 138"/>
              <a:gd name="T4" fmla="*/ 0 w 207"/>
              <a:gd name="T5" fmla="*/ 2147483647 h 138"/>
              <a:gd name="T6" fmla="*/ 0 w 20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38"/>
              <a:gd name="T14" fmla="*/ 207 w 20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38">
                <a:moveTo>
                  <a:pt x="0" y="0"/>
                </a:moveTo>
                <a:lnTo>
                  <a:pt x="207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8" name="Freeform 63"/>
          <p:cNvSpPr>
            <a:spLocks/>
          </p:cNvSpPr>
          <p:nvPr/>
        </p:nvSpPr>
        <p:spPr bwMode="auto">
          <a:xfrm>
            <a:off x="1117600" y="5113338"/>
            <a:ext cx="457200" cy="458787"/>
          </a:xfrm>
          <a:custGeom>
            <a:avLst/>
            <a:gdLst>
              <a:gd name="T0" fmla="*/ 2147483647 w 577"/>
              <a:gd name="T1" fmla="*/ 2147483647 h 577"/>
              <a:gd name="T2" fmla="*/ 2147483647 w 577"/>
              <a:gd name="T3" fmla="*/ 2147483647 h 577"/>
              <a:gd name="T4" fmla="*/ 2147483647 w 577"/>
              <a:gd name="T5" fmla="*/ 2147483647 h 577"/>
              <a:gd name="T6" fmla="*/ 2147483647 w 577"/>
              <a:gd name="T7" fmla="*/ 2147483647 h 577"/>
              <a:gd name="T8" fmla="*/ 2147483647 w 577"/>
              <a:gd name="T9" fmla="*/ 2147483647 h 577"/>
              <a:gd name="T10" fmla="*/ 2147483647 w 577"/>
              <a:gd name="T11" fmla="*/ 2147483647 h 577"/>
              <a:gd name="T12" fmla="*/ 2147483647 w 577"/>
              <a:gd name="T13" fmla="*/ 2147483647 h 577"/>
              <a:gd name="T14" fmla="*/ 2147483647 w 577"/>
              <a:gd name="T15" fmla="*/ 2147483647 h 577"/>
              <a:gd name="T16" fmla="*/ 2147483647 w 577"/>
              <a:gd name="T17" fmla="*/ 2147483647 h 577"/>
              <a:gd name="T18" fmla="*/ 2147483647 w 577"/>
              <a:gd name="T19" fmla="*/ 2147483647 h 577"/>
              <a:gd name="T20" fmla="*/ 2147483647 w 577"/>
              <a:gd name="T21" fmla="*/ 0 h 577"/>
              <a:gd name="T22" fmla="*/ 2147483647 w 577"/>
              <a:gd name="T23" fmla="*/ 2147483647 h 577"/>
              <a:gd name="T24" fmla="*/ 2147483647 w 577"/>
              <a:gd name="T25" fmla="*/ 2147483647 h 577"/>
              <a:gd name="T26" fmla="*/ 2147483647 w 577"/>
              <a:gd name="T27" fmla="*/ 2147483647 h 577"/>
              <a:gd name="T28" fmla="*/ 2147483647 w 577"/>
              <a:gd name="T29" fmla="*/ 2147483647 h 577"/>
              <a:gd name="T30" fmla="*/ 2147483647 w 577"/>
              <a:gd name="T31" fmla="*/ 2147483647 h 577"/>
              <a:gd name="T32" fmla="*/ 2147483647 w 577"/>
              <a:gd name="T33" fmla="*/ 2147483647 h 577"/>
              <a:gd name="T34" fmla="*/ 2147483647 w 577"/>
              <a:gd name="T35" fmla="*/ 2147483647 h 577"/>
              <a:gd name="T36" fmla="*/ 2147483647 w 577"/>
              <a:gd name="T37" fmla="*/ 2147483647 h 577"/>
              <a:gd name="T38" fmla="*/ 2147483647 w 577"/>
              <a:gd name="T39" fmla="*/ 2147483647 h 577"/>
              <a:gd name="T40" fmla="*/ 2147483647 w 577"/>
              <a:gd name="T41" fmla="*/ 2147483647 h 577"/>
              <a:gd name="T42" fmla="*/ 0 w 577"/>
              <a:gd name="T43" fmla="*/ 2147483647 h 577"/>
              <a:gd name="T44" fmla="*/ 2147483647 w 577"/>
              <a:gd name="T45" fmla="*/ 2147483647 h 577"/>
              <a:gd name="T46" fmla="*/ 2147483647 w 577"/>
              <a:gd name="T47" fmla="*/ 2147483647 h 577"/>
              <a:gd name="T48" fmla="*/ 2147483647 w 577"/>
              <a:gd name="T49" fmla="*/ 2147483647 h 577"/>
              <a:gd name="T50" fmla="*/ 2147483647 w 577"/>
              <a:gd name="T51" fmla="*/ 2147483647 h 577"/>
              <a:gd name="T52" fmla="*/ 2147483647 w 577"/>
              <a:gd name="T53" fmla="*/ 2147483647 h 577"/>
              <a:gd name="T54" fmla="*/ 2147483647 w 577"/>
              <a:gd name="T55" fmla="*/ 2147483647 h 577"/>
              <a:gd name="T56" fmla="*/ 2147483647 w 577"/>
              <a:gd name="T57" fmla="*/ 2147483647 h 577"/>
              <a:gd name="T58" fmla="*/ 2147483647 w 577"/>
              <a:gd name="T59" fmla="*/ 2147483647 h 577"/>
              <a:gd name="T60" fmla="*/ 2147483647 w 577"/>
              <a:gd name="T61" fmla="*/ 2147483647 h 577"/>
              <a:gd name="T62" fmla="*/ 2147483647 w 577"/>
              <a:gd name="T63" fmla="*/ 2147483647 h 577"/>
              <a:gd name="T64" fmla="*/ 2147483647 w 577"/>
              <a:gd name="T65" fmla="*/ 2147483647 h 577"/>
              <a:gd name="T66" fmla="*/ 2147483647 w 577"/>
              <a:gd name="T67" fmla="*/ 2147483647 h 577"/>
              <a:gd name="T68" fmla="*/ 2147483647 w 577"/>
              <a:gd name="T69" fmla="*/ 2147483647 h 577"/>
              <a:gd name="T70" fmla="*/ 2147483647 w 577"/>
              <a:gd name="T71" fmla="*/ 2147483647 h 577"/>
              <a:gd name="T72" fmla="*/ 2147483647 w 577"/>
              <a:gd name="T73" fmla="*/ 2147483647 h 577"/>
              <a:gd name="T74" fmla="*/ 2147483647 w 577"/>
              <a:gd name="T75" fmla="*/ 2147483647 h 577"/>
              <a:gd name="T76" fmla="*/ 2147483647 w 577"/>
              <a:gd name="T77" fmla="*/ 2147483647 h 577"/>
              <a:gd name="T78" fmla="*/ 2147483647 w 577"/>
              <a:gd name="T79" fmla="*/ 2147483647 h 577"/>
              <a:gd name="T80" fmla="*/ 2147483647 w 577"/>
              <a:gd name="T81" fmla="*/ 2147483647 h 577"/>
              <a:gd name="T82" fmla="*/ 2147483647 w 577"/>
              <a:gd name="T83" fmla="*/ 2147483647 h 577"/>
              <a:gd name="T84" fmla="*/ 2147483647 w 577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7"/>
              <a:gd name="T131" fmla="*/ 577 w 577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7">
                <a:moveTo>
                  <a:pt x="577" y="289"/>
                </a:moveTo>
                <a:lnTo>
                  <a:pt x="575" y="274"/>
                </a:lnTo>
                <a:lnTo>
                  <a:pt x="575" y="260"/>
                </a:lnTo>
                <a:lnTo>
                  <a:pt x="573" y="245"/>
                </a:lnTo>
                <a:lnTo>
                  <a:pt x="570" y="231"/>
                </a:lnTo>
                <a:lnTo>
                  <a:pt x="568" y="216"/>
                </a:lnTo>
                <a:lnTo>
                  <a:pt x="564" y="204"/>
                </a:lnTo>
                <a:lnTo>
                  <a:pt x="559" y="189"/>
                </a:lnTo>
                <a:lnTo>
                  <a:pt x="553" y="176"/>
                </a:lnTo>
                <a:lnTo>
                  <a:pt x="548" y="164"/>
                </a:lnTo>
                <a:lnTo>
                  <a:pt x="541" y="151"/>
                </a:lnTo>
                <a:lnTo>
                  <a:pt x="535" y="140"/>
                </a:lnTo>
                <a:lnTo>
                  <a:pt x="528" y="127"/>
                </a:lnTo>
                <a:lnTo>
                  <a:pt x="519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2" y="77"/>
                </a:lnTo>
                <a:lnTo>
                  <a:pt x="472" y="67"/>
                </a:lnTo>
                <a:lnTo>
                  <a:pt x="461" y="58"/>
                </a:lnTo>
                <a:lnTo>
                  <a:pt x="450" y="49"/>
                </a:lnTo>
                <a:lnTo>
                  <a:pt x="437" y="42"/>
                </a:lnTo>
                <a:lnTo>
                  <a:pt x="426" y="35"/>
                </a:lnTo>
                <a:lnTo>
                  <a:pt x="413" y="29"/>
                </a:lnTo>
                <a:lnTo>
                  <a:pt x="401" y="24"/>
                </a:lnTo>
                <a:lnTo>
                  <a:pt x="386" y="18"/>
                </a:lnTo>
                <a:lnTo>
                  <a:pt x="374" y="13"/>
                </a:lnTo>
                <a:lnTo>
                  <a:pt x="361" y="9"/>
                </a:lnTo>
                <a:lnTo>
                  <a:pt x="346" y="6"/>
                </a:lnTo>
                <a:lnTo>
                  <a:pt x="332" y="4"/>
                </a:lnTo>
                <a:lnTo>
                  <a:pt x="317" y="2"/>
                </a:lnTo>
                <a:lnTo>
                  <a:pt x="303" y="0"/>
                </a:lnTo>
                <a:lnTo>
                  <a:pt x="288" y="0"/>
                </a:lnTo>
                <a:lnTo>
                  <a:pt x="274" y="0"/>
                </a:lnTo>
                <a:lnTo>
                  <a:pt x="259" y="2"/>
                </a:lnTo>
                <a:lnTo>
                  <a:pt x="245" y="4"/>
                </a:lnTo>
                <a:lnTo>
                  <a:pt x="230" y="6"/>
                </a:lnTo>
                <a:lnTo>
                  <a:pt x="216" y="9"/>
                </a:lnTo>
                <a:lnTo>
                  <a:pt x="203" y="13"/>
                </a:lnTo>
                <a:lnTo>
                  <a:pt x="188" y="18"/>
                </a:lnTo>
                <a:lnTo>
                  <a:pt x="176" y="24"/>
                </a:lnTo>
                <a:lnTo>
                  <a:pt x="163" y="29"/>
                </a:lnTo>
                <a:lnTo>
                  <a:pt x="150" y="35"/>
                </a:lnTo>
                <a:lnTo>
                  <a:pt x="139" y="42"/>
                </a:lnTo>
                <a:lnTo>
                  <a:pt x="127" y="49"/>
                </a:lnTo>
                <a:lnTo>
                  <a:pt x="116" y="58"/>
                </a:lnTo>
                <a:lnTo>
                  <a:pt x="105" y="67"/>
                </a:lnTo>
                <a:lnTo>
                  <a:pt x="94" y="77"/>
                </a:lnTo>
                <a:lnTo>
                  <a:pt x="85" y="86"/>
                </a:lnTo>
                <a:lnTo>
                  <a:pt x="74" y="95"/>
                </a:lnTo>
                <a:lnTo>
                  <a:pt x="65" y="106"/>
                </a:lnTo>
                <a:lnTo>
                  <a:pt x="58" y="116"/>
                </a:lnTo>
                <a:lnTo>
                  <a:pt x="49" y="127"/>
                </a:lnTo>
                <a:lnTo>
                  <a:pt x="41" y="140"/>
                </a:lnTo>
                <a:lnTo>
                  <a:pt x="34" y="151"/>
                </a:lnTo>
                <a:lnTo>
                  <a:pt x="29" y="164"/>
                </a:lnTo>
                <a:lnTo>
                  <a:pt x="23" y="176"/>
                </a:lnTo>
                <a:lnTo>
                  <a:pt x="18" y="189"/>
                </a:lnTo>
                <a:lnTo>
                  <a:pt x="12" y="204"/>
                </a:lnTo>
                <a:lnTo>
                  <a:pt x="9" y="216"/>
                </a:lnTo>
                <a:lnTo>
                  <a:pt x="5" y="231"/>
                </a:lnTo>
                <a:lnTo>
                  <a:pt x="3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3" y="332"/>
                </a:lnTo>
                <a:lnTo>
                  <a:pt x="5" y="347"/>
                </a:lnTo>
                <a:lnTo>
                  <a:pt x="9" y="361"/>
                </a:lnTo>
                <a:lnTo>
                  <a:pt x="12" y="374"/>
                </a:lnTo>
                <a:lnTo>
                  <a:pt x="18" y="389"/>
                </a:lnTo>
                <a:lnTo>
                  <a:pt x="23" y="401"/>
                </a:lnTo>
                <a:lnTo>
                  <a:pt x="29" y="414"/>
                </a:lnTo>
                <a:lnTo>
                  <a:pt x="34" y="427"/>
                </a:lnTo>
                <a:lnTo>
                  <a:pt x="41" y="438"/>
                </a:lnTo>
                <a:lnTo>
                  <a:pt x="49" y="450"/>
                </a:lnTo>
                <a:lnTo>
                  <a:pt x="58" y="461"/>
                </a:lnTo>
                <a:lnTo>
                  <a:pt x="65" y="472"/>
                </a:lnTo>
                <a:lnTo>
                  <a:pt x="74" y="483"/>
                </a:lnTo>
                <a:lnTo>
                  <a:pt x="85" y="492"/>
                </a:lnTo>
                <a:lnTo>
                  <a:pt x="94" y="503"/>
                </a:lnTo>
                <a:lnTo>
                  <a:pt x="105" y="512"/>
                </a:lnTo>
                <a:lnTo>
                  <a:pt x="116" y="519"/>
                </a:lnTo>
                <a:lnTo>
                  <a:pt x="127" y="528"/>
                </a:lnTo>
                <a:lnTo>
                  <a:pt x="139" y="536"/>
                </a:lnTo>
                <a:lnTo>
                  <a:pt x="150" y="543"/>
                </a:lnTo>
                <a:lnTo>
                  <a:pt x="163" y="548"/>
                </a:lnTo>
                <a:lnTo>
                  <a:pt x="176" y="554"/>
                </a:lnTo>
                <a:lnTo>
                  <a:pt x="188" y="559"/>
                </a:lnTo>
                <a:lnTo>
                  <a:pt x="203" y="565"/>
                </a:lnTo>
                <a:lnTo>
                  <a:pt x="216" y="568"/>
                </a:lnTo>
                <a:lnTo>
                  <a:pt x="230" y="572"/>
                </a:lnTo>
                <a:lnTo>
                  <a:pt x="245" y="574"/>
                </a:lnTo>
                <a:lnTo>
                  <a:pt x="259" y="576"/>
                </a:lnTo>
                <a:lnTo>
                  <a:pt x="274" y="577"/>
                </a:lnTo>
                <a:lnTo>
                  <a:pt x="288" y="577"/>
                </a:lnTo>
                <a:lnTo>
                  <a:pt x="303" y="577"/>
                </a:lnTo>
                <a:lnTo>
                  <a:pt x="317" y="576"/>
                </a:lnTo>
                <a:lnTo>
                  <a:pt x="332" y="574"/>
                </a:lnTo>
                <a:lnTo>
                  <a:pt x="346" y="572"/>
                </a:lnTo>
                <a:lnTo>
                  <a:pt x="361" y="568"/>
                </a:lnTo>
                <a:lnTo>
                  <a:pt x="374" y="565"/>
                </a:lnTo>
                <a:lnTo>
                  <a:pt x="386" y="559"/>
                </a:lnTo>
                <a:lnTo>
                  <a:pt x="401" y="554"/>
                </a:lnTo>
                <a:lnTo>
                  <a:pt x="413" y="548"/>
                </a:lnTo>
                <a:lnTo>
                  <a:pt x="426" y="543"/>
                </a:lnTo>
                <a:lnTo>
                  <a:pt x="437" y="536"/>
                </a:lnTo>
                <a:lnTo>
                  <a:pt x="450" y="528"/>
                </a:lnTo>
                <a:lnTo>
                  <a:pt x="461" y="519"/>
                </a:lnTo>
                <a:lnTo>
                  <a:pt x="472" y="512"/>
                </a:lnTo>
                <a:lnTo>
                  <a:pt x="482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19" y="461"/>
                </a:lnTo>
                <a:lnTo>
                  <a:pt x="528" y="450"/>
                </a:lnTo>
                <a:lnTo>
                  <a:pt x="535" y="438"/>
                </a:lnTo>
                <a:lnTo>
                  <a:pt x="541" y="427"/>
                </a:lnTo>
                <a:lnTo>
                  <a:pt x="548" y="414"/>
                </a:lnTo>
                <a:lnTo>
                  <a:pt x="553" y="401"/>
                </a:lnTo>
                <a:lnTo>
                  <a:pt x="559" y="389"/>
                </a:lnTo>
                <a:lnTo>
                  <a:pt x="562" y="374"/>
                </a:lnTo>
                <a:lnTo>
                  <a:pt x="568" y="361"/>
                </a:lnTo>
                <a:lnTo>
                  <a:pt x="570" y="347"/>
                </a:lnTo>
                <a:lnTo>
                  <a:pt x="573" y="332"/>
                </a:lnTo>
                <a:lnTo>
                  <a:pt x="575" y="318"/>
                </a:lnTo>
                <a:lnTo>
                  <a:pt x="575" y="303"/>
                </a:lnTo>
                <a:lnTo>
                  <a:pt x="577" y="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Freeform 64"/>
          <p:cNvSpPr>
            <a:spLocks/>
          </p:cNvSpPr>
          <p:nvPr/>
        </p:nvSpPr>
        <p:spPr bwMode="auto">
          <a:xfrm>
            <a:off x="1117600" y="5113338"/>
            <a:ext cx="457200" cy="458787"/>
          </a:xfrm>
          <a:custGeom>
            <a:avLst/>
            <a:gdLst>
              <a:gd name="T0" fmla="*/ 2147483647 w 577"/>
              <a:gd name="T1" fmla="*/ 2147483647 h 577"/>
              <a:gd name="T2" fmla="*/ 2147483647 w 577"/>
              <a:gd name="T3" fmla="*/ 2147483647 h 577"/>
              <a:gd name="T4" fmla="*/ 2147483647 w 577"/>
              <a:gd name="T5" fmla="*/ 2147483647 h 577"/>
              <a:gd name="T6" fmla="*/ 2147483647 w 577"/>
              <a:gd name="T7" fmla="*/ 2147483647 h 577"/>
              <a:gd name="T8" fmla="*/ 2147483647 w 577"/>
              <a:gd name="T9" fmla="*/ 2147483647 h 577"/>
              <a:gd name="T10" fmla="*/ 2147483647 w 577"/>
              <a:gd name="T11" fmla="*/ 2147483647 h 577"/>
              <a:gd name="T12" fmla="*/ 2147483647 w 577"/>
              <a:gd name="T13" fmla="*/ 2147483647 h 577"/>
              <a:gd name="T14" fmla="*/ 2147483647 w 577"/>
              <a:gd name="T15" fmla="*/ 2147483647 h 577"/>
              <a:gd name="T16" fmla="*/ 2147483647 w 577"/>
              <a:gd name="T17" fmla="*/ 2147483647 h 577"/>
              <a:gd name="T18" fmla="*/ 2147483647 w 577"/>
              <a:gd name="T19" fmla="*/ 2147483647 h 577"/>
              <a:gd name="T20" fmla="*/ 2147483647 w 577"/>
              <a:gd name="T21" fmla="*/ 0 h 577"/>
              <a:gd name="T22" fmla="*/ 2147483647 w 577"/>
              <a:gd name="T23" fmla="*/ 2147483647 h 577"/>
              <a:gd name="T24" fmla="*/ 2147483647 w 577"/>
              <a:gd name="T25" fmla="*/ 2147483647 h 577"/>
              <a:gd name="T26" fmla="*/ 2147483647 w 577"/>
              <a:gd name="T27" fmla="*/ 2147483647 h 577"/>
              <a:gd name="T28" fmla="*/ 2147483647 w 577"/>
              <a:gd name="T29" fmla="*/ 2147483647 h 577"/>
              <a:gd name="T30" fmla="*/ 2147483647 w 577"/>
              <a:gd name="T31" fmla="*/ 2147483647 h 577"/>
              <a:gd name="T32" fmla="*/ 2147483647 w 577"/>
              <a:gd name="T33" fmla="*/ 2147483647 h 577"/>
              <a:gd name="T34" fmla="*/ 2147483647 w 577"/>
              <a:gd name="T35" fmla="*/ 2147483647 h 577"/>
              <a:gd name="T36" fmla="*/ 2147483647 w 577"/>
              <a:gd name="T37" fmla="*/ 2147483647 h 577"/>
              <a:gd name="T38" fmla="*/ 2147483647 w 577"/>
              <a:gd name="T39" fmla="*/ 2147483647 h 577"/>
              <a:gd name="T40" fmla="*/ 2147483647 w 577"/>
              <a:gd name="T41" fmla="*/ 2147483647 h 577"/>
              <a:gd name="T42" fmla="*/ 0 w 577"/>
              <a:gd name="T43" fmla="*/ 2147483647 h 577"/>
              <a:gd name="T44" fmla="*/ 2147483647 w 577"/>
              <a:gd name="T45" fmla="*/ 2147483647 h 577"/>
              <a:gd name="T46" fmla="*/ 2147483647 w 577"/>
              <a:gd name="T47" fmla="*/ 2147483647 h 577"/>
              <a:gd name="T48" fmla="*/ 2147483647 w 577"/>
              <a:gd name="T49" fmla="*/ 2147483647 h 577"/>
              <a:gd name="T50" fmla="*/ 2147483647 w 577"/>
              <a:gd name="T51" fmla="*/ 2147483647 h 577"/>
              <a:gd name="T52" fmla="*/ 2147483647 w 577"/>
              <a:gd name="T53" fmla="*/ 2147483647 h 577"/>
              <a:gd name="T54" fmla="*/ 2147483647 w 577"/>
              <a:gd name="T55" fmla="*/ 2147483647 h 577"/>
              <a:gd name="T56" fmla="*/ 2147483647 w 577"/>
              <a:gd name="T57" fmla="*/ 2147483647 h 577"/>
              <a:gd name="T58" fmla="*/ 2147483647 w 577"/>
              <a:gd name="T59" fmla="*/ 2147483647 h 577"/>
              <a:gd name="T60" fmla="*/ 2147483647 w 577"/>
              <a:gd name="T61" fmla="*/ 2147483647 h 577"/>
              <a:gd name="T62" fmla="*/ 2147483647 w 577"/>
              <a:gd name="T63" fmla="*/ 2147483647 h 577"/>
              <a:gd name="T64" fmla="*/ 2147483647 w 577"/>
              <a:gd name="T65" fmla="*/ 2147483647 h 577"/>
              <a:gd name="T66" fmla="*/ 2147483647 w 577"/>
              <a:gd name="T67" fmla="*/ 2147483647 h 577"/>
              <a:gd name="T68" fmla="*/ 2147483647 w 577"/>
              <a:gd name="T69" fmla="*/ 2147483647 h 577"/>
              <a:gd name="T70" fmla="*/ 2147483647 w 577"/>
              <a:gd name="T71" fmla="*/ 2147483647 h 577"/>
              <a:gd name="T72" fmla="*/ 2147483647 w 577"/>
              <a:gd name="T73" fmla="*/ 2147483647 h 577"/>
              <a:gd name="T74" fmla="*/ 2147483647 w 577"/>
              <a:gd name="T75" fmla="*/ 2147483647 h 577"/>
              <a:gd name="T76" fmla="*/ 2147483647 w 577"/>
              <a:gd name="T77" fmla="*/ 2147483647 h 577"/>
              <a:gd name="T78" fmla="*/ 2147483647 w 577"/>
              <a:gd name="T79" fmla="*/ 2147483647 h 577"/>
              <a:gd name="T80" fmla="*/ 2147483647 w 577"/>
              <a:gd name="T81" fmla="*/ 2147483647 h 577"/>
              <a:gd name="T82" fmla="*/ 2147483647 w 577"/>
              <a:gd name="T83" fmla="*/ 2147483647 h 577"/>
              <a:gd name="T84" fmla="*/ 2147483647 w 577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7"/>
              <a:gd name="T131" fmla="*/ 577 w 577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7">
                <a:moveTo>
                  <a:pt x="577" y="289"/>
                </a:moveTo>
                <a:lnTo>
                  <a:pt x="575" y="274"/>
                </a:lnTo>
                <a:lnTo>
                  <a:pt x="575" y="260"/>
                </a:lnTo>
                <a:lnTo>
                  <a:pt x="573" y="245"/>
                </a:lnTo>
                <a:lnTo>
                  <a:pt x="570" y="231"/>
                </a:lnTo>
                <a:lnTo>
                  <a:pt x="568" y="216"/>
                </a:lnTo>
                <a:lnTo>
                  <a:pt x="564" y="204"/>
                </a:lnTo>
                <a:lnTo>
                  <a:pt x="559" y="189"/>
                </a:lnTo>
                <a:lnTo>
                  <a:pt x="553" y="176"/>
                </a:lnTo>
                <a:lnTo>
                  <a:pt x="548" y="164"/>
                </a:lnTo>
                <a:lnTo>
                  <a:pt x="541" y="151"/>
                </a:lnTo>
                <a:lnTo>
                  <a:pt x="535" y="140"/>
                </a:lnTo>
                <a:lnTo>
                  <a:pt x="528" y="127"/>
                </a:lnTo>
                <a:lnTo>
                  <a:pt x="519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2" y="77"/>
                </a:lnTo>
                <a:lnTo>
                  <a:pt x="472" y="67"/>
                </a:lnTo>
                <a:lnTo>
                  <a:pt x="461" y="58"/>
                </a:lnTo>
                <a:lnTo>
                  <a:pt x="450" y="49"/>
                </a:lnTo>
                <a:lnTo>
                  <a:pt x="437" y="42"/>
                </a:lnTo>
                <a:lnTo>
                  <a:pt x="426" y="35"/>
                </a:lnTo>
                <a:lnTo>
                  <a:pt x="413" y="29"/>
                </a:lnTo>
                <a:lnTo>
                  <a:pt x="401" y="24"/>
                </a:lnTo>
                <a:lnTo>
                  <a:pt x="386" y="18"/>
                </a:lnTo>
                <a:lnTo>
                  <a:pt x="374" y="13"/>
                </a:lnTo>
                <a:lnTo>
                  <a:pt x="361" y="9"/>
                </a:lnTo>
                <a:lnTo>
                  <a:pt x="346" y="6"/>
                </a:lnTo>
                <a:lnTo>
                  <a:pt x="332" y="4"/>
                </a:lnTo>
                <a:lnTo>
                  <a:pt x="317" y="2"/>
                </a:lnTo>
                <a:lnTo>
                  <a:pt x="303" y="0"/>
                </a:lnTo>
                <a:lnTo>
                  <a:pt x="288" y="0"/>
                </a:lnTo>
                <a:lnTo>
                  <a:pt x="274" y="0"/>
                </a:lnTo>
                <a:lnTo>
                  <a:pt x="259" y="2"/>
                </a:lnTo>
                <a:lnTo>
                  <a:pt x="245" y="4"/>
                </a:lnTo>
                <a:lnTo>
                  <a:pt x="230" y="6"/>
                </a:lnTo>
                <a:lnTo>
                  <a:pt x="216" y="9"/>
                </a:lnTo>
                <a:lnTo>
                  <a:pt x="203" y="13"/>
                </a:lnTo>
                <a:lnTo>
                  <a:pt x="188" y="18"/>
                </a:lnTo>
                <a:lnTo>
                  <a:pt x="176" y="24"/>
                </a:lnTo>
                <a:lnTo>
                  <a:pt x="163" y="29"/>
                </a:lnTo>
                <a:lnTo>
                  <a:pt x="150" y="35"/>
                </a:lnTo>
                <a:lnTo>
                  <a:pt x="139" y="42"/>
                </a:lnTo>
                <a:lnTo>
                  <a:pt x="127" y="49"/>
                </a:lnTo>
                <a:lnTo>
                  <a:pt x="116" y="58"/>
                </a:lnTo>
                <a:lnTo>
                  <a:pt x="105" y="67"/>
                </a:lnTo>
                <a:lnTo>
                  <a:pt x="94" y="77"/>
                </a:lnTo>
                <a:lnTo>
                  <a:pt x="85" y="86"/>
                </a:lnTo>
                <a:lnTo>
                  <a:pt x="74" y="95"/>
                </a:lnTo>
                <a:lnTo>
                  <a:pt x="65" y="106"/>
                </a:lnTo>
                <a:lnTo>
                  <a:pt x="58" y="116"/>
                </a:lnTo>
                <a:lnTo>
                  <a:pt x="49" y="127"/>
                </a:lnTo>
                <a:lnTo>
                  <a:pt x="41" y="140"/>
                </a:lnTo>
                <a:lnTo>
                  <a:pt x="34" y="151"/>
                </a:lnTo>
                <a:lnTo>
                  <a:pt x="29" y="164"/>
                </a:lnTo>
                <a:lnTo>
                  <a:pt x="23" y="176"/>
                </a:lnTo>
                <a:lnTo>
                  <a:pt x="18" y="189"/>
                </a:lnTo>
                <a:lnTo>
                  <a:pt x="12" y="204"/>
                </a:lnTo>
                <a:lnTo>
                  <a:pt x="9" y="216"/>
                </a:lnTo>
                <a:lnTo>
                  <a:pt x="5" y="231"/>
                </a:lnTo>
                <a:lnTo>
                  <a:pt x="3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3" y="332"/>
                </a:lnTo>
                <a:lnTo>
                  <a:pt x="5" y="347"/>
                </a:lnTo>
                <a:lnTo>
                  <a:pt x="9" y="361"/>
                </a:lnTo>
                <a:lnTo>
                  <a:pt x="12" y="374"/>
                </a:lnTo>
                <a:lnTo>
                  <a:pt x="18" y="389"/>
                </a:lnTo>
                <a:lnTo>
                  <a:pt x="23" y="401"/>
                </a:lnTo>
                <a:lnTo>
                  <a:pt x="29" y="414"/>
                </a:lnTo>
                <a:lnTo>
                  <a:pt x="34" y="427"/>
                </a:lnTo>
                <a:lnTo>
                  <a:pt x="41" y="438"/>
                </a:lnTo>
                <a:lnTo>
                  <a:pt x="49" y="450"/>
                </a:lnTo>
                <a:lnTo>
                  <a:pt x="58" y="461"/>
                </a:lnTo>
                <a:lnTo>
                  <a:pt x="65" y="472"/>
                </a:lnTo>
                <a:lnTo>
                  <a:pt x="74" y="483"/>
                </a:lnTo>
                <a:lnTo>
                  <a:pt x="85" y="492"/>
                </a:lnTo>
                <a:lnTo>
                  <a:pt x="94" y="503"/>
                </a:lnTo>
                <a:lnTo>
                  <a:pt x="105" y="512"/>
                </a:lnTo>
                <a:lnTo>
                  <a:pt x="116" y="519"/>
                </a:lnTo>
                <a:lnTo>
                  <a:pt x="127" y="528"/>
                </a:lnTo>
                <a:lnTo>
                  <a:pt x="139" y="536"/>
                </a:lnTo>
                <a:lnTo>
                  <a:pt x="150" y="543"/>
                </a:lnTo>
                <a:lnTo>
                  <a:pt x="163" y="548"/>
                </a:lnTo>
                <a:lnTo>
                  <a:pt x="176" y="554"/>
                </a:lnTo>
                <a:lnTo>
                  <a:pt x="188" y="559"/>
                </a:lnTo>
                <a:lnTo>
                  <a:pt x="203" y="565"/>
                </a:lnTo>
                <a:lnTo>
                  <a:pt x="216" y="568"/>
                </a:lnTo>
                <a:lnTo>
                  <a:pt x="230" y="572"/>
                </a:lnTo>
                <a:lnTo>
                  <a:pt x="245" y="574"/>
                </a:lnTo>
                <a:lnTo>
                  <a:pt x="259" y="576"/>
                </a:lnTo>
                <a:lnTo>
                  <a:pt x="274" y="577"/>
                </a:lnTo>
                <a:lnTo>
                  <a:pt x="288" y="577"/>
                </a:lnTo>
                <a:lnTo>
                  <a:pt x="303" y="577"/>
                </a:lnTo>
                <a:lnTo>
                  <a:pt x="317" y="576"/>
                </a:lnTo>
                <a:lnTo>
                  <a:pt x="332" y="574"/>
                </a:lnTo>
                <a:lnTo>
                  <a:pt x="346" y="572"/>
                </a:lnTo>
                <a:lnTo>
                  <a:pt x="361" y="568"/>
                </a:lnTo>
                <a:lnTo>
                  <a:pt x="374" y="565"/>
                </a:lnTo>
                <a:lnTo>
                  <a:pt x="386" y="559"/>
                </a:lnTo>
                <a:lnTo>
                  <a:pt x="401" y="554"/>
                </a:lnTo>
                <a:lnTo>
                  <a:pt x="413" y="548"/>
                </a:lnTo>
                <a:lnTo>
                  <a:pt x="426" y="543"/>
                </a:lnTo>
                <a:lnTo>
                  <a:pt x="437" y="536"/>
                </a:lnTo>
                <a:lnTo>
                  <a:pt x="450" y="528"/>
                </a:lnTo>
                <a:lnTo>
                  <a:pt x="461" y="519"/>
                </a:lnTo>
                <a:lnTo>
                  <a:pt x="472" y="512"/>
                </a:lnTo>
                <a:lnTo>
                  <a:pt x="482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19" y="461"/>
                </a:lnTo>
                <a:lnTo>
                  <a:pt x="528" y="450"/>
                </a:lnTo>
                <a:lnTo>
                  <a:pt x="535" y="438"/>
                </a:lnTo>
                <a:lnTo>
                  <a:pt x="541" y="427"/>
                </a:lnTo>
                <a:lnTo>
                  <a:pt x="548" y="414"/>
                </a:lnTo>
                <a:lnTo>
                  <a:pt x="553" y="401"/>
                </a:lnTo>
                <a:lnTo>
                  <a:pt x="559" y="389"/>
                </a:lnTo>
                <a:lnTo>
                  <a:pt x="562" y="374"/>
                </a:lnTo>
                <a:lnTo>
                  <a:pt x="568" y="361"/>
                </a:lnTo>
                <a:lnTo>
                  <a:pt x="570" y="347"/>
                </a:lnTo>
                <a:lnTo>
                  <a:pt x="573" y="332"/>
                </a:lnTo>
                <a:lnTo>
                  <a:pt x="575" y="318"/>
                </a:lnTo>
                <a:lnTo>
                  <a:pt x="575" y="303"/>
                </a:lnTo>
                <a:lnTo>
                  <a:pt x="577" y="289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0" name="Rectangle 65"/>
          <p:cNvSpPr>
            <a:spLocks noChangeArrowheads="1"/>
          </p:cNvSpPr>
          <p:nvPr/>
        </p:nvSpPr>
        <p:spPr bwMode="auto">
          <a:xfrm>
            <a:off x="1273175" y="5192713"/>
            <a:ext cx="14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41" name="Line 66"/>
          <p:cNvSpPr>
            <a:spLocks noChangeShapeType="1"/>
          </p:cNvSpPr>
          <p:nvPr/>
        </p:nvSpPr>
        <p:spPr bwMode="auto">
          <a:xfrm>
            <a:off x="1363663" y="4541838"/>
            <a:ext cx="1587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2" name="Freeform 67"/>
          <p:cNvSpPr>
            <a:spLocks/>
          </p:cNvSpPr>
          <p:nvPr/>
        </p:nvSpPr>
        <p:spPr bwMode="auto">
          <a:xfrm>
            <a:off x="1292225" y="4949825"/>
            <a:ext cx="109538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3" name="Rectangle 68"/>
          <p:cNvSpPr>
            <a:spLocks noChangeArrowheads="1"/>
          </p:cNvSpPr>
          <p:nvPr/>
        </p:nvSpPr>
        <p:spPr bwMode="auto">
          <a:xfrm>
            <a:off x="1638300" y="459105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44" name="Rectangle 69"/>
          <p:cNvSpPr>
            <a:spLocks noChangeArrowheads="1"/>
          </p:cNvSpPr>
          <p:nvPr/>
        </p:nvSpPr>
        <p:spPr bwMode="auto">
          <a:xfrm>
            <a:off x="1716088" y="476091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645" name="Line 70"/>
          <p:cNvSpPr>
            <a:spLocks noChangeShapeType="1"/>
          </p:cNvSpPr>
          <p:nvPr/>
        </p:nvSpPr>
        <p:spPr bwMode="auto">
          <a:xfrm>
            <a:off x="1657350" y="5338763"/>
            <a:ext cx="7635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6" name="Freeform 71"/>
          <p:cNvSpPr>
            <a:spLocks/>
          </p:cNvSpPr>
          <p:nvPr/>
        </p:nvSpPr>
        <p:spPr bwMode="auto">
          <a:xfrm>
            <a:off x="2406650" y="5283200"/>
            <a:ext cx="166688" cy="109538"/>
          </a:xfrm>
          <a:custGeom>
            <a:avLst/>
            <a:gdLst>
              <a:gd name="T0" fmla="*/ 0 w 208"/>
              <a:gd name="T1" fmla="*/ 0 h 138"/>
              <a:gd name="T2" fmla="*/ 2147483647 w 208"/>
              <a:gd name="T3" fmla="*/ 2147483647 h 138"/>
              <a:gd name="T4" fmla="*/ 0 w 208"/>
              <a:gd name="T5" fmla="*/ 2147483647 h 138"/>
              <a:gd name="T6" fmla="*/ 0 w 208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38"/>
              <a:gd name="T14" fmla="*/ 208 w 208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38">
                <a:moveTo>
                  <a:pt x="0" y="0"/>
                </a:moveTo>
                <a:lnTo>
                  <a:pt x="208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7" name="Line 72"/>
          <p:cNvSpPr>
            <a:spLocks noChangeShapeType="1"/>
          </p:cNvSpPr>
          <p:nvPr/>
        </p:nvSpPr>
        <p:spPr bwMode="auto">
          <a:xfrm>
            <a:off x="1574800" y="5338763"/>
            <a:ext cx="827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8" name="Rectangle 73"/>
          <p:cNvSpPr>
            <a:spLocks noChangeArrowheads="1"/>
          </p:cNvSpPr>
          <p:nvPr/>
        </p:nvSpPr>
        <p:spPr bwMode="auto">
          <a:xfrm>
            <a:off x="1876425" y="5045075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49" name="Rectangle 74"/>
          <p:cNvSpPr>
            <a:spLocks noChangeArrowheads="1"/>
          </p:cNvSpPr>
          <p:nvPr/>
        </p:nvSpPr>
        <p:spPr bwMode="auto">
          <a:xfrm>
            <a:off x="1989138" y="5173663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50" name="Rectangle 75"/>
          <p:cNvSpPr>
            <a:spLocks noChangeArrowheads="1"/>
          </p:cNvSpPr>
          <p:nvPr/>
        </p:nvSpPr>
        <p:spPr bwMode="auto">
          <a:xfrm>
            <a:off x="2092325" y="5045075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51" name="Rectangle 76"/>
          <p:cNvSpPr>
            <a:spLocks noChangeArrowheads="1"/>
          </p:cNvSpPr>
          <p:nvPr/>
        </p:nvSpPr>
        <p:spPr bwMode="auto">
          <a:xfrm>
            <a:off x="2236788" y="5022850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52" name="Rectangle 77"/>
          <p:cNvSpPr>
            <a:spLocks noChangeArrowheads="1"/>
          </p:cNvSpPr>
          <p:nvPr/>
        </p:nvSpPr>
        <p:spPr bwMode="auto">
          <a:xfrm>
            <a:off x="2293938" y="515778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653" name="Freeform 78"/>
          <p:cNvSpPr>
            <a:spLocks/>
          </p:cNvSpPr>
          <p:nvPr/>
        </p:nvSpPr>
        <p:spPr bwMode="auto">
          <a:xfrm>
            <a:off x="2573338" y="5113338"/>
            <a:ext cx="455612" cy="458787"/>
          </a:xfrm>
          <a:custGeom>
            <a:avLst/>
            <a:gdLst>
              <a:gd name="T0" fmla="*/ 0 w 576"/>
              <a:gd name="T1" fmla="*/ 2147483647 h 577"/>
              <a:gd name="T2" fmla="*/ 0 w 576"/>
              <a:gd name="T3" fmla="*/ 0 h 577"/>
              <a:gd name="T4" fmla="*/ 2147483647 w 576"/>
              <a:gd name="T5" fmla="*/ 2147483647 h 577"/>
              <a:gd name="T6" fmla="*/ 0 w 576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7"/>
              <a:gd name="T14" fmla="*/ 576 w 576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7">
                <a:moveTo>
                  <a:pt x="0" y="577"/>
                </a:moveTo>
                <a:lnTo>
                  <a:pt x="0" y="0"/>
                </a:lnTo>
                <a:lnTo>
                  <a:pt x="576" y="289"/>
                </a:lnTo>
                <a:lnTo>
                  <a:pt x="0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4" name="Freeform 79"/>
          <p:cNvSpPr>
            <a:spLocks/>
          </p:cNvSpPr>
          <p:nvPr/>
        </p:nvSpPr>
        <p:spPr bwMode="auto">
          <a:xfrm>
            <a:off x="2573338" y="5113338"/>
            <a:ext cx="455612" cy="458787"/>
          </a:xfrm>
          <a:custGeom>
            <a:avLst/>
            <a:gdLst>
              <a:gd name="T0" fmla="*/ 0 w 576"/>
              <a:gd name="T1" fmla="*/ 2147483647 h 577"/>
              <a:gd name="T2" fmla="*/ 0 w 576"/>
              <a:gd name="T3" fmla="*/ 0 h 577"/>
              <a:gd name="T4" fmla="*/ 2147483647 w 576"/>
              <a:gd name="T5" fmla="*/ 2147483647 h 577"/>
              <a:gd name="T6" fmla="*/ 0 w 576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77"/>
              <a:gd name="T14" fmla="*/ 576 w 576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77">
                <a:moveTo>
                  <a:pt x="0" y="577"/>
                </a:moveTo>
                <a:lnTo>
                  <a:pt x="0" y="0"/>
                </a:lnTo>
                <a:lnTo>
                  <a:pt x="576" y="289"/>
                </a:lnTo>
                <a:lnTo>
                  <a:pt x="0" y="577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5" name="Rectangle 80"/>
          <p:cNvSpPr>
            <a:spLocks noChangeArrowheads="1"/>
          </p:cNvSpPr>
          <p:nvPr/>
        </p:nvSpPr>
        <p:spPr bwMode="auto">
          <a:xfrm>
            <a:off x="3487738" y="4198938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6" name="Rectangle 81"/>
          <p:cNvSpPr>
            <a:spLocks noChangeArrowheads="1"/>
          </p:cNvSpPr>
          <p:nvPr/>
        </p:nvSpPr>
        <p:spPr bwMode="auto">
          <a:xfrm>
            <a:off x="3659188" y="4251325"/>
            <a:ext cx="51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657" name="Freeform 82"/>
          <p:cNvSpPr>
            <a:spLocks/>
          </p:cNvSpPr>
          <p:nvPr/>
        </p:nvSpPr>
        <p:spPr bwMode="auto">
          <a:xfrm>
            <a:off x="3602038" y="5113338"/>
            <a:ext cx="457200" cy="458787"/>
          </a:xfrm>
          <a:custGeom>
            <a:avLst/>
            <a:gdLst>
              <a:gd name="T0" fmla="*/ 2147483647 w 577"/>
              <a:gd name="T1" fmla="*/ 2147483647 h 577"/>
              <a:gd name="T2" fmla="*/ 2147483647 w 577"/>
              <a:gd name="T3" fmla="*/ 2147483647 h 577"/>
              <a:gd name="T4" fmla="*/ 2147483647 w 577"/>
              <a:gd name="T5" fmla="*/ 2147483647 h 577"/>
              <a:gd name="T6" fmla="*/ 2147483647 w 577"/>
              <a:gd name="T7" fmla="*/ 2147483647 h 577"/>
              <a:gd name="T8" fmla="*/ 2147483647 w 577"/>
              <a:gd name="T9" fmla="*/ 2147483647 h 577"/>
              <a:gd name="T10" fmla="*/ 2147483647 w 577"/>
              <a:gd name="T11" fmla="*/ 2147483647 h 577"/>
              <a:gd name="T12" fmla="*/ 2147483647 w 577"/>
              <a:gd name="T13" fmla="*/ 2147483647 h 577"/>
              <a:gd name="T14" fmla="*/ 2147483647 w 577"/>
              <a:gd name="T15" fmla="*/ 2147483647 h 577"/>
              <a:gd name="T16" fmla="*/ 2147483647 w 577"/>
              <a:gd name="T17" fmla="*/ 2147483647 h 577"/>
              <a:gd name="T18" fmla="*/ 2147483647 w 577"/>
              <a:gd name="T19" fmla="*/ 2147483647 h 577"/>
              <a:gd name="T20" fmla="*/ 2147483647 w 577"/>
              <a:gd name="T21" fmla="*/ 0 h 577"/>
              <a:gd name="T22" fmla="*/ 2147483647 w 577"/>
              <a:gd name="T23" fmla="*/ 2147483647 h 577"/>
              <a:gd name="T24" fmla="*/ 2147483647 w 577"/>
              <a:gd name="T25" fmla="*/ 2147483647 h 577"/>
              <a:gd name="T26" fmla="*/ 2147483647 w 577"/>
              <a:gd name="T27" fmla="*/ 2147483647 h 577"/>
              <a:gd name="T28" fmla="*/ 2147483647 w 577"/>
              <a:gd name="T29" fmla="*/ 2147483647 h 577"/>
              <a:gd name="T30" fmla="*/ 2147483647 w 577"/>
              <a:gd name="T31" fmla="*/ 2147483647 h 577"/>
              <a:gd name="T32" fmla="*/ 2147483647 w 577"/>
              <a:gd name="T33" fmla="*/ 2147483647 h 577"/>
              <a:gd name="T34" fmla="*/ 2147483647 w 577"/>
              <a:gd name="T35" fmla="*/ 2147483647 h 577"/>
              <a:gd name="T36" fmla="*/ 2147483647 w 577"/>
              <a:gd name="T37" fmla="*/ 2147483647 h 577"/>
              <a:gd name="T38" fmla="*/ 2147483647 w 577"/>
              <a:gd name="T39" fmla="*/ 2147483647 h 577"/>
              <a:gd name="T40" fmla="*/ 2147483647 w 577"/>
              <a:gd name="T41" fmla="*/ 2147483647 h 577"/>
              <a:gd name="T42" fmla="*/ 0 w 577"/>
              <a:gd name="T43" fmla="*/ 2147483647 h 577"/>
              <a:gd name="T44" fmla="*/ 2147483647 w 577"/>
              <a:gd name="T45" fmla="*/ 2147483647 h 577"/>
              <a:gd name="T46" fmla="*/ 2147483647 w 577"/>
              <a:gd name="T47" fmla="*/ 2147483647 h 577"/>
              <a:gd name="T48" fmla="*/ 2147483647 w 577"/>
              <a:gd name="T49" fmla="*/ 2147483647 h 577"/>
              <a:gd name="T50" fmla="*/ 2147483647 w 577"/>
              <a:gd name="T51" fmla="*/ 2147483647 h 577"/>
              <a:gd name="T52" fmla="*/ 2147483647 w 577"/>
              <a:gd name="T53" fmla="*/ 2147483647 h 577"/>
              <a:gd name="T54" fmla="*/ 2147483647 w 577"/>
              <a:gd name="T55" fmla="*/ 2147483647 h 577"/>
              <a:gd name="T56" fmla="*/ 2147483647 w 577"/>
              <a:gd name="T57" fmla="*/ 2147483647 h 577"/>
              <a:gd name="T58" fmla="*/ 2147483647 w 577"/>
              <a:gd name="T59" fmla="*/ 2147483647 h 577"/>
              <a:gd name="T60" fmla="*/ 2147483647 w 577"/>
              <a:gd name="T61" fmla="*/ 2147483647 h 577"/>
              <a:gd name="T62" fmla="*/ 2147483647 w 577"/>
              <a:gd name="T63" fmla="*/ 2147483647 h 577"/>
              <a:gd name="T64" fmla="*/ 2147483647 w 577"/>
              <a:gd name="T65" fmla="*/ 2147483647 h 577"/>
              <a:gd name="T66" fmla="*/ 2147483647 w 577"/>
              <a:gd name="T67" fmla="*/ 2147483647 h 577"/>
              <a:gd name="T68" fmla="*/ 2147483647 w 577"/>
              <a:gd name="T69" fmla="*/ 2147483647 h 577"/>
              <a:gd name="T70" fmla="*/ 2147483647 w 577"/>
              <a:gd name="T71" fmla="*/ 2147483647 h 577"/>
              <a:gd name="T72" fmla="*/ 2147483647 w 577"/>
              <a:gd name="T73" fmla="*/ 2147483647 h 577"/>
              <a:gd name="T74" fmla="*/ 2147483647 w 577"/>
              <a:gd name="T75" fmla="*/ 2147483647 h 577"/>
              <a:gd name="T76" fmla="*/ 2147483647 w 577"/>
              <a:gd name="T77" fmla="*/ 2147483647 h 577"/>
              <a:gd name="T78" fmla="*/ 2147483647 w 577"/>
              <a:gd name="T79" fmla="*/ 2147483647 h 577"/>
              <a:gd name="T80" fmla="*/ 2147483647 w 577"/>
              <a:gd name="T81" fmla="*/ 2147483647 h 577"/>
              <a:gd name="T82" fmla="*/ 2147483647 w 577"/>
              <a:gd name="T83" fmla="*/ 2147483647 h 577"/>
              <a:gd name="T84" fmla="*/ 2147483647 w 577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7"/>
              <a:gd name="T131" fmla="*/ 577 w 577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7">
                <a:moveTo>
                  <a:pt x="577" y="289"/>
                </a:moveTo>
                <a:lnTo>
                  <a:pt x="575" y="274"/>
                </a:lnTo>
                <a:lnTo>
                  <a:pt x="575" y="260"/>
                </a:lnTo>
                <a:lnTo>
                  <a:pt x="574" y="245"/>
                </a:lnTo>
                <a:lnTo>
                  <a:pt x="570" y="231"/>
                </a:lnTo>
                <a:lnTo>
                  <a:pt x="568" y="216"/>
                </a:lnTo>
                <a:lnTo>
                  <a:pt x="563" y="204"/>
                </a:lnTo>
                <a:lnTo>
                  <a:pt x="559" y="189"/>
                </a:lnTo>
                <a:lnTo>
                  <a:pt x="554" y="176"/>
                </a:lnTo>
                <a:lnTo>
                  <a:pt x="548" y="164"/>
                </a:lnTo>
                <a:lnTo>
                  <a:pt x="541" y="151"/>
                </a:lnTo>
                <a:lnTo>
                  <a:pt x="535" y="140"/>
                </a:lnTo>
                <a:lnTo>
                  <a:pt x="526" y="127"/>
                </a:lnTo>
                <a:lnTo>
                  <a:pt x="519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1" y="77"/>
                </a:lnTo>
                <a:lnTo>
                  <a:pt x="472" y="67"/>
                </a:lnTo>
                <a:lnTo>
                  <a:pt x="461" y="58"/>
                </a:lnTo>
                <a:lnTo>
                  <a:pt x="450" y="49"/>
                </a:lnTo>
                <a:lnTo>
                  <a:pt x="437" y="42"/>
                </a:lnTo>
                <a:lnTo>
                  <a:pt x="425" y="35"/>
                </a:lnTo>
                <a:lnTo>
                  <a:pt x="414" y="29"/>
                </a:lnTo>
                <a:lnTo>
                  <a:pt x="401" y="24"/>
                </a:lnTo>
                <a:lnTo>
                  <a:pt x="387" y="18"/>
                </a:lnTo>
                <a:lnTo>
                  <a:pt x="374" y="13"/>
                </a:lnTo>
                <a:lnTo>
                  <a:pt x="359" y="9"/>
                </a:lnTo>
                <a:lnTo>
                  <a:pt x="347" y="6"/>
                </a:lnTo>
                <a:lnTo>
                  <a:pt x="332" y="4"/>
                </a:lnTo>
                <a:lnTo>
                  <a:pt x="318" y="2"/>
                </a:lnTo>
                <a:lnTo>
                  <a:pt x="303" y="0"/>
                </a:lnTo>
                <a:lnTo>
                  <a:pt x="289" y="0"/>
                </a:lnTo>
                <a:lnTo>
                  <a:pt x="274" y="0"/>
                </a:lnTo>
                <a:lnTo>
                  <a:pt x="260" y="2"/>
                </a:lnTo>
                <a:lnTo>
                  <a:pt x="245" y="4"/>
                </a:lnTo>
                <a:lnTo>
                  <a:pt x="231" y="6"/>
                </a:lnTo>
                <a:lnTo>
                  <a:pt x="216" y="9"/>
                </a:lnTo>
                <a:lnTo>
                  <a:pt x="203" y="13"/>
                </a:lnTo>
                <a:lnTo>
                  <a:pt x="189" y="18"/>
                </a:lnTo>
                <a:lnTo>
                  <a:pt x="176" y="24"/>
                </a:lnTo>
                <a:lnTo>
                  <a:pt x="163" y="29"/>
                </a:lnTo>
                <a:lnTo>
                  <a:pt x="151" y="35"/>
                </a:lnTo>
                <a:lnTo>
                  <a:pt x="138" y="42"/>
                </a:lnTo>
                <a:lnTo>
                  <a:pt x="127" y="49"/>
                </a:lnTo>
                <a:lnTo>
                  <a:pt x="116" y="58"/>
                </a:lnTo>
                <a:lnTo>
                  <a:pt x="105" y="67"/>
                </a:lnTo>
                <a:lnTo>
                  <a:pt x="94" y="77"/>
                </a:lnTo>
                <a:lnTo>
                  <a:pt x="85" y="86"/>
                </a:lnTo>
                <a:lnTo>
                  <a:pt x="75" y="95"/>
                </a:lnTo>
                <a:lnTo>
                  <a:pt x="65" y="106"/>
                </a:lnTo>
                <a:lnTo>
                  <a:pt x="58" y="116"/>
                </a:lnTo>
                <a:lnTo>
                  <a:pt x="49" y="127"/>
                </a:lnTo>
                <a:lnTo>
                  <a:pt x="42" y="140"/>
                </a:lnTo>
                <a:lnTo>
                  <a:pt x="35" y="151"/>
                </a:lnTo>
                <a:lnTo>
                  <a:pt x="29" y="164"/>
                </a:lnTo>
                <a:lnTo>
                  <a:pt x="22" y="176"/>
                </a:lnTo>
                <a:lnTo>
                  <a:pt x="18" y="189"/>
                </a:lnTo>
                <a:lnTo>
                  <a:pt x="13" y="204"/>
                </a:lnTo>
                <a:lnTo>
                  <a:pt x="9" y="216"/>
                </a:lnTo>
                <a:lnTo>
                  <a:pt x="6" y="231"/>
                </a:lnTo>
                <a:lnTo>
                  <a:pt x="4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4" y="332"/>
                </a:lnTo>
                <a:lnTo>
                  <a:pt x="6" y="347"/>
                </a:lnTo>
                <a:lnTo>
                  <a:pt x="9" y="361"/>
                </a:lnTo>
                <a:lnTo>
                  <a:pt x="13" y="374"/>
                </a:lnTo>
                <a:lnTo>
                  <a:pt x="18" y="389"/>
                </a:lnTo>
                <a:lnTo>
                  <a:pt x="24" y="401"/>
                </a:lnTo>
                <a:lnTo>
                  <a:pt x="29" y="414"/>
                </a:lnTo>
                <a:lnTo>
                  <a:pt x="35" y="427"/>
                </a:lnTo>
                <a:lnTo>
                  <a:pt x="42" y="438"/>
                </a:lnTo>
                <a:lnTo>
                  <a:pt x="49" y="450"/>
                </a:lnTo>
                <a:lnTo>
                  <a:pt x="58" y="461"/>
                </a:lnTo>
                <a:lnTo>
                  <a:pt x="65" y="472"/>
                </a:lnTo>
                <a:lnTo>
                  <a:pt x="75" y="483"/>
                </a:lnTo>
                <a:lnTo>
                  <a:pt x="85" y="492"/>
                </a:lnTo>
                <a:lnTo>
                  <a:pt x="94" y="503"/>
                </a:lnTo>
                <a:lnTo>
                  <a:pt x="105" y="512"/>
                </a:lnTo>
                <a:lnTo>
                  <a:pt x="116" y="519"/>
                </a:lnTo>
                <a:lnTo>
                  <a:pt x="127" y="528"/>
                </a:lnTo>
                <a:lnTo>
                  <a:pt x="138" y="536"/>
                </a:lnTo>
                <a:lnTo>
                  <a:pt x="151" y="543"/>
                </a:lnTo>
                <a:lnTo>
                  <a:pt x="163" y="548"/>
                </a:lnTo>
                <a:lnTo>
                  <a:pt x="176" y="554"/>
                </a:lnTo>
                <a:lnTo>
                  <a:pt x="189" y="559"/>
                </a:lnTo>
                <a:lnTo>
                  <a:pt x="203" y="565"/>
                </a:lnTo>
                <a:lnTo>
                  <a:pt x="216" y="568"/>
                </a:lnTo>
                <a:lnTo>
                  <a:pt x="231" y="572"/>
                </a:lnTo>
                <a:lnTo>
                  <a:pt x="245" y="574"/>
                </a:lnTo>
                <a:lnTo>
                  <a:pt x="260" y="576"/>
                </a:lnTo>
                <a:lnTo>
                  <a:pt x="274" y="577"/>
                </a:lnTo>
                <a:lnTo>
                  <a:pt x="289" y="577"/>
                </a:lnTo>
                <a:lnTo>
                  <a:pt x="303" y="577"/>
                </a:lnTo>
                <a:lnTo>
                  <a:pt x="318" y="576"/>
                </a:lnTo>
                <a:lnTo>
                  <a:pt x="332" y="574"/>
                </a:lnTo>
                <a:lnTo>
                  <a:pt x="347" y="572"/>
                </a:lnTo>
                <a:lnTo>
                  <a:pt x="359" y="568"/>
                </a:lnTo>
                <a:lnTo>
                  <a:pt x="374" y="565"/>
                </a:lnTo>
                <a:lnTo>
                  <a:pt x="387" y="559"/>
                </a:lnTo>
                <a:lnTo>
                  <a:pt x="401" y="554"/>
                </a:lnTo>
                <a:lnTo>
                  <a:pt x="414" y="548"/>
                </a:lnTo>
                <a:lnTo>
                  <a:pt x="425" y="543"/>
                </a:lnTo>
                <a:lnTo>
                  <a:pt x="437" y="536"/>
                </a:lnTo>
                <a:lnTo>
                  <a:pt x="450" y="528"/>
                </a:lnTo>
                <a:lnTo>
                  <a:pt x="461" y="519"/>
                </a:lnTo>
                <a:lnTo>
                  <a:pt x="472" y="512"/>
                </a:lnTo>
                <a:lnTo>
                  <a:pt x="481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19" y="461"/>
                </a:lnTo>
                <a:lnTo>
                  <a:pt x="526" y="450"/>
                </a:lnTo>
                <a:lnTo>
                  <a:pt x="535" y="438"/>
                </a:lnTo>
                <a:lnTo>
                  <a:pt x="541" y="427"/>
                </a:lnTo>
                <a:lnTo>
                  <a:pt x="548" y="414"/>
                </a:lnTo>
                <a:lnTo>
                  <a:pt x="554" y="401"/>
                </a:lnTo>
                <a:lnTo>
                  <a:pt x="559" y="389"/>
                </a:lnTo>
                <a:lnTo>
                  <a:pt x="563" y="374"/>
                </a:lnTo>
                <a:lnTo>
                  <a:pt x="568" y="361"/>
                </a:lnTo>
                <a:lnTo>
                  <a:pt x="570" y="347"/>
                </a:lnTo>
                <a:lnTo>
                  <a:pt x="574" y="332"/>
                </a:lnTo>
                <a:lnTo>
                  <a:pt x="575" y="318"/>
                </a:lnTo>
                <a:lnTo>
                  <a:pt x="575" y="303"/>
                </a:lnTo>
                <a:lnTo>
                  <a:pt x="577" y="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8" name="Freeform 83"/>
          <p:cNvSpPr>
            <a:spLocks/>
          </p:cNvSpPr>
          <p:nvPr/>
        </p:nvSpPr>
        <p:spPr bwMode="auto">
          <a:xfrm>
            <a:off x="3602038" y="5113338"/>
            <a:ext cx="457200" cy="458787"/>
          </a:xfrm>
          <a:custGeom>
            <a:avLst/>
            <a:gdLst>
              <a:gd name="T0" fmla="*/ 2147483647 w 577"/>
              <a:gd name="T1" fmla="*/ 2147483647 h 577"/>
              <a:gd name="T2" fmla="*/ 2147483647 w 577"/>
              <a:gd name="T3" fmla="*/ 2147483647 h 577"/>
              <a:gd name="T4" fmla="*/ 2147483647 w 577"/>
              <a:gd name="T5" fmla="*/ 2147483647 h 577"/>
              <a:gd name="T6" fmla="*/ 2147483647 w 577"/>
              <a:gd name="T7" fmla="*/ 2147483647 h 577"/>
              <a:gd name="T8" fmla="*/ 2147483647 w 577"/>
              <a:gd name="T9" fmla="*/ 2147483647 h 577"/>
              <a:gd name="T10" fmla="*/ 2147483647 w 577"/>
              <a:gd name="T11" fmla="*/ 2147483647 h 577"/>
              <a:gd name="T12" fmla="*/ 2147483647 w 577"/>
              <a:gd name="T13" fmla="*/ 2147483647 h 577"/>
              <a:gd name="T14" fmla="*/ 2147483647 w 577"/>
              <a:gd name="T15" fmla="*/ 2147483647 h 577"/>
              <a:gd name="T16" fmla="*/ 2147483647 w 577"/>
              <a:gd name="T17" fmla="*/ 2147483647 h 577"/>
              <a:gd name="T18" fmla="*/ 2147483647 w 577"/>
              <a:gd name="T19" fmla="*/ 2147483647 h 577"/>
              <a:gd name="T20" fmla="*/ 2147483647 w 577"/>
              <a:gd name="T21" fmla="*/ 0 h 577"/>
              <a:gd name="T22" fmla="*/ 2147483647 w 577"/>
              <a:gd name="T23" fmla="*/ 2147483647 h 577"/>
              <a:gd name="T24" fmla="*/ 2147483647 w 577"/>
              <a:gd name="T25" fmla="*/ 2147483647 h 577"/>
              <a:gd name="T26" fmla="*/ 2147483647 w 577"/>
              <a:gd name="T27" fmla="*/ 2147483647 h 577"/>
              <a:gd name="T28" fmla="*/ 2147483647 w 577"/>
              <a:gd name="T29" fmla="*/ 2147483647 h 577"/>
              <a:gd name="T30" fmla="*/ 2147483647 w 577"/>
              <a:gd name="T31" fmla="*/ 2147483647 h 577"/>
              <a:gd name="T32" fmla="*/ 2147483647 w 577"/>
              <a:gd name="T33" fmla="*/ 2147483647 h 577"/>
              <a:gd name="T34" fmla="*/ 2147483647 w 577"/>
              <a:gd name="T35" fmla="*/ 2147483647 h 577"/>
              <a:gd name="T36" fmla="*/ 2147483647 w 577"/>
              <a:gd name="T37" fmla="*/ 2147483647 h 577"/>
              <a:gd name="T38" fmla="*/ 2147483647 w 577"/>
              <a:gd name="T39" fmla="*/ 2147483647 h 577"/>
              <a:gd name="T40" fmla="*/ 2147483647 w 577"/>
              <a:gd name="T41" fmla="*/ 2147483647 h 577"/>
              <a:gd name="T42" fmla="*/ 0 w 577"/>
              <a:gd name="T43" fmla="*/ 2147483647 h 577"/>
              <a:gd name="T44" fmla="*/ 2147483647 w 577"/>
              <a:gd name="T45" fmla="*/ 2147483647 h 577"/>
              <a:gd name="T46" fmla="*/ 2147483647 w 577"/>
              <a:gd name="T47" fmla="*/ 2147483647 h 577"/>
              <a:gd name="T48" fmla="*/ 2147483647 w 577"/>
              <a:gd name="T49" fmla="*/ 2147483647 h 577"/>
              <a:gd name="T50" fmla="*/ 2147483647 w 577"/>
              <a:gd name="T51" fmla="*/ 2147483647 h 577"/>
              <a:gd name="T52" fmla="*/ 2147483647 w 577"/>
              <a:gd name="T53" fmla="*/ 2147483647 h 577"/>
              <a:gd name="T54" fmla="*/ 2147483647 w 577"/>
              <a:gd name="T55" fmla="*/ 2147483647 h 577"/>
              <a:gd name="T56" fmla="*/ 2147483647 w 577"/>
              <a:gd name="T57" fmla="*/ 2147483647 h 577"/>
              <a:gd name="T58" fmla="*/ 2147483647 w 577"/>
              <a:gd name="T59" fmla="*/ 2147483647 h 577"/>
              <a:gd name="T60" fmla="*/ 2147483647 w 577"/>
              <a:gd name="T61" fmla="*/ 2147483647 h 577"/>
              <a:gd name="T62" fmla="*/ 2147483647 w 577"/>
              <a:gd name="T63" fmla="*/ 2147483647 h 577"/>
              <a:gd name="T64" fmla="*/ 2147483647 w 577"/>
              <a:gd name="T65" fmla="*/ 2147483647 h 577"/>
              <a:gd name="T66" fmla="*/ 2147483647 w 577"/>
              <a:gd name="T67" fmla="*/ 2147483647 h 577"/>
              <a:gd name="T68" fmla="*/ 2147483647 w 577"/>
              <a:gd name="T69" fmla="*/ 2147483647 h 577"/>
              <a:gd name="T70" fmla="*/ 2147483647 w 577"/>
              <a:gd name="T71" fmla="*/ 2147483647 h 577"/>
              <a:gd name="T72" fmla="*/ 2147483647 w 577"/>
              <a:gd name="T73" fmla="*/ 2147483647 h 577"/>
              <a:gd name="T74" fmla="*/ 2147483647 w 577"/>
              <a:gd name="T75" fmla="*/ 2147483647 h 577"/>
              <a:gd name="T76" fmla="*/ 2147483647 w 577"/>
              <a:gd name="T77" fmla="*/ 2147483647 h 577"/>
              <a:gd name="T78" fmla="*/ 2147483647 w 577"/>
              <a:gd name="T79" fmla="*/ 2147483647 h 577"/>
              <a:gd name="T80" fmla="*/ 2147483647 w 577"/>
              <a:gd name="T81" fmla="*/ 2147483647 h 577"/>
              <a:gd name="T82" fmla="*/ 2147483647 w 577"/>
              <a:gd name="T83" fmla="*/ 2147483647 h 577"/>
              <a:gd name="T84" fmla="*/ 2147483647 w 577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7"/>
              <a:gd name="T130" fmla="*/ 0 h 577"/>
              <a:gd name="T131" fmla="*/ 577 w 577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7" h="577">
                <a:moveTo>
                  <a:pt x="577" y="289"/>
                </a:moveTo>
                <a:lnTo>
                  <a:pt x="575" y="274"/>
                </a:lnTo>
                <a:lnTo>
                  <a:pt x="575" y="260"/>
                </a:lnTo>
                <a:lnTo>
                  <a:pt x="574" y="245"/>
                </a:lnTo>
                <a:lnTo>
                  <a:pt x="570" y="231"/>
                </a:lnTo>
                <a:lnTo>
                  <a:pt x="568" y="216"/>
                </a:lnTo>
                <a:lnTo>
                  <a:pt x="563" y="204"/>
                </a:lnTo>
                <a:lnTo>
                  <a:pt x="559" y="189"/>
                </a:lnTo>
                <a:lnTo>
                  <a:pt x="554" y="176"/>
                </a:lnTo>
                <a:lnTo>
                  <a:pt x="548" y="164"/>
                </a:lnTo>
                <a:lnTo>
                  <a:pt x="541" y="151"/>
                </a:lnTo>
                <a:lnTo>
                  <a:pt x="535" y="140"/>
                </a:lnTo>
                <a:lnTo>
                  <a:pt x="526" y="127"/>
                </a:lnTo>
                <a:lnTo>
                  <a:pt x="519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1" y="77"/>
                </a:lnTo>
                <a:lnTo>
                  <a:pt x="472" y="67"/>
                </a:lnTo>
                <a:lnTo>
                  <a:pt x="461" y="58"/>
                </a:lnTo>
                <a:lnTo>
                  <a:pt x="450" y="49"/>
                </a:lnTo>
                <a:lnTo>
                  <a:pt x="437" y="42"/>
                </a:lnTo>
                <a:lnTo>
                  <a:pt x="425" y="35"/>
                </a:lnTo>
                <a:lnTo>
                  <a:pt x="414" y="29"/>
                </a:lnTo>
                <a:lnTo>
                  <a:pt x="401" y="24"/>
                </a:lnTo>
                <a:lnTo>
                  <a:pt x="387" y="18"/>
                </a:lnTo>
                <a:lnTo>
                  <a:pt x="374" y="13"/>
                </a:lnTo>
                <a:lnTo>
                  <a:pt x="359" y="9"/>
                </a:lnTo>
                <a:lnTo>
                  <a:pt x="347" y="6"/>
                </a:lnTo>
                <a:lnTo>
                  <a:pt x="332" y="4"/>
                </a:lnTo>
                <a:lnTo>
                  <a:pt x="318" y="2"/>
                </a:lnTo>
                <a:lnTo>
                  <a:pt x="303" y="0"/>
                </a:lnTo>
                <a:lnTo>
                  <a:pt x="289" y="0"/>
                </a:lnTo>
                <a:lnTo>
                  <a:pt x="274" y="0"/>
                </a:lnTo>
                <a:lnTo>
                  <a:pt x="260" y="2"/>
                </a:lnTo>
                <a:lnTo>
                  <a:pt x="245" y="4"/>
                </a:lnTo>
                <a:lnTo>
                  <a:pt x="231" y="6"/>
                </a:lnTo>
                <a:lnTo>
                  <a:pt x="216" y="9"/>
                </a:lnTo>
                <a:lnTo>
                  <a:pt x="203" y="13"/>
                </a:lnTo>
                <a:lnTo>
                  <a:pt x="189" y="18"/>
                </a:lnTo>
                <a:lnTo>
                  <a:pt x="176" y="24"/>
                </a:lnTo>
                <a:lnTo>
                  <a:pt x="163" y="29"/>
                </a:lnTo>
                <a:lnTo>
                  <a:pt x="151" y="35"/>
                </a:lnTo>
                <a:lnTo>
                  <a:pt x="138" y="42"/>
                </a:lnTo>
                <a:lnTo>
                  <a:pt x="127" y="49"/>
                </a:lnTo>
                <a:lnTo>
                  <a:pt x="116" y="58"/>
                </a:lnTo>
                <a:lnTo>
                  <a:pt x="105" y="67"/>
                </a:lnTo>
                <a:lnTo>
                  <a:pt x="94" y="77"/>
                </a:lnTo>
                <a:lnTo>
                  <a:pt x="85" y="86"/>
                </a:lnTo>
                <a:lnTo>
                  <a:pt x="75" y="95"/>
                </a:lnTo>
                <a:lnTo>
                  <a:pt x="65" y="106"/>
                </a:lnTo>
                <a:lnTo>
                  <a:pt x="58" y="116"/>
                </a:lnTo>
                <a:lnTo>
                  <a:pt x="49" y="127"/>
                </a:lnTo>
                <a:lnTo>
                  <a:pt x="42" y="140"/>
                </a:lnTo>
                <a:lnTo>
                  <a:pt x="35" y="151"/>
                </a:lnTo>
                <a:lnTo>
                  <a:pt x="29" y="164"/>
                </a:lnTo>
                <a:lnTo>
                  <a:pt x="22" y="176"/>
                </a:lnTo>
                <a:lnTo>
                  <a:pt x="18" y="189"/>
                </a:lnTo>
                <a:lnTo>
                  <a:pt x="13" y="204"/>
                </a:lnTo>
                <a:lnTo>
                  <a:pt x="9" y="216"/>
                </a:lnTo>
                <a:lnTo>
                  <a:pt x="6" y="231"/>
                </a:lnTo>
                <a:lnTo>
                  <a:pt x="4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4" y="332"/>
                </a:lnTo>
                <a:lnTo>
                  <a:pt x="6" y="347"/>
                </a:lnTo>
                <a:lnTo>
                  <a:pt x="9" y="361"/>
                </a:lnTo>
                <a:lnTo>
                  <a:pt x="13" y="374"/>
                </a:lnTo>
                <a:lnTo>
                  <a:pt x="18" y="389"/>
                </a:lnTo>
                <a:lnTo>
                  <a:pt x="24" y="401"/>
                </a:lnTo>
                <a:lnTo>
                  <a:pt x="29" y="414"/>
                </a:lnTo>
                <a:lnTo>
                  <a:pt x="35" y="427"/>
                </a:lnTo>
                <a:lnTo>
                  <a:pt x="42" y="438"/>
                </a:lnTo>
                <a:lnTo>
                  <a:pt x="49" y="450"/>
                </a:lnTo>
                <a:lnTo>
                  <a:pt x="58" y="461"/>
                </a:lnTo>
                <a:lnTo>
                  <a:pt x="65" y="472"/>
                </a:lnTo>
                <a:lnTo>
                  <a:pt x="75" y="483"/>
                </a:lnTo>
                <a:lnTo>
                  <a:pt x="85" y="492"/>
                </a:lnTo>
                <a:lnTo>
                  <a:pt x="94" y="503"/>
                </a:lnTo>
                <a:lnTo>
                  <a:pt x="105" y="512"/>
                </a:lnTo>
                <a:lnTo>
                  <a:pt x="116" y="519"/>
                </a:lnTo>
                <a:lnTo>
                  <a:pt x="127" y="528"/>
                </a:lnTo>
                <a:lnTo>
                  <a:pt x="138" y="536"/>
                </a:lnTo>
                <a:lnTo>
                  <a:pt x="151" y="543"/>
                </a:lnTo>
                <a:lnTo>
                  <a:pt x="163" y="548"/>
                </a:lnTo>
                <a:lnTo>
                  <a:pt x="176" y="554"/>
                </a:lnTo>
                <a:lnTo>
                  <a:pt x="189" y="559"/>
                </a:lnTo>
                <a:lnTo>
                  <a:pt x="203" y="565"/>
                </a:lnTo>
                <a:lnTo>
                  <a:pt x="216" y="568"/>
                </a:lnTo>
                <a:lnTo>
                  <a:pt x="231" y="572"/>
                </a:lnTo>
                <a:lnTo>
                  <a:pt x="245" y="574"/>
                </a:lnTo>
                <a:lnTo>
                  <a:pt x="260" y="576"/>
                </a:lnTo>
                <a:lnTo>
                  <a:pt x="274" y="577"/>
                </a:lnTo>
                <a:lnTo>
                  <a:pt x="289" y="577"/>
                </a:lnTo>
                <a:lnTo>
                  <a:pt x="303" y="577"/>
                </a:lnTo>
                <a:lnTo>
                  <a:pt x="318" y="576"/>
                </a:lnTo>
                <a:lnTo>
                  <a:pt x="332" y="574"/>
                </a:lnTo>
                <a:lnTo>
                  <a:pt x="347" y="572"/>
                </a:lnTo>
                <a:lnTo>
                  <a:pt x="359" y="568"/>
                </a:lnTo>
                <a:lnTo>
                  <a:pt x="374" y="565"/>
                </a:lnTo>
                <a:lnTo>
                  <a:pt x="387" y="559"/>
                </a:lnTo>
                <a:lnTo>
                  <a:pt x="401" y="554"/>
                </a:lnTo>
                <a:lnTo>
                  <a:pt x="414" y="548"/>
                </a:lnTo>
                <a:lnTo>
                  <a:pt x="425" y="543"/>
                </a:lnTo>
                <a:lnTo>
                  <a:pt x="437" y="536"/>
                </a:lnTo>
                <a:lnTo>
                  <a:pt x="450" y="528"/>
                </a:lnTo>
                <a:lnTo>
                  <a:pt x="461" y="519"/>
                </a:lnTo>
                <a:lnTo>
                  <a:pt x="472" y="512"/>
                </a:lnTo>
                <a:lnTo>
                  <a:pt x="481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19" y="461"/>
                </a:lnTo>
                <a:lnTo>
                  <a:pt x="526" y="450"/>
                </a:lnTo>
                <a:lnTo>
                  <a:pt x="535" y="438"/>
                </a:lnTo>
                <a:lnTo>
                  <a:pt x="541" y="427"/>
                </a:lnTo>
                <a:lnTo>
                  <a:pt x="548" y="414"/>
                </a:lnTo>
                <a:lnTo>
                  <a:pt x="554" y="401"/>
                </a:lnTo>
                <a:lnTo>
                  <a:pt x="559" y="389"/>
                </a:lnTo>
                <a:lnTo>
                  <a:pt x="563" y="374"/>
                </a:lnTo>
                <a:lnTo>
                  <a:pt x="568" y="361"/>
                </a:lnTo>
                <a:lnTo>
                  <a:pt x="570" y="347"/>
                </a:lnTo>
                <a:lnTo>
                  <a:pt x="574" y="332"/>
                </a:lnTo>
                <a:lnTo>
                  <a:pt x="575" y="318"/>
                </a:lnTo>
                <a:lnTo>
                  <a:pt x="575" y="303"/>
                </a:lnTo>
                <a:lnTo>
                  <a:pt x="577" y="289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9" name="Rectangle 84"/>
          <p:cNvSpPr>
            <a:spLocks noChangeArrowheads="1"/>
          </p:cNvSpPr>
          <p:nvPr/>
        </p:nvSpPr>
        <p:spPr bwMode="auto">
          <a:xfrm>
            <a:off x="3763963" y="5192713"/>
            <a:ext cx="147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60" name="Line 85"/>
          <p:cNvSpPr>
            <a:spLocks noChangeShapeType="1"/>
          </p:cNvSpPr>
          <p:nvPr/>
        </p:nvSpPr>
        <p:spPr bwMode="auto">
          <a:xfrm>
            <a:off x="3830638" y="4541838"/>
            <a:ext cx="1587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1" name="Freeform 86"/>
          <p:cNvSpPr>
            <a:spLocks/>
          </p:cNvSpPr>
          <p:nvPr/>
        </p:nvSpPr>
        <p:spPr bwMode="auto">
          <a:xfrm>
            <a:off x="3775075" y="4949825"/>
            <a:ext cx="109538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2" name="Rectangle 87"/>
          <p:cNvSpPr>
            <a:spLocks noChangeArrowheads="1"/>
          </p:cNvSpPr>
          <p:nvPr/>
        </p:nvSpPr>
        <p:spPr bwMode="auto">
          <a:xfrm>
            <a:off x="4038600" y="459105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63" name="Rectangle 88"/>
          <p:cNvSpPr>
            <a:spLocks noChangeArrowheads="1"/>
          </p:cNvSpPr>
          <p:nvPr/>
        </p:nvSpPr>
        <p:spPr bwMode="auto">
          <a:xfrm>
            <a:off x="4117975" y="476091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24664" name="Line 89"/>
          <p:cNvSpPr>
            <a:spLocks noChangeShapeType="1"/>
          </p:cNvSpPr>
          <p:nvPr/>
        </p:nvSpPr>
        <p:spPr bwMode="auto">
          <a:xfrm>
            <a:off x="4059238" y="5338763"/>
            <a:ext cx="7635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5" name="Freeform 90"/>
          <p:cNvSpPr>
            <a:spLocks/>
          </p:cNvSpPr>
          <p:nvPr/>
        </p:nvSpPr>
        <p:spPr bwMode="auto">
          <a:xfrm>
            <a:off x="4808538" y="5283200"/>
            <a:ext cx="165100" cy="109538"/>
          </a:xfrm>
          <a:custGeom>
            <a:avLst/>
            <a:gdLst>
              <a:gd name="T0" fmla="*/ 0 w 209"/>
              <a:gd name="T1" fmla="*/ 0 h 138"/>
              <a:gd name="T2" fmla="*/ 2147483647 w 209"/>
              <a:gd name="T3" fmla="*/ 2147483647 h 138"/>
              <a:gd name="T4" fmla="*/ 0 w 209"/>
              <a:gd name="T5" fmla="*/ 2147483647 h 138"/>
              <a:gd name="T6" fmla="*/ 0 w 209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9"/>
              <a:gd name="T13" fmla="*/ 0 h 138"/>
              <a:gd name="T14" fmla="*/ 209 w 209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" h="138">
                <a:moveTo>
                  <a:pt x="0" y="0"/>
                </a:moveTo>
                <a:lnTo>
                  <a:pt x="209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6" name="Line 91"/>
          <p:cNvSpPr>
            <a:spLocks noChangeShapeType="1"/>
          </p:cNvSpPr>
          <p:nvPr/>
        </p:nvSpPr>
        <p:spPr bwMode="auto">
          <a:xfrm>
            <a:off x="4059238" y="5338763"/>
            <a:ext cx="7429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7" name="Rectangle 92"/>
          <p:cNvSpPr>
            <a:spLocks noChangeArrowheads="1"/>
          </p:cNvSpPr>
          <p:nvPr/>
        </p:nvSpPr>
        <p:spPr bwMode="auto">
          <a:xfrm>
            <a:off x="4276725" y="5045075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68" name="Rectangle 93"/>
          <p:cNvSpPr>
            <a:spLocks noChangeArrowheads="1"/>
          </p:cNvSpPr>
          <p:nvPr/>
        </p:nvSpPr>
        <p:spPr bwMode="auto">
          <a:xfrm>
            <a:off x="4391025" y="5173663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69" name="Rectangle 94"/>
          <p:cNvSpPr>
            <a:spLocks noChangeArrowheads="1"/>
          </p:cNvSpPr>
          <p:nvPr/>
        </p:nvSpPr>
        <p:spPr bwMode="auto">
          <a:xfrm>
            <a:off x="4492625" y="5045075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70" name="Rectangle 95"/>
          <p:cNvSpPr>
            <a:spLocks noChangeArrowheads="1"/>
          </p:cNvSpPr>
          <p:nvPr/>
        </p:nvSpPr>
        <p:spPr bwMode="auto">
          <a:xfrm>
            <a:off x="4638675" y="5022850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71" name="Rectangle 96"/>
          <p:cNvSpPr>
            <a:spLocks noChangeArrowheads="1"/>
          </p:cNvSpPr>
          <p:nvPr/>
        </p:nvSpPr>
        <p:spPr bwMode="auto">
          <a:xfrm>
            <a:off x="4695825" y="515778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24672" name="Line 97"/>
          <p:cNvSpPr>
            <a:spLocks noChangeShapeType="1"/>
          </p:cNvSpPr>
          <p:nvPr/>
        </p:nvSpPr>
        <p:spPr bwMode="auto">
          <a:xfrm>
            <a:off x="628650" y="5341938"/>
            <a:ext cx="400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3" name="Rectangle 98"/>
          <p:cNvSpPr>
            <a:spLocks noChangeArrowheads="1"/>
          </p:cNvSpPr>
          <p:nvPr/>
        </p:nvSpPr>
        <p:spPr bwMode="auto">
          <a:xfrm>
            <a:off x="812800" y="50498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74" name="Rectangle 99"/>
          <p:cNvSpPr>
            <a:spLocks noChangeArrowheads="1"/>
          </p:cNvSpPr>
          <p:nvPr/>
        </p:nvSpPr>
        <p:spPr bwMode="auto">
          <a:xfrm>
            <a:off x="927100" y="5176838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75" name="Line 100"/>
          <p:cNvSpPr>
            <a:spLocks noChangeShapeType="1"/>
          </p:cNvSpPr>
          <p:nvPr/>
        </p:nvSpPr>
        <p:spPr bwMode="auto">
          <a:xfrm>
            <a:off x="3028950" y="5341938"/>
            <a:ext cx="4206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6" name="Freeform 101"/>
          <p:cNvSpPr>
            <a:spLocks/>
          </p:cNvSpPr>
          <p:nvPr/>
        </p:nvSpPr>
        <p:spPr bwMode="auto">
          <a:xfrm>
            <a:off x="3436938" y="5287963"/>
            <a:ext cx="165100" cy="109537"/>
          </a:xfrm>
          <a:custGeom>
            <a:avLst/>
            <a:gdLst>
              <a:gd name="T0" fmla="*/ 0 w 207"/>
              <a:gd name="T1" fmla="*/ 0 h 138"/>
              <a:gd name="T2" fmla="*/ 2147483647 w 207"/>
              <a:gd name="T3" fmla="*/ 2147483647 h 138"/>
              <a:gd name="T4" fmla="*/ 0 w 207"/>
              <a:gd name="T5" fmla="*/ 2147483647 h 138"/>
              <a:gd name="T6" fmla="*/ 0 w 20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38"/>
              <a:gd name="T14" fmla="*/ 207 w 20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38">
                <a:moveTo>
                  <a:pt x="0" y="0"/>
                </a:moveTo>
                <a:lnTo>
                  <a:pt x="207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7" name="Line 102"/>
          <p:cNvSpPr>
            <a:spLocks noChangeShapeType="1"/>
          </p:cNvSpPr>
          <p:nvPr/>
        </p:nvSpPr>
        <p:spPr bwMode="auto">
          <a:xfrm>
            <a:off x="3028950" y="5341938"/>
            <a:ext cx="4016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" name="Rectangle 103"/>
          <p:cNvSpPr>
            <a:spLocks noChangeArrowheads="1"/>
          </p:cNvSpPr>
          <p:nvPr/>
        </p:nvSpPr>
        <p:spPr bwMode="auto">
          <a:xfrm>
            <a:off x="3214688" y="5049838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79" name="Rectangle 104"/>
          <p:cNvSpPr>
            <a:spLocks noChangeArrowheads="1"/>
          </p:cNvSpPr>
          <p:nvPr/>
        </p:nvSpPr>
        <p:spPr bwMode="auto">
          <a:xfrm>
            <a:off x="3327400" y="5176838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80" name="Freeform 105"/>
          <p:cNvSpPr>
            <a:spLocks/>
          </p:cNvSpPr>
          <p:nvPr/>
        </p:nvSpPr>
        <p:spPr bwMode="auto">
          <a:xfrm>
            <a:off x="4973638" y="5113338"/>
            <a:ext cx="457200" cy="458787"/>
          </a:xfrm>
          <a:custGeom>
            <a:avLst/>
            <a:gdLst>
              <a:gd name="T0" fmla="*/ 0 w 575"/>
              <a:gd name="T1" fmla="*/ 2147483647 h 577"/>
              <a:gd name="T2" fmla="*/ 0 w 575"/>
              <a:gd name="T3" fmla="*/ 0 h 577"/>
              <a:gd name="T4" fmla="*/ 2147483647 w 575"/>
              <a:gd name="T5" fmla="*/ 2147483647 h 577"/>
              <a:gd name="T6" fmla="*/ 0 w 575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5"/>
              <a:gd name="T13" fmla="*/ 0 h 577"/>
              <a:gd name="T14" fmla="*/ 575 w 575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5" h="577">
                <a:moveTo>
                  <a:pt x="0" y="577"/>
                </a:moveTo>
                <a:lnTo>
                  <a:pt x="0" y="0"/>
                </a:lnTo>
                <a:lnTo>
                  <a:pt x="575" y="289"/>
                </a:lnTo>
                <a:lnTo>
                  <a:pt x="0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" name="Freeform 106"/>
          <p:cNvSpPr>
            <a:spLocks/>
          </p:cNvSpPr>
          <p:nvPr/>
        </p:nvSpPr>
        <p:spPr bwMode="auto">
          <a:xfrm>
            <a:off x="4973638" y="5113338"/>
            <a:ext cx="457200" cy="458787"/>
          </a:xfrm>
          <a:custGeom>
            <a:avLst/>
            <a:gdLst>
              <a:gd name="T0" fmla="*/ 0 w 575"/>
              <a:gd name="T1" fmla="*/ 2147483647 h 577"/>
              <a:gd name="T2" fmla="*/ 0 w 575"/>
              <a:gd name="T3" fmla="*/ 0 h 577"/>
              <a:gd name="T4" fmla="*/ 2147483647 w 575"/>
              <a:gd name="T5" fmla="*/ 2147483647 h 577"/>
              <a:gd name="T6" fmla="*/ 0 w 575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5"/>
              <a:gd name="T13" fmla="*/ 0 h 577"/>
              <a:gd name="T14" fmla="*/ 575 w 575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5" h="577">
                <a:moveTo>
                  <a:pt x="0" y="577"/>
                </a:moveTo>
                <a:lnTo>
                  <a:pt x="0" y="0"/>
                </a:lnTo>
                <a:lnTo>
                  <a:pt x="575" y="289"/>
                </a:lnTo>
                <a:lnTo>
                  <a:pt x="0" y="577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" name="Rectangle 107"/>
          <p:cNvSpPr>
            <a:spLocks noChangeArrowheads="1"/>
          </p:cNvSpPr>
          <p:nvPr/>
        </p:nvSpPr>
        <p:spPr bwMode="auto">
          <a:xfrm>
            <a:off x="5889625" y="4198938"/>
            <a:ext cx="684213" cy="34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" name="Rectangle 108"/>
          <p:cNvSpPr>
            <a:spLocks noChangeArrowheads="1"/>
          </p:cNvSpPr>
          <p:nvPr/>
        </p:nvSpPr>
        <p:spPr bwMode="auto">
          <a:xfrm>
            <a:off x="6059488" y="4251325"/>
            <a:ext cx="51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Noise</a:t>
            </a:r>
            <a:endParaRPr lang="en-US"/>
          </a:p>
        </p:txBody>
      </p:sp>
      <p:sp>
        <p:nvSpPr>
          <p:cNvPr id="24684" name="Freeform 109"/>
          <p:cNvSpPr>
            <a:spLocks/>
          </p:cNvSpPr>
          <p:nvPr/>
        </p:nvSpPr>
        <p:spPr bwMode="auto">
          <a:xfrm>
            <a:off x="6002338" y="5113338"/>
            <a:ext cx="457200" cy="458787"/>
          </a:xfrm>
          <a:custGeom>
            <a:avLst/>
            <a:gdLst>
              <a:gd name="T0" fmla="*/ 2147483647 w 576"/>
              <a:gd name="T1" fmla="*/ 2147483647 h 577"/>
              <a:gd name="T2" fmla="*/ 2147483647 w 576"/>
              <a:gd name="T3" fmla="*/ 2147483647 h 577"/>
              <a:gd name="T4" fmla="*/ 2147483647 w 576"/>
              <a:gd name="T5" fmla="*/ 2147483647 h 577"/>
              <a:gd name="T6" fmla="*/ 2147483647 w 576"/>
              <a:gd name="T7" fmla="*/ 2147483647 h 577"/>
              <a:gd name="T8" fmla="*/ 2147483647 w 576"/>
              <a:gd name="T9" fmla="*/ 2147483647 h 577"/>
              <a:gd name="T10" fmla="*/ 2147483647 w 576"/>
              <a:gd name="T11" fmla="*/ 2147483647 h 577"/>
              <a:gd name="T12" fmla="*/ 2147483647 w 576"/>
              <a:gd name="T13" fmla="*/ 2147483647 h 577"/>
              <a:gd name="T14" fmla="*/ 2147483647 w 576"/>
              <a:gd name="T15" fmla="*/ 2147483647 h 577"/>
              <a:gd name="T16" fmla="*/ 2147483647 w 576"/>
              <a:gd name="T17" fmla="*/ 2147483647 h 577"/>
              <a:gd name="T18" fmla="*/ 2147483647 w 576"/>
              <a:gd name="T19" fmla="*/ 2147483647 h 577"/>
              <a:gd name="T20" fmla="*/ 2147483647 w 576"/>
              <a:gd name="T21" fmla="*/ 0 h 577"/>
              <a:gd name="T22" fmla="*/ 2147483647 w 576"/>
              <a:gd name="T23" fmla="*/ 2147483647 h 577"/>
              <a:gd name="T24" fmla="*/ 2147483647 w 576"/>
              <a:gd name="T25" fmla="*/ 2147483647 h 577"/>
              <a:gd name="T26" fmla="*/ 2147483647 w 576"/>
              <a:gd name="T27" fmla="*/ 2147483647 h 577"/>
              <a:gd name="T28" fmla="*/ 2147483647 w 576"/>
              <a:gd name="T29" fmla="*/ 2147483647 h 577"/>
              <a:gd name="T30" fmla="*/ 2147483647 w 576"/>
              <a:gd name="T31" fmla="*/ 2147483647 h 577"/>
              <a:gd name="T32" fmla="*/ 2147483647 w 576"/>
              <a:gd name="T33" fmla="*/ 2147483647 h 577"/>
              <a:gd name="T34" fmla="*/ 2147483647 w 576"/>
              <a:gd name="T35" fmla="*/ 2147483647 h 577"/>
              <a:gd name="T36" fmla="*/ 2147483647 w 576"/>
              <a:gd name="T37" fmla="*/ 2147483647 h 577"/>
              <a:gd name="T38" fmla="*/ 2147483647 w 576"/>
              <a:gd name="T39" fmla="*/ 2147483647 h 577"/>
              <a:gd name="T40" fmla="*/ 2147483647 w 576"/>
              <a:gd name="T41" fmla="*/ 2147483647 h 577"/>
              <a:gd name="T42" fmla="*/ 0 w 576"/>
              <a:gd name="T43" fmla="*/ 2147483647 h 577"/>
              <a:gd name="T44" fmla="*/ 2147483647 w 576"/>
              <a:gd name="T45" fmla="*/ 2147483647 h 577"/>
              <a:gd name="T46" fmla="*/ 2147483647 w 576"/>
              <a:gd name="T47" fmla="*/ 2147483647 h 577"/>
              <a:gd name="T48" fmla="*/ 2147483647 w 576"/>
              <a:gd name="T49" fmla="*/ 2147483647 h 577"/>
              <a:gd name="T50" fmla="*/ 2147483647 w 576"/>
              <a:gd name="T51" fmla="*/ 2147483647 h 577"/>
              <a:gd name="T52" fmla="*/ 2147483647 w 576"/>
              <a:gd name="T53" fmla="*/ 2147483647 h 577"/>
              <a:gd name="T54" fmla="*/ 2147483647 w 576"/>
              <a:gd name="T55" fmla="*/ 2147483647 h 577"/>
              <a:gd name="T56" fmla="*/ 2147483647 w 576"/>
              <a:gd name="T57" fmla="*/ 2147483647 h 577"/>
              <a:gd name="T58" fmla="*/ 2147483647 w 576"/>
              <a:gd name="T59" fmla="*/ 2147483647 h 577"/>
              <a:gd name="T60" fmla="*/ 2147483647 w 576"/>
              <a:gd name="T61" fmla="*/ 2147483647 h 577"/>
              <a:gd name="T62" fmla="*/ 2147483647 w 576"/>
              <a:gd name="T63" fmla="*/ 2147483647 h 577"/>
              <a:gd name="T64" fmla="*/ 2147483647 w 576"/>
              <a:gd name="T65" fmla="*/ 2147483647 h 577"/>
              <a:gd name="T66" fmla="*/ 2147483647 w 576"/>
              <a:gd name="T67" fmla="*/ 2147483647 h 577"/>
              <a:gd name="T68" fmla="*/ 2147483647 w 576"/>
              <a:gd name="T69" fmla="*/ 2147483647 h 577"/>
              <a:gd name="T70" fmla="*/ 2147483647 w 576"/>
              <a:gd name="T71" fmla="*/ 2147483647 h 577"/>
              <a:gd name="T72" fmla="*/ 2147483647 w 576"/>
              <a:gd name="T73" fmla="*/ 2147483647 h 577"/>
              <a:gd name="T74" fmla="*/ 2147483647 w 576"/>
              <a:gd name="T75" fmla="*/ 2147483647 h 577"/>
              <a:gd name="T76" fmla="*/ 2147483647 w 576"/>
              <a:gd name="T77" fmla="*/ 2147483647 h 577"/>
              <a:gd name="T78" fmla="*/ 2147483647 w 576"/>
              <a:gd name="T79" fmla="*/ 2147483647 h 577"/>
              <a:gd name="T80" fmla="*/ 2147483647 w 576"/>
              <a:gd name="T81" fmla="*/ 2147483647 h 577"/>
              <a:gd name="T82" fmla="*/ 2147483647 w 576"/>
              <a:gd name="T83" fmla="*/ 2147483647 h 577"/>
              <a:gd name="T84" fmla="*/ 2147483647 w 576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6"/>
              <a:gd name="T130" fmla="*/ 0 h 577"/>
              <a:gd name="T131" fmla="*/ 576 w 576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6" h="577">
                <a:moveTo>
                  <a:pt x="576" y="289"/>
                </a:moveTo>
                <a:lnTo>
                  <a:pt x="576" y="274"/>
                </a:lnTo>
                <a:lnTo>
                  <a:pt x="576" y="260"/>
                </a:lnTo>
                <a:lnTo>
                  <a:pt x="574" y="245"/>
                </a:lnTo>
                <a:lnTo>
                  <a:pt x="570" y="231"/>
                </a:lnTo>
                <a:lnTo>
                  <a:pt x="567" y="216"/>
                </a:lnTo>
                <a:lnTo>
                  <a:pt x="563" y="204"/>
                </a:lnTo>
                <a:lnTo>
                  <a:pt x="559" y="189"/>
                </a:lnTo>
                <a:lnTo>
                  <a:pt x="554" y="176"/>
                </a:lnTo>
                <a:lnTo>
                  <a:pt x="549" y="164"/>
                </a:lnTo>
                <a:lnTo>
                  <a:pt x="541" y="151"/>
                </a:lnTo>
                <a:lnTo>
                  <a:pt x="534" y="140"/>
                </a:lnTo>
                <a:lnTo>
                  <a:pt x="527" y="127"/>
                </a:lnTo>
                <a:lnTo>
                  <a:pt x="520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1" y="77"/>
                </a:lnTo>
                <a:lnTo>
                  <a:pt x="472" y="67"/>
                </a:lnTo>
                <a:lnTo>
                  <a:pt x="461" y="58"/>
                </a:lnTo>
                <a:lnTo>
                  <a:pt x="449" y="49"/>
                </a:lnTo>
                <a:lnTo>
                  <a:pt x="438" y="42"/>
                </a:lnTo>
                <a:lnTo>
                  <a:pt x="425" y="35"/>
                </a:lnTo>
                <a:lnTo>
                  <a:pt x="412" y="29"/>
                </a:lnTo>
                <a:lnTo>
                  <a:pt x="400" y="24"/>
                </a:lnTo>
                <a:lnTo>
                  <a:pt x="387" y="18"/>
                </a:lnTo>
                <a:lnTo>
                  <a:pt x="374" y="13"/>
                </a:lnTo>
                <a:lnTo>
                  <a:pt x="360" y="9"/>
                </a:lnTo>
                <a:lnTo>
                  <a:pt x="347" y="6"/>
                </a:lnTo>
                <a:lnTo>
                  <a:pt x="333" y="4"/>
                </a:lnTo>
                <a:lnTo>
                  <a:pt x="318" y="2"/>
                </a:lnTo>
                <a:lnTo>
                  <a:pt x="304" y="0"/>
                </a:lnTo>
                <a:lnTo>
                  <a:pt x="289" y="0"/>
                </a:lnTo>
                <a:lnTo>
                  <a:pt x="273" y="0"/>
                </a:lnTo>
                <a:lnTo>
                  <a:pt x="258" y="2"/>
                </a:lnTo>
                <a:lnTo>
                  <a:pt x="244" y="4"/>
                </a:lnTo>
                <a:lnTo>
                  <a:pt x="231" y="6"/>
                </a:lnTo>
                <a:lnTo>
                  <a:pt x="216" y="9"/>
                </a:lnTo>
                <a:lnTo>
                  <a:pt x="202" y="13"/>
                </a:lnTo>
                <a:lnTo>
                  <a:pt x="189" y="18"/>
                </a:lnTo>
                <a:lnTo>
                  <a:pt x="177" y="24"/>
                </a:lnTo>
                <a:lnTo>
                  <a:pt x="164" y="29"/>
                </a:lnTo>
                <a:lnTo>
                  <a:pt x="151" y="35"/>
                </a:lnTo>
                <a:lnTo>
                  <a:pt x="138" y="42"/>
                </a:lnTo>
                <a:lnTo>
                  <a:pt x="128" y="49"/>
                </a:lnTo>
                <a:lnTo>
                  <a:pt x="117" y="58"/>
                </a:lnTo>
                <a:lnTo>
                  <a:pt x="106" y="67"/>
                </a:lnTo>
                <a:lnTo>
                  <a:pt x="95" y="77"/>
                </a:lnTo>
                <a:lnTo>
                  <a:pt x="84" y="86"/>
                </a:lnTo>
                <a:lnTo>
                  <a:pt x="75" y="95"/>
                </a:lnTo>
                <a:lnTo>
                  <a:pt x="66" y="106"/>
                </a:lnTo>
                <a:lnTo>
                  <a:pt x="57" y="116"/>
                </a:lnTo>
                <a:lnTo>
                  <a:pt x="49" y="127"/>
                </a:lnTo>
                <a:lnTo>
                  <a:pt x="42" y="140"/>
                </a:lnTo>
                <a:lnTo>
                  <a:pt x="35" y="151"/>
                </a:lnTo>
                <a:lnTo>
                  <a:pt x="30" y="164"/>
                </a:lnTo>
                <a:lnTo>
                  <a:pt x="22" y="176"/>
                </a:lnTo>
                <a:lnTo>
                  <a:pt x="19" y="189"/>
                </a:lnTo>
                <a:lnTo>
                  <a:pt x="13" y="204"/>
                </a:lnTo>
                <a:lnTo>
                  <a:pt x="10" y="216"/>
                </a:lnTo>
                <a:lnTo>
                  <a:pt x="6" y="231"/>
                </a:lnTo>
                <a:lnTo>
                  <a:pt x="4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4" y="332"/>
                </a:lnTo>
                <a:lnTo>
                  <a:pt x="6" y="347"/>
                </a:lnTo>
                <a:lnTo>
                  <a:pt x="10" y="361"/>
                </a:lnTo>
                <a:lnTo>
                  <a:pt x="13" y="374"/>
                </a:lnTo>
                <a:lnTo>
                  <a:pt x="19" y="389"/>
                </a:lnTo>
                <a:lnTo>
                  <a:pt x="22" y="401"/>
                </a:lnTo>
                <a:lnTo>
                  <a:pt x="30" y="414"/>
                </a:lnTo>
                <a:lnTo>
                  <a:pt x="35" y="427"/>
                </a:lnTo>
                <a:lnTo>
                  <a:pt x="42" y="438"/>
                </a:lnTo>
                <a:lnTo>
                  <a:pt x="49" y="450"/>
                </a:lnTo>
                <a:lnTo>
                  <a:pt x="57" y="461"/>
                </a:lnTo>
                <a:lnTo>
                  <a:pt x="66" y="472"/>
                </a:lnTo>
                <a:lnTo>
                  <a:pt x="75" y="483"/>
                </a:lnTo>
                <a:lnTo>
                  <a:pt x="84" y="492"/>
                </a:lnTo>
                <a:lnTo>
                  <a:pt x="95" y="503"/>
                </a:lnTo>
                <a:lnTo>
                  <a:pt x="106" y="512"/>
                </a:lnTo>
                <a:lnTo>
                  <a:pt x="117" y="519"/>
                </a:lnTo>
                <a:lnTo>
                  <a:pt x="128" y="528"/>
                </a:lnTo>
                <a:lnTo>
                  <a:pt x="138" y="536"/>
                </a:lnTo>
                <a:lnTo>
                  <a:pt x="151" y="543"/>
                </a:lnTo>
                <a:lnTo>
                  <a:pt x="164" y="548"/>
                </a:lnTo>
                <a:lnTo>
                  <a:pt x="177" y="554"/>
                </a:lnTo>
                <a:lnTo>
                  <a:pt x="189" y="559"/>
                </a:lnTo>
                <a:lnTo>
                  <a:pt x="202" y="565"/>
                </a:lnTo>
                <a:lnTo>
                  <a:pt x="216" y="568"/>
                </a:lnTo>
                <a:lnTo>
                  <a:pt x="231" y="572"/>
                </a:lnTo>
                <a:lnTo>
                  <a:pt x="244" y="574"/>
                </a:lnTo>
                <a:lnTo>
                  <a:pt x="258" y="576"/>
                </a:lnTo>
                <a:lnTo>
                  <a:pt x="273" y="577"/>
                </a:lnTo>
                <a:lnTo>
                  <a:pt x="289" y="577"/>
                </a:lnTo>
                <a:lnTo>
                  <a:pt x="304" y="577"/>
                </a:lnTo>
                <a:lnTo>
                  <a:pt x="318" y="576"/>
                </a:lnTo>
                <a:lnTo>
                  <a:pt x="333" y="574"/>
                </a:lnTo>
                <a:lnTo>
                  <a:pt x="347" y="572"/>
                </a:lnTo>
                <a:lnTo>
                  <a:pt x="360" y="568"/>
                </a:lnTo>
                <a:lnTo>
                  <a:pt x="374" y="565"/>
                </a:lnTo>
                <a:lnTo>
                  <a:pt x="387" y="559"/>
                </a:lnTo>
                <a:lnTo>
                  <a:pt x="400" y="554"/>
                </a:lnTo>
                <a:lnTo>
                  <a:pt x="412" y="548"/>
                </a:lnTo>
                <a:lnTo>
                  <a:pt x="425" y="543"/>
                </a:lnTo>
                <a:lnTo>
                  <a:pt x="438" y="536"/>
                </a:lnTo>
                <a:lnTo>
                  <a:pt x="449" y="528"/>
                </a:lnTo>
                <a:lnTo>
                  <a:pt x="461" y="519"/>
                </a:lnTo>
                <a:lnTo>
                  <a:pt x="472" y="512"/>
                </a:lnTo>
                <a:lnTo>
                  <a:pt x="481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20" y="461"/>
                </a:lnTo>
                <a:lnTo>
                  <a:pt x="527" y="450"/>
                </a:lnTo>
                <a:lnTo>
                  <a:pt x="534" y="438"/>
                </a:lnTo>
                <a:lnTo>
                  <a:pt x="541" y="427"/>
                </a:lnTo>
                <a:lnTo>
                  <a:pt x="549" y="414"/>
                </a:lnTo>
                <a:lnTo>
                  <a:pt x="554" y="401"/>
                </a:lnTo>
                <a:lnTo>
                  <a:pt x="559" y="389"/>
                </a:lnTo>
                <a:lnTo>
                  <a:pt x="563" y="374"/>
                </a:lnTo>
                <a:lnTo>
                  <a:pt x="567" y="361"/>
                </a:lnTo>
                <a:lnTo>
                  <a:pt x="570" y="347"/>
                </a:lnTo>
                <a:lnTo>
                  <a:pt x="574" y="332"/>
                </a:lnTo>
                <a:lnTo>
                  <a:pt x="576" y="318"/>
                </a:lnTo>
                <a:lnTo>
                  <a:pt x="576" y="303"/>
                </a:lnTo>
                <a:lnTo>
                  <a:pt x="576" y="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" name="Freeform 110"/>
          <p:cNvSpPr>
            <a:spLocks/>
          </p:cNvSpPr>
          <p:nvPr/>
        </p:nvSpPr>
        <p:spPr bwMode="auto">
          <a:xfrm>
            <a:off x="6002338" y="5113338"/>
            <a:ext cx="458787" cy="458787"/>
          </a:xfrm>
          <a:custGeom>
            <a:avLst/>
            <a:gdLst>
              <a:gd name="T0" fmla="*/ 2147483647 w 578"/>
              <a:gd name="T1" fmla="*/ 2147483647 h 577"/>
              <a:gd name="T2" fmla="*/ 2147483647 w 578"/>
              <a:gd name="T3" fmla="*/ 2147483647 h 577"/>
              <a:gd name="T4" fmla="*/ 2147483647 w 578"/>
              <a:gd name="T5" fmla="*/ 2147483647 h 577"/>
              <a:gd name="T6" fmla="*/ 2147483647 w 578"/>
              <a:gd name="T7" fmla="*/ 2147483647 h 577"/>
              <a:gd name="T8" fmla="*/ 2147483647 w 578"/>
              <a:gd name="T9" fmla="*/ 2147483647 h 577"/>
              <a:gd name="T10" fmla="*/ 2147483647 w 578"/>
              <a:gd name="T11" fmla="*/ 2147483647 h 577"/>
              <a:gd name="T12" fmla="*/ 2147483647 w 578"/>
              <a:gd name="T13" fmla="*/ 2147483647 h 577"/>
              <a:gd name="T14" fmla="*/ 2147483647 w 578"/>
              <a:gd name="T15" fmla="*/ 2147483647 h 577"/>
              <a:gd name="T16" fmla="*/ 2147483647 w 578"/>
              <a:gd name="T17" fmla="*/ 2147483647 h 577"/>
              <a:gd name="T18" fmla="*/ 2147483647 w 578"/>
              <a:gd name="T19" fmla="*/ 2147483647 h 577"/>
              <a:gd name="T20" fmla="*/ 2147483647 w 578"/>
              <a:gd name="T21" fmla="*/ 0 h 577"/>
              <a:gd name="T22" fmla="*/ 2147483647 w 578"/>
              <a:gd name="T23" fmla="*/ 2147483647 h 577"/>
              <a:gd name="T24" fmla="*/ 2147483647 w 578"/>
              <a:gd name="T25" fmla="*/ 2147483647 h 577"/>
              <a:gd name="T26" fmla="*/ 2147483647 w 578"/>
              <a:gd name="T27" fmla="*/ 2147483647 h 577"/>
              <a:gd name="T28" fmla="*/ 2147483647 w 578"/>
              <a:gd name="T29" fmla="*/ 2147483647 h 577"/>
              <a:gd name="T30" fmla="*/ 2147483647 w 578"/>
              <a:gd name="T31" fmla="*/ 2147483647 h 577"/>
              <a:gd name="T32" fmla="*/ 2147483647 w 578"/>
              <a:gd name="T33" fmla="*/ 2147483647 h 577"/>
              <a:gd name="T34" fmla="*/ 2147483647 w 578"/>
              <a:gd name="T35" fmla="*/ 2147483647 h 577"/>
              <a:gd name="T36" fmla="*/ 2147483647 w 578"/>
              <a:gd name="T37" fmla="*/ 2147483647 h 577"/>
              <a:gd name="T38" fmla="*/ 2147483647 w 578"/>
              <a:gd name="T39" fmla="*/ 2147483647 h 577"/>
              <a:gd name="T40" fmla="*/ 2147483647 w 578"/>
              <a:gd name="T41" fmla="*/ 2147483647 h 577"/>
              <a:gd name="T42" fmla="*/ 0 w 578"/>
              <a:gd name="T43" fmla="*/ 2147483647 h 577"/>
              <a:gd name="T44" fmla="*/ 2147483647 w 578"/>
              <a:gd name="T45" fmla="*/ 2147483647 h 577"/>
              <a:gd name="T46" fmla="*/ 2147483647 w 578"/>
              <a:gd name="T47" fmla="*/ 2147483647 h 577"/>
              <a:gd name="T48" fmla="*/ 2147483647 w 578"/>
              <a:gd name="T49" fmla="*/ 2147483647 h 577"/>
              <a:gd name="T50" fmla="*/ 2147483647 w 578"/>
              <a:gd name="T51" fmla="*/ 2147483647 h 577"/>
              <a:gd name="T52" fmla="*/ 2147483647 w 578"/>
              <a:gd name="T53" fmla="*/ 2147483647 h 577"/>
              <a:gd name="T54" fmla="*/ 2147483647 w 578"/>
              <a:gd name="T55" fmla="*/ 2147483647 h 577"/>
              <a:gd name="T56" fmla="*/ 2147483647 w 578"/>
              <a:gd name="T57" fmla="*/ 2147483647 h 577"/>
              <a:gd name="T58" fmla="*/ 2147483647 w 578"/>
              <a:gd name="T59" fmla="*/ 2147483647 h 577"/>
              <a:gd name="T60" fmla="*/ 2147483647 w 578"/>
              <a:gd name="T61" fmla="*/ 2147483647 h 577"/>
              <a:gd name="T62" fmla="*/ 2147483647 w 578"/>
              <a:gd name="T63" fmla="*/ 2147483647 h 577"/>
              <a:gd name="T64" fmla="*/ 2147483647 w 578"/>
              <a:gd name="T65" fmla="*/ 2147483647 h 577"/>
              <a:gd name="T66" fmla="*/ 2147483647 w 578"/>
              <a:gd name="T67" fmla="*/ 2147483647 h 577"/>
              <a:gd name="T68" fmla="*/ 2147483647 w 578"/>
              <a:gd name="T69" fmla="*/ 2147483647 h 577"/>
              <a:gd name="T70" fmla="*/ 2147483647 w 578"/>
              <a:gd name="T71" fmla="*/ 2147483647 h 577"/>
              <a:gd name="T72" fmla="*/ 2147483647 w 578"/>
              <a:gd name="T73" fmla="*/ 2147483647 h 577"/>
              <a:gd name="T74" fmla="*/ 2147483647 w 578"/>
              <a:gd name="T75" fmla="*/ 2147483647 h 577"/>
              <a:gd name="T76" fmla="*/ 2147483647 w 578"/>
              <a:gd name="T77" fmla="*/ 2147483647 h 577"/>
              <a:gd name="T78" fmla="*/ 2147483647 w 578"/>
              <a:gd name="T79" fmla="*/ 2147483647 h 577"/>
              <a:gd name="T80" fmla="*/ 2147483647 w 578"/>
              <a:gd name="T81" fmla="*/ 2147483647 h 577"/>
              <a:gd name="T82" fmla="*/ 2147483647 w 578"/>
              <a:gd name="T83" fmla="*/ 2147483647 h 577"/>
              <a:gd name="T84" fmla="*/ 2147483647 w 578"/>
              <a:gd name="T85" fmla="*/ 2147483647 h 5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8"/>
              <a:gd name="T130" fmla="*/ 0 h 577"/>
              <a:gd name="T131" fmla="*/ 578 w 578"/>
              <a:gd name="T132" fmla="*/ 577 h 5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8" h="577">
                <a:moveTo>
                  <a:pt x="578" y="289"/>
                </a:moveTo>
                <a:lnTo>
                  <a:pt x="576" y="274"/>
                </a:lnTo>
                <a:lnTo>
                  <a:pt x="576" y="260"/>
                </a:lnTo>
                <a:lnTo>
                  <a:pt x="574" y="245"/>
                </a:lnTo>
                <a:lnTo>
                  <a:pt x="570" y="231"/>
                </a:lnTo>
                <a:lnTo>
                  <a:pt x="569" y="216"/>
                </a:lnTo>
                <a:lnTo>
                  <a:pt x="563" y="204"/>
                </a:lnTo>
                <a:lnTo>
                  <a:pt x="559" y="191"/>
                </a:lnTo>
                <a:lnTo>
                  <a:pt x="554" y="176"/>
                </a:lnTo>
                <a:lnTo>
                  <a:pt x="549" y="164"/>
                </a:lnTo>
                <a:lnTo>
                  <a:pt x="541" y="151"/>
                </a:lnTo>
                <a:lnTo>
                  <a:pt x="534" y="140"/>
                </a:lnTo>
                <a:lnTo>
                  <a:pt x="527" y="127"/>
                </a:lnTo>
                <a:lnTo>
                  <a:pt x="520" y="116"/>
                </a:lnTo>
                <a:lnTo>
                  <a:pt x="510" y="106"/>
                </a:lnTo>
                <a:lnTo>
                  <a:pt x="501" y="95"/>
                </a:lnTo>
                <a:lnTo>
                  <a:pt x="492" y="86"/>
                </a:lnTo>
                <a:lnTo>
                  <a:pt x="481" y="77"/>
                </a:lnTo>
                <a:lnTo>
                  <a:pt x="472" y="67"/>
                </a:lnTo>
                <a:lnTo>
                  <a:pt x="461" y="58"/>
                </a:lnTo>
                <a:lnTo>
                  <a:pt x="449" y="49"/>
                </a:lnTo>
                <a:lnTo>
                  <a:pt x="438" y="42"/>
                </a:lnTo>
                <a:lnTo>
                  <a:pt x="425" y="35"/>
                </a:lnTo>
                <a:lnTo>
                  <a:pt x="414" y="29"/>
                </a:lnTo>
                <a:lnTo>
                  <a:pt x="400" y="24"/>
                </a:lnTo>
                <a:lnTo>
                  <a:pt x="387" y="18"/>
                </a:lnTo>
                <a:lnTo>
                  <a:pt x="374" y="13"/>
                </a:lnTo>
                <a:lnTo>
                  <a:pt x="360" y="9"/>
                </a:lnTo>
                <a:lnTo>
                  <a:pt x="347" y="8"/>
                </a:lnTo>
                <a:lnTo>
                  <a:pt x="333" y="4"/>
                </a:lnTo>
                <a:lnTo>
                  <a:pt x="318" y="2"/>
                </a:lnTo>
                <a:lnTo>
                  <a:pt x="304" y="0"/>
                </a:lnTo>
                <a:lnTo>
                  <a:pt x="289" y="0"/>
                </a:lnTo>
                <a:lnTo>
                  <a:pt x="275" y="0"/>
                </a:lnTo>
                <a:lnTo>
                  <a:pt x="260" y="2"/>
                </a:lnTo>
                <a:lnTo>
                  <a:pt x="245" y="4"/>
                </a:lnTo>
                <a:lnTo>
                  <a:pt x="231" y="8"/>
                </a:lnTo>
                <a:lnTo>
                  <a:pt x="216" y="9"/>
                </a:lnTo>
                <a:lnTo>
                  <a:pt x="204" y="13"/>
                </a:lnTo>
                <a:lnTo>
                  <a:pt x="189" y="18"/>
                </a:lnTo>
                <a:lnTo>
                  <a:pt x="177" y="24"/>
                </a:lnTo>
                <a:lnTo>
                  <a:pt x="164" y="29"/>
                </a:lnTo>
                <a:lnTo>
                  <a:pt x="151" y="35"/>
                </a:lnTo>
                <a:lnTo>
                  <a:pt x="138" y="42"/>
                </a:lnTo>
                <a:lnTo>
                  <a:pt x="128" y="49"/>
                </a:lnTo>
                <a:lnTo>
                  <a:pt x="117" y="58"/>
                </a:lnTo>
                <a:lnTo>
                  <a:pt x="106" y="67"/>
                </a:lnTo>
                <a:lnTo>
                  <a:pt x="95" y="77"/>
                </a:lnTo>
                <a:lnTo>
                  <a:pt x="84" y="86"/>
                </a:lnTo>
                <a:lnTo>
                  <a:pt x="75" y="95"/>
                </a:lnTo>
                <a:lnTo>
                  <a:pt x="66" y="106"/>
                </a:lnTo>
                <a:lnTo>
                  <a:pt x="59" y="116"/>
                </a:lnTo>
                <a:lnTo>
                  <a:pt x="49" y="127"/>
                </a:lnTo>
                <a:lnTo>
                  <a:pt x="42" y="140"/>
                </a:lnTo>
                <a:lnTo>
                  <a:pt x="35" y="151"/>
                </a:lnTo>
                <a:lnTo>
                  <a:pt x="30" y="164"/>
                </a:lnTo>
                <a:lnTo>
                  <a:pt x="22" y="176"/>
                </a:lnTo>
                <a:lnTo>
                  <a:pt x="19" y="191"/>
                </a:lnTo>
                <a:lnTo>
                  <a:pt x="13" y="204"/>
                </a:lnTo>
                <a:lnTo>
                  <a:pt x="10" y="216"/>
                </a:lnTo>
                <a:lnTo>
                  <a:pt x="6" y="231"/>
                </a:lnTo>
                <a:lnTo>
                  <a:pt x="4" y="245"/>
                </a:lnTo>
                <a:lnTo>
                  <a:pt x="2" y="260"/>
                </a:lnTo>
                <a:lnTo>
                  <a:pt x="0" y="274"/>
                </a:lnTo>
                <a:lnTo>
                  <a:pt x="0" y="289"/>
                </a:lnTo>
                <a:lnTo>
                  <a:pt x="0" y="303"/>
                </a:lnTo>
                <a:lnTo>
                  <a:pt x="2" y="318"/>
                </a:lnTo>
                <a:lnTo>
                  <a:pt x="4" y="332"/>
                </a:lnTo>
                <a:lnTo>
                  <a:pt x="6" y="347"/>
                </a:lnTo>
                <a:lnTo>
                  <a:pt x="10" y="361"/>
                </a:lnTo>
                <a:lnTo>
                  <a:pt x="13" y="374"/>
                </a:lnTo>
                <a:lnTo>
                  <a:pt x="19" y="389"/>
                </a:lnTo>
                <a:lnTo>
                  <a:pt x="22" y="401"/>
                </a:lnTo>
                <a:lnTo>
                  <a:pt x="30" y="414"/>
                </a:lnTo>
                <a:lnTo>
                  <a:pt x="35" y="427"/>
                </a:lnTo>
                <a:lnTo>
                  <a:pt x="42" y="438"/>
                </a:lnTo>
                <a:lnTo>
                  <a:pt x="49" y="450"/>
                </a:lnTo>
                <a:lnTo>
                  <a:pt x="59" y="461"/>
                </a:lnTo>
                <a:lnTo>
                  <a:pt x="66" y="472"/>
                </a:lnTo>
                <a:lnTo>
                  <a:pt x="75" y="483"/>
                </a:lnTo>
                <a:lnTo>
                  <a:pt x="84" y="492"/>
                </a:lnTo>
                <a:lnTo>
                  <a:pt x="95" y="503"/>
                </a:lnTo>
                <a:lnTo>
                  <a:pt x="106" y="512"/>
                </a:lnTo>
                <a:lnTo>
                  <a:pt x="117" y="519"/>
                </a:lnTo>
                <a:lnTo>
                  <a:pt x="128" y="528"/>
                </a:lnTo>
                <a:lnTo>
                  <a:pt x="138" y="536"/>
                </a:lnTo>
                <a:lnTo>
                  <a:pt x="151" y="543"/>
                </a:lnTo>
                <a:lnTo>
                  <a:pt x="164" y="548"/>
                </a:lnTo>
                <a:lnTo>
                  <a:pt x="177" y="554"/>
                </a:lnTo>
                <a:lnTo>
                  <a:pt x="189" y="559"/>
                </a:lnTo>
                <a:lnTo>
                  <a:pt x="204" y="565"/>
                </a:lnTo>
                <a:lnTo>
                  <a:pt x="216" y="568"/>
                </a:lnTo>
                <a:lnTo>
                  <a:pt x="231" y="572"/>
                </a:lnTo>
                <a:lnTo>
                  <a:pt x="245" y="574"/>
                </a:lnTo>
                <a:lnTo>
                  <a:pt x="260" y="576"/>
                </a:lnTo>
                <a:lnTo>
                  <a:pt x="275" y="577"/>
                </a:lnTo>
                <a:lnTo>
                  <a:pt x="289" y="577"/>
                </a:lnTo>
                <a:lnTo>
                  <a:pt x="304" y="577"/>
                </a:lnTo>
                <a:lnTo>
                  <a:pt x="318" y="576"/>
                </a:lnTo>
                <a:lnTo>
                  <a:pt x="333" y="574"/>
                </a:lnTo>
                <a:lnTo>
                  <a:pt x="347" y="572"/>
                </a:lnTo>
                <a:lnTo>
                  <a:pt x="360" y="568"/>
                </a:lnTo>
                <a:lnTo>
                  <a:pt x="374" y="565"/>
                </a:lnTo>
                <a:lnTo>
                  <a:pt x="387" y="559"/>
                </a:lnTo>
                <a:lnTo>
                  <a:pt x="400" y="554"/>
                </a:lnTo>
                <a:lnTo>
                  <a:pt x="414" y="548"/>
                </a:lnTo>
                <a:lnTo>
                  <a:pt x="425" y="543"/>
                </a:lnTo>
                <a:lnTo>
                  <a:pt x="438" y="536"/>
                </a:lnTo>
                <a:lnTo>
                  <a:pt x="449" y="528"/>
                </a:lnTo>
                <a:lnTo>
                  <a:pt x="461" y="519"/>
                </a:lnTo>
                <a:lnTo>
                  <a:pt x="472" y="512"/>
                </a:lnTo>
                <a:lnTo>
                  <a:pt x="481" y="503"/>
                </a:lnTo>
                <a:lnTo>
                  <a:pt x="492" y="492"/>
                </a:lnTo>
                <a:lnTo>
                  <a:pt x="501" y="483"/>
                </a:lnTo>
                <a:lnTo>
                  <a:pt x="510" y="472"/>
                </a:lnTo>
                <a:lnTo>
                  <a:pt x="520" y="461"/>
                </a:lnTo>
                <a:lnTo>
                  <a:pt x="527" y="450"/>
                </a:lnTo>
                <a:lnTo>
                  <a:pt x="534" y="438"/>
                </a:lnTo>
                <a:lnTo>
                  <a:pt x="541" y="427"/>
                </a:lnTo>
                <a:lnTo>
                  <a:pt x="549" y="414"/>
                </a:lnTo>
                <a:lnTo>
                  <a:pt x="554" y="401"/>
                </a:lnTo>
                <a:lnTo>
                  <a:pt x="559" y="389"/>
                </a:lnTo>
                <a:lnTo>
                  <a:pt x="563" y="374"/>
                </a:lnTo>
                <a:lnTo>
                  <a:pt x="569" y="361"/>
                </a:lnTo>
                <a:lnTo>
                  <a:pt x="570" y="347"/>
                </a:lnTo>
                <a:lnTo>
                  <a:pt x="574" y="332"/>
                </a:lnTo>
                <a:lnTo>
                  <a:pt x="576" y="318"/>
                </a:lnTo>
                <a:lnTo>
                  <a:pt x="576" y="303"/>
                </a:lnTo>
                <a:lnTo>
                  <a:pt x="578" y="289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" name="Rectangle 111"/>
          <p:cNvSpPr>
            <a:spLocks noChangeArrowheads="1"/>
          </p:cNvSpPr>
          <p:nvPr/>
        </p:nvSpPr>
        <p:spPr bwMode="auto">
          <a:xfrm>
            <a:off x="6157913" y="5173663"/>
            <a:ext cx="147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87" name="Line 112"/>
          <p:cNvSpPr>
            <a:spLocks noChangeShapeType="1"/>
          </p:cNvSpPr>
          <p:nvPr/>
        </p:nvSpPr>
        <p:spPr bwMode="auto">
          <a:xfrm>
            <a:off x="6232525" y="4541838"/>
            <a:ext cx="1588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8" name="Freeform 113"/>
          <p:cNvSpPr>
            <a:spLocks/>
          </p:cNvSpPr>
          <p:nvPr/>
        </p:nvSpPr>
        <p:spPr bwMode="auto">
          <a:xfrm>
            <a:off x="6176963" y="4949825"/>
            <a:ext cx="109537" cy="163513"/>
          </a:xfrm>
          <a:custGeom>
            <a:avLst/>
            <a:gdLst>
              <a:gd name="T0" fmla="*/ 2147483647 w 138"/>
              <a:gd name="T1" fmla="*/ 0 h 207"/>
              <a:gd name="T2" fmla="*/ 2147483647 w 138"/>
              <a:gd name="T3" fmla="*/ 2147483647 h 207"/>
              <a:gd name="T4" fmla="*/ 0 w 138"/>
              <a:gd name="T5" fmla="*/ 0 h 207"/>
              <a:gd name="T6" fmla="*/ 2147483647 w 13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07"/>
              <a:gd name="T14" fmla="*/ 138 w 138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07">
                <a:moveTo>
                  <a:pt x="138" y="0"/>
                </a:moveTo>
                <a:lnTo>
                  <a:pt x="69" y="207"/>
                </a:lnTo>
                <a:lnTo>
                  <a:pt x="0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9" name="Rectangle 114"/>
          <p:cNvSpPr>
            <a:spLocks noChangeArrowheads="1"/>
          </p:cNvSpPr>
          <p:nvPr/>
        </p:nvSpPr>
        <p:spPr bwMode="auto">
          <a:xfrm>
            <a:off x="6440488" y="459105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90" name="Rectangle 115"/>
          <p:cNvSpPr>
            <a:spLocks noChangeArrowheads="1"/>
          </p:cNvSpPr>
          <p:nvPr/>
        </p:nvSpPr>
        <p:spPr bwMode="auto">
          <a:xfrm>
            <a:off x="6519863" y="476091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latin typeface="Symbol" pitchFamily="18" charset="2"/>
              </a:rPr>
              <a:t>3</a:t>
            </a:r>
            <a:endParaRPr lang="en-US"/>
          </a:p>
        </p:txBody>
      </p:sp>
      <p:sp>
        <p:nvSpPr>
          <p:cNvPr id="24691" name="Line 116"/>
          <p:cNvSpPr>
            <a:spLocks noChangeShapeType="1"/>
          </p:cNvSpPr>
          <p:nvPr/>
        </p:nvSpPr>
        <p:spPr bwMode="auto">
          <a:xfrm>
            <a:off x="6461125" y="5338763"/>
            <a:ext cx="7635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2" name="Freeform 117"/>
          <p:cNvSpPr>
            <a:spLocks/>
          </p:cNvSpPr>
          <p:nvPr/>
        </p:nvSpPr>
        <p:spPr bwMode="auto">
          <a:xfrm>
            <a:off x="7210425" y="5283200"/>
            <a:ext cx="165100" cy="109538"/>
          </a:xfrm>
          <a:custGeom>
            <a:avLst/>
            <a:gdLst>
              <a:gd name="T0" fmla="*/ 0 w 209"/>
              <a:gd name="T1" fmla="*/ 0 h 138"/>
              <a:gd name="T2" fmla="*/ 2147483647 w 209"/>
              <a:gd name="T3" fmla="*/ 2147483647 h 138"/>
              <a:gd name="T4" fmla="*/ 0 w 209"/>
              <a:gd name="T5" fmla="*/ 2147483647 h 138"/>
              <a:gd name="T6" fmla="*/ 0 w 209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9"/>
              <a:gd name="T13" fmla="*/ 0 h 138"/>
              <a:gd name="T14" fmla="*/ 209 w 209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" h="138">
                <a:moveTo>
                  <a:pt x="0" y="0"/>
                </a:moveTo>
                <a:lnTo>
                  <a:pt x="209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3" name="Line 118"/>
          <p:cNvSpPr>
            <a:spLocks noChangeShapeType="1"/>
          </p:cNvSpPr>
          <p:nvPr/>
        </p:nvSpPr>
        <p:spPr bwMode="auto">
          <a:xfrm>
            <a:off x="6461125" y="5338763"/>
            <a:ext cx="7413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4" name="Rectangle 119"/>
          <p:cNvSpPr>
            <a:spLocks noChangeArrowheads="1"/>
          </p:cNvSpPr>
          <p:nvPr/>
        </p:nvSpPr>
        <p:spPr bwMode="auto">
          <a:xfrm>
            <a:off x="6678613" y="504507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695" name="Rectangle 120"/>
          <p:cNvSpPr>
            <a:spLocks noChangeArrowheads="1"/>
          </p:cNvSpPr>
          <p:nvPr/>
        </p:nvSpPr>
        <p:spPr bwMode="auto">
          <a:xfrm>
            <a:off x="6791325" y="5173663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696" name="Rectangle 121"/>
          <p:cNvSpPr>
            <a:spLocks noChangeArrowheads="1"/>
          </p:cNvSpPr>
          <p:nvPr/>
        </p:nvSpPr>
        <p:spPr bwMode="auto">
          <a:xfrm>
            <a:off x="6894513" y="5045075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697" name="Rectangle 122"/>
          <p:cNvSpPr>
            <a:spLocks noChangeArrowheads="1"/>
          </p:cNvSpPr>
          <p:nvPr/>
        </p:nvSpPr>
        <p:spPr bwMode="auto">
          <a:xfrm>
            <a:off x="7038975" y="5022850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698" name="Rectangle 123"/>
          <p:cNvSpPr>
            <a:spLocks noChangeArrowheads="1"/>
          </p:cNvSpPr>
          <p:nvPr/>
        </p:nvSpPr>
        <p:spPr bwMode="auto">
          <a:xfrm>
            <a:off x="7097713" y="515778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3</a:t>
            </a:r>
            <a:endParaRPr lang="en-US"/>
          </a:p>
        </p:txBody>
      </p:sp>
      <p:sp>
        <p:nvSpPr>
          <p:cNvPr id="24699" name="Line 124"/>
          <p:cNvSpPr>
            <a:spLocks noChangeShapeType="1"/>
          </p:cNvSpPr>
          <p:nvPr/>
        </p:nvSpPr>
        <p:spPr bwMode="auto">
          <a:xfrm>
            <a:off x="5430838" y="5341938"/>
            <a:ext cx="420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" name="Freeform 125"/>
          <p:cNvSpPr>
            <a:spLocks/>
          </p:cNvSpPr>
          <p:nvPr/>
        </p:nvSpPr>
        <p:spPr bwMode="auto">
          <a:xfrm>
            <a:off x="5838825" y="5287963"/>
            <a:ext cx="163513" cy="109537"/>
          </a:xfrm>
          <a:custGeom>
            <a:avLst/>
            <a:gdLst>
              <a:gd name="T0" fmla="*/ 0 w 206"/>
              <a:gd name="T1" fmla="*/ 0 h 138"/>
              <a:gd name="T2" fmla="*/ 2147483647 w 206"/>
              <a:gd name="T3" fmla="*/ 2147483647 h 138"/>
              <a:gd name="T4" fmla="*/ 0 w 206"/>
              <a:gd name="T5" fmla="*/ 2147483647 h 138"/>
              <a:gd name="T6" fmla="*/ 0 w 206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138"/>
              <a:gd name="T14" fmla="*/ 206 w 206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138">
                <a:moveTo>
                  <a:pt x="0" y="0"/>
                </a:moveTo>
                <a:lnTo>
                  <a:pt x="206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" name="Line 126"/>
          <p:cNvSpPr>
            <a:spLocks noChangeShapeType="1"/>
          </p:cNvSpPr>
          <p:nvPr/>
        </p:nvSpPr>
        <p:spPr bwMode="auto">
          <a:xfrm>
            <a:off x="5430838" y="5341938"/>
            <a:ext cx="400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" name="Rectangle 127"/>
          <p:cNvSpPr>
            <a:spLocks noChangeArrowheads="1"/>
          </p:cNvSpPr>
          <p:nvPr/>
        </p:nvSpPr>
        <p:spPr bwMode="auto">
          <a:xfrm>
            <a:off x="5616575" y="50498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703" name="Rectangle 128"/>
          <p:cNvSpPr>
            <a:spLocks noChangeArrowheads="1"/>
          </p:cNvSpPr>
          <p:nvPr/>
        </p:nvSpPr>
        <p:spPr bwMode="auto">
          <a:xfrm>
            <a:off x="5729288" y="5176838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704" name="Freeform 129"/>
          <p:cNvSpPr>
            <a:spLocks/>
          </p:cNvSpPr>
          <p:nvPr/>
        </p:nvSpPr>
        <p:spPr bwMode="auto">
          <a:xfrm>
            <a:off x="7375525" y="5113338"/>
            <a:ext cx="457200" cy="458787"/>
          </a:xfrm>
          <a:custGeom>
            <a:avLst/>
            <a:gdLst>
              <a:gd name="T0" fmla="*/ 0 w 575"/>
              <a:gd name="T1" fmla="*/ 2147483647 h 577"/>
              <a:gd name="T2" fmla="*/ 0 w 575"/>
              <a:gd name="T3" fmla="*/ 0 h 577"/>
              <a:gd name="T4" fmla="*/ 2147483647 w 575"/>
              <a:gd name="T5" fmla="*/ 2147483647 h 577"/>
              <a:gd name="T6" fmla="*/ 0 w 575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5"/>
              <a:gd name="T13" fmla="*/ 0 h 577"/>
              <a:gd name="T14" fmla="*/ 575 w 575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5" h="577">
                <a:moveTo>
                  <a:pt x="0" y="577"/>
                </a:moveTo>
                <a:lnTo>
                  <a:pt x="0" y="0"/>
                </a:lnTo>
                <a:lnTo>
                  <a:pt x="575" y="289"/>
                </a:lnTo>
                <a:lnTo>
                  <a:pt x="0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5" name="Freeform 130"/>
          <p:cNvSpPr>
            <a:spLocks/>
          </p:cNvSpPr>
          <p:nvPr/>
        </p:nvSpPr>
        <p:spPr bwMode="auto">
          <a:xfrm>
            <a:off x="7375525" y="5113338"/>
            <a:ext cx="457200" cy="458787"/>
          </a:xfrm>
          <a:custGeom>
            <a:avLst/>
            <a:gdLst>
              <a:gd name="T0" fmla="*/ 0 w 575"/>
              <a:gd name="T1" fmla="*/ 2147483647 h 577"/>
              <a:gd name="T2" fmla="*/ 0 w 575"/>
              <a:gd name="T3" fmla="*/ 0 h 577"/>
              <a:gd name="T4" fmla="*/ 2147483647 w 575"/>
              <a:gd name="T5" fmla="*/ 2147483647 h 577"/>
              <a:gd name="T6" fmla="*/ 0 w 575"/>
              <a:gd name="T7" fmla="*/ 2147483647 h 577"/>
              <a:gd name="T8" fmla="*/ 0 60000 65536"/>
              <a:gd name="T9" fmla="*/ 0 60000 65536"/>
              <a:gd name="T10" fmla="*/ 0 60000 65536"/>
              <a:gd name="T11" fmla="*/ 0 60000 65536"/>
              <a:gd name="T12" fmla="*/ 0 w 575"/>
              <a:gd name="T13" fmla="*/ 0 h 577"/>
              <a:gd name="T14" fmla="*/ 575 w 575"/>
              <a:gd name="T15" fmla="*/ 577 h 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5" h="577">
                <a:moveTo>
                  <a:pt x="0" y="577"/>
                </a:moveTo>
                <a:lnTo>
                  <a:pt x="0" y="0"/>
                </a:lnTo>
                <a:lnTo>
                  <a:pt x="575" y="289"/>
                </a:lnTo>
                <a:lnTo>
                  <a:pt x="0" y="577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6" name="Line 131"/>
          <p:cNvSpPr>
            <a:spLocks noChangeShapeType="1"/>
          </p:cNvSpPr>
          <p:nvPr/>
        </p:nvSpPr>
        <p:spPr bwMode="auto">
          <a:xfrm>
            <a:off x="7832725" y="5341938"/>
            <a:ext cx="4206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7" name="Freeform 132"/>
          <p:cNvSpPr>
            <a:spLocks/>
          </p:cNvSpPr>
          <p:nvPr/>
        </p:nvSpPr>
        <p:spPr bwMode="auto">
          <a:xfrm>
            <a:off x="8239125" y="5287963"/>
            <a:ext cx="165100" cy="109537"/>
          </a:xfrm>
          <a:custGeom>
            <a:avLst/>
            <a:gdLst>
              <a:gd name="T0" fmla="*/ 0 w 207"/>
              <a:gd name="T1" fmla="*/ 0 h 138"/>
              <a:gd name="T2" fmla="*/ 2147483647 w 207"/>
              <a:gd name="T3" fmla="*/ 2147483647 h 138"/>
              <a:gd name="T4" fmla="*/ 0 w 207"/>
              <a:gd name="T5" fmla="*/ 2147483647 h 138"/>
              <a:gd name="T6" fmla="*/ 0 w 20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138"/>
              <a:gd name="T14" fmla="*/ 207 w 20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138">
                <a:moveTo>
                  <a:pt x="0" y="0"/>
                </a:moveTo>
                <a:lnTo>
                  <a:pt x="207" y="69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8" name="Line 133"/>
          <p:cNvSpPr>
            <a:spLocks noChangeShapeType="1"/>
          </p:cNvSpPr>
          <p:nvPr/>
        </p:nvSpPr>
        <p:spPr bwMode="auto">
          <a:xfrm>
            <a:off x="7832725" y="5341938"/>
            <a:ext cx="400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9" name="Rectangle 134"/>
          <p:cNvSpPr>
            <a:spLocks noChangeArrowheads="1"/>
          </p:cNvSpPr>
          <p:nvPr/>
        </p:nvSpPr>
        <p:spPr bwMode="auto">
          <a:xfrm>
            <a:off x="8016875" y="50498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710" name="Rectangle 135"/>
          <p:cNvSpPr>
            <a:spLocks noChangeArrowheads="1"/>
          </p:cNvSpPr>
          <p:nvPr/>
        </p:nvSpPr>
        <p:spPr bwMode="auto">
          <a:xfrm>
            <a:off x="8131175" y="5176838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711" name="Rectangle 137"/>
          <p:cNvSpPr>
            <a:spLocks noChangeArrowheads="1"/>
          </p:cNvSpPr>
          <p:nvPr/>
        </p:nvSpPr>
        <p:spPr bwMode="auto">
          <a:xfrm>
            <a:off x="601663" y="3738563"/>
            <a:ext cx="207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Signal Restoration</a:t>
            </a:r>
            <a:endParaRPr lang="en-US"/>
          </a:p>
        </p:txBody>
      </p:sp>
      <p:sp>
        <p:nvSpPr>
          <p:cNvPr id="24712" name="Line 138"/>
          <p:cNvSpPr>
            <a:spLocks noChangeShapeType="1"/>
          </p:cNvSpPr>
          <p:nvPr/>
        </p:nvSpPr>
        <p:spPr bwMode="auto">
          <a:xfrm>
            <a:off x="6677025" y="3163888"/>
            <a:ext cx="12573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3" name="Rectangle 139"/>
          <p:cNvSpPr>
            <a:spLocks noChangeArrowheads="1"/>
          </p:cNvSpPr>
          <p:nvPr/>
        </p:nvSpPr>
        <p:spPr bwMode="auto">
          <a:xfrm>
            <a:off x="6884988" y="2870200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4714" name="Rectangle 140"/>
          <p:cNvSpPr>
            <a:spLocks noChangeArrowheads="1"/>
          </p:cNvSpPr>
          <p:nvPr/>
        </p:nvSpPr>
        <p:spPr bwMode="auto">
          <a:xfrm>
            <a:off x="6997700" y="2998788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4715" name="Rectangle 141"/>
          <p:cNvSpPr>
            <a:spLocks noChangeArrowheads="1"/>
          </p:cNvSpPr>
          <p:nvPr/>
        </p:nvSpPr>
        <p:spPr bwMode="auto">
          <a:xfrm>
            <a:off x="7100888" y="2870200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4716" name="Rectangle 142"/>
          <p:cNvSpPr>
            <a:spLocks noChangeArrowheads="1"/>
          </p:cNvSpPr>
          <p:nvPr/>
        </p:nvSpPr>
        <p:spPr bwMode="auto">
          <a:xfrm>
            <a:off x="7245350" y="2847975"/>
            <a:ext cx="8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/>
          </a:p>
        </p:txBody>
      </p:sp>
      <p:sp>
        <p:nvSpPr>
          <p:cNvPr id="24717" name="Rectangle 143"/>
          <p:cNvSpPr>
            <a:spLocks noChangeArrowheads="1"/>
          </p:cNvSpPr>
          <p:nvPr/>
        </p:nvSpPr>
        <p:spPr bwMode="auto">
          <a:xfrm>
            <a:off x="7304088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4718" name="Rectangle 144"/>
          <p:cNvSpPr>
            <a:spLocks noChangeArrowheads="1"/>
          </p:cNvSpPr>
          <p:nvPr/>
        </p:nvSpPr>
        <p:spPr bwMode="auto">
          <a:xfrm>
            <a:off x="7402513" y="2847975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+e</a:t>
            </a:r>
            <a:endParaRPr lang="en-US"/>
          </a:p>
        </p:txBody>
      </p:sp>
      <p:sp>
        <p:nvSpPr>
          <p:cNvPr id="24719" name="Rectangle 145"/>
          <p:cNvSpPr>
            <a:spLocks noChangeArrowheads="1"/>
          </p:cNvSpPr>
          <p:nvPr/>
        </p:nvSpPr>
        <p:spPr bwMode="auto">
          <a:xfrm>
            <a:off x="7572375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/>
          </a:p>
        </p:txBody>
      </p:sp>
      <p:sp>
        <p:nvSpPr>
          <p:cNvPr id="24720" name="Rectangle 146"/>
          <p:cNvSpPr>
            <a:spLocks noChangeArrowheads="1"/>
          </p:cNvSpPr>
          <p:nvPr/>
        </p:nvSpPr>
        <p:spPr bwMode="auto">
          <a:xfrm>
            <a:off x="7672388" y="2847975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Symbol" pitchFamily="18" charset="2"/>
              </a:rPr>
              <a:t>+e</a:t>
            </a:r>
            <a:endParaRPr lang="en-US"/>
          </a:p>
        </p:txBody>
      </p:sp>
      <p:sp>
        <p:nvSpPr>
          <p:cNvPr id="24721" name="Rectangle 147"/>
          <p:cNvSpPr>
            <a:spLocks noChangeArrowheads="1"/>
          </p:cNvSpPr>
          <p:nvPr/>
        </p:nvSpPr>
        <p:spPr bwMode="auto">
          <a:xfrm>
            <a:off x="7840663" y="298291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Symbol" pitchFamily="18" charset="2"/>
              </a:rPr>
              <a:t>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DC Transfer Curve for a Logic Module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1506538" y="1458913"/>
          <a:ext cx="5510212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Visio" r:id="rId4" imgW="4127500" imgH="3530600" progId="Visio.Drawing.6">
                  <p:embed/>
                </p:oleObj>
              </mc:Choice>
              <mc:Fallback>
                <p:oleObj name="Visio" r:id="rId4" imgW="4127500" imgH="35306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458913"/>
                        <a:ext cx="5510212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Logic Circuit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Output is a function of current input</a:t>
            </a:r>
          </a:p>
          <a:p>
            <a:r>
              <a:rPr lang="en-US" smtClean="0">
                <a:ea typeface="ＭＳ Ｐゴシック" pitchFamily="34" charset="-128"/>
              </a:rPr>
              <a:t>Example – digital thermostat</a:t>
            </a:r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/>
        </p:nvGraphicFramePr>
        <p:xfrm>
          <a:off x="685800" y="2644775"/>
          <a:ext cx="74072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Visio" r:id="rId4" imgW="2794000" imgH="1092200" progId="Visio.Drawing.6">
                  <p:embed/>
                </p:oleObj>
              </mc:Choice>
              <mc:Fallback>
                <p:oleObj name="Visio" r:id="rId4" imgW="2794000" imgH="1092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44775"/>
                        <a:ext cx="740727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 circuit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Includes state (memory, storage)</a:t>
            </a:r>
          </a:p>
          <a:p>
            <a:r>
              <a:rPr lang="en-US" smtClean="0">
                <a:ea typeface="ＭＳ Ｐゴシック" pitchFamily="34" charset="-128"/>
              </a:rPr>
              <a:t>Makes output a function of history as well as current inputs</a:t>
            </a:r>
          </a:p>
          <a:p>
            <a:r>
              <a:rPr lang="en-US" smtClean="0">
                <a:ea typeface="ＭＳ Ｐゴシック" pitchFamily="34" charset="-128"/>
              </a:rPr>
              <a:t>Synchronous sequential logic uses a </a:t>
            </a:r>
            <a:r>
              <a:rPr lang="en-US" i="1" smtClean="0">
                <a:ea typeface="ＭＳ Ｐゴシック" pitchFamily="34" charset="-128"/>
              </a:rPr>
              <a:t>clock</a:t>
            </a:r>
          </a:p>
          <a:p>
            <a:r>
              <a:rPr lang="en-US" smtClean="0">
                <a:ea typeface="ＭＳ Ｐゴシック" pitchFamily="34" charset="-128"/>
              </a:rPr>
              <a:t>Example, calendar circuit</a:t>
            </a: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685800" y="2998788"/>
          <a:ext cx="5083175" cy="322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Visio" r:id="rId4" imgW="3937000" imgH="2501900" progId="Visio.Drawing.6">
                  <p:embed/>
                </p:oleObj>
              </mc:Choice>
              <mc:Fallback>
                <p:oleObj name="Visio" r:id="rId4" imgW="3937000" imgH="2501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98788"/>
                        <a:ext cx="5083175" cy="322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539750" y="2624138"/>
          <a:ext cx="8062913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Visio" r:id="rId4" imgW="4038600" imgH="800100" progId="Visio.Drawing.6">
                  <p:embed/>
                </p:oleObj>
              </mc:Choice>
              <mc:Fallback>
                <p:oleObj name="Visio" r:id="rId4" imgW="4038600" imgH="800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24138"/>
                        <a:ext cx="8062913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832225" y="4918075"/>
            <a:ext cx="1538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000"/>
              <a:t>o = f(i)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logic is memoryless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Can compose digital circuits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685800" y="1552575"/>
          <a:ext cx="792956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Visio" r:id="rId4" imgW="4521200" imgH="1892300" progId="Visio.Drawing.6">
                  <p:embed/>
                </p:oleObj>
              </mc:Choice>
              <mc:Fallback>
                <p:oleObj name="Visio" r:id="rId4" imgW="4521200" imgH="1892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52575"/>
                        <a:ext cx="7929563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438400" y="2362200"/>
            <a:ext cx="3657600" cy="19050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Closure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716088"/>
            <a:ext cx="8312150" cy="3883025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Combinational logic circuits are closed under acyclic composition.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667000" y="26670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971800" y="2971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CL1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4724400" y="30480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5029200" y="3352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CL2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981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19812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19812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19812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733800" y="2819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3733800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3733800" y="3429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57912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57912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5791200" y="3733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1981200" y="3810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3892550" y="39624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CL12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1: Chapters 1, 3, 7.1, Appendix A </a:t>
            </a:r>
          </a:p>
          <a:p>
            <a:r>
              <a:rPr lang="en-US" smtClean="0">
                <a:ea typeface="ＭＳ Ｐゴシック" pitchFamily="34" charset="-128"/>
              </a:rPr>
              <a:t>L2: Chapters 6, 7 for L2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304800" y="1817688"/>
          <a:ext cx="8291513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Visio" r:id="rId4" imgW="5524500" imgH="2146300" progId="Visio.Drawing.6">
                  <p:embed/>
                </p:oleObj>
              </mc:Choice>
              <mc:Fallback>
                <p:oleObj name="Visio" r:id="rId4" imgW="5524500" imgH="2146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17688"/>
                        <a:ext cx="8291513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571750" y="2284413"/>
            <a:ext cx="4002088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800" b="0">
                <a:latin typeface="Tahoma" pitchFamily="34" charset="0"/>
              </a:rPr>
              <a:t>Combinational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4800" b="0">
                <a:latin typeface="Tahoma" pitchFamily="34" charset="0"/>
              </a:rPr>
              <a:t>NOT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4800" b="0">
                <a:latin typeface="Tahoma" pitchFamily="34" charset="0"/>
              </a:rPr>
              <a:t>Combinatorial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not Combinatorial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673225" y="2286000"/>
            <a:ext cx="1947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400" b="0"/>
              <a:t>Combinational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5487988" y="2286000"/>
            <a:ext cx="1881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400" b="0"/>
              <a:t>Combinatorial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030788" y="3400425"/>
            <a:ext cx="275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mathematics of counting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122363" y="3933825"/>
            <a:ext cx="3190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combinational logic circuit</a:t>
            </a:r>
          </a:p>
          <a:p>
            <a:pPr algn="ctr"/>
            <a:r>
              <a:rPr lang="en-US" b="0"/>
              <a:t>combines inputs to generate</a:t>
            </a:r>
          </a:p>
          <a:p>
            <a:pPr algn="ctr"/>
            <a:r>
              <a:rPr lang="en-US" b="0"/>
              <a:t>an output</a:t>
            </a:r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2671763" y="2714625"/>
            <a:ext cx="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6481763" y="27146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Several ways to describe a combinational logic function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Example – Majority Circuit</a:t>
            </a:r>
          </a:p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AutoNum type="arabicPeriod"/>
            </a:pPr>
            <a:r>
              <a:rPr lang="en-US" b="0"/>
              <a:t>English Language Description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Outputs 1 if more inputs are 1 than are 0</a:t>
            </a:r>
          </a:p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AutoNum type="arabicPeriod"/>
            </a:pPr>
            <a:r>
              <a:rPr lang="en-US" b="0"/>
              <a:t>Logic equation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q = (a</a:t>
            </a:r>
            <a:r>
              <a:rPr lang="en-US" b="0">
                <a:sym typeface="Symbol" pitchFamily="18" charset="2"/>
              </a:rPr>
              <a:t></a:t>
            </a:r>
            <a:r>
              <a:rPr lang="en-US">
                <a:sym typeface="Symbol" pitchFamily="18" charset="2"/>
              </a:rPr>
              <a:t></a:t>
            </a:r>
            <a:r>
              <a:rPr lang="en-US" b="0"/>
              <a:t> b) </a:t>
            </a:r>
            <a:r>
              <a:rPr lang="en-US">
                <a:sym typeface="Symbol" pitchFamily="18" charset="2"/>
              </a:rPr>
              <a:t></a:t>
            </a:r>
            <a:r>
              <a:rPr lang="en-US" b="0"/>
              <a:t> (a </a:t>
            </a:r>
            <a:r>
              <a:rPr lang="en-US">
                <a:sym typeface="Symbol" pitchFamily="18" charset="2"/>
              </a:rPr>
              <a:t></a:t>
            </a:r>
            <a:r>
              <a:rPr lang="en-US" b="0"/>
              <a:t> c) </a:t>
            </a:r>
            <a:r>
              <a:rPr lang="en-US">
                <a:sym typeface="Symbol" pitchFamily="18" charset="2"/>
              </a:rPr>
              <a:t></a:t>
            </a:r>
            <a:r>
              <a:rPr lang="en-US" b="0"/>
              <a:t> (b </a:t>
            </a:r>
            <a:r>
              <a:rPr lang="en-US">
                <a:sym typeface="Symbol" pitchFamily="18" charset="2"/>
              </a:rPr>
              <a:t></a:t>
            </a:r>
            <a:r>
              <a:rPr lang="en-US" b="0"/>
              <a:t> c)</a:t>
            </a:r>
          </a:p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AutoNum type="arabicPeriod"/>
            </a:pPr>
            <a:r>
              <a:rPr lang="en-US" b="0"/>
              <a:t>Truth table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b="0"/>
          </a:p>
        </p:txBody>
      </p:sp>
      <p:graphicFrame>
        <p:nvGraphicFramePr>
          <p:cNvPr id="472115" name="Group 51"/>
          <p:cNvGraphicFramePr>
            <a:graphicFrameLocks noGrp="1"/>
          </p:cNvGraphicFramePr>
          <p:nvPr/>
        </p:nvGraphicFramePr>
        <p:xfrm>
          <a:off x="2687638" y="3657600"/>
          <a:ext cx="906462" cy="2469008"/>
        </p:xfrm>
        <a:graphic>
          <a:graphicData uri="http://schemas.openxmlformats.org/drawingml/2006/table">
            <a:tbl>
              <a:tblPr/>
              <a:tblGrid>
                <a:gridCol w="501650"/>
                <a:gridCol w="404812"/>
              </a:tblGrid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Boolean Algebra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Boolean Algebra: 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algebra over 2 elements: {0,1}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3 operators: AND (</a:t>
            </a:r>
            <a:r>
              <a:rPr lang="en-US">
                <a:sym typeface="Symbol" pitchFamily="18" charset="2"/>
              </a:rPr>
              <a:t></a:t>
            </a:r>
            <a:r>
              <a:rPr lang="en-US" b="0"/>
              <a:t>), OR (</a:t>
            </a:r>
            <a:r>
              <a:rPr lang="en-US">
                <a:sym typeface="Symbol" pitchFamily="18" charset="2"/>
              </a:rPr>
              <a:t></a:t>
            </a:r>
            <a:r>
              <a:rPr lang="en-US" b="0"/>
              <a:t>), NOT (</a:t>
            </a:r>
            <a:r>
              <a:rPr lang="en-US">
                <a:sym typeface="Symbol" pitchFamily="18" charset="2"/>
              </a:rPr>
              <a:t></a:t>
            </a:r>
            <a:r>
              <a:rPr lang="en-US" b="0"/>
              <a:t>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AND Operation: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a </a:t>
            </a:r>
            <a:r>
              <a:rPr lang="en-US">
                <a:sym typeface="Symbol" pitchFamily="18" charset="2"/>
              </a:rPr>
              <a:t></a:t>
            </a:r>
            <a:r>
              <a:rPr lang="en-US" b="0"/>
              <a:t> b = 1 iff a=1 and b=1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OR Operation: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a </a:t>
            </a:r>
            <a:r>
              <a:rPr lang="en-US">
                <a:sym typeface="Symbol" pitchFamily="18" charset="2"/>
              </a:rPr>
              <a:t></a:t>
            </a:r>
            <a:r>
              <a:rPr lang="en-US" b="0"/>
              <a:t> b = 1 if a=1 or b=1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NOT Operation: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>
                <a:sym typeface="Symbol" pitchFamily="18" charset="2"/>
              </a:rPr>
              <a:t></a:t>
            </a:r>
            <a:r>
              <a:rPr lang="en-US" b="0"/>
              <a:t>a = 1 iff a=0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b="0"/>
          </a:p>
        </p:txBody>
      </p:sp>
      <p:graphicFrame>
        <p:nvGraphicFramePr>
          <p:cNvPr id="495620" name="Group 4"/>
          <p:cNvGraphicFramePr>
            <a:graphicFrameLocks noGrp="1"/>
          </p:cNvGraphicFramePr>
          <p:nvPr/>
        </p:nvGraphicFramePr>
        <p:xfrm>
          <a:off x="4722813" y="2852738"/>
          <a:ext cx="3281362" cy="1779588"/>
        </p:xfrm>
        <a:graphic>
          <a:graphicData uri="http://schemas.openxmlformats.org/drawingml/2006/table">
            <a:tbl>
              <a:tblPr/>
              <a:tblGrid>
                <a:gridCol w="652462"/>
                <a:gridCol w="701675"/>
                <a:gridCol w="954088"/>
                <a:gridCol w="97313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a&amp;b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a|b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5652" name="Group 36"/>
          <p:cNvGraphicFramePr>
            <a:graphicFrameLocks noGrp="1"/>
          </p:cNvGraphicFramePr>
          <p:nvPr/>
        </p:nvGraphicFramePr>
        <p:xfrm>
          <a:off x="5238750" y="5016500"/>
          <a:ext cx="1606550" cy="692150"/>
        </p:xfrm>
        <a:graphic>
          <a:graphicData uri="http://schemas.openxmlformats.org/drawingml/2006/table">
            <a:tbl>
              <a:tblPr/>
              <a:tblGrid>
                <a:gridCol w="825500"/>
                <a:gridCol w="781050"/>
              </a:tblGrid>
              <a:tr h="382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Note on Notation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b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For AND logic function: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cs typeface="Times New Roman" pitchFamily="18" charset="0"/>
              </a:rPr>
              <a:t>use </a:t>
            </a:r>
            <a:r>
              <a:rPr lang="en-US" sz="280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 b="0">
                <a:cs typeface="Times New Roman" pitchFamily="18" charset="0"/>
              </a:rPr>
              <a:t> or </a:t>
            </a:r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&amp;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cs typeface="Times New Roman" pitchFamily="18" charset="0"/>
              </a:rPr>
              <a:t>don</a:t>
            </a:r>
            <a:r>
              <a:rPr lang="ja-JP" altLang="en-US" b="0">
                <a:cs typeface="Times New Roman" pitchFamily="18" charset="0"/>
              </a:rPr>
              <a:t>’</a:t>
            </a:r>
            <a:r>
              <a:rPr lang="en-US" altLang="ja-JP" b="0">
                <a:cs typeface="Times New Roman" pitchFamily="18" charset="0"/>
              </a:rPr>
              <a:t>t use </a:t>
            </a:r>
            <a:r>
              <a:rPr lang="en-US" altLang="ja-JP" sz="2400">
                <a:solidFill>
                  <a:schemeClr val="hlink"/>
                </a:solidFill>
                <a:cs typeface="Times New Roman" pitchFamily="18" charset="0"/>
              </a:rPr>
              <a:t>x</a:t>
            </a:r>
            <a:r>
              <a:rPr lang="en-US" altLang="ja-JP" b="0">
                <a:cs typeface="Times New Roman" pitchFamily="18" charset="0"/>
              </a:rPr>
              <a:t> nor </a:t>
            </a:r>
            <a:r>
              <a:rPr lang="en-US" altLang="ja-JP" sz="2400">
                <a:solidFill>
                  <a:schemeClr val="hlink"/>
                </a:solidFill>
                <a:cs typeface="Times New Roman" pitchFamily="18" charset="0"/>
              </a:rPr>
              <a:t>.</a:t>
            </a:r>
          </a:p>
          <a:p>
            <a:pPr marL="742950" lvl="1" indent="-285750" algn="l">
              <a:spcBef>
                <a:spcPct val="20000"/>
              </a:spcBef>
              <a:buSzPct val="100000"/>
            </a:pPr>
            <a:endParaRPr lang="en-US" b="0">
              <a:cs typeface="Times New Roman" pitchFamily="18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cs typeface="Times New Roman" pitchFamily="18" charset="0"/>
              </a:rPr>
              <a:t>For OR logic function: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cs typeface="Times New Roman" pitchFamily="18" charset="0"/>
              </a:rPr>
              <a:t>use </a:t>
            </a:r>
            <a:r>
              <a:rPr lang="en-US" sz="280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en-US" b="0">
                <a:cs typeface="Times New Roman" pitchFamily="18" charset="0"/>
              </a:rPr>
              <a:t> or </a:t>
            </a:r>
            <a:r>
              <a:rPr lang="en-US" sz="2400" b="0">
                <a:solidFill>
                  <a:srgbClr val="0000FF"/>
                </a:solidFill>
                <a:cs typeface="Times New Roman" pitchFamily="18" charset="0"/>
              </a:rPr>
              <a:t>|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cs typeface="Times New Roman" pitchFamily="18" charset="0"/>
              </a:rPr>
              <a:t>don</a:t>
            </a:r>
            <a:r>
              <a:rPr lang="ja-JP" altLang="en-US" b="0">
                <a:cs typeface="Times New Roman" pitchFamily="18" charset="0"/>
              </a:rPr>
              <a:t>’</a:t>
            </a:r>
            <a:r>
              <a:rPr lang="en-US" altLang="ja-JP" b="0">
                <a:cs typeface="Times New Roman" pitchFamily="18" charset="0"/>
              </a:rPr>
              <a:t>t use </a:t>
            </a:r>
            <a:r>
              <a:rPr lang="en-US" altLang="ja-JP" sz="2400">
                <a:solidFill>
                  <a:schemeClr val="hlink"/>
                </a:solidFill>
                <a:cs typeface="Times New Roman" pitchFamily="18" charset="0"/>
              </a:rPr>
              <a:t>+</a:t>
            </a:r>
            <a:endParaRPr lang="en-US" sz="2400">
              <a:solidFill>
                <a:schemeClr val="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Axioms of Boolean Algebra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i="1" smtClean="0">
                <a:ea typeface="ＭＳ Ｐゴシック" pitchFamily="34" charset="-128"/>
              </a:rPr>
              <a:t>Axioms: a set of mathematical statements that we assert to be true.</a:t>
            </a:r>
            <a:endParaRPr lang="en-US" i="1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smtClean="0">
                <a:ea typeface="ＭＳ Ｐゴシック" pitchFamily="34" charset="-128"/>
              </a:rPr>
              <a:t>Identity:</a:t>
            </a:r>
          </a:p>
          <a:p>
            <a:pPr marL="803275" lvl="1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0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 x = 0</a:t>
            </a:r>
          </a:p>
          <a:p>
            <a:pPr marL="803275" lvl="1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1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 x = 1</a:t>
            </a:r>
          </a:p>
          <a:p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Idempotence:</a:t>
            </a:r>
          </a:p>
          <a:p>
            <a:pPr marL="803275" lvl="1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1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 x = x</a:t>
            </a:r>
          </a:p>
          <a:p>
            <a:pPr marL="803275" lvl="1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0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 x = x</a:t>
            </a:r>
          </a:p>
          <a:p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Negation:</a:t>
            </a:r>
          </a:p>
          <a:p>
            <a:pPr marL="803275" lvl="1" indent="-346075"/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0 = 1</a:t>
            </a:r>
          </a:p>
          <a:p>
            <a:pPr marL="803275" lvl="1" indent="-346075"/>
            <a:r>
              <a:rPr lang="en-US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1 = 0</a:t>
            </a:r>
          </a:p>
          <a:p>
            <a:pPr marL="803275" lvl="1" indent="-346075"/>
            <a:endParaRPr lang="en-US" smtClean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Useful Boolean Properties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(all can be derived from the axioms)</a:t>
            </a:r>
          </a:p>
        </p:txBody>
      </p:sp>
      <p:graphicFrame>
        <p:nvGraphicFramePr>
          <p:cNvPr id="501763" name="Group 3"/>
          <p:cNvGraphicFramePr>
            <a:graphicFrameLocks noGrp="1"/>
          </p:cNvGraphicFramePr>
          <p:nvPr/>
        </p:nvGraphicFramePr>
        <p:xfrm>
          <a:off x="304800" y="1687513"/>
          <a:ext cx="8534400" cy="4035426"/>
        </p:xfrm>
        <a:graphic>
          <a:graphicData uri="http://schemas.openxmlformats.org/drawingml/2006/table">
            <a:tbl>
              <a:tblPr/>
              <a:tblGrid>
                <a:gridCol w="2028825"/>
                <a:gridCol w="3381375"/>
                <a:gridCol w="31242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Communicative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 = 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 = 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Associative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 =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 =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Distributive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  =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(y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  =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z)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Idempotence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x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x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Absorption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Combining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y)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y) = 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DeMorgan</a:t>
                      </a:r>
                      <a:r>
                        <a:rPr kumimoji="0" lang="ja-JP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=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y) =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DeMorgan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  <a:noFill/>
        </p:spPr>
        <p:txBody>
          <a:bodyPr/>
          <a:lstStyle/>
          <a:p>
            <a:endParaRPr lang="en-US" sz="2000" smtClean="0">
              <a:ea typeface="ＭＳ Ｐゴシック" pitchFamily="34" charset="-128"/>
            </a:endParaRPr>
          </a:p>
          <a:p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(x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2000" b="1" i="1" smtClean="0">
                <a:ea typeface="ＭＳ Ｐゴシック" pitchFamily="34" charset="-128"/>
              </a:rPr>
              <a:t> y) =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x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2000" b="1" i="1" smtClean="0">
                <a:ea typeface="ＭＳ Ｐゴシック" pitchFamily="34" charset="-128"/>
              </a:rPr>
              <a:t>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y</a:t>
            </a:r>
            <a:r>
              <a:rPr lang="en-US" sz="2000" b="1" i="1" smtClean="0">
                <a:ea typeface="ＭＳ Ｐゴシック" pitchFamily="34" charset="-128"/>
                <a:cs typeface="Times New Roman" pitchFamily="18" charset="0"/>
              </a:rPr>
              <a:t>		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(x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n-US" sz="2000" b="1" i="1" smtClean="0">
                <a:ea typeface="ＭＳ Ｐゴシック" pitchFamily="34" charset="-128"/>
              </a:rPr>
              <a:t>y)   =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x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2000" b="1" i="1" smtClean="0">
                <a:ea typeface="ＭＳ Ｐゴシック" pitchFamily="34" charset="-128"/>
              </a:rPr>
              <a:t> </a:t>
            </a:r>
            <a:r>
              <a:rPr lang="en-US" sz="20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2000" b="1" i="1" smtClean="0">
                <a:ea typeface="ＭＳ Ｐゴシック" pitchFamily="34" charset="-128"/>
              </a:rPr>
              <a:t>y</a:t>
            </a:r>
          </a:p>
          <a:p>
            <a:pPr>
              <a:buFontTx/>
              <a:buNone/>
            </a:pPr>
            <a:endParaRPr lang="en-US" sz="2000" b="1" i="1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Proof by perfect induction</a:t>
            </a:r>
          </a:p>
        </p:txBody>
      </p:sp>
      <p:graphicFrame>
        <p:nvGraphicFramePr>
          <p:cNvPr id="503812" name="Group 4"/>
          <p:cNvGraphicFramePr>
            <a:graphicFrameLocks noGrp="1"/>
          </p:cNvGraphicFramePr>
          <p:nvPr/>
        </p:nvGraphicFramePr>
        <p:xfrm>
          <a:off x="1524000" y="3233738"/>
          <a:ext cx="6096000" cy="256381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512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(x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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DeMorgan Graphically</a:t>
            </a: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273050" y="2705100"/>
          <a:ext cx="84423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Visio" r:id="rId4" imgW="2235200" imgH="292100" progId="Visio.Drawing.6">
                  <p:embed/>
                </p:oleObj>
              </mc:Choice>
              <mc:Fallback>
                <p:oleObj name="Visio" r:id="rId4" imgW="2235200" imgH="292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705100"/>
                        <a:ext cx="8442325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	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Digital Abstraction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Representation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Noise</a:t>
            </a:r>
          </a:p>
          <a:p>
            <a:r>
              <a:rPr lang="en-US" smtClean="0">
                <a:ea typeface="ＭＳ Ｐゴシック" pitchFamily="34" charset="-128"/>
              </a:rPr>
              <a:t>Combinational Logic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Output function of current input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Acyclic composition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Representations - description, truth table, equation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Boolean algebra</a:t>
            </a:r>
          </a:p>
          <a:p>
            <a:r>
              <a:rPr lang="en-US" smtClean="0">
                <a:ea typeface="ＭＳ Ｐゴシック" pitchFamily="34" charset="-128"/>
              </a:rPr>
              <a:t>Verilog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Applying Boolean Properties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289242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f(a,b,c) =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c)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f(a,b,c) =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              (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             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f(a,b,c) =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              (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             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f(a,b,c) =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(b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c)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(a </a:t>
            </a:r>
            <a:r>
              <a:rPr lang="en-US" sz="1600" b="1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sz="1600" smtClean="0">
                <a:ea typeface="ＭＳ Ｐゴシック" pitchFamily="34" charset="-128"/>
                <a:cs typeface="Times New Roman" pitchFamily="18" charset="0"/>
              </a:rPr>
              <a:t> b)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057775" y="3022600"/>
            <a:ext cx="295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 i="1">
                <a:solidFill>
                  <a:schemeClr val="hlink"/>
                </a:solidFill>
              </a:rPr>
              <a:t>Apply Absorption Property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 flipH="1">
            <a:off x="3911600" y="31924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95925" y="3965575"/>
            <a:ext cx="295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 i="1">
                <a:solidFill>
                  <a:schemeClr val="hlink"/>
                </a:solidFill>
              </a:rPr>
              <a:t>Apply Combining Property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>
            <a:off x="4349750" y="4135438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i="1" smtClean="0">
                <a:ea typeface="ＭＳ Ｐゴシック" pitchFamily="34" charset="-128"/>
              </a:rPr>
              <a:t>hardware description language (HDL)</a:t>
            </a: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Used as an input to: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Synthesis – implement hardware with gates, cells, or FPGAs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Simulation – see what your hardware will do before you build it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Basic unit is a </a:t>
            </a:r>
            <a:r>
              <a:rPr lang="en-US" i="1" smtClean="0">
                <a:ea typeface="ＭＳ Ｐゴシック" pitchFamily="34" charset="-128"/>
              </a:rPr>
              <a:t>module</a:t>
            </a: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Modules have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Module declaration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Input and output declarations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Internal signal declarations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Logic definition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Assign statements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Case statements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Module instantiations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Verilog for Thermostat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47800"/>
            <a:ext cx="8853487" cy="4648200"/>
          </a:xfrm>
        </p:spPr>
        <p:txBody>
          <a:bodyPr/>
          <a:lstStyle/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module Thermostat(presetTemp, currentTemp, fanOn)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input [2:0] presetTemp, currentTemp ;	// temperature inputs, 3 bits each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output fanOn ;			     	// true when current &gt; preset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4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wire fanOn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assign fanOn = (currentTemp &gt; presetTemp)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endmodule</a:t>
            </a:r>
          </a:p>
          <a:p>
            <a:pPr marL="457200" indent="-457200">
              <a:tabLst>
                <a:tab pos="914400" algn="l"/>
                <a:tab pos="1371600" algn="l"/>
                <a:tab pos="1828800" algn="l"/>
              </a:tabLst>
            </a:pPr>
            <a:endParaRPr lang="en-US" sz="1400" b="1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Verilog for Thermostat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47800"/>
            <a:ext cx="8853487" cy="4648200"/>
          </a:xfrm>
        </p:spPr>
        <p:txBody>
          <a:bodyPr/>
          <a:lstStyle/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module Thermostat(presetTemp, currentTemp, fanOn)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input [2:0] presetTemp, currentTemp ;	// temperature inputs, 3 bits each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output fanOn ;	// true when current &gt; preset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4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4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wire fanOn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  assign fanOn = (currentTemp &gt; presetTemp)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400" b="1" smtClean="0">
                <a:latin typeface="Courier New" pitchFamily="49" charset="0"/>
                <a:ea typeface="ＭＳ Ｐゴシック" pitchFamily="34" charset="-128"/>
              </a:rPr>
              <a:t>endmodule</a:t>
            </a:r>
          </a:p>
          <a:p>
            <a:pPr marL="457200" indent="-457200">
              <a:tabLst>
                <a:tab pos="914400" algn="l"/>
                <a:tab pos="1371600" algn="l"/>
                <a:tab pos="1828800" algn="l"/>
              </a:tabLst>
            </a:pPr>
            <a:endParaRPr lang="en-US" sz="1400" b="1" smtClean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517124" name="AutoShape 4"/>
          <p:cNvSpPr>
            <a:spLocks noChangeArrowheads="1"/>
          </p:cNvSpPr>
          <p:nvPr/>
        </p:nvSpPr>
        <p:spPr bwMode="auto">
          <a:xfrm>
            <a:off x="290513" y="830263"/>
            <a:ext cx="2393950" cy="411162"/>
          </a:xfrm>
          <a:prstGeom prst="wedgeRoundRectCallout">
            <a:avLst>
              <a:gd name="adj1" fmla="val -30106"/>
              <a:gd name="adj2" fmla="val 11872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Module declaration</a:t>
            </a:r>
          </a:p>
        </p:txBody>
      </p:sp>
      <p:sp>
        <p:nvSpPr>
          <p:cNvPr id="517126" name="AutoShape 6"/>
          <p:cNvSpPr>
            <a:spLocks noChangeArrowheads="1"/>
          </p:cNvSpPr>
          <p:nvPr/>
        </p:nvSpPr>
        <p:spPr bwMode="auto">
          <a:xfrm>
            <a:off x="3025775" y="884238"/>
            <a:ext cx="1027113" cy="411162"/>
          </a:xfrm>
          <a:prstGeom prst="wedgeRoundRectCallout">
            <a:avLst>
              <a:gd name="adj1" fmla="val -92657"/>
              <a:gd name="adj2" fmla="val 10598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I/O list</a:t>
            </a:r>
          </a:p>
        </p:txBody>
      </p:sp>
      <p:sp>
        <p:nvSpPr>
          <p:cNvPr id="517127" name="AutoShape 7"/>
          <p:cNvSpPr>
            <a:spLocks noChangeArrowheads="1"/>
          </p:cNvSpPr>
          <p:nvPr/>
        </p:nvSpPr>
        <p:spPr bwMode="auto">
          <a:xfrm>
            <a:off x="290513" y="2268538"/>
            <a:ext cx="2127250" cy="411162"/>
          </a:xfrm>
          <a:prstGeom prst="wedgeRoundRectCallout">
            <a:avLst>
              <a:gd name="adj1" fmla="val -22611"/>
              <a:gd name="adj2" fmla="val -7355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Declare I/Os</a:t>
            </a:r>
          </a:p>
        </p:txBody>
      </p:sp>
      <p:sp>
        <p:nvSpPr>
          <p:cNvPr id="517128" name="AutoShape 8"/>
          <p:cNvSpPr>
            <a:spLocks noChangeArrowheads="1"/>
          </p:cNvSpPr>
          <p:nvPr/>
        </p:nvSpPr>
        <p:spPr bwMode="auto">
          <a:xfrm>
            <a:off x="120650" y="4705350"/>
            <a:ext cx="4257675" cy="719138"/>
          </a:xfrm>
          <a:prstGeom prst="wedgeRoundRectCallout">
            <a:avLst>
              <a:gd name="adj1" fmla="val -37361"/>
              <a:gd name="adj2" fmla="val -29414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A wire is a signal set with an assign statement or connected to a module</a:t>
            </a:r>
          </a:p>
        </p:txBody>
      </p:sp>
      <p:sp>
        <p:nvSpPr>
          <p:cNvPr id="517129" name="AutoShape 9"/>
          <p:cNvSpPr>
            <a:spLocks noChangeArrowheads="1"/>
          </p:cNvSpPr>
          <p:nvPr/>
        </p:nvSpPr>
        <p:spPr bwMode="auto">
          <a:xfrm>
            <a:off x="2989263" y="2268538"/>
            <a:ext cx="2127250" cy="411162"/>
          </a:xfrm>
          <a:prstGeom prst="wedgeRoundRectCallout">
            <a:avLst>
              <a:gd name="adj1" fmla="val -121718"/>
              <a:gd name="adj2" fmla="val -13841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3-bit wide signals</a:t>
            </a:r>
          </a:p>
        </p:txBody>
      </p:sp>
      <p:sp>
        <p:nvSpPr>
          <p:cNvPr id="517130" name="AutoShape 10"/>
          <p:cNvSpPr>
            <a:spLocks noChangeArrowheads="1"/>
          </p:cNvSpPr>
          <p:nvPr/>
        </p:nvSpPr>
        <p:spPr bwMode="auto">
          <a:xfrm>
            <a:off x="2684463" y="3654425"/>
            <a:ext cx="4257675" cy="719138"/>
          </a:xfrm>
          <a:prstGeom prst="wedgeRoundRectCallout">
            <a:avLst>
              <a:gd name="adj1" fmla="val -83444"/>
              <a:gd name="adj2" fmla="val -10960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An assign statement defines a signal with an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nimBg="1"/>
      <p:bldP spid="517124" grpId="1" animBg="1"/>
      <p:bldP spid="517126" grpId="0" animBg="1"/>
      <p:bldP spid="517126" grpId="1" animBg="1"/>
      <p:bldP spid="517127" grpId="0" animBg="1"/>
      <p:bldP spid="517127" grpId="1" animBg="1"/>
      <p:bldP spid="517128" grpId="0" animBg="1"/>
      <p:bldP spid="517128" grpId="1" animBg="1"/>
      <p:bldP spid="517129" grpId="0" animBg="1"/>
      <p:bldP spid="517129" grpId="1" animBg="1"/>
      <p:bldP spid="5171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Days in Month Function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447800"/>
            <a:ext cx="8853487" cy="4648200"/>
          </a:xfrm>
          <a:noFill/>
        </p:spPr>
        <p:txBody>
          <a:bodyPr/>
          <a:lstStyle/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module DaysInMonth(month, days)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input [3:0] month ; // month of the year 1 = Jan, 12 = Dec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output [4:0] days ; // number of days in month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reg [4:0] days ;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always @(month) begin // evaluate whenever month changes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case(month)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2: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d28 ;	    // February has 28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4,6,9,11: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d30 ; // 30 days have September ...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default: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d31 ;  // all the rest have 31...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endcase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end</a:t>
            </a:r>
          </a:p>
          <a:p>
            <a:pPr marL="457200" indent="-457200"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endmodule </a:t>
            </a:r>
          </a:p>
          <a:p>
            <a:pPr marL="457200" indent="-457200"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Example, Days in Month Function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47800"/>
            <a:ext cx="8853487" cy="4648200"/>
          </a:xfrm>
          <a:noFill/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module DaysInMonth(month, days) ;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input [3:0] month ; // month of the year 1 = Jan, 12 = Dec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output [4:0] days ; // number of days in month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reg [4:0] days ;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always @(month) begin // evaluate whenever month changes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case(month)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2: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d28 ;	    // February has 28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4,6,9,11: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d30 ; // 30 days have September ...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  default: days = 5</a:t>
            </a:r>
            <a:r>
              <a:rPr lang="ja-JP" altLang="en-US" sz="18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1800" b="1" smtClean="0">
                <a:latin typeface="Courier New" pitchFamily="49" charset="0"/>
                <a:ea typeface="ＭＳ Ｐゴシック" pitchFamily="34" charset="-128"/>
              </a:rPr>
              <a:t>d31 ;  // all the rest have 31...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  endcase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  end</a:t>
            </a:r>
          </a:p>
          <a:p>
            <a:pPr marL="457200" indent="-457200">
              <a:lnSpc>
                <a:spcPct val="90000"/>
              </a:lnSpc>
              <a:buFontTx/>
              <a:buNone/>
              <a:tabLst>
                <a:tab pos="914400" algn="l"/>
                <a:tab pos="1371600" algn="l"/>
                <a:tab pos="18288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endmodule </a:t>
            </a:r>
          </a:p>
          <a:p>
            <a:pPr marL="457200" indent="-457200">
              <a:lnSpc>
                <a:spcPct val="90000"/>
              </a:lnSpc>
              <a:tabLst>
                <a:tab pos="914400" algn="l"/>
                <a:tab pos="1371600" algn="l"/>
                <a:tab pos="1828800" algn="l"/>
              </a:tabLst>
            </a:pPr>
            <a:endParaRPr lang="en-US" sz="1800" b="1" smtClean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519173" name="AutoShape 5"/>
          <p:cNvSpPr>
            <a:spLocks noChangeArrowheads="1"/>
          </p:cNvSpPr>
          <p:nvPr/>
        </p:nvSpPr>
        <p:spPr bwMode="auto">
          <a:xfrm>
            <a:off x="2424113" y="1609725"/>
            <a:ext cx="3514725" cy="1006475"/>
          </a:xfrm>
          <a:prstGeom prst="wedgeRoundRectCallout">
            <a:avLst>
              <a:gd name="adj1" fmla="val -91329"/>
              <a:gd name="adj2" fmla="val 6325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Reg defines a signal set in an </a:t>
            </a:r>
            <a:r>
              <a:rPr lang="en-US" sz="1800" b="0" i="1"/>
              <a:t>always</a:t>
            </a:r>
            <a:r>
              <a:rPr lang="en-US" sz="1800" b="0"/>
              <a:t> block.  It does </a:t>
            </a:r>
            <a:r>
              <a:rPr lang="en-US" sz="1800"/>
              <a:t>NOT</a:t>
            </a:r>
            <a:r>
              <a:rPr lang="en-US" sz="1800" b="0"/>
              <a:t> define a register.</a:t>
            </a:r>
          </a:p>
        </p:txBody>
      </p:sp>
      <p:sp>
        <p:nvSpPr>
          <p:cNvPr id="519174" name="AutoShape 6"/>
          <p:cNvSpPr>
            <a:spLocks noChangeArrowheads="1"/>
          </p:cNvSpPr>
          <p:nvPr/>
        </p:nvSpPr>
        <p:spPr bwMode="auto">
          <a:xfrm>
            <a:off x="3397250" y="2616200"/>
            <a:ext cx="4054475" cy="1006475"/>
          </a:xfrm>
          <a:prstGeom prst="wedgeRoundRectCallout">
            <a:avLst>
              <a:gd name="adj1" fmla="val -102856"/>
              <a:gd name="adj2" fmla="val 2003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Always block evaluates each time activity list changes.  In this case each time </a:t>
            </a:r>
            <a:r>
              <a:rPr lang="en-US" sz="1800" b="0" i="1"/>
              <a:t>month changes</a:t>
            </a:r>
            <a:endParaRPr lang="en-US" sz="1800" b="0"/>
          </a:p>
        </p:txBody>
      </p:sp>
      <p:sp>
        <p:nvSpPr>
          <p:cNvPr id="519175" name="AutoShape 7"/>
          <p:cNvSpPr>
            <a:spLocks noChangeArrowheads="1"/>
          </p:cNvSpPr>
          <p:nvPr/>
        </p:nvSpPr>
        <p:spPr bwMode="auto">
          <a:xfrm>
            <a:off x="4586288" y="3506788"/>
            <a:ext cx="4054475" cy="1031875"/>
          </a:xfrm>
          <a:prstGeom prst="wedgeRoundRectCallout">
            <a:avLst>
              <a:gd name="adj1" fmla="val -101917"/>
              <a:gd name="adj2" fmla="val -2600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Case statement selects statement depending on value of argument. Like a truth table.</a:t>
            </a:r>
          </a:p>
        </p:txBody>
      </p:sp>
      <p:sp>
        <p:nvSpPr>
          <p:cNvPr id="519176" name="AutoShape 8"/>
          <p:cNvSpPr>
            <a:spLocks noChangeArrowheads="1"/>
          </p:cNvSpPr>
          <p:nvPr/>
        </p:nvSpPr>
        <p:spPr bwMode="auto">
          <a:xfrm>
            <a:off x="2559050" y="5481638"/>
            <a:ext cx="2828925" cy="614362"/>
          </a:xfrm>
          <a:prstGeom prst="wedgeRoundRectCallout">
            <a:avLst>
              <a:gd name="adj1" fmla="val -91023"/>
              <a:gd name="adj2" fmla="val -16163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Default covers values not listed.</a:t>
            </a:r>
          </a:p>
        </p:txBody>
      </p:sp>
      <p:sp>
        <p:nvSpPr>
          <p:cNvPr id="519177" name="AutoShape 9"/>
          <p:cNvSpPr>
            <a:spLocks noChangeArrowheads="1"/>
          </p:cNvSpPr>
          <p:nvPr/>
        </p:nvSpPr>
        <p:spPr bwMode="auto">
          <a:xfrm>
            <a:off x="4957763" y="5019675"/>
            <a:ext cx="2828925" cy="614363"/>
          </a:xfrm>
          <a:prstGeom prst="wedgeRoundRectCallout">
            <a:avLst>
              <a:gd name="adj1" fmla="val -141023"/>
              <a:gd name="adj2" fmla="val -16163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1800" b="0"/>
              <a:t>Can have multiple values per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19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nimBg="1"/>
      <p:bldP spid="519173" grpId="1" animBg="1"/>
      <p:bldP spid="519174" grpId="0" animBg="1"/>
      <p:bldP spid="519174" grpId="1" animBg="1"/>
      <p:bldP spid="519175" grpId="0" animBg="1"/>
      <p:bldP spid="519175" grpId="1" animBg="1"/>
      <p:bldP spid="519176" grpId="0" animBg="1"/>
      <p:bldP spid="519177" grpId="0" animBg="1"/>
      <p:bldP spid="51917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 design style – for synthesizable modules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Combinational modules use only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Assign statements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Case or Casex statements (with default)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If statements – only if all signals have a default assignment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Instantiations of other combinational modules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Sequential modules use only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Combinational logic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Explicitly declared registers (flip-flops)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Do not use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Loops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Always blocks except for case, casex, or if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Do use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Signal concatenation, e.g., {a, b} = {c, d}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Signal subranges, e.g., a[7:1] = b[6:0] ;</a:t>
            </a:r>
          </a:p>
          <a:p>
            <a:pPr marL="381000" indent="-381000">
              <a:lnSpc>
                <a:spcPct val="90000"/>
              </a:lnSpc>
              <a:buFontTx/>
              <a:buAutoNum type="arabicPeriod" startAt="5"/>
            </a:pPr>
            <a:r>
              <a:rPr lang="en-US" sz="1600" smtClean="0">
                <a:ea typeface="ＭＳ Ｐゴシック" pitchFamily="34" charset="-128"/>
              </a:rPr>
              <a:t>Logic is organized into small modules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Leaf modules not more than 40 lines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ea typeface="ＭＳ Ｐゴシック" pitchFamily="34" charset="-128"/>
              </a:rPr>
              <a:t>If it could be made two modules, it should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 design style – for synthesizable modules (page 2)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Tx/>
              <a:buAutoNum type="arabicPeriod" startAt="6"/>
            </a:pPr>
            <a:r>
              <a:rPr lang="en-US" sz="1800" smtClean="0">
                <a:ea typeface="ＭＳ Ｐゴシック" pitchFamily="34" charset="-128"/>
              </a:rPr>
              <a:t>Use lots of comments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Comments themselves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Meaningful signal names – tempHigh, not th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Meaningful module names – DaysInMonth, not Mod3</a:t>
            </a:r>
          </a:p>
          <a:p>
            <a:pPr marL="381000" indent="-381000">
              <a:buFontTx/>
              <a:buAutoNum type="arabicPeriod" startAt="6"/>
            </a:pPr>
            <a:r>
              <a:rPr lang="en-US" sz="1800" smtClean="0">
                <a:ea typeface="ＭＳ Ｐゴシック" pitchFamily="34" charset="-128"/>
              </a:rPr>
              <a:t>Activation lists for case statements include </a:t>
            </a:r>
            <a:r>
              <a:rPr lang="en-US" sz="1800" b="1" smtClean="0">
                <a:ea typeface="ＭＳ Ｐゴシック" pitchFamily="34" charset="-128"/>
              </a:rPr>
              <a:t>ALL </a:t>
            </a:r>
            <a:r>
              <a:rPr lang="en-US" sz="1800" smtClean="0">
                <a:ea typeface="ＭＳ Ｐゴシック" pitchFamily="34" charset="-128"/>
              </a:rPr>
              <a:t>inputs (or use *)</a:t>
            </a:r>
          </a:p>
          <a:p>
            <a:pPr marL="381000" indent="-381000">
              <a:buFontTx/>
              <a:buAutoNum type="arabicPeriod" startAt="6"/>
            </a:pPr>
            <a:r>
              <a:rPr lang="en-US" sz="1800" smtClean="0">
                <a:ea typeface="ＭＳ Ｐゴシック" pitchFamily="34" charset="-128"/>
              </a:rPr>
              <a:t>Constants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All constants are `defined if used more than once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Width of all constants is specified 5</a:t>
            </a:r>
            <a:r>
              <a:rPr lang="ja-JP" altLang="en-US" sz="1800" smtClean="0">
                <a:ea typeface="ＭＳ Ｐゴシック" pitchFamily="34" charset="-128"/>
              </a:rPr>
              <a:t>’</a:t>
            </a:r>
            <a:r>
              <a:rPr lang="en-US" altLang="ja-JP" sz="1800" smtClean="0">
                <a:ea typeface="ＭＳ Ｐゴシック" pitchFamily="34" charset="-128"/>
              </a:rPr>
              <a:t>d31, not 31</a:t>
            </a:r>
          </a:p>
          <a:p>
            <a:pPr marL="381000" indent="-381000">
              <a:buFontTx/>
              <a:buAutoNum type="arabicPeriod" startAt="6"/>
            </a:pPr>
            <a:r>
              <a:rPr lang="en-US" sz="1800" smtClean="0">
                <a:ea typeface="ＭＳ Ｐゴシック" pitchFamily="34" charset="-128"/>
              </a:rPr>
              <a:t>Signals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Buses (multi-bit signals) are numbered high to low </a:t>
            </a:r>
          </a:p>
          <a:p>
            <a:pPr marL="1257300" lvl="2" indent="-342900"/>
            <a:r>
              <a:rPr lang="en-US" sz="1600" smtClean="0">
                <a:ea typeface="ＭＳ Ｐゴシック" pitchFamily="34" charset="-128"/>
              </a:rPr>
              <a:t>e.g., wire [31:0] bus</a:t>
            </a:r>
          </a:p>
          <a:p>
            <a:pPr marL="838200" lvl="1" indent="-381000">
              <a:buFontTx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All signals should be high-true (except primary inputs and outputs)</a:t>
            </a:r>
          </a:p>
          <a:p>
            <a:pPr marL="381000" indent="-381000">
              <a:buFontTx/>
              <a:buAutoNum type="arabicPeriod" startAt="6"/>
            </a:pPr>
            <a:r>
              <a:rPr lang="en-US" sz="1800" smtClean="0">
                <a:ea typeface="ＭＳ Ｐゴシック" pitchFamily="34" charset="-128"/>
              </a:rPr>
              <a:t>Visualize the logic your Verilog will generate.</a:t>
            </a:r>
          </a:p>
          <a:p>
            <a:pPr marL="838200" lvl="1" indent="-381000"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If you can</a:t>
            </a:r>
            <a:r>
              <a:rPr lang="ja-JP" altLang="en-US" sz="1800" smtClean="0">
                <a:ea typeface="ＭＳ Ｐゴシック" pitchFamily="34" charset="-128"/>
              </a:rPr>
              <a:t>’</a:t>
            </a:r>
            <a:r>
              <a:rPr lang="en-US" altLang="ja-JP" sz="1800" smtClean="0">
                <a:ea typeface="ＭＳ Ｐゴシック" pitchFamily="34" charset="-128"/>
              </a:rPr>
              <a:t>t visualize it, the result will not be pretty</a:t>
            </a:r>
            <a:endParaRPr lang="en-US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world is digital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Systems are digital at their core, only analog on the edges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Representing information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Binary signals, sets, continuous values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Digital signals reject noise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Voltage range divided into discrete states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Noise margins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Combinational logic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Output depends only on input (no state)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Boolean algebra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Rules to manipulate logic equations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Verilog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Describe hardware for simulation and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Moore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388" name="Picture 6" descr="Image:Moore Law diagram (2004)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6675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Next Time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 with Karnaugh maps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Manual design of combinational circuits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In real life you will synthesize these, but everyone needs to manually design a combinational circuit – just once.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Digital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Voltages Ranges of Binary Signals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1600200" y="2743200"/>
            <a:ext cx="2276475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1600200" y="2743200"/>
            <a:ext cx="2276475" cy="414338"/>
          </a:xfrm>
          <a:prstGeom prst="rect">
            <a:avLst/>
          </a:prstGeom>
          <a:solidFill>
            <a:srgbClr val="0000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2727325" y="281463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4719638" y="2743200"/>
            <a:ext cx="2320925" cy="4143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4724400" y="2743200"/>
            <a:ext cx="2357438" cy="414338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5891213" y="281463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4105275" y="2743200"/>
            <a:ext cx="414338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3886200" y="2743200"/>
            <a:ext cx="838200" cy="414338"/>
          </a:xfrm>
          <a:prstGeom prst="rect">
            <a:avLst/>
          </a:prstGeom>
          <a:solidFill>
            <a:srgbClr val="FFFF99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 19"/>
          <p:cNvSpPr>
            <a:spLocks noChangeArrowheads="1"/>
          </p:cNvSpPr>
          <p:nvPr/>
        </p:nvSpPr>
        <p:spPr bwMode="auto">
          <a:xfrm>
            <a:off x="4248150" y="27781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?</a:t>
            </a:r>
            <a:endParaRPr lang="en-US"/>
          </a:p>
        </p:txBody>
      </p: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7854950" y="3200400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Voltage</a:t>
            </a:r>
            <a:endParaRPr lang="en-US"/>
          </a:p>
        </p:txBody>
      </p:sp>
      <p:sp>
        <p:nvSpPr>
          <p:cNvPr id="18446" name="Rectangle 23"/>
          <p:cNvSpPr>
            <a:spLocks noChangeArrowheads="1"/>
          </p:cNvSpPr>
          <p:nvPr/>
        </p:nvSpPr>
        <p:spPr bwMode="auto">
          <a:xfrm>
            <a:off x="795338" y="2743200"/>
            <a:ext cx="828675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24"/>
          <p:cNvSpPr>
            <a:spLocks noChangeArrowheads="1"/>
          </p:cNvSpPr>
          <p:nvPr/>
        </p:nvSpPr>
        <p:spPr bwMode="auto">
          <a:xfrm>
            <a:off x="795338" y="2743200"/>
            <a:ext cx="828675" cy="414338"/>
          </a:xfrm>
          <a:prstGeom prst="rect">
            <a:avLst/>
          </a:prstGeom>
          <a:solidFill>
            <a:schemeClr val="hlink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Rectangle 26"/>
          <p:cNvSpPr>
            <a:spLocks noChangeArrowheads="1"/>
          </p:cNvSpPr>
          <p:nvPr/>
        </p:nvSpPr>
        <p:spPr bwMode="auto">
          <a:xfrm>
            <a:off x="7024688" y="2743200"/>
            <a:ext cx="827087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27"/>
          <p:cNvSpPr>
            <a:spLocks noChangeArrowheads="1"/>
          </p:cNvSpPr>
          <p:nvPr/>
        </p:nvSpPr>
        <p:spPr bwMode="auto">
          <a:xfrm>
            <a:off x="7024688" y="2743200"/>
            <a:ext cx="827087" cy="414338"/>
          </a:xfrm>
          <a:prstGeom prst="rect">
            <a:avLst/>
          </a:prstGeom>
          <a:solidFill>
            <a:schemeClr val="hlink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Rectangle 25"/>
          <p:cNvSpPr>
            <a:spLocks noChangeArrowheads="1"/>
          </p:cNvSpPr>
          <p:nvPr/>
        </p:nvSpPr>
        <p:spPr bwMode="auto">
          <a:xfrm>
            <a:off x="855663" y="2854325"/>
            <a:ext cx="6715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Damage</a:t>
            </a:r>
            <a:endParaRPr lang="en-US"/>
          </a:p>
        </p:txBody>
      </p:sp>
      <p:sp>
        <p:nvSpPr>
          <p:cNvPr id="18451" name="Rectangle 28"/>
          <p:cNvSpPr>
            <a:spLocks noChangeArrowheads="1"/>
          </p:cNvSpPr>
          <p:nvPr/>
        </p:nvSpPr>
        <p:spPr bwMode="auto">
          <a:xfrm>
            <a:off x="7080250" y="2854325"/>
            <a:ext cx="6715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Damage</a:t>
            </a:r>
            <a:endParaRPr lang="en-US"/>
          </a:p>
        </p:txBody>
      </p:sp>
      <p:sp>
        <p:nvSpPr>
          <p:cNvPr id="18452" name="Text Box 48"/>
          <p:cNvSpPr txBox="1">
            <a:spLocks noChangeArrowheads="1"/>
          </p:cNvSpPr>
          <p:nvPr/>
        </p:nvSpPr>
        <p:spPr bwMode="auto">
          <a:xfrm>
            <a:off x="1397000" y="3178175"/>
            <a:ext cx="46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min</a:t>
            </a:r>
          </a:p>
        </p:txBody>
      </p:sp>
      <p:sp>
        <p:nvSpPr>
          <p:cNvPr id="18453" name="Text Box 49"/>
          <p:cNvSpPr txBox="1">
            <a:spLocks noChangeArrowheads="1"/>
          </p:cNvSpPr>
          <p:nvPr/>
        </p:nvSpPr>
        <p:spPr bwMode="auto">
          <a:xfrm>
            <a:off x="2692400" y="3178175"/>
            <a:ext cx="261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0</a:t>
            </a:r>
          </a:p>
        </p:txBody>
      </p:sp>
      <p:sp>
        <p:nvSpPr>
          <p:cNvPr id="18454" name="Text Box 50"/>
          <p:cNvSpPr txBox="1">
            <a:spLocks noChangeArrowheads="1"/>
          </p:cNvSpPr>
          <p:nvPr/>
        </p:nvSpPr>
        <p:spPr bwMode="auto">
          <a:xfrm>
            <a:off x="3754438" y="3178175"/>
            <a:ext cx="315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IL</a:t>
            </a:r>
          </a:p>
        </p:txBody>
      </p:sp>
      <p:sp>
        <p:nvSpPr>
          <p:cNvPr id="18455" name="Text Box 51"/>
          <p:cNvSpPr txBox="1">
            <a:spLocks noChangeArrowheads="1"/>
          </p:cNvSpPr>
          <p:nvPr/>
        </p:nvSpPr>
        <p:spPr bwMode="auto">
          <a:xfrm>
            <a:off x="4649788" y="3178175"/>
            <a:ext cx="334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IH</a:t>
            </a:r>
          </a:p>
        </p:txBody>
      </p:sp>
      <p:sp>
        <p:nvSpPr>
          <p:cNvPr id="18456" name="Text Box 52"/>
          <p:cNvSpPr txBox="1">
            <a:spLocks noChangeArrowheads="1"/>
          </p:cNvSpPr>
          <p:nvPr/>
        </p:nvSpPr>
        <p:spPr bwMode="auto">
          <a:xfrm>
            <a:off x="5868988" y="3178175"/>
            <a:ext cx="261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1</a:t>
            </a:r>
          </a:p>
        </p:txBody>
      </p:sp>
      <p:sp>
        <p:nvSpPr>
          <p:cNvPr id="18457" name="Text Box 53"/>
          <p:cNvSpPr txBox="1">
            <a:spLocks noChangeArrowheads="1"/>
          </p:cNvSpPr>
          <p:nvPr/>
        </p:nvSpPr>
        <p:spPr bwMode="auto">
          <a:xfrm>
            <a:off x="6746875" y="3178175"/>
            <a:ext cx="50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max</a:t>
            </a:r>
          </a:p>
        </p:txBody>
      </p:sp>
      <p:sp>
        <p:nvSpPr>
          <p:cNvPr id="18458" name="Line 54"/>
          <p:cNvSpPr>
            <a:spLocks noChangeShapeType="1"/>
          </p:cNvSpPr>
          <p:nvPr/>
        </p:nvSpPr>
        <p:spPr bwMode="auto">
          <a:xfrm flipV="1">
            <a:off x="457200" y="3157538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8459" name="Text Box 55"/>
          <p:cNvSpPr txBox="1">
            <a:spLocks noChangeArrowheads="1"/>
          </p:cNvSpPr>
          <p:nvPr/>
        </p:nvSpPr>
        <p:spPr bwMode="auto">
          <a:xfrm>
            <a:off x="1524000" y="3962400"/>
            <a:ext cx="606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-0.3V</a:t>
            </a:r>
          </a:p>
        </p:txBody>
      </p:sp>
      <p:sp>
        <p:nvSpPr>
          <p:cNvPr id="18460" name="Text Box 56"/>
          <p:cNvSpPr txBox="1">
            <a:spLocks noChangeArrowheads="1"/>
          </p:cNvSpPr>
          <p:nvPr/>
        </p:nvSpPr>
        <p:spPr bwMode="auto">
          <a:xfrm>
            <a:off x="2743200" y="3962400"/>
            <a:ext cx="52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0.0V</a:t>
            </a:r>
          </a:p>
        </p:txBody>
      </p:sp>
      <p:sp>
        <p:nvSpPr>
          <p:cNvPr id="18461" name="Text Box 57"/>
          <p:cNvSpPr txBox="1">
            <a:spLocks noChangeArrowheads="1"/>
          </p:cNvSpPr>
          <p:nvPr/>
        </p:nvSpPr>
        <p:spPr bwMode="auto">
          <a:xfrm>
            <a:off x="3657600" y="3962400"/>
            <a:ext cx="52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0.7V</a:t>
            </a:r>
          </a:p>
        </p:txBody>
      </p:sp>
      <p:sp>
        <p:nvSpPr>
          <p:cNvPr id="18462" name="Text Box 58"/>
          <p:cNvSpPr txBox="1">
            <a:spLocks noChangeArrowheads="1"/>
          </p:cNvSpPr>
          <p:nvPr/>
        </p:nvSpPr>
        <p:spPr bwMode="auto">
          <a:xfrm>
            <a:off x="4495800" y="3962400"/>
            <a:ext cx="52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1.7V</a:t>
            </a:r>
          </a:p>
        </p:txBody>
      </p:sp>
      <p:sp>
        <p:nvSpPr>
          <p:cNvPr id="18463" name="Text Box 59"/>
          <p:cNvSpPr txBox="1">
            <a:spLocks noChangeArrowheads="1"/>
          </p:cNvSpPr>
          <p:nvPr/>
        </p:nvSpPr>
        <p:spPr bwMode="auto">
          <a:xfrm>
            <a:off x="5715000" y="3886200"/>
            <a:ext cx="52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2.5V</a:t>
            </a:r>
          </a:p>
        </p:txBody>
      </p:sp>
      <p:sp>
        <p:nvSpPr>
          <p:cNvPr id="18464" name="Text Box 60"/>
          <p:cNvSpPr txBox="1">
            <a:spLocks noChangeArrowheads="1"/>
          </p:cNvSpPr>
          <p:nvPr/>
        </p:nvSpPr>
        <p:spPr bwMode="auto">
          <a:xfrm>
            <a:off x="6705600" y="3886200"/>
            <a:ext cx="52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2.8V</a:t>
            </a:r>
          </a:p>
        </p:txBody>
      </p:sp>
      <p:sp>
        <p:nvSpPr>
          <p:cNvPr id="18465" name="Text Box 61"/>
          <p:cNvSpPr txBox="1">
            <a:spLocks noChangeArrowheads="1"/>
          </p:cNvSpPr>
          <p:nvPr/>
        </p:nvSpPr>
        <p:spPr bwMode="auto">
          <a:xfrm>
            <a:off x="3124200" y="4648200"/>
            <a:ext cx="2427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/>
              <a:t>2.5V LVCMOS Logic</a:t>
            </a:r>
          </a:p>
        </p:txBody>
      </p:sp>
      <p:sp>
        <p:nvSpPr>
          <p:cNvPr id="18466" name="Line 62"/>
          <p:cNvSpPr>
            <a:spLocks noChangeShapeType="1"/>
          </p:cNvSpPr>
          <p:nvPr/>
        </p:nvSpPr>
        <p:spPr bwMode="auto">
          <a:xfrm>
            <a:off x="1676400" y="43434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Representing Information with Digital Signals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1663" y="1671638"/>
            <a:ext cx="225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/>
              <a:t>Binary Information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95625" y="1671638"/>
            <a:ext cx="198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Light On/Off: 1/0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0075" y="2251075"/>
            <a:ext cx="194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/>
              <a:t>Element of a set</a:t>
            </a:r>
          </a:p>
        </p:txBody>
      </p:sp>
      <p:graphicFrame>
        <p:nvGraphicFramePr>
          <p:cNvPr id="399456" name="Group 96"/>
          <p:cNvGraphicFramePr>
            <a:graphicFrameLocks noGrp="1"/>
          </p:cNvGraphicFramePr>
          <p:nvPr/>
        </p:nvGraphicFramePr>
        <p:xfrm>
          <a:off x="3100388" y="2406650"/>
          <a:ext cx="2208212" cy="1201739"/>
        </p:xfrm>
        <a:graphic>
          <a:graphicData uri="http://schemas.openxmlformats.org/drawingml/2006/table">
            <a:tbl>
              <a:tblPr/>
              <a:tblGrid>
                <a:gridCol w="1104900"/>
                <a:gridCol w="110331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White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Blue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Yellow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476" name="Group 116"/>
          <p:cNvGraphicFramePr>
            <a:graphicFrameLocks noGrp="1"/>
          </p:cNvGraphicFramePr>
          <p:nvPr/>
        </p:nvGraphicFramePr>
        <p:xfrm>
          <a:off x="5816600" y="2413000"/>
          <a:ext cx="2208213" cy="1195389"/>
        </p:xfrm>
        <a:graphic>
          <a:graphicData uri="http://schemas.openxmlformats.org/drawingml/2006/table">
            <a:tbl>
              <a:tblPr/>
              <a:tblGrid>
                <a:gridCol w="1104900"/>
                <a:gridCol w="1103313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Purple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Orange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Green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Black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7" name="Text Box 117"/>
          <p:cNvSpPr txBox="1">
            <a:spLocks noChangeArrowheads="1"/>
          </p:cNvSpPr>
          <p:nvPr/>
        </p:nvSpPr>
        <p:spPr bwMode="auto">
          <a:xfrm>
            <a:off x="603250" y="3811588"/>
            <a:ext cx="2722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i="1"/>
              <a:t>Continuous Quantities</a:t>
            </a:r>
          </a:p>
        </p:txBody>
      </p:sp>
      <p:graphicFrame>
        <p:nvGraphicFramePr>
          <p:cNvPr id="399478" name="Group 118"/>
          <p:cNvGraphicFramePr>
            <a:graphicFrameLocks noGrp="1"/>
          </p:cNvGraphicFramePr>
          <p:nvPr/>
        </p:nvGraphicFramePr>
        <p:xfrm>
          <a:off x="603250" y="4243388"/>
          <a:ext cx="1571625" cy="1201738"/>
        </p:xfrm>
        <a:graphic>
          <a:graphicData uri="http://schemas.openxmlformats.org/drawingml/2006/table">
            <a:tbl>
              <a:tblPr/>
              <a:tblGrid>
                <a:gridCol w="785813"/>
                <a:gridCol w="785812"/>
              </a:tblGrid>
              <a:tr h="306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512" name="Group 152"/>
          <p:cNvGraphicFramePr>
            <a:graphicFrameLocks noGrp="1"/>
          </p:cNvGraphicFramePr>
          <p:nvPr/>
        </p:nvGraphicFramePr>
        <p:xfrm>
          <a:off x="2486025" y="4243388"/>
          <a:ext cx="1571625" cy="1201738"/>
        </p:xfrm>
        <a:graphic>
          <a:graphicData uri="http://schemas.openxmlformats.org/drawingml/2006/table">
            <a:tbl>
              <a:tblPr/>
              <a:tblGrid>
                <a:gridCol w="785813"/>
                <a:gridCol w="785812"/>
              </a:tblGrid>
              <a:tr h="306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581" name="Group 221"/>
          <p:cNvGraphicFramePr>
            <a:graphicFrameLocks noGrp="1"/>
          </p:cNvGraphicFramePr>
          <p:nvPr/>
        </p:nvGraphicFramePr>
        <p:xfrm>
          <a:off x="4205288" y="4243388"/>
          <a:ext cx="2125662" cy="1201738"/>
        </p:xfrm>
        <a:graphic>
          <a:graphicData uri="http://schemas.openxmlformats.org/drawingml/2006/table">
            <a:tbl>
              <a:tblPr/>
              <a:tblGrid>
                <a:gridCol w="1352550"/>
                <a:gridCol w="773112"/>
              </a:tblGrid>
              <a:tr h="306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0000000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0000001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0000011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0000111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584" name="Group 224"/>
          <p:cNvGraphicFramePr>
            <a:graphicFrameLocks noGrp="1"/>
          </p:cNvGraphicFramePr>
          <p:nvPr/>
        </p:nvGraphicFramePr>
        <p:xfrm>
          <a:off x="6483350" y="4243388"/>
          <a:ext cx="2125663" cy="1201738"/>
        </p:xfrm>
        <a:graphic>
          <a:graphicData uri="http://schemas.openxmlformats.org/drawingml/2006/table">
            <a:tbl>
              <a:tblPr/>
              <a:tblGrid>
                <a:gridCol w="1352550"/>
                <a:gridCol w="773113"/>
              </a:tblGrid>
              <a:tr h="306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0001111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0011111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0111111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1111111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would you represent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A Date ?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Days since Jan 1 0000 	(20 bits)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Month, day, year	(4 + 5 + </a:t>
            </a:r>
            <a:r>
              <a:rPr lang="en-US" sz="1800" smtClean="0">
                <a:solidFill>
                  <a:schemeClr val="hlink"/>
                </a:solidFill>
                <a:ea typeface="ＭＳ Ｐゴシック" pitchFamily="34" charset="-128"/>
              </a:rPr>
              <a:t>12</a:t>
            </a:r>
            <a:r>
              <a:rPr lang="en-US" sz="1800" smtClean="0">
                <a:ea typeface="ＭＳ Ｐゴシック" pitchFamily="34" charset="-128"/>
              </a:rPr>
              <a:t> bits)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Month, day, year, day of week	(4 + 5 + </a:t>
            </a:r>
            <a:r>
              <a:rPr lang="en-US" sz="1800" smtClean="0">
                <a:solidFill>
                  <a:schemeClr val="hlink"/>
                </a:solidFill>
                <a:ea typeface="ＭＳ Ｐゴシック" pitchFamily="34" charset="-128"/>
              </a:rPr>
              <a:t>12</a:t>
            </a:r>
            <a:r>
              <a:rPr lang="en-US" sz="1800" smtClean="0">
                <a:ea typeface="ＭＳ Ｐゴシック" pitchFamily="34" charset="-128"/>
              </a:rPr>
              <a:t> + 3 bits)</a:t>
            </a:r>
          </a:p>
          <a:p>
            <a:pPr lvl="2">
              <a:tabLst>
                <a:tab pos="5486400" algn="l"/>
              </a:tabLst>
            </a:pPr>
            <a:r>
              <a:rPr lang="en-US" sz="1600" smtClean="0">
                <a:ea typeface="ＭＳ Ｐゴシック" pitchFamily="34" charset="-128"/>
              </a:rPr>
              <a:t>This representation is _________</a:t>
            </a:r>
          </a:p>
          <a:p>
            <a:pPr lvl="2">
              <a:tabLst>
                <a:tab pos="5486400" algn="l"/>
              </a:tabLst>
            </a:pPr>
            <a:endParaRPr lang="en-US" sz="1600" smtClean="0">
              <a:ea typeface="ＭＳ Ｐゴシック" pitchFamily="34" charset="-128"/>
            </a:endParaRPr>
          </a:p>
          <a:p>
            <a:pPr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A playing card ?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Number in deck 	(6 bits)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Suit, Number	(2 + 4 bits)</a:t>
            </a:r>
          </a:p>
          <a:p>
            <a:pPr lvl="1"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Decoded suit, decoded number	(4 + 13 bits)</a:t>
            </a:r>
          </a:p>
          <a:p>
            <a:pPr lvl="1">
              <a:tabLst>
                <a:tab pos="5486400" algn="l"/>
              </a:tabLst>
            </a:pPr>
            <a:endParaRPr lang="en-US" sz="1800" smtClean="0">
              <a:ea typeface="ＭＳ Ｐゴシック" pitchFamily="34" charset="-128"/>
            </a:endParaRPr>
          </a:p>
          <a:p>
            <a:pPr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A 5-card hand ?</a:t>
            </a:r>
          </a:p>
          <a:p>
            <a:pPr>
              <a:tabLst>
                <a:tab pos="5486400" algn="l"/>
              </a:tabLst>
            </a:pPr>
            <a:endParaRPr lang="en-US" sz="1800" smtClean="0">
              <a:ea typeface="ＭＳ Ｐゴシック" pitchFamily="34" charset="-128"/>
            </a:endParaRPr>
          </a:p>
          <a:p>
            <a:pPr>
              <a:tabLst>
                <a:tab pos="5486400" algn="l"/>
              </a:tabLst>
            </a:pPr>
            <a:r>
              <a:rPr lang="en-US" sz="1800" smtClean="0">
                <a:ea typeface="ＭＳ Ｐゴシック" pitchFamily="34" charset="-128"/>
              </a:rPr>
              <a:t>Pick a representation based on operations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2005-2012,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Pick representation of colors to support the operation of subtractive color mixing (e.g., red + blue = purple)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colors - white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Primary colors – red, blue, yellow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Derived colors – orange, purple, green, black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How would you represent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2192</Words>
  <Application>Microsoft Office PowerPoint</Application>
  <PresentationFormat>On-screen Show (4:3)</PresentationFormat>
  <Paragraphs>592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ＭＳ Ｐゴシック</vt:lpstr>
      <vt:lpstr>Times New Roman</vt:lpstr>
      <vt:lpstr>Symbol</vt:lpstr>
      <vt:lpstr>Tahoma</vt:lpstr>
      <vt:lpstr>Courier New</vt:lpstr>
      <vt:lpstr>lect</vt:lpstr>
      <vt:lpstr>Microsoft Visio Drawing</vt:lpstr>
      <vt:lpstr>Digital Design: A Systems Approach  Lecture 1:   The Digital Abstraction Combinational Logic  Verilog </vt:lpstr>
      <vt:lpstr>Readings</vt:lpstr>
      <vt:lpstr>Today </vt:lpstr>
      <vt:lpstr>Moore’s Law</vt:lpstr>
      <vt:lpstr>The Digital Abstraction</vt:lpstr>
      <vt:lpstr>Voltages Ranges of Binary Signals</vt:lpstr>
      <vt:lpstr>Representing Information with Digital Signals</vt:lpstr>
      <vt:lpstr>How would you represent</vt:lpstr>
      <vt:lpstr>Example</vt:lpstr>
      <vt:lpstr>Effect of Noise on Analog &amp; Digital Signals</vt:lpstr>
      <vt:lpstr>Input &amp; Output Voltage Ranges</vt:lpstr>
      <vt:lpstr>Restoration of Digital Signals</vt:lpstr>
      <vt:lpstr>DC Transfer Curve for a Logic Module</vt:lpstr>
      <vt:lpstr>Combinational Logic</vt:lpstr>
      <vt:lpstr>Combinational Logic Circuit</vt:lpstr>
      <vt:lpstr>Sequential logic circuit</vt:lpstr>
      <vt:lpstr>Combinational logic is memoryless</vt:lpstr>
      <vt:lpstr>Can compose digital circuits</vt:lpstr>
      <vt:lpstr>Closure</vt:lpstr>
      <vt:lpstr>PowerPoint Presentation</vt:lpstr>
      <vt:lpstr>PowerPoint Presentation</vt:lpstr>
      <vt:lpstr>Combinational not Combinatorial</vt:lpstr>
      <vt:lpstr>Several ways to describe a combinational logic function</vt:lpstr>
      <vt:lpstr>Boolean Algebra</vt:lpstr>
      <vt:lpstr>Note on Notation</vt:lpstr>
      <vt:lpstr>Axioms of Boolean Algebra</vt:lpstr>
      <vt:lpstr>Useful Boolean Properties (all can be derived from the axioms)</vt:lpstr>
      <vt:lpstr>DeMorgan’s Law</vt:lpstr>
      <vt:lpstr>DeMorgan Graphically</vt:lpstr>
      <vt:lpstr>Applying Boolean Properties</vt:lpstr>
      <vt:lpstr>Verilog</vt:lpstr>
      <vt:lpstr>Verilog</vt:lpstr>
      <vt:lpstr>Example, Verilog for Thermostat</vt:lpstr>
      <vt:lpstr>Example, Verilog for Thermostat</vt:lpstr>
      <vt:lpstr>Example, Days in Month Function</vt:lpstr>
      <vt:lpstr>Example, Days in Month Function</vt:lpstr>
      <vt:lpstr>Verilog design style – for synthesizable modules</vt:lpstr>
      <vt:lpstr>Verilog design style – for synthesizable modules (page 2)</vt:lpstr>
      <vt:lpstr>Summary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2012-11-30T21:58:57Z</dcterms:created>
  <dcterms:modified xsi:type="dcterms:W3CDTF">2012-11-30T21:59:48Z</dcterms:modified>
</cp:coreProperties>
</file>