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79" r:id="rId3"/>
    <p:sldId id="383" r:id="rId4"/>
    <p:sldId id="378" r:id="rId5"/>
    <p:sldId id="355" r:id="rId6"/>
    <p:sldId id="384" r:id="rId7"/>
    <p:sldId id="340" r:id="rId8"/>
    <p:sldId id="342" r:id="rId9"/>
    <p:sldId id="359" r:id="rId10"/>
    <p:sldId id="361" r:id="rId11"/>
    <p:sldId id="357" r:id="rId12"/>
    <p:sldId id="380" r:id="rId13"/>
    <p:sldId id="360" r:id="rId14"/>
    <p:sldId id="362" r:id="rId15"/>
    <p:sldId id="363" r:id="rId16"/>
    <p:sldId id="381" r:id="rId17"/>
    <p:sldId id="364" r:id="rId18"/>
    <p:sldId id="365" r:id="rId19"/>
    <p:sldId id="367" r:id="rId20"/>
    <p:sldId id="366" r:id="rId21"/>
    <p:sldId id="382" r:id="rId22"/>
    <p:sldId id="385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3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17EA0-2F83-4CAE-A70A-EE480CE50E2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A3398-F7FF-44C9-9B8C-C185EE80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8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3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2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2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2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2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3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1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1FA5-6D4D-4715-800E-DC2D28B6F2D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136904" cy="1470025"/>
          </a:xfrm>
        </p:spPr>
        <p:txBody>
          <a:bodyPr>
            <a:normAutofit/>
          </a:bodyPr>
          <a:lstStyle/>
          <a:p>
            <a:r>
              <a:rPr lang="en-GB" b="1" dirty="0"/>
              <a:t>Fibre Amplifiers and Lasers for Near-IR </a:t>
            </a:r>
            <a:r>
              <a:rPr lang="en-GB" b="1" dirty="0" smtClean="0"/>
              <a:t>Spectroscopy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>
            <a:normAutofit/>
          </a:bodyPr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6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Wavelength Selection and Tuning by Adjustment of the Mode-Lock Frequency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83" y="1895824"/>
            <a:ext cx="5049189" cy="3163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9832" y="4210312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Wavelength tuning may be performed </a:t>
            </a:r>
            <a:r>
              <a:rPr lang="en-US" dirty="0" smtClean="0"/>
              <a:t>by a </a:t>
            </a:r>
            <a:r>
              <a:rPr lang="en-US" dirty="0"/>
              <a:t>chirped </a:t>
            </a:r>
            <a:r>
              <a:rPr lang="en-US" dirty="0" smtClean="0"/>
              <a:t>FBG with dispersion,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. For a cavity round-trip time of </a:t>
            </a:r>
            <a:r>
              <a:rPr lang="en-US" i="1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, the wavelength tuning is related to </a:t>
            </a:r>
            <a:r>
              <a:rPr lang="en-US" dirty="0"/>
              <a:t>a</a:t>
            </a:r>
            <a:r>
              <a:rPr lang="en-US" dirty="0" smtClean="0"/>
              <a:t> fractional shift in the mode-lock frequency by: </a:t>
            </a:r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48379" y="5422886"/>
            <a:ext cx="117601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975827"/>
              </p:ext>
            </p:extLst>
          </p:nvPr>
        </p:nvGraphicFramePr>
        <p:xfrm>
          <a:off x="4716016" y="5533321"/>
          <a:ext cx="1511746" cy="68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4" imgW="1079280" imgH="482400" progId="Equation.DSMT4">
                  <p:embed/>
                </p:oleObj>
              </mc:Choice>
              <mc:Fallback>
                <p:oleObj name="Equation" r:id="rId4" imgW="10792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533321"/>
                        <a:ext cx="1511746" cy="68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dirty="0" smtClean="0"/>
              <a:t>Example of a Thulium Fibre </a:t>
            </a:r>
            <a:r>
              <a:rPr lang="en-GB" sz="3800" dirty="0"/>
              <a:t>L</a:t>
            </a:r>
            <a:r>
              <a:rPr lang="en-GB" sz="3800" dirty="0" smtClean="0"/>
              <a:t>aser </a:t>
            </a:r>
            <a:r>
              <a:rPr lang="en-GB" sz="3800" dirty="0"/>
              <a:t>for </a:t>
            </a:r>
            <a:r>
              <a:rPr lang="en-GB" sz="3800" dirty="0" smtClean="0"/>
              <a:t>CO</a:t>
            </a:r>
            <a:r>
              <a:rPr lang="en-GB" sz="3800" baseline="-25000" dirty="0" smtClean="0"/>
              <a:t>2</a:t>
            </a:r>
            <a:r>
              <a:rPr lang="en-GB" sz="3800" dirty="0" smtClean="0"/>
              <a:t> </a:t>
            </a:r>
            <a:r>
              <a:rPr lang="en-GB" sz="3800" dirty="0"/>
              <a:t>D</a:t>
            </a:r>
            <a:r>
              <a:rPr lang="en-GB" sz="3800" dirty="0" smtClean="0"/>
              <a:t>etection </a:t>
            </a:r>
            <a:r>
              <a:rPr lang="en-GB" sz="3800" dirty="0"/>
              <a:t>at </a:t>
            </a: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3800" dirty="0" smtClean="0"/>
              <a:t>2</a:t>
            </a:r>
            <a:r>
              <a:rPr lang="en-GB" sz="3800" dirty="0" smtClean="0">
                <a:latin typeface="Symbol" panose="05050102010706020507" pitchFamily="18" charset="2"/>
              </a:rPr>
              <a:t>m</a:t>
            </a:r>
            <a:r>
              <a:rPr lang="en-GB" sz="3800" dirty="0" smtClean="0"/>
              <a:t>m Wavelength [Bremer]</a:t>
            </a:r>
            <a:endParaRPr lang="en-GB" sz="3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39821"/>
            <a:ext cx="6257035" cy="4473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72514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1600nm pump for </a:t>
            </a:r>
            <a:r>
              <a:rPr lang="en-GB" sz="1600" dirty="0"/>
              <a:t>t</a:t>
            </a:r>
            <a:r>
              <a:rPr lang="en-GB" sz="1600" dirty="0" smtClean="0"/>
              <a:t>hulium fibre</a:t>
            </a:r>
            <a:endParaRPr lang="en-GB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27544" y="4581128"/>
            <a:ext cx="115212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5656" y="1601267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Pump source for thulium fibre </a:t>
            </a:r>
            <a:r>
              <a:rPr lang="en-GB" sz="1600" dirty="0" smtClean="0"/>
              <a:t>laser (1600nm erbium fibre laser)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679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Frequency Comb Spectroscopy with Fibre Lasers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992888" cy="4104456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comb output of a </a:t>
            </a:r>
            <a:r>
              <a:rPr lang="en-US" sz="2400" dirty="0" smtClean="0"/>
              <a:t>mode-locked </a:t>
            </a:r>
            <a:r>
              <a:rPr lang="en-US" sz="2400" dirty="0" err="1" smtClean="0"/>
              <a:t>fibre</a:t>
            </a:r>
            <a:r>
              <a:rPr lang="en-US" sz="2400" dirty="0" smtClean="0"/>
              <a:t> </a:t>
            </a:r>
            <a:r>
              <a:rPr lang="en-US" sz="2400" dirty="0"/>
              <a:t>laser effectively acts as a parallel set of thousands of narrow-linewidth CW laser sources</a:t>
            </a:r>
            <a:r>
              <a:rPr lang="en-GB" sz="2400" dirty="0"/>
              <a:t>.</a:t>
            </a:r>
          </a:p>
          <a:p>
            <a:pPr algn="just"/>
            <a:r>
              <a:rPr lang="en-US" sz="2400" dirty="0" smtClean="0"/>
              <a:t>Frequency </a:t>
            </a:r>
            <a:r>
              <a:rPr lang="en-US" sz="2400" dirty="0"/>
              <a:t>comb spectroscopy </a:t>
            </a:r>
            <a:r>
              <a:rPr lang="en-US" sz="2400" dirty="0" smtClean="0"/>
              <a:t>can be used to probe </a:t>
            </a:r>
            <a:r>
              <a:rPr lang="en-US" sz="2400" dirty="0"/>
              <a:t>absorption features over a very large </a:t>
            </a:r>
            <a:r>
              <a:rPr lang="en-US" sz="2400" dirty="0" smtClean="0"/>
              <a:t>bandwidth, typically </a:t>
            </a:r>
            <a:r>
              <a:rPr lang="en-US" sz="2400" dirty="0"/>
              <a:t>10 – 100nm and at a very high resolution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 smtClean="0"/>
              <a:t>200MHz.</a:t>
            </a:r>
            <a:endParaRPr lang="en-GB" sz="2400" dirty="0" smtClean="0"/>
          </a:p>
          <a:p>
            <a:pPr algn="just"/>
            <a:r>
              <a:rPr lang="en-US" sz="2400" dirty="0" smtClean="0"/>
              <a:t>Erbium </a:t>
            </a:r>
            <a:r>
              <a:rPr lang="en-US" sz="2400" dirty="0"/>
              <a:t>and ytterbium-doped </a:t>
            </a:r>
            <a:r>
              <a:rPr lang="en-US" sz="2400" dirty="0" err="1" smtClean="0"/>
              <a:t>fibre</a:t>
            </a:r>
            <a:r>
              <a:rPr lang="en-US" sz="2400" dirty="0" smtClean="0"/>
              <a:t> laser </a:t>
            </a:r>
            <a:r>
              <a:rPr lang="en-US" sz="2400" dirty="0"/>
              <a:t>combs </a:t>
            </a:r>
            <a:r>
              <a:rPr lang="en-US" sz="2400" dirty="0" smtClean="0"/>
              <a:t>in the near-IR are widely available commercially.</a:t>
            </a:r>
          </a:p>
          <a:p>
            <a:pPr algn="just"/>
            <a:r>
              <a:rPr lang="en-US" sz="2400" dirty="0" smtClean="0"/>
              <a:t>Near-IR </a:t>
            </a:r>
            <a:r>
              <a:rPr lang="en-US" sz="2400" dirty="0" err="1" smtClean="0"/>
              <a:t>fibre</a:t>
            </a:r>
            <a:r>
              <a:rPr lang="en-US" sz="2400" dirty="0" smtClean="0"/>
              <a:t> combs can also be used for the </a:t>
            </a:r>
            <a:r>
              <a:rPr lang="en-US" sz="2400" dirty="0"/>
              <a:t>generation of mid-IR combs by down-conversion in a non-linear </a:t>
            </a:r>
            <a:r>
              <a:rPr lang="en-US" sz="2400" dirty="0" smtClean="0"/>
              <a:t>crystal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3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Output of a Mode-Locked Laser in the Time Domain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11403"/>
            <a:ext cx="5177853" cy="3030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4835328"/>
            <a:ext cx="7931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a result of </a:t>
            </a:r>
            <a:r>
              <a:rPr lang="en-US" dirty="0" smtClean="0"/>
              <a:t>the unequal </a:t>
            </a:r>
            <a:r>
              <a:rPr lang="en-US" dirty="0"/>
              <a:t>phase and group velocities </a:t>
            </a:r>
            <a:r>
              <a:rPr lang="en-US" dirty="0" smtClean="0"/>
              <a:t>of </a:t>
            </a:r>
            <a:r>
              <a:rPr lang="en-US" dirty="0"/>
              <a:t>the carrier and the pulse </a:t>
            </a:r>
            <a:r>
              <a:rPr lang="en-US" dirty="0" smtClean="0"/>
              <a:t>envelope, the </a:t>
            </a:r>
            <a:r>
              <a:rPr lang="en-US" dirty="0"/>
              <a:t>carrier phase slips with respect to the envelope by an amount of </a:t>
            </a:r>
            <a:r>
              <a:rPr lang="en-US" i="1" dirty="0" err="1">
                <a:latin typeface="Symbol" panose="05050102010706020507" pitchFamily="18" charset="2"/>
              </a:rPr>
              <a:t>y</a:t>
            </a:r>
            <a:r>
              <a:rPr lang="en-US" i="1" baseline="-25000" dirty="0" err="1" smtClean="0"/>
              <a:t>ce</a:t>
            </a:r>
            <a:r>
              <a:rPr lang="en-US" dirty="0" smtClean="0"/>
              <a:t>  </a:t>
            </a:r>
            <a:r>
              <a:rPr lang="en-US" dirty="0"/>
              <a:t>on each round trip, corresponding to </a:t>
            </a:r>
            <a:r>
              <a:rPr lang="en-US" dirty="0" smtClean="0"/>
              <a:t>a </a:t>
            </a:r>
            <a:r>
              <a:rPr lang="en-US" dirty="0"/>
              <a:t>carrier-envelope-offset </a:t>
            </a:r>
            <a:r>
              <a:rPr lang="en-US" dirty="0" smtClean="0"/>
              <a:t>frequency of: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12503" y="6022944"/>
            <a:ext cx="10456901" cy="5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61799"/>
              </p:ext>
            </p:extLst>
          </p:nvPr>
        </p:nvGraphicFramePr>
        <p:xfrm>
          <a:off x="3635896" y="5775792"/>
          <a:ext cx="1872208" cy="36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4" imgW="1269449" imgH="253890" progId="Equation.DSMT4">
                  <p:embed/>
                </p:oleObj>
              </mc:Choice>
              <mc:Fallback>
                <p:oleObj name="Equation" r:id="rId4" imgW="1269449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775792"/>
                        <a:ext cx="1872208" cy="364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8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Output of a Mode-Locked Laser in the </a:t>
            </a:r>
            <a:r>
              <a:rPr lang="en-GB" dirty="0" smtClean="0"/>
              <a:t>Frequency Domain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67" y="2038416"/>
            <a:ext cx="7754066" cy="28895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967" y="5301208"/>
            <a:ext cx="7991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a typeface="Times" panose="02020603050405020304" pitchFamily="18" charset="0"/>
              </a:rPr>
              <a:t>The two </a:t>
            </a:r>
            <a:r>
              <a:rPr lang="en-GB" dirty="0">
                <a:ea typeface="Times" panose="02020603050405020304" pitchFamily="18" charset="0"/>
              </a:rPr>
              <a:t>frequencies </a:t>
            </a:r>
            <a:r>
              <a:rPr lang="en-GB" i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i="1" baseline="-25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ceo</a:t>
            </a:r>
            <a:r>
              <a:rPr lang="en-GB" dirty="0"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en-GB" dirty="0">
                <a:ea typeface="Times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i="1" baseline="-25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en-GB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a typeface="Times" panose="02020603050405020304" pitchFamily="18" charset="0"/>
                <a:cs typeface="Times New Roman" panose="02020603050405020304" pitchFamily="18" charset="0"/>
              </a:rPr>
              <a:t>are in frequency range of </a:t>
            </a:r>
            <a:r>
              <a:rPr lang="en-GB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baseline="30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en-GB" baseline="30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a typeface="Times" panose="02020603050405020304" pitchFamily="18" charset="0"/>
                <a:cs typeface="Times New Roman" panose="02020603050405020304" pitchFamily="18" charset="0"/>
              </a:rPr>
              <a:t>Hz so a stable comb of well-defined optical frequencies may be realised through c</a:t>
            </a:r>
            <a:r>
              <a:rPr lang="en-GB" dirty="0">
                <a:ea typeface="Times" panose="02020603050405020304" pitchFamily="18" charset="0"/>
              </a:rPr>
              <a:t>ontrol of these two RF </a:t>
            </a:r>
            <a:r>
              <a:rPr lang="en-GB" dirty="0" smtClean="0">
                <a:ea typeface="Times" panose="02020603050405020304" pitchFamily="18" charset="0"/>
              </a:rPr>
              <a:t>frequencies.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5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of a Field-Deployable Erbium Fibre Laser Comb [Sinclair]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72" y="1628800"/>
            <a:ext cx="7172232" cy="4722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3573016"/>
            <a:ext cx="331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SESAM=</a:t>
            </a:r>
            <a:r>
              <a:rPr lang="en-GB" sz="1200" dirty="0" err="1" smtClean="0"/>
              <a:t>SEmiconductor</a:t>
            </a:r>
            <a:r>
              <a:rPr lang="en-GB" sz="1200" dirty="0" smtClean="0"/>
              <a:t> </a:t>
            </a:r>
            <a:r>
              <a:rPr lang="en-GB" sz="1200" dirty="0" err="1" smtClean="0"/>
              <a:t>Saturable</a:t>
            </a:r>
            <a:r>
              <a:rPr lang="en-GB" sz="1200" dirty="0" smtClean="0"/>
              <a:t> Absorber </a:t>
            </a:r>
            <a:r>
              <a:rPr lang="en-GB" sz="1200" dirty="0"/>
              <a:t>M</a:t>
            </a:r>
            <a:r>
              <a:rPr lang="en-GB" sz="1200" dirty="0" smtClean="0"/>
              <a:t>irror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6256359" y="5229200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f</a:t>
            </a:r>
            <a:r>
              <a:rPr lang="en-US" sz="1400" i="1" baseline="-25000" dirty="0" err="1" smtClean="0"/>
              <a:t>ceo</a:t>
            </a:r>
            <a:r>
              <a:rPr lang="en-US" sz="1400" dirty="0" smtClean="0"/>
              <a:t> locked </a:t>
            </a:r>
            <a:r>
              <a:rPr lang="en-US" sz="1400" dirty="0"/>
              <a:t>to a stable RF </a:t>
            </a:r>
            <a:r>
              <a:rPr lang="en-US" sz="1400" dirty="0" smtClean="0"/>
              <a:t>frequency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1907704" y="4581128"/>
            <a:ext cx="5976664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63871" y="4216077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Extraction of the carrier-envelope offset frequency, </a:t>
            </a:r>
            <a:r>
              <a:rPr lang="en-US" sz="1400" i="1" dirty="0" err="1" smtClean="0"/>
              <a:t>f</a:t>
            </a:r>
            <a:r>
              <a:rPr lang="en-US" sz="1400" i="1" baseline="-25000" dirty="0" err="1" smtClean="0"/>
              <a:t>ceo</a:t>
            </a:r>
            <a:r>
              <a:rPr lang="en-US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504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Dual Comb Spectroscopy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70" y="2852936"/>
            <a:ext cx="7449350" cy="2139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5373216"/>
            <a:ext cx="7857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Interference </a:t>
            </a:r>
            <a:r>
              <a:rPr lang="en-US" dirty="0"/>
              <a:t>between the comb lines </a:t>
            </a:r>
            <a:r>
              <a:rPr lang="en-US" dirty="0" smtClean="0"/>
              <a:t>produces </a:t>
            </a:r>
            <a:r>
              <a:rPr lang="en-US" dirty="0"/>
              <a:t>an RF comb on the </a:t>
            </a:r>
            <a:r>
              <a:rPr lang="en-US" dirty="0" smtClean="0"/>
              <a:t>detector, with the optical </a:t>
            </a:r>
            <a:r>
              <a:rPr lang="en-US" dirty="0"/>
              <a:t>absorption </a:t>
            </a:r>
            <a:r>
              <a:rPr lang="en-US" dirty="0" smtClean="0"/>
              <a:t>features transferred </a:t>
            </a:r>
            <a:r>
              <a:rPr lang="en-US" dirty="0"/>
              <a:t>to the RF </a:t>
            </a:r>
            <a:r>
              <a:rPr lang="en-US" dirty="0" smtClean="0"/>
              <a:t>comb.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576" y="1798914"/>
            <a:ext cx="7530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dual-comb spectroscopy, two </a:t>
            </a:r>
            <a:r>
              <a:rPr lang="en-US" dirty="0"/>
              <a:t>mode-locked lasers generate frequency combs with a small difference in their repetition </a:t>
            </a:r>
            <a:r>
              <a:rPr lang="en-US" dirty="0" smtClean="0"/>
              <a:t>rate, typically </a:t>
            </a:r>
            <a:r>
              <a:rPr lang="en-US" dirty="0"/>
              <a:t>100 – </a:t>
            </a:r>
            <a:r>
              <a:rPr lang="en-US" dirty="0" smtClean="0"/>
              <a:t>1000Hz, </a:t>
            </a:r>
            <a:r>
              <a:rPr lang="en-US" dirty="0"/>
              <a:t>and one (or both) combs are passed through the gas cell.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9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r>
              <a:rPr lang="en-GB" sz="3400" dirty="0" smtClean="0"/>
              <a:t>Frequency Domain View of Dual-Comb Output</a:t>
            </a:r>
            <a:endParaRPr lang="en-GB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28800"/>
            <a:ext cx="3554720" cy="4904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6136" y="2033190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limit on the optical spectrum </a:t>
            </a:r>
            <a:r>
              <a:rPr lang="en-US" sz="1400" dirty="0" smtClean="0"/>
              <a:t>width to avoid aliasing is:</a:t>
            </a:r>
            <a:endParaRPr lang="en-GB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48264" y="27718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30072"/>
              </p:ext>
            </p:extLst>
          </p:nvPr>
        </p:nvGraphicFramePr>
        <p:xfrm>
          <a:off x="6120902" y="2771854"/>
          <a:ext cx="987300" cy="58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4" imgW="825500" imgH="482600" progId="Equation.DSMT4">
                  <p:embed/>
                </p:oleObj>
              </mc:Choice>
              <mc:Fallback>
                <p:oleObj name="Equation" r:id="rId4" imgW="825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902" y="2771854"/>
                        <a:ext cx="987300" cy="58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74330" y="4878554"/>
            <a:ext cx="2267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optical spectrum is compressed to a RF spectrum of </a:t>
            </a:r>
            <a:r>
              <a:rPr lang="en-US" sz="1400" dirty="0" smtClean="0"/>
              <a:t>width:</a:t>
            </a:r>
            <a:endParaRPr lang="en-GB" sz="1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13307" y="5391799"/>
            <a:ext cx="96137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009252"/>
              </p:ext>
            </p:extLst>
          </p:nvPr>
        </p:nvGraphicFramePr>
        <p:xfrm>
          <a:off x="5993082" y="5617218"/>
          <a:ext cx="174678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6" imgW="1397000" imgH="279400" progId="Equation.DSMT4">
                  <p:embed/>
                </p:oleObj>
              </mc:Choice>
              <mc:Fallback>
                <p:oleObj name="Equation" r:id="rId6" imgW="13970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082" y="5617218"/>
                        <a:ext cx="1746788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1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155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Time Domain View of Dual Comb Output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941" y="986753"/>
            <a:ext cx="5265876" cy="316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270" y="4867220"/>
            <a:ext cx="5433531" cy="1728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236" y="4370831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pulse train of one comb effectively samples the pulse train of the other </a:t>
            </a:r>
            <a:r>
              <a:rPr lang="en-US" sz="1400" dirty="0" smtClean="0"/>
              <a:t>comb and the </a:t>
            </a:r>
            <a:r>
              <a:rPr lang="en-US" sz="1400" dirty="0"/>
              <a:t>Fourier transform of the resulting </a:t>
            </a:r>
            <a:r>
              <a:rPr lang="en-US" sz="1400" dirty="0" err="1" smtClean="0"/>
              <a:t>interferogram</a:t>
            </a:r>
            <a:r>
              <a:rPr lang="en-US" sz="1400" dirty="0" smtClean="0"/>
              <a:t> </a:t>
            </a:r>
            <a:r>
              <a:rPr lang="en-US" sz="1400" dirty="0"/>
              <a:t>gives the RF spectrum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688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Cavity-Enhanced Dual Comb Spectroscopy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09" y="2066267"/>
            <a:ext cx="7293582" cy="25645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085184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gas cell </a:t>
            </a:r>
            <a:r>
              <a:rPr lang="en-US" dirty="0" smtClean="0"/>
              <a:t>is </a:t>
            </a:r>
            <a:r>
              <a:rPr lang="en-US" dirty="0"/>
              <a:t>a high finesse optical cavity with </a:t>
            </a:r>
            <a:r>
              <a:rPr lang="en-US" dirty="0" smtClean="0"/>
              <a:t>its FSR matched </a:t>
            </a:r>
            <a:r>
              <a:rPr lang="en-US" dirty="0"/>
              <a:t>to the pulse repetition frequency of </a:t>
            </a:r>
            <a:r>
              <a:rPr lang="en-US" dirty="0" smtClean="0"/>
              <a:t>comb 1 and with </a:t>
            </a:r>
            <a:r>
              <a:rPr lang="en-US" dirty="0"/>
              <a:t>a comb line locked to one of the cavity </a:t>
            </a:r>
            <a:r>
              <a:rPr lang="en-US" dirty="0" smtClean="0"/>
              <a:t>modes. The cell length enhancement factor is:                                        where </a:t>
            </a:r>
            <a:r>
              <a:rPr lang="en-US" i="1" dirty="0" smtClean="0">
                <a:latin typeface="Euclid Math One" panose="05050601010101010101" pitchFamily="18" charset="2"/>
              </a:rPr>
              <a:t>F </a:t>
            </a:r>
            <a:r>
              <a:rPr lang="en-US" dirty="0" smtClean="0"/>
              <a:t> is the finesse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/>
              <a:t> the reflectivity.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39952" y="59731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17439"/>
              </p:ext>
            </p:extLst>
          </p:nvPr>
        </p:nvGraphicFramePr>
        <p:xfrm>
          <a:off x="3419872" y="5665545"/>
          <a:ext cx="1914971" cy="36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Equation" r:id="rId4" imgW="1282680" imgH="253800" progId="Equation.DSMT4">
                  <p:embed/>
                </p:oleObj>
              </mc:Choice>
              <mc:Fallback>
                <p:oleObj name="Equation" r:id="rId4" imgW="12826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665545"/>
                        <a:ext cx="1914971" cy="366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Typical Application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04" y="2132856"/>
            <a:ext cx="7920880" cy="3744416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Fibre amplifiers may be used to boost the power from a DFB laser source in wavelength modulation spectroscopy or photo-acoustic spectroscopy applications.</a:t>
            </a:r>
          </a:p>
          <a:p>
            <a:pPr algn="just"/>
            <a:r>
              <a:rPr lang="en-GB" sz="2400" dirty="0" smtClean="0"/>
              <a:t>Fibre lasers have a </a:t>
            </a:r>
            <a:r>
              <a:rPr lang="en-GB" sz="2400" dirty="0"/>
              <a:t>broad tuning range of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400" dirty="0" smtClean="0"/>
              <a:t>100nm and may </a:t>
            </a:r>
            <a:r>
              <a:rPr lang="en-GB" sz="2400" dirty="0"/>
              <a:t>be used </a:t>
            </a:r>
            <a:r>
              <a:rPr lang="en-GB" sz="2400" dirty="0" smtClean="0"/>
              <a:t>as sources </a:t>
            </a:r>
            <a:r>
              <a:rPr lang="en-GB" sz="2400" dirty="0"/>
              <a:t>for near-IR </a:t>
            </a:r>
            <a:r>
              <a:rPr lang="en-GB" sz="2400" dirty="0" smtClean="0"/>
              <a:t>spectroscopy.</a:t>
            </a:r>
          </a:p>
          <a:p>
            <a:pPr algn="just"/>
            <a:r>
              <a:rPr lang="en-GB" sz="2400" dirty="0" smtClean="0"/>
              <a:t>Mode-locked fibre lasers are used for the generation of frequency combs in dual comb spectroscopy.</a:t>
            </a:r>
          </a:p>
          <a:p>
            <a:pPr algn="just"/>
            <a:r>
              <a:rPr lang="en-GB" sz="2400" dirty="0" smtClean="0"/>
              <a:t>A </a:t>
            </a:r>
            <a:r>
              <a:rPr lang="en-GB" sz="2400" dirty="0"/>
              <a:t>fibre </a:t>
            </a:r>
            <a:r>
              <a:rPr lang="en-GB" sz="2400" dirty="0" smtClean="0"/>
              <a:t>laser acts as a </a:t>
            </a:r>
            <a:r>
              <a:rPr lang="en-GB" sz="2400" dirty="0"/>
              <a:t>high finesse cavity </a:t>
            </a:r>
            <a:r>
              <a:rPr lang="en-GB" sz="2400" dirty="0" smtClean="0"/>
              <a:t>which may be used to enhance the sensitivity with an intra-cavity cell.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00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 of Free-Running Dual Combs with an Adaptive Approach [</a:t>
            </a:r>
            <a:r>
              <a:rPr lang="en-GB" dirty="0" err="1" smtClean="0"/>
              <a:t>Ideguchi</a:t>
            </a:r>
            <a:r>
              <a:rPr lang="en-GB" dirty="0" smtClean="0"/>
              <a:t>]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75247"/>
            <a:ext cx="6645216" cy="31625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501317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50MHz signal, generated electronically </a:t>
            </a:r>
            <a:r>
              <a:rPr lang="en-US" dirty="0" smtClean="0"/>
              <a:t>as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3f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-2f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is </a:t>
            </a:r>
            <a:r>
              <a:rPr lang="en-US" dirty="0"/>
              <a:t>multiplied with the </a:t>
            </a:r>
            <a:r>
              <a:rPr lang="en-US" dirty="0" err="1"/>
              <a:t>interferogram</a:t>
            </a:r>
            <a:r>
              <a:rPr lang="en-US" dirty="0"/>
              <a:t> signal before </a:t>
            </a:r>
            <a:r>
              <a:rPr lang="en-US" dirty="0" err="1"/>
              <a:t>digitisation</a:t>
            </a:r>
            <a:r>
              <a:rPr lang="en-US" dirty="0"/>
              <a:t> to </a:t>
            </a:r>
            <a:r>
              <a:rPr lang="en-US" dirty="0" smtClean="0"/>
              <a:t>compensate </a:t>
            </a:r>
            <a:r>
              <a:rPr lang="en-US" dirty="0"/>
              <a:t>for phase fluctuations of the </a:t>
            </a:r>
            <a:r>
              <a:rPr lang="en-US" dirty="0" err="1"/>
              <a:t>interferogram</a:t>
            </a:r>
            <a:r>
              <a:rPr lang="en-US" dirty="0"/>
              <a:t> signal.  A second signal at 100MHz, generated as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10(f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provides </a:t>
            </a:r>
            <a:r>
              <a:rPr lang="en-US" dirty="0" smtClean="0"/>
              <a:t>an adaptive </a:t>
            </a:r>
            <a:r>
              <a:rPr lang="en-US" dirty="0"/>
              <a:t>clock </a:t>
            </a:r>
            <a:r>
              <a:rPr lang="en-US" dirty="0" smtClean="0"/>
              <a:t>signal, </a:t>
            </a:r>
            <a:r>
              <a:rPr lang="en-US" dirty="0"/>
              <a:t>triggering the data acquisition of the </a:t>
            </a:r>
            <a:r>
              <a:rPr lang="en-US" dirty="0" err="1"/>
              <a:t>interferogram</a:t>
            </a:r>
            <a:r>
              <a:rPr lang="en-US" dirty="0"/>
              <a:t> and accounting for timing fluctuation of the </a:t>
            </a:r>
            <a:r>
              <a:rPr lang="en-US" dirty="0" smtClean="0"/>
              <a:t>pulses.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4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Examples of Applications of Near-IR Fibre Laser Combs in Spectroscopy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49" y="1772816"/>
            <a:ext cx="8352928" cy="4608512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Atmospheric </a:t>
            </a:r>
            <a:r>
              <a:rPr lang="en-US" sz="2000" dirty="0"/>
              <a:t>trace gas </a:t>
            </a:r>
            <a:r>
              <a:rPr lang="en-US" sz="2000" dirty="0" smtClean="0"/>
              <a:t>monitoring [</a:t>
            </a:r>
            <a:r>
              <a:rPr lang="en-US" sz="2000" dirty="0" err="1" smtClean="0"/>
              <a:t>Rieker</a:t>
            </a:r>
            <a:r>
              <a:rPr lang="en-US" sz="2000" dirty="0" smtClean="0"/>
              <a:t> et al.]: measurement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dirty="0" smtClean="0"/>
              <a:t>700 </a:t>
            </a:r>
            <a:r>
              <a:rPr lang="en-GB" sz="2000" dirty="0"/>
              <a:t>absorption </a:t>
            </a:r>
            <a:r>
              <a:rPr lang="en-GB" sz="2000" dirty="0" smtClean="0"/>
              <a:t>lines at </a:t>
            </a:r>
            <a:r>
              <a:rPr lang="en-GB" sz="2000" dirty="0"/>
              <a:t>sub-1kHz accuracy over </a:t>
            </a:r>
            <a:r>
              <a:rPr lang="en-GB" sz="2000" dirty="0" smtClean="0"/>
              <a:t>1600 </a:t>
            </a:r>
            <a:r>
              <a:rPr lang="en-GB" sz="2000" dirty="0"/>
              <a:t>– </a:t>
            </a:r>
            <a:r>
              <a:rPr lang="en-GB" sz="2000" dirty="0" smtClean="0"/>
              <a:t>1670nm with </a:t>
            </a:r>
            <a:r>
              <a:rPr lang="en-US" sz="2000" dirty="0" smtClean="0"/>
              <a:t>open </a:t>
            </a:r>
            <a:r>
              <a:rPr lang="en-US" sz="2000" dirty="0"/>
              <a:t>air path lengths of </a:t>
            </a:r>
            <a:r>
              <a:rPr lang="en-US" sz="2000" dirty="0" smtClean="0"/>
              <a:t>2km</a:t>
            </a:r>
            <a:r>
              <a:rPr lang="en-GB" sz="2000" dirty="0" smtClean="0"/>
              <a:t>. CO</a:t>
            </a:r>
            <a:r>
              <a:rPr lang="en-GB" sz="2000" baseline="-25000" dirty="0" smtClean="0"/>
              <a:t>2</a:t>
            </a:r>
            <a:r>
              <a:rPr lang="en-GB" sz="2000" dirty="0"/>
              <a:t>, </a:t>
            </a:r>
            <a:r>
              <a:rPr lang="en-GB" sz="2000" baseline="30000" dirty="0"/>
              <a:t>13</a:t>
            </a:r>
            <a:r>
              <a:rPr lang="en-GB" sz="2000" dirty="0"/>
              <a:t>CO</a:t>
            </a:r>
            <a:r>
              <a:rPr lang="en-GB" sz="2000" baseline="-25000" dirty="0"/>
              <a:t>2</a:t>
            </a:r>
            <a:r>
              <a:rPr lang="en-GB" sz="2000" dirty="0"/>
              <a:t>, CH</a:t>
            </a:r>
            <a:r>
              <a:rPr lang="en-GB" sz="2000" baseline="-25000" dirty="0"/>
              <a:t>4</a:t>
            </a:r>
            <a:r>
              <a:rPr lang="en-GB" sz="2000" dirty="0"/>
              <a:t>, H</a:t>
            </a:r>
            <a:r>
              <a:rPr lang="en-GB" sz="2000" baseline="-25000" dirty="0"/>
              <a:t>2</a:t>
            </a:r>
            <a:r>
              <a:rPr lang="en-GB" sz="2000" dirty="0"/>
              <a:t>O, </a:t>
            </a:r>
            <a:r>
              <a:rPr lang="en-GB" sz="2000" dirty="0" smtClean="0"/>
              <a:t>HDO concentrations measured, with </a:t>
            </a:r>
            <a:r>
              <a:rPr lang="en-GB" sz="2000" dirty="0"/>
              <a:t>a precision of &lt;1ppm for CO</a:t>
            </a:r>
            <a:r>
              <a:rPr lang="en-GB" sz="2000" baseline="-25000" dirty="0"/>
              <a:t>2</a:t>
            </a:r>
            <a:r>
              <a:rPr lang="en-GB" sz="2000" dirty="0"/>
              <a:t> and &lt;3ppb for </a:t>
            </a:r>
            <a:r>
              <a:rPr lang="en-GB" sz="2000" dirty="0" smtClean="0"/>
              <a:t>CH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Field-deployable systems [Coburn et al.]: continuous </a:t>
            </a:r>
            <a:r>
              <a:rPr lang="en-GB" sz="2000" dirty="0"/>
              <a:t>detection, location and quantification of methane emissions over areas of several square </a:t>
            </a:r>
            <a:r>
              <a:rPr lang="en-GB" sz="2000" dirty="0" smtClean="0"/>
              <a:t>kilometres</a:t>
            </a:r>
            <a:r>
              <a:rPr lang="en-GB" sz="2000" dirty="0"/>
              <a:t> </a:t>
            </a:r>
            <a:r>
              <a:rPr lang="en-GB" sz="2000" dirty="0" smtClean="0"/>
              <a:t>with a </a:t>
            </a:r>
            <a:r>
              <a:rPr lang="en-GB" sz="2000" dirty="0"/>
              <a:t>sensitivity of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dirty="0"/>
              <a:t>2 </a:t>
            </a:r>
            <a:r>
              <a:rPr lang="en-GB" sz="2000" dirty="0" err="1" smtClean="0"/>
              <a:t>ppb·km</a:t>
            </a:r>
            <a:r>
              <a:rPr lang="en-GB" sz="2000" dirty="0" smtClean="0"/>
              <a:t> </a:t>
            </a:r>
            <a:r>
              <a:rPr lang="en-GB" sz="2000" dirty="0"/>
              <a:t>for CH</a:t>
            </a:r>
            <a:r>
              <a:rPr lang="en-GB" sz="2000" baseline="-25000" dirty="0"/>
              <a:t>4</a:t>
            </a:r>
            <a:r>
              <a:rPr lang="en-GB" sz="2000" dirty="0"/>
              <a:t> </a:t>
            </a:r>
            <a:r>
              <a:rPr lang="en-GB" sz="2000" dirty="0" smtClean="0"/>
              <a:t>and </a:t>
            </a:r>
            <a:r>
              <a:rPr lang="en-GB" sz="2000" dirty="0"/>
              <a:t>the ability to </a:t>
            </a:r>
            <a:r>
              <a:rPr lang="en-GB" sz="2000" dirty="0" smtClean="0"/>
              <a:t>monitor </a:t>
            </a:r>
            <a:r>
              <a:rPr lang="en-GB" sz="2000" dirty="0"/>
              <a:t>emission rates down to 1.6 g min</a:t>
            </a:r>
            <a:r>
              <a:rPr lang="en-GB" sz="2000" baseline="30000" dirty="0"/>
              <a:t>−1</a:t>
            </a:r>
            <a:r>
              <a:rPr lang="en-GB" sz="2000" dirty="0"/>
              <a:t> from a distance of 1 </a:t>
            </a:r>
            <a:r>
              <a:rPr lang="en-GB" sz="2000" dirty="0" smtClean="0"/>
              <a:t>km.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Power plants [Schroeder </a:t>
            </a:r>
            <a:r>
              <a:rPr lang="en-GB" sz="2000" dirty="0"/>
              <a:t>et al</a:t>
            </a:r>
            <a:r>
              <a:rPr lang="en-GB" sz="2000" dirty="0" smtClean="0"/>
              <a:t>.]: simultaneous measurements of temperature</a:t>
            </a:r>
            <a:r>
              <a:rPr lang="en-GB" sz="2000" dirty="0"/>
              <a:t>, H</a:t>
            </a:r>
            <a:r>
              <a:rPr lang="en-GB" sz="2000" baseline="-25000" dirty="0"/>
              <a:t>2</a:t>
            </a:r>
            <a:r>
              <a:rPr lang="en-GB" sz="2000" dirty="0"/>
              <a:t>O and CO</a:t>
            </a:r>
            <a:r>
              <a:rPr lang="en-GB" sz="2000" baseline="-25000" dirty="0"/>
              <a:t>2</a:t>
            </a:r>
            <a:r>
              <a:rPr lang="en-GB" sz="2000" dirty="0"/>
              <a:t> concentration in the exhaust of a 16 MW stationary gas turbine </a:t>
            </a:r>
            <a:r>
              <a:rPr lang="en-GB" sz="2000" dirty="0" smtClean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958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Sensitivity Enhancement by Multiple Circulations Through a Gas Cell Within a Fibre Laser Cavity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392488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Fibre Loop Cavity for Ring-Down Spectroscopy.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Sensitivity Enhancement Near Threshold in CW Fibre Lasers</a:t>
            </a:r>
          </a:p>
          <a:p>
            <a:pPr marL="0" indent="0" algn="just">
              <a:buNone/>
            </a:pPr>
            <a:endParaRPr lang="en-GB" sz="2400" dirty="0"/>
          </a:p>
          <a:p>
            <a:pPr algn="just"/>
            <a:r>
              <a:rPr lang="en-GB" sz="2400" dirty="0" smtClean="0"/>
              <a:t>ASE Within a Fibre Laser Cavity for Spectroscopy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Intra-Cavity Photo-Acoustic Spectroscopy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Intra-Cavity Laser Absorption Spectroscopy (ICLAS)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94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Simple Optical Fibre Loop for Ring-Down Spectroscopy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2816"/>
            <a:ext cx="5496049" cy="362058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529865"/>
              </p:ext>
            </p:extLst>
          </p:nvPr>
        </p:nvGraphicFramePr>
        <p:xfrm>
          <a:off x="5372830" y="5649396"/>
          <a:ext cx="2012913" cy="36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Equation" r:id="rId4" imgW="1257120" imgH="228600" progId="Equation.DSMT4">
                  <p:embed/>
                </p:oleObj>
              </mc:Choice>
              <mc:Fallback>
                <p:oleObj name="Equation" r:id="rId4" imgW="125712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830" y="5649396"/>
                        <a:ext cx="2012913" cy="362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987824" y="3226561"/>
            <a:ext cx="320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en-US" sz="1600" i="1" baseline="-25000" dirty="0" smtClean="0"/>
              <a:t>dB</a:t>
            </a:r>
            <a:r>
              <a:rPr lang="en-US" sz="1600" dirty="0" smtClean="0"/>
              <a:t> </a:t>
            </a:r>
            <a:r>
              <a:rPr lang="en-US" sz="1600" dirty="0"/>
              <a:t>is the </a:t>
            </a:r>
            <a:r>
              <a:rPr lang="en-US" sz="1600" dirty="0" smtClean="0"/>
              <a:t>round-trip </a:t>
            </a:r>
            <a:r>
              <a:rPr lang="en-US" sz="1600" dirty="0"/>
              <a:t>loop loss in units of </a:t>
            </a:r>
            <a:r>
              <a:rPr lang="en-US" sz="1600" dirty="0" smtClean="0"/>
              <a:t>decibels, </a:t>
            </a:r>
            <a:r>
              <a:rPr lang="en-US" sz="1600" i="1" dirty="0" smtClean="0">
                <a:latin typeface="Symbol" panose="05050102010706020507" pitchFamily="18" charset="2"/>
              </a:rPr>
              <a:t>t </a:t>
            </a:r>
            <a:r>
              <a:rPr lang="en-US" sz="1600" dirty="0" smtClean="0"/>
              <a:t>is the round-trip time and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smtClean="0"/>
              <a:t> is the </a:t>
            </a:r>
            <a:r>
              <a:rPr lang="en-US" sz="1600" dirty="0" err="1" smtClean="0"/>
              <a:t>ringdown</a:t>
            </a:r>
            <a:r>
              <a:rPr lang="en-US" sz="1600" dirty="0" smtClean="0"/>
              <a:t> time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29577" y="5642802"/>
            <a:ext cx="314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circulations in loop: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2326" y="6012134"/>
            <a:ext cx="7914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mall number of circulations since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i="1" baseline="-25000" dirty="0"/>
              <a:t>dB</a:t>
            </a:r>
            <a:r>
              <a:rPr lang="en-GB" dirty="0"/>
              <a:t> is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dirty="0" smtClean="0"/>
              <a:t>1dB, hence need to compensate for loss.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0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Ring-Down Loop With An EDFA to Compensate for Background Loss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7277731" cy="49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en-GB" sz="3400" dirty="0"/>
              <a:t>Typical </a:t>
            </a:r>
            <a:r>
              <a:rPr lang="en-GB" sz="3400" dirty="0" smtClean="0"/>
              <a:t>Ring-Down </a:t>
            </a:r>
            <a:r>
              <a:rPr lang="en-GB" sz="3400" dirty="0"/>
              <a:t>P</a:t>
            </a:r>
            <a:r>
              <a:rPr lang="en-GB" sz="3400" dirty="0" smtClean="0"/>
              <a:t>ulse Train from Fibre Loop (EDFA </a:t>
            </a:r>
            <a:r>
              <a:rPr lang="en-GB" sz="3400" dirty="0"/>
              <a:t>G</a:t>
            </a:r>
            <a:r>
              <a:rPr lang="en-GB" sz="3400" dirty="0" smtClean="0"/>
              <a:t>ain Just Below Threshold)</a:t>
            </a:r>
            <a:endParaRPr lang="en-GB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86" y="1556792"/>
            <a:ext cx="7571428" cy="5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GB" sz="3400" dirty="0">
                <a:solidFill>
                  <a:prstClr val="black"/>
                </a:solidFill>
              </a:rPr>
              <a:t>Typical Ring-Down Pulse Train from Fibre Loop (EDFA </a:t>
            </a:r>
            <a:r>
              <a:rPr lang="en-GB" sz="3400" dirty="0" smtClean="0">
                <a:solidFill>
                  <a:prstClr val="black"/>
                </a:solidFill>
              </a:rPr>
              <a:t>Gain Above </a:t>
            </a:r>
            <a:r>
              <a:rPr lang="en-GB" sz="3400" dirty="0">
                <a:solidFill>
                  <a:prstClr val="black"/>
                </a:solidFill>
              </a:rPr>
              <a:t>T</a:t>
            </a:r>
            <a:r>
              <a:rPr lang="en-GB" sz="3400" dirty="0" smtClean="0">
                <a:solidFill>
                  <a:prstClr val="black"/>
                </a:solidFill>
              </a:rPr>
              <a:t>hreshold</a:t>
            </a:r>
            <a:r>
              <a:rPr lang="en-GB" sz="3400" dirty="0">
                <a:solidFill>
                  <a:prstClr val="black"/>
                </a:solidFill>
              </a:rPr>
              <a:t>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26944"/>
            <a:ext cx="7283396" cy="50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Near-Threshold Operation of a CW Fibre Laser With </a:t>
            </a:r>
            <a:r>
              <a:rPr lang="en-GB" sz="3200" dirty="0"/>
              <a:t>a</a:t>
            </a:r>
            <a:r>
              <a:rPr lang="en-GB" sz="3200" dirty="0" smtClean="0"/>
              <a:t>n Intra-Cavity </a:t>
            </a:r>
            <a:r>
              <a:rPr lang="en-GB" sz="3200" dirty="0"/>
              <a:t>G</a:t>
            </a:r>
            <a:r>
              <a:rPr lang="en-GB" sz="3200" dirty="0" smtClean="0"/>
              <a:t>as Cell [Liu </a:t>
            </a:r>
            <a:r>
              <a:rPr lang="en-GB" sz="3200" dirty="0"/>
              <a:t>et al</a:t>
            </a:r>
            <a:r>
              <a:rPr lang="en-GB" sz="3200" dirty="0" smtClean="0"/>
              <a:t>.]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74" y="2060848"/>
            <a:ext cx="6584251" cy="4008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7723" y="3140968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Sensitivity enhancement just above threshold condition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607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 of ASE in a Fibre </a:t>
            </a:r>
            <a:r>
              <a:rPr lang="en-GB" dirty="0"/>
              <a:t>Loop Laser </a:t>
            </a:r>
            <a:r>
              <a:rPr lang="en-GB" dirty="0" smtClean="0"/>
              <a:t>to Observe Absorption Lines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6957663" cy="46943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3808" y="4293096"/>
            <a:ext cx="3204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cell length enhancement is </a:t>
            </a:r>
            <a:r>
              <a:rPr lang="en-US" sz="1400" i="1" dirty="0" smtClean="0"/>
              <a:t>L/</a:t>
            </a:r>
            <a:r>
              <a:rPr lang="en-US" sz="1400" i="1" dirty="0" smtClean="0">
                <a:latin typeface="Symbol" panose="05050102010706020507" pitchFamily="18" charset="2"/>
              </a:rPr>
              <a:t>d(n</a:t>
            </a:r>
            <a:r>
              <a:rPr lang="en-US" sz="1400" i="1" dirty="0" smtClean="0"/>
              <a:t>)</a:t>
            </a:r>
          </a:p>
          <a:p>
            <a:r>
              <a:rPr lang="en-US" sz="1400" dirty="0" smtClean="0"/>
              <a:t>where </a:t>
            </a:r>
            <a:r>
              <a:rPr lang="en-US" sz="1400" i="1" dirty="0" smtClean="0">
                <a:latin typeface="Symbol" panose="05050102010706020507" pitchFamily="18" charset="2"/>
              </a:rPr>
              <a:t>d(n)</a:t>
            </a:r>
            <a:r>
              <a:rPr lang="en-US" sz="1400" dirty="0" smtClean="0"/>
              <a:t> is the </a:t>
            </a:r>
            <a:r>
              <a:rPr lang="en-US" sz="1400" dirty="0"/>
              <a:t>difference between the </a:t>
            </a:r>
            <a:r>
              <a:rPr lang="en-US" sz="1400" dirty="0" smtClean="0"/>
              <a:t>cavity background </a:t>
            </a:r>
            <a:r>
              <a:rPr lang="en-US" sz="1400" dirty="0"/>
              <a:t>loss </a:t>
            </a:r>
            <a:r>
              <a:rPr lang="en-US" sz="1400" dirty="0" smtClean="0"/>
              <a:t>and </a:t>
            </a:r>
            <a:r>
              <a:rPr lang="en-US" sz="1400" dirty="0"/>
              <a:t>the erbium </a:t>
            </a:r>
            <a:r>
              <a:rPr lang="en-US" sz="1400" dirty="0" err="1"/>
              <a:t>fibre</a:t>
            </a:r>
            <a:r>
              <a:rPr lang="en-US" sz="1400" dirty="0"/>
              <a:t> gain at the optical frequency </a:t>
            </a:r>
            <a:r>
              <a:rPr lang="en-US" sz="1400" i="1" dirty="0" smtClean="0">
                <a:latin typeface="Symbol" panose="05050102010706020507" pitchFamily="18" charset="2"/>
              </a:rPr>
              <a:t>n</a:t>
            </a:r>
            <a:r>
              <a:rPr lang="en-US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0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Normalised ASE </a:t>
            </a:r>
            <a:r>
              <a:rPr lang="en-GB" dirty="0" smtClean="0"/>
              <a:t>Output with </a:t>
            </a:r>
            <a:r>
              <a:rPr lang="en-GB" dirty="0"/>
              <a:t>1% </a:t>
            </a:r>
            <a:r>
              <a:rPr lang="en-GB" dirty="0" smtClean="0"/>
              <a:t>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 (6cm intra-cavity cell)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3" y="1844824"/>
            <a:ext cx="7032275" cy="45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Examples of Applications of Fibre Amplifiers in Near-IR Spectroscopy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772816"/>
            <a:ext cx="8117325" cy="4464496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Boosting the optical power in a large area fibre optic network where the </a:t>
            </a:r>
            <a:r>
              <a:rPr lang="en-GB" sz="2400" dirty="0"/>
              <a:t>output from a single laser source </a:t>
            </a:r>
            <a:r>
              <a:rPr lang="en-GB" sz="2400" dirty="0" smtClean="0"/>
              <a:t>with WMS is </a:t>
            </a:r>
            <a:r>
              <a:rPr lang="en-GB" sz="2400" dirty="0"/>
              <a:t>split into a large number of </a:t>
            </a:r>
            <a:r>
              <a:rPr lang="en-GB" sz="2400" dirty="0" smtClean="0"/>
              <a:t>paths for multiple sensing points. 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Laser tomographic imaging where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400" dirty="0" smtClean="0"/>
              <a:t>100 laser beams derived from a single modulated source are used to create 2-d real-time images of exhaust emissions.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Sensitivity improvement in </a:t>
            </a:r>
            <a:r>
              <a:rPr lang="en-GB" sz="2400" dirty="0"/>
              <a:t>photo-acoustic spectroscopy </a:t>
            </a:r>
            <a:r>
              <a:rPr lang="en-GB" sz="2400" dirty="0" smtClean="0"/>
              <a:t>by generation of a high power output from a modulated DFB source by an erbium or Raman </a:t>
            </a:r>
            <a:r>
              <a:rPr lang="en-GB" sz="2400" dirty="0"/>
              <a:t>fibre </a:t>
            </a:r>
            <a:r>
              <a:rPr lang="en-GB" sz="2400" dirty="0" smtClean="0"/>
              <a:t>amplifier.</a:t>
            </a:r>
          </a:p>
          <a:p>
            <a:pPr marL="0" indent="0" algn="just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004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n-GB" sz="3200" dirty="0"/>
              <a:t>ASE Output S</a:t>
            </a:r>
            <a:r>
              <a:rPr lang="en-GB" sz="3200" dirty="0" smtClean="0"/>
              <a:t>howing Fringe Enhancement With a Fibre Mach-</a:t>
            </a:r>
            <a:r>
              <a:rPr lang="en-GB" sz="3200" dirty="0" err="1" smtClean="0"/>
              <a:t>Zehnder</a:t>
            </a:r>
            <a:r>
              <a:rPr lang="en-GB" sz="3200" dirty="0" smtClean="0"/>
              <a:t> Interferometer in Loop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7638"/>
            <a:ext cx="7929054" cy="51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Fibre </a:t>
            </a:r>
            <a:r>
              <a:rPr lang="en-GB" dirty="0" smtClean="0"/>
              <a:t>Laser </a:t>
            </a:r>
            <a:r>
              <a:rPr lang="en-GB" dirty="0"/>
              <a:t>with an </a:t>
            </a:r>
            <a:r>
              <a:rPr lang="en-GB" dirty="0" smtClean="0"/>
              <a:t>Intra-Cavity Photo-Acoustic </a:t>
            </a:r>
            <a:r>
              <a:rPr lang="en-GB" dirty="0"/>
              <a:t>G</a:t>
            </a:r>
            <a:r>
              <a:rPr lang="en-GB" dirty="0" smtClean="0"/>
              <a:t>as Cell [Wang </a:t>
            </a:r>
            <a:r>
              <a:rPr lang="en-GB" dirty="0"/>
              <a:t>et al</a:t>
            </a:r>
            <a:r>
              <a:rPr lang="en-GB" dirty="0" smtClean="0"/>
              <a:t>.]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88840"/>
            <a:ext cx="5646909" cy="4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en-GB" sz="3800" dirty="0"/>
              <a:t>Intra-cavity </a:t>
            </a:r>
            <a:r>
              <a:rPr lang="en-GB" sz="3800" dirty="0" smtClean="0"/>
              <a:t>Laser </a:t>
            </a:r>
            <a:r>
              <a:rPr lang="en-GB" sz="3800" dirty="0"/>
              <a:t>S</a:t>
            </a:r>
            <a:r>
              <a:rPr lang="en-GB" sz="3800" dirty="0" smtClean="0"/>
              <a:t>pectroscopy </a:t>
            </a:r>
            <a:r>
              <a:rPr lang="en-GB" sz="3800" dirty="0"/>
              <a:t>S</a:t>
            </a:r>
            <a:r>
              <a:rPr lang="en-GB" sz="3800" dirty="0" smtClean="0"/>
              <a:t>ystem </a:t>
            </a:r>
            <a:r>
              <a:rPr lang="en-GB" sz="3800" dirty="0"/>
              <a:t>for </a:t>
            </a:r>
            <a:r>
              <a:rPr lang="en-GB" sz="3800" dirty="0" smtClean="0"/>
              <a:t>Flame </a:t>
            </a:r>
            <a:r>
              <a:rPr lang="en-GB" sz="3800" dirty="0"/>
              <a:t>and </a:t>
            </a:r>
            <a:r>
              <a:rPr lang="en-GB" sz="3800" dirty="0" smtClean="0"/>
              <a:t>Gas Spectra [</a:t>
            </a:r>
            <a:r>
              <a:rPr lang="en-GB" sz="3800" dirty="0" err="1" smtClean="0"/>
              <a:t>Löhden</a:t>
            </a:r>
            <a:r>
              <a:rPr lang="en-GB" sz="3800" dirty="0" smtClean="0"/>
              <a:t> </a:t>
            </a:r>
            <a:r>
              <a:rPr lang="en-GB" sz="3800" dirty="0"/>
              <a:t>et al</a:t>
            </a:r>
            <a:r>
              <a:rPr lang="en-GB" sz="3800" dirty="0" smtClean="0"/>
              <a:t>.] </a:t>
            </a:r>
            <a:endParaRPr lang="en-GB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2856"/>
            <a:ext cx="6317527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&amp;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72" y="1390821"/>
            <a:ext cx="8352928" cy="5206531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Fibre </a:t>
            </a:r>
            <a:r>
              <a:rPr lang="en-GB" sz="2000" dirty="0"/>
              <a:t>laser sources offer the potential of a wide </a:t>
            </a:r>
            <a:r>
              <a:rPr lang="en-GB" sz="2000" dirty="0" smtClean="0"/>
              <a:t>bandwidth but are </a:t>
            </a:r>
            <a:r>
              <a:rPr lang="en-GB" sz="2000" dirty="0"/>
              <a:t>more </a:t>
            </a:r>
            <a:r>
              <a:rPr lang="en-GB" sz="2000" dirty="0" smtClean="0"/>
              <a:t>cumbersome </a:t>
            </a:r>
            <a:r>
              <a:rPr lang="en-GB" sz="2000" dirty="0"/>
              <a:t>for WMS spectroscopy </a:t>
            </a:r>
            <a:r>
              <a:rPr lang="en-GB" sz="2000" dirty="0" smtClean="0"/>
              <a:t>as </a:t>
            </a:r>
            <a:r>
              <a:rPr lang="en-GB" sz="2000" dirty="0"/>
              <a:t>compared with DFB laser </a:t>
            </a:r>
            <a:r>
              <a:rPr lang="en-GB" sz="2000" dirty="0" smtClean="0"/>
              <a:t>sources.</a:t>
            </a:r>
          </a:p>
          <a:p>
            <a:pPr algn="just"/>
            <a:r>
              <a:rPr lang="en-GB" sz="2000" dirty="0"/>
              <a:t>Dual-comb spectroscopy with fibre lasers offers </a:t>
            </a:r>
            <a:r>
              <a:rPr lang="en-GB" sz="2000" dirty="0" smtClean="0"/>
              <a:t>simultaneous, </a:t>
            </a:r>
            <a:r>
              <a:rPr lang="en-GB" sz="2000" dirty="0"/>
              <a:t>fast, high-resolution and broad spectral coverage with direct recovery of absorption line profiles without the need for prior knowledge of modulation parameters as in WMS.  However it lacks </a:t>
            </a:r>
            <a:r>
              <a:rPr lang="en-GB" sz="2000" dirty="0" smtClean="0"/>
              <a:t>the sensitivity </a:t>
            </a:r>
            <a:r>
              <a:rPr lang="en-GB" sz="2000" dirty="0"/>
              <a:t>advantages associated with WMS lock-in detection methods.</a:t>
            </a:r>
          </a:p>
          <a:p>
            <a:pPr algn="just"/>
            <a:r>
              <a:rPr lang="en-GB" sz="2000" dirty="0" smtClean="0"/>
              <a:t>In principle, enhanced </a:t>
            </a:r>
            <a:r>
              <a:rPr lang="en-GB" sz="2000" dirty="0"/>
              <a:t>sensitivity may be achieved </a:t>
            </a:r>
            <a:r>
              <a:rPr lang="en-GB" sz="2000" dirty="0" smtClean="0"/>
              <a:t>by </a:t>
            </a:r>
            <a:r>
              <a:rPr lang="en-GB" sz="2000" dirty="0"/>
              <a:t>using a fibre laser to effectively create a high finesse cavity for ring-down or cavity-enhanced spectroscopy but stability and repeatability are key </a:t>
            </a:r>
            <a:r>
              <a:rPr lang="en-GB" sz="2000" dirty="0" smtClean="0"/>
              <a:t>problems.</a:t>
            </a:r>
          </a:p>
          <a:p>
            <a:pPr algn="just"/>
            <a:r>
              <a:rPr lang="en-GB" sz="2000" dirty="0" smtClean="0"/>
              <a:t>Intra-cavity </a:t>
            </a:r>
            <a:r>
              <a:rPr lang="en-GB" sz="2000" dirty="0"/>
              <a:t>laser absorption spectroscopy with fibre lasers gives a very high sensitivity over a medium spectral range, but to date, the resolution is low and the gas sample must be contained within the fibre laser cavity. </a:t>
            </a:r>
            <a:endParaRPr lang="en-GB" sz="2000" dirty="0" smtClean="0"/>
          </a:p>
          <a:p>
            <a:pPr algn="just"/>
            <a:r>
              <a:rPr lang="en-GB" sz="2000" dirty="0"/>
              <a:t>N</a:t>
            </a:r>
            <a:r>
              <a:rPr lang="en-GB" sz="2000" dirty="0" smtClean="0"/>
              <a:t>ear-IR </a:t>
            </a:r>
            <a:r>
              <a:rPr lang="en-GB" sz="2000" dirty="0"/>
              <a:t>fibre laser sources may be used for the generation of coherent mid-IR light </a:t>
            </a:r>
            <a:r>
              <a:rPr lang="en-GB" sz="2000" dirty="0" smtClean="0"/>
              <a:t>and mid-IR </a:t>
            </a:r>
            <a:r>
              <a:rPr lang="en-GB" sz="2000" dirty="0"/>
              <a:t>frequency combs for dual-comb </a:t>
            </a:r>
            <a:r>
              <a:rPr lang="en-GB" sz="2000" dirty="0" smtClean="0"/>
              <a:t>spectroscopy.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2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Tomographic Imaging of CO</a:t>
            </a:r>
            <a:r>
              <a:rPr lang="en-GB" baseline="-25000" dirty="0" smtClean="0"/>
              <a:t>2</a:t>
            </a:r>
            <a:r>
              <a:rPr lang="en-GB" dirty="0" smtClean="0"/>
              <a:t> Emissions from Aero-Engines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75247"/>
            <a:ext cx="5581650" cy="3705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589240"/>
            <a:ext cx="77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modulated output of a single DFB laser is amplified from a few </a:t>
            </a:r>
            <a:r>
              <a:rPr lang="en-GB" dirty="0" err="1"/>
              <a:t>milliwatts</a:t>
            </a:r>
            <a:r>
              <a:rPr lang="en-GB" dirty="0"/>
              <a:t> to a few watts by a thulium-doped fibre amplifier </a:t>
            </a:r>
            <a:r>
              <a:rPr lang="en-GB" dirty="0" smtClean="0"/>
              <a:t>and </a:t>
            </a:r>
            <a:r>
              <a:rPr lang="en-GB" dirty="0"/>
              <a:t>is then split and fibre coupled </a:t>
            </a:r>
            <a:r>
              <a:rPr lang="en-GB" dirty="0" smtClean="0"/>
              <a:t>to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dirty="0" smtClean="0"/>
              <a:t>100 different paths </a:t>
            </a:r>
            <a:r>
              <a:rPr lang="en-GB" dirty="0"/>
              <a:t>through the exhaust plume.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39752" y="3035387"/>
            <a:ext cx="1224136" cy="89767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71800" y="2564904"/>
            <a:ext cx="360040" cy="18722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39752" y="2926619"/>
            <a:ext cx="1224136" cy="11592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9229" y="2891898"/>
            <a:ext cx="1420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Multiple laser beams directed through </a:t>
            </a:r>
            <a:r>
              <a:rPr lang="en-GB" dirty="0"/>
              <a:t>the exhaust plume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19312" y="2986271"/>
            <a:ext cx="143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Aero-engine in testbed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267744" y="3451623"/>
            <a:ext cx="1368152" cy="4938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2627784" y="2564904"/>
            <a:ext cx="652571" cy="1800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Example of a Raman Fibre Amplifier for Generation of a High Power Output at 1651nm for PAS of CH</a:t>
            </a:r>
            <a:r>
              <a:rPr lang="en-GB" sz="3200" baseline="-25000" dirty="0" smtClean="0"/>
              <a:t>4 </a:t>
            </a:r>
            <a:r>
              <a:rPr lang="en-GB" sz="3200" dirty="0" smtClean="0"/>
              <a:t>[Bauer]</a:t>
            </a:r>
            <a:endParaRPr lang="en-GB" sz="32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44825"/>
            <a:ext cx="7616099" cy="4069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37321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Seed laser modulated as in standard PAS but with additional 500kHz FM for SBS suppression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411680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Pump for Raman </a:t>
            </a:r>
            <a:r>
              <a:rPr lang="en-GB" sz="1200" dirty="0"/>
              <a:t>active fibre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32240" y="4653136"/>
            <a:ext cx="7920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9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Examples of Fibre Lasers as Sources for Near-IR Spectroscopy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49" y="2060848"/>
            <a:ext cx="8352928" cy="4176464"/>
          </a:xfrm>
        </p:spPr>
        <p:txBody>
          <a:bodyPr>
            <a:noAutofit/>
          </a:bodyPr>
          <a:lstStyle/>
          <a:p>
            <a:pPr algn="just"/>
            <a:r>
              <a:rPr lang="en-GB" sz="2400" dirty="0"/>
              <a:t>E</a:t>
            </a:r>
            <a:r>
              <a:rPr lang="en-GB" sz="2400" dirty="0" smtClean="0"/>
              <a:t>rbium fibre lasers have a </a:t>
            </a:r>
            <a:r>
              <a:rPr lang="en-GB" sz="2400" dirty="0"/>
              <a:t>broad tuning range of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400" dirty="0" smtClean="0"/>
              <a:t>100nm and may be used for near-IR spectroscopy of several gases, with WMS performed through a PZT and fibre Bragg gratings.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Selection </a:t>
            </a:r>
            <a:r>
              <a:rPr lang="en-GB" sz="2400" dirty="0"/>
              <a:t>of </a:t>
            </a:r>
            <a:r>
              <a:rPr lang="en-GB" sz="2400" dirty="0" smtClean="0"/>
              <a:t>individual gas </a:t>
            </a:r>
            <a:r>
              <a:rPr lang="en-GB" sz="2400" dirty="0"/>
              <a:t>cells in a multipoint </a:t>
            </a:r>
            <a:r>
              <a:rPr lang="en-GB" sz="2400" dirty="0" smtClean="0"/>
              <a:t>fibre network may be performed by choice of the mode-lock frequency in a mode-locked fibre laser system.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Thulium fibre lasers give an output up to 2100nm and may be used for the spectroscopy of gases such as 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60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Basic Ring Cavity Erbium Fibre Laser Source for Spectroscopy Applications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8880"/>
            <a:ext cx="7132938" cy="3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FBG </a:t>
            </a:r>
            <a:r>
              <a:rPr lang="en-GB" sz="2800" dirty="0"/>
              <a:t>and a </a:t>
            </a:r>
            <a:r>
              <a:rPr lang="en-GB" sz="2800" dirty="0" smtClean="0"/>
              <a:t>PZT for Tuning</a:t>
            </a:r>
            <a:r>
              <a:rPr lang="en-GB" sz="2800" dirty="0"/>
              <a:t>, </a:t>
            </a:r>
            <a:r>
              <a:rPr lang="en-GB" sz="2800" dirty="0" smtClean="0"/>
              <a:t>Modulation and  Scanning of Fibre Laser Wavelength in WMS Applications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12573"/>
            <a:ext cx="3577295" cy="29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Mode-Locking of a Fibre Laser for Addressing </a:t>
            </a:r>
            <a:r>
              <a:rPr lang="en-GB" dirty="0"/>
              <a:t>M</a:t>
            </a:r>
            <a:r>
              <a:rPr lang="en-GB" dirty="0" smtClean="0"/>
              <a:t>ultiple Gas Cells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016935" cy="4694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3284984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Cells addressed by matching the mode-lock frequency to the round-trip time for each cell.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90514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Mode-lock frequency may also be used to select a particular FBG and hence operation wavelength by using delay lines</a:t>
            </a:r>
            <a:endParaRPr lang="en-GB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83968" y="2970521"/>
            <a:ext cx="0" cy="3144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3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1563</Words>
  <Application>Microsoft Office PowerPoint</Application>
  <PresentationFormat>On-screen Show (4:3)</PresentationFormat>
  <Paragraphs>99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Euclid Math One</vt:lpstr>
      <vt:lpstr>Symbol</vt:lpstr>
      <vt:lpstr>Times</vt:lpstr>
      <vt:lpstr>Times New Roman</vt:lpstr>
      <vt:lpstr>Office Theme</vt:lpstr>
      <vt:lpstr>Equation</vt:lpstr>
      <vt:lpstr>Fibre Amplifiers and Lasers for Near-IR Spectroscopy</vt:lpstr>
      <vt:lpstr>Typical Application Areas</vt:lpstr>
      <vt:lpstr>Examples of Applications of Fibre Amplifiers in Near-IR Spectroscopy</vt:lpstr>
      <vt:lpstr>Tomographic Imaging of CO2 Emissions from Aero-Engines</vt:lpstr>
      <vt:lpstr>Example of a Raman Fibre Amplifier for Generation of a High Power Output at 1651nm for PAS of CH4 [Bauer]</vt:lpstr>
      <vt:lpstr>Examples of Fibre Lasers as Sources for Near-IR Spectroscopy</vt:lpstr>
      <vt:lpstr>Basic Ring Cavity Erbium Fibre Laser Source for Spectroscopy Applications</vt:lpstr>
      <vt:lpstr>FBG and a PZT for Tuning, Modulation and  Scanning of Fibre Laser Wavelength in WMS Applications</vt:lpstr>
      <vt:lpstr>Mode-Locking of a Fibre Laser for Addressing Multiple Gas Cells</vt:lpstr>
      <vt:lpstr>Wavelength Selection and Tuning by Adjustment of the Mode-Lock Frequency </vt:lpstr>
      <vt:lpstr>Example of a Thulium Fibre Laser for CO2 Detection at ~2mm Wavelength [Bremer]</vt:lpstr>
      <vt:lpstr>Frequency Comb Spectroscopy with Fibre Lasers</vt:lpstr>
      <vt:lpstr>Output of a Mode-Locked Laser in the Time Domain</vt:lpstr>
      <vt:lpstr>Output of a Mode-Locked Laser in the Frequency Domain</vt:lpstr>
      <vt:lpstr>Example of a Field-Deployable Erbium Fibre Laser Comb [Sinclair]</vt:lpstr>
      <vt:lpstr>Dual Comb Spectroscopy</vt:lpstr>
      <vt:lpstr>Frequency Domain View of Dual-Comb Output</vt:lpstr>
      <vt:lpstr>Time Domain View of Dual Comb Output</vt:lpstr>
      <vt:lpstr>Cavity-Enhanced Dual Comb Spectroscopy</vt:lpstr>
      <vt:lpstr>Use of Free-Running Dual Combs with an Adaptive Approach [Ideguchi]  </vt:lpstr>
      <vt:lpstr>Examples of Applications of Near-IR Fibre Laser Combs in Spectroscopy</vt:lpstr>
      <vt:lpstr>Sensitivity Enhancement by Multiple Circulations Through a Gas Cell Within a Fibre Laser Cavity</vt:lpstr>
      <vt:lpstr>Simple Optical Fibre Loop for Ring-Down Spectroscopy</vt:lpstr>
      <vt:lpstr>Ring-Down Loop With An EDFA to Compensate for Background Loss  </vt:lpstr>
      <vt:lpstr>Typical Ring-Down Pulse Train from Fibre Loop (EDFA Gain Just Below Threshold)</vt:lpstr>
      <vt:lpstr>Typical Ring-Down Pulse Train from Fibre Loop (EDFA Gain Above Threshold)</vt:lpstr>
      <vt:lpstr>Near-Threshold Operation of a CW Fibre Laser With an Intra-Cavity Gas Cell [Liu et al.] </vt:lpstr>
      <vt:lpstr>Use of ASE in a Fibre Loop Laser to Observe Absorption Lines</vt:lpstr>
      <vt:lpstr>Normalised ASE Output with 1% C2H2 (6cm intra-cavity cell) </vt:lpstr>
      <vt:lpstr>ASE Output Showing Fringe Enhancement With a Fibre Mach-Zehnder Interferometer in Loop</vt:lpstr>
      <vt:lpstr>Fibre Laser with an Intra-Cavity Photo-Acoustic Gas Cell [Wang et al.]</vt:lpstr>
      <vt:lpstr>Intra-cavity Laser Spectroscopy System for Flame and Gas Spectra [Löhden et al.] </vt:lpstr>
      <vt:lpstr>Summary &amp; Conclusions</vt:lpstr>
    </vt:vector>
  </TitlesOfParts>
  <Company>EEE Dept, 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</dc:title>
  <dc:creator>George Stewart</dc:creator>
  <cp:lastModifiedBy>George Stewart</cp:lastModifiedBy>
  <cp:revision>273</cp:revision>
  <dcterms:created xsi:type="dcterms:W3CDTF">2019-11-19T11:30:57Z</dcterms:created>
  <dcterms:modified xsi:type="dcterms:W3CDTF">2020-07-13T09:03:22Z</dcterms:modified>
</cp:coreProperties>
</file>