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08" r:id="rId2"/>
    <p:sldId id="309" r:id="rId3"/>
    <p:sldId id="310" r:id="rId4"/>
    <p:sldId id="319" r:id="rId5"/>
    <p:sldId id="311" r:id="rId6"/>
    <p:sldId id="312" r:id="rId7"/>
    <p:sldId id="341" r:id="rId8"/>
    <p:sldId id="342" r:id="rId9"/>
    <p:sldId id="333" r:id="rId10"/>
    <p:sldId id="313" r:id="rId11"/>
    <p:sldId id="335" r:id="rId12"/>
    <p:sldId id="334" r:id="rId13"/>
    <p:sldId id="336" r:id="rId14"/>
    <p:sldId id="337" r:id="rId15"/>
    <p:sldId id="314" r:id="rId16"/>
    <p:sldId id="315" r:id="rId17"/>
    <p:sldId id="340" r:id="rId18"/>
    <p:sldId id="316" r:id="rId19"/>
    <p:sldId id="317" r:id="rId20"/>
    <p:sldId id="344" r:id="rId21"/>
    <p:sldId id="318" r:id="rId22"/>
    <p:sldId id="338" r:id="rId23"/>
    <p:sldId id="343" r:id="rId24"/>
    <p:sldId id="320" r:id="rId25"/>
    <p:sldId id="328" r:id="rId26"/>
    <p:sldId id="325" r:id="rId27"/>
    <p:sldId id="326" r:id="rId28"/>
    <p:sldId id="329" r:id="rId29"/>
    <p:sldId id="345" r:id="rId30"/>
    <p:sldId id="330" r:id="rId31"/>
  </p:sldIdLst>
  <p:sldSz cx="9144000" cy="6858000" type="screen4x3"/>
  <p:notesSz cx="7010400" cy="9236075"/>
  <p:defaultTextStyle>
    <a:defPPr>
      <a:defRPr lang="en-US"/>
    </a:defPPr>
    <a:lvl1pPr algn="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ＭＳ Ｐゴシック" pitchFamily="34" charset="-128"/>
        <a:cs typeface="+mn-cs"/>
      </a:defRPr>
    </a:lvl1pPr>
    <a:lvl2pPr marL="457200" algn="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ＭＳ Ｐゴシック" pitchFamily="34" charset="-128"/>
        <a:cs typeface="+mn-cs"/>
      </a:defRPr>
    </a:lvl2pPr>
    <a:lvl3pPr marL="914400" algn="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ＭＳ Ｐゴシック" pitchFamily="34" charset="-128"/>
        <a:cs typeface="+mn-cs"/>
      </a:defRPr>
    </a:lvl3pPr>
    <a:lvl4pPr marL="1371600" algn="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ＭＳ Ｐゴシック" pitchFamily="34" charset="-128"/>
        <a:cs typeface="+mn-cs"/>
      </a:defRPr>
    </a:lvl4pPr>
    <a:lvl5pPr marL="1828800" algn="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urier New" pitchFamily="49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urier New" pitchFamily="49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urier New" pitchFamily="49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urier New" pitchFamily="49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CC66FF"/>
    <a:srgbClr val="FFFF99"/>
    <a:srgbClr val="000099"/>
    <a:srgbClr val="0000FF"/>
    <a:srgbClr val="FFCC99"/>
    <a:srgbClr val="CC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88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48"/>
    </p:cViewPr>
  </p:sorterViewPr>
  <p:notesViewPr>
    <p:cSldViewPr snapToGrid="0" snapToObjects="1">
      <p:cViewPr varScale="1">
        <p:scale>
          <a:sx n="76" d="100"/>
          <a:sy n="76" d="100"/>
        </p:scale>
        <p:origin x="-2076" y="-90"/>
      </p:cViewPr>
      <p:guideLst>
        <p:guide orient="horz" pos="290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03847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8" tIns="0" rIns="19348" bIns="0" numCol="1" anchor="t" anchorCtr="0" compatLnSpc="1">
            <a:prstTxWarp prst="textNoShape">
              <a:avLst/>
            </a:prstTxWarp>
          </a:bodyPr>
          <a:lstStyle>
            <a:lvl1pPr algn="l" defTabSz="915988">
              <a:spcBef>
                <a:spcPct val="0"/>
              </a:spcBef>
              <a:defRPr sz="1000" b="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EE 313: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-1588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8" tIns="0" rIns="19348" bIns="0" numCol="1" anchor="t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000" b="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3/1/2005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8774113"/>
            <a:ext cx="3038476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8" tIns="0" rIns="19348" bIns="0" numCol="1" anchor="b" anchorCtr="0" compatLnSpc="1">
            <a:prstTxWarp prst="textNoShape">
              <a:avLst/>
            </a:prstTxWarp>
          </a:bodyPr>
          <a:lstStyle>
            <a:lvl1pPr algn="l" defTabSz="915988">
              <a:spcBef>
                <a:spcPct val="0"/>
              </a:spcBef>
              <a:defRPr sz="1000" b="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8" tIns="0" rIns="19348" bIns="0" numCol="1" anchor="b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000" b="0" i="1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4172FC5-6B2E-4284-AAAC-E47379A73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124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03847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8" tIns="0" rIns="19348" bIns="0" numCol="1" anchor="t" anchorCtr="0" compatLnSpc="1">
            <a:prstTxWarp prst="textNoShape">
              <a:avLst/>
            </a:prstTxWarp>
          </a:bodyPr>
          <a:lstStyle>
            <a:lvl1pPr algn="l" defTabSz="915988">
              <a:spcBef>
                <a:spcPct val="0"/>
              </a:spcBef>
              <a:defRPr sz="1000" b="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EE 313: 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-1588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8" tIns="0" rIns="19348" bIns="0" numCol="1" anchor="t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000" b="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3/1/2005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8774113"/>
            <a:ext cx="3038476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8" tIns="0" rIns="19348" bIns="0" numCol="1" anchor="b" anchorCtr="0" compatLnSpc="1">
            <a:prstTxWarp prst="textNoShape">
              <a:avLst/>
            </a:prstTxWarp>
          </a:bodyPr>
          <a:lstStyle>
            <a:lvl1pPr algn="l" defTabSz="915988">
              <a:spcBef>
                <a:spcPct val="0"/>
              </a:spcBef>
              <a:defRPr sz="1000" b="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8" tIns="0" rIns="19348" bIns="0" numCol="1" anchor="b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000" b="0" i="1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7209D18-7E36-4927-A464-A95912CB4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86263"/>
            <a:ext cx="51403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2" tIns="46757" rIns="91902" bIns="467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4039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03325" y="698500"/>
            <a:ext cx="4602163" cy="345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93568730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017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4025" algn="l" defTabSz="9017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08050" algn="l" defTabSz="9017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62075" algn="l" defTabSz="9017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16100" algn="l" defTabSz="9017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4505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BAD4F073-688B-49B5-A052-CF02D1E98FD8}" type="slidenum">
              <a:rPr lang="en-US" sz="1000" b="0">
                <a:latin typeface="Times New Roman" pitchFamily="18" charset="0"/>
              </a:rPr>
              <a:pPr/>
              <a:t>1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4506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5427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29494C70-EE3B-47DB-98CE-D47B24E201A8}" type="slidenum">
              <a:rPr lang="en-US" sz="1000" b="0">
                <a:latin typeface="Times New Roman" pitchFamily="18" charset="0"/>
              </a:rPr>
              <a:pPr/>
              <a:t>10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427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5529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CA844794-D76C-4B01-BCB9-2212D5B47287}" type="slidenum">
              <a:rPr lang="en-US" sz="1000" b="0">
                <a:latin typeface="Times New Roman" pitchFamily="18" charset="0"/>
              </a:rPr>
              <a:pPr/>
              <a:t>11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530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5632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D9647903-5F97-4127-81BC-2EDDD5CDD6AF}" type="slidenum">
              <a:rPr lang="en-US" sz="1000" b="0">
                <a:latin typeface="Times New Roman" pitchFamily="18" charset="0"/>
              </a:rPr>
              <a:pPr/>
              <a:t>12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632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5734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6198EE12-8240-44A3-878C-326648B14E42}" type="slidenum">
              <a:rPr lang="en-US" sz="1000" b="0">
                <a:latin typeface="Times New Roman" pitchFamily="18" charset="0"/>
              </a:rPr>
              <a:pPr/>
              <a:t>13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734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5837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05948F16-9EF4-4348-B61F-95B856A250C3}" type="slidenum">
              <a:rPr lang="en-US" sz="1000" b="0">
                <a:latin typeface="Times New Roman" pitchFamily="18" charset="0"/>
              </a:rPr>
              <a:pPr/>
              <a:t>14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837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5939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562D4536-5799-4EA4-AEDD-A0987D7776C1}" type="slidenum">
              <a:rPr lang="en-US" sz="1000" b="0">
                <a:latin typeface="Times New Roman" pitchFamily="18" charset="0"/>
              </a:rPr>
              <a:pPr/>
              <a:t>15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939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6041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B3296A3F-EB14-4F4E-B0A6-A5E29CA7FB26}" type="slidenum">
              <a:rPr lang="en-US" sz="1000" b="0">
                <a:latin typeface="Times New Roman" pitchFamily="18" charset="0"/>
              </a:rPr>
              <a:pPr/>
              <a:t>16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042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6144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0C0957B6-ABD6-4779-AA44-3C70C3A862D0}" type="slidenum">
              <a:rPr lang="en-US" sz="1000" b="0">
                <a:latin typeface="Times New Roman" pitchFamily="18" charset="0"/>
              </a:rPr>
              <a:pPr/>
              <a:t>17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144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57439F96-80F1-43EA-9D1C-321CD4570C09}" type="slidenum">
              <a:rPr lang="en-US" sz="1000" b="0">
                <a:latin typeface="Times New Roman" pitchFamily="18" charset="0"/>
              </a:rPr>
              <a:pPr/>
              <a:t>18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246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6349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E62AC598-7F7B-4C94-A6D4-0D3A1BC4BB43}" type="slidenum">
              <a:rPr lang="en-US" sz="1000" b="0">
                <a:latin typeface="Times New Roman" pitchFamily="18" charset="0"/>
              </a:rPr>
              <a:pPr/>
              <a:t>19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349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4608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5AD06279-376F-40F9-90BC-EAAADAE5D33A}" type="slidenum">
              <a:rPr lang="en-US" sz="1000" b="0">
                <a:latin typeface="Times New Roman" pitchFamily="18" charset="0"/>
              </a:rPr>
              <a:pPr/>
              <a:t>2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4608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6451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01EA56B7-82E3-4E25-8143-24D64B0FBFC6}" type="slidenum">
              <a:rPr lang="en-US" sz="1000" b="0">
                <a:latin typeface="Times New Roman" pitchFamily="18" charset="0"/>
              </a:rPr>
              <a:pPr/>
              <a:t>20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4516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7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6553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A2E0B429-8BB6-4EAE-B098-ABE1F8D756C6}" type="slidenum">
              <a:rPr lang="en-US" sz="1000" b="0">
                <a:latin typeface="Times New Roman" pitchFamily="18" charset="0"/>
              </a:rPr>
              <a:pPr/>
              <a:t>21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554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6656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7EBBD4F9-F328-40CE-803C-13EF147296B7}" type="slidenum">
              <a:rPr lang="en-US" sz="1000" b="0">
                <a:latin typeface="Times New Roman" pitchFamily="18" charset="0"/>
              </a:rPr>
              <a:pPr/>
              <a:t>22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656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6758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2D7495AF-A374-423F-B57D-2112BDBDBD3E}" type="slidenum">
              <a:rPr lang="en-US" sz="1000" b="0">
                <a:latin typeface="Times New Roman" pitchFamily="18" charset="0"/>
              </a:rPr>
              <a:pPr/>
              <a:t>23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7588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9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6861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49AD6F16-0F6E-4452-B3F8-1BFD6511F535}" type="slidenum">
              <a:rPr lang="en-US" sz="1000" b="0">
                <a:latin typeface="Times New Roman" pitchFamily="18" charset="0"/>
              </a:rPr>
              <a:pPr/>
              <a:t>24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861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6963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0FB3AD48-BF5A-486B-B880-3942BFEFD1A1}" type="slidenum">
              <a:rPr lang="en-US" sz="1000" b="0">
                <a:latin typeface="Times New Roman" pitchFamily="18" charset="0"/>
              </a:rPr>
              <a:pPr/>
              <a:t>25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963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7065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46D94EC6-8F5A-4DB0-89CD-EA00418CFECB}" type="slidenum">
              <a:rPr lang="en-US" sz="1000" b="0">
                <a:latin typeface="Times New Roman" pitchFamily="18" charset="0"/>
              </a:rPr>
              <a:pPr/>
              <a:t>26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7066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7168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9FF52642-B177-4DAD-95D1-478AE2E05ACB}" type="slidenum">
              <a:rPr lang="en-US" sz="1000" b="0">
                <a:latin typeface="Times New Roman" pitchFamily="18" charset="0"/>
              </a:rPr>
              <a:pPr/>
              <a:t>27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7168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7270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FEFAB189-F1D9-4D96-A163-63CD2CC0D0E7}" type="slidenum">
              <a:rPr lang="en-US" sz="1000" b="0">
                <a:latin typeface="Times New Roman" pitchFamily="18" charset="0"/>
              </a:rPr>
              <a:pPr/>
              <a:t>28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7270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7373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C1182DD7-4E89-44D4-8F2E-7FB0E720A394}" type="slidenum">
              <a:rPr lang="en-US" sz="1000" b="0">
                <a:latin typeface="Times New Roman" pitchFamily="18" charset="0"/>
              </a:rPr>
              <a:pPr/>
              <a:t>30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7373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4710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736BBA08-13E9-4BD0-9E07-8467A56C1E1E}" type="slidenum">
              <a:rPr lang="en-US" sz="1000" b="0">
                <a:latin typeface="Times New Roman" pitchFamily="18" charset="0"/>
              </a:rPr>
              <a:pPr/>
              <a:t>3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4813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F41DF912-7FF8-4BCC-A1A6-0814D079206B}" type="slidenum">
              <a:rPr lang="en-US" sz="1000" b="0">
                <a:latin typeface="Times New Roman" pitchFamily="18" charset="0"/>
              </a:rPr>
              <a:pPr/>
              <a:t>4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4813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4915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87FBD422-8E76-4A7A-B30F-FEB0894F7519}" type="slidenum">
              <a:rPr lang="en-US" sz="1000" b="0">
                <a:latin typeface="Times New Roman" pitchFamily="18" charset="0"/>
              </a:rPr>
              <a:pPr/>
              <a:t>5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4915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5017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4878BC2D-5343-4704-86A6-25F5A4B8CAD5}" type="slidenum">
              <a:rPr lang="en-US" sz="1000" b="0">
                <a:latin typeface="Times New Roman" pitchFamily="18" charset="0"/>
              </a:rPr>
              <a:pPr/>
              <a:t>6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018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5120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BDE58A6A-21FF-4782-975F-71EE00E2CF88}" type="slidenum">
              <a:rPr lang="en-US" sz="1000" b="0">
                <a:latin typeface="Times New Roman" pitchFamily="18" charset="0"/>
              </a:rPr>
              <a:pPr/>
              <a:t>7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120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5222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EC271793-F0DD-4405-A731-DFD17301FAF1}" type="slidenum">
              <a:rPr lang="en-US" sz="1000" b="0">
                <a:latin typeface="Times New Roman" pitchFamily="18" charset="0"/>
              </a:rPr>
              <a:pPr/>
              <a:t>8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222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3/1/2005</a:t>
            </a:r>
          </a:p>
        </p:txBody>
      </p:sp>
      <p:sp>
        <p:nvSpPr>
          <p:cNvPr id="5325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16B236B1-AA0A-4704-AF3D-86910A66FAB0}" type="slidenum">
              <a:rPr lang="en-US" sz="1000" b="0">
                <a:latin typeface="Times New Roman" pitchFamily="18" charset="0"/>
              </a:rPr>
              <a:pPr/>
              <a:t>9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325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2005-2012 W. J. Dally </a:t>
            </a:r>
          </a:p>
        </p:txBody>
      </p:sp>
    </p:spTree>
    <p:extLst>
      <p:ext uri="{BB962C8B-B14F-4D97-AF65-F5344CB8AC3E}">
        <p14:creationId xmlns:p14="http://schemas.microsoft.com/office/powerpoint/2010/main" val="286826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2005-2012 W. J. Dally </a:t>
            </a:r>
          </a:p>
        </p:txBody>
      </p:sp>
    </p:spTree>
    <p:extLst>
      <p:ext uri="{BB962C8B-B14F-4D97-AF65-F5344CB8AC3E}">
        <p14:creationId xmlns:p14="http://schemas.microsoft.com/office/powerpoint/2010/main" val="342030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0"/>
            <a:ext cx="22479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5913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2005-2012 W. J. Dally </a:t>
            </a:r>
          </a:p>
        </p:txBody>
      </p:sp>
    </p:spTree>
    <p:extLst>
      <p:ext uri="{BB962C8B-B14F-4D97-AF65-F5344CB8AC3E}">
        <p14:creationId xmlns:p14="http://schemas.microsoft.com/office/powerpoint/2010/main" val="213094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2005-2012 W. J. Dally </a:t>
            </a:r>
          </a:p>
        </p:txBody>
      </p:sp>
    </p:spTree>
    <p:extLst>
      <p:ext uri="{BB962C8B-B14F-4D97-AF65-F5344CB8AC3E}">
        <p14:creationId xmlns:p14="http://schemas.microsoft.com/office/powerpoint/2010/main" val="12604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2005-2012 W. J. Dally </a:t>
            </a:r>
          </a:p>
        </p:txBody>
      </p:sp>
    </p:spTree>
    <p:extLst>
      <p:ext uri="{BB962C8B-B14F-4D97-AF65-F5344CB8AC3E}">
        <p14:creationId xmlns:p14="http://schemas.microsoft.com/office/powerpoint/2010/main" val="354804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96938"/>
            <a:ext cx="4305300" cy="5351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96938"/>
            <a:ext cx="4305300" cy="5351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2005-2012 W. J. Dally </a:t>
            </a:r>
          </a:p>
        </p:txBody>
      </p:sp>
    </p:spTree>
    <p:extLst>
      <p:ext uri="{BB962C8B-B14F-4D97-AF65-F5344CB8AC3E}">
        <p14:creationId xmlns:p14="http://schemas.microsoft.com/office/powerpoint/2010/main" val="20321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2005-2012 W. J. Dally </a:t>
            </a:r>
          </a:p>
        </p:txBody>
      </p:sp>
    </p:spTree>
    <p:extLst>
      <p:ext uri="{BB962C8B-B14F-4D97-AF65-F5344CB8AC3E}">
        <p14:creationId xmlns:p14="http://schemas.microsoft.com/office/powerpoint/2010/main" val="1482850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2005-2012 W. J. Dally </a:t>
            </a:r>
          </a:p>
        </p:txBody>
      </p:sp>
    </p:spTree>
    <p:extLst>
      <p:ext uri="{BB962C8B-B14F-4D97-AF65-F5344CB8AC3E}">
        <p14:creationId xmlns:p14="http://schemas.microsoft.com/office/powerpoint/2010/main" val="3354102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2005-2012 W. J. Dally </a:t>
            </a:r>
          </a:p>
        </p:txBody>
      </p:sp>
    </p:spTree>
    <p:extLst>
      <p:ext uri="{BB962C8B-B14F-4D97-AF65-F5344CB8AC3E}">
        <p14:creationId xmlns:p14="http://schemas.microsoft.com/office/powerpoint/2010/main" val="61991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2005-2012 W. J. Dally </a:t>
            </a:r>
          </a:p>
        </p:txBody>
      </p:sp>
    </p:spTree>
    <p:extLst>
      <p:ext uri="{BB962C8B-B14F-4D97-AF65-F5344CB8AC3E}">
        <p14:creationId xmlns:p14="http://schemas.microsoft.com/office/powerpoint/2010/main" val="3595705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2005-2012 W. J. Dally </a:t>
            </a:r>
          </a:p>
        </p:txBody>
      </p:sp>
    </p:spTree>
    <p:extLst>
      <p:ext uri="{BB962C8B-B14F-4D97-AF65-F5344CB8AC3E}">
        <p14:creationId xmlns:p14="http://schemas.microsoft.com/office/powerpoint/2010/main" val="12610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000" b="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(c) 2005-2012 W. J. Dally 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99160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96938"/>
            <a:ext cx="8763000" cy="535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Line 6"/>
          <p:cNvSpPr>
            <a:spLocks noChangeShapeType="1"/>
          </p:cNvSpPr>
          <p:nvPr/>
        </p:nvSpPr>
        <p:spPr bwMode="auto">
          <a:xfrm>
            <a:off x="152400" y="896938"/>
            <a:ext cx="8763000" cy="0"/>
          </a:xfrm>
          <a:prstGeom prst="line">
            <a:avLst/>
          </a:prstGeom>
          <a:noFill/>
          <a:ln w="50800">
            <a:solidFill>
              <a:srgbClr val="99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7"/>
          <p:cNvSpPr>
            <a:spLocks noChangeShapeType="1"/>
          </p:cNvSpPr>
          <p:nvPr/>
        </p:nvSpPr>
        <p:spPr bwMode="auto">
          <a:xfrm>
            <a:off x="228600" y="6248400"/>
            <a:ext cx="8763000" cy="0"/>
          </a:xfrm>
          <a:prstGeom prst="line">
            <a:avLst/>
          </a:prstGeom>
          <a:noFill/>
          <a:ln w="50800">
            <a:solidFill>
              <a:srgbClr val="99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0" y="6248400"/>
            <a:ext cx="16002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pPr>
              <a:defRPr/>
            </a:pPr>
            <a:fld id="{E640C420-CA2A-4835-80E8-758E1481B329}" type="slidenum">
              <a:rPr lang="en-US" sz="1000" b="0" smtClean="0">
                <a:latin typeface="Arial" pitchFamily="34" charset="0"/>
              </a:rPr>
              <a:pPr>
                <a:defRPr/>
              </a:pPr>
              <a:t>‹#›</a:t>
            </a:fld>
            <a:endParaRPr lang="en-US" sz="1600" b="0" smtClean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362200"/>
            <a:ext cx="8458200" cy="1143000"/>
          </a:xfrm>
          <a:noFill/>
        </p:spPr>
        <p:txBody>
          <a:bodyPr/>
          <a:lstStyle/>
          <a:p>
            <a:pPr>
              <a:tabLst>
                <a:tab pos="1714500" algn="l"/>
              </a:tabLst>
            </a:pPr>
            <a:r>
              <a:rPr lang="en-US" dirty="0" smtClean="0">
                <a:ea typeface="ＭＳ Ｐゴシック" pitchFamily="34" charset="-128"/>
              </a:rPr>
              <a:t>Digital Design: A Systems Approach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Lecture 10:  System Design</a:t>
            </a:r>
            <a:endParaRPr lang="en-US" sz="1400" dirty="0" smtClean="0">
              <a:ea typeface="ＭＳ Ｐゴシック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(c) 2005-2012 W. J. Dally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Divide and Conquer	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Example 2 – DES Cracker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Task pipeline: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Generate keys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Sequence ciphertext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Decrypt plaintext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Check plaintext</a:t>
            </a:r>
          </a:p>
          <a:p>
            <a:pPr lvl="2"/>
            <a:endParaRPr lang="en-US" smtClean="0">
              <a:ea typeface="ＭＳ Ｐゴシック" pitchFamily="34" charset="-128"/>
            </a:endParaRPr>
          </a:p>
          <a:p>
            <a:pPr lvl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DES Example</a:t>
            </a:r>
          </a:p>
        </p:txBody>
      </p:sp>
      <p:pic>
        <p:nvPicPr>
          <p:cNvPr id="2355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22350"/>
            <a:ext cx="9144000" cy="433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Divide and Conquer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Example 3 – Music Synthesizer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State x task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Tone generator</a:t>
            </a:r>
          </a:p>
          <a:p>
            <a:pPr lvl="3"/>
            <a:r>
              <a:rPr lang="en-US" smtClean="0">
                <a:ea typeface="ＭＳ Ｐゴシック" pitchFamily="34" charset="-128"/>
              </a:rPr>
              <a:t>Generate harmonics, generate addresses, lookup sine wave, weight for each harmonic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Envelope generator</a:t>
            </a:r>
          </a:p>
          <a:p>
            <a:pPr lvl="3"/>
            <a:r>
              <a:rPr lang="en-US" smtClean="0">
                <a:ea typeface="ＭＳ Ｐゴシック" pitchFamily="34" charset="-128"/>
              </a:rPr>
              <a:t>Generate envelopes, multiply by samples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Combiner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Simple Music Synthesizer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7950"/>
            <a:ext cx="9144000" cy="291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With Harmonics and Attack/Decay</a:t>
            </a:r>
          </a:p>
        </p:txBody>
      </p:sp>
      <p:pic>
        <p:nvPicPr>
          <p:cNvPr id="2662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5750"/>
            <a:ext cx="9144000" cy="232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Define Interfaces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For standard modules, already defined for you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DES module (from OpenCores library)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AC97 CODEC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For your own modules, interfaces must specify every signal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Each Data “Port”: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Data signals – how wide, what representation, when valid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Flow control – specifies when data transfers take place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Other control and status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Example – Sine Wave Generator 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Next (in) – goes high one clock each data sample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Freq (in) – 16-bits – u0.16 specifies an interval between samples in the sine table.  A value of 1 specifies an interval of pi.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Value (out) – 16-bits s0.15 format, on sample pulse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NextNote (out) – goes high when current note has been held for 100ms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Example decision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Suppose we need 15 sine-wave generators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3 notes x 5 harmonics each</a:t>
            </a:r>
          </a:p>
          <a:p>
            <a:r>
              <a:rPr lang="en-US" smtClean="0">
                <a:ea typeface="ＭＳ Ｐゴシック" pitchFamily="34" charset="-128"/>
              </a:rPr>
              <a:t>Do we share a single quarter sine table or use 15 tables?</a:t>
            </a:r>
          </a:p>
          <a:p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In favor of sharing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We have time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Sample rate is 48KHz, clock is 100MHz.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2,083 cycles per sample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It will take less chip area</a:t>
            </a:r>
          </a:p>
          <a:p>
            <a:r>
              <a:rPr lang="en-US" smtClean="0">
                <a:ea typeface="ＭＳ Ｐゴシック" pitchFamily="34" charset="-128"/>
              </a:rPr>
              <a:t>Opposed to sharing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Dedicated BRAMs are simpler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We have lots of BRAMs.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Which would you do?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System Design – a process (reminder)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Specification</a:t>
            </a:r>
          </a:p>
          <a:p>
            <a:pPr lvl="1"/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Understand what you need to build</a:t>
            </a:r>
          </a:p>
          <a:p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Divide and conquer </a:t>
            </a:r>
          </a:p>
          <a:p>
            <a:pPr lvl="1"/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Break it down into manageable pieces</a:t>
            </a:r>
          </a:p>
          <a:p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Define interfaces</a:t>
            </a:r>
          </a:p>
          <a:p>
            <a:pPr lvl="1"/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Clearly specify every signal between pieces</a:t>
            </a:r>
          </a:p>
          <a:p>
            <a:pPr lvl="1"/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Hide implementation</a:t>
            </a:r>
          </a:p>
          <a:p>
            <a:pPr lvl="1"/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Choose representations</a:t>
            </a:r>
          </a:p>
          <a:p>
            <a:r>
              <a:rPr lang="en-US" sz="1800" smtClean="0">
                <a:ea typeface="ＭＳ Ｐゴシック" pitchFamily="34" charset="-128"/>
              </a:rPr>
              <a:t>Timing and sequencing</a:t>
            </a:r>
          </a:p>
          <a:p>
            <a:r>
              <a:rPr lang="en-US" sz="1800" smtClean="0">
                <a:ea typeface="ＭＳ Ｐゴシック" pitchFamily="34" charset="-128"/>
              </a:rPr>
              <a:t>Add parallelism as needed (pipeline or duplicate units)</a:t>
            </a:r>
          </a:p>
          <a:p>
            <a:r>
              <a:rPr lang="en-US" sz="1800" smtClean="0">
                <a:ea typeface="ＭＳ Ｐゴシック" pitchFamily="34" charset="-128"/>
              </a:rPr>
              <a:t>Timing and sequencing (of parallel structures)</a:t>
            </a:r>
          </a:p>
          <a:p>
            <a:r>
              <a:rPr lang="en-US" sz="1800" smtClean="0">
                <a:ea typeface="ＭＳ Ｐゴシック" pitchFamily="34" charset="-128"/>
              </a:rPr>
              <a:t>Design each module</a:t>
            </a:r>
          </a:p>
          <a:p>
            <a:r>
              <a:rPr lang="en-US" sz="1800" smtClean="0">
                <a:ea typeface="ＭＳ Ｐゴシック" pitchFamily="34" charset="-128"/>
              </a:rPr>
              <a:t>Code</a:t>
            </a:r>
          </a:p>
          <a:p>
            <a:r>
              <a:rPr lang="en-US" sz="1800" smtClean="0">
                <a:ea typeface="ＭＳ Ｐゴシック" pitchFamily="34" charset="-128"/>
              </a:rPr>
              <a:t>Verify</a:t>
            </a:r>
          </a:p>
          <a:p>
            <a:endParaRPr lang="en-US" sz="1800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1800" smtClean="0">
                <a:ea typeface="ＭＳ Ｐゴシック" pitchFamily="34" charset="-128"/>
              </a:rPr>
              <a:t>Iterate back to the top at any step as needed.	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Timing and Sequencing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Work out exactly when and in what order things happen</a:t>
            </a:r>
          </a:p>
          <a:p>
            <a:r>
              <a:rPr lang="en-US" smtClean="0">
                <a:ea typeface="ＭＳ Ｐゴシック" pitchFamily="34" charset="-128"/>
              </a:rPr>
              <a:t>Account for pipeline delays</a:t>
            </a:r>
          </a:p>
          <a:p>
            <a:r>
              <a:rPr lang="en-US" smtClean="0">
                <a:ea typeface="ＭＳ Ｐゴシック" pitchFamily="34" charset="-128"/>
              </a:rPr>
              <a:t>Account for multi-cycle operations</a:t>
            </a:r>
          </a:p>
          <a:p>
            <a:r>
              <a:rPr lang="en-US" smtClean="0">
                <a:ea typeface="ＭＳ Ｐゴシック" pitchFamily="34" charset="-128"/>
              </a:rPr>
              <a:t>Draw a timing diagram (or a table)</a:t>
            </a:r>
          </a:p>
          <a:p>
            <a:r>
              <a:rPr lang="en-US" smtClean="0">
                <a:ea typeface="ＭＳ Ｐゴシック" pitchFamily="34" charset="-128"/>
              </a:rPr>
              <a:t>Example: DES Cracker</a:t>
            </a:r>
          </a:p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31747" name="Rectangle 9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Example, DES Cracker Timing</a:t>
            </a:r>
          </a:p>
        </p:txBody>
      </p:sp>
      <p:graphicFrame>
        <p:nvGraphicFramePr>
          <p:cNvPr id="992388" name="Group 132"/>
          <p:cNvGraphicFramePr>
            <a:graphicFrameLocks noGrp="1"/>
          </p:cNvGraphicFramePr>
          <p:nvPr/>
        </p:nvGraphicFramePr>
        <p:xfrm>
          <a:off x="152400" y="1069975"/>
          <a:ext cx="8664575" cy="5049838"/>
        </p:xfrm>
        <a:graphic>
          <a:graphicData uri="http://schemas.openxmlformats.org/drawingml/2006/table">
            <a:tbl>
              <a:tblPr/>
              <a:tblGrid>
                <a:gridCol w="877888"/>
                <a:gridCol w="1392237"/>
                <a:gridCol w="1603375"/>
                <a:gridCol w="1603375"/>
                <a:gridCol w="3187700"/>
              </a:tblGrid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Cycle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KeyGen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CT Seq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Check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firstKey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firstBlock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Key0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CT Block 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Round 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Round 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…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16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nextBlock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Round 16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17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CT Block 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Round 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PT Block 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18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Round 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…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32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nextBlock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Round 16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33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CT Block 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Round 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PT Block 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…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112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nextBlock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Round 16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113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CT Block 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Round 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PT Block 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…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128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nextKey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firstBlock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Round 16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129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Key1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CT Block 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PT Block 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Announcements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  <a:cs typeface="Times New Roman" pitchFamily="18" charset="0"/>
              </a:rPr>
              <a:t>L10: Chapters 21, 22, &amp; 20</a:t>
            </a:r>
          </a:p>
          <a:p>
            <a:r>
              <a:rPr lang="en-US" smtClean="0">
                <a:ea typeface="ＭＳ Ｐゴシック" pitchFamily="34" charset="-128"/>
                <a:cs typeface="Times New Roman" pitchFamily="18" charset="0"/>
              </a:rPr>
              <a:t>L11: Chapter 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DES Example</a:t>
            </a:r>
          </a:p>
        </p:txBody>
      </p:sp>
      <p:pic>
        <p:nvPicPr>
          <p:cNvPr id="3277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22350"/>
            <a:ext cx="9144000" cy="433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Example, DES Cracker Timing – 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if a PT block fails, go on to next key</a:t>
            </a:r>
          </a:p>
        </p:txBody>
      </p:sp>
      <p:graphicFrame>
        <p:nvGraphicFramePr>
          <p:cNvPr id="996495" name="Group 143"/>
          <p:cNvGraphicFramePr>
            <a:graphicFrameLocks noGrp="1"/>
          </p:cNvGraphicFramePr>
          <p:nvPr/>
        </p:nvGraphicFramePr>
        <p:xfrm>
          <a:off x="152400" y="1069975"/>
          <a:ext cx="8664575" cy="4135438"/>
        </p:xfrm>
        <a:graphic>
          <a:graphicData uri="http://schemas.openxmlformats.org/drawingml/2006/table">
            <a:tbl>
              <a:tblPr/>
              <a:tblGrid>
                <a:gridCol w="877888"/>
                <a:gridCol w="1392237"/>
                <a:gridCol w="1603375"/>
                <a:gridCol w="1603375"/>
                <a:gridCol w="3187700"/>
              </a:tblGrid>
              <a:tr h="2968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Cycle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KeyGen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CT Seq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Check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firstKey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firstBlock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Key0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CT Block 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Round 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Round 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…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16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nextBlock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Round 16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17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CT Block 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Round 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PT Block 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18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nextKey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firstBlock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---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19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Key1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CT Block 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Round 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Round 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…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34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nextBlock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Round 16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35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CT Block 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Round 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PT Block 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…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Example timing – Music Synthesizer with Harmonics</a:t>
            </a:r>
          </a:p>
        </p:txBody>
      </p:sp>
      <p:graphicFrame>
        <p:nvGraphicFramePr>
          <p:cNvPr id="1049813" name="Group 213"/>
          <p:cNvGraphicFramePr>
            <a:graphicFrameLocks noGrp="1"/>
          </p:cNvGraphicFramePr>
          <p:nvPr/>
        </p:nvGraphicFramePr>
        <p:xfrm>
          <a:off x="152400" y="668338"/>
          <a:ext cx="8389938" cy="6189662"/>
        </p:xfrm>
        <a:graphic>
          <a:graphicData uri="http://schemas.openxmlformats.org/drawingml/2006/table">
            <a:tbl>
              <a:tblPr/>
              <a:tblGrid>
                <a:gridCol w="561975"/>
                <a:gridCol w="895350"/>
                <a:gridCol w="1139825"/>
                <a:gridCol w="1343025"/>
                <a:gridCol w="587375"/>
                <a:gridCol w="3862388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Cycle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NextNote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NextSample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NextHarmonic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Ready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Comment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Start – look up note, convert to freq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Freq valid this cycle, read value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Value of fundamental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Read 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nd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harmonic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Value of 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nd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harmonic (2x freq)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Read 3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rd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harmonic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Value of 3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rd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harmonic (3x freq)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…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Idle until next 48KHz request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2084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Read fundamental for next sample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2085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Value of fundamental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2086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Read 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nd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harmonic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2087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Value of 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nd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harmonic (2x freq)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2088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Read 3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rd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harmonic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2089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Value of 3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rd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harmonic (3x freq)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…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Repeat above 4800 times per note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X+0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Read next note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X+2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Freq valid, read value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X+3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Value of fundamental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961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With Harmonics and Attack/Decay</a:t>
            </a:r>
          </a:p>
        </p:txBody>
      </p:sp>
      <p:pic>
        <p:nvPicPr>
          <p:cNvPr id="358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5750"/>
            <a:ext cx="9144000" cy="232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System Design – a process (reminder)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Specification</a:t>
            </a:r>
          </a:p>
          <a:p>
            <a:pPr lvl="1"/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Understand what you need to build</a:t>
            </a:r>
          </a:p>
          <a:p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Divide and conquer </a:t>
            </a:r>
          </a:p>
          <a:p>
            <a:pPr lvl="1"/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Break it down into manageable pieces</a:t>
            </a:r>
          </a:p>
          <a:p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Define interfaces</a:t>
            </a:r>
          </a:p>
          <a:p>
            <a:pPr lvl="1"/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Clearly specify every signal between pieces</a:t>
            </a:r>
          </a:p>
          <a:p>
            <a:pPr lvl="1"/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Hide implementation</a:t>
            </a:r>
          </a:p>
          <a:p>
            <a:pPr lvl="1"/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Choose representations</a:t>
            </a:r>
          </a:p>
          <a:p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Timing and sequencing</a:t>
            </a:r>
          </a:p>
          <a:p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Add parallelism as needed (pipeline or duplicate units)</a:t>
            </a:r>
          </a:p>
          <a:p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Timing and sequencing (of parallel structures)</a:t>
            </a:r>
          </a:p>
          <a:p>
            <a:r>
              <a:rPr lang="en-US" sz="1800" smtClean="0">
                <a:ea typeface="ＭＳ Ｐゴシック" pitchFamily="34" charset="-128"/>
              </a:rPr>
              <a:t>Design each module</a:t>
            </a:r>
          </a:p>
          <a:p>
            <a:r>
              <a:rPr lang="en-US" sz="1800" smtClean="0">
                <a:ea typeface="ＭＳ Ｐゴシック" pitchFamily="34" charset="-128"/>
              </a:rPr>
              <a:t>Code</a:t>
            </a:r>
          </a:p>
          <a:p>
            <a:r>
              <a:rPr lang="en-US" sz="1800" smtClean="0">
                <a:ea typeface="ＭＳ Ｐゴシック" pitchFamily="34" charset="-128"/>
              </a:rPr>
              <a:t>Verify</a:t>
            </a:r>
          </a:p>
          <a:p>
            <a:endParaRPr lang="en-US" sz="1800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1800" smtClean="0">
                <a:ea typeface="ＭＳ Ｐゴシック" pitchFamily="34" charset="-128"/>
              </a:rPr>
              <a:t>Iterate back to the top at any step as needed.	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Basic principle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Keep it simple (KIS)</a:t>
            </a:r>
          </a:p>
          <a:p>
            <a:r>
              <a:rPr lang="en-US" smtClean="0">
                <a:ea typeface="ＭＳ Ｐゴシック" pitchFamily="34" charset="-128"/>
              </a:rPr>
              <a:t>Add complexity only when your design absolutely needs it</a:t>
            </a:r>
          </a:p>
          <a:p>
            <a:endParaRPr lang="en-US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A corollary:</a:t>
            </a:r>
          </a:p>
          <a:p>
            <a:r>
              <a:rPr lang="en-US" smtClean="0">
                <a:ea typeface="ＭＳ Ｐゴシック" pitchFamily="34" charset="-128"/>
              </a:rPr>
              <a:t>If its not broken, don’t fix it</a:t>
            </a:r>
          </a:p>
          <a:p>
            <a:r>
              <a:rPr lang="en-US" smtClean="0">
                <a:ea typeface="ＭＳ Ｐゴシック" pitchFamily="34" charset="-128"/>
              </a:rPr>
              <a:t>Don’t optimize something unless there is something wrong with the simple design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System Design – a process (reminder)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Specification</a:t>
            </a:r>
          </a:p>
          <a:p>
            <a:pPr lvl="1"/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Understand what you need to build</a:t>
            </a:r>
          </a:p>
          <a:p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Divide and conquer </a:t>
            </a:r>
          </a:p>
          <a:p>
            <a:pPr lvl="1"/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Break it down into manageable pieces</a:t>
            </a:r>
          </a:p>
          <a:p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Define interfaces</a:t>
            </a:r>
          </a:p>
          <a:p>
            <a:pPr lvl="1"/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Clearly specify every signal between pieces</a:t>
            </a:r>
          </a:p>
          <a:p>
            <a:pPr lvl="1"/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Hide implementation</a:t>
            </a:r>
          </a:p>
          <a:p>
            <a:pPr lvl="1"/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Choose representations</a:t>
            </a:r>
          </a:p>
          <a:p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Timing and sequencing</a:t>
            </a:r>
          </a:p>
          <a:p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Add parallelism as needed (pipeline or duplicate units)</a:t>
            </a:r>
          </a:p>
          <a:p>
            <a:r>
              <a:rPr lang="en-US" sz="1800" smtClean="0">
                <a:solidFill>
                  <a:schemeClr val="bg2"/>
                </a:solidFill>
                <a:ea typeface="ＭＳ Ｐゴシック" pitchFamily="34" charset="-128"/>
              </a:rPr>
              <a:t>Timing and sequencing (of parallel structures)</a:t>
            </a:r>
          </a:p>
          <a:p>
            <a:r>
              <a:rPr lang="en-US" sz="1800" smtClean="0">
                <a:ea typeface="ＭＳ Ｐゴシック" pitchFamily="34" charset="-128"/>
              </a:rPr>
              <a:t>Design each module</a:t>
            </a:r>
          </a:p>
          <a:p>
            <a:r>
              <a:rPr lang="en-US" sz="1800" smtClean="0">
                <a:ea typeface="ＭＳ Ｐゴシック" pitchFamily="34" charset="-128"/>
              </a:rPr>
              <a:t>Code</a:t>
            </a:r>
          </a:p>
          <a:p>
            <a:r>
              <a:rPr lang="en-US" sz="1800" smtClean="0">
                <a:ea typeface="ＭＳ Ｐゴシック" pitchFamily="34" charset="-128"/>
              </a:rPr>
              <a:t>Verify</a:t>
            </a:r>
          </a:p>
          <a:p>
            <a:endParaRPr lang="en-US" sz="1800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1800" smtClean="0">
                <a:ea typeface="ＭＳ Ｐゴシック" pitchFamily="34" charset="-128"/>
              </a:rPr>
              <a:t>Iterate back to the top at any step as needed.	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Some comments on Coding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Don’t start coding until your design is done.</a:t>
            </a:r>
          </a:p>
          <a:p>
            <a:r>
              <a:rPr lang="en-US" smtClean="0">
                <a:ea typeface="ＭＳ Ｐゴシック" pitchFamily="34" charset="-128"/>
              </a:rPr>
              <a:t>Don’t even think about coding until your design is done</a:t>
            </a:r>
          </a:p>
          <a:p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Code a separate module for every block in your block diagrams</a:t>
            </a:r>
          </a:p>
          <a:p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Unit test each module before moving on to the next module</a:t>
            </a:r>
          </a:p>
          <a:p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Follow good Verilog coding practice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All state should be explicitly declared DFFs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Assign and case/casex for combinational logic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Don’t forget its hardware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Debug in Modelsim before coming into the lab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Verification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Basic principle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If you didn’t test it, it doesn’t work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All modules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All states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All transitions between states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All “edge” conditions</a:t>
            </a:r>
          </a:p>
          <a:p>
            <a:pPr lvl="2"/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Accelerate tests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Initialize to just before the state you’re testing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Shorten counters (for testing, don’t forget to lengthen for real operation)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Debugging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Thinking your design through ahead of time will avoid most bugs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Work out timing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Keep it simple</a:t>
            </a:r>
          </a:p>
          <a:p>
            <a:r>
              <a:rPr lang="en-US" smtClean="0">
                <a:ea typeface="ＭＳ Ｐゴシック" pitchFamily="34" charset="-128"/>
              </a:rPr>
              <a:t>Be a detective to track down the few bugs that slip through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Start with known working logic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Follow signals to the point where something </a:t>
            </a:r>
            <a:r>
              <a:rPr lang="en-US" b="1" i="1" smtClean="0">
                <a:ea typeface="ＭＳ Ｐゴシック" pitchFamily="34" charset="-128"/>
              </a:rPr>
              <a:t>first</a:t>
            </a:r>
            <a:r>
              <a:rPr lang="en-US" i="1" smtClean="0">
                <a:ea typeface="ＭＳ Ｐゴシック" pitchFamily="34" charset="-128"/>
              </a:rPr>
              <a:t> </a:t>
            </a:r>
            <a:r>
              <a:rPr lang="en-US" smtClean="0">
                <a:ea typeface="ＭＳ Ｐゴシック" pitchFamily="34" charset="-128"/>
              </a:rPr>
              <a:t>goes wrong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Run simplest possible test case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Unit test modules</a:t>
            </a:r>
          </a:p>
          <a:p>
            <a:r>
              <a:rPr lang="en-US" smtClean="0">
                <a:ea typeface="ＭＳ Ｐゴシック" pitchFamily="34" charset="-128"/>
              </a:rPr>
              <a:t>Make sure you don’t have compilation or simulation warnings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Check that your logic meets timing</a:t>
            </a:r>
          </a:p>
          <a:p>
            <a:r>
              <a:rPr lang="en-US" smtClean="0">
                <a:ea typeface="ＭＳ Ｐゴシック" pitchFamily="34" charset="-128"/>
              </a:rPr>
              <a:t>Do not just randomly change Verilog code - stop and think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System Design – a process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smtClean="0">
                <a:ea typeface="ＭＳ Ｐゴシック" pitchFamily="34" charset="-128"/>
              </a:rPr>
              <a:t>Specification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ea typeface="ＭＳ Ｐゴシック" pitchFamily="34" charset="-128"/>
              </a:rPr>
              <a:t>Understand what you need to build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ea typeface="ＭＳ Ｐゴシック" pitchFamily="34" charset="-128"/>
              </a:rPr>
              <a:t>Divide and conquer 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ea typeface="ＭＳ Ｐゴシック" pitchFamily="34" charset="-128"/>
              </a:rPr>
              <a:t>Break it down into manageable pieces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ea typeface="ＭＳ Ｐゴシック" pitchFamily="34" charset="-128"/>
              </a:rPr>
              <a:t>Define interfaces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ea typeface="ＭＳ Ｐゴシック" pitchFamily="34" charset="-128"/>
              </a:rPr>
              <a:t>Clearly specify every signal between pieces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ea typeface="ＭＳ Ｐゴシック" pitchFamily="34" charset="-128"/>
              </a:rPr>
              <a:t>Hide implementation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ea typeface="ＭＳ Ｐゴシック" pitchFamily="34" charset="-128"/>
              </a:rPr>
              <a:t>Choose representations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ea typeface="ＭＳ Ｐゴシック" pitchFamily="34" charset="-128"/>
              </a:rPr>
              <a:t>Timing and sequencing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ea typeface="ＭＳ Ｐゴシック" pitchFamily="34" charset="-128"/>
              </a:rPr>
              <a:t>Overall timing – use a table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ea typeface="ＭＳ Ｐゴシック" pitchFamily="34" charset="-128"/>
              </a:rPr>
              <a:t>Timing of each interface – use a simple convention (e.g., valid – ready)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ea typeface="ＭＳ Ｐゴシック" pitchFamily="34" charset="-128"/>
              </a:rPr>
              <a:t>Add parallelism as needed (pipeline or duplicate units)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ea typeface="ＭＳ Ｐゴシック" pitchFamily="34" charset="-128"/>
              </a:rPr>
              <a:t>Timing and sequencing (of parallel structures)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ea typeface="ＭＳ Ｐゴシック" pitchFamily="34" charset="-128"/>
              </a:rPr>
              <a:t>Design each module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ea typeface="ＭＳ Ｐゴシック" pitchFamily="34" charset="-128"/>
              </a:rPr>
              <a:t>Code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ea typeface="ＭＳ Ｐゴシック" pitchFamily="34" charset="-128"/>
              </a:rPr>
              <a:t>Verify</a:t>
            </a:r>
          </a:p>
          <a:p>
            <a:pPr>
              <a:lnSpc>
                <a:spcPct val="80000"/>
              </a:lnSpc>
            </a:pPr>
            <a:endParaRPr lang="en-US" sz="180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ea typeface="ＭＳ Ｐゴシック" pitchFamily="34" charset="-128"/>
              </a:rPr>
              <a:t>Iterate back to the top at any step as needed.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System Design – Overview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800" smtClean="0">
                <a:ea typeface="ＭＳ Ｐゴシック" pitchFamily="34" charset="-128"/>
              </a:rPr>
              <a:t>Specification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ea typeface="ＭＳ Ｐゴシック" pitchFamily="34" charset="-128"/>
              </a:rPr>
              <a:t>Understand what you need to build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ea typeface="ＭＳ Ｐゴシック" pitchFamily="34" charset="-128"/>
              </a:rPr>
              <a:t>Divide and conquer 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ea typeface="ＭＳ Ｐゴシック" pitchFamily="34" charset="-128"/>
              </a:rPr>
              <a:t>Break it down into manageable pieces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ea typeface="ＭＳ Ｐゴシック" pitchFamily="34" charset="-128"/>
              </a:rPr>
              <a:t>Define interfaces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ea typeface="ＭＳ Ｐゴシック" pitchFamily="34" charset="-128"/>
              </a:rPr>
              <a:t>Clearly specify every signal between pieces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ea typeface="ＭＳ Ｐゴシック" pitchFamily="34" charset="-128"/>
              </a:rPr>
              <a:t>Hide implementation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ea typeface="ＭＳ Ｐゴシック" pitchFamily="34" charset="-128"/>
              </a:rPr>
              <a:t>Choose representations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ea typeface="ＭＳ Ｐゴシック" pitchFamily="34" charset="-128"/>
              </a:rPr>
              <a:t>Timing and sequencing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ea typeface="ＭＳ Ｐゴシック" pitchFamily="34" charset="-128"/>
              </a:rPr>
              <a:t>Add parallelism as needed (pipeline or duplicate units)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ea typeface="ＭＳ Ｐゴシック" pitchFamily="34" charset="-128"/>
              </a:rPr>
              <a:t>Timing and sequencing (of parallel structures)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ea typeface="ＭＳ Ｐゴシック" pitchFamily="34" charset="-128"/>
              </a:rPr>
              <a:t>Design each module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ea typeface="ＭＳ Ｐゴシック" pitchFamily="34" charset="-128"/>
              </a:rPr>
              <a:t>Code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ea typeface="ＭＳ Ｐゴシック" pitchFamily="34" charset="-128"/>
              </a:rPr>
              <a:t>Verify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ea typeface="ＭＳ Ｐゴシック" pitchFamily="34" charset="-128"/>
              </a:rPr>
              <a:t>Debug</a:t>
            </a:r>
          </a:p>
          <a:p>
            <a:pPr>
              <a:lnSpc>
                <a:spcPct val="90000"/>
              </a:lnSpc>
            </a:pPr>
            <a:endParaRPr lang="en-US" sz="180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ea typeface="ＭＳ Ｐゴシック" pitchFamily="34" charset="-128"/>
              </a:rPr>
              <a:t>Iterate back to the top at any step as needed.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Specification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Write the user’s manual first</a:t>
            </a:r>
          </a:p>
          <a:p>
            <a:r>
              <a:rPr lang="en-US" smtClean="0">
                <a:ea typeface="ＭＳ Ｐゴシック" pitchFamily="34" charset="-128"/>
              </a:rPr>
              <a:t>Putting it on paper means that there are no misunderstandings about operation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In practice, this also serves to validate the specification with users/customers</a:t>
            </a:r>
          </a:p>
          <a:p>
            <a:r>
              <a:rPr lang="en-US" smtClean="0">
                <a:ea typeface="ＭＳ Ｐゴシック" pitchFamily="34" charset="-128"/>
              </a:rPr>
              <a:t>Spec includes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Inputs and outputs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Operating modes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Visible state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Discussion of “edge cases”</a:t>
            </a:r>
          </a:p>
          <a:p>
            <a:r>
              <a:rPr lang="en-US" smtClean="0">
                <a:ea typeface="ＭＳ Ｐゴシック" pitchFamily="34" charset="-128"/>
              </a:rPr>
              <a:t>Most of design is done writing English-language documents – with associated drawings.  Coding comes later.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Don’t start coding until your design is complete.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Divide and Conquer –common themes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Task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Divide system into a network of tasks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One module per task</a:t>
            </a:r>
          </a:p>
          <a:p>
            <a:pPr lvl="1"/>
            <a:r>
              <a:rPr lang="en-US" b="1" i="1" smtClean="0">
                <a:ea typeface="ＭＳ Ｐゴシック" pitchFamily="34" charset="-128"/>
              </a:rPr>
              <a:t>Model-view-controller</a:t>
            </a:r>
            <a:r>
              <a:rPr lang="en-US" smtClean="0">
                <a:ea typeface="ＭＳ Ｐゴシック" pitchFamily="34" charset="-128"/>
              </a:rPr>
              <a:t>: tasks are: 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The ‘guts’ (model)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Output modules that ‘view’ the model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Input modules that affect the model</a:t>
            </a:r>
          </a:p>
          <a:p>
            <a:r>
              <a:rPr lang="en-US" smtClean="0">
                <a:ea typeface="ＭＳ Ｐゴシック" pitchFamily="34" charset="-128"/>
              </a:rPr>
              <a:t>State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Divide system by state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Separate module for each set of state variables</a:t>
            </a:r>
          </a:p>
          <a:p>
            <a:r>
              <a:rPr lang="en-US" smtClean="0">
                <a:ea typeface="ＭＳ Ｐゴシック" pitchFamily="34" charset="-128"/>
              </a:rPr>
              <a:t>Interface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Module for each external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Divide and Conquer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Example 1 – Pong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Model-view-controller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Model – ball and paddle position FSMs, score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View – VGA display and sound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Controller – inputs to control paddles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Pong Decomposition 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1622425" y="1239838"/>
            <a:ext cx="5951538" cy="4635500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/>
          <a:lstStyle/>
          <a:p>
            <a:pPr algn="l"/>
            <a:r>
              <a:rPr lang="en-US" sz="2800" b="0">
                <a:latin typeface="Helvetica" charset="0"/>
              </a:rPr>
              <a:t> Pong</a:t>
            </a:r>
          </a:p>
        </p:txBody>
      </p:sp>
      <p:sp>
        <p:nvSpPr>
          <p:cNvPr id="19461" name="Line 4"/>
          <p:cNvSpPr>
            <a:spLocks noChangeShapeType="1"/>
          </p:cNvSpPr>
          <p:nvPr/>
        </p:nvSpPr>
        <p:spPr bwMode="auto">
          <a:xfrm>
            <a:off x="352425" y="3389313"/>
            <a:ext cx="127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9462" name="Line 5"/>
          <p:cNvSpPr>
            <a:spLocks noChangeShapeType="1"/>
          </p:cNvSpPr>
          <p:nvPr/>
        </p:nvSpPr>
        <p:spPr bwMode="auto">
          <a:xfrm>
            <a:off x="7573963" y="3397250"/>
            <a:ext cx="127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7729538" y="2941638"/>
            <a:ext cx="1114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b="0">
                <a:latin typeface="Helvetica" charset="0"/>
              </a:rPr>
              <a:t>RGBSync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646113" y="2898775"/>
            <a:ext cx="8620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b="0">
                <a:latin typeface="Helvetica" charset="0"/>
              </a:rPr>
              <a:t>Buttons</a:t>
            </a:r>
          </a:p>
        </p:txBody>
      </p:sp>
      <p:sp>
        <p:nvSpPr>
          <p:cNvPr id="19465" name="Line 8"/>
          <p:cNvSpPr>
            <a:spLocks noChangeShapeType="1"/>
          </p:cNvSpPr>
          <p:nvPr/>
        </p:nvSpPr>
        <p:spPr bwMode="auto">
          <a:xfrm rot="2700000" flipV="1">
            <a:off x="1195388" y="3267075"/>
            <a:ext cx="9525" cy="274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Pong Decomposition </a:t>
            </a: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1627188" y="1239838"/>
            <a:ext cx="5951537" cy="4635500"/>
          </a:xfrm>
          <a:prstGeom prst="rect">
            <a:avLst/>
          </a:prstGeom>
          <a:solidFill>
            <a:srgbClr val="CCFFCC">
              <a:alpha val="43921"/>
            </a:srgbClr>
          </a:solidFill>
          <a:ln w="285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lIns="0" tIns="0" rIns="0" bIns="0"/>
          <a:lstStyle/>
          <a:p>
            <a:pPr algn="l"/>
            <a:r>
              <a:rPr lang="en-US" sz="2800" b="0">
                <a:latin typeface="Helvetica" charset="0"/>
              </a:rPr>
              <a:t> Pong</a:t>
            </a:r>
          </a:p>
        </p:txBody>
      </p:sp>
      <p:sp>
        <p:nvSpPr>
          <p:cNvPr id="20485" name="Line 4"/>
          <p:cNvSpPr>
            <a:spLocks noChangeShapeType="1"/>
          </p:cNvSpPr>
          <p:nvPr/>
        </p:nvSpPr>
        <p:spPr bwMode="auto">
          <a:xfrm>
            <a:off x="352425" y="3389313"/>
            <a:ext cx="1711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20486" name="Line 5"/>
          <p:cNvSpPr>
            <a:spLocks noChangeShapeType="1"/>
          </p:cNvSpPr>
          <p:nvPr/>
        </p:nvSpPr>
        <p:spPr bwMode="auto">
          <a:xfrm>
            <a:off x="7146925" y="3397250"/>
            <a:ext cx="1697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7729538" y="2941638"/>
            <a:ext cx="1114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b="0">
                <a:latin typeface="Helvetica" charset="0"/>
              </a:rPr>
              <a:t>RGBSync</a:t>
            </a: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642938" y="2898775"/>
            <a:ext cx="8620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b="0">
                <a:latin typeface="Helvetica" charset="0"/>
              </a:rPr>
              <a:t>Buttons</a:t>
            </a:r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6461125" y="1471613"/>
            <a:ext cx="809625" cy="41005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0" tIns="0" rIns="0" bIns="0" anchor="ctr"/>
          <a:lstStyle/>
          <a:p>
            <a:pPr algn="ctr"/>
            <a:r>
              <a:rPr lang="en-US" b="0">
                <a:latin typeface="Helvetica" charset="0"/>
              </a:rPr>
              <a:t>VGA Display</a:t>
            </a:r>
          </a:p>
        </p:txBody>
      </p:sp>
      <p:sp>
        <p:nvSpPr>
          <p:cNvPr id="20490" name="Rectangle 9"/>
          <p:cNvSpPr>
            <a:spLocks noChangeArrowheads="1"/>
          </p:cNvSpPr>
          <p:nvPr/>
        </p:nvSpPr>
        <p:spPr bwMode="auto">
          <a:xfrm>
            <a:off x="1905000" y="1866900"/>
            <a:ext cx="809625" cy="34115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0" tIns="0" rIns="0" bIns="0" anchor="ctr"/>
          <a:lstStyle/>
          <a:p>
            <a:pPr algn="ctr"/>
            <a:r>
              <a:rPr lang="en-US" b="0">
                <a:latin typeface="Helvetica" charset="0"/>
              </a:rPr>
              <a:t>Input Logic</a:t>
            </a:r>
          </a:p>
        </p:txBody>
      </p:sp>
      <p:sp>
        <p:nvSpPr>
          <p:cNvPr id="20491" name="Rectangle 10"/>
          <p:cNvSpPr>
            <a:spLocks noChangeArrowheads="1"/>
          </p:cNvSpPr>
          <p:nvPr/>
        </p:nvSpPr>
        <p:spPr bwMode="auto">
          <a:xfrm>
            <a:off x="3951288" y="1471613"/>
            <a:ext cx="1136650" cy="9302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spcBef>
                <a:spcPct val="0"/>
              </a:spcBef>
            </a:pPr>
            <a:r>
              <a:rPr lang="en-US" b="0">
                <a:latin typeface="Helvetica" charset="0"/>
              </a:rPr>
              <a:t>Main</a:t>
            </a:r>
          </a:p>
          <a:p>
            <a:pPr algn="ctr">
              <a:spcBef>
                <a:spcPct val="0"/>
              </a:spcBef>
            </a:pPr>
            <a:r>
              <a:rPr lang="en-US" b="0">
                <a:latin typeface="Helvetica" charset="0"/>
              </a:rPr>
              <a:t>FSM</a:t>
            </a:r>
          </a:p>
        </p:txBody>
      </p:sp>
      <p:sp>
        <p:nvSpPr>
          <p:cNvPr id="20492" name="Rectangle 11"/>
          <p:cNvSpPr>
            <a:spLocks noChangeArrowheads="1"/>
          </p:cNvSpPr>
          <p:nvPr/>
        </p:nvSpPr>
        <p:spPr bwMode="auto">
          <a:xfrm>
            <a:off x="3951288" y="2554288"/>
            <a:ext cx="1136650" cy="9302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spcBef>
                <a:spcPct val="0"/>
              </a:spcBef>
            </a:pPr>
            <a:r>
              <a:rPr lang="en-US" b="0">
                <a:latin typeface="Helvetica" charset="0"/>
              </a:rPr>
              <a:t>Ball</a:t>
            </a:r>
          </a:p>
          <a:p>
            <a:pPr algn="ctr">
              <a:spcBef>
                <a:spcPct val="0"/>
              </a:spcBef>
            </a:pPr>
            <a:r>
              <a:rPr lang="en-US" b="0">
                <a:latin typeface="Helvetica" charset="0"/>
              </a:rPr>
              <a:t>FSM</a:t>
            </a:r>
          </a:p>
        </p:txBody>
      </p:sp>
      <p:sp>
        <p:nvSpPr>
          <p:cNvPr id="20493" name="Rectangle 12"/>
          <p:cNvSpPr>
            <a:spLocks noChangeArrowheads="1"/>
          </p:cNvSpPr>
          <p:nvPr/>
        </p:nvSpPr>
        <p:spPr bwMode="auto">
          <a:xfrm>
            <a:off x="3951288" y="3640138"/>
            <a:ext cx="1136650" cy="9302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spcBef>
                <a:spcPct val="0"/>
              </a:spcBef>
            </a:pPr>
            <a:r>
              <a:rPr lang="en-US" b="0">
                <a:latin typeface="Helvetica" charset="0"/>
              </a:rPr>
              <a:t>Paddle</a:t>
            </a:r>
          </a:p>
          <a:p>
            <a:pPr algn="ctr">
              <a:spcBef>
                <a:spcPct val="0"/>
              </a:spcBef>
            </a:pPr>
            <a:r>
              <a:rPr lang="en-US" b="0">
                <a:latin typeface="Helvetica" charset="0"/>
              </a:rPr>
              <a:t>FSM</a:t>
            </a:r>
          </a:p>
        </p:txBody>
      </p:sp>
      <p:sp>
        <p:nvSpPr>
          <p:cNvPr id="20494" name="Rectangle 13"/>
          <p:cNvSpPr>
            <a:spLocks noChangeArrowheads="1"/>
          </p:cNvSpPr>
          <p:nvPr/>
        </p:nvSpPr>
        <p:spPr bwMode="auto">
          <a:xfrm>
            <a:off x="3951288" y="4733925"/>
            <a:ext cx="1136650" cy="9302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spcBef>
                <a:spcPct val="0"/>
              </a:spcBef>
            </a:pPr>
            <a:r>
              <a:rPr lang="en-US" b="0">
                <a:latin typeface="Helvetica" charset="0"/>
              </a:rPr>
              <a:t>Score</a:t>
            </a:r>
          </a:p>
          <a:p>
            <a:pPr algn="ctr">
              <a:spcBef>
                <a:spcPct val="0"/>
              </a:spcBef>
            </a:pPr>
            <a:r>
              <a:rPr lang="en-US" b="0">
                <a:latin typeface="Helvetica" charset="0"/>
              </a:rPr>
              <a:t>FSM</a:t>
            </a:r>
          </a:p>
        </p:txBody>
      </p:sp>
      <p:sp>
        <p:nvSpPr>
          <p:cNvPr id="20495" name="Line 14"/>
          <p:cNvSpPr>
            <a:spLocks noChangeShapeType="1"/>
          </p:cNvSpPr>
          <p:nvPr/>
        </p:nvSpPr>
        <p:spPr bwMode="auto">
          <a:xfrm rot="2700000" flipV="1">
            <a:off x="1195388" y="3267075"/>
            <a:ext cx="9525" cy="274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5087938" y="3743325"/>
            <a:ext cx="1366837" cy="671513"/>
            <a:chOff x="3205" y="2358"/>
            <a:chExt cx="861" cy="423"/>
          </a:xfrm>
        </p:grpSpPr>
        <p:sp>
          <p:nvSpPr>
            <p:cNvPr id="20544" name="Line 16"/>
            <p:cNvSpPr>
              <a:spLocks noChangeShapeType="1"/>
            </p:cNvSpPr>
            <p:nvPr/>
          </p:nvSpPr>
          <p:spPr bwMode="auto">
            <a:xfrm>
              <a:off x="3211" y="2711"/>
              <a:ext cx="855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45" name="Line 17"/>
            <p:cNvSpPr>
              <a:spLocks noChangeShapeType="1"/>
            </p:cNvSpPr>
            <p:nvPr/>
          </p:nvSpPr>
          <p:spPr bwMode="auto">
            <a:xfrm>
              <a:off x="3205" y="2505"/>
              <a:ext cx="855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46" name="Line 18"/>
            <p:cNvSpPr>
              <a:spLocks noChangeShapeType="1"/>
            </p:cNvSpPr>
            <p:nvPr/>
          </p:nvSpPr>
          <p:spPr bwMode="auto">
            <a:xfrm rot="2700000" flipV="1">
              <a:off x="3855" y="2608"/>
              <a:ext cx="6" cy="173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47" name="Line 19"/>
            <p:cNvSpPr>
              <a:spLocks noChangeShapeType="1"/>
            </p:cNvSpPr>
            <p:nvPr/>
          </p:nvSpPr>
          <p:spPr bwMode="auto">
            <a:xfrm rot="2700000" flipV="1">
              <a:off x="3861" y="2425"/>
              <a:ext cx="6" cy="173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48" name="Text Box 20"/>
            <p:cNvSpPr txBox="1">
              <a:spLocks noChangeArrowheads="1"/>
            </p:cNvSpPr>
            <p:nvPr/>
          </p:nvSpPr>
          <p:spPr bwMode="auto">
            <a:xfrm>
              <a:off x="3250" y="2358"/>
              <a:ext cx="45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9pPr>
            </a:lstStyle>
            <a:p>
              <a:pPr algn="l"/>
              <a:r>
                <a:rPr lang="en-US" sz="1400" b="0">
                  <a:latin typeface="Helvetica" charset="0"/>
                </a:rPr>
                <a:t>left pad y</a:t>
              </a:r>
            </a:p>
          </p:txBody>
        </p:sp>
        <p:sp>
          <p:nvSpPr>
            <p:cNvPr id="20549" name="Text Box 21"/>
            <p:cNvSpPr txBox="1">
              <a:spLocks noChangeArrowheads="1"/>
            </p:cNvSpPr>
            <p:nvPr/>
          </p:nvSpPr>
          <p:spPr bwMode="auto">
            <a:xfrm>
              <a:off x="3249" y="2541"/>
              <a:ext cx="52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400" b="0">
                  <a:latin typeface="Helvetica" charset="0"/>
                </a:rPr>
                <a:t>right pad y</a:t>
              </a: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5089525" y="2762250"/>
            <a:ext cx="1357313" cy="411163"/>
            <a:chOff x="3206" y="1740"/>
            <a:chExt cx="855" cy="259"/>
          </a:xfrm>
        </p:grpSpPr>
        <p:sp>
          <p:nvSpPr>
            <p:cNvPr id="20541" name="Line 23"/>
            <p:cNvSpPr>
              <a:spLocks noChangeShapeType="1"/>
            </p:cNvSpPr>
            <p:nvPr/>
          </p:nvSpPr>
          <p:spPr bwMode="auto">
            <a:xfrm>
              <a:off x="3206" y="1903"/>
              <a:ext cx="855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42" name="Line 24"/>
            <p:cNvSpPr>
              <a:spLocks noChangeShapeType="1"/>
            </p:cNvSpPr>
            <p:nvPr/>
          </p:nvSpPr>
          <p:spPr bwMode="auto">
            <a:xfrm rot="2700000" flipV="1">
              <a:off x="3689" y="1826"/>
              <a:ext cx="6" cy="17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43" name="Text Box 25"/>
            <p:cNvSpPr txBox="1">
              <a:spLocks noChangeArrowheads="1"/>
            </p:cNvSpPr>
            <p:nvPr/>
          </p:nvSpPr>
          <p:spPr bwMode="auto">
            <a:xfrm>
              <a:off x="3241" y="1740"/>
              <a:ext cx="38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9pPr>
            </a:lstStyle>
            <a:p>
              <a:pPr algn="l"/>
              <a:r>
                <a:rPr lang="en-US" sz="1400" b="0">
                  <a:latin typeface="Helvetica" charset="0"/>
                </a:rPr>
                <a:t>ball pos</a:t>
              </a:r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5095875" y="1744663"/>
            <a:ext cx="1357313" cy="396875"/>
            <a:chOff x="3210" y="1099"/>
            <a:chExt cx="855" cy="250"/>
          </a:xfrm>
        </p:grpSpPr>
        <p:sp>
          <p:nvSpPr>
            <p:cNvPr id="20538" name="Line 27"/>
            <p:cNvSpPr>
              <a:spLocks noChangeShapeType="1"/>
            </p:cNvSpPr>
            <p:nvPr/>
          </p:nvSpPr>
          <p:spPr bwMode="auto">
            <a:xfrm>
              <a:off x="3210" y="1253"/>
              <a:ext cx="855" cy="0"/>
            </a:xfrm>
            <a:prstGeom prst="line">
              <a:avLst/>
            </a:prstGeom>
            <a:noFill/>
            <a:ln w="28575">
              <a:solidFill>
                <a:srgbClr val="CC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39" name="Line 28"/>
            <p:cNvSpPr>
              <a:spLocks noChangeShapeType="1"/>
            </p:cNvSpPr>
            <p:nvPr/>
          </p:nvSpPr>
          <p:spPr bwMode="auto">
            <a:xfrm rot="2700000" flipV="1">
              <a:off x="3683" y="1176"/>
              <a:ext cx="6" cy="173"/>
            </a:xfrm>
            <a:prstGeom prst="line">
              <a:avLst/>
            </a:prstGeom>
            <a:noFill/>
            <a:ln w="28575">
              <a:solidFill>
                <a:srgbClr val="CC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40" name="Text Box 29"/>
            <p:cNvSpPr txBox="1">
              <a:spLocks noChangeArrowheads="1"/>
            </p:cNvSpPr>
            <p:nvPr/>
          </p:nvSpPr>
          <p:spPr bwMode="auto">
            <a:xfrm>
              <a:off x="3250" y="1099"/>
              <a:ext cx="280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9pPr>
            </a:lstStyle>
            <a:p>
              <a:pPr algn="l"/>
              <a:r>
                <a:rPr lang="en-US" sz="1400" b="0">
                  <a:latin typeface="Helvetica" charset="0"/>
                </a:rPr>
                <a:t>mode</a:t>
              </a: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2778125" y="2628900"/>
            <a:ext cx="1192213" cy="639763"/>
            <a:chOff x="1750" y="1656"/>
            <a:chExt cx="751" cy="403"/>
          </a:xfrm>
        </p:grpSpPr>
        <p:sp>
          <p:nvSpPr>
            <p:cNvPr id="20532" name="Line 31"/>
            <p:cNvSpPr>
              <a:spLocks noChangeShapeType="1"/>
            </p:cNvSpPr>
            <p:nvPr/>
          </p:nvSpPr>
          <p:spPr bwMode="auto">
            <a:xfrm>
              <a:off x="1870" y="1807"/>
              <a:ext cx="631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33" name="Line 32"/>
            <p:cNvSpPr>
              <a:spLocks noChangeShapeType="1"/>
            </p:cNvSpPr>
            <p:nvPr/>
          </p:nvSpPr>
          <p:spPr bwMode="auto">
            <a:xfrm rot="2700000" flipV="1">
              <a:off x="2355" y="1719"/>
              <a:ext cx="6" cy="173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34" name="Line 33"/>
            <p:cNvSpPr>
              <a:spLocks noChangeShapeType="1"/>
            </p:cNvSpPr>
            <p:nvPr/>
          </p:nvSpPr>
          <p:spPr bwMode="auto">
            <a:xfrm>
              <a:off x="1866" y="1973"/>
              <a:ext cx="631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35" name="Line 34"/>
            <p:cNvSpPr>
              <a:spLocks noChangeShapeType="1"/>
            </p:cNvSpPr>
            <p:nvPr/>
          </p:nvSpPr>
          <p:spPr bwMode="auto">
            <a:xfrm rot="2700000" flipV="1">
              <a:off x="2351" y="1886"/>
              <a:ext cx="6" cy="173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36" name="Text Box 35"/>
            <p:cNvSpPr txBox="1">
              <a:spLocks noChangeArrowheads="1"/>
            </p:cNvSpPr>
            <p:nvPr/>
          </p:nvSpPr>
          <p:spPr bwMode="auto">
            <a:xfrm>
              <a:off x="1751" y="1656"/>
              <a:ext cx="45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9pPr>
            </a:lstStyle>
            <a:p>
              <a:pPr algn="l"/>
              <a:r>
                <a:rPr lang="en-US" sz="1400" b="0">
                  <a:latin typeface="Helvetica" charset="0"/>
                </a:rPr>
                <a:t>left pad y</a:t>
              </a:r>
            </a:p>
          </p:txBody>
        </p:sp>
        <p:sp>
          <p:nvSpPr>
            <p:cNvPr id="20537" name="Text Box 36"/>
            <p:cNvSpPr txBox="1">
              <a:spLocks noChangeArrowheads="1"/>
            </p:cNvSpPr>
            <p:nvPr/>
          </p:nvSpPr>
          <p:spPr bwMode="auto">
            <a:xfrm>
              <a:off x="1750" y="1839"/>
              <a:ext cx="52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400" b="0">
                  <a:latin typeface="Helvetica" charset="0"/>
                </a:rPr>
                <a:t>right pad y</a:t>
              </a:r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779713" y="3178175"/>
            <a:ext cx="1184275" cy="347663"/>
            <a:chOff x="1751" y="2002"/>
            <a:chExt cx="746" cy="219"/>
          </a:xfrm>
        </p:grpSpPr>
        <p:sp>
          <p:nvSpPr>
            <p:cNvPr id="20529" name="Line 38"/>
            <p:cNvSpPr>
              <a:spLocks noChangeShapeType="1"/>
            </p:cNvSpPr>
            <p:nvPr/>
          </p:nvSpPr>
          <p:spPr bwMode="auto">
            <a:xfrm>
              <a:off x="1866" y="2135"/>
              <a:ext cx="631" cy="0"/>
            </a:xfrm>
            <a:prstGeom prst="line">
              <a:avLst/>
            </a:prstGeom>
            <a:noFill/>
            <a:ln w="28575">
              <a:solidFill>
                <a:srgbClr val="CC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30" name="Line 39"/>
            <p:cNvSpPr>
              <a:spLocks noChangeShapeType="1"/>
            </p:cNvSpPr>
            <p:nvPr/>
          </p:nvSpPr>
          <p:spPr bwMode="auto">
            <a:xfrm rot="2700000" flipV="1">
              <a:off x="2133" y="2048"/>
              <a:ext cx="6" cy="173"/>
            </a:xfrm>
            <a:prstGeom prst="line">
              <a:avLst/>
            </a:prstGeom>
            <a:noFill/>
            <a:ln w="28575">
              <a:solidFill>
                <a:srgbClr val="CC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31" name="Text Box 40"/>
            <p:cNvSpPr txBox="1">
              <a:spLocks noChangeArrowheads="1"/>
            </p:cNvSpPr>
            <p:nvPr/>
          </p:nvSpPr>
          <p:spPr bwMode="auto">
            <a:xfrm>
              <a:off x="1751" y="2002"/>
              <a:ext cx="280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9pPr>
            </a:lstStyle>
            <a:p>
              <a:pPr algn="l"/>
              <a:r>
                <a:rPr lang="en-US" sz="1400" b="0">
                  <a:latin typeface="Helvetica" charset="0"/>
                </a:rPr>
                <a:t>mode</a:t>
              </a:r>
            </a:p>
          </p:txBody>
        </p:sp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2757488" y="4765675"/>
            <a:ext cx="1193800" cy="787400"/>
            <a:chOff x="1737" y="3002"/>
            <a:chExt cx="752" cy="496"/>
          </a:xfrm>
        </p:grpSpPr>
        <p:sp>
          <p:nvSpPr>
            <p:cNvPr id="20523" name="Line 42"/>
            <p:cNvSpPr>
              <a:spLocks noChangeShapeType="1"/>
            </p:cNvSpPr>
            <p:nvPr/>
          </p:nvSpPr>
          <p:spPr bwMode="auto">
            <a:xfrm>
              <a:off x="1858" y="3158"/>
              <a:ext cx="631" cy="0"/>
            </a:xfrm>
            <a:prstGeom prst="line">
              <a:avLst/>
            </a:prstGeom>
            <a:noFill/>
            <a:ln w="28575">
              <a:solidFill>
                <a:srgbClr val="CC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24" name="Line 43"/>
            <p:cNvSpPr>
              <a:spLocks noChangeShapeType="1"/>
            </p:cNvSpPr>
            <p:nvPr/>
          </p:nvSpPr>
          <p:spPr bwMode="auto">
            <a:xfrm>
              <a:off x="1870" y="3402"/>
              <a:ext cx="613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25" name="Line 44"/>
            <p:cNvSpPr>
              <a:spLocks noChangeShapeType="1"/>
            </p:cNvSpPr>
            <p:nvPr/>
          </p:nvSpPr>
          <p:spPr bwMode="auto">
            <a:xfrm rot="2700000" flipV="1">
              <a:off x="2117" y="3325"/>
              <a:ext cx="6" cy="17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26" name="Line 45"/>
            <p:cNvSpPr>
              <a:spLocks noChangeShapeType="1"/>
            </p:cNvSpPr>
            <p:nvPr/>
          </p:nvSpPr>
          <p:spPr bwMode="auto">
            <a:xfrm rot="2700000" flipV="1">
              <a:off x="2143" y="3075"/>
              <a:ext cx="6" cy="173"/>
            </a:xfrm>
            <a:prstGeom prst="line">
              <a:avLst/>
            </a:prstGeom>
            <a:noFill/>
            <a:ln w="28575">
              <a:solidFill>
                <a:srgbClr val="CC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27" name="Text Box 46"/>
            <p:cNvSpPr txBox="1">
              <a:spLocks noChangeArrowheads="1"/>
            </p:cNvSpPr>
            <p:nvPr/>
          </p:nvSpPr>
          <p:spPr bwMode="auto">
            <a:xfrm>
              <a:off x="1737" y="3248"/>
              <a:ext cx="38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9pPr>
            </a:lstStyle>
            <a:p>
              <a:pPr algn="l"/>
              <a:r>
                <a:rPr lang="en-US" sz="1400" b="0">
                  <a:latin typeface="Helvetica" charset="0"/>
                </a:rPr>
                <a:t>ball pos</a:t>
              </a:r>
            </a:p>
          </p:txBody>
        </p:sp>
        <p:sp>
          <p:nvSpPr>
            <p:cNvPr id="20528" name="Text Box 47"/>
            <p:cNvSpPr txBox="1">
              <a:spLocks noChangeArrowheads="1"/>
            </p:cNvSpPr>
            <p:nvPr/>
          </p:nvSpPr>
          <p:spPr bwMode="auto">
            <a:xfrm>
              <a:off x="1751" y="3002"/>
              <a:ext cx="280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9pPr>
            </a:lstStyle>
            <a:p>
              <a:pPr algn="l"/>
              <a:r>
                <a:rPr lang="en-US" sz="1400" b="0">
                  <a:latin typeface="Helvetica" charset="0"/>
                </a:rPr>
                <a:t>mode</a:t>
              </a:r>
            </a:p>
          </p:txBody>
        </p:sp>
      </p:grpSp>
      <p:grpSp>
        <p:nvGrpSpPr>
          <p:cNvPr id="8" name="Group 48"/>
          <p:cNvGrpSpPr>
            <a:grpSpLocks/>
          </p:cNvGrpSpPr>
          <p:nvPr/>
        </p:nvGrpSpPr>
        <p:grpSpPr bwMode="auto">
          <a:xfrm>
            <a:off x="2757488" y="1397000"/>
            <a:ext cx="1203325" cy="1065213"/>
            <a:chOff x="1737" y="880"/>
            <a:chExt cx="758" cy="671"/>
          </a:xfrm>
        </p:grpSpPr>
        <p:sp>
          <p:nvSpPr>
            <p:cNvPr id="20517" name="Line 49"/>
            <p:cNvSpPr>
              <a:spLocks noChangeShapeType="1"/>
            </p:cNvSpPr>
            <p:nvPr/>
          </p:nvSpPr>
          <p:spPr bwMode="auto">
            <a:xfrm>
              <a:off x="1870" y="1025"/>
              <a:ext cx="625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18" name="Line 50"/>
            <p:cNvSpPr>
              <a:spLocks noChangeShapeType="1"/>
            </p:cNvSpPr>
            <p:nvPr/>
          </p:nvSpPr>
          <p:spPr bwMode="auto">
            <a:xfrm rot="2700000" flipV="1">
              <a:off x="2349" y="1378"/>
              <a:ext cx="6" cy="17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19" name="Line 51"/>
            <p:cNvSpPr>
              <a:spLocks noChangeShapeType="1"/>
            </p:cNvSpPr>
            <p:nvPr/>
          </p:nvSpPr>
          <p:spPr bwMode="auto">
            <a:xfrm>
              <a:off x="1870" y="1458"/>
              <a:ext cx="613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20" name="Line 52"/>
            <p:cNvSpPr>
              <a:spLocks noChangeShapeType="1"/>
            </p:cNvSpPr>
            <p:nvPr/>
          </p:nvSpPr>
          <p:spPr bwMode="auto">
            <a:xfrm rot="2700000" flipV="1">
              <a:off x="2357" y="927"/>
              <a:ext cx="6" cy="17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21" name="Text Box 53"/>
            <p:cNvSpPr txBox="1">
              <a:spLocks noChangeArrowheads="1"/>
            </p:cNvSpPr>
            <p:nvPr/>
          </p:nvSpPr>
          <p:spPr bwMode="auto">
            <a:xfrm>
              <a:off x="1737" y="880"/>
              <a:ext cx="38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9pPr>
            </a:lstStyle>
            <a:p>
              <a:pPr algn="l"/>
              <a:r>
                <a:rPr lang="en-US" sz="1400" b="0">
                  <a:latin typeface="Helvetica" charset="0"/>
                </a:rPr>
                <a:t>ball pos</a:t>
              </a:r>
            </a:p>
          </p:txBody>
        </p:sp>
        <p:sp>
          <p:nvSpPr>
            <p:cNvPr id="20522" name="Text Box 54"/>
            <p:cNvSpPr txBox="1">
              <a:spLocks noChangeArrowheads="1"/>
            </p:cNvSpPr>
            <p:nvPr/>
          </p:nvSpPr>
          <p:spPr bwMode="auto">
            <a:xfrm>
              <a:off x="1843" y="1311"/>
              <a:ext cx="27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9pPr>
            </a:lstStyle>
            <a:p>
              <a:pPr algn="l"/>
              <a:r>
                <a:rPr lang="en-US" sz="1400" b="0">
                  <a:latin typeface="Helvetica" charset="0"/>
                </a:rPr>
                <a:t>score</a:t>
              </a:r>
            </a:p>
          </p:txBody>
        </p:sp>
      </p:grpSp>
      <p:grpSp>
        <p:nvGrpSpPr>
          <p:cNvPr id="9" name="Group 55"/>
          <p:cNvGrpSpPr>
            <a:grpSpLocks/>
          </p:cNvGrpSpPr>
          <p:nvPr/>
        </p:nvGrpSpPr>
        <p:grpSpPr bwMode="auto">
          <a:xfrm>
            <a:off x="5087938" y="5045075"/>
            <a:ext cx="1357312" cy="385763"/>
            <a:chOff x="3205" y="3178"/>
            <a:chExt cx="855" cy="243"/>
          </a:xfrm>
        </p:grpSpPr>
        <p:sp>
          <p:nvSpPr>
            <p:cNvPr id="20514" name="Line 56"/>
            <p:cNvSpPr>
              <a:spLocks noChangeShapeType="1"/>
            </p:cNvSpPr>
            <p:nvPr/>
          </p:nvSpPr>
          <p:spPr bwMode="auto">
            <a:xfrm>
              <a:off x="3205" y="3325"/>
              <a:ext cx="855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15" name="Line 57"/>
            <p:cNvSpPr>
              <a:spLocks noChangeShapeType="1"/>
            </p:cNvSpPr>
            <p:nvPr/>
          </p:nvSpPr>
          <p:spPr bwMode="auto">
            <a:xfrm rot="2700000" flipV="1">
              <a:off x="3698" y="3248"/>
              <a:ext cx="6" cy="17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16" name="Text Box 58"/>
            <p:cNvSpPr txBox="1">
              <a:spLocks noChangeArrowheads="1"/>
            </p:cNvSpPr>
            <p:nvPr/>
          </p:nvSpPr>
          <p:spPr bwMode="auto">
            <a:xfrm>
              <a:off x="3256" y="3178"/>
              <a:ext cx="27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9pPr>
            </a:lstStyle>
            <a:p>
              <a:pPr algn="l"/>
              <a:r>
                <a:rPr lang="en-US" sz="1400" b="0">
                  <a:latin typeface="Helvetica" charset="0"/>
                </a:rPr>
                <a:t>score</a:t>
              </a:r>
            </a:p>
          </p:txBody>
        </p:sp>
      </p:grpSp>
      <p:grpSp>
        <p:nvGrpSpPr>
          <p:cNvPr id="10" name="Group 59"/>
          <p:cNvGrpSpPr>
            <a:grpSpLocks/>
          </p:cNvGrpSpPr>
          <p:nvPr/>
        </p:nvGrpSpPr>
        <p:grpSpPr bwMode="auto">
          <a:xfrm>
            <a:off x="2705100" y="1744663"/>
            <a:ext cx="1246188" cy="2700337"/>
            <a:chOff x="1704" y="1099"/>
            <a:chExt cx="785" cy="1701"/>
          </a:xfrm>
        </p:grpSpPr>
        <p:sp>
          <p:nvSpPr>
            <p:cNvPr id="20505" name="Line 60"/>
            <p:cNvSpPr>
              <a:spLocks noChangeShapeType="1"/>
            </p:cNvSpPr>
            <p:nvPr/>
          </p:nvSpPr>
          <p:spPr bwMode="auto">
            <a:xfrm>
              <a:off x="1710" y="1243"/>
              <a:ext cx="77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06" name="Line 61"/>
            <p:cNvSpPr>
              <a:spLocks noChangeShapeType="1"/>
            </p:cNvSpPr>
            <p:nvPr/>
          </p:nvSpPr>
          <p:spPr bwMode="auto">
            <a:xfrm rot="2700000" flipV="1">
              <a:off x="2343" y="1166"/>
              <a:ext cx="6" cy="17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07" name="Line 62"/>
            <p:cNvSpPr>
              <a:spLocks noChangeShapeType="1"/>
            </p:cNvSpPr>
            <p:nvPr/>
          </p:nvSpPr>
          <p:spPr bwMode="auto">
            <a:xfrm>
              <a:off x="1704" y="2512"/>
              <a:ext cx="77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08" name="Line 63"/>
            <p:cNvSpPr>
              <a:spLocks noChangeShapeType="1"/>
            </p:cNvSpPr>
            <p:nvPr/>
          </p:nvSpPr>
          <p:spPr bwMode="auto">
            <a:xfrm rot="2700000" flipV="1">
              <a:off x="2337" y="2435"/>
              <a:ext cx="6" cy="17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09" name="Line 64"/>
            <p:cNvSpPr>
              <a:spLocks noChangeShapeType="1"/>
            </p:cNvSpPr>
            <p:nvPr/>
          </p:nvSpPr>
          <p:spPr bwMode="auto">
            <a:xfrm>
              <a:off x="1704" y="2704"/>
              <a:ext cx="77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10" name="Line 65"/>
            <p:cNvSpPr>
              <a:spLocks noChangeShapeType="1"/>
            </p:cNvSpPr>
            <p:nvPr/>
          </p:nvSpPr>
          <p:spPr bwMode="auto">
            <a:xfrm rot="2700000" flipV="1">
              <a:off x="2337" y="2627"/>
              <a:ext cx="6" cy="17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0511" name="Text Box 66"/>
            <p:cNvSpPr txBox="1">
              <a:spLocks noChangeArrowheads="1"/>
            </p:cNvSpPr>
            <p:nvPr/>
          </p:nvSpPr>
          <p:spPr bwMode="auto">
            <a:xfrm>
              <a:off x="1704" y="1099"/>
              <a:ext cx="52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9pPr>
            </a:lstStyle>
            <a:p>
              <a:pPr algn="l"/>
              <a:r>
                <a:rPr lang="en-US" sz="1400" b="0">
                  <a:latin typeface="Helvetica" charset="0"/>
                </a:rPr>
                <a:t>serve,start</a:t>
              </a:r>
            </a:p>
          </p:txBody>
        </p:sp>
        <p:sp>
          <p:nvSpPr>
            <p:cNvPr id="20512" name="Text Box 67"/>
            <p:cNvSpPr txBox="1">
              <a:spLocks noChangeArrowheads="1"/>
            </p:cNvSpPr>
            <p:nvPr/>
          </p:nvSpPr>
          <p:spPr bwMode="auto">
            <a:xfrm>
              <a:off x="1723" y="2398"/>
              <a:ext cx="60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9pPr>
            </a:lstStyle>
            <a:p>
              <a:pPr algn="l"/>
              <a:r>
                <a:rPr lang="en-US" sz="1400" b="0">
                  <a:latin typeface="Helvetica" charset="0"/>
                </a:rPr>
                <a:t>left up/down</a:t>
              </a:r>
            </a:p>
          </p:txBody>
        </p:sp>
        <p:sp>
          <p:nvSpPr>
            <p:cNvPr id="20513" name="Text Box 68"/>
            <p:cNvSpPr txBox="1">
              <a:spLocks noChangeArrowheads="1"/>
            </p:cNvSpPr>
            <p:nvPr/>
          </p:nvSpPr>
          <p:spPr bwMode="auto">
            <a:xfrm>
              <a:off x="1739" y="2574"/>
              <a:ext cx="67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ＭＳ Ｐゴシック" pitchFamily="34" charset="-128"/>
                </a:defRPr>
              </a:lvl9pPr>
            </a:lstStyle>
            <a:p>
              <a:pPr algn="l"/>
              <a:r>
                <a:rPr lang="en-US" sz="1400" b="0">
                  <a:latin typeface="Helvetica" charset="0"/>
                </a:rPr>
                <a:t>right up/down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pitchFamily="34" charset="0"/>
              </a:rPr>
              <a:t>(c) 2005-2012 W. J. Dally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Each block is now small enough to design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Example, Ball FSM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State:  x, y, vx, vy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Serve:  {x, y} = middle, vy = 0, vx = dir ;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Bounce off top/bottom:  vy = -vy ;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Bounce off paddle: vx = -vx ; adjust vy ;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Otherwise: x = x+vx, y = y+vy ;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Simple datapath FSM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ec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urier New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urier New" charset="0"/>
          </a:defRPr>
        </a:defPPr>
      </a:lstStyle>
    </a:lnDef>
  </a:objectDefaults>
  <a:extraClrSchemeLst>
    <a:extraClrScheme>
      <a:clrScheme name="lec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</Template>
  <TotalTime>0</TotalTime>
  <Pages>9</Pages>
  <Words>1871</Words>
  <Application>Microsoft Office PowerPoint</Application>
  <PresentationFormat>On-screen Show (4:3)</PresentationFormat>
  <Paragraphs>518</Paragraphs>
  <Slides>30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Courier New</vt:lpstr>
      <vt:lpstr>ＭＳ Ｐゴシック</vt:lpstr>
      <vt:lpstr>Arial</vt:lpstr>
      <vt:lpstr>Times New Roman</vt:lpstr>
      <vt:lpstr>Helvetica</vt:lpstr>
      <vt:lpstr>lect</vt:lpstr>
      <vt:lpstr>Digital Design: A Systems Approach  Lecture 10:  System Design</vt:lpstr>
      <vt:lpstr>Announcements</vt:lpstr>
      <vt:lpstr>System Design – a process</vt:lpstr>
      <vt:lpstr>Specification</vt:lpstr>
      <vt:lpstr>Divide and Conquer –common themes</vt:lpstr>
      <vt:lpstr>Divide and Conquer</vt:lpstr>
      <vt:lpstr>Pong Decomposition </vt:lpstr>
      <vt:lpstr>Pong Decomposition </vt:lpstr>
      <vt:lpstr>Each block is now small enough to design</vt:lpstr>
      <vt:lpstr>Divide and Conquer </vt:lpstr>
      <vt:lpstr>DES Example</vt:lpstr>
      <vt:lpstr>Divide and Conquer</vt:lpstr>
      <vt:lpstr>Simple Music Synthesizer</vt:lpstr>
      <vt:lpstr>With Harmonics and Attack/Decay</vt:lpstr>
      <vt:lpstr>Define Interfaces</vt:lpstr>
      <vt:lpstr>Example decision</vt:lpstr>
      <vt:lpstr>System Design – a process (reminder)</vt:lpstr>
      <vt:lpstr>Timing and Sequencing</vt:lpstr>
      <vt:lpstr>Example, DES Cracker Timing</vt:lpstr>
      <vt:lpstr>DES Example</vt:lpstr>
      <vt:lpstr>Example, DES Cracker Timing –  if a PT block fails, go on to next key</vt:lpstr>
      <vt:lpstr>Example timing – Music Synthesizer with Harmonics</vt:lpstr>
      <vt:lpstr>With Harmonics and Attack/Decay</vt:lpstr>
      <vt:lpstr>System Design – a process (reminder)</vt:lpstr>
      <vt:lpstr>Basic principle</vt:lpstr>
      <vt:lpstr>System Design – a process (reminder)</vt:lpstr>
      <vt:lpstr>Some comments on Coding</vt:lpstr>
      <vt:lpstr>Verification</vt:lpstr>
      <vt:lpstr>Debugging</vt:lpstr>
      <vt:lpstr>System Design – Overview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2012-11-30T22:14:09Z</dcterms:created>
  <dcterms:modified xsi:type="dcterms:W3CDTF">2012-11-30T22:15:11Z</dcterms:modified>
</cp:coreProperties>
</file>