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8" r:id="rId2"/>
    <p:sldId id="411" r:id="rId3"/>
    <p:sldId id="412" r:id="rId4"/>
    <p:sldId id="374" r:id="rId5"/>
    <p:sldId id="375" r:id="rId6"/>
    <p:sldId id="418" r:id="rId7"/>
    <p:sldId id="389" r:id="rId8"/>
    <p:sldId id="382" r:id="rId9"/>
    <p:sldId id="390" r:id="rId10"/>
    <p:sldId id="384" r:id="rId11"/>
    <p:sldId id="385" r:id="rId12"/>
    <p:sldId id="391" r:id="rId13"/>
    <p:sldId id="386" r:id="rId14"/>
    <p:sldId id="392" r:id="rId15"/>
    <p:sldId id="393" r:id="rId16"/>
    <p:sldId id="376" r:id="rId17"/>
    <p:sldId id="394" r:id="rId18"/>
    <p:sldId id="377" r:id="rId19"/>
    <p:sldId id="395" r:id="rId20"/>
    <p:sldId id="396" r:id="rId21"/>
    <p:sldId id="397" r:id="rId22"/>
    <p:sldId id="398" r:id="rId23"/>
    <p:sldId id="420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16" r:id="rId33"/>
    <p:sldId id="414" r:id="rId34"/>
    <p:sldId id="417" r:id="rId35"/>
    <p:sldId id="380" r:id="rId36"/>
    <p:sldId id="408" r:id="rId37"/>
    <p:sldId id="409" r:id="rId38"/>
    <p:sldId id="410" r:id="rId39"/>
    <p:sldId id="372" r:id="rId40"/>
  </p:sldIdLst>
  <p:sldSz cx="9144000" cy="6858000" type="screen4x3"/>
  <p:notesSz cx="6997700" cy="9283700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8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2368"/>
    </p:cViewPr>
  </p:sorterViewPr>
  <p:notesViewPr>
    <p:cSldViewPr snapToGrid="0" snapToObjects="1">
      <p:cViewPr varScale="1">
        <p:scale>
          <a:sx n="76" d="100"/>
          <a:sy n="76" d="100"/>
        </p:scale>
        <p:origin x="-2076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1/18/2005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1E48EF49-1F5A-42AD-B123-573B5FFEB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0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-1588"/>
            <a:ext cx="303371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1/18/2005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529F090A-2A91-4B46-87FD-7F9523F3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8" tIns="46760" rIns="91908" bIns="46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9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24387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472171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3BA399-8DED-47E0-BBBF-4AF0853EEAB2}" type="slidenum">
              <a:rPr lang="en-US" sz="1000" b="0" smtClean="0">
                <a:latin typeface="Times New Roman" pitchFamily="18" charset="0"/>
              </a:rPr>
              <a:pPr/>
              <a:t>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BA8215-0396-4481-83EF-F0F03DECE7C1}" type="slidenum">
              <a:rPr lang="en-US" sz="1000" b="0" smtClean="0">
                <a:latin typeface="Times New Roman" pitchFamily="18" charset="0"/>
              </a:rPr>
              <a:pPr/>
              <a:t>10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79CEECA-E67E-481B-82FA-F340C82251F4}" type="slidenum">
              <a:rPr lang="en-US" sz="1000" b="0" smtClean="0">
                <a:latin typeface="Times New Roman" pitchFamily="18" charset="0"/>
              </a:rPr>
              <a:pPr/>
              <a:t>11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1015AF-1E75-4E94-A36D-ECDB8A7AE6DB}" type="slidenum">
              <a:rPr lang="en-US" sz="1000" b="0" smtClean="0">
                <a:latin typeface="Times New Roman" pitchFamily="18" charset="0"/>
              </a:rPr>
              <a:pPr/>
              <a:t>12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105D3A-7AEF-449A-907A-2FDD04CD4FFA}" type="slidenum">
              <a:rPr lang="en-US" sz="1000" b="0" smtClean="0">
                <a:latin typeface="Times New Roman" pitchFamily="18" charset="0"/>
              </a:rPr>
              <a:pPr/>
              <a:t>13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9E0C8E7-1955-4976-8CB3-D967F63751CA}" type="slidenum">
              <a:rPr lang="en-US" sz="1000" b="0" smtClean="0">
                <a:latin typeface="Times New Roman" pitchFamily="18" charset="0"/>
              </a:rPr>
              <a:pPr/>
              <a:t>14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A3D18B-55C5-44BD-9EC2-2C7D3E3501ED}" type="slidenum">
              <a:rPr lang="en-US" sz="1000" b="0" smtClean="0">
                <a:latin typeface="Times New Roman" pitchFamily="18" charset="0"/>
              </a:rPr>
              <a:pPr/>
              <a:t>15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D18850C-8826-4FC9-B703-006C2A1A652E}" type="slidenum">
              <a:rPr lang="en-US" sz="1000" b="0" smtClean="0">
                <a:latin typeface="Times New Roman" pitchFamily="18" charset="0"/>
              </a:rPr>
              <a:pPr/>
              <a:t>16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666F8F-C101-47E0-AC53-01305083ADE4}" type="slidenum">
              <a:rPr lang="en-US" sz="1000" b="0" smtClean="0">
                <a:latin typeface="Times New Roman" pitchFamily="18" charset="0"/>
              </a:rPr>
              <a:pPr/>
              <a:t>17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AEA792-FCD0-41E1-85D0-1A37BE0642BF}" type="slidenum">
              <a:rPr lang="en-US" sz="1000" b="0" smtClean="0">
                <a:latin typeface="Times New Roman" pitchFamily="18" charset="0"/>
              </a:rPr>
              <a:pPr/>
              <a:t>18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1647FC-7961-4D2B-8F5B-57B3FA2A432D}" type="slidenum">
              <a:rPr lang="en-US" sz="1000" b="0" smtClean="0">
                <a:latin typeface="Times New Roman" pitchFamily="18" charset="0"/>
              </a:rPr>
              <a:pPr/>
              <a:t>19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EACB2C3-B13B-4F40-A018-94C6D6B6186F}" type="slidenum">
              <a:rPr lang="en-US" sz="1000" b="0" smtClean="0">
                <a:latin typeface="Times New Roman" pitchFamily="18" charset="0"/>
              </a:rPr>
              <a:pPr/>
              <a:t>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88ABDC4-4452-4AB0-8F97-ABE5E3122615}" type="slidenum">
              <a:rPr lang="en-US" sz="1000" b="0" smtClean="0">
                <a:latin typeface="Times New Roman" pitchFamily="18" charset="0"/>
              </a:rPr>
              <a:pPr/>
              <a:t>20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71479B4-528B-4073-B81F-3A440BF4867C}" type="slidenum">
              <a:rPr lang="en-US" sz="1000" b="0" smtClean="0">
                <a:latin typeface="Times New Roman" pitchFamily="18" charset="0"/>
              </a:rPr>
              <a:pPr/>
              <a:t>21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57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04D91DB-AC27-44FA-98C2-FDCE573816B1}" type="slidenum">
              <a:rPr lang="en-US" sz="1000" b="0" smtClean="0">
                <a:latin typeface="Times New Roman" pitchFamily="18" charset="0"/>
              </a:rPr>
              <a:pPr/>
              <a:t>22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BD02F53-E107-459C-A530-7DD6CBB946C9}" type="slidenum">
              <a:rPr lang="en-US" sz="1000" b="0" smtClean="0">
                <a:latin typeface="Times New Roman" pitchFamily="18" charset="0"/>
              </a:rPr>
              <a:pPr/>
              <a:t>24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78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EED1023-814B-413E-A983-3666CFA6619A}" type="slidenum">
              <a:rPr lang="en-US" sz="1000" b="0" smtClean="0">
                <a:latin typeface="Times New Roman" pitchFamily="18" charset="0"/>
              </a:rPr>
              <a:pPr/>
              <a:t>25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88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94956B8-EDF5-4817-A280-01B250CC4C86}" type="slidenum">
              <a:rPr lang="en-US" sz="1000" b="0" smtClean="0">
                <a:latin typeface="Times New Roman" pitchFamily="18" charset="0"/>
              </a:rPr>
              <a:pPr/>
              <a:t>26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798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968A0F-F0C4-4F3A-848E-CA79DB5695B4}" type="slidenum">
              <a:rPr lang="en-US" sz="1000" b="0" smtClean="0">
                <a:latin typeface="Times New Roman" pitchFamily="18" charset="0"/>
              </a:rPr>
              <a:pPr/>
              <a:t>27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09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BA1261-2BE2-4C1A-BE18-7247383AFCB1}" type="slidenum">
              <a:rPr lang="en-US" sz="1000" b="0" smtClean="0">
                <a:latin typeface="Times New Roman" pitchFamily="18" charset="0"/>
              </a:rPr>
              <a:pPr/>
              <a:t>28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19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FD381E-9B39-4C58-B822-CD1F556BA782}" type="slidenum">
              <a:rPr lang="en-US" sz="1000" b="0" smtClean="0">
                <a:latin typeface="Times New Roman" pitchFamily="18" charset="0"/>
              </a:rPr>
              <a:pPr/>
              <a:t>29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29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D44D48-F847-4242-99D9-B38B2D3B3439}" type="slidenum">
              <a:rPr lang="en-US" sz="1000" b="0" smtClean="0">
                <a:latin typeface="Times New Roman" pitchFamily="18" charset="0"/>
              </a:rPr>
              <a:pPr/>
              <a:t>30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39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874420-ED84-4607-8E45-798B100933BD}" type="slidenum">
              <a:rPr lang="en-US" sz="1000" b="0" smtClean="0">
                <a:latin typeface="Times New Roman" pitchFamily="18" charset="0"/>
              </a:rPr>
              <a:pPr/>
              <a:t>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361073F-4B3B-4BA2-AE8B-9650C64C6D34}" type="slidenum">
              <a:rPr lang="en-US" sz="1000" b="0" smtClean="0">
                <a:latin typeface="Times New Roman" pitchFamily="18" charset="0"/>
              </a:rPr>
              <a:pPr/>
              <a:t>31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49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7971A76-72B1-4953-BFB7-FCDF2254A87D}" type="slidenum">
              <a:rPr lang="en-US" sz="1000" b="0" smtClean="0">
                <a:latin typeface="Times New Roman" pitchFamily="18" charset="0"/>
              </a:rPr>
              <a:pPr/>
              <a:t>33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60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7008B3-A616-41A6-A179-1FBFF94DBB40}" type="slidenum">
              <a:rPr lang="en-US" sz="1000" b="0" smtClean="0">
                <a:latin typeface="Times New Roman" pitchFamily="18" charset="0"/>
              </a:rPr>
              <a:pPr/>
              <a:t>34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70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F89C9C-D20F-4B08-AE78-FB056109CB81}" type="slidenum">
              <a:rPr lang="en-US" sz="1000" b="0" smtClean="0">
                <a:latin typeface="Times New Roman" pitchFamily="18" charset="0"/>
              </a:rPr>
              <a:pPr/>
              <a:t>35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80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3DBEDD2-B942-4FDE-B27B-9E9EFEB91991}" type="slidenum">
              <a:rPr lang="en-US" sz="1000" b="0" smtClean="0">
                <a:latin typeface="Times New Roman" pitchFamily="18" charset="0"/>
              </a:rPr>
              <a:pPr/>
              <a:t>36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890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DF7C186-FE9C-4334-8469-41259E1C31D5}" type="slidenum">
              <a:rPr lang="en-US" sz="1000" b="0" smtClean="0">
                <a:latin typeface="Times New Roman" pitchFamily="18" charset="0"/>
              </a:rPr>
              <a:pPr/>
              <a:t>37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01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36619D-D81C-4E67-B971-4251F8E5049E}" type="slidenum">
              <a:rPr lang="en-US" sz="1000" b="0" smtClean="0">
                <a:latin typeface="Times New Roman" pitchFamily="18" charset="0"/>
              </a:rPr>
              <a:pPr/>
              <a:t>38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11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2D09E8-6907-4439-9E9D-AC8B6174F1DD}" type="slidenum">
              <a:rPr lang="en-US" sz="1000" b="0" smtClean="0">
                <a:latin typeface="Times New Roman" pitchFamily="18" charset="0"/>
              </a:rPr>
              <a:pPr/>
              <a:t>39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921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1CBD54-7D74-41C6-BE29-F6251EEFB1A5}" type="slidenum">
              <a:rPr lang="en-US" sz="1000" b="0" smtClean="0">
                <a:latin typeface="Times New Roman" pitchFamily="18" charset="0"/>
              </a:rPr>
              <a:pPr/>
              <a:t>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A11D110-C0ED-4304-82AD-66495C39F0ED}" type="slidenum">
              <a:rPr lang="en-US" sz="1000" b="0" smtClean="0">
                <a:latin typeface="Times New Roman" pitchFamily="18" charset="0"/>
              </a:rPr>
              <a:pPr/>
              <a:t>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ED51285-822C-46FF-BC62-E05593000504}" type="slidenum">
              <a:rPr lang="en-US" sz="1000" b="0" smtClean="0">
                <a:latin typeface="Times New Roman" pitchFamily="18" charset="0"/>
              </a:rPr>
              <a:pPr/>
              <a:t>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F30CA25-E712-4A2C-92D1-FDE6507666FE}" type="slidenum">
              <a:rPr lang="en-US" sz="1000" b="0" smtClean="0">
                <a:latin typeface="Times New Roman" pitchFamily="18" charset="0"/>
              </a:rPr>
              <a:pPr/>
              <a:t>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EC21FEA-850A-4206-82A4-AEE7C2F14D52}" type="slidenum">
              <a:rPr lang="en-US" sz="1000" b="0" smtClean="0">
                <a:latin typeface="Times New Roman" pitchFamily="18" charset="0"/>
              </a:rPr>
              <a:pPr/>
              <a:t>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1/18/2005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263166-C825-461D-8F88-DE54A07DBC57}" type="slidenum">
              <a:rPr lang="en-US" sz="1000" b="0" smtClean="0">
                <a:latin typeface="Times New Roman" pitchFamily="18" charset="0"/>
              </a:rPr>
              <a:pPr/>
              <a:t>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349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278521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263529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267241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93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96938"/>
            <a:ext cx="8763000" cy="2598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648075"/>
            <a:ext cx="87630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9056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28876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13808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162152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241418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174936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336172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9880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  <p:extLst>
      <p:ext uri="{BB962C8B-B14F-4D97-AF65-F5344CB8AC3E}">
        <p14:creationId xmlns:p14="http://schemas.microsoft.com/office/powerpoint/2010/main" val="293559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2005 - 2012  W. J. Dally </a:t>
            </a:r>
            <a:endParaRPr lang="en-US" sz="140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95075A3-E09E-4D87-84EB-46CDE2912E9F}" type="slidenum">
              <a:rPr lang="en-US" sz="1000" b="0" smtClean="0"/>
              <a:pPr>
                <a:defRPr/>
              </a:pPr>
              <a:t>‹#›</a:t>
            </a:fld>
            <a:endParaRPr lang="en-US" sz="16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Design: A Systems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Lecture 4:  Numbers and Arithmetic</a:t>
            </a:r>
            <a:br>
              <a:rPr lang="en-US" smtClean="0">
                <a:ea typeface="ＭＳ Ｐゴシック" pitchFamily="34" charset="-128"/>
              </a:rPr>
            </a:br>
            <a:endParaRPr lang="en-US" sz="1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Full adder from a truth table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5519738" y="2787650"/>
          <a:ext cx="27051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Visio" r:id="rId4" imgW="1351816" imgH="916558" progId="Visio.Drawing.6">
                  <p:embed/>
                </p:oleObj>
              </mc:Choice>
              <mc:Fallback>
                <p:oleObj name="Visio" r:id="rId4" imgW="1351816" imgH="916558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2787650"/>
                        <a:ext cx="270510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73" name="Object 3"/>
          <p:cNvGraphicFramePr>
            <a:graphicFrameLocks noChangeAspect="1"/>
          </p:cNvGraphicFramePr>
          <p:nvPr>
            <p:ph idx="1"/>
          </p:nvPr>
        </p:nvGraphicFramePr>
        <p:xfrm>
          <a:off x="690563" y="2025650"/>
          <a:ext cx="3508375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Worksheet" r:id="rId6" imgW="1714976" imgH="1486376" progId="Excel.Sheet.8">
                  <p:embed/>
                </p:oleObj>
              </mc:Choice>
              <mc:Fallback>
                <p:oleObj name="Worksheet" r:id="rId6" imgW="1714976" imgH="148637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2025650"/>
                        <a:ext cx="3508375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1828800"/>
            <a:ext cx="83058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 full adder - logical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module FullAdder2(a,b,cin,cout,s)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a,b,cin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 cout,s ;  // carry and sum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s = a ^ b ^ cin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cout = (a &amp; b)|(a &amp; cin)|(b &amp; cin) ; // majority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endmodule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Full adder from truth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CMOS Version of Full Adder</a:t>
            </a:r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1096963" y="1895475"/>
          <a:ext cx="6416675" cy="304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Visio" r:id="rId4" imgW="3210480" imgH="1524240" progId="Visio.Drawing.6">
                  <p:embed/>
                </p:oleObj>
              </mc:Choice>
              <mc:Fallback>
                <p:oleObj name="Visio" r:id="rId4" imgW="3210480" imgH="152424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1895475"/>
                        <a:ext cx="6416675" cy="304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Multi-bit Adder</a:t>
            </a: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3200400" y="1371600"/>
          <a:ext cx="260667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Visio" r:id="rId4" imgW="1409760" imgH="2571120" progId="Visio.Drawing.6">
                  <p:embed/>
                </p:oleObj>
              </mc:Choice>
              <mc:Fallback>
                <p:oleObj name="Visio" r:id="rId4" imgW="1409760" imgH="257112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71600"/>
                        <a:ext cx="2606675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57200" y="1700213"/>
            <a:ext cx="75438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 multi-bit adder - behavioral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module Adder1(a,b,cin,cout,s)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parameter n = 8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[n-1:0] a,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cin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 [n-1:0] s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 cout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[n-1:0] s;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cout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8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assign {cout, s} = a + b + cin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endmodule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Adder in verilog - behavioral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57200" y="1606550"/>
            <a:ext cx="75438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 multi-bit adder – with vectors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module Adder2(a,b,cin,cout,s)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parameter n = 8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[n-1:0] a,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cin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 [n-1:0] s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 cout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8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[n-1:0] p = a ^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[n-1:0] g = a &amp;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[n:0]   c = {g | (p &amp; c[n-1:0]), cin}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[n-1:0] s = p ^ c[n-1:0]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        cout = c[n]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endmodule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Ripple-carry adder – bit-slice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Negative Integers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Thus far we have only addressed positive integers. What about negative numbers?</a:t>
            </a: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b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3 ways to represent negative integers in binary: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Sign Magnitude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One’s complement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Two’s complement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endParaRPr lang="en-US" b="0"/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Example: Consider 		+23 		–23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Sign Magnitude		0 10111		1 10111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One’s complement	0 10111		1 01000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</a:pPr>
            <a:r>
              <a:rPr lang="en-US" b="0"/>
              <a:t>Two’s complement	0 10111		1 01001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52400" y="1154113"/>
            <a:ext cx="8839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>
                <a:sym typeface="Symbol" pitchFamily="18" charset="2"/>
              </a:rPr>
              <a:t>2’s complement makes subtraction easy</a:t>
            </a:r>
          </a:p>
          <a:p>
            <a:pPr algn="l" eaLnBrk="1" hangingPunct="1"/>
            <a:r>
              <a:rPr lang="en-US" b="0">
                <a:sym typeface="Symbol" pitchFamily="18" charset="2"/>
              </a:rPr>
              <a:t>Represent negative number, –x as 2</a:t>
            </a:r>
            <a:r>
              <a:rPr lang="en-US" b="0" baseline="30000">
                <a:sym typeface="Symbol" pitchFamily="18" charset="2"/>
              </a:rPr>
              <a:t>n</a:t>
            </a:r>
            <a:r>
              <a:rPr lang="en-US" b="0">
                <a:sym typeface="Symbol" pitchFamily="18" charset="2"/>
              </a:rPr>
              <a:t> – x  </a:t>
            </a:r>
          </a:p>
          <a:p>
            <a:pPr algn="l" eaLnBrk="1" hangingPunct="1"/>
            <a:r>
              <a:rPr lang="en-US" b="0">
                <a:sym typeface="Symbol" pitchFamily="18" charset="2"/>
              </a:rPr>
              <a:t>All arithmetic is done modulo 2</a:t>
            </a:r>
            <a:r>
              <a:rPr lang="en-US" b="0" baseline="30000">
                <a:sym typeface="Symbol" pitchFamily="18" charset="2"/>
              </a:rPr>
              <a:t>n </a:t>
            </a:r>
            <a:r>
              <a:rPr lang="en-US" b="0">
                <a:sym typeface="Symbol" pitchFamily="18" charset="2"/>
              </a:rPr>
              <a:t>so no adjustments are necessary</a:t>
            </a:r>
          </a:p>
          <a:p>
            <a:pPr algn="l" eaLnBrk="1" hangingPunct="1"/>
            <a:r>
              <a:rPr lang="en-US" b="0">
                <a:sym typeface="Symbol" pitchFamily="18" charset="2"/>
              </a:rPr>
              <a:t>	x + (– y) = x + (2</a:t>
            </a:r>
            <a:r>
              <a:rPr lang="en-US" b="0" baseline="30000">
                <a:sym typeface="Symbol" pitchFamily="18" charset="2"/>
              </a:rPr>
              <a:t>n</a:t>
            </a:r>
            <a:r>
              <a:rPr lang="en-US" b="0">
                <a:sym typeface="Symbol" pitchFamily="18" charset="2"/>
              </a:rPr>
              <a:t> – y) (mod 2</a:t>
            </a:r>
            <a:r>
              <a:rPr lang="en-US" b="0" baseline="30000">
                <a:sym typeface="Symbol" pitchFamily="18" charset="2"/>
              </a:rPr>
              <a:t>n</a:t>
            </a:r>
            <a:r>
              <a:rPr lang="en-US" b="0">
                <a:sym typeface="Symbol" pitchFamily="18" charset="2"/>
              </a:rPr>
              <a:t>)</a:t>
            </a:r>
          </a:p>
          <a:p>
            <a:pPr algn="l" eaLnBrk="1" hangingPunct="1"/>
            <a:r>
              <a:rPr lang="en-US" b="0">
                <a:sym typeface="Symbol" pitchFamily="18" charset="2"/>
              </a:rPr>
              <a:t>	consider 4-bit numbers</a:t>
            </a:r>
          </a:p>
          <a:p>
            <a:pPr algn="l" eaLnBrk="1" hangingPunct="1"/>
            <a:r>
              <a:rPr lang="en-US" b="0">
                <a:sym typeface="Symbol" pitchFamily="18" charset="2"/>
              </a:rPr>
              <a:t>		4 – 3	= 4 + (16 – 3) (mod 16)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  				= 4 + (15 – 3 + 1)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				= 0100 + (1111 – 0011) + 0001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				= 0100 + 1100 + 0001</a:t>
            </a:r>
            <a:br>
              <a:rPr lang="en-US" b="0">
                <a:sym typeface="Symbol" pitchFamily="18" charset="2"/>
              </a:rPr>
            </a:br>
            <a:r>
              <a:rPr lang="en-US" b="0">
                <a:sym typeface="Symbol" pitchFamily="18" charset="2"/>
              </a:rPr>
              <a:t>				= 0001</a:t>
            </a:r>
          </a:p>
          <a:p>
            <a:pPr algn="l" eaLnBrk="1" hangingPunct="1"/>
            <a:r>
              <a:rPr lang="en-US" b="0">
                <a:sym typeface="Symbol" pitchFamily="18" charset="2"/>
              </a:rPr>
              <a:t>				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Why do we all use 2’s complement?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2’s Complement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</a:pPr>
            <a:endParaRPr lang="en-US" sz="2800" b="0">
              <a:solidFill>
                <a:srgbClr val="000099"/>
              </a:solidFill>
            </a:endParaRP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2981325" y="2743200"/>
          <a:ext cx="318135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4" imgW="1066800" imgH="431800" progId="Equation.3">
                  <p:embed/>
                </p:oleObj>
              </mc:Choice>
              <mc:Fallback>
                <p:oleObj name="Equation" r:id="rId4" imgW="10668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2743200"/>
                        <a:ext cx="318135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L4: Chapters 10 &amp; 11</a:t>
            </a:r>
          </a:p>
          <a:p>
            <a:r>
              <a:rPr lang="en-US" smtClean="0">
                <a:ea typeface="ＭＳ Ｐゴシック" pitchFamily="34" charset="-128"/>
              </a:rPr>
              <a:t>L5: Review Lectures 1-4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478088" y="685800"/>
          <a:ext cx="4186237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Visio" r:id="rId4" imgW="2094271" imgH="684901" progId="Visio.Drawing.6">
                  <p:embed/>
                </p:oleObj>
              </mc:Choice>
              <mc:Fallback>
                <p:oleObj name="Visio" r:id="rId4" imgW="2094271" imgH="684901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685800"/>
                        <a:ext cx="4186237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792288" y="2971800"/>
          <a:ext cx="5557837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Visio" r:id="rId6" imgW="2781360" imgH="1656720" progId="Visio.Drawing.6">
                  <p:embed/>
                </p:oleObj>
              </mc:Choice>
              <mc:Fallback>
                <p:oleObj name="Visio" r:id="rId6" imgW="2781360" imgH="16567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2971800"/>
                        <a:ext cx="5557837" cy="330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52400" y="1068388"/>
            <a:ext cx="88392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// add a+b or subtract a-b, check for overflow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module AddSub(a,b,sub,s,ovf)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parameter n = 8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input [n-1:0] a,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input sub ;           // subtract if sub=1, otherwise add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output [n-1:0] s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output ovf ;          // 1 if overflow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c1, c2 ;         // carry out of last two bits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ovf = c1 ^ c2 ;  // overflow if signs don't match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// add non sign bits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Adder1 #(n-1) ai(a[n-2:0],b[n-2:0]^{n-1{sub}},sub,c1,s[n-2:0])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// add sign bits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Adder1 #(1)   as(a[n-1],b[n-1]^sub,c1,c2,s[n-1])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endmodule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181600" y="4800600"/>
            <a:ext cx="36576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8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57 + 28  = 7f ovf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57 - 28  = 2f ovf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58 + 28  = 80 ovf = 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e9 - 17  = d2 ovf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e9 + 97  = 80 ovf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e9 - 6a  = 7f ovf = 1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4300" y="152400"/>
            <a:ext cx="8915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// test script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module test2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4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reg [7:0] in0, in1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wire [7:0]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reg sub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wire ovf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4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AddSub #(8) a(in0,in1,sub,out,ovf)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4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initial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in0 = 8'd87  ; in1 = 8'd40 ; sub = 0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#100 $display("%03h + %03h  = %03h ovf = %b", in0, in1, out, ovf)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in0 = 8'd87  ; in1 = 8'd40 ; sub = 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#100 $display("%03h - %03h  = %03h ovf = %b", in0, in1, out, ovf)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in0 = 8'd88  ; in1 = 8'd40 ; sub = 0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#100 $display("%03h + %03h  = %03h ovf = %b", in0, in1, out, ovf)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in0 = 8'he9  ; in1 = 8'h17 ; sub = 1 ; /* -23 - 23 */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#100 $display("%03h - %03h  = %03h ovf = %b", in0, in1, out, ovf)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in0 = 8'he9  ; in1 = 8'h97 ; sub = 0 ; /* -23 - 105 = -128  no ovf */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#100 $display("%03h + %03h  = %03h ovf = %b", in0, in1, out, ovf)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in0 = 8'he9  ; in1 = 8'd106 ; sub = 1 ; /* overflow */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  #100 $display("%03h - %03h  = %03h ovf = %b", in0, in1, out, ovf)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  end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urier New" pitchFamily="49" charset="0"/>
              </a:rPr>
              <a:t>endmodule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2005 - 2012 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88963" y="708025"/>
            <a:ext cx="8555037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reg [8:0] ref, in0, in1 ; // reference result, inputs kept longer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Reg rovf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…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initial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// generate test cases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// check each against reference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if(sub) ref = in0-in1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else ref = in0+in1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rovf = (ref[8] != ref[7])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#100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if ((out != ref[7:0])||(ovf != rovf)) $display("ERROR")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// more cases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end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04800" y="1089025"/>
            <a:ext cx="88392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/>
              <a:t>Compare two numbers with subtraction</a:t>
            </a:r>
          </a:p>
          <a:p>
            <a:pPr algn="l" eaLnBrk="1" hangingPunct="1"/>
            <a:r>
              <a:rPr lang="en-US" b="0"/>
              <a:t>diff = a – b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if diff is negative (sign bit = 1), a&lt;b</a:t>
            </a:r>
          </a:p>
          <a:p>
            <a:pPr algn="l" eaLnBrk="1" hangingPunct="1"/>
            <a:r>
              <a:rPr lang="en-US" b="0"/>
              <a:t>If diff is zero, a=b</a:t>
            </a:r>
          </a:p>
          <a:p>
            <a:pPr algn="l" eaLnBrk="1" hangingPunct="1"/>
            <a:r>
              <a:rPr lang="en-US" sz="1800" b="0">
                <a:sym typeface="Symbol" pitchFamily="18" charset="2"/>
              </a:rPr>
              <a:t>Example, compare a = 0101 and b = 0110</a:t>
            </a:r>
          </a:p>
          <a:p>
            <a:pPr algn="l" eaLnBrk="1" hangingPunct="1"/>
            <a:r>
              <a:rPr lang="en-US" sz="1800" b="0">
                <a:sym typeface="Symbol" pitchFamily="18" charset="2"/>
              </a:rPr>
              <a:t>	diff = a – b = </a:t>
            </a:r>
            <a:r>
              <a:rPr lang="en-US" sz="1800">
                <a:sym typeface="Symbol" pitchFamily="18" charset="2"/>
              </a:rPr>
              <a:t>1</a:t>
            </a:r>
            <a:r>
              <a:rPr lang="en-US" sz="1800" b="0">
                <a:sym typeface="Symbol" pitchFamily="18" charset="2"/>
              </a:rPr>
              <a:t>111 =&gt; a&lt;b</a:t>
            </a:r>
          </a:p>
          <a:p>
            <a:pPr algn="l" eaLnBrk="1" hangingPunct="1"/>
            <a:r>
              <a:rPr lang="en-US" sz="1800" b="0">
                <a:sym typeface="Symbol" pitchFamily="18" charset="2"/>
              </a:rPr>
              <a:t>Compare a=0111 and b = 0111, diff = 0 =&gt; a=b </a:t>
            </a: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/>
        </p:nvGraphicFramePr>
        <p:xfrm>
          <a:off x="3276600" y="4849813"/>
          <a:ext cx="28162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Visio" r:id="rId4" imgW="1408651" imgH="537417" progId="Visio.Drawing.6">
                  <p:embed/>
                </p:oleObj>
              </mc:Choice>
              <mc:Fallback>
                <p:oleObj name="Visio" r:id="rId4" imgW="1408651" imgH="537417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49813"/>
                        <a:ext cx="28162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52400" y="1116013"/>
            <a:ext cx="8839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5613" algn="l"/>
                <a:tab pos="917575" algn="l"/>
                <a:tab pos="1085850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455613" algn="l"/>
                <a:tab pos="917575" algn="l"/>
                <a:tab pos="1085850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085850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085850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085850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085850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085850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085850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085850" algn="l"/>
                <a:tab pos="1597025" algn="l"/>
                <a:tab pos="27447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/>
              <a:t>Multiplication</a:t>
            </a:r>
          </a:p>
          <a:p>
            <a:pPr algn="l" eaLnBrk="1" hangingPunct="1"/>
            <a:r>
              <a:rPr lang="en-US" b="0"/>
              <a:t>	Shifting left multiplies by 2</a:t>
            </a:r>
          </a:p>
          <a:p>
            <a:pPr algn="l" eaLnBrk="1" hangingPunct="1"/>
            <a:r>
              <a:rPr lang="en-US" b="0"/>
              <a:t>		e.g., 5 = 101,  10 = 1010, 20 = 10100</a:t>
            </a:r>
          </a:p>
          <a:p>
            <a:pPr algn="l" eaLnBrk="1" hangingPunct="1"/>
            <a:r>
              <a:rPr lang="en-US" b="0"/>
              <a:t>	To multiply by 3, compute 3x = x + 2x</a:t>
            </a:r>
          </a:p>
          <a:p>
            <a:pPr algn="l" eaLnBrk="1" hangingPunct="1"/>
            <a:r>
              <a:rPr lang="en-US" b="0"/>
              <a:t>	Example, 7 x 5</a:t>
            </a:r>
          </a:p>
          <a:p>
            <a:pPr algn="l" eaLnBrk="1" hangingPunct="1"/>
            <a:r>
              <a:rPr lang="en-US" b="0"/>
              <a:t>			         1 1 1</a:t>
            </a:r>
            <a:br>
              <a:rPr lang="en-US" b="0"/>
            </a:br>
            <a:r>
              <a:rPr lang="en-US" b="0"/>
              <a:t> 			     x     1 0 1</a:t>
            </a:r>
          </a:p>
          <a:p>
            <a:pPr algn="l" eaLnBrk="1" hangingPunct="1"/>
            <a:r>
              <a:rPr lang="en-US" b="0"/>
              <a:t>			         1 1 1</a:t>
            </a:r>
            <a:br>
              <a:rPr lang="en-US" b="0"/>
            </a:br>
            <a:r>
              <a:rPr lang="en-US" b="0"/>
              <a:t>			      0 0 0</a:t>
            </a:r>
            <a:br>
              <a:rPr lang="en-US" b="0"/>
            </a:br>
            <a:r>
              <a:rPr lang="en-US" b="0"/>
              <a:t>			   1 1 1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			1 0 0 0 1 1</a:t>
            </a:r>
          </a:p>
          <a:p>
            <a:pPr algn="l" eaLnBrk="1" hangingPunct="1"/>
            <a:r>
              <a:rPr lang="en-US" b="0"/>
              <a:t>	 </a:t>
            </a:r>
            <a:endParaRPr lang="en-US" b="0">
              <a:sym typeface="Symbol" pitchFamily="18" charset="2"/>
            </a:endParaRPr>
          </a:p>
          <a:p>
            <a:pPr algn="l" eaLnBrk="1" hangingPunct="1"/>
            <a:r>
              <a:rPr lang="en-US" b="0">
                <a:sym typeface="Symbol" pitchFamily="18" charset="2"/>
              </a:rPr>
              <a:t>				</a:t>
            </a: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>
            <a:off x="1676400" y="4114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1371600" y="52578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50813" y="1174750"/>
          <a:ext cx="8843962" cy="51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Visio" r:id="rId4" imgW="8844480" imgH="5162400" progId="Visio.Drawing.6">
                  <p:embed/>
                </p:oleObj>
              </mc:Choice>
              <mc:Fallback>
                <p:oleObj name="Visio" r:id="rId4" imgW="8844480" imgH="51624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174750"/>
                        <a:ext cx="8843962" cy="516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57425" y="196850"/>
            <a:ext cx="6737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First generate partial products: p</a:t>
            </a:r>
            <a:r>
              <a:rPr lang="en-US" baseline="-25000">
                <a:solidFill>
                  <a:srgbClr val="0000FF"/>
                </a:solidFill>
              </a:rPr>
              <a:t>ij </a:t>
            </a:r>
            <a:r>
              <a:rPr lang="en-US">
                <a:solidFill>
                  <a:srgbClr val="0000FF"/>
                </a:solidFill>
              </a:rPr>
              <a:t>= a</a:t>
            </a:r>
            <a:r>
              <a:rPr lang="en-US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</a:t>
            </a:r>
            <a:r>
              <a:rPr lang="en-US">
                <a:solidFill>
                  <a:srgbClr val="0000FF"/>
                </a:solidFill>
              </a:rPr>
              <a:t> b</a:t>
            </a:r>
            <a:r>
              <a:rPr lang="en-US" baseline="-25000">
                <a:solidFill>
                  <a:srgbClr val="0000FF"/>
                </a:solidFill>
              </a:rPr>
              <a:t>j </a:t>
            </a:r>
            <a:r>
              <a:rPr lang="en-US">
                <a:solidFill>
                  <a:srgbClr val="0000FF"/>
                </a:solidFill>
              </a:rPr>
              <a:t>has weight i+j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44463" y="506413"/>
          <a:ext cx="8856662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Visio" r:id="rId4" imgW="8858160" imgH="5845680" progId="Visio.Drawing.6">
                  <p:embed/>
                </p:oleObj>
              </mc:Choice>
              <mc:Fallback>
                <p:oleObj name="Visio" r:id="rId4" imgW="8858160" imgH="584568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506413"/>
                        <a:ext cx="8856662" cy="58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460875" y="200025"/>
            <a:ext cx="4545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Then sum partial products to get sum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52400" y="1012825"/>
            <a:ext cx="883920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// 4-bit multiplier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module mul4(a,b,p)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input [3:0] a,b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output [7:0] p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// form partial products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[3:0] pp0 = a &amp; {4{b[0]}} ; // x1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[3:0] pp1 = a &amp; {4{b[1]}} ; // x2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[3:0] pp2 = a &amp; {4{b[2]}} ; // x4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[3:0] pp3 = a &amp; {4{b[3]}} ; // x8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// sum up partial products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cout1, cout2, cout3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[3:0] s1, s2, s3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Adder1 #(4) a1(pp1, {0,pp0[3:1]}, 0, cout1, s1)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Adder1 #(4) a2(pp2, {cout1,s1[3:1]}, 0, cout2, s2)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Adder1 #(4) a3(pp3, {cout2,s2[3:1]}, 0, cout3, s3)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// collect the result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[7:0] p = {cout3, s3, s2[0], s1[0], pp0[0]}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endmodule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52400" y="1022350"/>
            <a:ext cx="88392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// test script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module test3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reg [3:0] in0, in1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wire [7:0]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Mul4 mul(in0,in1,out)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initial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in0 = 0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repeat (16)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  in1 = 0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  repeat (in0+1)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    #100 $display("%03d * %03d = %03d",in0,in1,out)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    in1 = in1 + 1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  end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  in0 = in0 + 1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  end  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  end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latin typeface="Courier New" pitchFamily="49" charset="0"/>
              </a:rPr>
              <a:t>endmodule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Numbers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logic works with </a:t>
            </a:r>
            <a:r>
              <a:rPr lang="en-US" i="1" smtClean="0">
                <a:ea typeface="ＭＳ Ｐゴシック" pitchFamily="34" charset="-128"/>
              </a:rPr>
              <a:t>binary </a:t>
            </a:r>
            <a:r>
              <a:rPr lang="en-US" smtClean="0">
                <a:ea typeface="ＭＳ Ｐゴシック" pitchFamily="34" charset="-128"/>
              </a:rPr>
              <a:t>numbers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Each bit has a value based on its position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e.g., 10101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1+4+16 = 21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Or 1+4-16 = -11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66800" y="0"/>
            <a:ext cx="12954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0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 * 1 = 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2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2 * 1 = 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2 * 2 = 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3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3 * 1 = 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3 * 2 = 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3 * 3 = 9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4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4 * 1 = 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4 * 2 = 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4 * 3 = 12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4 * 4 = 16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5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5 * 1 = 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5 * 2 = 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5 * 3 = 15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5 * 4 = 20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5 * 5 = 25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6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6 * 1 = 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6 * 2 = 12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6 * 3 = 18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6 * 4 = 24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6 * 5 = 30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6 * 6 = 36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7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7 * 1 = 7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7 * 2 = 14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7 * 3 = 21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7 * 4 = 28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7 * 5 = 35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7 * 6 = 42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7 * 7 = 49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8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8 * 1 = 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8 * 2 = 16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8 * 3 = 24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8 * 4 = 32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8 * 5 = 40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8 * 6 = 48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8 * 7 = 56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8 * 8 = 64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667000" y="0"/>
            <a:ext cx="15240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9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9 * 1 = 9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9 * 2 = 18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9 * 3 = 27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9 * 4 = 36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9 * 5 = 45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9 * 6 = 54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9 * 7 = 63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9 * 8 = 72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9 * 9 = 81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1 = 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2 = 20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3 = 30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4 = 40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5 = 50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6 = 60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7 = 70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8 = 80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9 = 90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10 * 10 = 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1 = 11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2 = 22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3 = 33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4 = 44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5 = 55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6 = 66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7 = 77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8 = 88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9 = 99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10 = 110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11 * 11 = 121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1 = 12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2 = 24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3 = 36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4 = 48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5 = 60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6 = 72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7 = 84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8 = 96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9 = 108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10 = 120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11 = 132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12 * 12 = 144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419600" y="0"/>
            <a:ext cx="16764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1 = 13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2 = 26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3 = 39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4 = 52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5 = 65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6 = 78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7 = 91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8 = 104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9 = 117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10 = 130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11 = 143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12 = 156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13 * 13 = 169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1 = 14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2 = 28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3 = 42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4 = 56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5 = 70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6 = 84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7 = 98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8 = 112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9 = 126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10 = 140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11 = 154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12 = 168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13 = 182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14 * 14 = 196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0 = 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1 = 15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2 = 30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3 = 45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4 = 60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5 = 75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6 = 90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7 = 105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8 = 120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9 = 135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10 = 150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11 = 165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12 = 180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13 = 195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14 = 210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0">
                <a:latin typeface="Courier New" pitchFamily="49" charset="0"/>
              </a:rPr>
              <a:t># 15 * 15 = 225</a:t>
            </a: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276600" y="2773363"/>
            <a:ext cx="2590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455613" algn="l"/>
                <a:tab pos="917575" algn="l"/>
                <a:tab pos="1373188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0"/>
              <a:t>Accuracy</a:t>
            </a:r>
          </a:p>
          <a:p>
            <a:pPr algn="ctr" eaLnBrk="1" hangingPunct="1"/>
            <a:endParaRPr lang="en-US" b="0">
              <a:sym typeface="Symbol" pitchFamily="18" charset="2"/>
            </a:endParaRPr>
          </a:p>
          <a:p>
            <a:pPr algn="ctr" eaLnBrk="1" hangingPunct="1"/>
            <a:r>
              <a:rPr lang="en-US" b="0">
                <a:sym typeface="Symbol" pitchFamily="18" charset="2"/>
              </a:rPr>
              <a:t>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Value and Representation functions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R(x) is binary number representing real number x</a:t>
            </a:r>
          </a:p>
          <a:p>
            <a:r>
              <a:rPr lang="en-US" smtClean="0">
                <a:ea typeface="ＭＳ Ｐゴシック" pitchFamily="34" charset="-128"/>
              </a:rPr>
              <a:t>V(b) is value of binary number b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Absolute error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</a:t>
            </a:r>
            <a:r>
              <a:rPr lang="en-US" baseline="-25000" smtClean="0">
                <a:ea typeface="ＭＳ Ｐゴシック" pitchFamily="34" charset="-128"/>
              </a:rPr>
              <a:t>a</a:t>
            </a:r>
            <a:r>
              <a:rPr lang="en-US" smtClean="0">
                <a:ea typeface="ＭＳ Ｐゴシック" pitchFamily="34" charset="-128"/>
              </a:rPr>
              <a:t>= |V(R(x)) - x|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Relative error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</a:t>
            </a:r>
            <a:r>
              <a:rPr lang="en-US" baseline="-25000" smtClean="0">
                <a:ea typeface="ＭＳ Ｐゴシック" pitchFamily="34" charset="-128"/>
              </a:rPr>
              <a:t>r</a:t>
            </a:r>
            <a:r>
              <a:rPr lang="en-US" smtClean="0">
                <a:ea typeface="ＭＳ Ｐゴシック" pitchFamily="34" charset="-128"/>
              </a:rPr>
              <a:t> = |(V(R(x)) - x)/x|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Suppose you need to represent temperatures from 0 to 100C to 0.1C</a:t>
            </a:r>
          </a:p>
          <a:p>
            <a:r>
              <a:rPr lang="en-US" smtClean="0">
                <a:ea typeface="ＭＳ Ｐゴシック" pitchFamily="34" charset="-128"/>
              </a:rPr>
              <a:t>What representation would you use?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What is the resolution of this representation?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What is its maximum absolute error?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Suppose you need to represent distances from 1mm to 1m with an accuracy of 0.1%</a:t>
            </a:r>
          </a:p>
          <a:p>
            <a:r>
              <a:rPr lang="en-US" smtClean="0">
                <a:ea typeface="ＭＳ Ｐゴシック" pitchFamily="34" charset="-128"/>
              </a:rPr>
              <a:t>How many bits are required to do this with a binary fixed-point number?</a:t>
            </a:r>
          </a:p>
          <a:p>
            <a:r>
              <a:rPr lang="en-US" smtClean="0">
                <a:ea typeface="ＭＳ Ｐゴシック" pitchFamily="34" charset="-128"/>
              </a:rPr>
              <a:t>How many bits are needed with binary floating point?</a:t>
            </a:r>
          </a:p>
          <a:p>
            <a:r>
              <a:rPr lang="en-US" smtClean="0">
                <a:ea typeface="ＭＳ Ｐゴシック" pitchFamily="34" charset="-128"/>
              </a:rPr>
              <a:t>What floating-point representation is needed?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</a:pPr>
            <a:r>
              <a:rPr lang="en-US" sz="2800" b="0">
                <a:solidFill>
                  <a:srgbClr val="000099"/>
                </a:solidFill>
              </a:rPr>
              <a:t>Binary Floating Point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3360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/>
              <a:t>Floating-Point Representation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295400" y="2209800"/>
            <a:ext cx="6858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914400" y="22098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1028700" y="2286000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S</a:t>
            </a:r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1295400" y="2209800"/>
            <a:ext cx="2971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2133600" y="2286000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Exponent</a:t>
            </a:r>
          </a:p>
        </p:txBody>
      </p:sp>
      <p:sp>
        <p:nvSpPr>
          <p:cNvPr id="49162" name="Text Box 9"/>
          <p:cNvSpPr txBox="1">
            <a:spLocks noChangeArrowheads="1"/>
          </p:cNvSpPr>
          <p:nvPr/>
        </p:nvSpPr>
        <p:spPr bwMode="auto">
          <a:xfrm>
            <a:off x="5715000" y="22860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/>
              <a:t>Mantissa</a:t>
            </a:r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2362200" y="3200400"/>
            <a:ext cx="4087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>
                <a:solidFill>
                  <a:srgbClr val="0000FF"/>
                </a:solidFill>
              </a:rPr>
              <a:t>Floating-Point Format: (-1)</a:t>
            </a:r>
            <a:r>
              <a:rPr lang="en-US" b="0" baseline="30000">
                <a:solidFill>
                  <a:srgbClr val="0000FF"/>
                </a:solidFill>
              </a:rPr>
              <a:t>S</a:t>
            </a:r>
            <a:r>
              <a:rPr lang="en-US" b="0">
                <a:solidFill>
                  <a:srgbClr val="0000FF"/>
                </a:solidFill>
              </a:rPr>
              <a:t> x M x 2</a:t>
            </a:r>
            <a:r>
              <a:rPr lang="en-US" b="0" baseline="3000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8001000" y="19050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0</a:t>
            </a:r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4343400" y="19050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22</a:t>
            </a:r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3962400" y="19050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23</a:t>
            </a:r>
          </a:p>
        </p:txBody>
      </p:sp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1295400" y="19050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30</a:t>
            </a:r>
          </a:p>
        </p:txBody>
      </p:sp>
      <p:sp>
        <p:nvSpPr>
          <p:cNvPr id="49168" name="Text Box 15"/>
          <p:cNvSpPr txBox="1">
            <a:spLocks noChangeArrowheads="1"/>
          </p:cNvSpPr>
          <p:nvPr/>
        </p:nvSpPr>
        <p:spPr bwMode="auto">
          <a:xfrm>
            <a:off x="990600" y="19050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31</a:t>
            </a:r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2568575" y="2792413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8 bits</a:t>
            </a:r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6092825" y="2792413"/>
            <a:ext cx="59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23 bits</a:t>
            </a:r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 flipH="1" flipV="1">
            <a:off x="1295400" y="2895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>
            <a:off x="3124200" y="2895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49173" name="Line 20"/>
          <p:cNvSpPr>
            <a:spLocks noChangeShapeType="1"/>
          </p:cNvSpPr>
          <p:nvPr/>
        </p:nvSpPr>
        <p:spPr bwMode="auto">
          <a:xfrm flipH="1">
            <a:off x="4267200" y="2895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49174" name="Line 21"/>
          <p:cNvSpPr>
            <a:spLocks noChangeShapeType="1"/>
          </p:cNvSpPr>
          <p:nvPr/>
        </p:nvSpPr>
        <p:spPr bwMode="auto">
          <a:xfrm>
            <a:off x="6781800" y="2895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49175" name="Text Box 22"/>
          <p:cNvSpPr txBox="1">
            <a:spLocks noChangeArrowheads="1"/>
          </p:cNvSpPr>
          <p:nvPr/>
        </p:nvSpPr>
        <p:spPr bwMode="auto">
          <a:xfrm>
            <a:off x="381000" y="3886200"/>
            <a:ext cx="450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/>
              <a:t>IEEE 754 Floating-Point Representation</a:t>
            </a:r>
          </a:p>
        </p:txBody>
      </p:sp>
      <p:sp>
        <p:nvSpPr>
          <p:cNvPr id="49176" name="Text Box 23"/>
          <p:cNvSpPr txBox="1">
            <a:spLocks noChangeArrowheads="1"/>
          </p:cNvSpPr>
          <p:nvPr/>
        </p:nvSpPr>
        <p:spPr bwMode="auto">
          <a:xfrm>
            <a:off x="1752600" y="5791200"/>
            <a:ext cx="5173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>
                <a:solidFill>
                  <a:srgbClr val="0000FF"/>
                </a:solidFill>
              </a:rPr>
              <a:t>Floating-Point Format: (-1)</a:t>
            </a:r>
            <a:r>
              <a:rPr lang="en-US" b="0" baseline="30000">
                <a:solidFill>
                  <a:srgbClr val="0000FF"/>
                </a:solidFill>
              </a:rPr>
              <a:t>S</a:t>
            </a:r>
            <a:r>
              <a:rPr lang="en-US" b="0">
                <a:solidFill>
                  <a:srgbClr val="0000FF"/>
                </a:solidFill>
              </a:rPr>
              <a:t> x (1 + M) x 2</a:t>
            </a:r>
            <a:r>
              <a:rPr lang="en-US" b="0" baseline="30000">
                <a:solidFill>
                  <a:srgbClr val="0000FF"/>
                </a:solidFill>
              </a:rPr>
              <a:t>(E-Bias)</a:t>
            </a:r>
          </a:p>
        </p:txBody>
      </p:sp>
      <p:sp>
        <p:nvSpPr>
          <p:cNvPr id="49177" name="Rectangle 24"/>
          <p:cNvSpPr>
            <a:spLocks noChangeArrowheads="1"/>
          </p:cNvSpPr>
          <p:nvPr/>
        </p:nvSpPr>
        <p:spPr bwMode="auto">
          <a:xfrm>
            <a:off x="1295400" y="4724400"/>
            <a:ext cx="6858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178" name="Rectangle 25"/>
          <p:cNvSpPr>
            <a:spLocks noChangeArrowheads="1"/>
          </p:cNvSpPr>
          <p:nvPr/>
        </p:nvSpPr>
        <p:spPr bwMode="auto">
          <a:xfrm>
            <a:off x="914400" y="47244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179" name="Text Box 26"/>
          <p:cNvSpPr txBox="1">
            <a:spLocks noChangeArrowheads="1"/>
          </p:cNvSpPr>
          <p:nvPr/>
        </p:nvSpPr>
        <p:spPr bwMode="auto">
          <a:xfrm>
            <a:off x="1028700" y="4800600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S</a:t>
            </a:r>
          </a:p>
        </p:txBody>
      </p:sp>
      <p:sp>
        <p:nvSpPr>
          <p:cNvPr id="49180" name="Rectangle 27"/>
          <p:cNvSpPr>
            <a:spLocks noChangeArrowheads="1"/>
          </p:cNvSpPr>
          <p:nvPr/>
        </p:nvSpPr>
        <p:spPr bwMode="auto">
          <a:xfrm>
            <a:off x="1295400" y="4724400"/>
            <a:ext cx="2971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9181" name="Text Box 28"/>
          <p:cNvSpPr txBox="1">
            <a:spLocks noChangeArrowheads="1"/>
          </p:cNvSpPr>
          <p:nvPr/>
        </p:nvSpPr>
        <p:spPr bwMode="auto">
          <a:xfrm>
            <a:off x="2133600" y="4800600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Exponent</a:t>
            </a:r>
          </a:p>
        </p:txBody>
      </p:sp>
      <p:sp>
        <p:nvSpPr>
          <p:cNvPr id="49182" name="Text Box 29"/>
          <p:cNvSpPr txBox="1">
            <a:spLocks noChangeArrowheads="1"/>
          </p:cNvSpPr>
          <p:nvPr/>
        </p:nvSpPr>
        <p:spPr bwMode="auto">
          <a:xfrm>
            <a:off x="5715000" y="48006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/>
              <a:t>Mantissa</a:t>
            </a:r>
          </a:p>
        </p:txBody>
      </p:sp>
      <p:sp>
        <p:nvSpPr>
          <p:cNvPr id="49183" name="Text Box 30"/>
          <p:cNvSpPr txBox="1">
            <a:spLocks noChangeArrowheads="1"/>
          </p:cNvSpPr>
          <p:nvPr/>
        </p:nvSpPr>
        <p:spPr bwMode="auto">
          <a:xfrm>
            <a:off x="8001000" y="4419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0</a:t>
            </a:r>
          </a:p>
        </p:txBody>
      </p:sp>
      <p:sp>
        <p:nvSpPr>
          <p:cNvPr id="49184" name="Text Box 31"/>
          <p:cNvSpPr txBox="1">
            <a:spLocks noChangeArrowheads="1"/>
          </p:cNvSpPr>
          <p:nvPr/>
        </p:nvSpPr>
        <p:spPr bwMode="auto">
          <a:xfrm>
            <a:off x="4343400" y="44196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22</a:t>
            </a:r>
          </a:p>
        </p:txBody>
      </p:sp>
      <p:sp>
        <p:nvSpPr>
          <p:cNvPr id="49185" name="Text Box 32"/>
          <p:cNvSpPr txBox="1">
            <a:spLocks noChangeArrowheads="1"/>
          </p:cNvSpPr>
          <p:nvPr/>
        </p:nvSpPr>
        <p:spPr bwMode="auto">
          <a:xfrm>
            <a:off x="3962400" y="44196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23</a:t>
            </a:r>
          </a:p>
        </p:txBody>
      </p:sp>
      <p:sp>
        <p:nvSpPr>
          <p:cNvPr id="49186" name="Text Box 33"/>
          <p:cNvSpPr txBox="1">
            <a:spLocks noChangeArrowheads="1"/>
          </p:cNvSpPr>
          <p:nvPr/>
        </p:nvSpPr>
        <p:spPr bwMode="auto">
          <a:xfrm>
            <a:off x="1295400" y="44196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30</a:t>
            </a:r>
          </a:p>
        </p:txBody>
      </p:sp>
      <p:sp>
        <p:nvSpPr>
          <p:cNvPr id="49187" name="Text Box 34"/>
          <p:cNvSpPr txBox="1">
            <a:spLocks noChangeArrowheads="1"/>
          </p:cNvSpPr>
          <p:nvPr/>
        </p:nvSpPr>
        <p:spPr bwMode="auto">
          <a:xfrm>
            <a:off x="990600" y="44196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31</a:t>
            </a:r>
          </a:p>
        </p:txBody>
      </p:sp>
      <p:sp>
        <p:nvSpPr>
          <p:cNvPr id="49188" name="Text Box 35"/>
          <p:cNvSpPr txBox="1">
            <a:spLocks noChangeArrowheads="1"/>
          </p:cNvSpPr>
          <p:nvPr/>
        </p:nvSpPr>
        <p:spPr bwMode="auto">
          <a:xfrm>
            <a:off x="2568575" y="5307013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8 bits</a:t>
            </a:r>
          </a:p>
        </p:txBody>
      </p:sp>
      <p:sp>
        <p:nvSpPr>
          <p:cNvPr id="49189" name="Text Box 36"/>
          <p:cNvSpPr txBox="1">
            <a:spLocks noChangeArrowheads="1"/>
          </p:cNvSpPr>
          <p:nvPr/>
        </p:nvSpPr>
        <p:spPr bwMode="auto">
          <a:xfrm>
            <a:off x="6092825" y="5307013"/>
            <a:ext cx="59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0"/>
              <a:t>23 bits</a:t>
            </a:r>
          </a:p>
        </p:txBody>
      </p:sp>
      <p:sp>
        <p:nvSpPr>
          <p:cNvPr id="49190" name="Line 37"/>
          <p:cNvSpPr>
            <a:spLocks noChangeShapeType="1"/>
          </p:cNvSpPr>
          <p:nvPr/>
        </p:nvSpPr>
        <p:spPr bwMode="auto">
          <a:xfrm flipH="1" flipV="1">
            <a:off x="1295400" y="541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9191" name="Line 38"/>
          <p:cNvSpPr>
            <a:spLocks noChangeShapeType="1"/>
          </p:cNvSpPr>
          <p:nvPr/>
        </p:nvSpPr>
        <p:spPr bwMode="auto">
          <a:xfrm>
            <a:off x="3124200" y="5410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49192" name="Line 39"/>
          <p:cNvSpPr>
            <a:spLocks noChangeShapeType="1"/>
          </p:cNvSpPr>
          <p:nvPr/>
        </p:nvSpPr>
        <p:spPr bwMode="auto">
          <a:xfrm flipH="1">
            <a:off x="4267200" y="5410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49193" name="Line 40"/>
          <p:cNvSpPr>
            <a:spLocks noChangeShapeType="1"/>
          </p:cNvSpPr>
          <p:nvPr/>
        </p:nvSpPr>
        <p:spPr bwMode="auto">
          <a:xfrm>
            <a:off x="67818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138113" y="1908175"/>
          <a:ext cx="8866187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Worksheet" r:id="rId4" imgW="5258276" imgH="1791176" progId="Excel.Sheet.8">
                  <p:embed/>
                </p:oleObj>
              </mc:Choice>
              <mc:Fallback>
                <p:oleObj name="Worksheet" r:id="rId4" imgW="5258276" imgH="179117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908175"/>
                        <a:ext cx="8866187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graphicFrame>
        <p:nvGraphicFramePr>
          <p:cNvPr id="51203" name="Object 2"/>
          <p:cNvGraphicFramePr>
            <a:graphicFrameLocks noChangeAspect="1"/>
          </p:cNvGraphicFramePr>
          <p:nvPr/>
        </p:nvGraphicFramePr>
        <p:xfrm>
          <a:off x="457200" y="355600"/>
          <a:ext cx="7805738" cy="61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Chart" r:id="rId4" imgW="5201126" imgH="4096226" progId="Excel.Chart.8">
                  <p:embed/>
                </p:oleObj>
              </mc:Choice>
              <mc:Fallback>
                <p:oleObj name="Chart" r:id="rId4" imgW="5201126" imgH="4096226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5600"/>
                        <a:ext cx="7805738" cy="614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658813" y="346075"/>
          <a:ext cx="7824787" cy="616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Chart" r:id="rId4" imgW="5210651" imgH="4105751" progId="Excel.Chart.8">
                  <p:embed/>
                </p:oleObj>
              </mc:Choice>
              <mc:Fallback>
                <p:oleObj name="Chart" r:id="rId4" imgW="5210651" imgH="410575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46075"/>
                        <a:ext cx="7824787" cy="616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Binary number representation</a:t>
            </a:r>
          </a:p>
          <a:p>
            <a:r>
              <a:rPr lang="en-US" smtClean="0">
                <a:ea typeface="ＭＳ Ｐゴシック" pitchFamily="34" charset="-128"/>
              </a:rPr>
              <a:t>Add numbers a bit at a time</a:t>
            </a:r>
          </a:p>
          <a:p>
            <a:r>
              <a:rPr lang="en-US" smtClean="0">
                <a:ea typeface="ＭＳ Ｐゴシック" pitchFamily="34" charset="-128"/>
              </a:rPr>
              <a:t>2’s complement –x  = (2</a:t>
            </a:r>
            <a:r>
              <a:rPr lang="en-US" baseline="30000" smtClean="0"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 – x) = (2</a:t>
            </a:r>
            <a:r>
              <a:rPr lang="en-US" baseline="30000" smtClean="0"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 – 1) – x + 1 = neg(x) + 1 </a:t>
            </a:r>
          </a:p>
          <a:p>
            <a:r>
              <a:rPr lang="en-US" smtClean="0">
                <a:ea typeface="ＭＳ Ｐゴシック" pitchFamily="34" charset="-128"/>
              </a:rPr>
              <a:t>Subtract by 2’s complement and add</a:t>
            </a:r>
          </a:p>
          <a:p>
            <a:r>
              <a:rPr lang="en-US" smtClean="0">
                <a:ea typeface="ＭＳ Ｐゴシック" pitchFamily="34" charset="-128"/>
              </a:rPr>
              <a:t>Multiply – form partial products p</a:t>
            </a:r>
            <a:r>
              <a:rPr lang="en-US" baseline="-25000" smtClean="0">
                <a:ea typeface="ＭＳ Ｐゴシック" pitchFamily="34" charset="-128"/>
              </a:rPr>
              <a:t>ij</a:t>
            </a:r>
            <a:r>
              <a:rPr lang="en-US" smtClean="0">
                <a:ea typeface="ＭＳ Ｐゴシック" pitchFamily="34" charset="-128"/>
              </a:rPr>
              <a:t> and sum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Number representation – accuracy and resolution.</a:t>
            </a:r>
          </a:p>
          <a:p>
            <a:r>
              <a:rPr lang="en-US" smtClean="0">
                <a:ea typeface="ＭＳ Ｐゴシック" pitchFamily="34" charset="-128"/>
              </a:rPr>
              <a:t>Fixed and floating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From Decimal To Binary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85800" y="1616075"/>
            <a:ext cx="77724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Example: 17</a:t>
            </a:r>
            <a:r>
              <a:rPr lang="en-US" b="0" baseline="-25000"/>
              <a:t>10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Convert number to binary base: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b="0"/>
              <a:t>		17 ÷ 2   =   8		remainder 	1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b="0"/>
              <a:t>		  8 ÷ 2   =   4	remainder 	0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b="0"/>
              <a:t>		  4 ÷ 2   =   2	remainder 	0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b="0"/>
              <a:t>		  2 ÷ 2   =   1	remainder 	0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b="0"/>
              <a:t>		  1 ÷ 2   =   0	remainder 	1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</a:pPr>
            <a:endParaRPr lang="en-US" b="0"/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17</a:t>
            </a:r>
            <a:r>
              <a:rPr lang="en-US" b="0" baseline="-25000"/>
              <a:t>10</a:t>
            </a:r>
            <a:r>
              <a:rPr lang="en-US" b="0"/>
              <a:t>  =  10001</a:t>
            </a:r>
            <a:r>
              <a:rPr lang="en-US" b="0" baseline="-25000"/>
              <a:t>2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</a:pPr>
            <a:endParaRPr lang="en-US" b="0"/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</a:pPr>
            <a:endParaRPr lang="en-US" b="0"/>
          </a:p>
        </p:txBody>
      </p:sp>
      <p:sp>
        <p:nvSpPr>
          <p:cNvPr id="17413" name="Line 24"/>
          <p:cNvSpPr>
            <a:spLocks noChangeShapeType="1"/>
          </p:cNvSpPr>
          <p:nvPr/>
        </p:nvSpPr>
        <p:spPr bwMode="auto">
          <a:xfrm flipV="1">
            <a:off x="6819900" y="2571750"/>
            <a:ext cx="0" cy="176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7414" name="Text Box 25"/>
          <p:cNvSpPr txBox="1">
            <a:spLocks noChangeArrowheads="1"/>
          </p:cNvSpPr>
          <p:nvPr/>
        </p:nvSpPr>
        <p:spPr bwMode="auto">
          <a:xfrm>
            <a:off x="7253288" y="4038600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MSB</a:t>
            </a:r>
          </a:p>
        </p:txBody>
      </p:sp>
      <p:sp>
        <p:nvSpPr>
          <p:cNvPr id="17415" name="Text Box 26"/>
          <p:cNvSpPr txBox="1">
            <a:spLocks noChangeArrowheads="1"/>
          </p:cNvSpPr>
          <p:nvPr/>
        </p:nvSpPr>
        <p:spPr bwMode="auto">
          <a:xfrm>
            <a:off x="7240588" y="2438400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LSB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From Decimal To Binary To Hexadecimal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Example:  1963</a:t>
            </a:r>
            <a:r>
              <a:rPr lang="en-US" baseline="-25000" smtClean="0">
                <a:ea typeface="ＭＳ Ｐゴシック" pitchFamily="34" charset="-128"/>
              </a:rPr>
              <a:t>10</a:t>
            </a: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1963</a:t>
            </a:r>
            <a:r>
              <a:rPr lang="en-US" baseline="-25000" smtClean="0">
                <a:ea typeface="ＭＳ Ｐゴシック" pitchFamily="34" charset="-128"/>
              </a:rPr>
              <a:t>10</a:t>
            </a:r>
            <a:r>
              <a:rPr lang="en-US" smtClean="0">
                <a:ea typeface="ＭＳ Ｐゴシック" pitchFamily="34" charset="-128"/>
              </a:rPr>
              <a:t> = 0111  1010  1011</a:t>
            </a:r>
            <a:r>
              <a:rPr lang="en-US" baseline="-25000" smtClean="0">
                <a:ea typeface="ＭＳ Ｐゴシック" pitchFamily="34" charset="-128"/>
              </a:rPr>
              <a:t>2</a:t>
            </a:r>
          </a:p>
          <a:p>
            <a:pPr lvl="1"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133600" y="2971800"/>
            <a:ext cx="609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2895600" y="2971800"/>
            <a:ext cx="533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3657600" y="2971800"/>
            <a:ext cx="533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2376488" y="3429000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7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3062288" y="3429000"/>
            <a:ext cx="16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A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3811588" y="3429000"/>
            <a:ext cx="43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b="0"/>
              <a:t>B</a:t>
            </a:r>
            <a:r>
              <a:rPr lang="en-US" b="0" baseline="-25000"/>
              <a:t>hex</a:t>
            </a:r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2438400" y="29718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3124200" y="29718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3886200" y="29718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42900" algn="dec"/>
                <a:tab pos="914400" algn="r"/>
                <a:tab pos="1828800" algn="r"/>
                <a:tab pos="25146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b="0"/>
              <a:t>Binary addition</a:t>
            </a:r>
          </a:p>
          <a:p>
            <a:pPr algn="l" eaLnBrk="1" hangingPunct="1"/>
            <a:r>
              <a:rPr lang="en-US" sz="1800" b="0">
                <a:sym typeface="Symbol" pitchFamily="18" charset="2"/>
              </a:rPr>
              <a:t>1-bit 0+0 = 0, 1+0 = 1, 1+1 = 10</a:t>
            </a:r>
          </a:p>
        </p:txBody>
      </p:sp>
      <p:sp>
        <p:nvSpPr>
          <p:cNvPr id="651267" name="Text Box 3"/>
          <p:cNvSpPr txBox="1">
            <a:spLocks noChangeArrowheads="1"/>
          </p:cNvSpPr>
          <p:nvPr/>
        </p:nvSpPr>
        <p:spPr bwMode="auto">
          <a:xfrm>
            <a:off x="685800" y="2362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1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8900" y="1676400"/>
            <a:ext cx="166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1143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28650" algn="r"/>
                <a:tab pos="1139825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l" eaLnBrk="1" hangingPunct="1"/>
            <a:r>
              <a:rPr lang="en-US" sz="1800" b="0"/>
              <a:t>     6	    110</a:t>
            </a:r>
            <a:br>
              <a:rPr lang="en-US" sz="1800" b="0"/>
            </a:br>
            <a:r>
              <a:rPr lang="en-US" sz="1800" b="0"/>
              <a:t>+   3    	011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57200" y="2362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0" y="1676400"/>
            <a:ext cx="2132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114300"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519113" algn="r"/>
                <a:tab pos="1201738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l" eaLnBrk="1" hangingPunct="1"/>
            <a:r>
              <a:rPr lang="en-US" sz="1800" b="0"/>
              <a:t>	     5    101</a:t>
            </a:r>
            <a:br>
              <a:rPr lang="en-US" sz="1800" b="0"/>
            </a:br>
            <a:r>
              <a:rPr lang="en-US" sz="1800" b="0"/>
              <a:t>	   +7    111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743200" y="2362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72" name="Text Box 8"/>
          <p:cNvSpPr txBox="1">
            <a:spLocks noChangeArrowheads="1"/>
          </p:cNvSpPr>
          <p:nvPr/>
        </p:nvSpPr>
        <p:spPr bwMode="auto">
          <a:xfrm>
            <a:off x="685800" y="1371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0</a:t>
            </a:r>
            <a:r>
              <a:rPr lang="en-US" sz="1800" b="0">
                <a:solidFill>
                  <a:schemeClr val="bg1"/>
                </a:solidFill>
              </a:rPr>
              <a:t>_</a:t>
            </a:r>
            <a:r>
              <a:rPr lang="en-US" sz="180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73" name="Text Box 9"/>
          <p:cNvSpPr txBox="1">
            <a:spLocks noChangeArrowheads="1"/>
          </p:cNvSpPr>
          <p:nvPr/>
        </p:nvSpPr>
        <p:spPr bwMode="auto">
          <a:xfrm>
            <a:off x="685800" y="1371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10</a:t>
            </a:r>
            <a:r>
              <a:rPr lang="en-US" sz="1800" b="0">
                <a:solidFill>
                  <a:schemeClr val="bg1"/>
                </a:solidFill>
              </a:rPr>
              <a:t>_</a:t>
            </a:r>
            <a:r>
              <a:rPr lang="en-US" sz="180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74" name="Text Box 10"/>
          <p:cNvSpPr txBox="1">
            <a:spLocks noChangeArrowheads="1"/>
          </p:cNvSpPr>
          <p:nvPr/>
        </p:nvSpPr>
        <p:spPr bwMode="auto">
          <a:xfrm>
            <a:off x="685800" y="2362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01  </a:t>
            </a:r>
          </a:p>
        </p:txBody>
      </p:sp>
      <p:sp>
        <p:nvSpPr>
          <p:cNvPr id="651275" name="Text Box 11"/>
          <p:cNvSpPr txBox="1">
            <a:spLocks noChangeArrowheads="1"/>
          </p:cNvSpPr>
          <p:nvPr/>
        </p:nvSpPr>
        <p:spPr bwMode="auto">
          <a:xfrm>
            <a:off x="685800" y="2362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001  </a:t>
            </a:r>
          </a:p>
        </p:txBody>
      </p:sp>
      <p:sp>
        <p:nvSpPr>
          <p:cNvPr id="651276" name="Text Box 12"/>
          <p:cNvSpPr txBox="1">
            <a:spLocks noChangeArrowheads="1"/>
          </p:cNvSpPr>
          <p:nvPr/>
        </p:nvSpPr>
        <p:spPr bwMode="auto">
          <a:xfrm>
            <a:off x="685800" y="1371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110</a:t>
            </a:r>
            <a:r>
              <a:rPr lang="en-US" sz="1800" b="0">
                <a:solidFill>
                  <a:schemeClr val="bg1"/>
                </a:solidFill>
              </a:rPr>
              <a:t>_</a:t>
            </a:r>
            <a:r>
              <a:rPr lang="en-US" sz="180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77" name="Text Box 13"/>
          <p:cNvSpPr txBox="1">
            <a:spLocks noChangeArrowheads="1"/>
          </p:cNvSpPr>
          <p:nvPr/>
        </p:nvSpPr>
        <p:spPr bwMode="auto">
          <a:xfrm>
            <a:off x="685800" y="2362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1001  </a:t>
            </a:r>
          </a:p>
        </p:txBody>
      </p:sp>
      <p:sp>
        <p:nvSpPr>
          <p:cNvPr id="651278" name="Text Box 14"/>
          <p:cNvSpPr txBox="1">
            <a:spLocks noChangeArrowheads="1"/>
          </p:cNvSpPr>
          <p:nvPr/>
        </p:nvSpPr>
        <p:spPr bwMode="auto">
          <a:xfrm>
            <a:off x="381000" y="2362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  9  </a:t>
            </a:r>
          </a:p>
        </p:txBody>
      </p:sp>
      <p:sp>
        <p:nvSpPr>
          <p:cNvPr id="651279" name="Text Box 15"/>
          <p:cNvSpPr txBox="1">
            <a:spLocks noChangeArrowheads="1"/>
          </p:cNvSpPr>
          <p:nvPr/>
        </p:nvSpPr>
        <p:spPr bwMode="auto">
          <a:xfrm>
            <a:off x="2895600" y="2362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0  </a:t>
            </a:r>
          </a:p>
        </p:txBody>
      </p:sp>
      <p:sp>
        <p:nvSpPr>
          <p:cNvPr id="651280" name="Text Box 16"/>
          <p:cNvSpPr txBox="1">
            <a:spLocks noChangeArrowheads="1"/>
          </p:cNvSpPr>
          <p:nvPr/>
        </p:nvSpPr>
        <p:spPr bwMode="auto">
          <a:xfrm>
            <a:off x="2895600" y="1371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1</a:t>
            </a:r>
            <a:r>
              <a:rPr lang="en-US" sz="1800" b="0">
                <a:solidFill>
                  <a:schemeClr val="bg1"/>
                </a:solidFill>
              </a:rPr>
              <a:t>_</a:t>
            </a:r>
            <a:r>
              <a:rPr lang="en-US" sz="180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81" name="Text Box 17"/>
          <p:cNvSpPr txBox="1">
            <a:spLocks noChangeArrowheads="1"/>
          </p:cNvSpPr>
          <p:nvPr/>
        </p:nvSpPr>
        <p:spPr bwMode="auto">
          <a:xfrm>
            <a:off x="2895600" y="2362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00  </a:t>
            </a:r>
          </a:p>
        </p:txBody>
      </p:sp>
      <p:sp>
        <p:nvSpPr>
          <p:cNvPr id="651282" name="Text Box 18"/>
          <p:cNvSpPr txBox="1">
            <a:spLocks noChangeArrowheads="1"/>
          </p:cNvSpPr>
          <p:nvPr/>
        </p:nvSpPr>
        <p:spPr bwMode="auto">
          <a:xfrm>
            <a:off x="2895600" y="1371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11</a:t>
            </a:r>
            <a:r>
              <a:rPr lang="en-US" sz="1800" b="0">
                <a:solidFill>
                  <a:schemeClr val="bg1"/>
                </a:solidFill>
              </a:rPr>
              <a:t>_</a:t>
            </a:r>
            <a:r>
              <a:rPr lang="en-US" sz="180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83" name="Text Box 19"/>
          <p:cNvSpPr txBox="1">
            <a:spLocks noChangeArrowheads="1"/>
          </p:cNvSpPr>
          <p:nvPr/>
        </p:nvSpPr>
        <p:spPr bwMode="auto">
          <a:xfrm>
            <a:off x="2895600" y="2362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100  </a:t>
            </a:r>
          </a:p>
        </p:txBody>
      </p:sp>
      <p:sp>
        <p:nvSpPr>
          <p:cNvPr id="651284" name="Text Box 20"/>
          <p:cNvSpPr txBox="1">
            <a:spLocks noChangeArrowheads="1"/>
          </p:cNvSpPr>
          <p:nvPr/>
        </p:nvSpPr>
        <p:spPr bwMode="auto">
          <a:xfrm>
            <a:off x="2895600" y="1371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111</a:t>
            </a:r>
            <a:r>
              <a:rPr lang="en-US" sz="1800" b="0">
                <a:solidFill>
                  <a:schemeClr val="bg1"/>
                </a:solidFill>
              </a:rPr>
              <a:t>_</a:t>
            </a:r>
            <a:r>
              <a:rPr lang="en-US" sz="1800" b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51285" name="Text Box 21"/>
          <p:cNvSpPr txBox="1">
            <a:spLocks noChangeArrowheads="1"/>
          </p:cNvSpPr>
          <p:nvPr/>
        </p:nvSpPr>
        <p:spPr bwMode="auto">
          <a:xfrm>
            <a:off x="2895600" y="2362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	1100  </a:t>
            </a:r>
          </a:p>
        </p:txBody>
      </p:sp>
      <p:sp>
        <p:nvSpPr>
          <p:cNvPr id="651286" name="Text Box 22"/>
          <p:cNvSpPr txBox="1">
            <a:spLocks noChangeArrowheads="1"/>
          </p:cNvSpPr>
          <p:nvPr/>
        </p:nvSpPr>
        <p:spPr bwMode="auto">
          <a:xfrm>
            <a:off x="2590800" y="2362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685800" algn="r"/>
                <a:tab pos="1143000" algn="r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800" b="0">
                <a:solidFill>
                  <a:srgbClr val="0000FF"/>
                </a:solidFill>
              </a:rPr>
              <a:t>12  </a:t>
            </a:r>
          </a:p>
        </p:txBody>
      </p:sp>
      <p:graphicFrame>
        <p:nvGraphicFramePr>
          <p:cNvPr id="651287" name="Object 2"/>
          <p:cNvGraphicFramePr>
            <a:graphicFrameLocks noChangeAspect="1"/>
          </p:cNvGraphicFramePr>
          <p:nvPr/>
        </p:nvGraphicFramePr>
        <p:xfrm>
          <a:off x="685800" y="3276600"/>
          <a:ext cx="3436938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Worksheet" r:id="rId4" imgW="1714976" imgH="1486376" progId="Excel.Sheet.8">
                  <p:embed/>
                </p:oleObj>
              </mc:Choice>
              <mc:Fallback>
                <p:oleObj name="Worksheet" r:id="rId4" imgW="1714976" imgH="148637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600"/>
                        <a:ext cx="3436938" cy="297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Footer Placeholder 2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7" grpId="0" build="p" autoUpdateAnimBg="0"/>
      <p:bldP spid="651272" grpId="0" build="p" autoUpdateAnimBg="0"/>
      <p:bldP spid="651273" grpId="0" build="p" autoUpdateAnimBg="0"/>
      <p:bldP spid="651274" grpId="0" build="p" autoUpdateAnimBg="0"/>
      <p:bldP spid="651275" grpId="0" build="p" autoUpdateAnimBg="0"/>
      <p:bldP spid="651276" grpId="0" build="p" autoUpdateAnimBg="0"/>
      <p:bldP spid="651277" grpId="0" build="p" autoUpdateAnimBg="0"/>
      <p:bldP spid="651278" grpId="0" build="p" autoUpdateAnimBg="0"/>
      <p:bldP spid="651279" grpId="0" build="p" autoUpdateAnimBg="0"/>
      <p:bldP spid="651280" grpId="0" build="p" autoUpdateAnimBg="0"/>
      <p:bldP spid="651281" grpId="0" build="p" autoUpdateAnimBg="0"/>
      <p:bldP spid="651282" grpId="0" build="p" autoUpdateAnimBg="0"/>
      <p:bldP spid="651283" grpId="0" build="p" autoUpdateAnimBg="0"/>
      <p:bldP spid="651284" grpId="0" build="p" autoUpdateAnimBg="0"/>
      <p:bldP spid="651285" grpId="0" build="p" autoUpdateAnimBg="0"/>
      <p:bldP spid="65128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One bit of an adder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Counts the number of “1” bits on its input</a:t>
            </a:r>
          </a:p>
          <a:p>
            <a:r>
              <a:rPr lang="en-US" smtClean="0">
                <a:ea typeface="ＭＳ Ｐゴシック" pitchFamily="34" charset="-128"/>
              </a:rPr>
              <a:t>Outputs the result in binary</a:t>
            </a:r>
          </a:p>
          <a:p>
            <a:r>
              <a:rPr lang="en-US" smtClean="0">
                <a:ea typeface="ＭＳ Ｐゴシック" pitchFamily="34" charset="-128"/>
              </a:rPr>
              <a:t>For a half-adder, 2 inputs, output can be 0, 1, or 2</a:t>
            </a:r>
          </a:p>
          <a:p>
            <a:r>
              <a:rPr lang="en-US" smtClean="0">
                <a:ea typeface="ＭＳ Ｐゴシック" pitchFamily="34" charset="-128"/>
              </a:rPr>
              <a:t>For a full-adder, 3 inputs, output can be 0, 1, 2, or 3</a:t>
            </a:r>
          </a:p>
        </p:txBody>
      </p:sp>
      <p:graphicFrame>
        <p:nvGraphicFramePr>
          <p:cNvPr id="65229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525713" y="2938463"/>
          <a:ext cx="3659187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Worksheet" r:id="rId4" imgW="1714976" imgH="1486376" progId="Excel.Sheet.8">
                  <p:embed/>
                </p:oleObj>
              </mc:Choice>
              <mc:Fallback>
                <p:oleObj name="Worksheet" r:id="rId4" imgW="1714976" imgH="148637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2938463"/>
                        <a:ext cx="3659187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Half Adder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533400" y="1549400"/>
          <a:ext cx="281622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Visio" r:id="rId4" imgW="1408651" imgH="573389" progId="Visio.Drawing.6">
                  <p:embed/>
                </p:oleObj>
              </mc:Choice>
              <mc:Fallback>
                <p:oleObj name="Visio" r:id="rId4" imgW="1408651" imgH="573389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49400"/>
                        <a:ext cx="2816225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3"/>
          <p:cNvGraphicFramePr>
            <a:graphicFrameLocks noChangeAspect="1"/>
          </p:cNvGraphicFramePr>
          <p:nvPr/>
        </p:nvGraphicFramePr>
        <p:xfrm>
          <a:off x="533400" y="3810000"/>
          <a:ext cx="28194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Visio" r:id="rId6" imgW="1180590" imgH="716556" progId="Visio.Drawing.6">
                  <p:embed/>
                </p:oleObj>
              </mc:Choice>
              <mc:Fallback>
                <p:oleObj name="Visio" r:id="rId6" imgW="1180590" imgH="71655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28194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5" name="Rectangle 5"/>
          <p:cNvSpPr>
            <a:spLocks noChangeArrowheads="1"/>
          </p:cNvSpPr>
          <p:nvPr/>
        </p:nvSpPr>
        <p:spPr bwMode="auto">
          <a:xfrm>
            <a:off x="3657600" y="1549400"/>
            <a:ext cx="5105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// half adder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module HalfAdder(a,b,c,s);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input a,b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output c,s ;  // carry and sum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wire s = a ^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 wire c = a &amp; b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endmodule</a:t>
            </a:r>
          </a:p>
        </p:txBody>
      </p:sp>
      <p:sp>
        <p:nvSpPr>
          <p:cNvPr id="645126" name="Rectangle 6"/>
          <p:cNvSpPr>
            <a:spLocks noChangeArrowheads="1"/>
          </p:cNvSpPr>
          <p:nvPr/>
        </p:nvSpPr>
        <p:spPr bwMode="auto">
          <a:xfrm>
            <a:off x="5257800" y="4097338"/>
            <a:ext cx="152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00 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01 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10 01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11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5" grpId="0" autoUpdateAnimBg="0"/>
      <p:bldP spid="6451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38200" y="228600"/>
            <a:ext cx="8001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 full adder - from half adders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module FullAdder1(a,b,cin,cout,s)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input a,b,cin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output cout,s ;  // carry and sum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g,p ;	   // generate and propagate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wire cp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HalfAdder ha1(a,b,g,p)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HalfAdder ha2(cin,p,cp,s)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  or o1(cout,g,cp)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endmodule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77000" y="533400"/>
            <a:ext cx="1676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000 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001 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010 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011 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100 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101 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110 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# 111 11</a:t>
            </a:r>
          </a:p>
        </p:txBody>
      </p:sp>
      <p:graphicFrame>
        <p:nvGraphicFramePr>
          <p:cNvPr id="655364" name="Object 2"/>
          <p:cNvGraphicFramePr>
            <a:graphicFrameLocks noChangeAspect="1"/>
          </p:cNvGraphicFramePr>
          <p:nvPr/>
        </p:nvGraphicFramePr>
        <p:xfrm>
          <a:off x="1335088" y="4038600"/>
          <a:ext cx="6472237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Visio" r:id="rId4" imgW="3236012" imgH="830946" progId="Visio.Drawing.6">
                  <p:embed/>
                </p:oleObj>
              </mc:Choice>
              <mc:Fallback>
                <p:oleObj name="Visio" r:id="rId4" imgW="3236012" imgH="830946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4038600"/>
                        <a:ext cx="6472237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5" name="Object 3"/>
          <p:cNvGraphicFramePr>
            <a:graphicFrameLocks noChangeAspect="1"/>
          </p:cNvGraphicFramePr>
          <p:nvPr/>
        </p:nvGraphicFramePr>
        <p:xfrm>
          <a:off x="1335088" y="4038600"/>
          <a:ext cx="6472237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Visio" r:id="rId6" imgW="3236012" imgH="830946" progId="Visio.Drawing.6">
                  <p:embed/>
                </p:oleObj>
              </mc:Choice>
              <mc:Fallback>
                <p:oleObj name="Visio" r:id="rId6" imgW="3236012" imgH="83094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4038600"/>
                        <a:ext cx="6472237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/>
              <a:t>(c) 2005 - 2012  W. J. Dally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3001</Words>
  <Application>Microsoft Office PowerPoint</Application>
  <PresentationFormat>On-screen Show (4:3)</PresentationFormat>
  <Paragraphs>572</Paragraphs>
  <Slides>39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ＭＳ Ｐゴシック</vt:lpstr>
      <vt:lpstr>Times New Roman</vt:lpstr>
      <vt:lpstr>Symbol</vt:lpstr>
      <vt:lpstr>Courier New</vt:lpstr>
      <vt:lpstr>lect</vt:lpstr>
      <vt:lpstr>Microsoft Excel 97 - 2004 Worksheet</vt:lpstr>
      <vt:lpstr>Microsoft Excel Worksheet</vt:lpstr>
      <vt:lpstr>Microsoft Visio Drawing</vt:lpstr>
      <vt:lpstr>Microsoft Equation 3.0</vt:lpstr>
      <vt:lpstr>Microsoft Excel Chart</vt:lpstr>
      <vt:lpstr>Digital Design: A Systems Approach  Lecture 4:  Numbers and Arithmetic </vt:lpstr>
      <vt:lpstr>Readings</vt:lpstr>
      <vt:lpstr>Numbers</vt:lpstr>
      <vt:lpstr>From Decimal To Binary</vt:lpstr>
      <vt:lpstr>From Decimal To Binary To Hexadecimal</vt:lpstr>
      <vt:lpstr>PowerPoint Presentation</vt:lpstr>
      <vt:lpstr>One bit of an adder</vt:lpstr>
      <vt:lpstr>Half Adder</vt:lpstr>
      <vt:lpstr>PowerPoint Presentation</vt:lpstr>
      <vt:lpstr>Full adder from a truth table</vt:lpstr>
      <vt:lpstr>Full adder from truth table</vt:lpstr>
      <vt:lpstr>CMOS Version of Full Adder</vt:lpstr>
      <vt:lpstr>Multi-bit Adder</vt:lpstr>
      <vt:lpstr>Adder in verilog - behavioral</vt:lpstr>
      <vt:lpstr>Ripple-carry adder – bit-slice notation</vt:lpstr>
      <vt:lpstr>Negative Integers</vt:lpstr>
      <vt:lpstr>Why do we all use 2’s complement?</vt:lpstr>
      <vt:lpstr>2’s Complement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and Representation functions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2012-11-30T22:03:34Z</dcterms:created>
  <dcterms:modified xsi:type="dcterms:W3CDTF">2012-11-30T22:03:41Z</dcterms:modified>
</cp:coreProperties>
</file>