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1752600"/>
            <a:ext cx="4038600" cy="1470025"/>
          </a:xfrm>
        </p:spPr>
        <p:txBody>
          <a:bodyPr/>
          <a:lstStyle/>
          <a:p>
            <a:r>
              <a:rPr lang="en-GB" dirty="0" smtClean="0"/>
              <a:t>Chapter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508375"/>
            <a:ext cx="40386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Charles Darwin and the </a:t>
            </a:r>
            <a:r>
              <a:rPr lang="en-GB" i="1" dirty="0" smtClean="0"/>
              <a:t>Origin of Species: </a:t>
            </a:r>
            <a:endParaRPr lang="en-GB" i="1" dirty="0" smtClean="0"/>
          </a:p>
          <a:p>
            <a:r>
              <a:rPr lang="en-GB" i="1" dirty="0" smtClean="0"/>
              <a:t>A </a:t>
            </a:r>
            <a:r>
              <a:rPr lang="en-GB" i="1" dirty="0" smtClean="0"/>
              <a:t>historical case study </a:t>
            </a:r>
            <a:endParaRPr lang="en-GB" i="1" dirty="0" smtClean="0"/>
          </a:p>
          <a:p>
            <a:r>
              <a:rPr lang="en-GB" i="1" dirty="0" smtClean="0"/>
              <a:t>of </a:t>
            </a:r>
            <a:r>
              <a:rPr lang="en-GB" i="1" dirty="0" smtClean="0"/>
              <a:t>conceptual change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33128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4343400" cy="566738"/>
          </a:xfrm>
        </p:spPr>
        <p:txBody>
          <a:bodyPr/>
          <a:lstStyle/>
          <a:p>
            <a:r>
              <a:rPr lang="en-GB" sz="1800" dirty="0" smtClean="0"/>
              <a:t>Figure 4.1</a:t>
            </a: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"/>
            <a:ext cx="3159732" cy="42401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4419600" cy="804862"/>
          </a:xfrm>
        </p:spPr>
        <p:txBody>
          <a:bodyPr>
            <a:normAutofit/>
          </a:bodyPr>
          <a:lstStyle/>
          <a:p>
            <a:r>
              <a:rPr lang="en-GB" sz="1200" dirty="0" smtClean="0"/>
              <a:t>Charles </a:t>
            </a:r>
            <a:r>
              <a:rPr lang="en-GB" sz="1200" dirty="0" err="1" smtClean="0"/>
              <a:t>Drawin</a:t>
            </a:r>
            <a:r>
              <a:rPr lang="en-GB" sz="1200" dirty="0" smtClean="0"/>
              <a:t>. Photograph by </a:t>
            </a:r>
            <a:r>
              <a:rPr lang="en-GB" sz="1200" dirty="0" err="1" smtClean="0"/>
              <a:t>Maull</a:t>
            </a:r>
            <a:r>
              <a:rPr lang="en-GB" sz="1200" dirty="0" smtClean="0"/>
              <a:t> &amp; Fox, c. 1857. (DAR 225:175). </a:t>
            </a:r>
            <a:br>
              <a:rPr lang="en-GB" sz="1200" dirty="0" smtClean="0"/>
            </a:br>
            <a:r>
              <a:rPr lang="en-GB" sz="1200" dirty="0" smtClean="0"/>
              <a:t>With permission from the Syndics of Cambridge University Library.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308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4.2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19" y="612776"/>
            <a:ext cx="5705562" cy="36324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1200" dirty="0"/>
              <a:t>How varieties gradually diverge and become distinct species.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5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Figure 4.3	</a:t>
            </a:r>
            <a:endParaRPr lang="en-GB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569662"/>
            <a:ext cx="5486400" cy="42020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>
            <a:normAutofit/>
          </a:bodyPr>
          <a:lstStyle/>
          <a:p>
            <a:r>
              <a:rPr lang="en-GB" sz="1200" dirty="0"/>
              <a:t>The major phases and shifting points in Darwin’s </a:t>
            </a:r>
            <a:r>
              <a:rPr lang="en-GB" sz="1200" dirty="0" smtClean="0"/>
              <a:t>thinking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399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934200" cy="566738"/>
          </a:xfrm>
        </p:spPr>
        <p:txBody>
          <a:bodyPr/>
          <a:lstStyle/>
          <a:p>
            <a:r>
              <a:rPr lang="en-GB" sz="1800" dirty="0" smtClean="0"/>
              <a:t>Figure 4.4</a:t>
            </a: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0" y="1066800"/>
            <a:ext cx="6761700" cy="34363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6934200" cy="804862"/>
          </a:xfrm>
        </p:spPr>
        <p:txBody>
          <a:bodyPr/>
          <a:lstStyle/>
          <a:p>
            <a:r>
              <a:rPr lang="en-GB" sz="1200" dirty="0"/>
              <a:t>The conceptual foundations and the arguments in the </a:t>
            </a:r>
            <a:r>
              <a:rPr lang="en-GB" sz="1200" i="1" dirty="0"/>
              <a:t>Origin. </a:t>
            </a:r>
            <a:r>
              <a:rPr lang="en-GB" sz="1200" dirty="0"/>
              <a:t>Note that Darwin theory was based on particular analogies.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8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80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4</vt:lpstr>
      <vt:lpstr>Figure 4.1 </vt:lpstr>
      <vt:lpstr>Figure 4.2</vt:lpstr>
      <vt:lpstr>Figure 4.3 </vt:lpstr>
      <vt:lpstr>Figure 4.4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Ilaria Tassistro</dc:creator>
  <cp:lastModifiedBy>Ilaria Tassistro</cp:lastModifiedBy>
  <cp:revision>13</cp:revision>
  <dcterms:created xsi:type="dcterms:W3CDTF">2006-08-16T00:00:00Z</dcterms:created>
  <dcterms:modified xsi:type="dcterms:W3CDTF">2014-04-15T12:35:30Z</dcterms:modified>
</cp:coreProperties>
</file>