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73" r:id="rId4"/>
    <p:sldId id="279" r:id="rId5"/>
    <p:sldId id="266" r:id="rId6"/>
    <p:sldId id="264" r:id="rId7"/>
    <p:sldId id="262" r:id="rId8"/>
    <p:sldId id="287" r:id="rId9"/>
    <p:sldId id="277" r:id="rId10"/>
    <p:sldId id="294" r:id="rId11"/>
    <p:sldId id="278" r:id="rId12"/>
    <p:sldId id="291" r:id="rId13"/>
    <p:sldId id="280" r:id="rId14"/>
    <p:sldId id="281" r:id="rId15"/>
    <p:sldId id="293" r:id="rId16"/>
    <p:sldId id="282" r:id="rId17"/>
    <p:sldId id="283" r:id="rId18"/>
    <p:sldId id="297" r:id="rId19"/>
    <p:sldId id="284" r:id="rId20"/>
    <p:sldId id="298" r:id="rId21"/>
    <p:sldId id="296" r:id="rId22"/>
    <p:sldId id="295" r:id="rId23"/>
    <p:sldId id="292" r:id="rId24"/>
    <p:sldId id="289" r:id="rId25"/>
    <p:sldId id="288" r:id="rId26"/>
    <p:sldId id="285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3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9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2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2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2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9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2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3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1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1FA5-6D4D-4715-800E-DC2D28B6F2DC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tran.org/hapi" TargetMode="External"/><Relationship Id="rId2" Type="http://schemas.openxmlformats.org/officeDocument/2006/relationships/hyperlink" Target="http://www.hitran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hitran.iao.ru/hom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Mid-IR Systems </a:t>
            </a:r>
            <a:r>
              <a:rPr lang="en-GB" b="1" dirty="0" smtClean="0"/>
              <a:t>for Gas </a:t>
            </a:r>
            <a:r>
              <a:rPr lang="en-GB" b="1" dirty="0"/>
              <a:t>Absorption </a:t>
            </a:r>
            <a:r>
              <a:rPr lang="en-GB" b="1" dirty="0" smtClean="0"/>
              <a:t>Spectroscopy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Future of Near-IR &amp; Mid-IR Spectroscopy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6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dirty="0" smtClean="0"/>
              <a:t>Properties of Mid-IR Diode Lasers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5006281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Quantum Well (QW) Diode </a:t>
            </a:r>
            <a:r>
              <a:rPr lang="en-GB" sz="1800" b="1" dirty="0"/>
              <a:t>L</a:t>
            </a:r>
            <a:r>
              <a:rPr lang="en-GB" sz="1800" b="1" dirty="0" smtClean="0"/>
              <a:t>asers:</a:t>
            </a:r>
            <a:r>
              <a:rPr lang="en-GB" sz="1800" dirty="0" smtClean="0"/>
              <a:t>  </a:t>
            </a:r>
            <a:r>
              <a:rPr lang="en-GB" sz="1800" dirty="0"/>
              <a:t>wavelength range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 smtClean="0"/>
              <a:t>1.8</a:t>
            </a:r>
            <a:r>
              <a:rPr lang="en-GB" sz="1800" dirty="0">
                <a:latin typeface="Symbol" panose="05050102010706020507" pitchFamily="18" charset="2"/>
              </a:rPr>
              <a:t>-</a:t>
            </a:r>
            <a:r>
              <a:rPr lang="en-GB" sz="1800" dirty="0" smtClean="0"/>
              <a:t>3</a:t>
            </a:r>
            <a:r>
              <a:rPr lang="en-GB" sz="1800" dirty="0" smtClean="0">
                <a:latin typeface="Symbol" panose="05050102010706020507" pitchFamily="18" charset="2"/>
              </a:rPr>
              <a:t>m</a:t>
            </a:r>
            <a:r>
              <a:rPr lang="en-GB" sz="1800" dirty="0" smtClean="0"/>
              <a:t>m. Electron-hole </a:t>
            </a:r>
            <a:r>
              <a:rPr lang="en-GB" sz="1800" dirty="0"/>
              <a:t>transitions </a:t>
            </a:r>
            <a:r>
              <a:rPr lang="en-GB" sz="1800" dirty="0" smtClean="0"/>
              <a:t>between conduction and valence bands in </a:t>
            </a:r>
            <a:r>
              <a:rPr lang="en-GB" sz="1800" dirty="0"/>
              <a:t>III-V semiconductor </a:t>
            </a:r>
            <a:r>
              <a:rPr lang="en-GB" sz="1800" dirty="0" err="1" smtClean="0"/>
              <a:t>AlGaIn:AsSb</a:t>
            </a:r>
            <a:r>
              <a:rPr lang="en-GB" sz="1800" dirty="0"/>
              <a:t> </a:t>
            </a:r>
            <a:r>
              <a:rPr lang="en-GB" sz="1800" dirty="0" smtClean="0"/>
              <a:t>with room temperature</a:t>
            </a:r>
            <a:r>
              <a:rPr lang="en-GB" sz="1800" dirty="0"/>
              <a:t> </a:t>
            </a:r>
            <a:r>
              <a:rPr lang="en-GB" sz="1800" dirty="0" smtClean="0"/>
              <a:t>operation.</a:t>
            </a:r>
          </a:p>
          <a:p>
            <a:endParaRPr lang="en-GB" sz="1800" dirty="0" smtClean="0"/>
          </a:p>
          <a:p>
            <a:r>
              <a:rPr lang="en-GB" sz="1800" b="1" dirty="0" err="1" smtClean="0"/>
              <a:t>Interband</a:t>
            </a:r>
            <a:r>
              <a:rPr lang="en-GB" sz="1800" b="1" dirty="0" smtClean="0"/>
              <a:t> Cascade Lasers (ICL): </a:t>
            </a:r>
            <a:r>
              <a:rPr lang="en-GB" sz="1800" dirty="0"/>
              <a:t>wavelength </a:t>
            </a:r>
            <a:r>
              <a:rPr lang="en-GB" sz="1800" dirty="0" smtClean="0"/>
              <a:t>range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 smtClean="0"/>
              <a:t>3</a:t>
            </a:r>
            <a:r>
              <a:rPr lang="en-GB" sz="1800" dirty="0" smtClean="0">
                <a:latin typeface="Symbol" panose="05050102010706020507" pitchFamily="18" charset="2"/>
              </a:rPr>
              <a:t>-</a:t>
            </a:r>
            <a:r>
              <a:rPr lang="en-GB" sz="1800" dirty="0" smtClean="0"/>
              <a:t>6</a:t>
            </a:r>
            <a:r>
              <a:rPr lang="en-GB" sz="1800" dirty="0" smtClean="0">
                <a:latin typeface="Symbol" panose="05050102010706020507" pitchFamily="18" charset="2"/>
              </a:rPr>
              <a:t>m</a:t>
            </a:r>
            <a:r>
              <a:rPr lang="en-GB" sz="1800" dirty="0" smtClean="0"/>
              <a:t>m. Electron-hole </a:t>
            </a:r>
            <a:r>
              <a:rPr lang="en-GB" sz="1800" dirty="0"/>
              <a:t>transitions between </a:t>
            </a:r>
            <a:r>
              <a:rPr lang="en-GB" sz="1800" dirty="0" smtClean="0"/>
              <a:t>conduction </a:t>
            </a:r>
            <a:r>
              <a:rPr lang="en-GB" sz="1800" dirty="0"/>
              <a:t>and valence </a:t>
            </a:r>
            <a:r>
              <a:rPr lang="en-GB" sz="1800" dirty="0" smtClean="0"/>
              <a:t>bands </a:t>
            </a:r>
            <a:r>
              <a:rPr lang="en-GB" sz="1800" dirty="0"/>
              <a:t>through a cascade of quantum well structures </a:t>
            </a:r>
            <a:r>
              <a:rPr lang="en-GB" sz="1800" dirty="0" smtClean="0"/>
              <a:t>(as </a:t>
            </a:r>
            <a:r>
              <a:rPr lang="en-GB" sz="1800" dirty="0"/>
              <a:t>in a </a:t>
            </a:r>
            <a:r>
              <a:rPr lang="en-GB" sz="1800" dirty="0" smtClean="0"/>
              <a:t>QCL) but with </a:t>
            </a:r>
            <a:r>
              <a:rPr lang="en-GB" sz="1800" dirty="0"/>
              <a:t>lower threshold </a:t>
            </a:r>
            <a:r>
              <a:rPr lang="en-GB" sz="1800" dirty="0" smtClean="0"/>
              <a:t>current </a:t>
            </a:r>
            <a:r>
              <a:rPr lang="en-GB" sz="1800" dirty="0"/>
              <a:t>and input electrical </a:t>
            </a:r>
            <a:r>
              <a:rPr lang="en-GB" sz="1800" dirty="0" smtClean="0"/>
              <a:t>power than a QCL. Typically, ICL’s </a:t>
            </a:r>
            <a:r>
              <a:rPr lang="en-GB" sz="1800" dirty="0"/>
              <a:t>based on </a:t>
            </a:r>
            <a:r>
              <a:rPr lang="en-GB" sz="1800" dirty="0" err="1"/>
              <a:t>GaSb</a:t>
            </a:r>
            <a:r>
              <a:rPr lang="en-GB" sz="1800" dirty="0"/>
              <a:t> </a:t>
            </a:r>
            <a:r>
              <a:rPr lang="en-GB" sz="1800" dirty="0" smtClean="0"/>
              <a:t>operate </a:t>
            </a:r>
            <a:r>
              <a:rPr lang="en-GB" sz="1800" dirty="0"/>
              <a:t>at room temperature with a threshold current of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/>
              <a:t>50mA, slope efficiency of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 smtClean="0"/>
              <a:t>0.06mW/mA, temperature </a:t>
            </a:r>
            <a:r>
              <a:rPr lang="en-GB" sz="1800" dirty="0"/>
              <a:t>tuning coefficient of 0.3nm/</a:t>
            </a:r>
            <a:r>
              <a:rPr lang="en-GB" sz="1800" baseline="30000" dirty="0" err="1"/>
              <a:t>o</a:t>
            </a:r>
            <a:r>
              <a:rPr lang="en-GB" sz="1800" dirty="0" err="1"/>
              <a:t>C</a:t>
            </a:r>
            <a:r>
              <a:rPr lang="en-GB" sz="1800" dirty="0"/>
              <a:t> and current tuning coefficient of </a:t>
            </a:r>
            <a:r>
              <a:rPr lang="en-GB" sz="1800" dirty="0" smtClean="0"/>
              <a:t>0.2nm/mA.</a:t>
            </a:r>
          </a:p>
          <a:p>
            <a:endParaRPr lang="en-GB" sz="1800" dirty="0" smtClean="0"/>
          </a:p>
          <a:p>
            <a:r>
              <a:rPr lang="en-GB" sz="1800" b="1" dirty="0" smtClean="0"/>
              <a:t>Quantum Cascade </a:t>
            </a:r>
            <a:r>
              <a:rPr lang="en-GB" sz="1800" b="1" dirty="0"/>
              <a:t>L</a:t>
            </a:r>
            <a:r>
              <a:rPr lang="en-GB" sz="1800" b="1" dirty="0" smtClean="0"/>
              <a:t>asers (QCL):</a:t>
            </a:r>
            <a:r>
              <a:rPr lang="en-GB" sz="1800" dirty="0" smtClean="0"/>
              <a:t> wavelength range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/>
              <a:t>4</a:t>
            </a:r>
            <a:r>
              <a:rPr lang="en-GB" sz="1800" dirty="0">
                <a:latin typeface="Symbol" panose="05050102010706020507" pitchFamily="18" charset="2"/>
              </a:rPr>
              <a:t>m</a:t>
            </a:r>
            <a:r>
              <a:rPr lang="en-GB" sz="1800" dirty="0"/>
              <a:t>m to the far </a:t>
            </a:r>
            <a:r>
              <a:rPr lang="en-GB" sz="1800" dirty="0" smtClean="0"/>
              <a:t>infrared.  </a:t>
            </a:r>
            <a:r>
              <a:rPr lang="en-GB" sz="1800" dirty="0"/>
              <a:t>I</a:t>
            </a:r>
            <a:r>
              <a:rPr lang="en-GB" sz="1800" dirty="0" smtClean="0"/>
              <a:t>nter-sub-band </a:t>
            </a:r>
            <a:r>
              <a:rPr lang="en-GB" sz="1800" dirty="0"/>
              <a:t>transitions in a </a:t>
            </a:r>
            <a:r>
              <a:rPr lang="en-GB" sz="1800" dirty="0" err="1"/>
              <a:t>superlattice</a:t>
            </a:r>
            <a:r>
              <a:rPr lang="en-GB" sz="1800" dirty="0"/>
              <a:t> arrangement of quantum wells, consisting of alternating electron injector and active regions </a:t>
            </a:r>
            <a:r>
              <a:rPr lang="en-GB" sz="1800" dirty="0" smtClean="0"/>
              <a:t>(see next slide). Commercially </a:t>
            </a:r>
            <a:r>
              <a:rPr lang="en-GB" sz="1800" dirty="0"/>
              <a:t>available </a:t>
            </a:r>
            <a:r>
              <a:rPr lang="en-GB" sz="1800" dirty="0" smtClean="0"/>
              <a:t>with </a:t>
            </a:r>
            <a:r>
              <a:rPr lang="en-GB" sz="1800" dirty="0"/>
              <a:t>room temperature operation, thermal tuning over </a:t>
            </a:r>
            <a:r>
              <a:rPr lang="en-GB" sz="1800" dirty="0" smtClean="0"/>
              <a:t>a range </a:t>
            </a:r>
            <a:r>
              <a:rPr lang="en-GB" sz="1800" dirty="0"/>
              <a:t>of </a:t>
            </a:r>
            <a:r>
              <a:rPr lang="en-GB" sz="1800" dirty="0" smtClean="0"/>
              <a:t>50GHz, high </a:t>
            </a:r>
            <a:r>
              <a:rPr lang="en-GB" sz="1800" dirty="0"/>
              <a:t>output optical powers of tens or hundreds of </a:t>
            </a:r>
            <a:r>
              <a:rPr lang="en-GB" sz="1800" dirty="0" err="1"/>
              <a:t>milliwatts</a:t>
            </a:r>
            <a:r>
              <a:rPr lang="en-GB" sz="1800" dirty="0"/>
              <a:t> </a:t>
            </a:r>
            <a:r>
              <a:rPr lang="en-GB" sz="1800" dirty="0" smtClean="0"/>
              <a:t>but with </a:t>
            </a:r>
            <a:r>
              <a:rPr lang="en-GB" sz="1800" dirty="0"/>
              <a:t>relatively high threshold </a:t>
            </a:r>
            <a:r>
              <a:rPr lang="en-GB" sz="1800" dirty="0" smtClean="0"/>
              <a:t>currents of several </a:t>
            </a:r>
            <a:r>
              <a:rPr lang="en-GB" sz="1800" dirty="0"/>
              <a:t>hundreds of mA to </a:t>
            </a:r>
            <a:r>
              <a:rPr lang="en-GB" sz="1800" dirty="0" smtClean="0"/>
              <a:t>1A.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379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Quantum </a:t>
            </a:r>
            <a:r>
              <a:rPr lang="en-GB" dirty="0"/>
              <a:t>Cascade </a:t>
            </a:r>
            <a:r>
              <a:rPr lang="en-GB" dirty="0" smtClean="0"/>
              <a:t>Laser</a:t>
            </a:r>
            <a:br>
              <a:rPr lang="en-GB" dirty="0" smtClean="0"/>
            </a:br>
            <a:r>
              <a:rPr lang="en-GB" dirty="0" smtClean="0"/>
              <a:t>Energy Band Diagram for 2 Stages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6838039" cy="3763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3537" y="5661248"/>
            <a:ext cx="7573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operation wavelength </a:t>
            </a:r>
            <a:r>
              <a:rPr lang="en-GB" dirty="0" smtClean="0"/>
              <a:t>is </a:t>
            </a:r>
            <a:r>
              <a:rPr lang="en-GB" dirty="0"/>
              <a:t>not dependent on the band-gap but on the chosen thicknesses of the quantum wells in the active </a:t>
            </a:r>
            <a:r>
              <a:rPr lang="en-GB" dirty="0" smtClean="0"/>
              <a:t>regions, so can be engineered for a large range of wavelengths.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1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Mid-IR Fibre Lasers in ZBLAN Fibre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32927"/>
              </p:ext>
            </p:extLst>
          </p:nvPr>
        </p:nvGraphicFramePr>
        <p:xfrm>
          <a:off x="1187624" y="1999638"/>
          <a:ext cx="6552726" cy="3572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242">
                  <a:extLst>
                    <a:ext uri="{9D8B030D-6E8A-4147-A177-3AD203B41FA5}">
                      <a16:colId xmlns:a16="http://schemas.microsoft.com/office/drawing/2014/main" val="4057294993"/>
                    </a:ext>
                  </a:extLst>
                </a:gridCol>
                <a:gridCol w="2184242">
                  <a:extLst>
                    <a:ext uri="{9D8B030D-6E8A-4147-A177-3AD203B41FA5}">
                      <a16:colId xmlns:a16="http://schemas.microsoft.com/office/drawing/2014/main" val="361654690"/>
                    </a:ext>
                  </a:extLst>
                </a:gridCol>
                <a:gridCol w="2184242">
                  <a:extLst>
                    <a:ext uri="{9D8B030D-6E8A-4147-A177-3AD203B41FA5}">
                      <a16:colId xmlns:a16="http://schemas.microsoft.com/office/drawing/2014/main" val="284280196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 Rare Earth Ion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Electronic Transition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Lasing Wavelength (mm)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499681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Er</a:t>
                      </a:r>
                      <a:r>
                        <a:rPr lang="en-GB" sz="1800" baseline="30000" dirty="0">
                          <a:effectLst/>
                        </a:rPr>
                        <a:t>3+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baseline="30000">
                          <a:effectLst/>
                        </a:rPr>
                        <a:t>4</a:t>
                      </a:r>
                      <a:r>
                        <a:rPr lang="en-GB" sz="1800">
                          <a:effectLst/>
                        </a:rPr>
                        <a:t>I</a:t>
                      </a:r>
                      <a:r>
                        <a:rPr lang="en-GB" sz="1800" baseline="-25000">
                          <a:effectLst/>
                        </a:rPr>
                        <a:t>11/2</a:t>
                      </a:r>
                      <a:r>
                        <a:rPr lang="en-GB" sz="1800">
                          <a:effectLst/>
                        </a:rPr>
                        <a:t> – </a:t>
                      </a:r>
                      <a:r>
                        <a:rPr lang="en-GB" sz="1800" baseline="30000">
                          <a:effectLst/>
                        </a:rPr>
                        <a:t>4</a:t>
                      </a:r>
                      <a:r>
                        <a:rPr lang="en-GB" sz="1800">
                          <a:effectLst/>
                        </a:rPr>
                        <a:t>I</a:t>
                      </a:r>
                      <a:r>
                        <a:rPr lang="en-GB" sz="1800" baseline="-25000">
                          <a:effectLst/>
                        </a:rPr>
                        <a:t>13/2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2.7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019223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Er</a:t>
                      </a:r>
                      <a:r>
                        <a:rPr lang="en-GB" sz="1800" baseline="30000" dirty="0">
                          <a:effectLst/>
                        </a:rPr>
                        <a:t>3+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baseline="30000">
                          <a:effectLst/>
                        </a:rPr>
                        <a:t>4</a:t>
                      </a:r>
                      <a:r>
                        <a:rPr lang="en-GB" sz="1800">
                          <a:effectLst/>
                        </a:rPr>
                        <a:t>F</a:t>
                      </a:r>
                      <a:r>
                        <a:rPr lang="en-GB" sz="1800" baseline="-25000">
                          <a:effectLst/>
                        </a:rPr>
                        <a:t>9/2</a:t>
                      </a:r>
                      <a:r>
                        <a:rPr lang="en-GB" sz="1800">
                          <a:effectLst/>
                        </a:rPr>
                        <a:t> – </a:t>
                      </a:r>
                      <a:r>
                        <a:rPr lang="en-GB" sz="1800" baseline="30000">
                          <a:effectLst/>
                        </a:rPr>
                        <a:t>4</a:t>
                      </a:r>
                      <a:r>
                        <a:rPr lang="en-GB" sz="1800">
                          <a:effectLst/>
                        </a:rPr>
                        <a:t>I</a:t>
                      </a:r>
                      <a:r>
                        <a:rPr lang="en-GB" sz="1800" baseline="-25000">
                          <a:effectLst/>
                        </a:rPr>
                        <a:t>9/2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3.45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1752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Tm</a:t>
                      </a:r>
                      <a:r>
                        <a:rPr lang="en-GB" sz="1800" baseline="30000" dirty="0">
                          <a:effectLst/>
                        </a:rPr>
                        <a:t>3+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baseline="30000" dirty="0">
                          <a:effectLst/>
                        </a:rPr>
                        <a:t>3</a:t>
                      </a:r>
                      <a:r>
                        <a:rPr lang="en-GB" sz="1800" dirty="0">
                          <a:effectLst/>
                        </a:rPr>
                        <a:t>H</a:t>
                      </a:r>
                      <a:r>
                        <a:rPr lang="en-GB" sz="1800" baseline="-25000" dirty="0">
                          <a:effectLst/>
                        </a:rPr>
                        <a:t>4</a:t>
                      </a:r>
                      <a:r>
                        <a:rPr lang="en-GB" sz="1800" dirty="0">
                          <a:effectLst/>
                        </a:rPr>
                        <a:t> – </a:t>
                      </a:r>
                      <a:r>
                        <a:rPr lang="en-GB" sz="1800" baseline="30000" dirty="0">
                          <a:effectLst/>
                        </a:rPr>
                        <a:t>3</a:t>
                      </a:r>
                      <a:r>
                        <a:rPr lang="en-GB" sz="1800" dirty="0">
                          <a:effectLst/>
                        </a:rPr>
                        <a:t>H</a:t>
                      </a:r>
                      <a:r>
                        <a:rPr lang="en-GB" sz="1800" baseline="-25000" dirty="0">
                          <a:effectLst/>
                        </a:rPr>
                        <a:t>5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2.31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6567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Ho</a:t>
                      </a:r>
                      <a:r>
                        <a:rPr lang="en-GB" sz="1800" baseline="30000">
                          <a:effectLst/>
                        </a:rPr>
                        <a:t>3+</a:t>
                      </a:r>
                      <a:r>
                        <a:rPr lang="en-GB" sz="1800">
                          <a:effectLst/>
                        </a:rPr>
                        <a:t>/Pr</a:t>
                      </a:r>
                      <a:r>
                        <a:rPr lang="en-GB" sz="1800" baseline="30000">
                          <a:effectLst/>
                        </a:rPr>
                        <a:t>3+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baseline="30000" dirty="0">
                          <a:effectLst/>
                        </a:rPr>
                        <a:t>5</a:t>
                      </a:r>
                      <a:r>
                        <a:rPr lang="en-GB" sz="1800" dirty="0">
                          <a:effectLst/>
                        </a:rPr>
                        <a:t>I</a:t>
                      </a:r>
                      <a:r>
                        <a:rPr lang="en-GB" sz="1800" baseline="-25000" dirty="0">
                          <a:effectLst/>
                        </a:rPr>
                        <a:t>6</a:t>
                      </a:r>
                      <a:r>
                        <a:rPr lang="en-GB" sz="1800" dirty="0">
                          <a:effectLst/>
                        </a:rPr>
                        <a:t> – </a:t>
                      </a:r>
                      <a:r>
                        <a:rPr lang="en-GB" sz="1800" baseline="30000" dirty="0">
                          <a:effectLst/>
                        </a:rPr>
                        <a:t>5</a:t>
                      </a:r>
                      <a:r>
                        <a:rPr lang="en-GB" sz="1800" dirty="0">
                          <a:effectLst/>
                        </a:rPr>
                        <a:t>I</a:t>
                      </a:r>
                      <a:r>
                        <a:rPr lang="en-GB" sz="1800" baseline="-25000" dirty="0">
                          <a:effectLst/>
                        </a:rPr>
                        <a:t>7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2.86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495526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Ho</a:t>
                      </a:r>
                      <a:r>
                        <a:rPr lang="en-GB" sz="1800" baseline="30000">
                          <a:effectLst/>
                        </a:rPr>
                        <a:t>3+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baseline="30000">
                          <a:effectLst/>
                        </a:rPr>
                        <a:t>5</a:t>
                      </a:r>
                      <a:r>
                        <a:rPr lang="en-GB" sz="1800">
                          <a:effectLst/>
                        </a:rPr>
                        <a:t>S</a:t>
                      </a:r>
                      <a:r>
                        <a:rPr lang="en-GB" sz="1800" baseline="-25000">
                          <a:effectLst/>
                        </a:rPr>
                        <a:t>2</a:t>
                      </a:r>
                      <a:r>
                        <a:rPr lang="en-GB" sz="1800">
                          <a:effectLst/>
                        </a:rPr>
                        <a:t> – </a:t>
                      </a:r>
                      <a:r>
                        <a:rPr lang="en-GB" sz="1800" baseline="30000">
                          <a:effectLst/>
                        </a:rPr>
                        <a:t>5</a:t>
                      </a:r>
                      <a:r>
                        <a:rPr lang="en-GB" sz="1800">
                          <a:effectLst/>
                        </a:rPr>
                        <a:t>F</a:t>
                      </a:r>
                      <a:r>
                        <a:rPr lang="en-GB" sz="1800" baseline="-25000">
                          <a:effectLst/>
                        </a:rPr>
                        <a:t>5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3.22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98661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Ho</a:t>
                      </a:r>
                      <a:r>
                        <a:rPr lang="en-GB" sz="1800" baseline="30000">
                          <a:effectLst/>
                        </a:rPr>
                        <a:t>3+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baseline="30000">
                          <a:effectLst/>
                        </a:rPr>
                        <a:t>5</a:t>
                      </a:r>
                      <a:r>
                        <a:rPr lang="en-GB" sz="1800">
                          <a:effectLst/>
                        </a:rPr>
                        <a:t>I</a:t>
                      </a:r>
                      <a:r>
                        <a:rPr lang="en-GB" sz="1800" baseline="-25000">
                          <a:effectLst/>
                        </a:rPr>
                        <a:t>5</a:t>
                      </a:r>
                      <a:r>
                        <a:rPr lang="en-GB" sz="1800">
                          <a:effectLst/>
                        </a:rPr>
                        <a:t> – </a:t>
                      </a:r>
                      <a:r>
                        <a:rPr lang="en-GB" sz="1800" baseline="30000">
                          <a:effectLst/>
                        </a:rPr>
                        <a:t>5</a:t>
                      </a:r>
                      <a:r>
                        <a:rPr lang="en-GB" sz="1800">
                          <a:effectLst/>
                        </a:rPr>
                        <a:t>I</a:t>
                      </a:r>
                      <a:r>
                        <a:rPr lang="en-GB" sz="1800" baseline="-25000">
                          <a:effectLst/>
                        </a:rPr>
                        <a:t>6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3.95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0498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Dy</a:t>
                      </a:r>
                      <a:r>
                        <a:rPr lang="en-GB" sz="1800" baseline="30000">
                          <a:effectLst/>
                        </a:rPr>
                        <a:t>3+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baseline="30000">
                          <a:effectLst/>
                        </a:rPr>
                        <a:t>6</a:t>
                      </a:r>
                      <a:r>
                        <a:rPr lang="en-GB" sz="1800">
                          <a:effectLst/>
                        </a:rPr>
                        <a:t>H</a:t>
                      </a:r>
                      <a:r>
                        <a:rPr lang="en-GB" sz="1800" baseline="-25000">
                          <a:effectLst/>
                        </a:rPr>
                        <a:t>13/2</a:t>
                      </a:r>
                      <a:r>
                        <a:rPr lang="en-GB" sz="1800">
                          <a:effectLst/>
                        </a:rPr>
                        <a:t> – </a:t>
                      </a:r>
                      <a:r>
                        <a:rPr lang="en-GB" sz="1800" baseline="30000">
                          <a:effectLst/>
                        </a:rPr>
                        <a:t>6</a:t>
                      </a:r>
                      <a:r>
                        <a:rPr lang="en-GB" sz="1800">
                          <a:effectLst/>
                        </a:rPr>
                        <a:t>H</a:t>
                      </a:r>
                      <a:r>
                        <a:rPr lang="en-GB" sz="1800" baseline="-25000">
                          <a:effectLst/>
                        </a:rPr>
                        <a:t>15/2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2.9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14469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7381" y="5661248"/>
            <a:ext cx="7415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GB" dirty="0" smtClean="0"/>
              <a:t>One </a:t>
            </a:r>
            <a:r>
              <a:rPr lang="en-GB" dirty="0"/>
              <a:t>of the most important mid-IR fibre lasers is the erbium-doped fibre laser at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dirty="0"/>
              <a:t>2.7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dirty="0"/>
              <a:t>m, based on the </a:t>
            </a:r>
            <a:r>
              <a:rPr lang="en-GB" baseline="30000" dirty="0"/>
              <a:t>4</a:t>
            </a:r>
            <a:r>
              <a:rPr lang="en-GB" dirty="0"/>
              <a:t>I</a:t>
            </a:r>
            <a:r>
              <a:rPr lang="en-GB" baseline="-25000" dirty="0"/>
              <a:t>11/2</a:t>
            </a:r>
            <a:r>
              <a:rPr lang="en-GB" dirty="0"/>
              <a:t> – </a:t>
            </a:r>
            <a:r>
              <a:rPr lang="en-GB" baseline="30000" dirty="0"/>
              <a:t>4</a:t>
            </a:r>
            <a:r>
              <a:rPr lang="en-GB" dirty="0"/>
              <a:t>I</a:t>
            </a:r>
            <a:r>
              <a:rPr lang="en-GB" baseline="-25000" dirty="0"/>
              <a:t>13/2</a:t>
            </a:r>
            <a:r>
              <a:rPr lang="en-GB" dirty="0"/>
              <a:t> electronic</a:t>
            </a:r>
            <a:r>
              <a:rPr lang="en-GB" baseline="-25000" dirty="0"/>
              <a:t> </a:t>
            </a:r>
            <a:r>
              <a:rPr lang="en-GB" dirty="0" smtClean="0"/>
              <a:t>transition (see next slide).</a:t>
            </a:r>
            <a:r>
              <a:rPr lang="en-GB" dirty="0"/>
              <a:t> </a:t>
            </a:r>
            <a:r>
              <a:rPr lang="en-GB" dirty="0" smtClean="0"/>
              <a:t> High </a:t>
            </a:r>
            <a:r>
              <a:rPr lang="en-GB" dirty="0"/>
              <a:t>power, diode-pumped, versions are available </a:t>
            </a:r>
            <a:r>
              <a:rPr lang="en-GB" dirty="0" smtClean="0"/>
              <a:t>commercially</a:t>
            </a:r>
            <a:endParaRPr lang="en-GB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382" y="1269571"/>
            <a:ext cx="7415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GB" dirty="0"/>
              <a:t>The fibre lasers listed </a:t>
            </a:r>
            <a:r>
              <a:rPr lang="en-GB" dirty="0" smtClean="0"/>
              <a:t>below are </a:t>
            </a:r>
            <a:r>
              <a:rPr lang="en-GB" dirty="0"/>
              <a:t>at various stages </a:t>
            </a:r>
            <a:r>
              <a:rPr lang="en-GB" dirty="0" smtClean="0"/>
              <a:t>of development </a:t>
            </a:r>
            <a:r>
              <a:rPr lang="en-GB" dirty="0"/>
              <a:t>and some, such as erbium at 3.45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dirty="0"/>
              <a:t>m and holmium at 3.95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dirty="0"/>
              <a:t>m, require nitrogen </a:t>
            </a:r>
            <a:r>
              <a:rPr lang="en-GB" dirty="0" smtClean="0"/>
              <a:t>cooling.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7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Energy Levels for the 2.7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</a:t>
            </a:r>
            <a:r>
              <a:rPr lang="en-GB" dirty="0"/>
              <a:t>Fibre </a:t>
            </a:r>
            <a:r>
              <a:rPr lang="en-GB" dirty="0" smtClean="0"/>
              <a:t>Laser in Erbium-Doped ZBLAN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72816"/>
            <a:ext cx="3593312" cy="47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Mid-IR Sources Based on Down-Conversion of Near-IR by Difference Frequency Generation (DFG)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78" y="3034653"/>
            <a:ext cx="2761393" cy="2417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1828" y="2370082"/>
            <a:ext cx="196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Erbium fibre laser pump at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dirty="0" smtClean="0"/>
              <a:t>1.5</a:t>
            </a:r>
            <a:r>
              <a:rPr lang="en-GB" sz="1700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235184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Tunable</a:t>
            </a:r>
            <a:r>
              <a:rPr lang="en-GB" dirty="0" smtClean="0"/>
              <a:t> near-IR signal source, 1.7-2</a:t>
            </a:r>
            <a:r>
              <a:rPr lang="en-GB" sz="1700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32971" y="4219134"/>
            <a:ext cx="2313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Output mid-IR idler tuneable over 6-13</a:t>
            </a:r>
            <a:r>
              <a:rPr lang="en-GB" sz="1700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39375" y="5921351"/>
            <a:ext cx="13852689" cy="5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336760"/>
              </p:ext>
            </p:extLst>
          </p:nvPr>
        </p:nvGraphicFramePr>
        <p:xfrm>
          <a:off x="6804248" y="1527209"/>
          <a:ext cx="1242685" cy="71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4" imgW="812447" imgH="444307" progId="Equation.DSMT4">
                  <p:embed/>
                </p:oleObj>
              </mc:Choice>
              <mc:Fallback>
                <p:oleObj name="Equation" r:id="rId4" imgW="81244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527209"/>
                        <a:ext cx="1242685" cy="71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58899" y="1669397"/>
            <a:ext cx="794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ea typeface="Times" panose="02020603050405020304" pitchFamily="18" charset="0"/>
              </a:rPr>
              <a:t>A</a:t>
            </a:r>
            <a:r>
              <a:rPr lang="en-GB" dirty="0" smtClean="0">
                <a:ea typeface="Times" panose="02020603050405020304" pitchFamily="18" charset="0"/>
              </a:rPr>
              <a:t> </a:t>
            </a:r>
            <a:r>
              <a:rPr lang="en-GB" dirty="0">
                <a:ea typeface="Times" panose="02020603050405020304" pitchFamily="18" charset="0"/>
              </a:rPr>
              <a:t>non-linear crystal generates a difference or idler frequency </a:t>
            </a:r>
            <a:r>
              <a:rPr lang="en-GB" dirty="0" smtClean="0">
                <a:ea typeface="Times" panose="02020603050405020304" pitchFamily="18" charset="0"/>
              </a:rPr>
              <a:t>of: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12601" y="5707755"/>
            <a:ext cx="7918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a typeface="Times" panose="02020603050405020304" pitchFamily="18" charset="0"/>
              </a:rPr>
              <a:t>If </a:t>
            </a:r>
            <a:r>
              <a:rPr lang="en-GB" dirty="0">
                <a:ea typeface="Times" panose="02020603050405020304" pitchFamily="18" charset="0"/>
              </a:rPr>
              <a:t>the pump source is a </a:t>
            </a:r>
            <a:r>
              <a:rPr lang="en-GB" dirty="0" err="1">
                <a:ea typeface="Times" panose="02020603050405020304" pitchFamily="18" charset="0"/>
              </a:rPr>
              <a:t>Nd:YAG</a:t>
            </a:r>
            <a:r>
              <a:rPr lang="en-GB" dirty="0">
                <a:ea typeface="Times" panose="02020603050405020304" pitchFamily="18" charset="0"/>
              </a:rPr>
              <a:t> laser at 1064nm and the signal source is a near-IR DFB diode laser at 1547nm, the idler </a:t>
            </a:r>
            <a:r>
              <a:rPr lang="en-GB" dirty="0" smtClean="0">
                <a:ea typeface="Times" panose="02020603050405020304" pitchFamily="18" charset="0"/>
              </a:rPr>
              <a:t>is </a:t>
            </a:r>
            <a:r>
              <a:rPr lang="en-GB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dirty="0" smtClean="0">
                <a:ea typeface="Times" panose="02020603050405020304" pitchFamily="18" charset="0"/>
              </a:rPr>
              <a:t>3.4</a:t>
            </a:r>
            <a:r>
              <a:rPr lang="en-GB" sz="1700" dirty="0" smtClean="0">
                <a:latin typeface="Symbol" panose="05050102010706020507" pitchFamily="18" charset="2"/>
                <a:ea typeface="Times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 smtClean="0">
                <a:ea typeface="Times" panose="02020603050405020304" pitchFamily="18" charset="0"/>
              </a:rPr>
              <a:t>m </a:t>
            </a:r>
            <a:r>
              <a:rPr lang="en-GB" dirty="0">
                <a:ea typeface="Times" panose="02020603050405020304" pitchFamily="18" charset="0"/>
              </a:rPr>
              <a:t>suitable for methane </a:t>
            </a:r>
            <a:r>
              <a:rPr lang="en-GB" dirty="0" smtClean="0">
                <a:ea typeface="Times" panose="02020603050405020304" pitchFamily="18" charset="0"/>
              </a:rPr>
              <a:t>detection.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2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Commercial Mid-IR </a:t>
            </a:r>
            <a:r>
              <a:rPr lang="en-GB" sz="2800" dirty="0">
                <a:solidFill>
                  <a:prstClr val="black"/>
                </a:solidFill>
              </a:rPr>
              <a:t>Sources Based on Down-Conversion of Near-IR by Difference Frequency </a:t>
            </a:r>
            <a:r>
              <a:rPr lang="en-GB" sz="2800" dirty="0" smtClean="0">
                <a:solidFill>
                  <a:prstClr val="black"/>
                </a:solidFill>
              </a:rPr>
              <a:t>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1700808"/>
            <a:ext cx="8435280" cy="4632847"/>
          </a:xfrm>
        </p:spPr>
        <p:txBody>
          <a:bodyPr>
            <a:noAutofit/>
          </a:bodyPr>
          <a:lstStyle/>
          <a:p>
            <a:r>
              <a:rPr lang="en-GB" sz="1600" dirty="0" err="1" smtClean="0"/>
              <a:t>Genia</a:t>
            </a:r>
            <a:r>
              <a:rPr lang="en-GB" sz="1600" dirty="0" smtClean="0"/>
              <a:t> </a:t>
            </a:r>
            <a:r>
              <a:rPr lang="en-GB" sz="1600" dirty="0"/>
              <a:t>Photonics </a:t>
            </a:r>
            <a:r>
              <a:rPr lang="en-GB" sz="1600" dirty="0" smtClean="0"/>
              <a:t>Source: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DFG in the </a:t>
            </a:r>
            <a:r>
              <a:rPr lang="en-GB" sz="1600" dirty="0"/>
              <a:t>non-linear </a:t>
            </a:r>
            <a:r>
              <a:rPr lang="en-GB" sz="1600" dirty="0" smtClean="0"/>
              <a:t>crystal, orientation-patterned GaAs.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P</a:t>
            </a:r>
            <a:r>
              <a:rPr lang="en-GB" sz="1600" dirty="0" smtClean="0"/>
              <a:t>ump </a:t>
            </a:r>
            <a:r>
              <a:rPr lang="en-GB" sz="1600" dirty="0"/>
              <a:t>input </a:t>
            </a:r>
            <a:r>
              <a:rPr lang="en-GB" sz="1600" dirty="0" smtClean="0"/>
              <a:t>from </a:t>
            </a:r>
            <a:r>
              <a:rPr lang="en-GB" sz="1600" dirty="0"/>
              <a:t>an erbium fibre laser </a:t>
            </a:r>
            <a:r>
              <a:rPr lang="en-GB" sz="1600" dirty="0" smtClean="0"/>
              <a:t>at </a:t>
            </a:r>
            <a:r>
              <a:rPr lang="en-GB" sz="1600" dirty="0"/>
              <a:t>a wavelength of either 1542nm or 1597nm in a master oscillator power amplifier (MOPA) </a:t>
            </a:r>
            <a:r>
              <a:rPr lang="en-GB" sz="1600" dirty="0" smtClean="0"/>
              <a:t>configuration (see next slide). </a:t>
            </a:r>
            <a:endParaRPr lang="en-GB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Signal </a:t>
            </a:r>
            <a:r>
              <a:rPr lang="en-GB" sz="1600" dirty="0"/>
              <a:t>input </a:t>
            </a:r>
            <a:r>
              <a:rPr lang="en-GB" sz="1600" dirty="0" smtClean="0"/>
              <a:t>from </a:t>
            </a:r>
            <a:r>
              <a:rPr lang="en-GB" sz="1600" dirty="0"/>
              <a:t>a programmable laser based on </a:t>
            </a:r>
            <a:r>
              <a:rPr lang="en-GB" sz="1600" dirty="0" smtClean="0"/>
              <a:t>an actively mode-locked thulium-doped fibre producing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600" dirty="0"/>
              <a:t>25ps duration </a:t>
            </a:r>
            <a:r>
              <a:rPr lang="en-GB" sz="1600" dirty="0" smtClean="0"/>
              <a:t>pulses, dispersion-tuned over 1893–2000nm.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Output powers </a:t>
            </a:r>
            <a:r>
              <a:rPr lang="en-GB" sz="1600" dirty="0"/>
              <a:t>of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600" dirty="0"/>
              <a:t>0.4–1mW </a:t>
            </a:r>
            <a:r>
              <a:rPr lang="en-GB" sz="1600" dirty="0" smtClean="0"/>
              <a:t>tuneable over a wavelength range of 6.7–10.2</a:t>
            </a:r>
            <a:r>
              <a:rPr lang="en-GB" sz="1600" dirty="0" smtClean="0">
                <a:latin typeface="Symbol" panose="05050102010706020507" pitchFamily="18" charset="2"/>
              </a:rPr>
              <a:t>m</a:t>
            </a:r>
            <a:r>
              <a:rPr lang="en-GB" sz="1600" dirty="0" smtClean="0"/>
              <a:t>m.</a:t>
            </a:r>
          </a:p>
          <a:p>
            <a:pPr marL="457200" lvl="1" indent="0">
              <a:buNone/>
            </a:pPr>
            <a:r>
              <a:rPr lang="en-GB" sz="1600" dirty="0" smtClean="0"/>
              <a:t> </a:t>
            </a:r>
          </a:p>
          <a:p>
            <a:r>
              <a:rPr lang="en-GB" sz="1600" dirty="0" err="1"/>
              <a:t>Toptica</a:t>
            </a:r>
            <a:r>
              <a:rPr lang="en-GB" sz="1600" dirty="0"/>
              <a:t> </a:t>
            </a:r>
            <a:r>
              <a:rPr lang="en-GB" sz="1600" i="1" dirty="0" err="1" smtClean="0"/>
              <a:t>FemtoFiber</a:t>
            </a:r>
            <a:r>
              <a:rPr lang="en-GB" sz="1600" i="1" dirty="0" smtClean="0"/>
              <a:t> </a:t>
            </a:r>
            <a:r>
              <a:rPr lang="en-GB" sz="1600" i="1" dirty="0" err="1"/>
              <a:t>D</a:t>
            </a:r>
            <a:r>
              <a:rPr lang="en-GB" sz="1600" i="1" dirty="0" err="1" smtClean="0"/>
              <a:t>ichro</a:t>
            </a:r>
            <a:r>
              <a:rPr lang="en-GB" sz="1600" i="1" dirty="0" smtClean="0"/>
              <a:t> </a:t>
            </a:r>
            <a:r>
              <a:rPr lang="en-GB" sz="1600" i="1" dirty="0" err="1"/>
              <a:t>M</a:t>
            </a:r>
            <a:r>
              <a:rPr lang="en-GB" sz="1600" i="1" dirty="0" err="1" smtClean="0"/>
              <a:t>idIR</a:t>
            </a:r>
            <a:r>
              <a:rPr lang="en-GB" sz="1600" dirty="0" smtClean="0"/>
              <a:t> </a:t>
            </a:r>
            <a:r>
              <a:rPr lang="en-GB" sz="1600" dirty="0"/>
              <a:t>femtosecond laser </a:t>
            </a:r>
            <a:r>
              <a:rPr lang="en-GB" sz="1600" dirty="0" smtClean="0"/>
              <a:t>source: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DFG process in a non-linear </a:t>
            </a:r>
            <a:r>
              <a:rPr lang="en-GB" sz="1600" dirty="0" smtClean="0"/>
              <a:t>crystal.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A</a:t>
            </a:r>
            <a:r>
              <a:rPr lang="en-GB" sz="1600" dirty="0" smtClean="0"/>
              <a:t>n </a:t>
            </a:r>
            <a:r>
              <a:rPr lang="en-GB" sz="1600" dirty="0"/>
              <a:t>erbium-doped fibre ring laser, operating at 1.5</a:t>
            </a:r>
            <a:r>
              <a:rPr lang="en-GB" sz="1600" dirty="0">
                <a:latin typeface="Symbol" panose="05050102010706020507" pitchFamily="18" charset="2"/>
              </a:rPr>
              <a:t>m</a:t>
            </a:r>
            <a:r>
              <a:rPr lang="en-GB" sz="1600" dirty="0"/>
              <a:t>m and mode-locked with a </a:t>
            </a:r>
            <a:r>
              <a:rPr lang="en-GB" sz="1600" dirty="0" err="1"/>
              <a:t>saturable</a:t>
            </a:r>
            <a:r>
              <a:rPr lang="en-GB" sz="1600" dirty="0"/>
              <a:t> absorber mirror (SAM</a:t>
            </a:r>
            <a:r>
              <a:rPr lang="en-GB" sz="1600" dirty="0" smtClean="0"/>
              <a:t>) with 2 EDFA’s provides both pump and signal inputs.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The 1.5</a:t>
            </a:r>
            <a:r>
              <a:rPr lang="en-GB" sz="1600" dirty="0">
                <a:latin typeface="Symbol" panose="05050102010706020507" pitchFamily="18" charset="2"/>
              </a:rPr>
              <a:t>m</a:t>
            </a:r>
            <a:r>
              <a:rPr lang="en-GB" sz="1600" dirty="0"/>
              <a:t>m pulsed output </a:t>
            </a:r>
            <a:r>
              <a:rPr lang="en-GB" sz="1600" dirty="0" smtClean="0"/>
              <a:t>from one EDFA provides a pump signal.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The </a:t>
            </a:r>
            <a:r>
              <a:rPr lang="en-GB" sz="1600" dirty="0"/>
              <a:t>seed signal </a:t>
            </a:r>
            <a:r>
              <a:rPr lang="en-GB" sz="1600" dirty="0" smtClean="0"/>
              <a:t>is produced by passing the pulsed output from the other EDFA over a </a:t>
            </a:r>
            <a:r>
              <a:rPr lang="en-GB" sz="1600" dirty="0"/>
              <a:t>length of highly nonlinear fibre </a:t>
            </a:r>
            <a:r>
              <a:rPr lang="en-GB" sz="1600" dirty="0" smtClean="0"/>
              <a:t>to </a:t>
            </a:r>
            <a:r>
              <a:rPr lang="en-GB" sz="1600" dirty="0"/>
              <a:t>generate a </a:t>
            </a:r>
            <a:r>
              <a:rPr lang="en-GB" sz="1600" dirty="0" err="1"/>
              <a:t>supercontinuum</a:t>
            </a:r>
            <a:r>
              <a:rPr lang="en-GB" sz="1600" dirty="0"/>
              <a:t> </a:t>
            </a:r>
            <a:r>
              <a:rPr lang="en-GB" sz="1600" dirty="0" smtClean="0"/>
              <a:t>over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600" dirty="0" smtClean="0"/>
              <a:t>1.7–2</a:t>
            </a:r>
            <a:r>
              <a:rPr lang="en-GB" sz="1600" dirty="0" smtClean="0">
                <a:latin typeface="Symbol" panose="05050102010706020507" pitchFamily="18" charset="2"/>
              </a:rPr>
              <a:t>m</a:t>
            </a:r>
            <a:r>
              <a:rPr lang="en-GB" sz="1600" dirty="0" smtClean="0"/>
              <a:t>m.</a:t>
            </a:r>
            <a:endParaRPr lang="en-GB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O</a:t>
            </a:r>
            <a:r>
              <a:rPr lang="en-GB" sz="1600" dirty="0" smtClean="0"/>
              <a:t>utput </a:t>
            </a:r>
            <a:r>
              <a:rPr lang="en-GB" sz="1600" dirty="0"/>
              <a:t>power of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600" dirty="0" smtClean="0"/>
              <a:t>1mW tuneable over a wavelength </a:t>
            </a:r>
            <a:r>
              <a:rPr lang="en-GB" sz="1600" dirty="0"/>
              <a:t>range of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600" dirty="0" smtClean="0"/>
              <a:t>5–15</a:t>
            </a:r>
            <a:r>
              <a:rPr lang="en-GB" sz="1600" dirty="0" smtClean="0">
                <a:latin typeface="Symbol" panose="05050102010706020507" pitchFamily="18" charset="2"/>
              </a:rPr>
              <a:t>m</a:t>
            </a:r>
            <a:r>
              <a:rPr lang="en-GB" sz="1600" dirty="0" smtClean="0"/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38979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Typical Pump Source for </a:t>
            </a:r>
            <a:r>
              <a:rPr lang="en-GB" dirty="0" smtClean="0"/>
              <a:t>DFG</a:t>
            </a:r>
            <a:br>
              <a:rPr lang="en-GB" dirty="0" smtClean="0"/>
            </a:br>
            <a:r>
              <a:rPr lang="en-GB" dirty="0" smtClean="0"/>
              <a:t>Master-Oscillator-Power-Amplifier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7746015" cy="39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Mid-IR Sources Using An</a:t>
            </a:r>
            <a:br>
              <a:rPr lang="en-GB" dirty="0" smtClean="0"/>
            </a:br>
            <a:r>
              <a:rPr lang="en-GB" dirty="0" smtClean="0"/>
              <a:t>Optical Parametric Oscillator (OPO)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13060"/>
            <a:ext cx="6120681" cy="39321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57332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ea typeface="Times" panose="02020603050405020304" pitchFamily="18" charset="0"/>
              </a:rPr>
              <a:t>An OPO can give much higher output powers, of the order of watts, as compared with DFG and </a:t>
            </a:r>
            <a:r>
              <a:rPr lang="en-GB" dirty="0" smtClean="0">
                <a:ea typeface="Times" panose="02020603050405020304" pitchFamily="18" charset="0"/>
              </a:rPr>
              <a:t>the </a:t>
            </a:r>
            <a:r>
              <a:rPr lang="en-GB" dirty="0">
                <a:ea typeface="Times" panose="02020603050405020304" pitchFamily="18" charset="0"/>
              </a:rPr>
              <a:t>mid-IR wavelength can be tuned over a large range.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Commercial Mid-IR Source </a:t>
            </a:r>
            <a:r>
              <a:rPr lang="en-GB" dirty="0"/>
              <a:t>Using An</a:t>
            </a:r>
            <a:br>
              <a:rPr lang="en-GB" dirty="0"/>
            </a:br>
            <a:r>
              <a:rPr lang="en-GB" dirty="0"/>
              <a:t>Optical Parametric </a:t>
            </a:r>
            <a:r>
              <a:rPr lang="en-GB" dirty="0" smtClean="0"/>
              <a:t>Oscillator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7704856" cy="3235498"/>
          </a:xfrm>
        </p:spPr>
        <p:txBody>
          <a:bodyPr>
            <a:noAutofit/>
          </a:bodyPr>
          <a:lstStyle/>
          <a:p>
            <a:endParaRPr lang="en-GB" sz="1600" dirty="0" smtClean="0"/>
          </a:p>
          <a:p>
            <a:r>
              <a:rPr lang="en-GB" sz="1800" dirty="0" err="1" smtClean="0"/>
              <a:t>Toptica</a:t>
            </a:r>
            <a:r>
              <a:rPr lang="en-GB" sz="1800" dirty="0" smtClean="0"/>
              <a:t>: Tuneable </a:t>
            </a:r>
            <a:r>
              <a:rPr lang="en-GB" sz="1800" dirty="0"/>
              <a:t>O</a:t>
            </a:r>
            <a:r>
              <a:rPr lang="en-GB" sz="1800" dirty="0" smtClean="0"/>
              <a:t>ptical </a:t>
            </a:r>
            <a:r>
              <a:rPr lang="en-GB" sz="1800" dirty="0"/>
              <a:t>P</a:t>
            </a:r>
            <a:r>
              <a:rPr lang="en-GB" sz="1800" dirty="0" smtClean="0"/>
              <a:t>arametric </a:t>
            </a:r>
            <a:r>
              <a:rPr lang="en-GB" sz="1800" dirty="0"/>
              <a:t>O</a:t>
            </a:r>
            <a:r>
              <a:rPr lang="en-GB" sz="1800" dirty="0" smtClean="0"/>
              <a:t>scillator (TOPO) </a:t>
            </a:r>
          </a:p>
          <a:p>
            <a:pPr marL="0" indent="0">
              <a:buNone/>
            </a:pPr>
            <a:endParaRPr lang="en-GB" sz="1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/>
              <a:t>DFB </a:t>
            </a:r>
            <a:r>
              <a:rPr lang="en-GB" sz="1800" dirty="0"/>
              <a:t>seed laser and fibre amplifier for the pump source. </a:t>
            </a:r>
            <a:endParaRPr lang="en-GB" sz="1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C</a:t>
            </a:r>
            <a:r>
              <a:rPr lang="en-GB" sz="1800" dirty="0" smtClean="0"/>
              <a:t>oherent </a:t>
            </a:r>
            <a:r>
              <a:rPr lang="en-GB" sz="1800" dirty="0"/>
              <a:t>CW output of 1–2W power with linewidth of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 smtClean="0"/>
              <a:t>2MHz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T</a:t>
            </a:r>
            <a:r>
              <a:rPr lang="en-GB" sz="1800" dirty="0" smtClean="0"/>
              <a:t>uneable </a:t>
            </a:r>
            <a:r>
              <a:rPr lang="en-GB" sz="1800" dirty="0"/>
              <a:t>across the broad wavelength range of </a:t>
            </a:r>
            <a:r>
              <a:rPr lang="en-GB" sz="1800" dirty="0" smtClean="0"/>
              <a:t>1.45–4.0μm</a:t>
            </a:r>
          </a:p>
          <a:p>
            <a:pPr marL="857250" lvl="2" indent="0">
              <a:buNone/>
            </a:pPr>
            <a:r>
              <a:rPr lang="en-GB" sz="1800" dirty="0" smtClean="0"/>
              <a:t>(1.45–2µm </a:t>
            </a:r>
            <a:r>
              <a:rPr lang="en-GB" sz="1800" dirty="0"/>
              <a:t>from the signal beam and </a:t>
            </a:r>
            <a:r>
              <a:rPr lang="en-GB" sz="1800" dirty="0" smtClean="0"/>
              <a:t>2–4.00µm </a:t>
            </a:r>
            <a:r>
              <a:rPr lang="en-GB" sz="1800" dirty="0"/>
              <a:t>from the idler beam</a:t>
            </a:r>
            <a:r>
              <a:rPr lang="en-GB" sz="1800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C</a:t>
            </a:r>
            <a:r>
              <a:rPr lang="en-GB" sz="1800" dirty="0" smtClean="0"/>
              <a:t>oarse </a:t>
            </a:r>
            <a:r>
              <a:rPr lang="en-GB" sz="1800" dirty="0"/>
              <a:t>wavelength tuning </a:t>
            </a:r>
            <a:r>
              <a:rPr lang="en-GB" sz="1800" dirty="0" smtClean="0"/>
              <a:t>achieved </a:t>
            </a:r>
            <a:r>
              <a:rPr lang="en-GB" sz="1800" dirty="0"/>
              <a:t>through crystal translation and </a:t>
            </a:r>
            <a:r>
              <a:rPr lang="en-GB" sz="1800" dirty="0" smtClean="0"/>
              <a:t>temperature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M</a:t>
            </a:r>
            <a:r>
              <a:rPr lang="en-GB" sz="1800" dirty="0" smtClean="0"/>
              <a:t>ode-hop-free </a:t>
            </a:r>
            <a:r>
              <a:rPr lang="en-GB" sz="1800" dirty="0"/>
              <a:t>fine tuning over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/>
              <a:t>300MHz </a:t>
            </a:r>
            <a:r>
              <a:rPr lang="en-GB" sz="1800" dirty="0" smtClean="0"/>
              <a:t>through </a:t>
            </a:r>
            <a:r>
              <a:rPr lang="en-GB" sz="1800" dirty="0"/>
              <a:t>pump or PZT </a:t>
            </a:r>
            <a:r>
              <a:rPr lang="en-GB" sz="1800" dirty="0" smtClean="0"/>
              <a:t>tuning</a:t>
            </a:r>
            <a:r>
              <a:rPr lang="en-GB" sz="1800" dirty="0"/>
              <a:t>.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1634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Example of a Mid-IR Dual Comb Generated Using an OPO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84" y="1700808"/>
            <a:ext cx="7757832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Considered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488832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Comparison of near-IR and mid-IR absorption lines</a:t>
            </a:r>
          </a:p>
          <a:p>
            <a:endParaRPr lang="en-GB" sz="2800" dirty="0" smtClean="0"/>
          </a:p>
          <a:p>
            <a:r>
              <a:rPr lang="en-GB" sz="2800" dirty="0" smtClean="0"/>
              <a:t>Mid-IR sources: diode lasers, fibre lasers &amp; combs 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/>
              <a:t>Spectroscopic techniques for the </a:t>
            </a:r>
            <a:r>
              <a:rPr lang="en-GB" sz="2800" dirty="0" smtClean="0"/>
              <a:t>mid-IR</a:t>
            </a:r>
          </a:p>
          <a:p>
            <a:endParaRPr lang="en-GB" sz="2800" dirty="0"/>
          </a:p>
          <a:p>
            <a:r>
              <a:rPr lang="en-GB" sz="2800" dirty="0" smtClean="0"/>
              <a:t>Mid-IR materials for windows and lenses</a:t>
            </a:r>
          </a:p>
          <a:p>
            <a:endParaRPr lang="en-GB" sz="2800" dirty="0"/>
          </a:p>
          <a:p>
            <a:r>
              <a:rPr lang="en-GB" sz="2800" dirty="0" smtClean="0"/>
              <a:t>Types of fibre for mid-IR transmission</a:t>
            </a:r>
          </a:p>
          <a:p>
            <a:endParaRPr lang="en-GB" sz="2800" dirty="0" smtClean="0"/>
          </a:p>
          <a:p>
            <a:r>
              <a:rPr lang="en-GB" sz="2800" dirty="0" smtClean="0"/>
              <a:t>Mid-IR detectors: materials and performance</a:t>
            </a:r>
          </a:p>
          <a:p>
            <a:endParaRPr lang="en-GB" sz="2800" dirty="0" smtClean="0"/>
          </a:p>
          <a:p>
            <a:r>
              <a:rPr lang="en-GB" sz="2800" dirty="0" smtClean="0"/>
              <a:t>Relative merits of near-IR and mid-IR gas sensors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039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Commercial Mid-IR Comb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704856" cy="4464496"/>
          </a:xfrm>
        </p:spPr>
        <p:txBody>
          <a:bodyPr>
            <a:noAutofit/>
          </a:bodyPr>
          <a:lstStyle/>
          <a:p>
            <a:endParaRPr lang="en-GB" sz="1600" dirty="0" smtClean="0"/>
          </a:p>
          <a:p>
            <a:r>
              <a:rPr lang="en-GB" sz="1800" dirty="0" smtClean="0"/>
              <a:t>Menlo Systems: mid-IR </a:t>
            </a:r>
            <a:r>
              <a:rPr lang="en-GB" sz="1800" dirty="0"/>
              <a:t>comb through </a:t>
            </a:r>
            <a:r>
              <a:rPr lang="en-GB" sz="1800" dirty="0" smtClean="0"/>
              <a:t>DFG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/>
              <a:t>spectral </a:t>
            </a:r>
            <a:r>
              <a:rPr lang="en-GB" sz="1800" dirty="0"/>
              <a:t>range of 3.1–3.4µm or </a:t>
            </a:r>
            <a:r>
              <a:rPr lang="en-GB" sz="1800" dirty="0" smtClean="0"/>
              <a:t>6.5–7.8µm.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/>
              <a:t>spectral </a:t>
            </a:r>
            <a:r>
              <a:rPr lang="en-GB" sz="1800" dirty="0"/>
              <a:t>bandwidth of greater than 200 </a:t>
            </a:r>
            <a:r>
              <a:rPr lang="en-GB" sz="1800" dirty="0" smtClean="0"/>
              <a:t>nm.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/>
              <a:t>comb </a:t>
            </a:r>
            <a:r>
              <a:rPr lang="en-GB" sz="1800" dirty="0"/>
              <a:t>mode spacing of either 100 or 250MHz</a:t>
            </a:r>
            <a:r>
              <a:rPr lang="en-GB" sz="1800" dirty="0" smtClean="0"/>
              <a:t>.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 </a:t>
            </a:r>
            <a:r>
              <a:rPr lang="en-GB" sz="1800" dirty="0" err="1" smtClean="0"/>
              <a:t>IRsweep</a:t>
            </a:r>
            <a:r>
              <a:rPr lang="en-GB" sz="1800" dirty="0" smtClean="0"/>
              <a:t>: </a:t>
            </a:r>
            <a:r>
              <a:rPr lang="en-GB" sz="1800" dirty="0"/>
              <a:t>mid-IR QCL dual comb </a:t>
            </a:r>
            <a:r>
              <a:rPr lang="en-GB" sz="1800" dirty="0" smtClean="0"/>
              <a:t>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err="1" smtClean="0"/>
              <a:t>InGaAs</a:t>
            </a:r>
            <a:r>
              <a:rPr lang="en-GB" sz="1800" dirty="0" smtClean="0"/>
              <a:t>/</a:t>
            </a:r>
            <a:r>
              <a:rPr lang="en-GB" sz="1800" dirty="0" err="1" smtClean="0"/>
              <a:t>InAlAs</a:t>
            </a:r>
            <a:r>
              <a:rPr lang="en-GB" sz="1800" dirty="0" smtClean="0"/>
              <a:t> </a:t>
            </a:r>
            <a:r>
              <a:rPr lang="en-GB" sz="1800" dirty="0"/>
              <a:t>quantum cascade laser with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/>
              <a:t>6mm long </a:t>
            </a:r>
            <a:r>
              <a:rPr lang="en-GB" sz="1800" dirty="0" smtClean="0"/>
              <a:t>cavity.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/>
              <a:t>Around </a:t>
            </a:r>
            <a:r>
              <a:rPr lang="en-GB" sz="1800" dirty="0"/>
              <a:t>200 comb lines at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/>
              <a:t>7.5GHz line </a:t>
            </a:r>
            <a:r>
              <a:rPr lang="en-GB" sz="1800" dirty="0" smtClean="0"/>
              <a:t>spacing.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/>
              <a:t>Centre </a:t>
            </a:r>
            <a:r>
              <a:rPr lang="en-GB" sz="1800" dirty="0"/>
              <a:t>wavelengths in the range of </a:t>
            </a:r>
            <a:r>
              <a:rPr lang="en-GB" sz="1800" dirty="0" smtClean="0"/>
              <a:t>5–10</a:t>
            </a:r>
            <a:r>
              <a:rPr lang="en-GB" sz="1800" dirty="0" smtClean="0">
                <a:latin typeface="Symbol" panose="05050102010706020507" pitchFamily="18" charset="2"/>
              </a:rPr>
              <a:t>m</a:t>
            </a:r>
            <a:r>
              <a:rPr lang="en-GB" sz="1800" dirty="0" smtClean="0"/>
              <a:t>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S</a:t>
            </a:r>
            <a:r>
              <a:rPr lang="en-GB" sz="1800" dirty="0" smtClean="0"/>
              <a:t>pectral </a:t>
            </a:r>
            <a:r>
              <a:rPr lang="en-GB" sz="1800" dirty="0"/>
              <a:t>coverage of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/>
              <a:t>60cm</a:t>
            </a:r>
            <a:r>
              <a:rPr lang="en-GB" sz="1800" baseline="30000" dirty="0"/>
              <a:t>-1</a:t>
            </a:r>
            <a:r>
              <a:rPr lang="en-GB" sz="1800" dirty="0"/>
              <a:t>, spectral sampling interval of less than 0.5 cm</a:t>
            </a:r>
            <a:r>
              <a:rPr lang="en-GB" sz="1800" baseline="30000" dirty="0"/>
              <a:t>-1</a:t>
            </a:r>
            <a:r>
              <a:rPr lang="en-GB" sz="1800" dirty="0"/>
              <a:t> and a resolution of 10 </a:t>
            </a:r>
            <a:r>
              <a:rPr lang="en-GB" sz="1800" dirty="0" err="1" smtClean="0"/>
              <a:t>MHz.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622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Silicon Photonics for Combs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7638"/>
            <a:ext cx="7848872" cy="4819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Silicon has a number of properties which make it an excellent </a:t>
            </a:r>
            <a:r>
              <a:rPr lang="en-GB" sz="1800" dirty="0" smtClean="0"/>
              <a:t>platform for comb generation and </a:t>
            </a:r>
            <a:r>
              <a:rPr lang="en-GB" sz="1800" dirty="0"/>
              <a:t>for </a:t>
            </a:r>
            <a:r>
              <a:rPr lang="en-GB" sz="1800" dirty="0" smtClean="0"/>
              <a:t>integration </a:t>
            </a:r>
            <a:r>
              <a:rPr lang="en-GB" sz="1800" dirty="0"/>
              <a:t>of </a:t>
            </a:r>
            <a:r>
              <a:rPr lang="en-GB" sz="1800" dirty="0" smtClean="0"/>
              <a:t>optical </a:t>
            </a:r>
            <a:r>
              <a:rPr lang="en-GB" sz="1800" dirty="0"/>
              <a:t>components on a single </a:t>
            </a:r>
            <a:r>
              <a:rPr lang="en-GB" sz="1800" dirty="0" smtClean="0"/>
              <a:t>chip: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W</a:t>
            </a:r>
            <a:r>
              <a:rPr lang="en-GB" sz="1800" dirty="0" smtClean="0"/>
              <a:t>ide-transparency </a:t>
            </a:r>
            <a:r>
              <a:rPr lang="en-GB" sz="1800" dirty="0"/>
              <a:t>window over </a:t>
            </a:r>
            <a:r>
              <a:rPr lang="en-GB" sz="1800" dirty="0" smtClean="0"/>
              <a:t>1.2–8</a:t>
            </a:r>
            <a:r>
              <a:rPr lang="en-GB" sz="1800" dirty="0" smtClean="0">
                <a:latin typeface="Symbol" panose="05050102010706020507" pitchFamily="18" charset="2"/>
              </a:rPr>
              <a:t>m</a:t>
            </a:r>
            <a:r>
              <a:rPr lang="en-GB" sz="1800" dirty="0" smtClean="0"/>
              <a:t>m.</a:t>
            </a:r>
          </a:p>
          <a:p>
            <a:r>
              <a:rPr lang="en-GB" sz="1800" dirty="0"/>
              <a:t>M</a:t>
            </a:r>
            <a:r>
              <a:rPr lang="en-GB" sz="1800" dirty="0" smtClean="0"/>
              <a:t>icro-ring </a:t>
            </a:r>
            <a:r>
              <a:rPr lang="en-GB" sz="1800" dirty="0"/>
              <a:t>resonators </a:t>
            </a:r>
            <a:r>
              <a:rPr lang="en-GB" sz="1800" dirty="0" smtClean="0"/>
              <a:t>of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 smtClean="0"/>
              <a:t>100</a:t>
            </a:r>
            <a:r>
              <a:rPr lang="en-GB" sz="1800" dirty="0" smtClean="0">
                <a:latin typeface="Symbol" panose="05050102010706020507" pitchFamily="18" charset="2"/>
              </a:rPr>
              <a:t>m</a:t>
            </a:r>
            <a:r>
              <a:rPr lang="en-GB" sz="1800" dirty="0" smtClean="0"/>
              <a:t>m </a:t>
            </a:r>
            <a:r>
              <a:rPr lang="en-GB" sz="1800" dirty="0"/>
              <a:t>radius using </a:t>
            </a:r>
            <a:r>
              <a:rPr lang="en-GB" sz="1800" dirty="0" smtClean="0"/>
              <a:t>Si</a:t>
            </a:r>
            <a:r>
              <a:rPr lang="en-GB" sz="1800" baseline="-25000" dirty="0" smtClean="0"/>
              <a:t>3</a:t>
            </a:r>
            <a:r>
              <a:rPr lang="en-GB" sz="1800" dirty="0" smtClean="0"/>
              <a:t>N</a:t>
            </a:r>
            <a:r>
              <a:rPr lang="en-GB" sz="1800" baseline="-25000" dirty="0" smtClean="0"/>
              <a:t>4</a:t>
            </a:r>
            <a:r>
              <a:rPr lang="en-GB" sz="1800" dirty="0"/>
              <a:t> </a:t>
            </a:r>
            <a:r>
              <a:rPr lang="en-GB" sz="1800" dirty="0" smtClean="0"/>
              <a:t>deposition</a:t>
            </a:r>
            <a:r>
              <a:rPr lang="en-GB" sz="1800" dirty="0"/>
              <a:t>, compatible with Complementary-Metal-Oxide-Semiconductor (CMOS) technology, can be fabricated with very high Q-factors of &gt;10</a:t>
            </a:r>
            <a:r>
              <a:rPr lang="en-GB" sz="1800" baseline="30000" dirty="0"/>
              <a:t>7</a:t>
            </a:r>
            <a:r>
              <a:rPr lang="en-GB" sz="1800" dirty="0"/>
              <a:t> and low threshold pump </a:t>
            </a:r>
            <a:r>
              <a:rPr lang="en-GB" sz="1800" dirty="0" smtClean="0"/>
              <a:t>powers.</a:t>
            </a:r>
            <a:endParaRPr lang="en-GB" sz="1800" dirty="0"/>
          </a:p>
          <a:p>
            <a:r>
              <a:rPr lang="en-GB" sz="1800" dirty="0" smtClean="0"/>
              <a:t>High </a:t>
            </a:r>
            <a:r>
              <a:rPr lang="en-GB" sz="1800" dirty="0"/>
              <a:t>refractive index for tight confinement in ring resonators with high power </a:t>
            </a:r>
            <a:r>
              <a:rPr lang="en-GB" sz="1800" dirty="0" smtClean="0"/>
              <a:t>densities.</a:t>
            </a:r>
          </a:p>
          <a:p>
            <a:r>
              <a:rPr lang="en-GB" sz="1800" dirty="0"/>
              <a:t>L</a:t>
            </a:r>
            <a:r>
              <a:rPr lang="en-GB" sz="1800" dirty="0" smtClean="0"/>
              <a:t>arge </a:t>
            </a:r>
            <a:r>
              <a:rPr lang="en-GB" sz="1800" dirty="0"/>
              <a:t>third-order  optical  nonlinearity for the generation of comb lines through four-wave </a:t>
            </a:r>
            <a:r>
              <a:rPr lang="en-GB" sz="1800" dirty="0" smtClean="0"/>
              <a:t>mixing.</a:t>
            </a:r>
          </a:p>
          <a:p>
            <a:r>
              <a:rPr lang="en-GB" sz="1800" dirty="0"/>
              <a:t>N</a:t>
            </a:r>
            <a:r>
              <a:rPr lang="en-GB" sz="1800" dirty="0" smtClean="0"/>
              <a:t>ear-IR and mid-IR combs have been demonstrated using micro-ring </a:t>
            </a:r>
            <a:r>
              <a:rPr lang="en-GB" sz="1800" dirty="0"/>
              <a:t>resonators </a:t>
            </a:r>
            <a:r>
              <a:rPr lang="en-GB" sz="1800" dirty="0" smtClean="0"/>
              <a:t>on integrated </a:t>
            </a:r>
            <a:r>
              <a:rPr lang="en-GB" sz="1800" dirty="0"/>
              <a:t>hybrid </a:t>
            </a:r>
            <a:r>
              <a:rPr lang="en-GB" sz="1800" dirty="0" smtClean="0"/>
              <a:t>silicon chip platforms.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814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Mid-IR Spectroscopy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7639"/>
            <a:ext cx="7488832" cy="47476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200" dirty="0"/>
              <a:t>In general, the </a:t>
            </a:r>
            <a:r>
              <a:rPr lang="en-GB" sz="2200" dirty="0" smtClean="0"/>
              <a:t>spectroscopic </a:t>
            </a:r>
            <a:r>
              <a:rPr lang="en-GB" sz="2200" dirty="0"/>
              <a:t>techniques </a:t>
            </a:r>
            <a:r>
              <a:rPr lang="en-GB" sz="2200" dirty="0" smtClean="0"/>
              <a:t>used in the near-IR region are equally </a:t>
            </a:r>
            <a:r>
              <a:rPr lang="en-GB" sz="2200" dirty="0"/>
              <a:t>applicable in the mid-IR region, taking into account the longer wavelength of operation and any limitations imposed by the properties of mid-IR </a:t>
            </a:r>
            <a:r>
              <a:rPr lang="en-GB" sz="2200" dirty="0" smtClean="0"/>
              <a:t>sources. </a:t>
            </a:r>
          </a:p>
          <a:p>
            <a:pPr marL="0" indent="0" algn="just">
              <a:buNone/>
            </a:pPr>
            <a:endParaRPr lang="en-GB" sz="2200" dirty="0" smtClean="0"/>
          </a:p>
          <a:p>
            <a:pPr marL="0" indent="0" algn="just">
              <a:buNone/>
            </a:pPr>
            <a:r>
              <a:rPr lang="en-GB" sz="2200" dirty="0" smtClean="0"/>
              <a:t>Examples of techniques that may be used in the mid-IR include: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/>
              <a:t>Wavelength modulation </a:t>
            </a:r>
            <a:r>
              <a:rPr lang="en-GB" sz="2200" dirty="0" smtClean="0"/>
              <a:t>spectroscopy.</a:t>
            </a:r>
          </a:p>
          <a:p>
            <a:r>
              <a:rPr lang="en-GB" sz="2200" dirty="0"/>
              <a:t>Cavity-enhanced absorption </a:t>
            </a:r>
            <a:r>
              <a:rPr lang="en-GB" sz="2200" dirty="0" smtClean="0"/>
              <a:t>spectroscopy.</a:t>
            </a:r>
          </a:p>
          <a:p>
            <a:r>
              <a:rPr lang="en-GB" sz="2200" dirty="0"/>
              <a:t>Evanescent wave </a:t>
            </a:r>
            <a:r>
              <a:rPr lang="en-GB" sz="2200" dirty="0" smtClean="0"/>
              <a:t>spectroscopy. </a:t>
            </a:r>
          </a:p>
          <a:p>
            <a:r>
              <a:rPr lang="en-GB" sz="2200" dirty="0"/>
              <a:t>Photo-acoustic </a:t>
            </a:r>
            <a:r>
              <a:rPr lang="en-GB" sz="2200" dirty="0" smtClean="0"/>
              <a:t>spectroscopy.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106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Materials for Mid-IR Windows or Lenses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902777"/>
              </p:ext>
            </p:extLst>
          </p:nvPr>
        </p:nvGraphicFramePr>
        <p:xfrm>
          <a:off x="1520653" y="2204864"/>
          <a:ext cx="6102694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596">
                  <a:extLst>
                    <a:ext uri="{9D8B030D-6E8A-4147-A177-3AD203B41FA5}">
                      <a16:colId xmlns:a16="http://schemas.microsoft.com/office/drawing/2014/main" val="908612444"/>
                    </a:ext>
                  </a:extLst>
                </a:gridCol>
                <a:gridCol w="1849603">
                  <a:extLst>
                    <a:ext uri="{9D8B030D-6E8A-4147-A177-3AD203B41FA5}">
                      <a16:colId xmlns:a16="http://schemas.microsoft.com/office/drawing/2014/main" val="1846027470"/>
                    </a:ext>
                  </a:extLst>
                </a:gridCol>
                <a:gridCol w="2581495">
                  <a:extLst>
                    <a:ext uri="{9D8B030D-6E8A-4147-A177-3AD203B41FA5}">
                      <a16:colId xmlns:a16="http://schemas.microsoft.com/office/drawing/2014/main" val="252477627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Material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Refractive Index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Transmission Range (</a:t>
                      </a:r>
                      <a:r>
                        <a:rPr lang="en-GB" sz="1800" dirty="0"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800" dirty="0">
                          <a:effectLst/>
                        </a:rPr>
                        <a:t>m)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4392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Quartz, SiO</a:t>
                      </a:r>
                      <a:r>
                        <a:rPr lang="en-GB" sz="1800" baseline="-25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1.45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0.2 – 3.5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19607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Sapphire, Al</a:t>
                      </a:r>
                      <a:r>
                        <a:rPr lang="en-GB" sz="1800" baseline="-25000">
                          <a:effectLst/>
                        </a:rPr>
                        <a:t>2</a:t>
                      </a:r>
                      <a:r>
                        <a:rPr lang="en-GB" sz="1800">
                          <a:effectLst/>
                        </a:rPr>
                        <a:t>O</a:t>
                      </a:r>
                      <a:r>
                        <a:rPr lang="en-GB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1.7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0.2 – 5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373675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Silicon, Si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3.5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1 – 10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65397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Germanium, Ge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4.0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2 – 20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34921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ZnS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2.3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0.5 – 10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612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ZnSe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2.4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0.5 – 15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1873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MgF</a:t>
                      </a:r>
                      <a:r>
                        <a:rPr lang="en-GB" sz="1800" baseline="-25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1.35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0.2 – 7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63963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CaF</a:t>
                      </a:r>
                      <a:r>
                        <a:rPr lang="en-GB" sz="1800" baseline="-25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1.4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0.2 – 8 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5686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BaF</a:t>
                      </a:r>
                      <a:r>
                        <a:rPr lang="en-GB" sz="1800" baseline="-25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1.45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0.2 – 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163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8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Mid-IR Fibres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 smtClean="0"/>
              <a:t>Heavy-metal-fluoride fibres:</a:t>
            </a:r>
          </a:p>
          <a:p>
            <a:pPr marL="540000" lvl="1" indent="0">
              <a:buNone/>
            </a:pPr>
            <a:r>
              <a:rPr lang="en-GB" sz="2400" dirty="0"/>
              <a:t>S</a:t>
            </a:r>
            <a:r>
              <a:rPr lang="en-GB" sz="2400" dirty="0" smtClean="0"/>
              <a:t>usceptible </a:t>
            </a:r>
            <a:r>
              <a:rPr lang="en-GB" sz="2400" dirty="0"/>
              <a:t>to moisture and surface </a:t>
            </a:r>
            <a:r>
              <a:rPr lang="en-GB" sz="2400" dirty="0" smtClean="0"/>
              <a:t>crystallization.</a:t>
            </a:r>
          </a:p>
          <a:p>
            <a:pPr marL="540000" lvl="2" indent="0">
              <a:buNone/>
            </a:pPr>
            <a:r>
              <a:rPr lang="en-GB" dirty="0" smtClean="0"/>
              <a:t>ZBLAN fibre: 53</a:t>
            </a:r>
            <a:r>
              <a:rPr lang="en-GB" dirty="0"/>
              <a:t>% ZrF</a:t>
            </a:r>
            <a:r>
              <a:rPr lang="en-GB" baseline="-25000" dirty="0"/>
              <a:t>4</a:t>
            </a:r>
            <a:r>
              <a:rPr lang="en-GB" dirty="0"/>
              <a:t>, 20% BaF</a:t>
            </a:r>
            <a:r>
              <a:rPr lang="en-GB" baseline="-25000" dirty="0"/>
              <a:t>2</a:t>
            </a:r>
            <a:r>
              <a:rPr lang="en-GB" dirty="0"/>
              <a:t>, 4% LaF</a:t>
            </a:r>
            <a:r>
              <a:rPr lang="en-GB" baseline="-25000" dirty="0"/>
              <a:t>3</a:t>
            </a:r>
            <a:r>
              <a:rPr lang="en-GB" dirty="0"/>
              <a:t>, </a:t>
            </a:r>
            <a:r>
              <a:rPr lang="en-GB" dirty="0" smtClean="0"/>
              <a:t>3%AlF</a:t>
            </a:r>
            <a:r>
              <a:rPr lang="en-GB" baseline="-25000" dirty="0" smtClean="0"/>
              <a:t>3</a:t>
            </a:r>
            <a:r>
              <a:rPr lang="en-GB" dirty="0" smtClean="0"/>
              <a:t>, 20</a:t>
            </a:r>
            <a:r>
              <a:rPr lang="en-GB" dirty="0"/>
              <a:t>% </a:t>
            </a:r>
            <a:r>
              <a:rPr lang="en-GB" dirty="0" err="1" smtClean="0"/>
              <a:t>NaF</a:t>
            </a:r>
            <a:r>
              <a:rPr lang="en-GB" dirty="0" smtClean="0"/>
              <a:t>, Transmission window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dirty="0" smtClean="0"/>
              <a:t>0.4–4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m, loss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dirty="0" smtClean="0"/>
              <a:t>50–100dB/km.</a:t>
            </a:r>
          </a:p>
          <a:p>
            <a:pPr marL="540000" lvl="2" indent="0">
              <a:buNone/>
            </a:pPr>
            <a:r>
              <a:rPr lang="en-GB" dirty="0" smtClean="0"/>
              <a:t>Fluoride </a:t>
            </a:r>
            <a:r>
              <a:rPr lang="en-GB" dirty="0"/>
              <a:t>fibre based on InF</a:t>
            </a:r>
            <a:r>
              <a:rPr lang="en-GB" baseline="-25000" dirty="0"/>
              <a:t>3</a:t>
            </a:r>
            <a:r>
              <a:rPr lang="en-GB" dirty="0"/>
              <a:t> extends the transmission range to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dirty="0" smtClean="0"/>
              <a:t>5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</a:t>
            </a:r>
          </a:p>
          <a:p>
            <a:r>
              <a:rPr lang="en-GB" sz="2600" dirty="0"/>
              <a:t>C</a:t>
            </a:r>
            <a:r>
              <a:rPr lang="en-GB" sz="2600" dirty="0" smtClean="0"/>
              <a:t>halcogenide glass fibres:</a:t>
            </a:r>
          </a:p>
          <a:p>
            <a:pPr marL="540000" lvl="2" indent="0">
              <a:buNone/>
            </a:pPr>
            <a:r>
              <a:rPr lang="en-GB" dirty="0" smtClean="0"/>
              <a:t>As</a:t>
            </a:r>
            <a:r>
              <a:rPr lang="en-GB" baseline="-25000" dirty="0" smtClean="0"/>
              <a:t>2</a:t>
            </a:r>
            <a:r>
              <a:rPr lang="en-GB" dirty="0" smtClean="0"/>
              <a:t>S</a:t>
            </a:r>
            <a:r>
              <a:rPr lang="en-GB" baseline="-25000" dirty="0" smtClean="0"/>
              <a:t>3</a:t>
            </a:r>
            <a:r>
              <a:rPr lang="en-GB" dirty="0"/>
              <a:t>, As</a:t>
            </a:r>
            <a:r>
              <a:rPr lang="en-GB" baseline="-25000" dirty="0"/>
              <a:t>2</a:t>
            </a:r>
            <a:r>
              <a:rPr lang="en-GB" dirty="0"/>
              <a:t>Se</a:t>
            </a:r>
            <a:r>
              <a:rPr lang="en-GB" baseline="-25000" dirty="0"/>
              <a:t>3</a:t>
            </a:r>
            <a:r>
              <a:rPr lang="en-GB" dirty="0"/>
              <a:t> and the binary system 70% Ga</a:t>
            </a:r>
            <a:r>
              <a:rPr lang="en-GB" baseline="-25000" dirty="0"/>
              <a:t>2</a:t>
            </a:r>
            <a:r>
              <a:rPr lang="en-GB" dirty="0"/>
              <a:t>S</a:t>
            </a:r>
            <a:r>
              <a:rPr lang="en-GB" baseline="-25000" dirty="0"/>
              <a:t>3</a:t>
            </a:r>
            <a:r>
              <a:rPr lang="en-GB" dirty="0"/>
              <a:t>: 30% La</a:t>
            </a:r>
            <a:r>
              <a:rPr lang="en-GB" baseline="-25000" dirty="0"/>
              <a:t>2</a:t>
            </a:r>
            <a:r>
              <a:rPr lang="en-GB" dirty="0"/>
              <a:t>S</a:t>
            </a:r>
            <a:r>
              <a:rPr lang="en-GB" baseline="-25000" dirty="0"/>
              <a:t>3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sz="2600" dirty="0" err="1"/>
              <a:t>G</a:t>
            </a:r>
            <a:r>
              <a:rPr lang="en-GB" sz="2600" dirty="0" err="1" smtClean="0"/>
              <a:t>ermanate</a:t>
            </a:r>
            <a:r>
              <a:rPr lang="en-GB" sz="2600" dirty="0" smtClean="0"/>
              <a:t>-based fibres:</a:t>
            </a:r>
          </a:p>
          <a:p>
            <a:pPr marL="540000" lvl="1" indent="0">
              <a:buNone/>
            </a:pPr>
            <a:r>
              <a:rPr lang="en-GB" sz="2400" dirty="0"/>
              <a:t>S</a:t>
            </a:r>
            <a:r>
              <a:rPr lang="en-GB" sz="2400" dirty="0" smtClean="0"/>
              <a:t>imilar </a:t>
            </a:r>
            <a:r>
              <a:rPr lang="en-GB" sz="2400" dirty="0"/>
              <a:t>to </a:t>
            </a:r>
            <a:r>
              <a:rPr lang="en-GB" sz="2400" dirty="0" smtClean="0"/>
              <a:t>SiO</a:t>
            </a:r>
            <a:r>
              <a:rPr lang="en-GB" sz="2400" baseline="-25000" dirty="0" smtClean="0"/>
              <a:t>2</a:t>
            </a:r>
            <a:r>
              <a:rPr lang="en-GB" sz="2400" dirty="0"/>
              <a:t> </a:t>
            </a:r>
            <a:r>
              <a:rPr lang="en-GB" sz="2400" dirty="0" smtClean="0"/>
              <a:t>fibres but </a:t>
            </a:r>
            <a:r>
              <a:rPr lang="en-GB" sz="2400" dirty="0"/>
              <a:t>with the silicon replaced by </a:t>
            </a:r>
            <a:r>
              <a:rPr lang="en-GB" sz="2400" dirty="0" smtClean="0"/>
              <a:t>germanium</a:t>
            </a:r>
          </a:p>
          <a:p>
            <a:pPr marL="540000" lvl="1" indent="0">
              <a:buNone/>
            </a:pPr>
            <a:r>
              <a:rPr lang="en-GB" sz="2400" dirty="0" err="1" smtClean="0"/>
              <a:t>PbO</a:t>
            </a:r>
            <a:r>
              <a:rPr lang="en-GB" sz="2400" dirty="0" smtClean="0"/>
              <a:t> </a:t>
            </a:r>
            <a:r>
              <a:rPr lang="en-GB" sz="2400" dirty="0"/>
              <a:t>doping </a:t>
            </a:r>
            <a:r>
              <a:rPr lang="en-GB" sz="2400" dirty="0" smtClean="0"/>
              <a:t>to </a:t>
            </a:r>
            <a:r>
              <a:rPr lang="en-GB" sz="2400" dirty="0"/>
              <a:t>raise </a:t>
            </a:r>
            <a:r>
              <a:rPr lang="en-GB" sz="2400" dirty="0" smtClean="0"/>
              <a:t>core refractive index.</a:t>
            </a:r>
          </a:p>
          <a:p>
            <a:r>
              <a:rPr lang="en-GB" sz="2600" dirty="0" smtClean="0"/>
              <a:t>Hollow-core fibres</a:t>
            </a:r>
          </a:p>
          <a:p>
            <a:pPr marL="540000" lvl="1" indent="0">
              <a:buNone/>
            </a:pPr>
            <a:r>
              <a:rPr lang="en-GB" sz="2400" dirty="0"/>
              <a:t>M</a:t>
            </a:r>
            <a:r>
              <a:rPr lang="en-GB" sz="2400" dirty="0" smtClean="0"/>
              <a:t>ade </a:t>
            </a:r>
            <a:r>
              <a:rPr lang="en-GB" sz="2400" dirty="0"/>
              <a:t>from </a:t>
            </a:r>
            <a:r>
              <a:rPr lang="en-GB" sz="2400" dirty="0" smtClean="0"/>
              <a:t>silicate </a:t>
            </a:r>
            <a:r>
              <a:rPr lang="en-GB" sz="2400" dirty="0"/>
              <a:t>glass but </a:t>
            </a:r>
            <a:r>
              <a:rPr lang="en-GB" sz="2400" dirty="0" smtClean="0"/>
              <a:t>light guided </a:t>
            </a:r>
            <a:r>
              <a:rPr lang="en-GB" sz="2400" dirty="0"/>
              <a:t>in </a:t>
            </a:r>
            <a:r>
              <a:rPr lang="en-GB" sz="2400" dirty="0" smtClean="0"/>
              <a:t>hollow </a:t>
            </a:r>
            <a:r>
              <a:rPr lang="en-GB" sz="2400" dirty="0"/>
              <a:t>core surrounded by a pattern of air holes forming an anti-resonant </a:t>
            </a:r>
            <a:r>
              <a:rPr lang="en-GB" sz="2400" dirty="0" smtClean="0"/>
              <a:t>structure.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95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Mid-IR Detectors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256584"/>
          </a:xfrm>
        </p:spPr>
        <p:txBody>
          <a:bodyPr>
            <a:noAutofit/>
          </a:bodyPr>
          <a:lstStyle/>
          <a:p>
            <a:r>
              <a:rPr lang="en-GB" sz="2200" dirty="0"/>
              <a:t>P</a:t>
            </a:r>
            <a:r>
              <a:rPr lang="en-GB" sz="2200" dirty="0" smtClean="0"/>
              <a:t>hoton </a:t>
            </a:r>
            <a:r>
              <a:rPr lang="en-GB" sz="2200" dirty="0"/>
              <a:t>energy is inversely proportional to the wavelength, </a:t>
            </a:r>
            <a:r>
              <a:rPr lang="en-GB" sz="2200" dirty="0" smtClean="0"/>
              <a:t>so a mid-IR semiconductor photodiode has a </a:t>
            </a:r>
            <a:r>
              <a:rPr lang="en-GB" sz="2200" dirty="0"/>
              <a:t>smaller band-gap </a:t>
            </a:r>
            <a:r>
              <a:rPr lang="en-GB" sz="2200" dirty="0" smtClean="0"/>
              <a:t>energy as compared with the near-IR.</a:t>
            </a:r>
          </a:p>
          <a:p>
            <a:r>
              <a:rPr lang="en-GB" sz="2200" dirty="0"/>
              <a:t>Thermal transitions across a</a:t>
            </a:r>
            <a:r>
              <a:rPr lang="en-GB" sz="2200" dirty="0" smtClean="0"/>
              <a:t> </a:t>
            </a:r>
            <a:r>
              <a:rPr lang="en-GB" sz="2200" dirty="0"/>
              <a:t>smaller band-gap are more probable </a:t>
            </a:r>
            <a:r>
              <a:rPr lang="en-GB" sz="2200" dirty="0" smtClean="0"/>
              <a:t>so noise </a:t>
            </a:r>
            <a:r>
              <a:rPr lang="en-GB" sz="2200" dirty="0"/>
              <a:t>performance at room </a:t>
            </a:r>
            <a:r>
              <a:rPr lang="en-GB" sz="2200" dirty="0" smtClean="0"/>
              <a:t>temperature is inferior.</a:t>
            </a:r>
          </a:p>
          <a:p>
            <a:r>
              <a:rPr lang="en-GB" sz="2200" dirty="0" smtClean="0"/>
              <a:t>Some </a:t>
            </a:r>
            <a:r>
              <a:rPr lang="en-GB" sz="2200" dirty="0"/>
              <a:t>mid-IR detectors have sufficiently low noise to be operated at room temperature, but others require cooling to improve the </a:t>
            </a:r>
            <a:r>
              <a:rPr lang="en-GB" sz="2200" dirty="0" err="1" smtClean="0"/>
              <a:t>detectivity</a:t>
            </a:r>
            <a:r>
              <a:rPr lang="en-GB" sz="2200" dirty="0"/>
              <a:t> </a:t>
            </a:r>
            <a:r>
              <a:rPr lang="en-GB" sz="2200" dirty="0" smtClean="0"/>
              <a:t>(</a:t>
            </a:r>
            <a:r>
              <a:rPr lang="en-GB" sz="2200" i="1" dirty="0"/>
              <a:t>D</a:t>
            </a:r>
            <a:r>
              <a:rPr lang="en-GB" sz="2200" dirty="0"/>
              <a:t>*</a:t>
            </a:r>
            <a:r>
              <a:rPr lang="en-GB" sz="2400" dirty="0"/>
              <a:t> </a:t>
            </a:r>
            <a:r>
              <a:rPr lang="en-GB" sz="2400" dirty="0" smtClean="0"/>
              <a:t>is </a:t>
            </a:r>
            <a:r>
              <a:rPr lang="en-GB" sz="2200" dirty="0" smtClean="0"/>
              <a:t>typically </a:t>
            </a:r>
            <a:r>
              <a:rPr lang="en-GB" sz="2200" dirty="0"/>
              <a:t>in the range of 10</a:t>
            </a:r>
            <a:r>
              <a:rPr lang="en-GB" sz="2200" baseline="30000" dirty="0"/>
              <a:t>9</a:t>
            </a:r>
            <a:r>
              <a:rPr lang="en-GB" sz="2200" dirty="0"/>
              <a:t> – 10</a:t>
            </a:r>
            <a:r>
              <a:rPr lang="en-GB" sz="2200" baseline="30000" dirty="0"/>
              <a:t>12</a:t>
            </a:r>
            <a:r>
              <a:rPr lang="en-GB" sz="2200" dirty="0"/>
              <a:t> cmHz</a:t>
            </a:r>
            <a:r>
              <a:rPr lang="en-GB" sz="2200" baseline="30000" dirty="0"/>
              <a:t>1/2</a:t>
            </a:r>
            <a:r>
              <a:rPr lang="en-GB" sz="2200" dirty="0"/>
              <a:t>W</a:t>
            </a:r>
            <a:r>
              <a:rPr lang="en-GB" sz="2200" baseline="30000" dirty="0">
                <a:latin typeface="Symbol" panose="05050102010706020507" pitchFamily="18" charset="2"/>
              </a:rPr>
              <a:t>-</a:t>
            </a:r>
            <a:r>
              <a:rPr lang="en-GB" sz="2200" baseline="30000" dirty="0"/>
              <a:t>1 </a:t>
            </a:r>
            <a:r>
              <a:rPr lang="en-GB" sz="2200" dirty="0" smtClean="0"/>
              <a:t>) </a:t>
            </a:r>
            <a:endParaRPr lang="en-GB" sz="2200" dirty="0"/>
          </a:p>
          <a:p>
            <a:r>
              <a:rPr lang="en-GB" sz="2200" dirty="0" smtClean="0"/>
              <a:t>The </a:t>
            </a:r>
            <a:r>
              <a:rPr lang="en-GB" sz="2200" dirty="0"/>
              <a:t>required detector temperature to achieve background-limited performance </a:t>
            </a:r>
            <a:r>
              <a:rPr lang="en-GB" sz="2200" dirty="0" smtClean="0"/>
              <a:t>is:</a:t>
            </a:r>
          </a:p>
          <a:p>
            <a:r>
              <a:rPr lang="en-GB" sz="2200" dirty="0" smtClean="0"/>
              <a:t>Peltier thermoelectric cooling is desirable (relatively simple to implement) but cryogenic cooling with liquid-nitrogen may be necessary for long wavelength detectors.</a:t>
            </a:r>
            <a:endParaRPr lang="en-GB" sz="2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45023"/>
              </p:ext>
            </p:extLst>
          </p:nvPr>
        </p:nvGraphicFramePr>
        <p:xfrm>
          <a:off x="2699793" y="4599796"/>
          <a:ext cx="2232248" cy="413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3" imgW="1218960" imgH="241200" progId="Equation.DSMT4">
                  <p:embed/>
                </p:oleObj>
              </mc:Choice>
              <mc:Fallback>
                <p:oleObj name="Equation" r:id="rId3" imgW="121896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3" y="4599796"/>
                        <a:ext cx="2232248" cy="413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Common Near-IR and Mid-IR Detectors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8951"/>
              </p:ext>
            </p:extLst>
          </p:nvPr>
        </p:nvGraphicFramePr>
        <p:xfrm>
          <a:off x="1475656" y="2132855"/>
          <a:ext cx="5688632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858">
                  <a:extLst>
                    <a:ext uri="{9D8B030D-6E8A-4147-A177-3AD203B41FA5}">
                      <a16:colId xmlns:a16="http://schemas.microsoft.com/office/drawing/2014/main" val="795100829"/>
                    </a:ext>
                  </a:extLst>
                </a:gridCol>
                <a:gridCol w="3468774">
                  <a:extLst>
                    <a:ext uri="{9D8B030D-6E8A-4147-A177-3AD203B41FA5}">
                      <a16:colId xmlns:a16="http://schemas.microsoft.com/office/drawing/2014/main" val="191469948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Detector Type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Spectral Response Range (mm)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1036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Si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0.2 – 1.1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55425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 err="1">
                          <a:effectLst/>
                        </a:rPr>
                        <a:t>InGaAs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0.5 – 2.6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3118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 err="1">
                          <a:effectLst/>
                        </a:rPr>
                        <a:t>InAs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1 – 3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348398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 err="1">
                          <a:effectLst/>
                        </a:rPr>
                        <a:t>InSb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1 – 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5409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InAsSb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5, 8, 11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87711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HgCdTe (MCT)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2 – 16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06841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HgCdTe (MCT)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2 – 16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1609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PbS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1 – 2.9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06204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>
                          <a:effectLst/>
                        </a:rPr>
                        <a:t>PbSe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GB" sz="1800" dirty="0">
                          <a:effectLst/>
                        </a:rPr>
                        <a:t>1.5 – 4.8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0326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4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&amp;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7638"/>
            <a:ext cx="7488832" cy="4785395"/>
          </a:xfrm>
        </p:spPr>
        <p:txBody>
          <a:bodyPr>
            <a:noAutofit/>
          </a:bodyPr>
          <a:lstStyle/>
          <a:p>
            <a:r>
              <a:rPr lang="en-GB" sz="1600" dirty="0" smtClean="0"/>
              <a:t>Much higher sensitivities are possible with the fundamental gas absorption lines, making mid-IR spectroscopy very attractive for gas sensing applications.</a:t>
            </a:r>
          </a:p>
          <a:p>
            <a:endParaRPr lang="en-GB" sz="1600" dirty="0" smtClean="0"/>
          </a:p>
          <a:p>
            <a:r>
              <a:rPr lang="en-GB" sz="1600" dirty="0" smtClean="0"/>
              <a:t>Major </a:t>
            </a:r>
            <a:r>
              <a:rPr lang="en-GB" sz="1600" dirty="0"/>
              <a:t>advances in </a:t>
            </a:r>
            <a:r>
              <a:rPr lang="en-GB" sz="1600" dirty="0" smtClean="0"/>
              <a:t>recent years in the performance of mid-IR components: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GB" sz="1600" dirty="0"/>
              <a:t>Q</a:t>
            </a:r>
            <a:r>
              <a:rPr lang="en-GB" sz="1600" dirty="0" smtClean="0"/>
              <a:t>uantum </a:t>
            </a:r>
            <a:r>
              <a:rPr lang="en-GB" sz="1600" dirty="0"/>
              <a:t>well, inter-band cascade and quantum cascade </a:t>
            </a:r>
            <a:r>
              <a:rPr lang="en-GB" sz="1600" dirty="0" smtClean="0"/>
              <a:t>lasers.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GB" sz="1600" dirty="0"/>
              <a:t>M</a:t>
            </a:r>
            <a:r>
              <a:rPr lang="en-GB" sz="1600" dirty="0" smtClean="0"/>
              <a:t>id-IR frequency </a:t>
            </a:r>
            <a:r>
              <a:rPr lang="en-GB" sz="1600" dirty="0"/>
              <a:t>comb sources </a:t>
            </a:r>
            <a:r>
              <a:rPr lang="en-GB" sz="1600" dirty="0" smtClean="0"/>
              <a:t>by down-conversion </a:t>
            </a:r>
            <a:r>
              <a:rPr lang="en-GB" sz="1600" dirty="0"/>
              <a:t>from femtosecond near-IR fibre lasers or </a:t>
            </a:r>
            <a:r>
              <a:rPr lang="en-GB" sz="1600" dirty="0" smtClean="0"/>
              <a:t>with </a:t>
            </a:r>
            <a:r>
              <a:rPr lang="en-GB" sz="1600" dirty="0"/>
              <a:t>quantum cascade laser </a:t>
            </a:r>
            <a:r>
              <a:rPr lang="en-GB" sz="1600" dirty="0" smtClean="0"/>
              <a:t>sources.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GB" sz="1600" dirty="0"/>
              <a:t>M</a:t>
            </a:r>
            <a:r>
              <a:rPr lang="en-GB" sz="1600" dirty="0" smtClean="0"/>
              <a:t>id-IR </a:t>
            </a:r>
            <a:r>
              <a:rPr lang="en-GB" sz="1600" dirty="0"/>
              <a:t>detectors </a:t>
            </a:r>
            <a:r>
              <a:rPr lang="en-GB" sz="1600" dirty="0" smtClean="0"/>
              <a:t>can perform </a:t>
            </a:r>
            <a:r>
              <a:rPr lang="en-GB" sz="1600" dirty="0"/>
              <a:t>as well as their near-IR counterparts with </a:t>
            </a:r>
            <a:r>
              <a:rPr lang="en-GB" sz="1600" dirty="0" smtClean="0"/>
              <a:t>cooling when required.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GB" sz="1600" dirty="0" smtClean="0"/>
              <a:t>On-going research on mid-IR fibres to improve durability and reduce losses.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endParaRPr lang="en-GB" sz="1600" dirty="0" smtClean="0"/>
          </a:p>
          <a:p>
            <a:r>
              <a:rPr lang="en-GB" sz="1600" dirty="0"/>
              <a:t>S</a:t>
            </a:r>
            <a:r>
              <a:rPr lang="en-GB" sz="1600" dirty="0" smtClean="0"/>
              <a:t>ilicon </a:t>
            </a:r>
            <a:r>
              <a:rPr lang="en-GB" sz="1600" dirty="0"/>
              <a:t>has many attractive features as a platform for the development of compact, integrated silicon-chip devices for both near-IR and mid-IR gas </a:t>
            </a:r>
            <a:r>
              <a:rPr lang="en-GB" sz="1600" dirty="0" smtClean="0"/>
              <a:t>spectroscopy.</a:t>
            </a:r>
          </a:p>
          <a:p>
            <a:endParaRPr lang="en-GB" sz="1600" dirty="0" smtClean="0"/>
          </a:p>
          <a:p>
            <a:r>
              <a:rPr lang="en-GB" sz="1600" dirty="0"/>
              <a:t>N</a:t>
            </a:r>
            <a:r>
              <a:rPr lang="en-GB" sz="1600" dirty="0" smtClean="0"/>
              <a:t>ear-IR </a:t>
            </a:r>
            <a:r>
              <a:rPr lang="en-GB" sz="1600" dirty="0"/>
              <a:t>gas sensing will </a:t>
            </a:r>
            <a:r>
              <a:rPr lang="en-GB" sz="1600" dirty="0" smtClean="0"/>
              <a:t>still have </a:t>
            </a:r>
            <a:r>
              <a:rPr lang="en-GB" sz="1600" dirty="0"/>
              <a:t>an important role to </a:t>
            </a:r>
            <a:r>
              <a:rPr lang="en-GB" sz="1600" dirty="0" smtClean="0"/>
              <a:t>play where sensitivity </a:t>
            </a:r>
            <a:r>
              <a:rPr lang="en-GB" sz="1600" dirty="0"/>
              <a:t>is not the primary </a:t>
            </a:r>
            <a:r>
              <a:rPr lang="en-GB" sz="1600" dirty="0" smtClean="0"/>
              <a:t>issue since it has </a:t>
            </a:r>
            <a:r>
              <a:rPr lang="en-GB" sz="1600" dirty="0"/>
              <a:t>the advantages of lower component </a:t>
            </a:r>
            <a:r>
              <a:rPr lang="en-GB" sz="1600" dirty="0" smtClean="0"/>
              <a:t>costs, greater </a:t>
            </a:r>
            <a:r>
              <a:rPr lang="en-GB" sz="1600" dirty="0"/>
              <a:t>flexibility by </a:t>
            </a:r>
            <a:r>
              <a:rPr lang="en-GB" sz="1600" dirty="0" smtClean="0"/>
              <a:t>use </a:t>
            </a:r>
            <a:r>
              <a:rPr lang="en-GB" sz="1600" dirty="0"/>
              <a:t>of standard fibre optics and a high level of maturity. </a:t>
            </a:r>
          </a:p>
        </p:txBody>
      </p:sp>
    </p:spTree>
    <p:extLst>
      <p:ext uri="{BB962C8B-B14F-4D97-AF65-F5344CB8AC3E}">
        <p14:creationId xmlns:p14="http://schemas.microsoft.com/office/powerpoint/2010/main" val="41932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i="1" dirty="0" smtClean="0"/>
              <a:t>HITRAN</a:t>
            </a:r>
            <a:r>
              <a:rPr lang="en-GB" dirty="0" smtClean="0"/>
              <a:t> Database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7584" y="1772816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a typeface="Times" panose="02020603050405020304" pitchFamily="18" charset="0"/>
              </a:rPr>
              <a:t>Spectral </a:t>
            </a:r>
            <a:r>
              <a:rPr lang="en-GB" dirty="0">
                <a:ea typeface="Times" panose="02020603050405020304" pitchFamily="18" charset="0"/>
              </a:rPr>
              <a:t>line </a:t>
            </a:r>
            <a:r>
              <a:rPr lang="en-GB" dirty="0" smtClean="0">
                <a:ea typeface="Times" panose="02020603050405020304" pitchFamily="18" charset="0"/>
              </a:rPr>
              <a:t>parameters for both near-IR and mid-IR absorption lines are available on the </a:t>
            </a:r>
            <a:r>
              <a:rPr lang="en-GB" i="1" dirty="0">
                <a:ea typeface="Times" panose="02020603050405020304" pitchFamily="18" charset="0"/>
              </a:rPr>
              <a:t>HITRAN </a:t>
            </a:r>
            <a:r>
              <a:rPr lang="en-GB" dirty="0" smtClean="0">
                <a:ea typeface="Times" panose="02020603050405020304" pitchFamily="18" charset="0"/>
              </a:rPr>
              <a:t>database:</a:t>
            </a:r>
          </a:p>
          <a:p>
            <a:r>
              <a:rPr lang="en-GB" u="sng" dirty="0" smtClean="0">
                <a:hlinkClick r:id="rId2"/>
              </a:rPr>
              <a:t>http://www.hitran.org</a:t>
            </a:r>
            <a:endParaRPr lang="en-GB" dirty="0"/>
          </a:p>
          <a:p>
            <a:endParaRPr lang="en-GB" dirty="0" smtClean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r>
              <a:rPr lang="en-GB" dirty="0" smtClean="0">
                <a:ea typeface="Times" panose="02020603050405020304" pitchFamily="18" charset="0"/>
              </a:rPr>
              <a:t>Absorption </a:t>
            </a:r>
            <a:r>
              <a:rPr lang="en-GB" dirty="0">
                <a:ea typeface="Times" panose="02020603050405020304" pitchFamily="18" charset="0"/>
              </a:rPr>
              <a:t>spectra </a:t>
            </a:r>
            <a:r>
              <a:rPr lang="en-GB" dirty="0" smtClean="0">
                <a:ea typeface="Times" panose="02020603050405020304" pitchFamily="18" charset="0"/>
              </a:rPr>
              <a:t>may be modelled </a:t>
            </a:r>
            <a:r>
              <a:rPr lang="en-GB" dirty="0" smtClean="0"/>
              <a:t>with </a:t>
            </a:r>
            <a:r>
              <a:rPr lang="en-GB" dirty="0"/>
              <a:t>various adjustable parameters such as temperature, pressure, line shape (Voigt, Lorentz, or Doppler), path length, wavenumber range, etc</a:t>
            </a:r>
            <a:r>
              <a:rPr lang="en-GB" dirty="0" smtClean="0"/>
              <a:t>. using the </a:t>
            </a:r>
            <a:r>
              <a:rPr lang="en-GB" i="1" dirty="0" smtClean="0"/>
              <a:t>HITRAN</a:t>
            </a:r>
            <a:r>
              <a:rPr lang="en-GB" dirty="0" smtClean="0"/>
              <a:t> application sites:</a:t>
            </a:r>
            <a:endParaRPr lang="en-GB" dirty="0">
              <a:ea typeface="Times" panose="02020603050405020304" pitchFamily="18" charset="0"/>
            </a:endParaRPr>
          </a:p>
          <a:p>
            <a:endParaRPr lang="en-GB" dirty="0">
              <a:ea typeface="Times" panose="02020603050405020304" pitchFamily="18" charset="0"/>
            </a:endParaRPr>
          </a:p>
          <a:p>
            <a:r>
              <a:rPr lang="en-GB" dirty="0" smtClean="0">
                <a:ea typeface="Times" panose="02020603050405020304" pitchFamily="18" charset="0"/>
              </a:rPr>
              <a:t>The </a:t>
            </a:r>
            <a:r>
              <a:rPr lang="en-GB" i="1" dirty="0">
                <a:ea typeface="Times" panose="02020603050405020304" pitchFamily="18" charset="0"/>
              </a:rPr>
              <a:t>HITRAN </a:t>
            </a:r>
            <a:r>
              <a:rPr lang="en-GB" dirty="0">
                <a:ea typeface="Times" panose="02020603050405020304" pitchFamily="18" charset="0"/>
              </a:rPr>
              <a:t>Application Programming Interface (HAPI</a:t>
            </a:r>
            <a:r>
              <a:rPr lang="en-GB" dirty="0" smtClean="0">
                <a:ea typeface="Times" panose="02020603050405020304" pitchFamily="18" charset="0"/>
              </a:rPr>
              <a:t>)</a:t>
            </a:r>
          </a:p>
          <a:p>
            <a:r>
              <a:rPr lang="en-GB" u="sng" dirty="0" smtClean="0">
                <a:hlinkClick r:id="rId3"/>
              </a:rPr>
              <a:t>http</a:t>
            </a:r>
            <a:r>
              <a:rPr lang="en-GB" u="sng" dirty="0">
                <a:hlinkClick r:id="rId3"/>
              </a:rPr>
              <a:t>://www.hitran.org/hapi</a:t>
            </a:r>
            <a:endParaRPr lang="en-GB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r>
              <a:rPr lang="en-GB" i="1" dirty="0" smtClean="0">
                <a:ea typeface="Times" panose="02020603050405020304" pitchFamily="18" charset="0"/>
              </a:rPr>
              <a:t>HITRAN </a:t>
            </a:r>
            <a:r>
              <a:rPr lang="en-GB" dirty="0">
                <a:ea typeface="Times" panose="02020603050405020304" pitchFamily="18" charset="0"/>
              </a:rPr>
              <a:t>on the </a:t>
            </a:r>
            <a:r>
              <a:rPr lang="en-GB" dirty="0" smtClean="0">
                <a:ea typeface="Times" panose="02020603050405020304" pitchFamily="18" charset="0"/>
              </a:rPr>
              <a:t>Web</a:t>
            </a:r>
            <a:endParaRPr lang="en-GB" dirty="0"/>
          </a:p>
          <a:p>
            <a:r>
              <a:rPr lang="en-GB" u="sng" dirty="0">
                <a:hlinkClick r:id="rId4"/>
              </a:rPr>
              <a:t>http://hitran.iao.ru/home</a:t>
            </a:r>
            <a:endParaRPr lang="en-GB" dirty="0"/>
          </a:p>
          <a:p>
            <a:endParaRPr lang="en-GB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8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Typical Mid-IR Absorption Lines for Several Gases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2816"/>
            <a:ext cx="7279248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141763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Transmission=</a:t>
            </a:r>
            <a:r>
              <a:rPr lang="en-GB" dirty="0" err="1" smtClean="0"/>
              <a:t>exp</a:t>
            </a:r>
            <a:r>
              <a:rPr lang="en-GB" dirty="0"/>
              <a:t>(-</a:t>
            </a:r>
            <a:r>
              <a:rPr lang="en-GB" i="1" dirty="0" err="1">
                <a:latin typeface="Symbol" panose="05050102010706020507" pitchFamily="18" charset="2"/>
              </a:rPr>
              <a:t>a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with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=0.01cm</a:t>
            </a:r>
          </a:p>
        </p:txBody>
      </p:sp>
    </p:spTree>
    <p:extLst>
      <p:ext uri="{BB962C8B-B14F-4D97-AF65-F5344CB8AC3E}">
        <p14:creationId xmlns:p14="http://schemas.microsoft.com/office/powerpoint/2010/main" val="27429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84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Comparison With Near-IR </a:t>
            </a:r>
            <a:r>
              <a:rPr lang="en-GB" dirty="0"/>
              <a:t>Lines of </a:t>
            </a:r>
            <a:r>
              <a:rPr lang="en-GB" dirty="0" smtClean="0"/>
              <a:t>CH</a:t>
            </a:r>
            <a:r>
              <a:rPr lang="en-GB" baseline="-25000" dirty="0" smtClean="0"/>
              <a:t>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84" y="1628800"/>
            <a:ext cx="7988033" cy="4675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6464" y="126013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Transmission=</a:t>
            </a:r>
            <a:r>
              <a:rPr lang="en-GB" dirty="0" err="1" smtClean="0"/>
              <a:t>exp</a:t>
            </a:r>
            <a:r>
              <a:rPr lang="en-GB" dirty="0"/>
              <a:t>(-</a:t>
            </a:r>
            <a:r>
              <a:rPr lang="en-GB" i="1" dirty="0" err="1">
                <a:latin typeface="Symbol" panose="05050102010706020507" pitchFamily="18" charset="2"/>
              </a:rPr>
              <a:t>a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with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 smtClean="0"/>
              <a:t>=1cm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1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with Near-IR </a:t>
            </a:r>
            <a:r>
              <a:rPr lang="en-GB" dirty="0"/>
              <a:t>Lines of CO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smtClean="0"/>
              <a:t>in the 2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region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7957401" cy="4657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141763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Transmission=</a:t>
            </a:r>
            <a:r>
              <a:rPr lang="en-GB" dirty="0" err="1" smtClean="0"/>
              <a:t>exp</a:t>
            </a:r>
            <a:r>
              <a:rPr lang="en-GB" dirty="0"/>
              <a:t>(-</a:t>
            </a:r>
            <a:r>
              <a:rPr lang="en-GB" i="1" dirty="0" err="1">
                <a:latin typeface="Symbol" panose="05050102010706020507" pitchFamily="18" charset="2"/>
              </a:rPr>
              <a:t>a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with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 smtClean="0"/>
              <a:t>=1cm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1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with Near-IR Lines of CO</a:t>
            </a:r>
            <a:endParaRPr lang="en-GB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111761" cy="4754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131544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Transmission=</a:t>
            </a:r>
            <a:r>
              <a:rPr lang="en-GB" dirty="0" err="1" smtClean="0"/>
              <a:t>exp</a:t>
            </a:r>
            <a:r>
              <a:rPr lang="en-GB" dirty="0"/>
              <a:t>(-</a:t>
            </a:r>
            <a:r>
              <a:rPr lang="en-GB" i="1" dirty="0" err="1">
                <a:latin typeface="Symbol" panose="05050102010706020507" pitchFamily="18" charset="2"/>
              </a:rPr>
              <a:t>a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with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 smtClean="0"/>
              <a:t>=1cm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Mid-IR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96855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Diode </a:t>
            </a:r>
            <a:r>
              <a:rPr lang="en-GB" dirty="0"/>
              <a:t>laser </a:t>
            </a:r>
            <a:r>
              <a:rPr lang="en-GB" dirty="0" smtClean="0"/>
              <a:t>sources: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quantum </a:t>
            </a:r>
            <a:r>
              <a:rPr lang="en-GB" dirty="0"/>
              <a:t>well (QW) </a:t>
            </a:r>
            <a:r>
              <a:rPr lang="en-GB" dirty="0" smtClean="0"/>
              <a:t>lasers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 smtClean="0"/>
              <a:t>interband</a:t>
            </a:r>
            <a:r>
              <a:rPr lang="en-GB" dirty="0" smtClean="0"/>
              <a:t> </a:t>
            </a:r>
            <a:r>
              <a:rPr lang="en-GB" dirty="0"/>
              <a:t>cascade lasers (</a:t>
            </a:r>
            <a:r>
              <a:rPr lang="en-GB" dirty="0" smtClean="0"/>
              <a:t>ICL’s)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quantum </a:t>
            </a:r>
            <a:r>
              <a:rPr lang="en-GB" dirty="0"/>
              <a:t>cascade lasers (QCL’s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F</a:t>
            </a:r>
            <a:r>
              <a:rPr lang="en-GB" dirty="0" smtClean="0"/>
              <a:t>ibre </a:t>
            </a:r>
            <a:r>
              <a:rPr lang="en-GB" dirty="0"/>
              <a:t>laser sources </a:t>
            </a:r>
            <a:r>
              <a:rPr lang="en-GB" dirty="0" smtClean="0"/>
              <a:t>in </a:t>
            </a:r>
            <a:r>
              <a:rPr lang="en-GB" dirty="0"/>
              <a:t>the mid-IR region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Generation of mid-IR by down-conversion </a:t>
            </a:r>
            <a:r>
              <a:rPr lang="en-GB" dirty="0"/>
              <a:t>of near-IR </a:t>
            </a:r>
            <a:r>
              <a:rPr lang="en-GB" dirty="0" smtClean="0"/>
              <a:t>light by: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Difference </a:t>
            </a:r>
            <a:r>
              <a:rPr lang="en-GB" dirty="0"/>
              <a:t>Frequency Generation (DFG</a:t>
            </a:r>
            <a:r>
              <a:rPr lang="en-GB" dirty="0" smtClean="0"/>
              <a:t>) </a:t>
            </a:r>
          </a:p>
          <a:p>
            <a:pPr marL="0" indent="0">
              <a:buNone/>
            </a:pPr>
            <a:r>
              <a:rPr lang="en-GB" dirty="0" smtClean="0"/>
              <a:t>	Optical </a:t>
            </a:r>
            <a:r>
              <a:rPr lang="en-GB" dirty="0"/>
              <a:t>Parametric Oscillation (OPO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M</a:t>
            </a:r>
            <a:r>
              <a:rPr lang="en-GB" dirty="0" smtClean="0"/>
              <a:t>id-IR </a:t>
            </a:r>
            <a:r>
              <a:rPr lang="en-GB" dirty="0"/>
              <a:t>frequency comb </a:t>
            </a:r>
            <a:r>
              <a:rPr lang="en-GB" dirty="0" smtClean="0"/>
              <a:t>sources.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631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Wavelength Range of Mid-IR Sources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44823"/>
            <a:ext cx="7080607" cy="40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1761</Words>
  <Application>Microsoft Office PowerPoint</Application>
  <PresentationFormat>On-screen Show (4:3)</PresentationFormat>
  <Paragraphs>230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Symbol</vt:lpstr>
      <vt:lpstr>Times</vt:lpstr>
      <vt:lpstr>Times New Roman</vt:lpstr>
      <vt:lpstr>Office Theme</vt:lpstr>
      <vt:lpstr>Equation</vt:lpstr>
      <vt:lpstr>Mid-IR Systems for Gas Absorption Spectroscopy</vt:lpstr>
      <vt:lpstr>Topics Considered</vt:lpstr>
      <vt:lpstr>The HITRAN Database</vt:lpstr>
      <vt:lpstr>Typical Mid-IR Absorption Lines for Several Gases</vt:lpstr>
      <vt:lpstr>Comparison With Near-IR Lines of CH4</vt:lpstr>
      <vt:lpstr>Comparison with Near-IR Lines of CO2 in the 2mm region</vt:lpstr>
      <vt:lpstr>Comparison with Near-IR Lines of CO</vt:lpstr>
      <vt:lpstr>Important Mid-IR Sources</vt:lpstr>
      <vt:lpstr>Wavelength Range of Mid-IR Sources</vt:lpstr>
      <vt:lpstr>Properties of Mid-IR Diode Lasers</vt:lpstr>
      <vt:lpstr>Quantum Cascade Laser Energy Band Diagram for 2 Stages</vt:lpstr>
      <vt:lpstr>Mid-IR Fibre Lasers in ZBLAN Fibre</vt:lpstr>
      <vt:lpstr>Energy Levels for the 2.7mm Fibre Laser in Erbium-Doped ZBLAN</vt:lpstr>
      <vt:lpstr>Mid-IR Sources Based on Down-Conversion of Near-IR by Difference Frequency Generation (DFG)</vt:lpstr>
      <vt:lpstr>Commercial Mid-IR Sources Based on Down-Conversion of Near-IR by Difference Frequency Generation</vt:lpstr>
      <vt:lpstr>Typical Pump Source for DFG Master-Oscillator-Power-Amplifier</vt:lpstr>
      <vt:lpstr>Mid-IR Sources Using An Optical Parametric Oscillator (OPO)</vt:lpstr>
      <vt:lpstr>Commercial Mid-IR Source Using An Optical Parametric Oscillator</vt:lpstr>
      <vt:lpstr>Example of a Mid-IR Dual Comb Generated Using an OPO</vt:lpstr>
      <vt:lpstr>Commercial Mid-IR Comb Sources</vt:lpstr>
      <vt:lpstr>Silicon Photonics for Combs</vt:lpstr>
      <vt:lpstr>Mid-IR Spectroscopy Techniques</vt:lpstr>
      <vt:lpstr>Materials for Mid-IR Windows or Lenses</vt:lpstr>
      <vt:lpstr>Mid-IR Fibres</vt:lpstr>
      <vt:lpstr>Mid-IR Detectors</vt:lpstr>
      <vt:lpstr>Common Near-IR and Mid-IR Detectors</vt:lpstr>
      <vt:lpstr>Summary &amp; Conclusions</vt:lpstr>
    </vt:vector>
  </TitlesOfParts>
  <Company>EEE Dept, 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</dc:title>
  <dc:creator>George Stewart</dc:creator>
  <cp:lastModifiedBy>George Stewart</cp:lastModifiedBy>
  <cp:revision>92</cp:revision>
  <dcterms:created xsi:type="dcterms:W3CDTF">2019-11-19T11:30:57Z</dcterms:created>
  <dcterms:modified xsi:type="dcterms:W3CDTF">2020-08-21T12:21:34Z</dcterms:modified>
</cp:coreProperties>
</file>