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DE7B29-9D2B-4D05-B733-5758102DFA2C}" type="datetimeFigureOut">
              <a:rPr lang="en-GB" smtClean="0"/>
              <a:t>11/11/2014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285009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DE7B29-9D2B-4D05-B733-5758102DFA2C}" type="datetimeFigureOut">
              <a:rPr lang="en-GB" smtClean="0"/>
              <a:t>11/11/2014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175054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DE7B29-9D2B-4D05-B733-5758102DFA2C}" type="datetimeFigureOut">
              <a:rPr lang="en-GB" smtClean="0"/>
              <a:t>11/11/2014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309081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DE7B29-9D2B-4D05-B733-5758102DFA2C}" type="datetimeFigureOut">
              <a:rPr lang="en-GB" smtClean="0"/>
              <a:t>11/11/2014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177229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B29-9D2B-4D05-B733-5758102DFA2C}" type="datetimeFigureOut">
              <a:rPr lang="en-GB" smtClean="0"/>
              <a:t>11/11/2014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22051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DE7B29-9D2B-4D05-B733-5758102DFA2C}" type="datetimeFigureOut">
              <a:rPr lang="en-GB" smtClean="0"/>
              <a:t>11/11/2014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410525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DE7B29-9D2B-4D05-B733-5758102DFA2C}" type="datetimeFigureOut">
              <a:rPr lang="en-GB" smtClean="0"/>
              <a:t>11/11/2014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422560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DE7B29-9D2B-4D05-B733-5758102DFA2C}" type="datetimeFigureOut">
              <a:rPr lang="en-GB" smtClean="0"/>
              <a:t>11/11/2014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122021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E7B29-9D2B-4D05-B733-5758102DFA2C}" type="datetimeFigureOut">
              <a:rPr lang="en-GB" smtClean="0"/>
              <a:t>11/11/2014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314927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E7B29-9D2B-4D05-B733-5758102DFA2C}" type="datetimeFigureOut">
              <a:rPr lang="en-GB" smtClean="0"/>
              <a:t>11/11/2014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143307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E7B29-9D2B-4D05-B733-5758102DFA2C}" type="datetimeFigureOut">
              <a:rPr lang="en-GB" smtClean="0"/>
              <a:t>11/11/2014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80868F-F922-4824-95B6-9A33B609815B}" type="slidenum">
              <a:rPr lang="en-GB" smtClean="0"/>
              <a:t>‹#›</a:t>
            </a:fld>
            <a:endParaRPr lang="en-GB"/>
          </a:p>
        </p:txBody>
      </p:sp>
    </p:spTree>
    <p:extLst>
      <p:ext uri="{BB962C8B-B14F-4D97-AF65-F5344CB8AC3E}">
        <p14:creationId xmlns:p14="http://schemas.microsoft.com/office/powerpoint/2010/main" val="405036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E7B29-9D2B-4D05-B733-5758102DFA2C}" type="datetimeFigureOut">
              <a:rPr lang="en-GB" smtClean="0"/>
              <a:t>11/11/2014</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868F-F922-4824-95B6-9A33B609815B}" type="slidenum">
              <a:rPr lang="en-GB" smtClean="0"/>
              <a:t>‹#›</a:t>
            </a:fld>
            <a:endParaRPr lang="en-GB"/>
          </a:p>
        </p:txBody>
      </p:sp>
    </p:spTree>
    <p:extLst>
      <p:ext uri="{BB962C8B-B14F-4D97-AF65-F5344CB8AC3E}">
        <p14:creationId xmlns:p14="http://schemas.microsoft.com/office/powerpoint/2010/main" val="3555407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862264"/>
            <a:ext cx="5760640" cy="354162"/>
          </a:xfrm>
        </p:spPr>
        <p:txBody>
          <a:bodyPr>
            <a:normAutofit fontScale="90000"/>
          </a:bodyPr>
          <a:lstStyle/>
          <a:p>
            <a:r>
              <a:rPr lang="en-GB" dirty="0" smtClean="0"/>
              <a:t>Plate 12</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698627" y="677887"/>
            <a:ext cx="5669553" cy="4110842"/>
          </a:xfrm>
        </p:spPr>
      </p:pic>
      <p:sp>
        <p:nvSpPr>
          <p:cNvPr id="4" name="Text Placeholder 3"/>
          <p:cNvSpPr>
            <a:spLocks noGrp="1"/>
          </p:cNvSpPr>
          <p:nvPr>
            <p:ph type="body" sz="half" idx="2"/>
          </p:nvPr>
        </p:nvSpPr>
        <p:spPr>
          <a:xfrm>
            <a:off x="1619672" y="5216426"/>
            <a:ext cx="5760640" cy="804862"/>
          </a:xfrm>
        </p:spPr>
        <p:txBody>
          <a:bodyPr/>
          <a:lstStyle/>
          <a:p>
            <a:r>
              <a:rPr lang="en-GB" dirty="0" smtClean="0"/>
              <a:t>American Bison (illustration by Francesco </a:t>
            </a:r>
            <a:r>
              <a:rPr lang="en-GB" dirty="0" err="1" smtClean="0"/>
              <a:t>Rinaldi</a:t>
            </a:r>
            <a:r>
              <a:rPr lang="en-GB" dirty="0" smtClean="0"/>
              <a:t>)</a:t>
            </a:r>
            <a:endParaRPr lang="en-GB" dirty="0"/>
          </a:p>
        </p:txBody>
      </p:sp>
    </p:spTree>
    <p:extLst>
      <p:ext uri="{BB962C8B-B14F-4D97-AF65-F5344CB8AC3E}">
        <p14:creationId xmlns:p14="http://schemas.microsoft.com/office/powerpoint/2010/main" val="4020391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539552" y="404664"/>
            <a:ext cx="5058775" cy="5885948"/>
          </a:xfrm>
        </p:spPr>
      </p:pic>
      <p:sp>
        <p:nvSpPr>
          <p:cNvPr id="6" name="Text Placeholder 5"/>
          <p:cNvSpPr>
            <a:spLocks noGrp="1"/>
          </p:cNvSpPr>
          <p:nvPr>
            <p:ph type="body" sz="half" idx="2"/>
          </p:nvPr>
        </p:nvSpPr>
        <p:spPr>
          <a:xfrm>
            <a:off x="5868144" y="1412776"/>
            <a:ext cx="2424269" cy="3672408"/>
          </a:xfrm>
        </p:spPr>
        <p:txBody>
          <a:bodyPr>
            <a:noAutofit/>
          </a:bodyPr>
          <a:lstStyle/>
          <a:p>
            <a:pPr algn="just"/>
            <a:r>
              <a:rPr lang="en-GB" sz="2000" b="1" dirty="0" smtClean="0"/>
              <a:t>Figure 9.1</a:t>
            </a:r>
          </a:p>
          <a:p>
            <a:r>
              <a:rPr lang="en-GB" dirty="0" smtClean="0"/>
              <a:t>Original </a:t>
            </a:r>
            <a:r>
              <a:rPr lang="en-GB" dirty="0"/>
              <a:t>home range and dates of estimated local exterminations of plains bison and wood bison. Dark number indicate number of bison as January 1</a:t>
            </a:r>
            <a:r>
              <a:rPr lang="en-GB" baseline="30000" dirty="0"/>
              <a:t>st</a:t>
            </a:r>
            <a:r>
              <a:rPr lang="en-GB" dirty="0"/>
              <a:t> 1889. Light numbers give the date of local extermination. Light brown</a:t>
            </a:r>
            <a:r>
              <a:rPr lang="it-IT" dirty="0"/>
              <a:t> </a:t>
            </a:r>
            <a:r>
              <a:rPr lang="en-GB" dirty="0"/>
              <a:t>, range as of 1870; dark brown</a:t>
            </a:r>
            <a:r>
              <a:rPr lang="it-IT" dirty="0"/>
              <a:t> </a:t>
            </a:r>
            <a:r>
              <a:rPr lang="en-GB" dirty="0"/>
              <a:t>, range as of 1889, with modern state and province borders. Recreated from </a:t>
            </a:r>
            <a:r>
              <a:rPr lang="en-GB" dirty="0" err="1"/>
              <a:t>Hornaday</a:t>
            </a:r>
            <a:r>
              <a:rPr lang="en-GB" dirty="0"/>
              <a:t> (1889). Courtesy of Wildlife Conservation Society</a:t>
            </a:r>
            <a:r>
              <a:rPr lang="en-GB" dirty="0" smtClean="0"/>
              <a:t>.</a:t>
            </a:r>
            <a:endParaRPr lang="en-GB" dirty="0"/>
          </a:p>
        </p:txBody>
      </p:sp>
    </p:spTree>
    <p:extLst>
      <p:ext uri="{BB962C8B-B14F-4D97-AF65-F5344CB8AC3E}">
        <p14:creationId xmlns:p14="http://schemas.microsoft.com/office/powerpoint/2010/main" val="147058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790254"/>
            <a:ext cx="5616624" cy="354163"/>
          </a:xfrm>
        </p:spPr>
        <p:txBody>
          <a:bodyPr>
            <a:normAutofit fontScale="90000"/>
          </a:bodyPr>
          <a:lstStyle/>
          <a:p>
            <a:r>
              <a:rPr lang="en-GB" dirty="0" smtClean="0"/>
              <a:t>Figure 9.4</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445" r="5445"/>
          <a:stretch>
            <a:fillRect/>
          </a:stretch>
        </p:blipFill>
        <p:spPr/>
      </p:pic>
      <p:sp>
        <p:nvSpPr>
          <p:cNvPr id="4" name="Text Placeholder 3"/>
          <p:cNvSpPr>
            <a:spLocks noGrp="1"/>
          </p:cNvSpPr>
          <p:nvPr>
            <p:ph type="body" sz="half" idx="2"/>
          </p:nvPr>
        </p:nvSpPr>
        <p:spPr>
          <a:xfrm>
            <a:off x="1691680" y="5144418"/>
            <a:ext cx="5616624" cy="804862"/>
          </a:xfrm>
        </p:spPr>
        <p:txBody>
          <a:bodyPr/>
          <a:lstStyle/>
          <a:p>
            <a:r>
              <a:rPr lang="en-GB" dirty="0"/>
              <a:t>Plains bison bull at Yellowstone National Park. Courtesy of Wildlife Conservation Society</a:t>
            </a:r>
          </a:p>
          <a:p>
            <a:endParaRPr lang="en-GB" dirty="0"/>
          </a:p>
        </p:txBody>
      </p:sp>
    </p:spTree>
    <p:extLst>
      <p:ext uri="{BB962C8B-B14F-4D97-AF65-F5344CB8AC3E}">
        <p14:creationId xmlns:p14="http://schemas.microsoft.com/office/powerpoint/2010/main" val="72736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797152"/>
            <a:ext cx="5832648" cy="354163"/>
          </a:xfrm>
        </p:spPr>
        <p:txBody>
          <a:bodyPr>
            <a:normAutofit fontScale="90000"/>
          </a:bodyPr>
          <a:lstStyle/>
          <a:p>
            <a:r>
              <a:rPr lang="en-GB" dirty="0" smtClean="0"/>
              <a:t>Figure 9.5</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682126" y="612775"/>
            <a:ext cx="5710844" cy="4114800"/>
          </a:xfrm>
        </p:spPr>
      </p:pic>
      <p:sp>
        <p:nvSpPr>
          <p:cNvPr id="4" name="Text Placeholder 3"/>
          <p:cNvSpPr>
            <a:spLocks noGrp="1"/>
          </p:cNvSpPr>
          <p:nvPr>
            <p:ph type="body" sz="half" idx="2"/>
          </p:nvPr>
        </p:nvSpPr>
        <p:spPr>
          <a:xfrm>
            <a:off x="1547664" y="5151316"/>
            <a:ext cx="5832648" cy="804862"/>
          </a:xfrm>
        </p:spPr>
        <p:txBody>
          <a:bodyPr/>
          <a:lstStyle/>
          <a:p>
            <a:r>
              <a:rPr lang="en-GB" dirty="0"/>
              <a:t>A herd of plains bison in mixed grassland forest habitat at ~2,400m elevation at Yellowstone National Park. Courtesy of the United States National Park Service.</a:t>
            </a:r>
          </a:p>
          <a:p>
            <a:endParaRPr lang="en-GB" dirty="0"/>
          </a:p>
        </p:txBody>
      </p:sp>
    </p:spTree>
    <p:extLst>
      <p:ext uri="{BB962C8B-B14F-4D97-AF65-F5344CB8AC3E}">
        <p14:creationId xmlns:p14="http://schemas.microsoft.com/office/powerpoint/2010/main" val="383713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725144"/>
            <a:ext cx="5760640" cy="354163"/>
          </a:xfrm>
        </p:spPr>
        <p:txBody>
          <a:bodyPr>
            <a:normAutofit fontScale="90000"/>
          </a:bodyPr>
          <a:lstStyle/>
          <a:p>
            <a:r>
              <a:rPr lang="en-GB" dirty="0" smtClean="0"/>
              <a:t>Figure 9.6</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691680" y="612774"/>
            <a:ext cx="5616624" cy="4033323"/>
          </a:xfrm>
        </p:spPr>
      </p:pic>
      <p:sp>
        <p:nvSpPr>
          <p:cNvPr id="4" name="Text Placeholder 3"/>
          <p:cNvSpPr>
            <a:spLocks noGrp="1"/>
          </p:cNvSpPr>
          <p:nvPr>
            <p:ph type="body" sz="half" idx="2"/>
          </p:nvPr>
        </p:nvSpPr>
        <p:spPr>
          <a:xfrm>
            <a:off x="1547664" y="5079308"/>
            <a:ext cx="5760640" cy="804862"/>
          </a:xfrm>
        </p:spPr>
        <p:txBody>
          <a:bodyPr/>
          <a:lstStyle/>
          <a:p>
            <a:r>
              <a:rPr lang="en-GB" dirty="0"/>
              <a:t>Bison group size declines amidst peak summer green biomass at Yellowstone National Park. Courtesy of the United States National Park Service</a:t>
            </a:r>
            <a:r>
              <a:rPr lang="en-GB" dirty="0" smtClean="0"/>
              <a:t>.</a:t>
            </a:r>
          </a:p>
        </p:txBody>
      </p:sp>
    </p:spTree>
    <p:extLst>
      <p:ext uri="{BB962C8B-B14F-4D97-AF65-F5344CB8AC3E}">
        <p14:creationId xmlns:p14="http://schemas.microsoft.com/office/powerpoint/2010/main" val="263648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502222"/>
            <a:ext cx="5616624" cy="354163"/>
          </a:xfrm>
        </p:spPr>
        <p:txBody>
          <a:bodyPr>
            <a:normAutofit fontScale="90000"/>
          </a:bodyPr>
          <a:lstStyle/>
          <a:p>
            <a:r>
              <a:rPr lang="en-GB" dirty="0" smtClean="0"/>
              <a:t>Figure 9.7</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698234" y="612775"/>
            <a:ext cx="5538062" cy="3790614"/>
          </a:xfrm>
        </p:spPr>
      </p:pic>
      <p:sp>
        <p:nvSpPr>
          <p:cNvPr id="4" name="Text Placeholder 3"/>
          <p:cNvSpPr>
            <a:spLocks noGrp="1"/>
          </p:cNvSpPr>
          <p:nvPr>
            <p:ph type="body" sz="half" idx="2"/>
          </p:nvPr>
        </p:nvSpPr>
        <p:spPr>
          <a:xfrm>
            <a:off x="1619672" y="4856386"/>
            <a:ext cx="5616624" cy="804862"/>
          </a:xfrm>
        </p:spPr>
        <p:txBody>
          <a:bodyPr>
            <a:normAutofit fontScale="92500" lnSpcReduction="10000"/>
          </a:bodyPr>
          <a:lstStyle/>
          <a:p>
            <a:r>
              <a:rPr lang="en-GB" dirty="0"/>
              <a:t>Aggression between adult male plains bison peaks during the summer rut at Yellowstone National Park. Although uncommon, serious injury would subsequently predispose that animal to selective wolf or bear predation.  Courtesy of United States National Park Service.</a:t>
            </a:r>
          </a:p>
          <a:p>
            <a:endParaRPr lang="en-GB" dirty="0"/>
          </a:p>
        </p:txBody>
      </p:sp>
    </p:spTree>
    <p:extLst>
      <p:ext uri="{BB962C8B-B14F-4D97-AF65-F5344CB8AC3E}">
        <p14:creationId xmlns:p14="http://schemas.microsoft.com/office/powerpoint/2010/main" val="183424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790254"/>
            <a:ext cx="5688632" cy="354163"/>
          </a:xfrm>
        </p:spPr>
        <p:txBody>
          <a:bodyPr>
            <a:normAutofit fontScale="90000"/>
          </a:bodyPr>
          <a:lstStyle/>
          <a:p>
            <a:r>
              <a:rPr lang="en-GB" dirty="0" smtClean="0"/>
              <a:t>Figure 9.8</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31308" y="612774"/>
            <a:ext cx="5576995" cy="4079213"/>
          </a:xfrm>
        </p:spPr>
      </p:pic>
      <p:sp>
        <p:nvSpPr>
          <p:cNvPr id="4" name="Text Placeholder 3"/>
          <p:cNvSpPr>
            <a:spLocks noGrp="1"/>
          </p:cNvSpPr>
          <p:nvPr>
            <p:ph type="body" sz="half" idx="2"/>
          </p:nvPr>
        </p:nvSpPr>
        <p:spPr>
          <a:xfrm>
            <a:off x="1619672" y="5144418"/>
            <a:ext cx="5688632" cy="804862"/>
          </a:xfrm>
        </p:spPr>
        <p:txBody>
          <a:bodyPr>
            <a:normAutofit fontScale="77500" lnSpcReduction="20000"/>
          </a:bodyPr>
          <a:lstStyle/>
          <a:p>
            <a:r>
              <a:rPr lang="en-GB" dirty="0"/>
              <a:t>Despite defensive group </a:t>
            </a:r>
            <a:r>
              <a:rPr lang="en-GB" dirty="0" err="1"/>
              <a:t>behavior</a:t>
            </a:r>
            <a:r>
              <a:rPr lang="en-GB" dirty="0"/>
              <a:t> by plains and wood bison, wolf predation of bison can occur, especially when local terrain conditions favour wolf aggression.  In this example from Yellowstone National Park, wolves were unable to gain sufficient advantage, resulting only in harassment of these bison for a short period of time. Courtesy of the United States National Park Service.</a:t>
            </a:r>
          </a:p>
          <a:p>
            <a:endParaRPr lang="en-GB" dirty="0"/>
          </a:p>
        </p:txBody>
      </p:sp>
    </p:spTree>
    <p:extLst>
      <p:ext uri="{BB962C8B-B14F-4D97-AF65-F5344CB8AC3E}">
        <p14:creationId xmlns:p14="http://schemas.microsoft.com/office/powerpoint/2010/main" val="363883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934270"/>
            <a:ext cx="5616624" cy="354163"/>
          </a:xfrm>
        </p:spPr>
        <p:txBody>
          <a:bodyPr>
            <a:normAutofit fontScale="90000"/>
          </a:bodyPr>
          <a:lstStyle/>
          <a:p>
            <a:r>
              <a:rPr lang="en-GB" dirty="0" smtClean="0"/>
              <a:t>Figure 9.9</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92288" y="492771"/>
            <a:ext cx="5490556" cy="4355869"/>
          </a:xfrm>
        </p:spPr>
      </p:pic>
      <p:sp>
        <p:nvSpPr>
          <p:cNvPr id="4" name="Text Placeholder 3"/>
          <p:cNvSpPr>
            <a:spLocks noGrp="1"/>
          </p:cNvSpPr>
          <p:nvPr>
            <p:ph type="body" sz="half" idx="2"/>
          </p:nvPr>
        </p:nvSpPr>
        <p:spPr>
          <a:xfrm>
            <a:off x="1691680" y="5288434"/>
            <a:ext cx="5616624" cy="804862"/>
          </a:xfrm>
        </p:spPr>
        <p:txBody>
          <a:bodyPr>
            <a:normAutofit fontScale="92500" lnSpcReduction="10000"/>
          </a:bodyPr>
          <a:lstStyle/>
          <a:p>
            <a:r>
              <a:rPr lang="en-GB" dirty="0"/>
              <a:t>In the face of extreme weather, plains bison will often reduce movement and thus energy expenditure.  In this case, this female waited out a 3 day winter snow blizzard on a nature preserve in South Dakota, USA.  Courtesy of Glenn Plumb.</a:t>
            </a:r>
          </a:p>
          <a:p>
            <a:endParaRPr lang="en-GB" dirty="0"/>
          </a:p>
        </p:txBody>
      </p:sp>
    </p:spTree>
    <p:extLst>
      <p:ext uri="{BB962C8B-B14F-4D97-AF65-F5344CB8AC3E}">
        <p14:creationId xmlns:p14="http://schemas.microsoft.com/office/powerpoint/2010/main" val="3215990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279</Words>
  <Application>Microsoft Office PowerPoint</Application>
  <PresentationFormat>On-screen Show (4:3)</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Plate 12</vt:lpstr>
      <vt:lpstr>PowerPoint Presentation</vt:lpstr>
      <vt:lpstr>Figure 9.4</vt:lpstr>
      <vt:lpstr>Figure 9.5</vt:lpstr>
      <vt:lpstr>Figure 9.6</vt:lpstr>
      <vt:lpstr>Figure 9.7</vt:lpstr>
      <vt:lpstr>Figure 9.8</vt:lpstr>
      <vt:lpstr>Figure 9.9</vt:lpstr>
    </vt:vector>
  </TitlesOfParts>
  <Company>Cambridge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9.1</dc:title>
  <dc:creator>Ilaria Tassistro</dc:creator>
  <cp:lastModifiedBy>Ilaria Tassistro</cp:lastModifiedBy>
  <cp:revision>18</cp:revision>
  <dcterms:created xsi:type="dcterms:W3CDTF">2014-10-31T10:35:51Z</dcterms:created>
  <dcterms:modified xsi:type="dcterms:W3CDTF">2014-11-11T16:43:28Z</dcterms:modified>
</cp:coreProperties>
</file>