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261603-029C-4F32-95FF-52BE25BDF3CA}"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265508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61603-029C-4F32-95FF-52BE25BDF3CA}"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158674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61603-029C-4F32-95FF-52BE25BDF3CA}"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128744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61603-029C-4F32-95FF-52BE25BDF3CA}"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274102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61603-029C-4F32-95FF-52BE25BDF3CA}"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45922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261603-029C-4F32-95FF-52BE25BDF3CA}" type="datetimeFigureOut">
              <a:rPr lang="en-GB" smtClean="0"/>
              <a:t>15/04/2014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293773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261603-029C-4F32-95FF-52BE25BDF3CA}" type="datetimeFigureOut">
              <a:rPr lang="en-GB" smtClean="0"/>
              <a:t>15/04/2014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214529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261603-029C-4F32-95FF-52BE25BDF3CA}" type="datetimeFigureOut">
              <a:rPr lang="en-GB" smtClean="0"/>
              <a:t>15/04/2014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242416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61603-029C-4F32-95FF-52BE25BDF3CA}" type="datetimeFigureOut">
              <a:rPr lang="en-GB" smtClean="0"/>
              <a:t>15/04/2014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64580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61603-029C-4F32-95FF-52BE25BDF3CA}" type="datetimeFigureOut">
              <a:rPr lang="en-GB" smtClean="0"/>
              <a:t>15/04/2014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37876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61603-029C-4F32-95FF-52BE25BDF3CA}" type="datetimeFigureOut">
              <a:rPr lang="en-GB" smtClean="0"/>
              <a:t>15/04/2014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03E92-C697-4F3A-AF34-6CCD8290CFCD}" type="slidenum">
              <a:rPr lang="en-GB" smtClean="0"/>
              <a:t>‹#›</a:t>
            </a:fld>
            <a:endParaRPr lang="en-GB"/>
          </a:p>
        </p:txBody>
      </p:sp>
    </p:spTree>
    <p:extLst>
      <p:ext uri="{BB962C8B-B14F-4D97-AF65-F5344CB8AC3E}">
        <p14:creationId xmlns:p14="http://schemas.microsoft.com/office/powerpoint/2010/main" val="224986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61603-029C-4F32-95FF-52BE25BDF3CA}" type="datetimeFigureOut">
              <a:rPr lang="en-GB" smtClean="0"/>
              <a:t>15/04/2014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03E92-C697-4F3A-AF34-6CCD8290CFCD}" type="slidenum">
              <a:rPr lang="en-GB" smtClean="0"/>
              <a:t>‹#›</a:t>
            </a:fld>
            <a:endParaRPr lang="en-GB"/>
          </a:p>
        </p:txBody>
      </p:sp>
    </p:spTree>
    <p:extLst>
      <p:ext uri="{BB962C8B-B14F-4D97-AF65-F5344CB8AC3E}">
        <p14:creationId xmlns:p14="http://schemas.microsoft.com/office/powerpoint/2010/main" val="40286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3968" y="1916832"/>
            <a:ext cx="4174232" cy="1470025"/>
          </a:xfrm>
        </p:spPr>
        <p:txBody>
          <a:bodyPr/>
          <a:lstStyle/>
          <a:p>
            <a:r>
              <a:rPr lang="en-GB" dirty="0" smtClean="0"/>
              <a:t>Chapter 5</a:t>
            </a:r>
            <a:endParaRPr lang="en-GB" dirty="0"/>
          </a:p>
        </p:txBody>
      </p:sp>
      <p:sp>
        <p:nvSpPr>
          <p:cNvPr id="3" name="Subtitle 2"/>
          <p:cNvSpPr>
            <a:spLocks noGrp="1"/>
          </p:cNvSpPr>
          <p:nvPr>
            <p:ph type="subTitle" idx="1"/>
          </p:nvPr>
        </p:nvSpPr>
        <p:spPr>
          <a:xfrm>
            <a:off x="4283968" y="3672607"/>
            <a:ext cx="4176464" cy="1752600"/>
          </a:xfrm>
        </p:spPr>
        <p:txBody>
          <a:bodyPr/>
          <a:lstStyle/>
          <a:p>
            <a:r>
              <a:rPr lang="en-GB" dirty="0" smtClean="0"/>
              <a:t>Common ancestry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917891"/>
            <a:ext cx="3266905" cy="4959381"/>
          </a:xfrm>
          <a:prstGeom prst="rect">
            <a:avLst/>
          </a:prstGeom>
        </p:spPr>
      </p:pic>
    </p:spTree>
    <p:extLst>
      <p:ext uri="{BB962C8B-B14F-4D97-AF65-F5344CB8AC3E}">
        <p14:creationId xmlns:p14="http://schemas.microsoft.com/office/powerpoint/2010/main" val="11458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293096"/>
            <a:ext cx="7200800" cy="566738"/>
          </a:xfrm>
        </p:spPr>
        <p:txBody>
          <a:bodyPr/>
          <a:lstStyle/>
          <a:p>
            <a:r>
              <a:rPr lang="en-GB" sz="1800" dirty="0" smtClean="0"/>
              <a:t>Figure 5.9</a:t>
            </a:r>
            <a:r>
              <a:rPr lang="en-GB" dirty="0" smtClean="0"/>
              <a:t>	</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88743" y="836712"/>
            <a:ext cx="5766515" cy="3455720"/>
          </a:xfrm>
        </p:spPr>
      </p:pic>
      <p:sp>
        <p:nvSpPr>
          <p:cNvPr id="4" name="Text Placeholder 3"/>
          <p:cNvSpPr>
            <a:spLocks noGrp="1"/>
          </p:cNvSpPr>
          <p:nvPr>
            <p:ph type="body" sz="half" idx="2"/>
          </p:nvPr>
        </p:nvSpPr>
        <p:spPr>
          <a:xfrm>
            <a:off x="971600" y="4859834"/>
            <a:ext cx="7200800" cy="1521494"/>
          </a:xfrm>
        </p:spPr>
        <p:txBody>
          <a:bodyPr>
            <a:normAutofit fontScale="85000" lnSpcReduction="20000"/>
          </a:bodyPr>
          <a:lstStyle/>
          <a:p>
            <a:r>
              <a:rPr lang="en-US" dirty="0" err="1"/>
              <a:t>Symplesiomorphies</a:t>
            </a:r>
            <a:r>
              <a:rPr lang="en-US" dirty="0"/>
              <a:t> and </a:t>
            </a:r>
            <a:r>
              <a:rPr lang="en-US" dirty="0" err="1"/>
              <a:t>synapomorphies</a:t>
            </a:r>
            <a:r>
              <a:rPr lang="en-US" dirty="0"/>
              <a:t>, or how the study of form of extant taxa as well that of extinct taxa in dated fossils can help clarify evolutionary relatedness. Note: </a:t>
            </a:r>
            <a:r>
              <a:rPr lang="en-US" i="1" dirty="0" err="1"/>
              <a:t>Tiktaalik</a:t>
            </a:r>
            <a:r>
              <a:rPr lang="en-US" dirty="0"/>
              <a:t> and </a:t>
            </a:r>
            <a:r>
              <a:rPr lang="en-US" i="1" dirty="0"/>
              <a:t>Archaeopteryx</a:t>
            </a:r>
            <a:r>
              <a:rPr lang="en-US" dirty="0"/>
              <a:t> are NOT the common ancestors; however, the common ancestor in each case could be similar to </a:t>
            </a:r>
            <a:r>
              <a:rPr lang="en-US" i="1" dirty="0" err="1"/>
              <a:t>Tiktaalik</a:t>
            </a:r>
            <a:r>
              <a:rPr lang="en-US" dirty="0"/>
              <a:t> or </a:t>
            </a:r>
            <a:r>
              <a:rPr lang="en-US" i="1" dirty="0"/>
              <a:t>Archaeopteryx</a:t>
            </a:r>
            <a:r>
              <a:rPr lang="en-US" dirty="0"/>
              <a:t> and so these are included in the evolutionary tree. Not possessing limbs is the </a:t>
            </a:r>
            <a:r>
              <a:rPr lang="en-US" dirty="0" err="1"/>
              <a:t>plesiomoprhic</a:t>
            </a:r>
            <a:r>
              <a:rPr lang="en-US" dirty="0"/>
              <a:t> character and a </a:t>
            </a:r>
            <a:r>
              <a:rPr lang="en-US" dirty="0" err="1"/>
              <a:t>symplesiomorphy</a:t>
            </a:r>
            <a:r>
              <a:rPr lang="en-US" dirty="0"/>
              <a:t> for lampreys (jawless fish), sharks (cartilaginous fish) and </a:t>
            </a:r>
            <a:r>
              <a:rPr lang="en-US" dirty="0" err="1"/>
              <a:t>trouts</a:t>
            </a:r>
            <a:r>
              <a:rPr lang="en-US" dirty="0"/>
              <a:t> (bone-fish); possessing limbs is the </a:t>
            </a:r>
            <a:r>
              <a:rPr lang="en-US" dirty="0" err="1"/>
              <a:t>apomorphic</a:t>
            </a:r>
            <a:r>
              <a:rPr lang="en-US" dirty="0"/>
              <a:t> character and a </a:t>
            </a:r>
            <a:r>
              <a:rPr lang="en-US" dirty="0" err="1"/>
              <a:t>synapomorphy</a:t>
            </a:r>
            <a:r>
              <a:rPr lang="en-US" dirty="0"/>
              <a:t> for frogs (amphibians) and birds; wings are a </a:t>
            </a:r>
            <a:r>
              <a:rPr lang="en-US" dirty="0" err="1"/>
              <a:t>synapomorphy</a:t>
            </a:r>
            <a:r>
              <a:rPr lang="en-US" dirty="0"/>
              <a:t> for eagles and hens</a:t>
            </a:r>
            <a:r>
              <a:rPr lang="en-US" dirty="0" smtClean="0"/>
              <a:t>. </a:t>
            </a:r>
            <a:r>
              <a:rPr lang="en-US" dirty="0"/>
              <a:t>Image adapted from “300 vector silhouettes of animals (mammals, birds, fish, insects)” © Shutterstock.com/</a:t>
            </a:r>
            <a:r>
              <a:rPr lang="en-US" dirty="0" err="1"/>
              <a:t>ntnt</a:t>
            </a:r>
            <a:r>
              <a:rPr lang="en-US" dirty="0"/>
              <a:t>; “Big collection of vector” © Shutterstock.com/Pavel K; “66 pieces of detailed </a:t>
            </a:r>
            <a:r>
              <a:rPr lang="en-US" dirty="0" err="1"/>
              <a:t>vectoral</a:t>
            </a:r>
            <a:r>
              <a:rPr lang="en-US" dirty="0"/>
              <a:t> (fish silhouette) © Shutterstock.com/</a:t>
            </a:r>
            <a:r>
              <a:rPr lang="en-US" dirty="0" err="1"/>
              <a:t>pinare</a:t>
            </a:r>
            <a:r>
              <a:rPr lang="en-US" dirty="0"/>
              <a:t>; “vector animals silhouettes” © Shutterstock.com/lilac.</a:t>
            </a:r>
            <a:endParaRPr lang="en-GB" dirty="0"/>
          </a:p>
          <a:p>
            <a:endParaRPr lang="en-GB" dirty="0"/>
          </a:p>
          <a:p>
            <a:endParaRPr lang="en-GB" dirty="0"/>
          </a:p>
        </p:txBody>
      </p:sp>
    </p:spTree>
    <p:extLst>
      <p:ext uri="{BB962C8B-B14F-4D97-AF65-F5344CB8AC3E}">
        <p14:creationId xmlns:p14="http://schemas.microsoft.com/office/powerpoint/2010/main" val="202030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37112"/>
            <a:ext cx="5486400" cy="566738"/>
          </a:xfrm>
        </p:spPr>
        <p:txBody>
          <a:bodyPr>
            <a:normAutofit/>
          </a:bodyPr>
          <a:lstStyle/>
          <a:p>
            <a:r>
              <a:rPr lang="en-GB" sz="1800" dirty="0" smtClean="0"/>
              <a:t>Figure 5.10</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819772" y="899489"/>
            <a:ext cx="5504456" cy="3033567"/>
          </a:xfrm>
        </p:spPr>
      </p:pic>
      <p:sp>
        <p:nvSpPr>
          <p:cNvPr id="4" name="Text Placeholder 3"/>
          <p:cNvSpPr>
            <a:spLocks noGrp="1"/>
          </p:cNvSpPr>
          <p:nvPr>
            <p:ph type="body" sz="half" idx="2"/>
          </p:nvPr>
        </p:nvSpPr>
        <p:spPr>
          <a:xfrm>
            <a:off x="1792288" y="5003850"/>
            <a:ext cx="5486400" cy="804862"/>
          </a:xfrm>
        </p:spPr>
        <p:txBody>
          <a:bodyPr>
            <a:noAutofit/>
          </a:bodyPr>
          <a:lstStyle/>
          <a:p>
            <a:r>
              <a:rPr lang="en-US" sz="1200" dirty="0"/>
              <a:t>A thought experiment of how to infer history from contemporary data. Balls A-D roll over the black and gray planes and colored, numbered papers stick on the balls as they roll over them. At the end, depending on which papers are found on each ball one can infer the actual route of each of the balls. </a:t>
            </a:r>
            <a:r>
              <a:rPr lang="en-US" sz="1200" dirty="0" smtClean="0"/>
              <a:t>Image © Simon </a:t>
            </a:r>
            <a:r>
              <a:rPr lang="en-US" sz="1200" dirty="0" err="1" smtClean="0"/>
              <a:t>Tegg</a:t>
            </a:r>
            <a:r>
              <a:rPr lang="en-US" sz="1200" dirty="0" smtClean="0"/>
              <a:t>.</a:t>
            </a:r>
            <a:endParaRPr lang="en-GB" sz="1200" dirty="0"/>
          </a:p>
        </p:txBody>
      </p:sp>
    </p:spTree>
    <p:extLst>
      <p:ext uri="{BB962C8B-B14F-4D97-AF65-F5344CB8AC3E}">
        <p14:creationId xmlns:p14="http://schemas.microsoft.com/office/powerpoint/2010/main" val="124717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653136"/>
            <a:ext cx="6264696" cy="566738"/>
          </a:xfrm>
        </p:spPr>
        <p:txBody>
          <a:bodyPr>
            <a:normAutofit/>
          </a:bodyPr>
          <a:lstStyle/>
          <a:p>
            <a:r>
              <a:rPr lang="en-GB" sz="1800" dirty="0" smtClean="0"/>
              <a:t>Figure 5.11</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024484" y="836712"/>
            <a:ext cx="5095032" cy="3702415"/>
          </a:xfrm>
        </p:spPr>
      </p:pic>
      <p:sp>
        <p:nvSpPr>
          <p:cNvPr id="4" name="Text Placeholder 3"/>
          <p:cNvSpPr>
            <a:spLocks noGrp="1"/>
          </p:cNvSpPr>
          <p:nvPr>
            <p:ph type="body" sz="half" idx="2"/>
          </p:nvPr>
        </p:nvSpPr>
        <p:spPr>
          <a:xfrm>
            <a:off x="1763688" y="5219874"/>
            <a:ext cx="6264696" cy="1233462"/>
          </a:xfrm>
        </p:spPr>
        <p:txBody>
          <a:bodyPr>
            <a:normAutofit/>
          </a:bodyPr>
          <a:lstStyle/>
          <a:p>
            <a:r>
              <a:rPr lang="en-US" sz="1200" dirty="0"/>
              <a:t>An</a:t>
            </a:r>
            <a:r>
              <a:rPr lang="en-US" sz="1200" b="1" dirty="0"/>
              <a:t> </a:t>
            </a:r>
            <a:r>
              <a:rPr lang="en-US" sz="1200" dirty="0"/>
              <a:t>evolutionary tree of vertebrates based on </a:t>
            </a:r>
            <a:r>
              <a:rPr lang="en-US" sz="1200" dirty="0" err="1"/>
              <a:t>apomorphic</a:t>
            </a:r>
            <a:r>
              <a:rPr lang="en-US" sz="1200" dirty="0"/>
              <a:t> characters (CAV: common ancestor of vertebrates). Note that the apparent progression from jawless fish to mammals (from left to right) is an illusion (see next figure</a:t>
            </a:r>
            <a:r>
              <a:rPr lang="en-US" sz="1200" dirty="0" smtClean="0"/>
              <a:t>). </a:t>
            </a:r>
            <a:r>
              <a:rPr lang="en-US" sz="1200" dirty="0"/>
              <a:t>Image adapted from “300 vector silhouettes of animals (mammals, birds, fish, insects)” © Shutterstock.com/</a:t>
            </a:r>
            <a:r>
              <a:rPr lang="en-US" sz="1200" dirty="0" err="1"/>
              <a:t>ntnt</a:t>
            </a:r>
            <a:r>
              <a:rPr lang="en-US" sz="1200" dirty="0"/>
              <a:t>; “Big collection of vector” © Shutterstock.com/Pavel K; “66 pieces of detailed </a:t>
            </a:r>
            <a:r>
              <a:rPr lang="en-US" sz="1200" dirty="0" err="1"/>
              <a:t>vectoral</a:t>
            </a:r>
            <a:r>
              <a:rPr lang="en-US" sz="1200" dirty="0"/>
              <a:t> (fish silhouette) © Shutterstock.com/</a:t>
            </a:r>
            <a:r>
              <a:rPr lang="en-US" sz="1200" dirty="0" err="1"/>
              <a:t>pinare</a:t>
            </a:r>
            <a:r>
              <a:rPr lang="en-US" sz="1200" dirty="0"/>
              <a:t>; “vector animals silhouettes” © Shutterstock.com/lilac.</a:t>
            </a:r>
            <a:endParaRPr lang="en-GB" sz="1200" dirty="0"/>
          </a:p>
          <a:p>
            <a:endParaRPr lang="en-GB" sz="1200" dirty="0"/>
          </a:p>
        </p:txBody>
      </p:sp>
    </p:spTree>
    <p:extLst>
      <p:ext uri="{BB962C8B-B14F-4D97-AF65-F5344CB8AC3E}">
        <p14:creationId xmlns:p14="http://schemas.microsoft.com/office/powerpoint/2010/main" val="253532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653136"/>
            <a:ext cx="6624736" cy="566738"/>
          </a:xfrm>
        </p:spPr>
        <p:txBody>
          <a:bodyPr/>
          <a:lstStyle/>
          <a:p>
            <a:r>
              <a:rPr lang="en-GB" sz="1800" dirty="0" smtClean="0"/>
              <a:t>Figure 5.12</a:t>
            </a:r>
            <a:r>
              <a:rPr lang="en-GB" dirty="0" smtClean="0"/>
              <a:t>	</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592201"/>
            <a:ext cx="5486400" cy="4156364"/>
          </a:xfrm>
        </p:spPr>
      </p:pic>
      <p:sp>
        <p:nvSpPr>
          <p:cNvPr id="4" name="Text Placeholder 3"/>
          <p:cNvSpPr>
            <a:spLocks noGrp="1"/>
          </p:cNvSpPr>
          <p:nvPr>
            <p:ph type="body" sz="half" idx="2"/>
          </p:nvPr>
        </p:nvSpPr>
        <p:spPr>
          <a:xfrm>
            <a:off x="1403648" y="5219874"/>
            <a:ext cx="6624736" cy="1161454"/>
          </a:xfrm>
        </p:spPr>
        <p:txBody>
          <a:bodyPr>
            <a:normAutofit fontScale="77500" lnSpcReduction="20000"/>
          </a:bodyPr>
          <a:lstStyle/>
          <a:p>
            <a:r>
              <a:rPr lang="en-US" sz="1500" dirty="0"/>
              <a:t>The</a:t>
            </a:r>
            <a:r>
              <a:rPr lang="en-US" sz="1500" b="1" dirty="0"/>
              <a:t> </a:t>
            </a:r>
            <a:r>
              <a:rPr lang="en-US" sz="1500" dirty="0"/>
              <a:t>phylogenetic relationships of vertebrates of Figure 5.11 can be represented in various ways as shown here. All these evolutionary trees are equivalent and represent the same relationships (the double arrows indicate the nodes in which the taxa belonging in a clade have just changed relative places; CAV: common ancestor of vertebrates). Image adapted from “300 vector silhouettes of animals (mammals, birds, fish, insects)” © Shutterstock.com/</a:t>
            </a:r>
            <a:r>
              <a:rPr lang="en-US" sz="1500" dirty="0" err="1"/>
              <a:t>ntnt</a:t>
            </a:r>
            <a:r>
              <a:rPr lang="en-US" sz="1500" dirty="0"/>
              <a:t>; “Big collection of vector” © Shutterstock.com/Pavel K; “66 pieces of detailed </a:t>
            </a:r>
            <a:r>
              <a:rPr lang="en-US" sz="1500" dirty="0" err="1"/>
              <a:t>vectoral</a:t>
            </a:r>
            <a:r>
              <a:rPr lang="en-US" sz="1500" dirty="0"/>
              <a:t> (fish silhouette) © Shutterstock.com/</a:t>
            </a:r>
            <a:r>
              <a:rPr lang="en-US" sz="1500" dirty="0" err="1"/>
              <a:t>pinare</a:t>
            </a:r>
            <a:r>
              <a:rPr lang="en-US" sz="1500" dirty="0"/>
              <a:t>; “vector animals silhouettes” © Shutterstock.com/lilac</a:t>
            </a:r>
            <a:r>
              <a:rPr lang="en-US" sz="1500" dirty="0" smtClean="0"/>
              <a:t>.</a:t>
            </a:r>
            <a:endParaRPr lang="en-GB" sz="1500" dirty="0"/>
          </a:p>
          <a:p>
            <a:endParaRPr lang="en-GB" dirty="0"/>
          </a:p>
        </p:txBody>
      </p:sp>
    </p:spTree>
    <p:extLst>
      <p:ext uri="{BB962C8B-B14F-4D97-AF65-F5344CB8AC3E}">
        <p14:creationId xmlns:p14="http://schemas.microsoft.com/office/powerpoint/2010/main" val="355168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800600"/>
            <a:ext cx="6192688" cy="566738"/>
          </a:xfrm>
        </p:spPr>
        <p:txBody>
          <a:bodyPr>
            <a:normAutofit/>
          </a:bodyPr>
          <a:lstStyle/>
          <a:p>
            <a:r>
              <a:rPr lang="en-GB" sz="1800" dirty="0" smtClean="0"/>
              <a:t>Figure 5.13</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471241" y="548680"/>
            <a:ext cx="4201519" cy="4246081"/>
          </a:xfrm>
        </p:spPr>
      </p:pic>
      <p:sp>
        <p:nvSpPr>
          <p:cNvPr id="4" name="Text Placeholder 3"/>
          <p:cNvSpPr>
            <a:spLocks noGrp="1"/>
          </p:cNvSpPr>
          <p:nvPr>
            <p:ph type="body" sz="half" idx="2"/>
          </p:nvPr>
        </p:nvSpPr>
        <p:spPr>
          <a:xfrm>
            <a:off x="1475656" y="5367338"/>
            <a:ext cx="6192688" cy="941982"/>
          </a:xfrm>
        </p:spPr>
        <p:txBody>
          <a:bodyPr>
            <a:normAutofit fontScale="85000" lnSpcReduction="10000"/>
          </a:bodyPr>
          <a:lstStyle/>
          <a:p>
            <a:r>
              <a:rPr lang="en-US" dirty="0"/>
              <a:t>The “evolution” of “Nathan”. Contemporary “Nathan” character can be homologies if they have evolved from a common ancestor (either “Nathanael” or “Jonathan”), or </a:t>
            </a:r>
            <a:r>
              <a:rPr lang="en-US" dirty="0" err="1"/>
              <a:t>homoplasies</a:t>
            </a:r>
            <a:r>
              <a:rPr lang="en-US" dirty="0"/>
              <a:t> if they have evolved independently from different ancestors (“Nathanael” and “Jonathan”). “Nathan” and “Jon” are </a:t>
            </a:r>
            <a:r>
              <a:rPr lang="en-US" dirty="0" err="1"/>
              <a:t>synapomorphies</a:t>
            </a:r>
            <a:r>
              <a:rPr lang="en-US" dirty="0"/>
              <a:t>, i.e. derived characters from an ancestral one (“Nathanael”), whereas contemporary “Nathanael” are </a:t>
            </a:r>
            <a:r>
              <a:rPr lang="en-US" dirty="0" err="1"/>
              <a:t>symplesiomorphies</a:t>
            </a:r>
            <a:r>
              <a:rPr lang="en-US" dirty="0"/>
              <a:t>.</a:t>
            </a:r>
            <a:endParaRPr lang="en-GB" dirty="0"/>
          </a:p>
        </p:txBody>
      </p:sp>
    </p:spTree>
    <p:extLst>
      <p:ext uri="{BB962C8B-B14F-4D97-AF65-F5344CB8AC3E}">
        <p14:creationId xmlns:p14="http://schemas.microsoft.com/office/powerpoint/2010/main" val="231238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509120"/>
            <a:ext cx="6120680" cy="566738"/>
          </a:xfrm>
        </p:spPr>
        <p:txBody>
          <a:bodyPr>
            <a:normAutofit/>
          </a:bodyPr>
          <a:lstStyle/>
          <a:p>
            <a:r>
              <a:rPr lang="en-GB" sz="1800" dirty="0" smtClean="0"/>
              <a:t>Figure 5.14</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968644" y="836712"/>
            <a:ext cx="5206713" cy="3371253"/>
          </a:xfrm>
        </p:spPr>
      </p:pic>
      <p:sp>
        <p:nvSpPr>
          <p:cNvPr id="4" name="Text Placeholder 3"/>
          <p:cNvSpPr>
            <a:spLocks noGrp="1"/>
          </p:cNvSpPr>
          <p:nvPr>
            <p:ph type="body" sz="half" idx="2"/>
          </p:nvPr>
        </p:nvSpPr>
        <p:spPr>
          <a:xfrm>
            <a:off x="1619672" y="5075858"/>
            <a:ext cx="6120680" cy="1233462"/>
          </a:xfrm>
        </p:spPr>
        <p:txBody>
          <a:bodyPr>
            <a:noAutofit/>
          </a:bodyPr>
          <a:lstStyle/>
          <a:p>
            <a:r>
              <a:rPr lang="en-US" sz="1200" dirty="0"/>
              <a:t>Bird and bat wings are homologies as vertebrate forelimbs but they are </a:t>
            </a:r>
            <a:r>
              <a:rPr lang="en-US" sz="1200" dirty="0" err="1"/>
              <a:t>homoplasies</a:t>
            </a:r>
            <a:r>
              <a:rPr lang="en-US" sz="1200" dirty="0"/>
              <a:t> as vertebrate wings. Whereas their structure is due to the common ancestor of vertebrates, their functionality as wings evolved independently. Image adapted from “300 vector silhouettes of animals (mammals, birds, fish, insects)” © Shutterstock.com/</a:t>
            </a:r>
            <a:r>
              <a:rPr lang="en-US" sz="1200" dirty="0" err="1"/>
              <a:t>ntnt</a:t>
            </a:r>
            <a:r>
              <a:rPr lang="en-US" sz="1200" dirty="0"/>
              <a:t>; “Big collection of vector” © Shutterstock.com/Pavel K; “66 pieces of detailed </a:t>
            </a:r>
            <a:r>
              <a:rPr lang="en-US" sz="1200" dirty="0" err="1"/>
              <a:t>vectoral</a:t>
            </a:r>
            <a:r>
              <a:rPr lang="en-US" sz="1200" dirty="0"/>
              <a:t> (fish silhouette) © Shutterstock.com/</a:t>
            </a:r>
            <a:r>
              <a:rPr lang="en-US" sz="1200" dirty="0" err="1"/>
              <a:t>pinare</a:t>
            </a:r>
            <a:r>
              <a:rPr lang="en-US" sz="1200" dirty="0"/>
              <a:t>; “vector animals silhouettes” © Shutterstock.com/lilac.</a:t>
            </a:r>
            <a:endParaRPr lang="en-GB" sz="1200" dirty="0"/>
          </a:p>
          <a:p>
            <a:endParaRPr lang="en-GB" sz="1200" dirty="0"/>
          </a:p>
        </p:txBody>
      </p:sp>
    </p:spTree>
    <p:extLst>
      <p:ext uri="{BB962C8B-B14F-4D97-AF65-F5344CB8AC3E}">
        <p14:creationId xmlns:p14="http://schemas.microsoft.com/office/powerpoint/2010/main" val="357140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725144"/>
            <a:ext cx="6120680" cy="566738"/>
          </a:xfrm>
        </p:spPr>
        <p:txBody>
          <a:bodyPr>
            <a:normAutofit/>
          </a:bodyPr>
          <a:lstStyle/>
          <a:p>
            <a:r>
              <a:rPr lang="en-GB" sz="1800" dirty="0" smtClean="0"/>
              <a:t>Figure 5.15</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381679" y="692696"/>
            <a:ext cx="4380642" cy="3949542"/>
          </a:xfrm>
        </p:spPr>
      </p:pic>
      <p:sp>
        <p:nvSpPr>
          <p:cNvPr id="4" name="Text Placeholder 3"/>
          <p:cNvSpPr>
            <a:spLocks noGrp="1"/>
          </p:cNvSpPr>
          <p:nvPr>
            <p:ph type="body" sz="half" idx="2"/>
          </p:nvPr>
        </p:nvSpPr>
        <p:spPr>
          <a:xfrm>
            <a:off x="1835696" y="5291882"/>
            <a:ext cx="6120680" cy="1017438"/>
          </a:xfrm>
        </p:spPr>
        <p:txBody>
          <a:bodyPr>
            <a:normAutofit/>
          </a:bodyPr>
          <a:lstStyle/>
          <a:p>
            <a:r>
              <a:rPr lang="en-US" sz="1200" dirty="0"/>
              <a:t>Eagle and hen wings are homologies as they are derived from a common ancestor; both of them and bat wings are </a:t>
            </a:r>
            <a:r>
              <a:rPr lang="en-US" sz="1200" dirty="0" err="1"/>
              <a:t>homoplasies</a:t>
            </a:r>
            <a:r>
              <a:rPr lang="en-US" sz="1200" dirty="0" smtClean="0"/>
              <a:t>. </a:t>
            </a:r>
            <a:r>
              <a:rPr lang="en-US" sz="1200" dirty="0"/>
              <a:t>Image adapted from “300 vector silhouettes of animals (mammals, birds, fish, insects)” © Shutterstock.com/</a:t>
            </a:r>
            <a:r>
              <a:rPr lang="en-US" sz="1200" dirty="0" err="1"/>
              <a:t>ntnt</a:t>
            </a:r>
            <a:r>
              <a:rPr lang="en-US" sz="1200" dirty="0"/>
              <a:t>; “Big collection of vector” © Shutterstock.com/Pavel K; “66 pieces of detailed </a:t>
            </a:r>
            <a:r>
              <a:rPr lang="en-US" sz="1200" dirty="0" err="1"/>
              <a:t>vectoral</a:t>
            </a:r>
            <a:r>
              <a:rPr lang="en-US" sz="1200" dirty="0"/>
              <a:t> (fish silhouette) © Shutterstock.com/</a:t>
            </a:r>
            <a:r>
              <a:rPr lang="en-US" sz="1200" dirty="0" err="1"/>
              <a:t>pinare</a:t>
            </a:r>
            <a:r>
              <a:rPr lang="en-US" sz="1200" dirty="0"/>
              <a:t>; “vector animals silhouettes” © Shutterstock.com/lilac.</a:t>
            </a:r>
            <a:endParaRPr lang="en-GB" sz="1200" dirty="0"/>
          </a:p>
          <a:p>
            <a:endParaRPr lang="en-GB" sz="1200" dirty="0"/>
          </a:p>
          <a:p>
            <a:endParaRPr lang="en-GB" dirty="0"/>
          </a:p>
        </p:txBody>
      </p:sp>
    </p:spTree>
    <p:extLst>
      <p:ext uri="{BB962C8B-B14F-4D97-AF65-F5344CB8AC3E}">
        <p14:creationId xmlns:p14="http://schemas.microsoft.com/office/powerpoint/2010/main" val="127829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09120"/>
            <a:ext cx="5486400" cy="566738"/>
          </a:xfrm>
        </p:spPr>
        <p:txBody>
          <a:bodyPr>
            <a:normAutofit/>
          </a:bodyPr>
          <a:lstStyle/>
          <a:p>
            <a:r>
              <a:rPr lang="en-GB" sz="1800" dirty="0" smtClean="0"/>
              <a:t>Figure 5.16</a:t>
            </a:r>
            <a:endParaRPr lang="en-GB" sz="1800" dirty="0"/>
          </a:p>
        </p:txBody>
      </p:sp>
      <p:sp>
        <p:nvSpPr>
          <p:cNvPr id="4" name="Text Placeholder 3"/>
          <p:cNvSpPr>
            <a:spLocks noGrp="1"/>
          </p:cNvSpPr>
          <p:nvPr>
            <p:ph type="body" sz="half" idx="2"/>
          </p:nvPr>
        </p:nvSpPr>
        <p:spPr>
          <a:xfrm>
            <a:off x="1792288" y="5075858"/>
            <a:ext cx="5486400" cy="804862"/>
          </a:xfrm>
        </p:spPr>
        <p:txBody>
          <a:bodyPr/>
          <a:lstStyle/>
          <a:p>
            <a:r>
              <a:rPr lang="en-US" sz="1200" dirty="0"/>
              <a:t>Bat (a) and bird (b) skeletons</a:t>
            </a:r>
            <a:r>
              <a:rPr lang="en-US" sz="1200" dirty="0" smtClean="0"/>
              <a:t>. Image © Simon </a:t>
            </a:r>
            <a:r>
              <a:rPr lang="en-US" sz="1200" dirty="0" err="1" smtClean="0"/>
              <a:t>Tegg</a:t>
            </a:r>
            <a:r>
              <a:rPr lang="en-US" sz="1200" dirty="0" smtClean="0"/>
              <a:t>.</a:t>
            </a:r>
            <a:endParaRPr lang="en-GB" sz="1200" dirty="0"/>
          </a:p>
          <a:p>
            <a:endParaRPr lang="en-GB"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46728" y="1556792"/>
            <a:ext cx="7250544" cy="2168153"/>
          </a:xfrm>
        </p:spPr>
      </p:pic>
    </p:spTree>
    <p:extLst>
      <p:ext uri="{BB962C8B-B14F-4D97-AF65-F5344CB8AC3E}">
        <p14:creationId xmlns:p14="http://schemas.microsoft.com/office/powerpoint/2010/main" val="342119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149080"/>
            <a:ext cx="5486400" cy="566738"/>
          </a:xfrm>
        </p:spPr>
        <p:txBody>
          <a:bodyPr>
            <a:normAutofit/>
          </a:bodyPr>
          <a:lstStyle/>
          <a:p>
            <a:r>
              <a:rPr lang="en-GB" sz="1800" dirty="0" smtClean="0"/>
              <a:t>Figure 5.17</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145797" y="1620886"/>
            <a:ext cx="6852407" cy="1808114"/>
          </a:xfrm>
        </p:spPr>
      </p:pic>
      <p:sp>
        <p:nvSpPr>
          <p:cNvPr id="4" name="Text Placeholder 3"/>
          <p:cNvSpPr>
            <a:spLocks noGrp="1"/>
          </p:cNvSpPr>
          <p:nvPr>
            <p:ph type="body" sz="half" idx="2"/>
          </p:nvPr>
        </p:nvSpPr>
        <p:spPr>
          <a:xfrm>
            <a:off x="1792288" y="4715818"/>
            <a:ext cx="5486400" cy="804862"/>
          </a:xfrm>
        </p:spPr>
        <p:txBody>
          <a:bodyPr/>
          <a:lstStyle/>
          <a:p>
            <a:r>
              <a:rPr lang="en-US" sz="1200" dirty="0"/>
              <a:t>Transitional forms in the evolution of modern whales (</a:t>
            </a:r>
            <a:r>
              <a:rPr lang="en-US" sz="1200" i="1" dirty="0" err="1"/>
              <a:t>Balaena</a:t>
            </a:r>
            <a:r>
              <a:rPr lang="en-US" sz="1200" dirty="0"/>
              <a:t>) from tetrapod ancestors (adapted from Coyne 2009, p.54</a:t>
            </a:r>
            <a:r>
              <a:rPr lang="en-US" sz="1200" dirty="0" smtClean="0"/>
              <a:t>). </a:t>
            </a:r>
            <a:r>
              <a:rPr lang="en-US" sz="1200" dirty="0"/>
              <a:t>Image © Simon </a:t>
            </a:r>
            <a:r>
              <a:rPr lang="en-US" sz="1200" dirty="0" err="1"/>
              <a:t>Tegg</a:t>
            </a:r>
            <a:r>
              <a:rPr lang="en-US" sz="1200" dirty="0"/>
              <a:t>.</a:t>
            </a:r>
            <a:endParaRPr lang="en-GB" sz="1200" dirty="0"/>
          </a:p>
          <a:p>
            <a:endParaRPr lang="en-GB" sz="1200" dirty="0"/>
          </a:p>
          <a:p>
            <a:endParaRPr lang="en-GB" dirty="0"/>
          </a:p>
        </p:txBody>
      </p:sp>
    </p:spTree>
    <p:extLst>
      <p:ext uri="{BB962C8B-B14F-4D97-AF65-F5344CB8AC3E}">
        <p14:creationId xmlns:p14="http://schemas.microsoft.com/office/powerpoint/2010/main" val="163215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800600"/>
            <a:ext cx="5904656" cy="566738"/>
          </a:xfrm>
        </p:spPr>
        <p:txBody>
          <a:bodyPr>
            <a:normAutofit/>
          </a:bodyPr>
          <a:lstStyle/>
          <a:p>
            <a:r>
              <a:rPr lang="en-GB" sz="1800" dirty="0" smtClean="0"/>
              <a:t>Figure 5.18</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60481" y="612775"/>
            <a:ext cx="5748251" cy="4114800"/>
          </a:xfrm>
        </p:spPr>
      </p:pic>
      <p:sp>
        <p:nvSpPr>
          <p:cNvPr id="4" name="Text Placeholder 3"/>
          <p:cNvSpPr>
            <a:spLocks noGrp="1"/>
          </p:cNvSpPr>
          <p:nvPr>
            <p:ph type="body" sz="half" idx="2"/>
          </p:nvPr>
        </p:nvSpPr>
        <p:spPr>
          <a:xfrm>
            <a:off x="1547664" y="5367338"/>
            <a:ext cx="5904656" cy="1013990"/>
          </a:xfrm>
        </p:spPr>
        <p:txBody>
          <a:bodyPr>
            <a:normAutofit/>
          </a:bodyPr>
          <a:lstStyle/>
          <a:p>
            <a:r>
              <a:rPr lang="en-US" sz="1200" dirty="0"/>
              <a:t>Wings of</a:t>
            </a:r>
            <a:r>
              <a:rPr lang="en-US" sz="1200" i="1" dirty="0"/>
              <a:t> </a:t>
            </a:r>
            <a:r>
              <a:rPr lang="en-US" sz="1200" dirty="0"/>
              <a:t>bats and birds and hydrodynamic shapes of fish and sea mammals as </a:t>
            </a:r>
            <a:r>
              <a:rPr lang="en-US" sz="1200" dirty="0" err="1"/>
              <a:t>homoplasies</a:t>
            </a:r>
            <a:r>
              <a:rPr lang="en-US" sz="1200" dirty="0"/>
              <a:t> and homologies</a:t>
            </a:r>
            <a:r>
              <a:rPr lang="en-US" sz="1200" dirty="0" smtClean="0"/>
              <a:t>. Image adapted from “300 vector silhouettes of animals (mammals, birds, fish, insects)” © Shutterstock.com/</a:t>
            </a:r>
            <a:r>
              <a:rPr lang="en-US" sz="1200" dirty="0" err="1" smtClean="0"/>
              <a:t>ntnt</a:t>
            </a:r>
            <a:r>
              <a:rPr lang="en-US" sz="1200" dirty="0" smtClean="0"/>
              <a:t>; “Big collection of vector” © Shutterstock.com/Pavel K; “66 pieces of detailed </a:t>
            </a:r>
            <a:r>
              <a:rPr lang="en-US" sz="1200" dirty="0" err="1" smtClean="0"/>
              <a:t>vectoral</a:t>
            </a:r>
            <a:r>
              <a:rPr lang="en-US" sz="1200" dirty="0" smtClean="0"/>
              <a:t> (fish silhouette) © Shutterstock.com/</a:t>
            </a:r>
            <a:r>
              <a:rPr lang="en-US" sz="1200" dirty="0" err="1" smtClean="0"/>
              <a:t>pinare</a:t>
            </a:r>
            <a:r>
              <a:rPr lang="en-US" sz="1200" dirty="0" smtClean="0"/>
              <a:t>; “vector animals silhouettes” © Shutterstock.com/lilac.</a:t>
            </a:r>
            <a:endParaRPr lang="en-GB" sz="1200" dirty="0"/>
          </a:p>
        </p:txBody>
      </p:sp>
    </p:spTree>
    <p:extLst>
      <p:ext uri="{BB962C8B-B14F-4D97-AF65-F5344CB8AC3E}">
        <p14:creationId xmlns:p14="http://schemas.microsoft.com/office/powerpoint/2010/main" val="199366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Figure 5.1</a:t>
            </a:r>
            <a:endParaRPr lang="en-GB" sz="1800"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826680" y="620688"/>
            <a:ext cx="3234562" cy="2227703"/>
          </a:xfrm>
        </p:spPr>
      </p:pic>
      <p:sp>
        <p:nvSpPr>
          <p:cNvPr id="4" name="Text Placeholder 3"/>
          <p:cNvSpPr>
            <a:spLocks noGrp="1"/>
          </p:cNvSpPr>
          <p:nvPr>
            <p:ph type="body" sz="half" idx="2"/>
          </p:nvPr>
        </p:nvSpPr>
        <p:spPr/>
        <p:txBody>
          <a:bodyPr/>
          <a:lstStyle/>
          <a:p>
            <a:r>
              <a:rPr lang="en-US" sz="1200" dirty="0"/>
              <a:t>Two families of a) African and b) European origin. Children usually resemble their parents in several characters such as hair type or skin color as it is the case here</a:t>
            </a:r>
            <a:r>
              <a:rPr lang="en-US" sz="1200" dirty="0" smtClean="0"/>
              <a:t>. Image © </a:t>
            </a:r>
            <a:r>
              <a:rPr lang="en-US" sz="1200" dirty="0" err="1" smtClean="0"/>
              <a:t>Alashi</a:t>
            </a:r>
            <a:r>
              <a:rPr lang="en-US" sz="1200" dirty="0" smtClean="0"/>
              <a:t>.</a:t>
            </a:r>
            <a:endParaRPr lang="en-GB" sz="1200" dirty="0"/>
          </a:p>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664" y="2557524"/>
            <a:ext cx="3249376" cy="2212124"/>
          </a:xfrm>
          <a:prstGeom prst="rect">
            <a:avLst/>
          </a:prstGeom>
        </p:spPr>
      </p:pic>
    </p:spTree>
    <p:extLst>
      <p:ext uri="{BB962C8B-B14F-4D97-AF65-F5344CB8AC3E}">
        <p14:creationId xmlns:p14="http://schemas.microsoft.com/office/powerpoint/2010/main" val="350116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56" y="4725144"/>
            <a:ext cx="6566520" cy="566738"/>
          </a:xfrm>
        </p:spPr>
        <p:txBody>
          <a:bodyPr>
            <a:normAutofit/>
          </a:bodyPr>
          <a:lstStyle/>
          <a:p>
            <a:r>
              <a:rPr lang="en-GB" sz="1800" dirty="0" smtClean="0"/>
              <a:t>Figure 5.19</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41015" y="891201"/>
            <a:ext cx="5661971" cy="3840529"/>
          </a:xfrm>
        </p:spPr>
      </p:pic>
      <p:sp>
        <p:nvSpPr>
          <p:cNvPr id="4" name="Text Placeholder 3"/>
          <p:cNvSpPr>
            <a:spLocks noGrp="1"/>
          </p:cNvSpPr>
          <p:nvPr>
            <p:ph type="body" sz="half" idx="2"/>
          </p:nvPr>
        </p:nvSpPr>
        <p:spPr>
          <a:xfrm>
            <a:off x="1389856" y="5291882"/>
            <a:ext cx="6566520" cy="1233462"/>
          </a:xfrm>
        </p:spPr>
        <p:txBody>
          <a:bodyPr>
            <a:normAutofit fontScale="77500" lnSpcReduction="20000"/>
          </a:bodyPr>
          <a:lstStyle/>
          <a:p>
            <a:r>
              <a:rPr lang="en-US" dirty="0"/>
              <a:t>The evolutionary trees show all possible topologies for each set of taxa (humans /chimpanzees/ gorillas, 5–8 million years ago; chordates / arthropods / nematodes, &gt;550 million years ago). Below each topology, the percentage and number (in parentheses) of DNA coding sequences (DCSs), and rare genomic changes (RGCs) supporting that topology are shown (based on maximum likelihood analyses). A number of DNA coding sequences in each case are uninformative: a) 6 of 98 DCSs; and b) 179 of 507 DCSs (adapted from </a:t>
            </a:r>
            <a:r>
              <a:rPr lang="en-US" dirty="0" err="1"/>
              <a:t>Rokas</a:t>
            </a:r>
            <a:r>
              <a:rPr lang="en-US" dirty="0"/>
              <a:t> and Carroll, 2006). What the resulting trees indicate is that we cannot be 100% certain about which topology is the accurate one. However, RGCs increase the level of certainty compared to DCSs.</a:t>
            </a:r>
            <a:endParaRPr lang="en-GB" dirty="0"/>
          </a:p>
          <a:p>
            <a:endParaRPr lang="en-GB" dirty="0"/>
          </a:p>
        </p:txBody>
      </p:sp>
    </p:spTree>
    <p:extLst>
      <p:ext uri="{BB962C8B-B14F-4D97-AF65-F5344CB8AC3E}">
        <p14:creationId xmlns:p14="http://schemas.microsoft.com/office/powerpoint/2010/main" val="1766849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365104"/>
            <a:ext cx="5486400" cy="566738"/>
          </a:xfrm>
        </p:spPr>
        <p:txBody>
          <a:bodyPr/>
          <a:lstStyle/>
          <a:p>
            <a:r>
              <a:rPr lang="en-GB" dirty="0" smtClean="0"/>
              <a:t>Figure 5.20</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42476" y="620688"/>
            <a:ext cx="8659049" cy="2948967"/>
          </a:xfrm>
        </p:spPr>
      </p:pic>
      <p:sp>
        <p:nvSpPr>
          <p:cNvPr id="4" name="Text Placeholder 3"/>
          <p:cNvSpPr>
            <a:spLocks noGrp="1"/>
          </p:cNvSpPr>
          <p:nvPr>
            <p:ph type="body" sz="half" idx="2"/>
          </p:nvPr>
        </p:nvSpPr>
        <p:spPr>
          <a:xfrm>
            <a:off x="1792288" y="4931842"/>
            <a:ext cx="5486400" cy="804862"/>
          </a:xfrm>
        </p:spPr>
        <p:txBody>
          <a:bodyPr>
            <a:normAutofit/>
          </a:bodyPr>
          <a:lstStyle/>
          <a:p>
            <a:r>
              <a:rPr lang="en-US" sz="1300" dirty="0"/>
              <a:t>The possible independent evolution of </a:t>
            </a:r>
            <a:r>
              <a:rPr lang="en-US" sz="1300" dirty="0" err="1"/>
              <a:t>multicellularity</a:t>
            </a:r>
            <a:r>
              <a:rPr lang="en-US" sz="1300" dirty="0"/>
              <a:t> (adapted from Arthur 2011, p.12). The important conclusion here is that not all multicellular organisms are derived from a single, first multicellular common ancestor.</a:t>
            </a:r>
            <a:endParaRPr lang="en-GB" sz="1300" dirty="0"/>
          </a:p>
          <a:p>
            <a:endParaRPr lang="en-GB" dirty="0"/>
          </a:p>
        </p:txBody>
      </p:sp>
    </p:spTree>
    <p:extLst>
      <p:ext uri="{BB962C8B-B14F-4D97-AF65-F5344CB8AC3E}">
        <p14:creationId xmlns:p14="http://schemas.microsoft.com/office/powerpoint/2010/main" val="284118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937720"/>
            <a:ext cx="5486400" cy="566738"/>
          </a:xfrm>
        </p:spPr>
        <p:txBody>
          <a:bodyPr>
            <a:normAutofit/>
          </a:bodyPr>
          <a:lstStyle/>
          <a:p>
            <a:r>
              <a:rPr lang="en-GB" sz="1800" dirty="0" smtClean="0"/>
              <a:t>Figure 5.21</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63688" y="199235"/>
            <a:ext cx="5222812" cy="4525909"/>
          </a:xfrm>
        </p:spPr>
      </p:pic>
      <p:sp>
        <p:nvSpPr>
          <p:cNvPr id="4" name="Text Placeholder 3"/>
          <p:cNvSpPr>
            <a:spLocks noGrp="1"/>
          </p:cNvSpPr>
          <p:nvPr>
            <p:ph type="body" sz="half" idx="2"/>
          </p:nvPr>
        </p:nvSpPr>
        <p:spPr>
          <a:xfrm>
            <a:off x="1792288" y="5504458"/>
            <a:ext cx="5486400" cy="804862"/>
          </a:xfrm>
        </p:spPr>
        <p:txBody>
          <a:bodyPr>
            <a:normAutofit lnSpcReduction="10000"/>
          </a:bodyPr>
          <a:lstStyle/>
          <a:p>
            <a:r>
              <a:rPr lang="en-US" sz="1300" dirty="0"/>
              <a:t>Three perspectives of evolution: a) changes in individuals, which is wrong; b) changes in the genetic structure of populations, which is inadequate, and c) changes in the developmental trajectories of individuals which is the </a:t>
            </a:r>
            <a:r>
              <a:rPr lang="en-US" sz="1300" dirty="0" err="1"/>
              <a:t>evo-devo</a:t>
            </a:r>
            <a:r>
              <a:rPr lang="en-US" sz="1300" dirty="0"/>
              <a:t> perspective.</a:t>
            </a:r>
            <a:endParaRPr lang="en-GB" sz="1300" dirty="0"/>
          </a:p>
          <a:p>
            <a:endParaRPr lang="en-GB" dirty="0"/>
          </a:p>
        </p:txBody>
      </p:sp>
    </p:spTree>
    <p:extLst>
      <p:ext uri="{BB962C8B-B14F-4D97-AF65-F5344CB8AC3E}">
        <p14:creationId xmlns:p14="http://schemas.microsoft.com/office/powerpoint/2010/main" val="66666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662462"/>
            <a:ext cx="7776864" cy="566738"/>
          </a:xfrm>
        </p:spPr>
        <p:txBody>
          <a:bodyPr>
            <a:normAutofit/>
          </a:bodyPr>
          <a:lstStyle/>
          <a:p>
            <a:r>
              <a:rPr lang="en-GB" sz="1800" dirty="0" smtClean="0"/>
              <a:t>Figure 5.22</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461132" y="404664"/>
            <a:ext cx="4221736" cy="4413633"/>
          </a:xfrm>
        </p:spPr>
      </p:pic>
      <p:sp>
        <p:nvSpPr>
          <p:cNvPr id="4" name="Text Placeholder 3"/>
          <p:cNvSpPr>
            <a:spLocks noGrp="1"/>
          </p:cNvSpPr>
          <p:nvPr>
            <p:ph type="body" sz="half" idx="2"/>
          </p:nvPr>
        </p:nvSpPr>
        <p:spPr>
          <a:xfrm>
            <a:off x="755576" y="5229200"/>
            <a:ext cx="7776864" cy="1296144"/>
          </a:xfrm>
        </p:spPr>
        <p:txBody>
          <a:bodyPr>
            <a:normAutofit fontScale="62500" lnSpcReduction="20000"/>
          </a:bodyPr>
          <a:lstStyle/>
          <a:p>
            <a:r>
              <a:rPr lang="en-US" dirty="0"/>
              <a:t>Cases of developmental reprogramming: a) Part of the development of an embryo, divided in time frames (DT: developmental time), is shown. At DT 3 a DNA sequence is expressed in the mid-anterior part and a protein is </a:t>
            </a:r>
            <a:r>
              <a:rPr lang="en-US" dirty="0" err="1"/>
              <a:t>synthesised</a:t>
            </a:r>
            <a:r>
              <a:rPr lang="en-US" dirty="0"/>
              <a:t> (grey region) which guides the development of limbs until DT 6. b) </a:t>
            </a:r>
            <a:r>
              <a:rPr lang="en-US" dirty="0" err="1"/>
              <a:t>Heterochrony</a:t>
            </a:r>
            <a:r>
              <a:rPr lang="en-US" dirty="0"/>
              <a:t>: the DNA sequence starts being expressed at a later time (DT 5) and stops being expressed at DT 6. As a result the protein was produced for a shorter time and the limbs are shorter. c) Heterotopy: At DT 3 a DNA sequence is expressed, but in the mid-posterior part, and a protein is </a:t>
            </a:r>
            <a:r>
              <a:rPr lang="en-US" dirty="0" err="1"/>
              <a:t>synthesised</a:t>
            </a:r>
            <a:r>
              <a:rPr lang="en-US" dirty="0"/>
              <a:t> (grey region) which guides the development of limbs until DT 6, but at another place of the embryo than before. d) </a:t>
            </a:r>
            <a:r>
              <a:rPr lang="en-US" dirty="0" err="1"/>
              <a:t>Heterometry</a:t>
            </a:r>
            <a:r>
              <a:rPr lang="en-US" dirty="0"/>
              <a:t>: At DT 3 a DNA sequence is expressed in the mid-anterior part and a protein is </a:t>
            </a:r>
            <a:r>
              <a:rPr lang="en-US" dirty="0" err="1"/>
              <a:t>synthesised</a:t>
            </a:r>
            <a:r>
              <a:rPr lang="en-US" dirty="0"/>
              <a:t>, but in a greater amount (dark grey region), which guides the development of longer limbs until DT 6. e) </a:t>
            </a:r>
            <a:r>
              <a:rPr lang="en-US" dirty="0" err="1"/>
              <a:t>Heterotypy</a:t>
            </a:r>
            <a:r>
              <a:rPr lang="en-US" dirty="0"/>
              <a:t>: At DT 3 a DNA sequence is expressed in the mid-anterior part and a protein is </a:t>
            </a:r>
            <a:r>
              <a:rPr lang="en-US" dirty="0" err="1"/>
              <a:t>synthesised</a:t>
            </a:r>
            <a:r>
              <a:rPr lang="en-US" dirty="0"/>
              <a:t> (grey region) which guides the development of limbs until DT 6, but this time limbs grow to a different direction than before. It is important to note that in all cases the DNA sequence that produces the protein is the same and changes have only taken place in the regulatory sequences that control its expression.</a:t>
            </a:r>
            <a:endParaRPr lang="en-GB" dirty="0"/>
          </a:p>
          <a:p>
            <a:endParaRPr lang="en-GB" dirty="0"/>
          </a:p>
        </p:txBody>
      </p:sp>
    </p:spTree>
    <p:extLst>
      <p:ext uri="{BB962C8B-B14F-4D97-AF65-F5344CB8AC3E}">
        <p14:creationId xmlns:p14="http://schemas.microsoft.com/office/powerpoint/2010/main" val="4147557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800600"/>
            <a:ext cx="6206480" cy="566738"/>
          </a:xfrm>
        </p:spPr>
        <p:txBody>
          <a:bodyPr>
            <a:normAutofit/>
          </a:bodyPr>
          <a:lstStyle/>
          <a:p>
            <a:r>
              <a:rPr lang="en-GB" sz="1800" dirty="0" smtClean="0"/>
              <a:t>Figure 5.23</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364624" y="612775"/>
            <a:ext cx="6330142" cy="4106487"/>
          </a:xfrm>
        </p:spPr>
      </p:pic>
      <p:sp>
        <p:nvSpPr>
          <p:cNvPr id="4" name="Text Placeholder 3"/>
          <p:cNvSpPr>
            <a:spLocks noGrp="1"/>
          </p:cNvSpPr>
          <p:nvPr>
            <p:ph type="body" sz="half" idx="2"/>
          </p:nvPr>
        </p:nvSpPr>
        <p:spPr>
          <a:xfrm>
            <a:off x="1403648" y="5367338"/>
            <a:ext cx="6206480" cy="869974"/>
          </a:xfrm>
        </p:spPr>
        <p:txBody>
          <a:bodyPr>
            <a:normAutofit fontScale="70000" lnSpcReduction="20000"/>
          </a:bodyPr>
          <a:lstStyle/>
          <a:p>
            <a:r>
              <a:rPr lang="en-US" sz="1700" dirty="0"/>
              <a:t>Evolutionary relationships among animals. Notice the “inversion” of systems between protostomes and </a:t>
            </a:r>
            <a:r>
              <a:rPr lang="en-US" sz="1700" dirty="0" err="1"/>
              <a:t>deuterostomes</a:t>
            </a:r>
            <a:r>
              <a:rPr lang="en-US" sz="1700" dirty="0"/>
              <a:t>. Protostomes have the central nervous system ventral to the digestive system whereas </a:t>
            </a:r>
            <a:r>
              <a:rPr lang="en-US" sz="1700" dirty="0" err="1"/>
              <a:t>deuterostomes</a:t>
            </a:r>
            <a:r>
              <a:rPr lang="en-US" sz="1700" dirty="0"/>
              <a:t> have the central nervous system dorsal to the digestive system (dark grey: digestive system; light grey: nervous system; adapted from De </a:t>
            </a:r>
            <a:r>
              <a:rPr lang="en-US" sz="1700" dirty="0" err="1"/>
              <a:t>Robertis</a:t>
            </a:r>
            <a:r>
              <a:rPr lang="en-US" sz="1700" dirty="0"/>
              <a:t> 2008, 2009).</a:t>
            </a:r>
            <a:endParaRPr lang="en-GB" sz="1700" dirty="0"/>
          </a:p>
          <a:p>
            <a:endParaRPr lang="en-GB" dirty="0"/>
          </a:p>
        </p:txBody>
      </p:sp>
    </p:spTree>
    <p:extLst>
      <p:ext uri="{BB962C8B-B14F-4D97-AF65-F5344CB8AC3E}">
        <p14:creationId xmlns:p14="http://schemas.microsoft.com/office/powerpoint/2010/main" val="3211910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717032"/>
            <a:ext cx="5486400" cy="566738"/>
          </a:xfrm>
        </p:spPr>
        <p:txBody>
          <a:bodyPr/>
          <a:lstStyle/>
          <a:p>
            <a:r>
              <a:rPr lang="en-GB" sz="1800" dirty="0" smtClean="0"/>
              <a:t>Table 5.1</a:t>
            </a:r>
            <a:r>
              <a:rPr lang="en-GB" dirty="0" smtClean="0"/>
              <a:t>	</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046316" y="1116830"/>
            <a:ext cx="7051368" cy="2240162"/>
          </a:xfrm>
        </p:spPr>
      </p:pic>
      <p:sp>
        <p:nvSpPr>
          <p:cNvPr id="4" name="Text Placeholder 3"/>
          <p:cNvSpPr>
            <a:spLocks noGrp="1"/>
          </p:cNvSpPr>
          <p:nvPr>
            <p:ph type="body" sz="half" idx="2"/>
          </p:nvPr>
        </p:nvSpPr>
        <p:spPr>
          <a:xfrm>
            <a:off x="1403648" y="4283770"/>
            <a:ext cx="5486400" cy="804862"/>
          </a:xfrm>
        </p:spPr>
        <p:txBody>
          <a:bodyPr>
            <a:normAutofit/>
          </a:bodyPr>
          <a:lstStyle/>
          <a:p>
            <a:r>
              <a:rPr lang="en-US" sz="1200" dirty="0"/>
              <a:t>Comparison of some characters of bacteria</a:t>
            </a:r>
            <a:r>
              <a:rPr lang="en-US" sz="1200" i="1" dirty="0"/>
              <a:t>, </a:t>
            </a:r>
            <a:r>
              <a:rPr lang="en-US" sz="1200" dirty="0" err="1"/>
              <a:t>archaea</a:t>
            </a:r>
            <a:r>
              <a:rPr lang="en-US" sz="1200" dirty="0"/>
              <a:t> and eukaryotes (refers to the majority of cases; </a:t>
            </a:r>
            <a:r>
              <a:rPr lang="en-GB" sz="1200" dirty="0"/>
              <a:t>from </a:t>
            </a:r>
            <a:r>
              <a:rPr lang="en-GB" sz="1200" dirty="0" err="1"/>
              <a:t>Cavvichiolli</a:t>
            </a:r>
            <a:r>
              <a:rPr lang="en-GB" sz="1200" dirty="0"/>
              <a:t> 2011)</a:t>
            </a:r>
          </a:p>
        </p:txBody>
      </p:sp>
    </p:spTree>
    <p:extLst>
      <p:ext uri="{BB962C8B-B14F-4D97-AF65-F5344CB8AC3E}">
        <p14:creationId xmlns:p14="http://schemas.microsoft.com/office/powerpoint/2010/main" val="101891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77072"/>
            <a:ext cx="5486400" cy="566738"/>
          </a:xfrm>
        </p:spPr>
        <p:txBody>
          <a:bodyPr>
            <a:normAutofit/>
          </a:bodyPr>
          <a:lstStyle/>
          <a:p>
            <a:r>
              <a:rPr lang="en-GB" sz="1800" dirty="0" smtClean="0"/>
              <a:t>Table 5.2</a:t>
            </a:r>
            <a:endParaRPr lang="en-GB"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183881" y="1154347"/>
            <a:ext cx="6776238" cy="2490677"/>
          </a:xfrm>
        </p:spPr>
      </p:pic>
      <p:sp>
        <p:nvSpPr>
          <p:cNvPr id="4" name="Text Placeholder 3"/>
          <p:cNvSpPr>
            <a:spLocks noGrp="1"/>
          </p:cNvSpPr>
          <p:nvPr>
            <p:ph type="body" sz="half" idx="2"/>
          </p:nvPr>
        </p:nvSpPr>
        <p:spPr>
          <a:xfrm>
            <a:off x="1331640" y="4643810"/>
            <a:ext cx="5486400" cy="804862"/>
          </a:xfrm>
        </p:spPr>
        <p:txBody>
          <a:bodyPr/>
          <a:lstStyle/>
          <a:p>
            <a:r>
              <a:rPr lang="en-US" sz="1200" dirty="0"/>
              <a:t>Apparent origins of some key molecular systems of eukaryotes (adapted from </a:t>
            </a:r>
            <a:r>
              <a:rPr lang="en-US" sz="1200" dirty="0" err="1"/>
              <a:t>Koonin</a:t>
            </a:r>
            <a:r>
              <a:rPr lang="en-US" sz="1200" dirty="0"/>
              <a:t> 2010b)</a:t>
            </a:r>
            <a:endParaRPr lang="en-GB" sz="1200" dirty="0"/>
          </a:p>
          <a:p>
            <a:endParaRPr lang="en-GB" dirty="0"/>
          </a:p>
        </p:txBody>
      </p:sp>
    </p:spTree>
    <p:extLst>
      <p:ext uri="{BB962C8B-B14F-4D97-AF65-F5344CB8AC3E}">
        <p14:creationId xmlns:p14="http://schemas.microsoft.com/office/powerpoint/2010/main" val="256073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221088"/>
            <a:ext cx="5486400" cy="566738"/>
          </a:xfrm>
        </p:spPr>
        <p:txBody>
          <a:bodyPr>
            <a:normAutofit/>
          </a:bodyPr>
          <a:lstStyle/>
          <a:p>
            <a:r>
              <a:rPr lang="en-GB" sz="1800" dirty="0" smtClean="0"/>
              <a:t>Table 5.3</a:t>
            </a:r>
            <a:endParaRPr lang="en-GB"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71600" y="1318301"/>
            <a:ext cx="7246614" cy="2542747"/>
          </a:xfrm>
        </p:spPr>
      </p:pic>
      <p:sp>
        <p:nvSpPr>
          <p:cNvPr id="4" name="Text Placeholder 3"/>
          <p:cNvSpPr>
            <a:spLocks noGrp="1"/>
          </p:cNvSpPr>
          <p:nvPr>
            <p:ph type="body" sz="half" idx="2"/>
          </p:nvPr>
        </p:nvSpPr>
        <p:spPr>
          <a:xfrm>
            <a:off x="971600" y="4787826"/>
            <a:ext cx="5486400" cy="804862"/>
          </a:xfrm>
        </p:spPr>
        <p:txBody>
          <a:bodyPr>
            <a:normAutofit/>
          </a:bodyPr>
          <a:lstStyle/>
          <a:p>
            <a:r>
              <a:rPr lang="en-US" sz="1200" dirty="0"/>
              <a:t>Some derived characters among vertebrates (not all these groups correspond to classes). Such tables can be constructed by using DNA, RNA or protein sequences and used for inferring evolutionary relationships </a:t>
            </a:r>
            <a:endParaRPr lang="en-GB" sz="1200" dirty="0"/>
          </a:p>
        </p:txBody>
      </p:sp>
    </p:spTree>
    <p:extLst>
      <p:ext uri="{BB962C8B-B14F-4D97-AF65-F5344CB8AC3E}">
        <p14:creationId xmlns:p14="http://schemas.microsoft.com/office/powerpoint/2010/main" val="188148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Figure 5.2</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603429"/>
            <a:ext cx="5482244" cy="4135582"/>
          </a:xfrm>
        </p:spPr>
      </p:pic>
      <p:sp>
        <p:nvSpPr>
          <p:cNvPr id="4" name="Text Placeholder 3"/>
          <p:cNvSpPr>
            <a:spLocks noGrp="1"/>
          </p:cNvSpPr>
          <p:nvPr>
            <p:ph type="body" sz="half" idx="2"/>
          </p:nvPr>
        </p:nvSpPr>
        <p:spPr/>
        <p:txBody>
          <a:bodyPr/>
          <a:lstStyle/>
          <a:p>
            <a:r>
              <a:rPr lang="en-US" sz="1200" dirty="0"/>
              <a:t>Two depictions of family trees. Figure b) is probably more accurate than a) because in the latter case all family members in each of the families have the same skin color. </a:t>
            </a:r>
            <a:r>
              <a:rPr lang="en-US" sz="1200" dirty="0" smtClean="0"/>
              <a:t>Image adapted from Figure 5.1, © </a:t>
            </a:r>
            <a:r>
              <a:rPr lang="en-US" sz="1200" dirty="0" err="1" smtClean="0"/>
              <a:t>Alashi</a:t>
            </a:r>
            <a:r>
              <a:rPr lang="en-US" sz="1200" dirty="0" smtClean="0"/>
              <a:t>.</a:t>
            </a:r>
            <a:endParaRPr lang="en-GB" sz="1200" dirty="0"/>
          </a:p>
          <a:p>
            <a:endParaRPr lang="en-GB" dirty="0"/>
          </a:p>
        </p:txBody>
      </p:sp>
    </p:spTree>
    <p:extLst>
      <p:ext uri="{BB962C8B-B14F-4D97-AF65-F5344CB8AC3E}">
        <p14:creationId xmlns:p14="http://schemas.microsoft.com/office/powerpoint/2010/main" val="220984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Figure 5.3</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477671"/>
            <a:ext cx="5482244" cy="4380807"/>
          </a:xfrm>
        </p:spPr>
      </p:pic>
      <p:sp>
        <p:nvSpPr>
          <p:cNvPr id="4" name="Text Placeholder 3"/>
          <p:cNvSpPr>
            <a:spLocks noGrp="1"/>
          </p:cNvSpPr>
          <p:nvPr>
            <p:ph type="body" sz="half" idx="2"/>
          </p:nvPr>
        </p:nvSpPr>
        <p:spPr/>
        <p:txBody>
          <a:bodyPr>
            <a:normAutofit fontScale="77500" lnSpcReduction="20000"/>
          </a:bodyPr>
          <a:lstStyle/>
          <a:p>
            <a:r>
              <a:rPr lang="en-US" dirty="0"/>
              <a:t>All members of these families are related to each other and to any other human and as a consequence they all share some common “humane” characters. Scientists estimate that modern humans (</a:t>
            </a:r>
            <a:r>
              <a:rPr lang="en-US" i="1" dirty="0"/>
              <a:t>Homo sapiens)</a:t>
            </a:r>
            <a:r>
              <a:rPr lang="en-US" dirty="0"/>
              <a:t> emerged about 200,000 years ago. However, they still lack several details of human evolution (see Figure 1.4</a:t>
            </a:r>
            <a:r>
              <a:rPr lang="en-US" dirty="0" smtClean="0"/>
              <a:t>). Image adapted from Figure 5.1, © </a:t>
            </a:r>
            <a:r>
              <a:rPr lang="en-US" dirty="0" err="1" smtClean="0"/>
              <a:t>Alashi</a:t>
            </a:r>
            <a:r>
              <a:rPr lang="en-US" dirty="0" smtClean="0"/>
              <a:t>.</a:t>
            </a:r>
            <a:endParaRPr lang="en-GB" dirty="0"/>
          </a:p>
          <a:p>
            <a:endParaRPr lang="en-GB" dirty="0"/>
          </a:p>
        </p:txBody>
      </p:sp>
    </p:spTree>
    <p:extLst>
      <p:ext uri="{BB962C8B-B14F-4D97-AF65-F5344CB8AC3E}">
        <p14:creationId xmlns:p14="http://schemas.microsoft.com/office/powerpoint/2010/main" val="140089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23" y="4869160"/>
            <a:ext cx="6077021" cy="566738"/>
          </a:xfrm>
        </p:spPr>
        <p:txBody>
          <a:bodyPr>
            <a:normAutofit/>
          </a:bodyPr>
          <a:lstStyle/>
          <a:p>
            <a:r>
              <a:rPr lang="en-GB" sz="1800" dirty="0" smtClean="0"/>
              <a:t>Figure 5.4	</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353914" y="612775"/>
            <a:ext cx="6363393" cy="4114800"/>
          </a:xfrm>
        </p:spPr>
      </p:pic>
      <p:sp>
        <p:nvSpPr>
          <p:cNvPr id="4" name="Text Placeholder 3"/>
          <p:cNvSpPr>
            <a:spLocks noGrp="1"/>
          </p:cNvSpPr>
          <p:nvPr>
            <p:ph type="body" sz="half" idx="2"/>
          </p:nvPr>
        </p:nvSpPr>
        <p:spPr>
          <a:xfrm>
            <a:off x="1216224" y="5435898"/>
            <a:ext cx="6668144" cy="869974"/>
          </a:xfrm>
        </p:spPr>
        <p:txBody>
          <a:bodyPr>
            <a:normAutofit fontScale="55000" lnSpcReduction="20000"/>
          </a:bodyPr>
          <a:lstStyle/>
          <a:p>
            <a:r>
              <a:rPr lang="en-US" sz="2200" dirty="0"/>
              <a:t>Analogy between family trees and evolutionary trees. A family tree (a) is gradually (b) transformed to an evolutionary tree (c) in order to show the similarity in the process of reconstructing human and species ancestry (under some abstract assumptions of course – see text for details). Family trees and evolutionary trees are not equivalent but they are both constructed to represent genealogies</a:t>
            </a:r>
            <a:r>
              <a:rPr lang="en-US" sz="2200" dirty="0" smtClean="0"/>
              <a:t>.</a:t>
            </a:r>
            <a:r>
              <a:rPr lang="en-US" sz="2200" dirty="0"/>
              <a:t> Image adapted from Figure 5.1, © </a:t>
            </a:r>
            <a:r>
              <a:rPr lang="en-US" sz="2200" dirty="0" err="1"/>
              <a:t>Alashi</a:t>
            </a:r>
            <a:r>
              <a:rPr lang="en-US" sz="2200" dirty="0"/>
              <a:t>.</a:t>
            </a:r>
            <a:endParaRPr lang="en-GB" sz="2200" dirty="0"/>
          </a:p>
          <a:p>
            <a:endParaRPr lang="en-GB" sz="2200" dirty="0"/>
          </a:p>
          <a:p>
            <a:endParaRPr lang="en-GB" dirty="0"/>
          </a:p>
        </p:txBody>
      </p:sp>
    </p:spTree>
    <p:extLst>
      <p:ext uri="{BB962C8B-B14F-4D97-AF65-F5344CB8AC3E}">
        <p14:creationId xmlns:p14="http://schemas.microsoft.com/office/powerpoint/2010/main" val="309191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221088"/>
            <a:ext cx="6912768" cy="566738"/>
          </a:xfrm>
        </p:spPr>
        <p:txBody>
          <a:bodyPr/>
          <a:lstStyle/>
          <a:p>
            <a:r>
              <a:rPr lang="en-GB" dirty="0" smtClean="0"/>
              <a:t>Figure 5.5</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177203" y="1052736"/>
            <a:ext cx="6789594" cy="2598875"/>
          </a:xfrm>
        </p:spPr>
      </p:pic>
      <p:sp>
        <p:nvSpPr>
          <p:cNvPr id="4" name="Text Placeholder 3"/>
          <p:cNvSpPr>
            <a:spLocks noGrp="1"/>
          </p:cNvSpPr>
          <p:nvPr>
            <p:ph type="body" sz="half" idx="2"/>
          </p:nvPr>
        </p:nvSpPr>
        <p:spPr>
          <a:xfrm>
            <a:off x="1115616" y="4787826"/>
            <a:ext cx="6912768" cy="873422"/>
          </a:xfrm>
        </p:spPr>
        <p:txBody>
          <a:bodyPr>
            <a:normAutofit fontScale="85000" lnSpcReduction="20000"/>
          </a:bodyPr>
          <a:lstStyle/>
          <a:p>
            <a:r>
              <a:rPr lang="en-US" dirty="0"/>
              <a:t>a) The tree of life with 6 kingdoms: 1 including prokaryotes and 5 including eukaryotes. b) The evolutionary network of life with the 3 domains. The gray shading indicates our uncertainty for what happened during the early stages of evolution and the exact relation between the 3 domains. Only vertical descent is depicted in the evolutionary trees. Instances of horizontal gene transfer both within and between domains are not depicted (adapted from </a:t>
            </a:r>
            <a:r>
              <a:rPr lang="en-US" dirty="0" err="1"/>
              <a:t>Koonin</a:t>
            </a:r>
            <a:r>
              <a:rPr lang="en-US" dirty="0"/>
              <a:t> 2010a).</a:t>
            </a:r>
            <a:endParaRPr lang="en-GB" dirty="0"/>
          </a:p>
          <a:p>
            <a:endParaRPr lang="en-GB" dirty="0"/>
          </a:p>
        </p:txBody>
      </p:sp>
    </p:spTree>
    <p:extLst>
      <p:ext uri="{BB962C8B-B14F-4D97-AF65-F5344CB8AC3E}">
        <p14:creationId xmlns:p14="http://schemas.microsoft.com/office/powerpoint/2010/main" val="412694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149080"/>
            <a:ext cx="6984776" cy="566738"/>
          </a:xfrm>
        </p:spPr>
        <p:txBody>
          <a:bodyPr/>
          <a:lstStyle/>
          <a:p>
            <a:r>
              <a:rPr lang="en-GB" dirty="0" smtClean="0"/>
              <a:t>Figure 5.6</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414255" y="1052736"/>
            <a:ext cx="8315490" cy="2716046"/>
          </a:xfrm>
        </p:spPr>
      </p:pic>
      <p:sp>
        <p:nvSpPr>
          <p:cNvPr id="4" name="Text Placeholder 3"/>
          <p:cNvSpPr>
            <a:spLocks noGrp="1"/>
          </p:cNvSpPr>
          <p:nvPr>
            <p:ph type="body" sz="half" idx="2"/>
          </p:nvPr>
        </p:nvSpPr>
        <p:spPr>
          <a:xfrm>
            <a:off x="1043608" y="4715818"/>
            <a:ext cx="6984776" cy="1305470"/>
          </a:xfrm>
        </p:spPr>
        <p:txBody>
          <a:bodyPr>
            <a:normAutofit fontScale="85000" lnSpcReduction="20000"/>
          </a:bodyPr>
          <a:lstStyle/>
          <a:p>
            <a:r>
              <a:rPr lang="en-US" dirty="0"/>
              <a:t>Evolutionary trees of vertebrates based on a single character (existence/absence of limbs). Reptiles are classified differently depending on whether one thinks of reptiles as not having (e.g. snakes in a) or having (e.g. crocodiles in b) limbs (CAVL: common ancestor of vertebrates with limbs; </a:t>
            </a:r>
            <a:r>
              <a:rPr lang="en-US" dirty="0" err="1"/>
              <a:t>CAVnL</a:t>
            </a:r>
            <a:r>
              <a:rPr lang="en-US" dirty="0"/>
              <a:t>: common ancestor of vertebrates without limbs). Such depictions are clearly inadequate, and more accurate criteria are required for constructing evolutionary trees</a:t>
            </a:r>
            <a:r>
              <a:rPr lang="en-US" dirty="0" smtClean="0"/>
              <a:t>.</a:t>
            </a:r>
            <a:r>
              <a:rPr lang="en-US" dirty="0"/>
              <a:t> Image adapted from “300 vector silhouettes of animals (mammals, birds, fish, insects)” © Shutterstock.com/</a:t>
            </a:r>
            <a:r>
              <a:rPr lang="en-US" dirty="0" err="1"/>
              <a:t>ntnt</a:t>
            </a:r>
            <a:r>
              <a:rPr lang="en-US" dirty="0"/>
              <a:t>; “Big collection of vector” © Shutterstock.com/Pavel K; “66 pieces of detailed </a:t>
            </a:r>
            <a:r>
              <a:rPr lang="en-US" dirty="0" err="1"/>
              <a:t>vectoral</a:t>
            </a:r>
            <a:r>
              <a:rPr lang="en-US" dirty="0"/>
              <a:t> (fish silhouette) © Shutterstock.com/</a:t>
            </a:r>
            <a:r>
              <a:rPr lang="en-US" dirty="0" err="1"/>
              <a:t>pinare</a:t>
            </a:r>
            <a:r>
              <a:rPr lang="en-US" dirty="0"/>
              <a:t>; “vector animals silhouettes” © Shutterstock.com/lilac.</a:t>
            </a:r>
            <a:endParaRPr lang="en-GB" dirty="0"/>
          </a:p>
          <a:p>
            <a:endParaRPr lang="en-GB" dirty="0"/>
          </a:p>
          <a:p>
            <a:endParaRPr lang="en-GB" dirty="0"/>
          </a:p>
        </p:txBody>
      </p:sp>
    </p:spTree>
    <p:extLst>
      <p:ext uri="{BB962C8B-B14F-4D97-AF65-F5344CB8AC3E}">
        <p14:creationId xmlns:p14="http://schemas.microsoft.com/office/powerpoint/2010/main" val="249827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Figure 5.7</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158430" y="1111358"/>
            <a:ext cx="6827141" cy="2749690"/>
          </a:xfrm>
        </p:spPr>
      </p:pic>
      <p:sp>
        <p:nvSpPr>
          <p:cNvPr id="4" name="Text Placeholder 3"/>
          <p:cNvSpPr>
            <a:spLocks noGrp="1"/>
          </p:cNvSpPr>
          <p:nvPr>
            <p:ph type="body" sz="half" idx="2"/>
          </p:nvPr>
        </p:nvSpPr>
        <p:spPr/>
        <p:txBody>
          <a:bodyPr/>
          <a:lstStyle/>
          <a:p>
            <a:r>
              <a:rPr lang="en-US" dirty="0"/>
              <a:t>Skeletons of the seven major vertebrate groups (not in scale</a:t>
            </a:r>
            <a:r>
              <a:rPr lang="en-US" dirty="0" smtClean="0"/>
              <a:t>). Image © Simon </a:t>
            </a:r>
            <a:r>
              <a:rPr lang="en-US" dirty="0" err="1" smtClean="0"/>
              <a:t>Tegg</a:t>
            </a:r>
            <a:r>
              <a:rPr lang="en-US" dirty="0" smtClean="0"/>
              <a:t>.</a:t>
            </a:r>
            <a:endParaRPr lang="en-GB" sz="1200" dirty="0"/>
          </a:p>
          <a:p>
            <a:endParaRPr lang="en-GB" dirty="0"/>
          </a:p>
        </p:txBody>
      </p:sp>
    </p:spTree>
    <p:extLst>
      <p:ext uri="{BB962C8B-B14F-4D97-AF65-F5344CB8AC3E}">
        <p14:creationId xmlns:p14="http://schemas.microsoft.com/office/powerpoint/2010/main" val="205065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Figure 5.8</a:t>
            </a:r>
            <a:endParaRPr lang="en-GB" sz="1800" dirty="0"/>
          </a:p>
        </p:txBody>
      </p:sp>
      <p:sp>
        <p:nvSpPr>
          <p:cNvPr id="4" name="Text Placeholder 3"/>
          <p:cNvSpPr>
            <a:spLocks noGrp="1"/>
          </p:cNvSpPr>
          <p:nvPr>
            <p:ph type="body" sz="half" idx="2"/>
          </p:nvPr>
        </p:nvSpPr>
        <p:spPr/>
        <p:txBody>
          <a:bodyPr>
            <a:normAutofit fontScale="92500" lnSpcReduction="10000"/>
          </a:bodyPr>
          <a:lstStyle/>
          <a:p>
            <a:r>
              <a:rPr lang="en-US" sz="1300" dirty="0"/>
              <a:t>The</a:t>
            </a:r>
            <a:r>
              <a:rPr lang="en-US" sz="1300" b="1" dirty="0"/>
              <a:t> </a:t>
            </a:r>
            <a:r>
              <a:rPr lang="en-US" sz="1300" dirty="0"/>
              <a:t>skeleton of a modern human compared to the skeleton of the imaginary </a:t>
            </a:r>
            <a:r>
              <a:rPr lang="en-US" sz="1300" dirty="0" err="1"/>
              <a:t>Gogonasus</a:t>
            </a:r>
            <a:r>
              <a:rPr lang="en-US" sz="1300" dirty="0"/>
              <a:t> man, which consists of the bones present in both humans and Devonian advanced lobe-finned fish, drawn to the same scale as humans (reproduced </a:t>
            </a:r>
            <a:r>
              <a:rPr lang="en-US" sz="1300" dirty="0" smtClean="0"/>
              <a:t>from </a:t>
            </a:r>
            <a:r>
              <a:rPr lang="en-US" sz="1300" dirty="0"/>
              <a:t>Long </a:t>
            </a:r>
            <a:r>
              <a:rPr lang="en-US" sz="1300" dirty="0" smtClean="0"/>
              <a:t>(2012) with permission from Cambridge University Press.</a:t>
            </a:r>
            <a:endParaRPr lang="en-GB" sz="1300" dirty="0"/>
          </a:p>
          <a:p>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769906" y="620688"/>
            <a:ext cx="3604189" cy="3972799"/>
          </a:xfrm>
        </p:spPr>
      </p:pic>
    </p:spTree>
    <p:extLst>
      <p:ext uri="{BB962C8B-B14F-4D97-AF65-F5344CB8AC3E}">
        <p14:creationId xmlns:p14="http://schemas.microsoft.com/office/powerpoint/2010/main" val="883234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1991</Words>
  <Application>Microsoft Office PowerPoint</Application>
  <PresentationFormat>On-screen Show (4:3)</PresentationFormat>
  <Paragraphs>54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Chapter 5</vt:lpstr>
      <vt:lpstr>Figure 5.1</vt:lpstr>
      <vt:lpstr>Figure 5.2</vt:lpstr>
      <vt:lpstr>Figure 5.3</vt:lpstr>
      <vt:lpstr>Figure 5.4 </vt:lpstr>
      <vt:lpstr>Figure 5.5</vt:lpstr>
      <vt:lpstr>Figure 5.6</vt:lpstr>
      <vt:lpstr>Figure 5.7</vt:lpstr>
      <vt:lpstr>Figure 5.8</vt:lpstr>
      <vt:lpstr>Figure 5.9 </vt:lpstr>
      <vt:lpstr>Figure 5.10</vt:lpstr>
      <vt:lpstr>Figure 5.11</vt:lpstr>
      <vt:lpstr>Figure 5.12 </vt:lpstr>
      <vt:lpstr>Figure 5.13</vt:lpstr>
      <vt:lpstr>Figure 5.14</vt:lpstr>
      <vt:lpstr>Figure 5.15</vt:lpstr>
      <vt:lpstr>Figure 5.16</vt:lpstr>
      <vt:lpstr>Figure 5.17</vt:lpstr>
      <vt:lpstr>Figure 5.18</vt:lpstr>
      <vt:lpstr>Figure 5.19</vt:lpstr>
      <vt:lpstr>Figure 5.20</vt:lpstr>
      <vt:lpstr>Figure 5.21</vt:lpstr>
      <vt:lpstr>Figure 5.22</vt:lpstr>
      <vt:lpstr>Figure 5.23</vt:lpstr>
      <vt:lpstr>Table 5.1 </vt:lpstr>
      <vt:lpstr>Table 5.2</vt:lpstr>
      <vt:lpstr>Table 5.3</vt:lpstr>
    </vt:vector>
  </TitlesOfParts>
  <Company>Cambridge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Ilaria Tassistro</dc:creator>
  <cp:lastModifiedBy>Ilaria Tassistro</cp:lastModifiedBy>
  <cp:revision>76</cp:revision>
  <dcterms:created xsi:type="dcterms:W3CDTF">2014-04-02T09:07:36Z</dcterms:created>
  <dcterms:modified xsi:type="dcterms:W3CDTF">2014-04-15T12:36:22Z</dcterms:modified>
</cp:coreProperties>
</file>