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5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1F09CBA-B0FC-41D1-B14E-21818CF80E42}"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25250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F09CBA-B0FC-41D1-B14E-21818CF80E42}"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1865462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F09CBA-B0FC-41D1-B14E-21818CF80E42}"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231247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1F09CBA-B0FC-41D1-B14E-21818CF80E42}"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112991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F09CBA-B0FC-41D1-B14E-21818CF80E42}" type="datetimeFigureOut">
              <a:rPr lang="en-GB" smtClean="0"/>
              <a:t>03/11/2014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786049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1F09CBA-B0FC-41D1-B14E-21818CF80E42}"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395403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1F09CBA-B0FC-41D1-B14E-21818CF80E42}" type="datetimeFigureOut">
              <a:rPr lang="en-GB" smtClean="0"/>
              <a:t>03/11/2014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527447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1F09CBA-B0FC-41D1-B14E-21818CF80E42}" type="datetimeFigureOut">
              <a:rPr lang="en-GB" smtClean="0"/>
              <a:t>03/11/2014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3480478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F09CBA-B0FC-41D1-B14E-21818CF80E42}" type="datetimeFigureOut">
              <a:rPr lang="en-GB" smtClean="0"/>
              <a:t>03/11/2014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1692895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09CBA-B0FC-41D1-B14E-21818CF80E42}"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3500344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F09CBA-B0FC-41D1-B14E-21818CF80E42}" type="datetimeFigureOut">
              <a:rPr lang="en-GB" smtClean="0"/>
              <a:t>03/11/2014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E472F7-73CA-4F9D-ACC1-799824587F24}" type="slidenum">
              <a:rPr lang="en-GB" smtClean="0"/>
              <a:t>‹#›</a:t>
            </a:fld>
            <a:endParaRPr lang="en-GB"/>
          </a:p>
        </p:txBody>
      </p:sp>
    </p:spTree>
    <p:extLst>
      <p:ext uri="{BB962C8B-B14F-4D97-AF65-F5344CB8AC3E}">
        <p14:creationId xmlns:p14="http://schemas.microsoft.com/office/powerpoint/2010/main" val="156530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F09CBA-B0FC-41D1-B14E-21818CF80E42}" type="datetimeFigureOut">
              <a:rPr lang="en-GB" smtClean="0"/>
              <a:t>03/11/2014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E472F7-73CA-4F9D-ACC1-799824587F24}" type="slidenum">
              <a:rPr lang="en-GB" smtClean="0"/>
              <a:t>‹#›</a:t>
            </a:fld>
            <a:endParaRPr lang="en-GB"/>
          </a:p>
        </p:txBody>
      </p:sp>
    </p:spTree>
    <p:extLst>
      <p:ext uri="{BB962C8B-B14F-4D97-AF65-F5344CB8AC3E}">
        <p14:creationId xmlns:p14="http://schemas.microsoft.com/office/powerpoint/2010/main" val="117485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869160"/>
            <a:ext cx="5486400" cy="354162"/>
          </a:xfrm>
        </p:spPr>
        <p:txBody>
          <a:bodyPr>
            <a:normAutofit fontScale="90000"/>
          </a:bodyPr>
          <a:lstStyle/>
          <a:p>
            <a:r>
              <a:rPr lang="en-US" dirty="0"/>
              <a:t>Figure </a:t>
            </a:r>
            <a:r>
              <a:rPr lang="en-US" dirty="0" smtClean="0"/>
              <a:t>5.1a</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8" y="511175"/>
            <a:ext cx="5357472" cy="4285978"/>
          </a:xfrm>
        </p:spPr>
      </p:pic>
      <p:sp>
        <p:nvSpPr>
          <p:cNvPr id="4" name="Text Placeholder 3"/>
          <p:cNvSpPr>
            <a:spLocks noGrp="1"/>
          </p:cNvSpPr>
          <p:nvPr>
            <p:ph type="body" sz="half" idx="2"/>
          </p:nvPr>
        </p:nvSpPr>
        <p:spPr>
          <a:xfrm>
            <a:off x="1691680" y="5229200"/>
            <a:ext cx="5486400" cy="804862"/>
          </a:xfrm>
        </p:spPr>
        <p:txBody>
          <a:bodyPr>
            <a:normAutofit/>
          </a:bodyPr>
          <a:lstStyle/>
          <a:p>
            <a:r>
              <a:rPr lang="en-US" dirty="0" smtClean="0"/>
              <a:t>Panel </a:t>
            </a:r>
            <a:r>
              <a:rPr lang="en-US" dirty="0"/>
              <a:t>A shows a sagittal section of the mammary gland of a 75-day-old Holstein heifer.  Note the very dense, compact mass of mammary parenchymal tissue surrounded by the mammary fat pad.  </a:t>
            </a:r>
            <a:endParaRPr lang="en-GB" dirty="0"/>
          </a:p>
        </p:txBody>
      </p:sp>
    </p:spTree>
    <p:extLst>
      <p:ext uri="{BB962C8B-B14F-4D97-AF65-F5344CB8AC3E}">
        <p14:creationId xmlns:p14="http://schemas.microsoft.com/office/powerpoint/2010/main" val="3022400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97152"/>
            <a:ext cx="5616624" cy="354162"/>
          </a:xfrm>
        </p:spPr>
        <p:txBody>
          <a:bodyPr>
            <a:normAutofit fontScale="90000"/>
          </a:bodyPr>
          <a:lstStyle/>
          <a:p>
            <a:r>
              <a:rPr lang="en-US" dirty="0"/>
              <a:t>Figure </a:t>
            </a:r>
            <a:r>
              <a:rPr lang="en-US" dirty="0" smtClean="0"/>
              <a:t>5.1b</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8" y="612775"/>
            <a:ext cx="5490556" cy="4118956"/>
          </a:xfrm>
        </p:spPr>
      </p:pic>
      <p:sp>
        <p:nvSpPr>
          <p:cNvPr id="4" name="Text Placeholder 3"/>
          <p:cNvSpPr>
            <a:spLocks noGrp="1"/>
          </p:cNvSpPr>
          <p:nvPr>
            <p:ph type="body" sz="half" idx="2"/>
          </p:nvPr>
        </p:nvSpPr>
        <p:spPr>
          <a:xfrm>
            <a:off x="1691680" y="5151314"/>
            <a:ext cx="5616624" cy="804862"/>
          </a:xfrm>
        </p:spPr>
        <p:txBody>
          <a:bodyPr>
            <a:normAutofit/>
          </a:bodyPr>
          <a:lstStyle/>
          <a:p>
            <a:r>
              <a:rPr lang="en-US" dirty="0"/>
              <a:t>Panel B illustrates developing ducts within the parenchymal of a 4-month-old Holstein heifer.  Note profiles of ducts surrounded by stromal cells and extracellular matrix but few apparent </a:t>
            </a:r>
            <a:r>
              <a:rPr lang="en-US" dirty="0" smtClean="0"/>
              <a:t>adipocytes.</a:t>
            </a:r>
            <a:endParaRPr lang="en-GB" dirty="0"/>
          </a:p>
        </p:txBody>
      </p:sp>
    </p:spTree>
    <p:extLst>
      <p:ext uri="{BB962C8B-B14F-4D97-AF65-F5344CB8AC3E}">
        <p14:creationId xmlns:p14="http://schemas.microsoft.com/office/powerpoint/2010/main" val="2643466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90256"/>
            <a:ext cx="5616624" cy="354162"/>
          </a:xfrm>
        </p:spPr>
        <p:txBody>
          <a:bodyPr>
            <a:normAutofit fontScale="90000"/>
          </a:bodyPr>
          <a:lstStyle/>
          <a:p>
            <a:r>
              <a:rPr lang="en-US" dirty="0"/>
              <a:t>Figure </a:t>
            </a:r>
            <a:r>
              <a:rPr lang="en-US" dirty="0" smtClean="0"/>
              <a:t>5.1c</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p:pic>
      <p:sp>
        <p:nvSpPr>
          <p:cNvPr id="4" name="Text Placeholder 3"/>
          <p:cNvSpPr>
            <a:spLocks noGrp="1"/>
          </p:cNvSpPr>
          <p:nvPr>
            <p:ph type="body" sz="half" idx="2"/>
          </p:nvPr>
        </p:nvSpPr>
        <p:spPr>
          <a:xfrm>
            <a:off x="1691680" y="5144418"/>
            <a:ext cx="5616624" cy="804862"/>
          </a:xfrm>
        </p:spPr>
        <p:txBody>
          <a:bodyPr>
            <a:normAutofit/>
          </a:bodyPr>
          <a:lstStyle/>
          <a:p>
            <a:r>
              <a:rPr lang="en-US" dirty="0" smtClean="0"/>
              <a:t>Panel </a:t>
            </a:r>
            <a:r>
              <a:rPr lang="en-US" dirty="0"/>
              <a:t>C. shows the multilayered epithelium of mammary ducts from a 4 month old Holstein heifer.  </a:t>
            </a:r>
            <a:endParaRPr lang="en-GB" dirty="0"/>
          </a:p>
        </p:txBody>
      </p:sp>
    </p:spTree>
    <p:extLst>
      <p:ext uri="{BB962C8B-B14F-4D97-AF65-F5344CB8AC3E}">
        <p14:creationId xmlns:p14="http://schemas.microsoft.com/office/powerpoint/2010/main" val="2006923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1680" y="4725144"/>
            <a:ext cx="5486400" cy="354162"/>
          </a:xfrm>
        </p:spPr>
        <p:txBody>
          <a:bodyPr>
            <a:normAutofit fontScale="90000"/>
          </a:bodyPr>
          <a:lstStyle/>
          <a:p>
            <a:r>
              <a:rPr lang="en-US" dirty="0"/>
              <a:t>Figure </a:t>
            </a:r>
            <a:r>
              <a:rPr lang="en-US" dirty="0" smtClean="0"/>
              <a:t>5.1d</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1792287" y="564006"/>
            <a:ext cx="5111411" cy="4089129"/>
          </a:xfrm>
        </p:spPr>
      </p:pic>
      <p:sp>
        <p:nvSpPr>
          <p:cNvPr id="4" name="Text Placeholder 3"/>
          <p:cNvSpPr>
            <a:spLocks noGrp="1"/>
          </p:cNvSpPr>
          <p:nvPr>
            <p:ph type="body" sz="half" idx="2"/>
          </p:nvPr>
        </p:nvSpPr>
        <p:spPr>
          <a:xfrm>
            <a:off x="1691680" y="5079306"/>
            <a:ext cx="5256584" cy="804862"/>
          </a:xfrm>
        </p:spPr>
        <p:txBody>
          <a:bodyPr>
            <a:normAutofit/>
          </a:bodyPr>
          <a:lstStyle/>
          <a:p>
            <a:r>
              <a:rPr lang="en-US" dirty="0"/>
              <a:t>Panel D show the early development of mammary alveoli from a Holstein heifer at 160 days of gestation.  </a:t>
            </a:r>
            <a:endParaRPr lang="en-GB" dirty="0"/>
          </a:p>
          <a:p>
            <a:endParaRPr lang="en-GB" dirty="0"/>
          </a:p>
        </p:txBody>
      </p:sp>
    </p:spTree>
    <p:extLst>
      <p:ext uri="{BB962C8B-B14F-4D97-AF65-F5344CB8AC3E}">
        <p14:creationId xmlns:p14="http://schemas.microsoft.com/office/powerpoint/2010/main" val="3922086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5.1e</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1792288" y="544194"/>
            <a:ext cx="5103548" cy="4252957"/>
          </a:xfrm>
        </p:spPr>
      </p:pic>
      <p:sp>
        <p:nvSpPr>
          <p:cNvPr id="4" name="Text Placeholder 3"/>
          <p:cNvSpPr>
            <a:spLocks noGrp="1"/>
          </p:cNvSpPr>
          <p:nvPr>
            <p:ph type="body" sz="half" idx="2"/>
          </p:nvPr>
        </p:nvSpPr>
        <p:spPr/>
        <p:txBody>
          <a:bodyPr>
            <a:normAutofit/>
          </a:bodyPr>
          <a:lstStyle/>
          <a:p>
            <a:r>
              <a:rPr lang="en-US" dirty="0"/>
              <a:t>Panel E shows a cross section of the closely aligned mammary alveoli from a lactating Holstein cow.  </a:t>
            </a:r>
            <a:endParaRPr lang="en-GB" dirty="0"/>
          </a:p>
        </p:txBody>
      </p:sp>
    </p:spTree>
    <p:extLst>
      <p:ext uri="{BB962C8B-B14F-4D97-AF65-F5344CB8AC3E}">
        <p14:creationId xmlns:p14="http://schemas.microsoft.com/office/powerpoint/2010/main" val="2408964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5.1f</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9326" b="9326"/>
          <a:stretch>
            <a:fillRect/>
          </a:stretch>
        </p:blipFill>
        <p:spPr/>
      </p:pic>
      <p:sp>
        <p:nvSpPr>
          <p:cNvPr id="4" name="Text Placeholder 3"/>
          <p:cNvSpPr>
            <a:spLocks noGrp="1"/>
          </p:cNvSpPr>
          <p:nvPr>
            <p:ph type="body" sz="half" idx="2"/>
          </p:nvPr>
        </p:nvSpPr>
        <p:spPr/>
        <p:txBody>
          <a:bodyPr/>
          <a:lstStyle/>
          <a:p>
            <a:r>
              <a:rPr lang="en-US" dirty="0"/>
              <a:t>Panel F shows a profile of two adjacent alveoli and the marked cytological differentiation of the alveolar epithelial cells from a lactating Holstein cow. </a:t>
            </a:r>
            <a:endParaRPr lang="en-GB" dirty="0"/>
          </a:p>
          <a:p>
            <a:endParaRPr lang="en-GB" dirty="0"/>
          </a:p>
        </p:txBody>
      </p:sp>
    </p:spTree>
    <p:extLst>
      <p:ext uri="{BB962C8B-B14F-4D97-AF65-F5344CB8AC3E}">
        <p14:creationId xmlns:p14="http://schemas.microsoft.com/office/powerpoint/2010/main" val="1805597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7152"/>
            <a:ext cx="5486400" cy="354162"/>
          </a:xfrm>
        </p:spPr>
        <p:txBody>
          <a:bodyPr>
            <a:normAutofit fontScale="90000"/>
          </a:bodyPr>
          <a:lstStyle/>
          <a:p>
            <a:r>
              <a:rPr lang="en-US" dirty="0"/>
              <a:t>Figure </a:t>
            </a:r>
            <a:r>
              <a:rPr lang="en-US" dirty="0" smtClean="0"/>
              <a:t>5.2</a:t>
            </a:r>
            <a:endParaRPr lang="en-GB"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7" r="17"/>
          <a:stretch>
            <a:fillRect/>
          </a:stretch>
        </p:blipFill>
        <p:spPr/>
      </p:pic>
      <p:sp>
        <p:nvSpPr>
          <p:cNvPr id="4" name="Text Placeholder 3"/>
          <p:cNvSpPr>
            <a:spLocks noGrp="1"/>
          </p:cNvSpPr>
          <p:nvPr>
            <p:ph type="body" sz="half" idx="2"/>
          </p:nvPr>
        </p:nvSpPr>
        <p:spPr>
          <a:xfrm>
            <a:off x="1792288" y="5151314"/>
            <a:ext cx="5486400" cy="804862"/>
          </a:xfrm>
        </p:spPr>
        <p:txBody>
          <a:bodyPr/>
          <a:lstStyle/>
          <a:p>
            <a:r>
              <a:rPr lang="en-US" dirty="0" smtClean="0"/>
              <a:t>The </a:t>
            </a:r>
            <a:r>
              <a:rPr lang="en-US" dirty="0"/>
              <a:t>upper panel illustrates the gross anatomy of the mature mammary gland of a lactating Holstein dairy cow.  </a:t>
            </a:r>
            <a:endParaRPr lang="en-GB" dirty="0"/>
          </a:p>
          <a:p>
            <a:endParaRPr lang="en-GB" dirty="0"/>
          </a:p>
        </p:txBody>
      </p:sp>
    </p:spTree>
    <p:extLst>
      <p:ext uri="{BB962C8B-B14F-4D97-AF65-F5344CB8AC3E}">
        <p14:creationId xmlns:p14="http://schemas.microsoft.com/office/powerpoint/2010/main" val="4021132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3688" y="4869160"/>
            <a:ext cx="5486400" cy="354162"/>
          </a:xfrm>
        </p:spPr>
        <p:txBody>
          <a:bodyPr>
            <a:normAutofit fontScale="90000"/>
          </a:bodyPr>
          <a:lstStyle/>
          <a:p>
            <a:r>
              <a:rPr lang="en-US" dirty="0"/>
              <a:t>Figure </a:t>
            </a:r>
            <a:r>
              <a:rPr lang="en-US" dirty="0" smtClean="0"/>
              <a:t>5.3 </a:t>
            </a:r>
            <a:r>
              <a:rPr lang="en-US" dirty="0" err="1" smtClean="0"/>
              <a:t>a&amp;b</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991" b="991"/>
          <a:stretch>
            <a:fillRect/>
          </a:stretch>
        </p:blipFill>
        <p:spPr/>
      </p:pic>
      <p:sp>
        <p:nvSpPr>
          <p:cNvPr id="6" name="Text Placeholder 5"/>
          <p:cNvSpPr>
            <a:spLocks noGrp="1"/>
          </p:cNvSpPr>
          <p:nvPr>
            <p:ph type="body" sz="half" idx="2"/>
          </p:nvPr>
        </p:nvSpPr>
        <p:spPr>
          <a:xfrm>
            <a:off x="1763688" y="5223322"/>
            <a:ext cx="5486400" cy="804862"/>
          </a:xfrm>
        </p:spPr>
        <p:txBody>
          <a:bodyPr>
            <a:normAutofit fontScale="92500" lnSpcReduction="10000"/>
          </a:bodyPr>
          <a:lstStyle/>
          <a:p>
            <a:r>
              <a:rPr lang="en-US" dirty="0" smtClean="0"/>
              <a:t>The middle </a:t>
            </a:r>
            <a:r>
              <a:rPr lang="en-US" dirty="0"/>
              <a:t>panel (a and b) provides a stylized view of the arrangement of lobules of alveoli with major mammary ducts, the gland and teat cistern as well as the arrangement cells within an alveolus and blood supply (with permission from Nickerson and Akers, 2011).</a:t>
            </a:r>
            <a:endParaRPr lang="en-GB" dirty="0"/>
          </a:p>
          <a:p>
            <a:endParaRPr lang="en-GB" dirty="0"/>
          </a:p>
        </p:txBody>
      </p:sp>
    </p:spTree>
    <p:extLst>
      <p:ext uri="{BB962C8B-B14F-4D97-AF65-F5344CB8AC3E}">
        <p14:creationId xmlns:p14="http://schemas.microsoft.com/office/powerpoint/2010/main" val="34714107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231</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Figure 5.1a</vt:lpstr>
      <vt:lpstr>Figure 5.1b</vt:lpstr>
      <vt:lpstr>Figure 5.1c</vt:lpstr>
      <vt:lpstr>Figure 5.1d</vt:lpstr>
      <vt:lpstr>Figure 5.1e</vt:lpstr>
      <vt:lpstr>Figure 5.1f</vt:lpstr>
      <vt:lpstr>Figure 5.2</vt:lpstr>
      <vt:lpstr>Figure 5.3 a&amp;b</vt:lpstr>
    </vt:vector>
  </TitlesOfParts>
  <Company>Cambridge University Press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Figure 5.3 a&amp;b</dc:title>
  <dc:creator>Ilaria Tassistro</dc:creator>
  <cp:lastModifiedBy>Ilaria Tassistro</cp:lastModifiedBy>
  <cp:revision>6</cp:revision>
  <dcterms:created xsi:type="dcterms:W3CDTF">2014-10-31T10:33:27Z</dcterms:created>
  <dcterms:modified xsi:type="dcterms:W3CDTF">2014-11-03T16:15:38Z</dcterms:modified>
</cp:coreProperties>
</file>