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17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>
        <p:scale>
          <a:sx n="300" d="100"/>
          <a:sy n="300" d="100"/>
        </p:scale>
        <p:origin x="3408" y="2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CAB91-CEA1-5E48-BE06-82246BCC823F}" type="datetimeFigureOut">
              <a:t>12/31/15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280E14-8253-E245-9C4C-83F8853AD17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877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FC2A3-6C48-0844-A18C-654902F0B337}" type="datetimeFigureOut">
              <a:rPr lang="en-US"/>
              <a:pPr/>
              <a:t>12/31/15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0665E-CD16-D34B-926A-25E97AFF1641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036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2.25” x 4”,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0665E-CD16-D34B-926A-25E97AFF1641}" type="slidenum">
              <a:rPr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2.54” x 3”,</a:t>
            </a:r>
            <a:r>
              <a:rPr lang="en-US" baseline="0"/>
              <a:t> tiff.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0665E-CD16-D34B-926A-25E97AFF1641}" type="slidenum">
              <a:rPr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2.28” x 4”,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0665E-CD16-D34B-926A-25E97AFF1641}" type="slidenum">
              <a:rPr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4.09” x 5”,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0665E-CD16-D34B-926A-25E97AFF1641}" type="slidenum">
              <a:rPr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2.57” x 4”,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0665E-CD16-D34B-926A-25E97AFF1641}" type="slidenum">
              <a:rPr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3.24” x 4”,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0665E-CD16-D34B-926A-25E97AFF1641}" type="slidenum">
              <a:rPr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2.48” x 4”,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0665E-CD16-D34B-926A-25E97AFF1641}" type="slidenum">
              <a:rPr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3.01” x 4”,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0665E-CD16-D34B-926A-25E97AFF1641}" type="slidenum">
              <a:rPr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2.98” x 4”,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0665E-CD16-D34B-926A-25E97AFF1641}" type="slidenum">
              <a:rPr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7.42” x 5”,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0665E-CD16-D34B-926A-25E97AFF1641}" type="slidenum">
              <a:rPr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3.13” x</a:t>
            </a:r>
            <a:r>
              <a:rPr lang="en-US" baseline="0"/>
              <a:t> 3”, tiff.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0665E-CD16-D34B-926A-25E97AFF1641}" type="slidenum">
              <a:rPr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2.35”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0665E-CD16-D34B-926A-25E97AFF1641}" type="slidenum">
              <a:rPr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2.15”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0665E-CD16-D34B-926A-25E97AFF1641}" type="slidenum">
              <a:rPr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2.67” x 4”,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0665E-CD16-D34B-926A-25E97AFF1641}" type="slidenum">
              <a:rPr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1.5” x 3”,</a:t>
            </a:r>
            <a:r>
              <a:rPr lang="en-US" baseline="0"/>
              <a:t> tiff.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0665E-CD16-D34B-926A-25E97AFF1641}" type="slidenum">
              <a:rPr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1.75”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0665E-CD16-D34B-926A-25E97AFF1641}" type="slidenum">
              <a:rPr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3.91” x 4”,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0665E-CD16-D34B-926A-25E97AFF1641}" type="slidenum">
              <a:rPr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2.49” x 4”,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0665E-CD16-D34B-926A-25E97AFF1641}" type="slidenum">
              <a:rPr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3A6D0-AFCA-9748-B011-5EFC751F6A2E}" type="datetime1">
              <a:t>12/31/15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3EB01-1D03-4C4E-90B5-C77312E09D21}" type="datetime1">
              <a:t>12/31/15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F7C02-07AF-DA49-AAB0-12AA221D6433}" type="datetime1">
              <a:t>12/31/15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E90ED-FA0A-4E48-AF63-FCAE6AC329CC}" type="datetime1">
              <a:t>12/31/15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7A35-1191-2B4E-B38A-B2617F223F4B}" type="datetime1">
              <a:t>12/31/15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C369-8C43-474A-AB85-441163902BA7}" type="datetime1">
              <a:t>12/31/15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E5D85-9212-E346-A43E-80ADFA352CD9}" type="datetime1">
              <a:t>12/31/15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88FE-1AAC-F44D-891A-C84997AC3F77}" type="datetime1">
              <a:t>12/31/15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CAD2-DDE4-E94A-B285-BD09E01DD6E2}" type="datetime1">
              <a:t>12/31/15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E6955-5092-DE49-B11F-BB84B0B77641}" type="datetime1">
              <a:t>12/31/15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C5E8-CC37-D34F-8635-CBEE29FB87E7}" type="datetime1">
              <a:t>12/31/15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97A87-630D-D544-B06C-FD5A2348A7C7}" type="datetime1">
              <a:t>12/31/15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0000FF"/>
                </a:solidFill>
              </a:defRPr>
            </a:lvl1pPr>
          </a:lstStyle>
          <a:p>
            <a:fld id="{6DC60272-EAFD-9C41-8B3C-035DBDA015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700428" y="6392340"/>
            <a:ext cx="813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0">
                <a:solidFill>
                  <a:srgbClr val="0000FF"/>
                </a:solidFill>
                <a:latin typeface="+mj-lt"/>
                <a:cs typeface="Times"/>
              </a:rPr>
              <a:t>Figure 7.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5.emf"/><Relationship Id="rId6" Type="http://schemas.openxmlformats.org/officeDocument/2006/relationships/oleObject" Target="../embeddings/oleObject4.bin"/><Relationship Id="rId7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867636" y="388826"/>
            <a:ext cx="4283200" cy="2743200"/>
            <a:chOff x="1877276" y="388826"/>
            <a:chExt cx="4283200" cy="2743200"/>
          </a:xfrm>
        </p:grpSpPr>
        <p:pic>
          <p:nvPicPr>
            <p:cNvPr id="2" name="Picture 7" descr="W_tranDislATWs06t3500p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16" t="5020" r="16994" b="5020"/>
            <a:stretch>
              <a:fillRect/>
            </a:stretch>
          </p:blipFill>
          <p:spPr bwMode="auto">
            <a:xfrm>
              <a:off x="1877276" y="388826"/>
              <a:ext cx="4283200" cy="2743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4187187" y="2847201"/>
              <a:ext cx="19672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A transonic dislocation in W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862461" y="3152001"/>
            <a:ext cx="4293550" cy="2791599"/>
            <a:chOff x="1857996" y="3152001"/>
            <a:chExt cx="4293550" cy="2791599"/>
          </a:xfrm>
        </p:grpSpPr>
        <p:pic>
          <p:nvPicPr>
            <p:cNvPr id="4" name="Picture 30" descr="Nb_atwS15t6p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0" t="4453" r="1913" b="3537"/>
            <a:stretch>
              <a:fillRect/>
            </a:stretch>
          </p:blipFill>
          <p:spPr bwMode="auto">
            <a:xfrm>
              <a:off x="1857996" y="3200400"/>
              <a:ext cx="4293550" cy="2743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1905000" y="3152001"/>
              <a:ext cx="21042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A supersonic dislocation in Nb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 lang="en-US"/>
              <a:pPr/>
              <a:t>0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6049433" y="2916767"/>
            <a:ext cx="444500" cy="537633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288367" y="2988733"/>
            <a:ext cx="143933" cy="160867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 rot="16200000" flipH="1">
            <a:off x="4123265" y="2719916"/>
            <a:ext cx="723900" cy="0"/>
          </a:xfrm>
          <a:prstGeom prst="line">
            <a:avLst/>
          </a:prstGeom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cxnSpLocks noChangeAspect="1"/>
          </p:cNvCxnSpPr>
          <p:nvPr/>
        </p:nvCxnSpPr>
        <p:spPr>
          <a:xfrm rot="16200000" flipH="1" flipV="1">
            <a:off x="4594197" y="2637736"/>
            <a:ext cx="1010369" cy="987026"/>
          </a:xfrm>
          <a:prstGeom prst="line">
            <a:avLst/>
          </a:prstGeom>
          <a:ln w="5715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 rot="18785538">
            <a:off x="4761551" y="2975353"/>
            <a:ext cx="401590" cy="444508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267200" y="2019300"/>
            <a:ext cx="376767" cy="338667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303434" y="2489200"/>
            <a:ext cx="131233" cy="186267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627967" y="3852330"/>
            <a:ext cx="241300" cy="283634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094567" y="3970864"/>
            <a:ext cx="241300" cy="283634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022600" y="2980267"/>
            <a:ext cx="228600" cy="25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4470400" y="3079750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5588000" y="2580216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3937000" y="3625849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cxnSpLocks noChangeAspect="1"/>
          </p:cNvCxnSpPr>
          <p:nvPr/>
        </p:nvCxnSpPr>
        <p:spPr>
          <a:xfrm rot="5400000">
            <a:off x="3654838" y="2607620"/>
            <a:ext cx="1344614" cy="132791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67967" y="3035303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66170" y="2112439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1840" y="3810009"/>
            <a:ext cx="3026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z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12165" y="2921001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35299" y="2823636"/>
            <a:ext cx="3982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A</a:t>
            </a:r>
            <a:r>
              <a:rPr lang="en-US" sz="1400" baseline="-25000">
                <a:latin typeface="Times"/>
                <a:cs typeface="Times"/>
              </a:rPr>
              <a:t>1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63329" y="3794127"/>
            <a:ext cx="3982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A</a:t>
            </a:r>
            <a:r>
              <a:rPr lang="en-US" sz="1400" baseline="-25000">
                <a:latin typeface="Times"/>
                <a:cs typeface="Times"/>
              </a:rPr>
              <a:t>2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27230" y="2421469"/>
            <a:ext cx="322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h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02200" y="3174997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94225" y="317499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ξ</a:t>
            </a:r>
          </a:p>
        </p:txBody>
      </p:sp>
      <p:cxnSp>
        <p:nvCxnSpPr>
          <p:cNvPr id="21" name="Straight Arrow Connector 20"/>
          <p:cNvCxnSpPr>
            <a:cxnSpLocks/>
          </p:cNvCxnSpPr>
          <p:nvPr/>
        </p:nvCxnSpPr>
        <p:spPr>
          <a:xfrm rot="5400000">
            <a:off x="4811393" y="3159336"/>
            <a:ext cx="131198" cy="128739"/>
          </a:xfrm>
          <a:prstGeom prst="straightConnector1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</p:cNvCxnSpPr>
          <p:nvPr/>
        </p:nvCxnSpPr>
        <p:spPr>
          <a:xfrm rot="5400000">
            <a:off x="5065393" y="3163570"/>
            <a:ext cx="131198" cy="128739"/>
          </a:xfrm>
          <a:prstGeom prst="straightConnector1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cxnSpLocks noChangeAspect="1"/>
            <a:stCxn id="7" idx="7"/>
            <a:endCxn id="6" idx="3"/>
          </p:cNvCxnSpPr>
          <p:nvPr/>
        </p:nvCxnSpPr>
        <p:spPr>
          <a:xfrm rot="16200000" flipH="1" flipV="1">
            <a:off x="4572597" y="2617660"/>
            <a:ext cx="1047810" cy="1023603"/>
          </a:xfrm>
          <a:prstGeom prst="line">
            <a:avLst/>
          </a:pr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5173133" y="3100388"/>
            <a:ext cx="2159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4512733" y="3103033"/>
            <a:ext cx="550334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4119033" y="2470150"/>
            <a:ext cx="1943100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3060699" y="3788833"/>
            <a:ext cx="197967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62" idx="6"/>
          </p:cNvCxnSpPr>
          <p:nvPr/>
        </p:nvCxnSpPr>
        <p:spPr>
          <a:xfrm>
            <a:off x="4114798" y="2738966"/>
            <a:ext cx="1947547" cy="1059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cxnSpLocks noChangeAspect="1"/>
            <a:endCxn id="6" idx="6"/>
          </p:cNvCxnSpPr>
          <p:nvPr/>
        </p:nvCxnSpPr>
        <p:spPr>
          <a:xfrm flipV="1">
            <a:off x="3979332" y="3652689"/>
            <a:ext cx="601982" cy="647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 noChangeAspect="1"/>
          </p:cNvCxnSpPr>
          <p:nvPr/>
        </p:nvCxnSpPr>
        <p:spPr>
          <a:xfrm rot="5400000" flipH="1" flipV="1">
            <a:off x="6119227" y="2610854"/>
            <a:ext cx="256226" cy="158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198657" y="2477880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198657" y="2736114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Freeform 50"/>
          <p:cNvSpPr/>
          <p:nvPr/>
        </p:nvSpPr>
        <p:spPr>
          <a:xfrm>
            <a:off x="3081867" y="2472267"/>
            <a:ext cx="1041400" cy="1060702"/>
          </a:xfrm>
          <a:custGeom>
            <a:avLst/>
            <a:gdLst>
              <a:gd name="connsiteX0" fmla="*/ 1041400 w 1041400"/>
              <a:gd name="connsiteY0" fmla="*/ 0 h 1060702"/>
              <a:gd name="connsiteX1" fmla="*/ 1020233 w 1041400"/>
              <a:gd name="connsiteY1" fmla="*/ 21166 h 1060702"/>
              <a:gd name="connsiteX2" fmla="*/ 999066 w 1041400"/>
              <a:gd name="connsiteY2" fmla="*/ 46566 h 1060702"/>
              <a:gd name="connsiteX3" fmla="*/ 990600 w 1041400"/>
              <a:gd name="connsiteY3" fmla="*/ 71966 h 1060702"/>
              <a:gd name="connsiteX4" fmla="*/ 977900 w 1041400"/>
              <a:gd name="connsiteY4" fmla="*/ 97366 h 1060702"/>
              <a:gd name="connsiteX5" fmla="*/ 965200 w 1041400"/>
              <a:gd name="connsiteY5" fmla="*/ 110066 h 1060702"/>
              <a:gd name="connsiteX6" fmla="*/ 952500 w 1041400"/>
              <a:gd name="connsiteY6" fmla="*/ 118533 h 1060702"/>
              <a:gd name="connsiteX7" fmla="*/ 948266 w 1041400"/>
              <a:gd name="connsiteY7" fmla="*/ 131233 h 1060702"/>
              <a:gd name="connsiteX8" fmla="*/ 922866 w 1041400"/>
              <a:gd name="connsiteY8" fmla="*/ 148166 h 1060702"/>
              <a:gd name="connsiteX9" fmla="*/ 889000 w 1041400"/>
              <a:gd name="connsiteY9" fmla="*/ 177800 h 1060702"/>
              <a:gd name="connsiteX10" fmla="*/ 876300 w 1041400"/>
              <a:gd name="connsiteY10" fmla="*/ 186266 h 1060702"/>
              <a:gd name="connsiteX11" fmla="*/ 863600 w 1041400"/>
              <a:gd name="connsiteY11" fmla="*/ 194733 h 1060702"/>
              <a:gd name="connsiteX12" fmla="*/ 850900 w 1041400"/>
              <a:gd name="connsiteY12" fmla="*/ 198966 h 1060702"/>
              <a:gd name="connsiteX13" fmla="*/ 825500 w 1041400"/>
              <a:gd name="connsiteY13" fmla="*/ 220133 h 1060702"/>
              <a:gd name="connsiteX14" fmla="*/ 812800 w 1041400"/>
              <a:gd name="connsiteY14" fmla="*/ 228600 h 1060702"/>
              <a:gd name="connsiteX15" fmla="*/ 791633 w 1041400"/>
              <a:gd name="connsiteY15" fmla="*/ 245533 h 1060702"/>
              <a:gd name="connsiteX16" fmla="*/ 783166 w 1041400"/>
              <a:gd name="connsiteY16" fmla="*/ 258233 h 1060702"/>
              <a:gd name="connsiteX17" fmla="*/ 770466 w 1041400"/>
              <a:gd name="connsiteY17" fmla="*/ 266700 h 1060702"/>
              <a:gd name="connsiteX18" fmla="*/ 740833 w 1041400"/>
              <a:gd name="connsiteY18" fmla="*/ 300566 h 1060702"/>
              <a:gd name="connsiteX19" fmla="*/ 732366 w 1041400"/>
              <a:gd name="connsiteY19" fmla="*/ 317500 h 1060702"/>
              <a:gd name="connsiteX20" fmla="*/ 723900 w 1041400"/>
              <a:gd name="connsiteY20" fmla="*/ 330200 h 1060702"/>
              <a:gd name="connsiteX21" fmla="*/ 719666 w 1041400"/>
              <a:gd name="connsiteY21" fmla="*/ 342900 h 1060702"/>
              <a:gd name="connsiteX22" fmla="*/ 690033 w 1041400"/>
              <a:gd name="connsiteY22" fmla="*/ 376766 h 1060702"/>
              <a:gd name="connsiteX23" fmla="*/ 681566 w 1041400"/>
              <a:gd name="connsiteY23" fmla="*/ 389466 h 1060702"/>
              <a:gd name="connsiteX24" fmla="*/ 668866 w 1041400"/>
              <a:gd name="connsiteY24" fmla="*/ 397933 h 1060702"/>
              <a:gd name="connsiteX25" fmla="*/ 656166 w 1041400"/>
              <a:gd name="connsiteY25" fmla="*/ 410633 h 1060702"/>
              <a:gd name="connsiteX26" fmla="*/ 643466 w 1041400"/>
              <a:gd name="connsiteY26" fmla="*/ 419100 h 1060702"/>
              <a:gd name="connsiteX27" fmla="*/ 630766 w 1041400"/>
              <a:gd name="connsiteY27" fmla="*/ 431800 h 1060702"/>
              <a:gd name="connsiteX28" fmla="*/ 605366 w 1041400"/>
              <a:gd name="connsiteY28" fmla="*/ 448733 h 1060702"/>
              <a:gd name="connsiteX29" fmla="*/ 579966 w 1041400"/>
              <a:gd name="connsiteY29" fmla="*/ 465666 h 1060702"/>
              <a:gd name="connsiteX30" fmla="*/ 567266 w 1041400"/>
              <a:gd name="connsiteY30" fmla="*/ 474133 h 1060702"/>
              <a:gd name="connsiteX31" fmla="*/ 554566 w 1041400"/>
              <a:gd name="connsiteY31" fmla="*/ 482600 h 1060702"/>
              <a:gd name="connsiteX32" fmla="*/ 524933 w 1041400"/>
              <a:gd name="connsiteY32" fmla="*/ 495300 h 1060702"/>
              <a:gd name="connsiteX33" fmla="*/ 516466 w 1041400"/>
              <a:gd name="connsiteY33" fmla="*/ 508000 h 1060702"/>
              <a:gd name="connsiteX34" fmla="*/ 503766 w 1041400"/>
              <a:gd name="connsiteY34" fmla="*/ 516466 h 1060702"/>
              <a:gd name="connsiteX35" fmla="*/ 474133 w 1041400"/>
              <a:gd name="connsiteY35" fmla="*/ 550333 h 1060702"/>
              <a:gd name="connsiteX36" fmla="*/ 457200 w 1041400"/>
              <a:gd name="connsiteY36" fmla="*/ 575733 h 1060702"/>
              <a:gd name="connsiteX37" fmla="*/ 448733 w 1041400"/>
              <a:gd name="connsiteY37" fmla="*/ 588433 h 1060702"/>
              <a:gd name="connsiteX38" fmla="*/ 440266 w 1041400"/>
              <a:gd name="connsiteY38" fmla="*/ 605366 h 1060702"/>
              <a:gd name="connsiteX39" fmla="*/ 423333 w 1041400"/>
              <a:gd name="connsiteY39" fmla="*/ 630766 h 1060702"/>
              <a:gd name="connsiteX40" fmla="*/ 419100 w 1041400"/>
              <a:gd name="connsiteY40" fmla="*/ 643466 h 1060702"/>
              <a:gd name="connsiteX41" fmla="*/ 397933 w 1041400"/>
              <a:gd name="connsiteY41" fmla="*/ 673100 h 1060702"/>
              <a:gd name="connsiteX42" fmla="*/ 364066 w 1041400"/>
              <a:gd name="connsiteY42" fmla="*/ 711200 h 1060702"/>
              <a:gd name="connsiteX43" fmla="*/ 351366 w 1041400"/>
              <a:gd name="connsiteY43" fmla="*/ 719666 h 1060702"/>
              <a:gd name="connsiteX44" fmla="*/ 338666 w 1041400"/>
              <a:gd name="connsiteY44" fmla="*/ 732366 h 1060702"/>
              <a:gd name="connsiteX45" fmla="*/ 321733 w 1041400"/>
              <a:gd name="connsiteY45" fmla="*/ 740833 h 1060702"/>
              <a:gd name="connsiteX46" fmla="*/ 296333 w 1041400"/>
              <a:gd name="connsiteY46" fmla="*/ 757766 h 1060702"/>
              <a:gd name="connsiteX47" fmla="*/ 283633 w 1041400"/>
              <a:gd name="connsiteY47" fmla="*/ 766233 h 1060702"/>
              <a:gd name="connsiteX48" fmla="*/ 275166 w 1041400"/>
              <a:gd name="connsiteY48" fmla="*/ 778933 h 1060702"/>
              <a:gd name="connsiteX49" fmla="*/ 232833 w 1041400"/>
              <a:gd name="connsiteY49" fmla="*/ 800100 h 1060702"/>
              <a:gd name="connsiteX50" fmla="*/ 207433 w 1041400"/>
              <a:gd name="connsiteY50" fmla="*/ 817033 h 1060702"/>
              <a:gd name="connsiteX51" fmla="*/ 203200 w 1041400"/>
              <a:gd name="connsiteY51" fmla="*/ 829733 h 1060702"/>
              <a:gd name="connsiteX52" fmla="*/ 182033 w 1041400"/>
              <a:gd name="connsiteY52" fmla="*/ 855133 h 1060702"/>
              <a:gd name="connsiteX53" fmla="*/ 169333 w 1041400"/>
              <a:gd name="connsiteY53" fmla="*/ 893233 h 1060702"/>
              <a:gd name="connsiteX54" fmla="*/ 165100 w 1041400"/>
              <a:gd name="connsiteY54" fmla="*/ 905933 h 1060702"/>
              <a:gd name="connsiteX55" fmla="*/ 156633 w 1041400"/>
              <a:gd name="connsiteY55" fmla="*/ 918633 h 1060702"/>
              <a:gd name="connsiteX56" fmla="*/ 139700 w 1041400"/>
              <a:gd name="connsiteY56" fmla="*/ 944033 h 1060702"/>
              <a:gd name="connsiteX57" fmla="*/ 131233 w 1041400"/>
              <a:gd name="connsiteY57" fmla="*/ 969433 h 1060702"/>
              <a:gd name="connsiteX58" fmla="*/ 101600 w 1041400"/>
              <a:gd name="connsiteY58" fmla="*/ 1007533 h 1060702"/>
              <a:gd name="connsiteX59" fmla="*/ 71966 w 1041400"/>
              <a:gd name="connsiteY59" fmla="*/ 1020233 h 1060702"/>
              <a:gd name="connsiteX60" fmla="*/ 59266 w 1041400"/>
              <a:gd name="connsiteY60" fmla="*/ 1028700 h 1060702"/>
              <a:gd name="connsiteX61" fmla="*/ 50800 w 1041400"/>
              <a:gd name="connsiteY61" fmla="*/ 1041400 h 1060702"/>
              <a:gd name="connsiteX62" fmla="*/ 29633 w 1041400"/>
              <a:gd name="connsiteY62" fmla="*/ 1045633 h 1060702"/>
              <a:gd name="connsiteX63" fmla="*/ 0 w 1041400"/>
              <a:gd name="connsiteY63" fmla="*/ 1049866 h 1060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041400" h="1060702">
                <a:moveTo>
                  <a:pt x="1041400" y="0"/>
                </a:moveTo>
                <a:cubicBezTo>
                  <a:pt x="1018118" y="15520"/>
                  <a:pt x="1037871" y="1"/>
                  <a:pt x="1020233" y="21166"/>
                </a:cubicBezTo>
                <a:cubicBezTo>
                  <a:pt x="993070" y="53761"/>
                  <a:pt x="1020088" y="15034"/>
                  <a:pt x="999066" y="46566"/>
                </a:cubicBezTo>
                <a:lnTo>
                  <a:pt x="990600" y="71966"/>
                </a:lnTo>
                <a:cubicBezTo>
                  <a:pt x="986358" y="84691"/>
                  <a:pt x="987015" y="86427"/>
                  <a:pt x="977900" y="97366"/>
                </a:cubicBezTo>
                <a:cubicBezTo>
                  <a:pt x="974067" y="101965"/>
                  <a:pt x="969799" y="106233"/>
                  <a:pt x="965200" y="110066"/>
                </a:cubicBezTo>
                <a:cubicBezTo>
                  <a:pt x="961291" y="113323"/>
                  <a:pt x="956733" y="115711"/>
                  <a:pt x="952500" y="118533"/>
                </a:cubicBezTo>
                <a:cubicBezTo>
                  <a:pt x="951089" y="122766"/>
                  <a:pt x="951421" y="128078"/>
                  <a:pt x="948266" y="131233"/>
                </a:cubicBezTo>
                <a:cubicBezTo>
                  <a:pt x="941071" y="138428"/>
                  <a:pt x="922866" y="148166"/>
                  <a:pt x="922866" y="148166"/>
                </a:cubicBezTo>
                <a:cubicBezTo>
                  <a:pt x="908756" y="169332"/>
                  <a:pt x="918632" y="158045"/>
                  <a:pt x="889000" y="177800"/>
                </a:cubicBezTo>
                <a:lnTo>
                  <a:pt x="876300" y="186266"/>
                </a:lnTo>
                <a:cubicBezTo>
                  <a:pt x="872067" y="189088"/>
                  <a:pt x="868427" y="193124"/>
                  <a:pt x="863600" y="194733"/>
                </a:cubicBezTo>
                <a:lnTo>
                  <a:pt x="850900" y="198966"/>
                </a:lnTo>
                <a:cubicBezTo>
                  <a:pt x="819368" y="219988"/>
                  <a:pt x="858095" y="192970"/>
                  <a:pt x="825500" y="220133"/>
                </a:cubicBezTo>
                <a:cubicBezTo>
                  <a:pt x="821591" y="223390"/>
                  <a:pt x="817033" y="225778"/>
                  <a:pt x="812800" y="228600"/>
                </a:cubicBezTo>
                <a:cubicBezTo>
                  <a:pt x="788534" y="264997"/>
                  <a:pt x="820845" y="222164"/>
                  <a:pt x="791633" y="245533"/>
                </a:cubicBezTo>
                <a:cubicBezTo>
                  <a:pt x="787660" y="248711"/>
                  <a:pt x="786764" y="254635"/>
                  <a:pt x="783166" y="258233"/>
                </a:cubicBezTo>
                <a:cubicBezTo>
                  <a:pt x="779568" y="261831"/>
                  <a:pt x="774699" y="263878"/>
                  <a:pt x="770466" y="266700"/>
                </a:cubicBezTo>
                <a:cubicBezTo>
                  <a:pt x="750711" y="296333"/>
                  <a:pt x="762000" y="286456"/>
                  <a:pt x="740833" y="300566"/>
                </a:cubicBezTo>
                <a:cubicBezTo>
                  <a:pt x="738011" y="306211"/>
                  <a:pt x="735497" y="312021"/>
                  <a:pt x="732366" y="317500"/>
                </a:cubicBezTo>
                <a:cubicBezTo>
                  <a:pt x="729842" y="321917"/>
                  <a:pt x="726175" y="325649"/>
                  <a:pt x="723900" y="330200"/>
                </a:cubicBezTo>
                <a:cubicBezTo>
                  <a:pt x="721904" y="334191"/>
                  <a:pt x="721833" y="338999"/>
                  <a:pt x="719666" y="342900"/>
                </a:cubicBezTo>
                <a:cubicBezTo>
                  <a:pt x="705139" y="369048"/>
                  <a:pt x="708586" y="364398"/>
                  <a:pt x="690033" y="376766"/>
                </a:cubicBezTo>
                <a:cubicBezTo>
                  <a:pt x="687211" y="380999"/>
                  <a:pt x="685164" y="385868"/>
                  <a:pt x="681566" y="389466"/>
                </a:cubicBezTo>
                <a:cubicBezTo>
                  <a:pt x="677968" y="393064"/>
                  <a:pt x="672775" y="394676"/>
                  <a:pt x="668866" y="397933"/>
                </a:cubicBezTo>
                <a:cubicBezTo>
                  <a:pt x="664267" y="401766"/>
                  <a:pt x="660765" y="406800"/>
                  <a:pt x="656166" y="410633"/>
                </a:cubicBezTo>
                <a:cubicBezTo>
                  <a:pt x="652257" y="413890"/>
                  <a:pt x="647375" y="415843"/>
                  <a:pt x="643466" y="419100"/>
                </a:cubicBezTo>
                <a:cubicBezTo>
                  <a:pt x="638867" y="422933"/>
                  <a:pt x="635492" y="428124"/>
                  <a:pt x="630766" y="431800"/>
                </a:cubicBezTo>
                <a:cubicBezTo>
                  <a:pt x="622734" y="438047"/>
                  <a:pt x="613833" y="443089"/>
                  <a:pt x="605366" y="448733"/>
                </a:cubicBezTo>
                <a:lnTo>
                  <a:pt x="579966" y="465666"/>
                </a:lnTo>
                <a:lnTo>
                  <a:pt x="567266" y="474133"/>
                </a:lnTo>
                <a:cubicBezTo>
                  <a:pt x="563033" y="476955"/>
                  <a:pt x="559393" y="480991"/>
                  <a:pt x="554566" y="482600"/>
                </a:cubicBezTo>
                <a:cubicBezTo>
                  <a:pt x="535879" y="488828"/>
                  <a:pt x="545857" y="484837"/>
                  <a:pt x="524933" y="495300"/>
                </a:cubicBezTo>
                <a:cubicBezTo>
                  <a:pt x="522111" y="499533"/>
                  <a:pt x="520064" y="504402"/>
                  <a:pt x="516466" y="508000"/>
                </a:cubicBezTo>
                <a:cubicBezTo>
                  <a:pt x="512868" y="511597"/>
                  <a:pt x="507116" y="512637"/>
                  <a:pt x="503766" y="516466"/>
                </a:cubicBezTo>
                <a:cubicBezTo>
                  <a:pt x="469192" y="555979"/>
                  <a:pt x="502709" y="531281"/>
                  <a:pt x="474133" y="550333"/>
                </a:cubicBezTo>
                <a:lnTo>
                  <a:pt x="457200" y="575733"/>
                </a:lnTo>
                <a:cubicBezTo>
                  <a:pt x="454378" y="579966"/>
                  <a:pt x="451008" y="583882"/>
                  <a:pt x="448733" y="588433"/>
                </a:cubicBezTo>
                <a:cubicBezTo>
                  <a:pt x="445911" y="594077"/>
                  <a:pt x="443513" y="599955"/>
                  <a:pt x="440266" y="605366"/>
                </a:cubicBezTo>
                <a:cubicBezTo>
                  <a:pt x="435031" y="614091"/>
                  <a:pt x="423333" y="630766"/>
                  <a:pt x="423333" y="630766"/>
                </a:cubicBezTo>
                <a:cubicBezTo>
                  <a:pt x="421922" y="634999"/>
                  <a:pt x="421096" y="639475"/>
                  <a:pt x="419100" y="643466"/>
                </a:cubicBezTo>
                <a:cubicBezTo>
                  <a:pt x="415777" y="650113"/>
                  <a:pt x="401125" y="668631"/>
                  <a:pt x="397933" y="673100"/>
                </a:cubicBezTo>
                <a:cubicBezTo>
                  <a:pt x="386367" y="689293"/>
                  <a:pt x="384727" y="697427"/>
                  <a:pt x="364066" y="711200"/>
                </a:cubicBezTo>
                <a:cubicBezTo>
                  <a:pt x="359833" y="714022"/>
                  <a:pt x="355275" y="716409"/>
                  <a:pt x="351366" y="719666"/>
                </a:cubicBezTo>
                <a:cubicBezTo>
                  <a:pt x="346767" y="723499"/>
                  <a:pt x="343538" y="728886"/>
                  <a:pt x="338666" y="732366"/>
                </a:cubicBezTo>
                <a:cubicBezTo>
                  <a:pt x="333531" y="736034"/>
                  <a:pt x="327144" y="737586"/>
                  <a:pt x="321733" y="740833"/>
                </a:cubicBezTo>
                <a:cubicBezTo>
                  <a:pt x="313008" y="746068"/>
                  <a:pt x="304800" y="752122"/>
                  <a:pt x="296333" y="757766"/>
                </a:cubicBezTo>
                <a:lnTo>
                  <a:pt x="283633" y="766233"/>
                </a:lnTo>
                <a:cubicBezTo>
                  <a:pt x="280811" y="770466"/>
                  <a:pt x="278995" y="775583"/>
                  <a:pt x="275166" y="778933"/>
                </a:cubicBezTo>
                <a:cubicBezTo>
                  <a:pt x="255006" y="796573"/>
                  <a:pt x="253874" y="794839"/>
                  <a:pt x="232833" y="800100"/>
                </a:cubicBezTo>
                <a:cubicBezTo>
                  <a:pt x="224366" y="805744"/>
                  <a:pt x="210651" y="807379"/>
                  <a:pt x="207433" y="817033"/>
                </a:cubicBezTo>
                <a:cubicBezTo>
                  <a:pt x="206022" y="821266"/>
                  <a:pt x="205196" y="825742"/>
                  <a:pt x="203200" y="829733"/>
                </a:cubicBezTo>
                <a:cubicBezTo>
                  <a:pt x="197307" y="841520"/>
                  <a:pt x="191395" y="845771"/>
                  <a:pt x="182033" y="855133"/>
                </a:cubicBezTo>
                <a:lnTo>
                  <a:pt x="169333" y="893233"/>
                </a:lnTo>
                <a:cubicBezTo>
                  <a:pt x="167922" y="897466"/>
                  <a:pt x="167575" y="902220"/>
                  <a:pt x="165100" y="905933"/>
                </a:cubicBezTo>
                <a:lnTo>
                  <a:pt x="156633" y="918633"/>
                </a:lnTo>
                <a:cubicBezTo>
                  <a:pt x="142630" y="960644"/>
                  <a:pt x="166123" y="896473"/>
                  <a:pt x="139700" y="944033"/>
                </a:cubicBezTo>
                <a:cubicBezTo>
                  <a:pt x="135366" y="951835"/>
                  <a:pt x="136183" y="962007"/>
                  <a:pt x="131233" y="969433"/>
                </a:cubicBezTo>
                <a:cubicBezTo>
                  <a:pt x="123275" y="981370"/>
                  <a:pt x="114261" y="998490"/>
                  <a:pt x="101600" y="1007533"/>
                </a:cubicBezTo>
                <a:cubicBezTo>
                  <a:pt x="92444" y="1014073"/>
                  <a:pt x="82331" y="1016778"/>
                  <a:pt x="71966" y="1020233"/>
                </a:cubicBezTo>
                <a:cubicBezTo>
                  <a:pt x="67733" y="1023055"/>
                  <a:pt x="62864" y="1025102"/>
                  <a:pt x="59266" y="1028700"/>
                </a:cubicBezTo>
                <a:cubicBezTo>
                  <a:pt x="55669" y="1032298"/>
                  <a:pt x="55217" y="1038876"/>
                  <a:pt x="50800" y="1041400"/>
                </a:cubicBezTo>
                <a:cubicBezTo>
                  <a:pt x="44553" y="1044970"/>
                  <a:pt x="36575" y="1043740"/>
                  <a:pt x="29633" y="1045633"/>
                </a:cubicBezTo>
                <a:cubicBezTo>
                  <a:pt x="1040" y="1053431"/>
                  <a:pt x="10834" y="1060702"/>
                  <a:pt x="0" y="1049866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3056467" y="3533775"/>
            <a:ext cx="45719" cy="250825"/>
          </a:xfrm>
          <a:custGeom>
            <a:avLst/>
            <a:gdLst>
              <a:gd name="connsiteX0" fmla="*/ 8467 w 33867"/>
              <a:gd name="connsiteY0" fmla="*/ 0 h 245533"/>
              <a:gd name="connsiteX1" fmla="*/ 21167 w 33867"/>
              <a:gd name="connsiteY1" fmla="*/ 25400 h 245533"/>
              <a:gd name="connsiteX2" fmla="*/ 33867 w 33867"/>
              <a:gd name="connsiteY2" fmla="*/ 105833 h 245533"/>
              <a:gd name="connsiteX3" fmla="*/ 25400 w 33867"/>
              <a:gd name="connsiteY3" fmla="*/ 152400 h 245533"/>
              <a:gd name="connsiteX4" fmla="*/ 8467 w 33867"/>
              <a:gd name="connsiteY4" fmla="*/ 177800 h 245533"/>
              <a:gd name="connsiteX5" fmla="*/ 0 w 33867"/>
              <a:gd name="connsiteY5" fmla="*/ 190500 h 245533"/>
              <a:gd name="connsiteX6" fmla="*/ 4233 w 33867"/>
              <a:gd name="connsiteY6" fmla="*/ 245533 h 245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867" h="245533">
                <a:moveTo>
                  <a:pt x="8467" y="0"/>
                </a:moveTo>
                <a:cubicBezTo>
                  <a:pt x="13995" y="8293"/>
                  <a:pt x="20072" y="14996"/>
                  <a:pt x="21167" y="25400"/>
                </a:cubicBezTo>
                <a:cubicBezTo>
                  <a:pt x="29416" y="103758"/>
                  <a:pt x="12020" y="73063"/>
                  <a:pt x="33867" y="105833"/>
                </a:cubicBezTo>
                <a:cubicBezTo>
                  <a:pt x="32945" y="113209"/>
                  <a:pt x="31714" y="141034"/>
                  <a:pt x="25400" y="152400"/>
                </a:cubicBezTo>
                <a:cubicBezTo>
                  <a:pt x="20458" y="161295"/>
                  <a:pt x="14111" y="169333"/>
                  <a:pt x="8467" y="177800"/>
                </a:cubicBezTo>
                <a:lnTo>
                  <a:pt x="0" y="190500"/>
                </a:lnTo>
                <a:cubicBezTo>
                  <a:pt x="4350" y="242706"/>
                  <a:pt x="4233" y="224308"/>
                  <a:pt x="4233" y="245533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>
            <a:cxnSpLocks noChangeAspect="1"/>
          </p:cNvCxnSpPr>
          <p:nvPr/>
        </p:nvCxnSpPr>
        <p:spPr>
          <a:xfrm flipV="1">
            <a:off x="4978398" y="2602822"/>
            <a:ext cx="601982" cy="647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cxnSpLocks noChangeAspect="1"/>
          </p:cNvCxnSpPr>
          <p:nvPr/>
        </p:nvCxnSpPr>
        <p:spPr>
          <a:xfrm rot="16200000" flipV="1">
            <a:off x="3983439" y="2607182"/>
            <a:ext cx="280179" cy="324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Freeform 55"/>
          <p:cNvSpPr/>
          <p:nvPr/>
        </p:nvSpPr>
        <p:spPr>
          <a:xfrm>
            <a:off x="3060699" y="2743200"/>
            <a:ext cx="1058333" cy="1044575"/>
          </a:xfrm>
          <a:custGeom>
            <a:avLst/>
            <a:gdLst>
              <a:gd name="connsiteX0" fmla="*/ 1075266 w 1075266"/>
              <a:gd name="connsiteY0" fmla="*/ 0 h 1032933"/>
              <a:gd name="connsiteX1" fmla="*/ 1032933 w 1075266"/>
              <a:gd name="connsiteY1" fmla="*/ 38100 h 1032933"/>
              <a:gd name="connsiteX2" fmla="*/ 1011766 w 1075266"/>
              <a:gd name="connsiteY2" fmla="*/ 63500 h 1032933"/>
              <a:gd name="connsiteX3" fmla="*/ 986366 w 1075266"/>
              <a:gd name="connsiteY3" fmla="*/ 84667 h 1032933"/>
              <a:gd name="connsiteX4" fmla="*/ 982133 w 1075266"/>
              <a:gd name="connsiteY4" fmla="*/ 97367 h 1032933"/>
              <a:gd name="connsiteX5" fmla="*/ 969433 w 1075266"/>
              <a:gd name="connsiteY5" fmla="*/ 105833 h 1032933"/>
              <a:gd name="connsiteX6" fmla="*/ 944033 w 1075266"/>
              <a:gd name="connsiteY6" fmla="*/ 122767 h 1032933"/>
              <a:gd name="connsiteX7" fmla="*/ 927100 w 1075266"/>
              <a:gd name="connsiteY7" fmla="*/ 135467 h 1032933"/>
              <a:gd name="connsiteX8" fmla="*/ 893233 w 1075266"/>
              <a:gd name="connsiteY8" fmla="*/ 152400 h 1032933"/>
              <a:gd name="connsiteX9" fmla="*/ 876300 w 1075266"/>
              <a:gd name="connsiteY9" fmla="*/ 160867 h 1032933"/>
              <a:gd name="connsiteX10" fmla="*/ 863600 w 1075266"/>
              <a:gd name="connsiteY10" fmla="*/ 169333 h 1032933"/>
              <a:gd name="connsiteX11" fmla="*/ 842433 w 1075266"/>
              <a:gd name="connsiteY11" fmla="*/ 194733 h 1032933"/>
              <a:gd name="connsiteX12" fmla="*/ 833966 w 1075266"/>
              <a:gd name="connsiteY12" fmla="*/ 207433 h 1032933"/>
              <a:gd name="connsiteX13" fmla="*/ 821266 w 1075266"/>
              <a:gd name="connsiteY13" fmla="*/ 224367 h 1032933"/>
              <a:gd name="connsiteX14" fmla="*/ 808566 w 1075266"/>
              <a:gd name="connsiteY14" fmla="*/ 237067 h 1032933"/>
              <a:gd name="connsiteX15" fmla="*/ 791633 w 1075266"/>
              <a:gd name="connsiteY15" fmla="*/ 262467 h 1032933"/>
              <a:gd name="connsiteX16" fmla="*/ 778933 w 1075266"/>
              <a:gd name="connsiteY16" fmla="*/ 275167 h 1032933"/>
              <a:gd name="connsiteX17" fmla="*/ 753533 w 1075266"/>
              <a:gd name="connsiteY17" fmla="*/ 309033 h 1032933"/>
              <a:gd name="connsiteX18" fmla="*/ 740833 w 1075266"/>
              <a:gd name="connsiteY18" fmla="*/ 321733 h 1032933"/>
              <a:gd name="connsiteX19" fmla="*/ 728133 w 1075266"/>
              <a:gd name="connsiteY19" fmla="*/ 338667 h 1032933"/>
              <a:gd name="connsiteX20" fmla="*/ 702733 w 1075266"/>
              <a:gd name="connsiteY20" fmla="*/ 359833 h 1032933"/>
              <a:gd name="connsiteX21" fmla="*/ 685800 w 1075266"/>
              <a:gd name="connsiteY21" fmla="*/ 385233 h 1032933"/>
              <a:gd name="connsiteX22" fmla="*/ 660400 w 1075266"/>
              <a:gd name="connsiteY22" fmla="*/ 414867 h 1032933"/>
              <a:gd name="connsiteX23" fmla="*/ 647700 w 1075266"/>
              <a:gd name="connsiteY23" fmla="*/ 427567 h 1032933"/>
              <a:gd name="connsiteX24" fmla="*/ 635000 w 1075266"/>
              <a:gd name="connsiteY24" fmla="*/ 444500 h 1032933"/>
              <a:gd name="connsiteX25" fmla="*/ 622300 w 1075266"/>
              <a:gd name="connsiteY25" fmla="*/ 452967 h 1032933"/>
              <a:gd name="connsiteX26" fmla="*/ 588433 w 1075266"/>
              <a:gd name="connsiteY26" fmla="*/ 478367 h 1032933"/>
              <a:gd name="connsiteX27" fmla="*/ 563033 w 1075266"/>
              <a:gd name="connsiteY27" fmla="*/ 499533 h 1032933"/>
              <a:gd name="connsiteX28" fmla="*/ 546100 w 1075266"/>
              <a:gd name="connsiteY28" fmla="*/ 524933 h 1032933"/>
              <a:gd name="connsiteX29" fmla="*/ 529166 w 1075266"/>
              <a:gd name="connsiteY29" fmla="*/ 550333 h 1032933"/>
              <a:gd name="connsiteX30" fmla="*/ 520700 w 1075266"/>
              <a:gd name="connsiteY30" fmla="*/ 563033 h 1032933"/>
              <a:gd name="connsiteX31" fmla="*/ 512233 w 1075266"/>
              <a:gd name="connsiteY31" fmla="*/ 575733 h 1032933"/>
              <a:gd name="connsiteX32" fmla="*/ 503766 w 1075266"/>
              <a:gd name="connsiteY32" fmla="*/ 592667 h 1032933"/>
              <a:gd name="connsiteX33" fmla="*/ 478366 w 1075266"/>
              <a:gd name="connsiteY33" fmla="*/ 613833 h 1032933"/>
              <a:gd name="connsiteX34" fmla="*/ 465666 w 1075266"/>
              <a:gd name="connsiteY34" fmla="*/ 618067 h 1032933"/>
              <a:gd name="connsiteX35" fmla="*/ 440266 w 1075266"/>
              <a:gd name="connsiteY35" fmla="*/ 635000 h 1032933"/>
              <a:gd name="connsiteX36" fmla="*/ 427566 w 1075266"/>
              <a:gd name="connsiteY36" fmla="*/ 643467 h 1032933"/>
              <a:gd name="connsiteX37" fmla="*/ 414866 w 1075266"/>
              <a:gd name="connsiteY37" fmla="*/ 651933 h 1032933"/>
              <a:gd name="connsiteX38" fmla="*/ 393700 w 1075266"/>
              <a:gd name="connsiteY38" fmla="*/ 681567 h 1032933"/>
              <a:gd name="connsiteX39" fmla="*/ 376766 w 1075266"/>
              <a:gd name="connsiteY39" fmla="*/ 694267 h 1032933"/>
              <a:gd name="connsiteX40" fmla="*/ 347133 w 1075266"/>
              <a:gd name="connsiteY40" fmla="*/ 728133 h 1032933"/>
              <a:gd name="connsiteX41" fmla="*/ 313266 w 1075266"/>
              <a:gd name="connsiteY41" fmla="*/ 766233 h 1032933"/>
              <a:gd name="connsiteX42" fmla="*/ 300566 w 1075266"/>
              <a:gd name="connsiteY42" fmla="*/ 774700 h 1032933"/>
              <a:gd name="connsiteX43" fmla="*/ 287866 w 1075266"/>
              <a:gd name="connsiteY43" fmla="*/ 787400 h 1032933"/>
              <a:gd name="connsiteX44" fmla="*/ 262466 w 1075266"/>
              <a:gd name="connsiteY44" fmla="*/ 804333 h 1032933"/>
              <a:gd name="connsiteX45" fmla="*/ 241300 w 1075266"/>
              <a:gd name="connsiteY45" fmla="*/ 825500 h 1032933"/>
              <a:gd name="connsiteX46" fmla="*/ 220133 w 1075266"/>
              <a:gd name="connsiteY46" fmla="*/ 855133 h 1032933"/>
              <a:gd name="connsiteX47" fmla="*/ 194733 w 1075266"/>
              <a:gd name="connsiteY47" fmla="*/ 880533 h 1032933"/>
              <a:gd name="connsiteX48" fmla="*/ 182033 w 1075266"/>
              <a:gd name="connsiteY48" fmla="*/ 893233 h 1032933"/>
              <a:gd name="connsiteX49" fmla="*/ 169333 w 1075266"/>
              <a:gd name="connsiteY49" fmla="*/ 918633 h 1032933"/>
              <a:gd name="connsiteX50" fmla="*/ 156633 w 1075266"/>
              <a:gd name="connsiteY50" fmla="*/ 944033 h 1032933"/>
              <a:gd name="connsiteX51" fmla="*/ 139700 w 1075266"/>
              <a:gd name="connsiteY51" fmla="*/ 982133 h 1032933"/>
              <a:gd name="connsiteX52" fmla="*/ 127000 w 1075266"/>
              <a:gd name="connsiteY52" fmla="*/ 990600 h 1032933"/>
              <a:gd name="connsiteX53" fmla="*/ 101600 w 1075266"/>
              <a:gd name="connsiteY53" fmla="*/ 1016000 h 1032933"/>
              <a:gd name="connsiteX54" fmla="*/ 29633 w 1075266"/>
              <a:gd name="connsiteY54" fmla="*/ 1028700 h 1032933"/>
              <a:gd name="connsiteX55" fmla="*/ 12700 w 1075266"/>
              <a:gd name="connsiteY55" fmla="*/ 1032933 h 1032933"/>
              <a:gd name="connsiteX56" fmla="*/ 0 w 1075266"/>
              <a:gd name="connsiteY56" fmla="*/ 1028700 h 1032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075266" h="1032933">
                <a:moveTo>
                  <a:pt x="1075266" y="0"/>
                </a:moveTo>
                <a:cubicBezTo>
                  <a:pt x="1042035" y="33231"/>
                  <a:pt x="1057256" y="21884"/>
                  <a:pt x="1032933" y="38100"/>
                </a:cubicBezTo>
                <a:cubicBezTo>
                  <a:pt x="1024608" y="50587"/>
                  <a:pt x="1023989" y="53314"/>
                  <a:pt x="1011766" y="63500"/>
                </a:cubicBezTo>
                <a:cubicBezTo>
                  <a:pt x="976403" y="92969"/>
                  <a:pt x="1023469" y="47564"/>
                  <a:pt x="986366" y="84667"/>
                </a:cubicBezTo>
                <a:cubicBezTo>
                  <a:pt x="984955" y="88900"/>
                  <a:pt x="984921" y="93883"/>
                  <a:pt x="982133" y="97367"/>
                </a:cubicBezTo>
                <a:cubicBezTo>
                  <a:pt x="978955" y="101340"/>
                  <a:pt x="973342" y="102576"/>
                  <a:pt x="969433" y="105833"/>
                </a:cubicBezTo>
                <a:cubicBezTo>
                  <a:pt x="948291" y="123451"/>
                  <a:pt x="966353" y="115326"/>
                  <a:pt x="944033" y="122767"/>
                </a:cubicBezTo>
                <a:cubicBezTo>
                  <a:pt x="938389" y="127000"/>
                  <a:pt x="933194" y="131912"/>
                  <a:pt x="927100" y="135467"/>
                </a:cubicBezTo>
                <a:cubicBezTo>
                  <a:pt x="916198" y="141827"/>
                  <a:pt x="904522" y="146756"/>
                  <a:pt x="893233" y="152400"/>
                </a:cubicBezTo>
                <a:cubicBezTo>
                  <a:pt x="887589" y="155222"/>
                  <a:pt x="881551" y="157367"/>
                  <a:pt x="876300" y="160867"/>
                </a:cubicBezTo>
                <a:lnTo>
                  <a:pt x="863600" y="169333"/>
                </a:lnTo>
                <a:cubicBezTo>
                  <a:pt x="842578" y="200865"/>
                  <a:pt x="869596" y="162138"/>
                  <a:pt x="842433" y="194733"/>
                </a:cubicBezTo>
                <a:cubicBezTo>
                  <a:pt x="839176" y="198642"/>
                  <a:pt x="836923" y="203293"/>
                  <a:pt x="833966" y="207433"/>
                </a:cubicBezTo>
                <a:cubicBezTo>
                  <a:pt x="829865" y="213174"/>
                  <a:pt x="825858" y="219010"/>
                  <a:pt x="821266" y="224367"/>
                </a:cubicBezTo>
                <a:cubicBezTo>
                  <a:pt x="817370" y="228913"/>
                  <a:pt x="812242" y="232341"/>
                  <a:pt x="808566" y="237067"/>
                </a:cubicBezTo>
                <a:cubicBezTo>
                  <a:pt x="802319" y="245099"/>
                  <a:pt x="798828" y="255272"/>
                  <a:pt x="791633" y="262467"/>
                </a:cubicBezTo>
                <a:cubicBezTo>
                  <a:pt x="787400" y="266700"/>
                  <a:pt x="782724" y="270533"/>
                  <a:pt x="778933" y="275167"/>
                </a:cubicBezTo>
                <a:cubicBezTo>
                  <a:pt x="769997" y="286088"/>
                  <a:pt x="763511" y="299055"/>
                  <a:pt x="753533" y="309033"/>
                </a:cubicBezTo>
                <a:cubicBezTo>
                  <a:pt x="749300" y="313266"/>
                  <a:pt x="744729" y="317187"/>
                  <a:pt x="740833" y="321733"/>
                </a:cubicBezTo>
                <a:cubicBezTo>
                  <a:pt x="736241" y="327090"/>
                  <a:pt x="732725" y="333310"/>
                  <a:pt x="728133" y="338667"/>
                </a:cubicBezTo>
                <a:cubicBezTo>
                  <a:pt x="717268" y="351343"/>
                  <a:pt x="715798" y="351124"/>
                  <a:pt x="702733" y="359833"/>
                </a:cubicBezTo>
                <a:cubicBezTo>
                  <a:pt x="697089" y="368300"/>
                  <a:pt x="692995" y="378038"/>
                  <a:pt x="685800" y="385233"/>
                </a:cubicBezTo>
                <a:cubicBezTo>
                  <a:pt x="654287" y="416746"/>
                  <a:pt x="692984" y="376851"/>
                  <a:pt x="660400" y="414867"/>
                </a:cubicBezTo>
                <a:cubicBezTo>
                  <a:pt x="656504" y="419413"/>
                  <a:pt x="651596" y="423021"/>
                  <a:pt x="647700" y="427567"/>
                </a:cubicBezTo>
                <a:cubicBezTo>
                  <a:pt x="643108" y="432924"/>
                  <a:pt x="639989" y="439511"/>
                  <a:pt x="635000" y="444500"/>
                </a:cubicBezTo>
                <a:cubicBezTo>
                  <a:pt x="631402" y="448098"/>
                  <a:pt x="626415" y="449974"/>
                  <a:pt x="622300" y="452967"/>
                </a:cubicBezTo>
                <a:cubicBezTo>
                  <a:pt x="610888" y="461267"/>
                  <a:pt x="600175" y="470540"/>
                  <a:pt x="588433" y="478367"/>
                </a:cubicBezTo>
                <a:cubicBezTo>
                  <a:pt x="577143" y="485893"/>
                  <a:pt x="571809" y="488249"/>
                  <a:pt x="563033" y="499533"/>
                </a:cubicBezTo>
                <a:cubicBezTo>
                  <a:pt x="556786" y="507565"/>
                  <a:pt x="551744" y="516466"/>
                  <a:pt x="546100" y="524933"/>
                </a:cubicBezTo>
                <a:lnTo>
                  <a:pt x="529166" y="550333"/>
                </a:lnTo>
                <a:lnTo>
                  <a:pt x="520700" y="563033"/>
                </a:lnTo>
                <a:cubicBezTo>
                  <a:pt x="517878" y="567266"/>
                  <a:pt x="514508" y="571182"/>
                  <a:pt x="512233" y="575733"/>
                </a:cubicBezTo>
                <a:cubicBezTo>
                  <a:pt x="509411" y="581378"/>
                  <a:pt x="507434" y="587532"/>
                  <a:pt x="503766" y="592667"/>
                </a:cubicBezTo>
                <a:cubicBezTo>
                  <a:pt x="498564" y="599950"/>
                  <a:pt x="486619" y="609707"/>
                  <a:pt x="478366" y="613833"/>
                </a:cubicBezTo>
                <a:cubicBezTo>
                  <a:pt x="474375" y="615829"/>
                  <a:pt x="469567" y="615900"/>
                  <a:pt x="465666" y="618067"/>
                </a:cubicBezTo>
                <a:cubicBezTo>
                  <a:pt x="456771" y="623009"/>
                  <a:pt x="448733" y="629356"/>
                  <a:pt x="440266" y="635000"/>
                </a:cubicBezTo>
                <a:lnTo>
                  <a:pt x="427566" y="643467"/>
                </a:lnTo>
                <a:lnTo>
                  <a:pt x="414866" y="651933"/>
                </a:lnTo>
                <a:cubicBezTo>
                  <a:pt x="410058" y="659145"/>
                  <a:pt x="398952" y="676315"/>
                  <a:pt x="393700" y="681567"/>
                </a:cubicBezTo>
                <a:cubicBezTo>
                  <a:pt x="388711" y="686556"/>
                  <a:pt x="382411" y="690034"/>
                  <a:pt x="376766" y="694267"/>
                </a:cubicBezTo>
                <a:cubicBezTo>
                  <a:pt x="357011" y="723900"/>
                  <a:pt x="368300" y="714023"/>
                  <a:pt x="347133" y="728133"/>
                </a:cubicBezTo>
                <a:cubicBezTo>
                  <a:pt x="336953" y="743403"/>
                  <a:pt x="330664" y="754634"/>
                  <a:pt x="313266" y="766233"/>
                </a:cubicBezTo>
                <a:cubicBezTo>
                  <a:pt x="309033" y="769055"/>
                  <a:pt x="304475" y="771443"/>
                  <a:pt x="300566" y="774700"/>
                </a:cubicBezTo>
                <a:cubicBezTo>
                  <a:pt x="295967" y="778533"/>
                  <a:pt x="292592" y="783724"/>
                  <a:pt x="287866" y="787400"/>
                </a:cubicBezTo>
                <a:cubicBezTo>
                  <a:pt x="279834" y="793647"/>
                  <a:pt x="262466" y="804333"/>
                  <a:pt x="262466" y="804333"/>
                </a:cubicBezTo>
                <a:cubicBezTo>
                  <a:pt x="239893" y="838195"/>
                  <a:pt x="269518" y="797282"/>
                  <a:pt x="241300" y="825500"/>
                </a:cubicBezTo>
                <a:cubicBezTo>
                  <a:pt x="216051" y="850749"/>
                  <a:pt x="239362" y="833501"/>
                  <a:pt x="220133" y="855133"/>
                </a:cubicBezTo>
                <a:cubicBezTo>
                  <a:pt x="212178" y="864082"/>
                  <a:pt x="203200" y="872066"/>
                  <a:pt x="194733" y="880533"/>
                </a:cubicBezTo>
                <a:lnTo>
                  <a:pt x="182033" y="893233"/>
                </a:lnTo>
                <a:cubicBezTo>
                  <a:pt x="171393" y="925155"/>
                  <a:pt x="185746" y="885807"/>
                  <a:pt x="169333" y="918633"/>
                </a:cubicBezTo>
                <a:cubicBezTo>
                  <a:pt x="151806" y="953687"/>
                  <a:pt x="180899" y="907636"/>
                  <a:pt x="156633" y="944033"/>
                </a:cubicBezTo>
                <a:cubicBezTo>
                  <a:pt x="152442" y="956606"/>
                  <a:pt x="149761" y="972071"/>
                  <a:pt x="139700" y="982133"/>
                </a:cubicBezTo>
                <a:cubicBezTo>
                  <a:pt x="136102" y="985731"/>
                  <a:pt x="130803" y="987220"/>
                  <a:pt x="127000" y="990600"/>
                </a:cubicBezTo>
                <a:cubicBezTo>
                  <a:pt x="118051" y="998555"/>
                  <a:pt x="112959" y="1012213"/>
                  <a:pt x="101600" y="1016000"/>
                </a:cubicBezTo>
                <a:cubicBezTo>
                  <a:pt x="61414" y="1029396"/>
                  <a:pt x="85088" y="1023659"/>
                  <a:pt x="29633" y="1028700"/>
                </a:cubicBezTo>
                <a:cubicBezTo>
                  <a:pt x="23989" y="1030111"/>
                  <a:pt x="18518" y="1032933"/>
                  <a:pt x="12700" y="1032933"/>
                </a:cubicBezTo>
                <a:cubicBezTo>
                  <a:pt x="8238" y="1032933"/>
                  <a:pt x="0" y="1028700"/>
                  <a:pt x="0" y="1028700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5032375" y="2479675"/>
            <a:ext cx="1035050" cy="1054100"/>
          </a:xfrm>
          <a:custGeom>
            <a:avLst/>
            <a:gdLst>
              <a:gd name="connsiteX0" fmla="*/ 1041400 w 1041400"/>
              <a:gd name="connsiteY0" fmla="*/ 0 h 1060702"/>
              <a:gd name="connsiteX1" fmla="*/ 1020233 w 1041400"/>
              <a:gd name="connsiteY1" fmla="*/ 21166 h 1060702"/>
              <a:gd name="connsiteX2" fmla="*/ 999066 w 1041400"/>
              <a:gd name="connsiteY2" fmla="*/ 46566 h 1060702"/>
              <a:gd name="connsiteX3" fmla="*/ 990600 w 1041400"/>
              <a:gd name="connsiteY3" fmla="*/ 71966 h 1060702"/>
              <a:gd name="connsiteX4" fmla="*/ 977900 w 1041400"/>
              <a:gd name="connsiteY4" fmla="*/ 97366 h 1060702"/>
              <a:gd name="connsiteX5" fmla="*/ 965200 w 1041400"/>
              <a:gd name="connsiteY5" fmla="*/ 110066 h 1060702"/>
              <a:gd name="connsiteX6" fmla="*/ 952500 w 1041400"/>
              <a:gd name="connsiteY6" fmla="*/ 118533 h 1060702"/>
              <a:gd name="connsiteX7" fmla="*/ 948266 w 1041400"/>
              <a:gd name="connsiteY7" fmla="*/ 131233 h 1060702"/>
              <a:gd name="connsiteX8" fmla="*/ 922866 w 1041400"/>
              <a:gd name="connsiteY8" fmla="*/ 148166 h 1060702"/>
              <a:gd name="connsiteX9" fmla="*/ 889000 w 1041400"/>
              <a:gd name="connsiteY9" fmla="*/ 177800 h 1060702"/>
              <a:gd name="connsiteX10" fmla="*/ 876300 w 1041400"/>
              <a:gd name="connsiteY10" fmla="*/ 186266 h 1060702"/>
              <a:gd name="connsiteX11" fmla="*/ 863600 w 1041400"/>
              <a:gd name="connsiteY11" fmla="*/ 194733 h 1060702"/>
              <a:gd name="connsiteX12" fmla="*/ 850900 w 1041400"/>
              <a:gd name="connsiteY12" fmla="*/ 198966 h 1060702"/>
              <a:gd name="connsiteX13" fmla="*/ 825500 w 1041400"/>
              <a:gd name="connsiteY13" fmla="*/ 220133 h 1060702"/>
              <a:gd name="connsiteX14" fmla="*/ 812800 w 1041400"/>
              <a:gd name="connsiteY14" fmla="*/ 228600 h 1060702"/>
              <a:gd name="connsiteX15" fmla="*/ 791633 w 1041400"/>
              <a:gd name="connsiteY15" fmla="*/ 245533 h 1060702"/>
              <a:gd name="connsiteX16" fmla="*/ 783166 w 1041400"/>
              <a:gd name="connsiteY16" fmla="*/ 258233 h 1060702"/>
              <a:gd name="connsiteX17" fmla="*/ 770466 w 1041400"/>
              <a:gd name="connsiteY17" fmla="*/ 266700 h 1060702"/>
              <a:gd name="connsiteX18" fmla="*/ 740833 w 1041400"/>
              <a:gd name="connsiteY18" fmla="*/ 300566 h 1060702"/>
              <a:gd name="connsiteX19" fmla="*/ 732366 w 1041400"/>
              <a:gd name="connsiteY19" fmla="*/ 317500 h 1060702"/>
              <a:gd name="connsiteX20" fmla="*/ 723900 w 1041400"/>
              <a:gd name="connsiteY20" fmla="*/ 330200 h 1060702"/>
              <a:gd name="connsiteX21" fmla="*/ 719666 w 1041400"/>
              <a:gd name="connsiteY21" fmla="*/ 342900 h 1060702"/>
              <a:gd name="connsiteX22" fmla="*/ 690033 w 1041400"/>
              <a:gd name="connsiteY22" fmla="*/ 376766 h 1060702"/>
              <a:gd name="connsiteX23" fmla="*/ 681566 w 1041400"/>
              <a:gd name="connsiteY23" fmla="*/ 389466 h 1060702"/>
              <a:gd name="connsiteX24" fmla="*/ 668866 w 1041400"/>
              <a:gd name="connsiteY24" fmla="*/ 397933 h 1060702"/>
              <a:gd name="connsiteX25" fmla="*/ 656166 w 1041400"/>
              <a:gd name="connsiteY25" fmla="*/ 410633 h 1060702"/>
              <a:gd name="connsiteX26" fmla="*/ 643466 w 1041400"/>
              <a:gd name="connsiteY26" fmla="*/ 419100 h 1060702"/>
              <a:gd name="connsiteX27" fmla="*/ 630766 w 1041400"/>
              <a:gd name="connsiteY27" fmla="*/ 431800 h 1060702"/>
              <a:gd name="connsiteX28" fmla="*/ 605366 w 1041400"/>
              <a:gd name="connsiteY28" fmla="*/ 448733 h 1060702"/>
              <a:gd name="connsiteX29" fmla="*/ 579966 w 1041400"/>
              <a:gd name="connsiteY29" fmla="*/ 465666 h 1060702"/>
              <a:gd name="connsiteX30" fmla="*/ 567266 w 1041400"/>
              <a:gd name="connsiteY30" fmla="*/ 474133 h 1060702"/>
              <a:gd name="connsiteX31" fmla="*/ 554566 w 1041400"/>
              <a:gd name="connsiteY31" fmla="*/ 482600 h 1060702"/>
              <a:gd name="connsiteX32" fmla="*/ 524933 w 1041400"/>
              <a:gd name="connsiteY32" fmla="*/ 495300 h 1060702"/>
              <a:gd name="connsiteX33" fmla="*/ 516466 w 1041400"/>
              <a:gd name="connsiteY33" fmla="*/ 508000 h 1060702"/>
              <a:gd name="connsiteX34" fmla="*/ 503766 w 1041400"/>
              <a:gd name="connsiteY34" fmla="*/ 516466 h 1060702"/>
              <a:gd name="connsiteX35" fmla="*/ 474133 w 1041400"/>
              <a:gd name="connsiteY35" fmla="*/ 550333 h 1060702"/>
              <a:gd name="connsiteX36" fmla="*/ 457200 w 1041400"/>
              <a:gd name="connsiteY36" fmla="*/ 575733 h 1060702"/>
              <a:gd name="connsiteX37" fmla="*/ 448733 w 1041400"/>
              <a:gd name="connsiteY37" fmla="*/ 588433 h 1060702"/>
              <a:gd name="connsiteX38" fmla="*/ 440266 w 1041400"/>
              <a:gd name="connsiteY38" fmla="*/ 605366 h 1060702"/>
              <a:gd name="connsiteX39" fmla="*/ 423333 w 1041400"/>
              <a:gd name="connsiteY39" fmla="*/ 630766 h 1060702"/>
              <a:gd name="connsiteX40" fmla="*/ 419100 w 1041400"/>
              <a:gd name="connsiteY40" fmla="*/ 643466 h 1060702"/>
              <a:gd name="connsiteX41" fmla="*/ 397933 w 1041400"/>
              <a:gd name="connsiteY41" fmla="*/ 673100 h 1060702"/>
              <a:gd name="connsiteX42" fmla="*/ 364066 w 1041400"/>
              <a:gd name="connsiteY42" fmla="*/ 711200 h 1060702"/>
              <a:gd name="connsiteX43" fmla="*/ 351366 w 1041400"/>
              <a:gd name="connsiteY43" fmla="*/ 719666 h 1060702"/>
              <a:gd name="connsiteX44" fmla="*/ 338666 w 1041400"/>
              <a:gd name="connsiteY44" fmla="*/ 732366 h 1060702"/>
              <a:gd name="connsiteX45" fmla="*/ 321733 w 1041400"/>
              <a:gd name="connsiteY45" fmla="*/ 740833 h 1060702"/>
              <a:gd name="connsiteX46" fmla="*/ 296333 w 1041400"/>
              <a:gd name="connsiteY46" fmla="*/ 757766 h 1060702"/>
              <a:gd name="connsiteX47" fmla="*/ 283633 w 1041400"/>
              <a:gd name="connsiteY47" fmla="*/ 766233 h 1060702"/>
              <a:gd name="connsiteX48" fmla="*/ 275166 w 1041400"/>
              <a:gd name="connsiteY48" fmla="*/ 778933 h 1060702"/>
              <a:gd name="connsiteX49" fmla="*/ 232833 w 1041400"/>
              <a:gd name="connsiteY49" fmla="*/ 800100 h 1060702"/>
              <a:gd name="connsiteX50" fmla="*/ 207433 w 1041400"/>
              <a:gd name="connsiteY50" fmla="*/ 817033 h 1060702"/>
              <a:gd name="connsiteX51" fmla="*/ 203200 w 1041400"/>
              <a:gd name="connsiteY51" fmla="*/ 829733 h 1060702"/>
              <a:gd name="connsiteX52" fmla="*/ 182033 w 1041400"/>
              <a:gd name="connsiteY52" fmla="*/ 855133 h 1060702"/>
              <a:gd name="connsiteX53" fmla="*/ 169333 w 1041400"/>
              <a:gd name="connsiteY53" fmla="*/ 893233 h 1060702"/>
              <a:gd name="connsiteX54" fmla="*/ 165100 w 1041400"/>
              <a:gd name="connsiteY54" fmla="*/ 905933 h 1060702"/>
              <a:gd name="connsiteX55" fmla="*/ 156633 w 1041400"/>
              <a:gd name="connsiteY55" fmla="*/ 918633 h 1060702"/>
              <a:gd name="connsiteX56" fmla="*/ 139700 w 1041400"/>
              <a:gd name="connsiteY56" fmla="*/ 944033 h 1060702"/>
              <a:gd name="connsiteX57" fmla="*/ 131233 w 1041400"/>
              <a:gd name="connsiteY57" fmla="*/ 969433 h 1060702"/>
              <a:gd name="connsiteX58" fmla="*/ 101600 w 1041400"/>
              <a:gd name="connsiteY58" fmla="*/ 1007533 h 1060702"/>
              <a:gd name="connsiteX59" fmla="*/ 71966 w 1041400"/>
              <a:gd name="connsiteY59" fmla="*/ 1020233 h 1060702"/>
              <a:gd name="connsiteX60" fmla="*/ 59266 w 1041400"/>
              <a:gd name="connsiteY60" fmla="*/ 1028700 h 1060702"/>
              <a:gd name="connsiteX61" fmla="*/ 50800 w 1041400"/>
              <a:gd name="connsiteY61" fmla="*/ 1041400 h 1060702"/>
              <a:gd name="connsiteX62" fmla="*/ 29633 w 1041400"/>
              <a:gd name="connsiteY62" fmla="*/ 1045633 h 1060702"/>
              <a:gd name="connsiteX63" fmla="*/ 0 w 1041400"/>
              <a:gd name="connsiteY63" fmla="*/ 1049866 h 1060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1041400" h="1060702">
                <a:moveTo>
                  <a:pt x="1041400" y="0"/>
                </a:moveTo>
                <a:cubicBezTo>
                  <a:pt x="1018118" y="15520"/>
                  <a:pt x="1037871" y="1"/>
                  <a:pt x="1020233" y="21166"/>
                </a:cubicBezTo>
                <a:cubicBezTo>
                  <a:pt x="993070" y="53761"/>
                  <a:pt x="1020088" y="15034"/>
                  <a:pt x="999066" y="46566"/>
                </a:cubicBezTo>
                <a:lnTo>
                  <a:pt x="990600" y="71966"/>
                </a:lnTo>
                <a:cubicBezTo>
                  <a:pt x="986358" y="84691"/>
                  <a:pt x="987015" y="86427"/>
                  <a:pt x="977900" y="97366"/>
                </a:cubicBezTo>
                <a:cubicBezTo>
                  <a:pt x="974067" y="101965"/>
                  <a:pt x="969799" y="106233"/>
                  <a:pt x="965200" y="110066"/>
                </a:cubicBezTo>
                <a:cubicBezTo>
                  <a:pt x="961291" y="113323"/>
                  <a:pt x="956733" y="115711"/>
                  <a:pt x="952500" y="118533"/>
                </a:cubicBezTo>
                <a:cubicBezTo>
                  <a:pt x="951089" y="122766"/>
                  <a:pt x="951421" y="128078"/>
                  <a:pt x="948266" y="131233"/>
                </a:cubicBezTo>
                <a:cubicBezTo>
                  <a:pt x="941071" y="138428"/>
                  <a:pt x="922866" y="148166"/>
                  <a:pt x="922866" y="148166"/>
                </a:cubicBezTo>
                <a:cubicBezTo>
                  <a:pt x="908756" y="169332"/>
                  <a:pt x="918632" y="158045"/>
                  <a:pt x="889000" y="177800"/>
                </a:cubicBezTo>
                <a:lnTo>
                  <a:pt x="876300" y="186266"/>
                </a:lnTo>
                <a:cubicBezTo>
                  <a:pt x="872067" y="189088"/>
                  <a:pt x="868427" y="193124"/>
                  <a:pt x="863600" y="194733"/>
                </a:cubicBezTo>
                <a:lnTo>
                  <a:pt x="850900" y="198966"/>
                </a:lnTo>
                <a:cubicBezTo>
                  <a:pt x="819368" y="219988"/>
                  <a:pt x="858095" y="192970"/>
                  <a:pt x="825500" y="220133"/>
                </a:cubicBezTo>
                <a:cubicBezTo>
                  <a:pt x="821591" y="223390"/>
                  <a:pt x="817033" y="225778"/>
                  <a:pt x="812800" y="228600"/>
                </a:cubicBezTo>
                <a:cubicBezTo>
                  <a:pt x="788534" y="264997"/>
                  <a:pt x="820845" y="222164"/>
                  <a:pt x="791633" y="245533"/>
                </a:cubicBezTo>
                <a:cubicBezTo>
                  <a:pt x="787660" y="248711"/>
                  <a:pt x="786764" y="254635"/>
                  <a:pt x="783166" y="258233"/>
                </a:cubicBezTo>
                <a:cubicBezTo>
                  <a:pt x="779568" y="261831"/>
                  <a:pt x="774699" y="263878"/>
                  <a:pt x="770466" y="266700"/>
                </a:cubicBezTo>
                <a:cubicBezTo>
                  <a:pt x="750711" y="296333"/>
                  <a:pt x="762000" y="286456"/>
                  <a:pt x="740833" y="300566"/>
                </a:cubicBezTo>
                <a:cubicBezTo>
                  <a:pt x="738011" y="306211"/>
                  <a:pt x="735497" y="312021"/>
                  <a:pt x="732366" y="317500"/>
                </a:cubicBezTo>
                <a:cubicBezTo>
                  <a:pt x="729842" y="321917"/>
                  <a:pt x="726175" y="325649"/>
                  <a:pt x="723900" y="330200"/>
                </a:cubicBezTo>
                <a:cubicBezTo>
                  <a:pt x="721904" y="334191"/>
                  <a:pt x="721833" y="338999"/>
                  <a:pt x="719666" y="342900"/>
                </a:cubicBezTo>
                <a:cubicBezTo>
                  <a:pt x="705139" y="369048"/>
                  <a:pt x="708586" y="364398"/>
                  <a:pt x="690033" y="376766"/>
                </a:cubicBezTo>
                <a:cubicBezTo>
                  <a:pt x="687211" y="380999"/>
                  <a:pt x="685164" y="385868"/>
                  <a:pt x="681566" y="389466"/>
                </a:cubicBezTo>
                <a:cubicBezTo>
                  <a:pt x="677968" y="393064"/>
                  <a:pt x="672775" y="394676"/>
                  <a:pt x="668866" y="397933"/>
                </a:cubicBezTo>
                <a:cubicBezTo>
                  <a:pt x="664267" y="401766"/>
                  <a:pt x="660765" y="406800"/>
                  <a:pt x="656166" y="410633"/>
                </a:cubicBezTo>
                <a:cubicBezTo>
                  <a:pt x="652257" y="413890"/>
                  <a:pt x="647375" y="415843"/>
                  <a:pt x="643466" y="419100"/>
                </a:cubicBezTo>
                <a:cubicBezTo>
                  <a:pt x="638867" y="422933"/>
                  <a:pt x="635492" y="428124"/>
                  <a:pt x="630766" y="431800"/>
                </a:cubicBezTo>
                <a:cubicBezTo>
                  <a:pt x="622734" y="438047"/>
                  <a:pt x="613833" y="443089"/>
                  <a:pt x="605366" y="448733"/>
                </a:cubicBezTo>
                <a:lnTo>
                  <a:pt x="579966" y="465666"/>
                </a:lnTo>
                <a:lnTo>
                  <a:pt x="567266" y="474133"/>
                </a:lnTo>
                <a:cubicBezTo>
                  <a:pt x="563033" y="476955"/>
                  <a:pt x="559393" y="480991"/>
                  <a:pt x="554566" y="482600"/>
                </a:cubicBezTo>
                <a:cubicBezTo>
                  <a:pt x="535879" y="488828"/>
                  <a:pt x="545857" y="484837"/>
                  <a:pt x="524933" y="495300"/>
                </a:cubicBezTo>
                <a:cubicBezTo>
                  <a:pt x="522111" y="499533"/>
                  <a:pt x="520064" y="504402"/>
                  <a:pt x="516466" y="508000"/>
                </a:cubicBezTo>
                <a:cubicBezTo>
                  <a:pt x="512868" y="511597"/>
                  <a:pt x="507116" y="512637"/>
                  <a:pt x="503766" y="516466"/>
                </a:cubicBezTo>
                <a:cubicBezTo>
                  <a:pt x="469192" y="555979"/>
                  <a:pt x="502709" y="531281"/>
                  <a:pt x="474133" y="550333"/>
                </a:cubicBezTo>
                <a:lnTo>
                  <a:pt x="457200" y="575733"/>
                </a:lnTo>
                <a:cubicBezTo>
                  <a:pt x="454378" y="579966"/>
                  <a:pt x="451008" y="583882"/>
                  <a:pt x="448733" y="588433"/>
                </a:cubicBezTo>
                <a:cubicBezTo>
                  <a:pt x="445911" y="594077"/>
                  <a:pt x="443513" y="599955"/>
                  <a:pt x="440266" y="605366"/>
                </a:cubicBezTo>
                <a:cubicBezTo>
                  <a:pt x="435031" y="614091"/>
                  <a:pt x="423333" y="630766"/>
                  <a:pt x="423333" y="630766"/>
                </a:cubicBezTo>
                <a:cubicBezTo>
                  <a:pt x="421922" y="634999"/>
                  <a:pt x="421096" y="639475"/>
                  <a:pt x="419100" y="643466"/>
                </a:cubicBezTo>
                <a:cubicBezTo>
                  <a:pt x="415777" y="650113"/>
                  <a:pt x="401125" y="668631"/>
                  <a:pt x="397933" y="673100"/>
                </a:cubicBezTo>
                <a:cubicBezTo>
                  <a:pt x="386367" y="689293"/>
                  <a:pt x="384727" y="697427"/>
                  <a:pt x="364066" y="711200"/>
                </a:cubicBezTo>
                <a:cubicBezTo>
                  <a:pt x="359833" y="714022"/>
                  <a:pt x="355275" y="716409"/>
                  <a:pt x="351366" y="719666"/>
                </a:cubicBezTo>
                <a:cubicBezTo>
                  <a:pt x="346767" y="723499"/>
                  <a:pt x="343538" y="728886"/>
                  <a:pt x="338666" y="732366"/>
                </a:cubicBezTo>
                <a:cubicBezTo>
                  <a:pt x="333531" y="736034"/>
                  <a:pt x="327144" y="737586"/>
                  <a:pt x="321733" y="740833"/>
                </a:cubicBezTo>
                <a:cubicBezTo>
                  <a:pt x="313008" y="746068"/>
                  <a:pt x="304800" y="752122"/>
                  <a:pt x="296333" y="757766"/>
                </a:cubicBezTo>
                <a:lnTo>
                  <a:pt x="283633" y="766233"/>
                </a:lnTo>
                <a:cubicBezTo>
                  <a:pt x="280811" y="770466"/>
                  <a:pt x="278995" y="775583"/>
                  <a:pt x="275166" y="778933"/>
                </a:cubicBezTo>
                <a:cubicBezTo>
                  <a:pt x="255006" y="796573"/>
                  <a:pt x="253874" y="794839"/>
                  <a:pt x="232833" y="800100"/>
                </a:cubicBezTo>
                <a:cubicBezTo>
                  <a:pt x="224366" y="805744"/>
                  <a:pt x="210651" y="807379"/>
                  <a:pt x="207433" y="817033"/>
                </a:cubicBezTo>
                <a:cubicBezTo>
                  <a:pt x="206022" y="821266"/>
                  <a:pt x="205196" y="825742"/>
                  <a:pt x="203200" y="829733"/>
                </a:cubicBezTo>
                <a:cubicBezTo>
                  <a:pt x="197307" y="841520"/>
                  <a:pt x="191395" y="845771"/>
                  <a:pt x="182033" y="855133"/>
                </a:cubicBezTo>
                <a:lnTo>
                  <a:pt x="169333" y="893233"/>
                </a:lnTo>
                <a:cubicBezTo>
                  <a:pt x="167922" y="897466"/>
                  <a:pt x="167575" y="902220"/>
                  <a:pt x="165100" y="905933"/>
                </a:cubicBezTo>
                <a:lnTo>
                  <a:pt x="156633" y="918633"/>
                </a:lnTo>
                <a:cubicBezTo>
                  <a:pt x="142630" y="960644"/>
                  <a:pt x="166123" y="896473"/>
                  <a:pt x="139700" y="944033"/>
                </a:cubicBezTo>
                <a:cubicBezTo>
                  <a:pt x="135366" y="951835"/>
                  <a:pt x="136183" y="962007"/>
                  <a:pt x="131233" y="969433"/>
                </a:cubicBezTo>
                <a:cubicBezTo>
                  <a:pt x="123275" y="981370"/>
                  <a:pt x="114261" y="998490"/>
                  <a:pt x="101600" y="1007533"/>
                </a:cubicBezTo>
                <a:cubicBezTo>
                  <a:pt x="92444" y="1014073"/>
                  <a:pt x="82331" y="1016778"/>
                  <a:pt x="71966" y="1020233"/>
                </a:cubicBezTo>
                <a:cubicBezTo>
                  <a:pt x="67733" y="1023055"/>
                  <a:pt x="62864" y="1025102"/>
                  <a:pt x="59266" y="1028700"/>
                </a:cubicBezTo>
                <a:cubicBezTo>
                  <a:pt x="55669" y="1032298"/>
                  <a:pt x="55217" y="1038876"/>
                  <a:pt x="50800" y="1041400"/>
                </a:cubicBezTo>
                <a:cubicBezTo>
                  <a:pt x="44553" y="1044970"/>
                  <a:pt x="36575" y="1043740"/>
                  <a:pt x="29633" y="1045633"/>
                </a:cubicBezTo>
                <a:cubicBezTo>
                  <a:pt x="1040" y="1053431"/>
                  <a:pt x="10834" y="1060702"/>
                  <a:pt x="0" y="1049866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5024967" y="3530600"/>
            <a:ext cx="33867" cy="245533"/>
          </a:xfrm>
          <a:custGeom>
            <a:avLst/>
            <a:gdLst>
              <a:gd name="connsiteX0" fmla="*/ 8467 w 33867"/>
              <a:gd name="connsiteY0" fmla="*/ 0 h 245533"/>
              <a:gd name="connsiteX1" fmla="*/ 21167 w 33867"/>
              <a:gd name="connsiteY1" fmla="*/ 25400 h 245533"/>
              <a:gd name="connsiteX2" fmla="*/ 33867 w 33867"/>
              <a:gd name="connsiteY2" fmla="*/ 105833 h 245533"/>
              <a:gd name="connsiteX3" fmla="*/ 25400 w 33867"/>
              <a:gd name="connsiteY3" fmla="*/ 152400 h 245533"/>
              <a:gd name="connsiteX4" fmla="*/ 8467 w 33867"/>
              <a:gd name="connsiteY4" fmla="*/ 177800 h 245533"/>
              <a:gd name="connsiteX5" fmla="*/ 0 w 33867"/>
              <a:gd name="connsiteY5" fmla="*/ 190500 h 245533"/>
              <a:gd name="connsiteX6" fmla="*/ 4233 w 33867"/>
              <a:gd name="connsiteY6" fmla="*/ 245533 h 245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867" h="245533">
                <a:moveTo>
                  <a:pt x="8467" y="0"/>
                </a:moveTo>
                <a:cubicBezTo>
                  <a:pt x="13995" y="8293"/>
                  <a:pt x="20072" y="14996"/>
                  <a:pt x="21167" y="25400"/>
                </a:cubicBezTo>
                <a:cubicBezTo>
                  <a:pt x="29416" y="103758"/>
                  <a:pt x="12020" y="73063"/>
                  <a:pt x="33867" y="105833"/>
                </a:cubicBezTo>
                <a:cubicBezTo>
                  <a:pt x="32945" y="113209"/>
                  <a:pt x="31714" y="141034"/>
                  <a:pt x="25400" y="152400"/>
                </a:cubicBezTo>
                <a:cubicBezTo>
                  <a:pt x="20458" y="161295"/>
                  <a:pt x="14111" y="169333"/>
                  <a:pt x="8467" y="177800"/>
                </a:cubicBezTo>
                <a:lnTo>
                  <a:pt x="0" y="190500"/>
                </a:lnTo>
                <a:cubicBezTo>
                  <a:pt x="4350" y="242706"/>
                  <a:pt x="4233" y="224308"/>
                  <a:pt x="4233" y="245533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5022849" y="2736849"/>
            <a:ext cx="1041401" cy="1050925"/>
          </a:xfrm>
          <a:custGeom>
            <a:avLst/>
            <a:gdLst>
              <a:gd name="connsiteX0" fmla="*/ 1075266 w 1075266"/>
              <a:gd name="connsiteY0" fmla="*/ 0 h 1032933"/>
              <a:gd name="connsiteX1" fmla="*/ 1032933 w 1075266"/>
              <a:gd name="connsiteY1" fmla="*/ 38100 h 1032933"/>
              <a:gd name="connsiteX2" fmla="*/ 1011766 w 1075266"/>
              <a:gd name="connsiteY2" fmla="*/ 63500 h 1032933"/>
              <a:gd name="connsiteX3" fmla="*/ 986366 w 1075266"/>
              <a:gd name="connsiteY3" fmla="*/ 84667 h 1032933"/>
              <a:gd name="connsiteX4" fmla="*/ 982133 w 1075266"/>
              <a:gd name="connsiteY4" fmla="*/ 97367 h 1032933"/>
              <a:gd name="connsiteX5" fmla="*/ 969433 w 1075266"/>
              <a:gd name="connsiteY5" fmla="*/ 105833 h 1032933"/>
              <a:gd name="connsiteX6" fmla="*/ 944033 w 1075266"/>
              <a:gd name="connsiteY6" fmla="*/ 122767 h 1032933"/>
              <a:gd name="connsiteX7" fmla="*/ 927100 w 1075266"/>
              <a:gd name="connsiteY7" fmla="*/ 135467 h 1032933"/>
              <a:gd name="connsiteX8" fmla="*/ 893233 w 1075266"/>
              <a:gd name="connsiteY8" fmla="*/ 152400 h 1032933"/>
              <a:gd name="connsiteX9" fmla="*/ 876300 w 1075266"/>
              <a:gd name="connsiteY9" fmla="*/ 160867 h 1032933"/>
              <a:gd name="connsiteX10" fmla="*/ 863600 w 1075266"/>
              <a:gd name="connsiteY10" fmla="*/ 169333 h 1032933"/>
              <a:gd name="connsiteX11" fmla="*/ 842433 w 1075266"/>
              <a:gd name="connsiteY11" fmla="*/ 194733 h 1032933"/>
              <a:gd name="connsiteX12" fmla="*/ 833966 w 1075266"/>
              <a:gd name="connsiteY12" fmla="*/ 207433 h 1032933"/>
              <a:gd name="connsiteX13" fmla="*/ 821266 w 1075266"/>
              <a:gd name="connsiteY13" fmla="*/ 224367 h 1032933"/>
              <a:gd name="connsiteX14" fmla="*/ 808566 w 1075266"/>
              <a:gd name="connsiteY14" fmla="*/ 237067 h 1032933"/>
              <a:gd name="connsiteX15" fmla="*/ 791633 w 1075266"/>
              <a:gd name="connsiteY15" fmla="*/ 262467 h 1032933"/>
              <a:gd name="connsiteX16" fmla="*/ 778933 w 1075266"/>
              <a:gd name="connsiteY16" fmla="*/ 275167 h 1032933"/>
              <a:gd name="connsiteX17" fmla="*/ 753533 w 1075266"/>
              <a:gd name="connsiteY17" fmla="*/ 309033 h 1032933"/>
              <a:gd name="connsiteX18" fmla="*/ 740833 w 1075266"/>
              <a:gd name="connsiteY18" fmla="*/ 321733 h 1032933"/>
              <a:gd name="connsiteX19" fmla="*/ 728133 w 1075266"/>
              <a:gd name="connsiteY19" fmla="*/ 338667 h 1032933"/>
              <a:gd name="connsiteX20" fmla="*/ 702733 w 1075266"/>
              <a:gd name="connsiteY20" fmla="*/ 359833 h 1032933"/>
              <a:gd name="connsiteX21" fmla="*/ 685800 w 1075266"/>
              <a:gd name="connsiteY21" fmla="*/ 385233 h 1032933"/>
              <a:gd name="connsiteX22" fmla="*/ 660400 w 1075266"/>
              <a:gd name="connsiteY22" fmla="*/ 414867 h 1032933"/>
              <a:gd name="connsiteX23" fmla="*/ 647700 w 1075266"/>
              <a:gd name="connsiteY23" fmla="*/ 427567 h 1032933"/>
              <a:gd name="connsiteX24" fmla="*/ 635000 w 1075266"/>
              <a:gd name="connsiteY24" fmla="*/ 444500 h 1032933"/>
              <a:gd name="connsiteX25" fmla="*/ 622300 w 1075266"/>
              <a:gd name="connsiteY25" fmla="*/ 452967 h 1032933"/>
              <a:gd name="connsiteX26" fmla="*/ 588433 w 1075266"/>
              <a:gd name="connsiteY26" fmla="*/ 478367 h 1032933"/>
              <a:gd name="connsiteX27" fmla="*/ 563033 w 1075266"/>
              <a:gd name="connsiteY27" fmla="*/ 499533 h 1032933"/>
              <a:gd name="connsiteX28" fmla="*/ 546100 w 1075266"/>
              <a:gd name="connsiteY28" fmla="*/ 524933 h 1032933"/>
              <a:gd name="connsiteX29" fmla="*/ 529166 w 1075266"/>
              <a:gd name="connsiteY29" fmla="*/ 550333 h 1032933"/>
              <a:gd name="connsiteX30" fmla="*/ 520700 w 1075266"/>
              <a:gd name="connsiteY30" fmla="*/ 563033 h 1032933"/>
              <a:gd name="connsiteX31" fmla="*/ 512233 w 1075266"/>
              <a:gd name="connsiteY31" fmla="*/ 575733 h 1032933"/>
              <a:gd name="connsiteX32" fmla="*/ 503766 w 1075266"/>
              <a:gd name="connsiteY32" fmla="*/ 592667 h 1032933"/>
              <a:gd name="connsiteX33" fmla="*/ 478366 w 1075266"/>
              <a:gd name="connsiteY33" fmla="*/ 613833 h 1032933"/>
              <a:gd name="connsiteX34" fmla="*/ 465666 w 1075266"/>
              <a:gd name="connsiteY34" fmla="*/ 618067 h 1032933"/>
              <a:gd name="connsiteX35" fmla="*/ 440266 w 1075266"/>
              <a:gd name="connsiteY35" fmla="*/ 635000 h 1032933"/>
              <a:gd name="connsiteX36" fmla="*/ 427566 w 1075266"/>
              <a:gd name="connsiteY36" fmla="*/ 643467 h 1032933"/>
              <a:gd name="connsiteX37" fmla="*/ 414866 w 1075266"/>
              <a:gd name="connsiteY37" fmla="*/ 651933 h 1032933"/>
              <a:gd name="connsiteX38" fmla="*/ 393700 w 1075266"/>
              <a:gd name="connsiteY38" fmla="*/ 681567 h 1032933"/>
              <a:gd name="connsiteX39" fmla="*/ 376766 w 1075266"/>
              <a:gd name="connsiteY39" fmla="*/ 694267 h 1032933"/>
              <a:gd name="connsiteX40" fmla="*/ 347133 w 1075266"/>
              <a:gd name="connsiteY40" fmla="*/ 728133 h 1032933"/>
              <a:gd name="connsiteX41" fmla="*/ 313266 w 1075266"/>
              <a:gd name="connsiteY41" fmla="*/ 766233 h 1032933"/>
              <a:gd name="connsiteX42" fmla="*/ 300566 w 1075266"/>
              <a:gd name="connsiteY42" fmla="*/ 774700 h 1032933"/>
              <a:gd name="connsiteX43" fmla="*/ 287866 w 1075266"/>
              <a:gd name="connsiteY43" fmla="*/ 787400 h 1032933"/>
              <a:gd name="connsiteX44" fmla="*/ 262466 w 1075266"/>
              <a:gd name="connsiteY44" fmla="*/ 804333 h 1032933"/>
              <a:gd name="connsiteX45" fmla="*/ 241300 w 1075266"/>
              <a:gd name="connsiteY45" fmla="*/ 825500 h 1032933"/>
              <a:gd name="connsiteX46" fmla="*/ 220133 w 1075266"/>
              <a:gd name="connsiteY46" fmla="*/ 855133 h 1032933"/>
              <a:gd name="connsiteX47" fmla="*/ 194733 w 1075266"/>
              <a:gd name="connsiteY47" fmla="*/ 880533 h 1032933"/>
              <a:gd name="connsiteX48" fmla="*/ 182033 w 1075266"/>
              <a:gd name="connsiteY48" fmla="*/ 893233 h 1032933"/>
              <a:gd name="connsiteX49" fmla="*/ 169333 w 1075266"/>
              <a:gd name="connsiteY49" fmla="*/ 918633 h 1032933"/>
              <a:gd name="connsiteX50" fmla="*/ 156633 w 1075266"/>
              <a:gd name="connsiteY50" fmla="*/ 944033 h 1032933"/>
              <a:gd name="connsiteX51" fmla="*/ 139700 w 1075266"/>
              <a:gd name="connsiteY51" fmla="*/ 982133 h 1032933"/>
              <a:gd name="connsiteX52" fmla="*/ 127000 w 1075266"/>
              <a:gd name="connsiteY52" fmla="*/ 990600 h 1032933"/>
              <a:gd name="connsiteX53" fmla="*/ 101600 w 1075266"/>
              <a:gd name="connsiteY53" fmla="*/ 1016000 h 1032933"/>
              <a:gd name="connsiteX54" fmla="*/ 29633 w 1075266"/>
              <a:gd name="connsiteY54" fmla="*/ 1028700 h 1032933"/>
              <a:gd name="connsiteX55" fmla="*/ 12700 w 1075266"/>
              <a:gd name="connsiteY55" fmla="*/ 1032933 h 1032933"/>
              <a:gd name="connsiteX56" fmla="*/ 0 w 1075266"/>
              <a:gd name="connsiteY56" fmla="*/ 1028700 h 1032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075266" h="1032933">
                <a:moveTo>
                  <a:pt x="1075266" y="0"/>
                </a:moveTo>
                <a:cubicBezTo>
                  <a:pt x="1042035" y="33231"/>
                  <a:pt x="1057256" y="21884"/>
                  <a:pt x="1032933" y="38100"/>
                </a:cubicBezTo>
                <a:cubicBezTo>
                  <a:pt x="1024608" y="50587"/>
                  <a:pt x="1023989" y="53314"/>
                  <a:pt x="1011766" y="63500"/>
                </a:cubicBezTo>
                <a:cubicBezTo>
                  <a:pt x="976403" y="92969"/>
                  <a:pt x="1023469" y="47564"/>
                  <a:pt x="986366" y="84667"/>
                </a:cubicBezTo>
                <a:cubicBezTo>
                  <a:pt x="984955" y="88900"/>
                  <a:pt x="984921" y="93883"/>
                  <a:pt x="982133" y="97367"/>
                </a:cubicBezTo>
                <a:cubicBezTo>
                  <a:pt x="978955" y="101340"/>
                  <a:pt x="973342" y="102576"/>
                  <a:pt x="969433" y="105833"/>
                </a:cubicBezTo>
                <a:cubicBezTo>
                  <a:pt x="948291" y="123451"/>
                  <a:pt x="966353" y="115326"/>
                  <a:pt x="944033" y="122767"/>
                </a:cubicBezTo>
                <a:cubicBezTo>
                  <a:pt x="938389" y="127000"/>
                  <a:pt x="933194" y="131912"/>
                  <a:pt x="927100" y="135467"/>
                </a:cubicBezTo>
                <a:cubicBezTo>
                  <a:pt x="916198" y="141827"/>
                  <a:pt x="904522" y="146756"/>
                  <a:pt x="893233" y="152400"/>
                </a:cubicBezTo>
                <a:cubicBezTo>
                  <a:pt x="887589" y="155222"/>
                  <a:pt x="881551" y="157367"/>
                  <a:pt x="876300" y="160867"/>
                </a:cubicBezTo>
                <a:lnTo>
                  <a:pt x="863600" y="169333"/>
                </a:lnTo>
                <a:cubicBezTo>
                  <a:pt x="842578" y="200865"/>
                  <a:pt x="869596" y="162138"/>
                  <a:pt x="842433" y="194733"/>
                </a:cubicBezTo>
                <a:cubicBezTo>
                  <a:pt x="839176" y="198642"/>
                  <a:pt x="836923" y="203293"/>
                  <a:pt x="833966" y="207433"/>
                </a:cubicBezTo>
                <a:cubicBezTo>
                  <a:pt x="829865" y="213174"/>
                  <a:pt x="825858" y="219010"/>
                  <a:pt x="821266" y="224367"/>
                </a:cubicBezTo>
                <a:cubicBezTo>
                  <a:pt x="817370" y="228913"/>
                  <a:pt x="812242" y="232341"/>
                  <a:pt x="808566" y="237067"/>
                </a:cubicBezTo>
                <a:cubicBezTo>
                  <a:pt x="802319" y="245099"/>
                  <a:pt x="798828" y="255272"/>
                  <a:pt x="791633" y="262467"/>
                </a:cubicBezTo>
                <a:cubicBezTo>
                  <a:pt x="787400" y="266700"/>
                  <a:pt x="782724" y="270533"/>
                  <a:pt x="778933" y="275167"/>
                </a:cubicBezTo>
                <a:cubicBezTo>
                  <a:pt x="769997" y="286088"/>
                  <a:pt x="763511" y="299055"/>
                  <a:pt x="753533" y="309033"/>
                </a:cubicBezTo>
                <a:cubicBezTo>
                  <a:pt x="749300" y="313266"/>
                  <a:pt x="744729" y="317187"/>
                  <a:pt x="740833" y="321733"/>
                </a:cubicBezTo>
                <a:cubicBezTo>
                  <a:pt x="736241" y="327090"/>
                  <a:pt x="732725" y="333310"/>
                  <a:pt x="728133" y="338667"/>
                </a:cubicBezTo>
                <a:cubicBezTo>
                  <a:pt x="717268" y="351343"/>
                  <a:pt x="715798" y="351124"/>
                  <a:pt x="702733" y="359833"/>
                </a:cubicBezTo>
                <a:cubicBezTo>
                  <a:pt x="697089" y="368300"/>
                  <a:pt x="692995" y="378038"/>
                  <a:pt x="685800" y="385233"/>
                </a:cubicBezTo>
                <a:cubicBezTo>
                  <a:pt x="654287" y="416746"/>
                  <a:pt x="692984" y="376851"/>
                  <a:pt x="660400" y="414867"/>
                </a:cubicBezTo>
                <a:cubicBezTo>
                  <a:pt x="656504" y="419413"/>
                  <a:pt x="651596" y="423021"/>
                  <a:pt x="647700" y="427567"/>
                </a:cubicBezTo>
                <a:cubicBezTo>
                  <a:pt x="643108" y="432924"/>
                  <a:pt x="639989" y="439511"/>
                  <a:pt x="635000" y="444500"/>
                </a:cubicBezTo>
                <a:cubicBezTo>
                  <a:pt x="631402" y="448098"/>
                  <a:pt x="626415" y="449974"/>
                  <a:pt x="622300" y="452967"/>
                </a:cubicBezTo>
                <a:cubicBezTo>
                  <a:pt x="610888" y="461267"/>
                  <a:pt x="600175" y="470540"/>
                  <a:pt x="588433" y="478367"/>
                </a:cubicBezTo>
                <a:cubicBezTo>
                  <a:pt x="577143" y="485893"/>
                  <a:pt x="571809" y="488249"/>
                  <a:pt x="563033" y="499533"/>
                </a:cubicBezTo>
                <a:cubicBezTo>
                  <a:pt x="556786" y="507565"/>
                  <a:pt x="551744" y="516466"/>
                  <a:pt x="546100" y="524933"/>
                </a:cubicBezTo>
                <a:lnTo>
                  <a:pt x="529166" y="550333"/>
                </a:lnTo>
                <a:lnTo>
                  <a:pt x="520700" y="563033"/>
                </a:lnTo>
                <a:cubicBezTo>
                  <a:pt x="517878" y="567266"/>
                  <a:pt x="514508" y="571182"/>
                  <a:pt x="512233" y="575733"/>
                </a:cubicBezTo>
                <a:cubicBezTo>
                  <a:pt x="509411" y="581378"/>
                  <a:pt x="507434" y="587532"/>
                  <a:pt x="503766" y="592667"/>
                </a:cubicBezTo>
                <a:cubicBezTo>
                  <a:pt x="498564" y="599950"/>
                  <a:pt x="486619" y="609707"/>
                  <a:pt x="478366" y="613833"/>
                </a:cubicBezTo>
                <a:cubicBezTo>
                  <a:pt x="474375" y="615829"/>
                  <a:pt x="469567" y="615900"/>
                  <a:pt x="465666" y="618067"/>
                </a:cubicBezTo>
                <a:cubicBezTo>
                  <a:pt x="456771" y="623009"/>
                  <a:pt x="448733" y="629356"/>
                  <a:pt x="440266" y="635000"/>
                </a:cubicBezTo>
                <a:lnTo>
                  <a:pt x="427566" y="643467"/>
                </a:lnTo>
                <a:lnTo>
                  <a:pt x="414866" y="651933"/>
                </a:lnTo>
                <a:cubicBezTo>
                  <a:pt x="410058" y="659145"/>
                  <a:pt x="398952" y="676315"/>
                  <a:pt x="393700" y="681567"/>
                </a:cubicBezTo>
                <a:cubicBezTo>
                  <a:pt x="388711" y="686556"/>
                  <a:pt x="382411" y="690034"/>
                  <a:pt x="376766" y="694267"/>
                </a:cubicBezTo>
                <a:cubicBezTo>
                  <a:pt x="357011" y="723900"/>
                  <a:pt x="368300" y="714023"/>
                  <a:pt x="347133" y="728133"/>
                </a:cubicBezTo>
                <a:cubicBezTo>
                  <a:pt x="336953" y="743403"/>
                  <a:pt x="330664" y="754634"/>
                  <a:pt x="313266" y="766233"/>
                </a:cubicBezTo>
                <a:cubicBezTo>
                  <a:pt x="309033" y="769055"/>
                  <a:pt x="304475" y="771443"/>
                  <a:pt x="300566" y="774700"/>
                </a:cubicBezTo>
                <a:cubicBezTo>
                  <a:pt x="295967" y="778533"/>
                  <a:pt x="292592" y="783724"/>
                  <a:pt x="287866" y="787400"/>
                </a:cubicBezTo>
                <a:cubicBezTo>
                  <a:pt x="279834" y="793647"/>
                  <a:pt x="262466" y="804333"/>
                  <a:pt x="262466" y="804333"/>
                </a:cubicBezTo>
                <a:cubicBezTo>
                  <a:pt x="239893" y="838195"/>
                  <a:pt x="269518" y="797282"/>
                  <a:pt x="241300" y="825500"/>
                </a:cubicBezTo>
                <a:cubicBezTo>
                  <a:pt x="216051" y="850749"/>
                  <a:pt x="239362" y="833501"/>
                  <a:pt x="220133" y="855133"/>
                </a:cubicBezTo>
                <a:cubicBezTo>
                  <a:pt x="212178" y="864082"/>
                  <a:pt x="203200" y="872066"/>
                  <a:pt x="194733" y="880533"/>
                </a:cubicBezTo>
                <a:lnTo>
                  <a:pt x="182033" y="893233"/>
                </a:lnTo>
                <a:cubicBezTo>
                  <a:pt x="171393" y="925155"/>
                  <a:pt x="185746" y="885807"/>
                  <a:pt x="169333" y="918633"/>
                </a:cubicBezTo>
                <a:cubicBezTo>
                  <a:pt x="151806" y="953687"/>
                  <a:pt x="180899" y="907636"/>
                  <a:pt x="156633" y="944033"/>
                </a:cubicBezTo>
                <a:cubicBezTo>
                  <a:pt x="152442" y="956606"/>
                  <a:pt x="149761" y="972071"/>
                  <a:pt x="139700" y="982133"/>
                </a:cubicBezTo>
                <a:cubicBezTo>
                  <a:pt x="136102" y="985731"/>
                  <a:pt x="130803" y="987220"/>
                  <a:pt x="127000" y="990600"/>
                </a:cubicBezTo>
                <a:cubicBezTo>
                  <a:pt x="118051" y="998555"/>
                  <a:pt x="112959" y="1012213"/>
                  <a:pt x="101600" y="1016000"/>
                </a:cubicBezTo>
                <a:cubicBezTo>
                  <a:pt x="61414" y="1029396"/>
                  <a:pt x="85088" y="1023659"/>
                  <a:pt x="29633" y="1028700"/>
                </a:cubicBezTo>
                <a:cubicBezTo>
                  <a:pt x="23989" y="1030111"/>
                  <a:pt x="18518" y="1032933"/>
                  <a:pt x="12700" y="1032933"/>
                </a:cubicBezTo>
                <a:cubicBezTo>
                  <a:pt x="8238" y="1032933"/>
                  <a:pt x="0" y="1028700"/>
                  <a:pt x="0" y="1028700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Arc 59"/>
          <p:cNvSpPr/>
          <p:nvPr/>
        </p:nvSpPr>
        <p:spPr>
          <a:xfrm>
            <a:off x="2918883" y="3039533"/>
            <a:ext cx="751417" cy="751417"/>
          </a:xfrm>
          <a:prstGeom prst="arc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Arc 60"/>
          <p:cNvSpPr/>
          <p:nvPr/>
        </p:nvSpPr>
        <p:spPr>
          <a:xfrm flipV="1">
            <a:off x="2681816" y="3223683"/>
            <a:ext cx="751417" cy="751417"/>
          </a:xfrm>
          <a:prstGeom prst="arc">
            <a:avLst>
              <a:gd name="adj1" fmla="val 17735407"/>
              <a:gd name="adj2" fmla="val 21105364"/>
            </a:avLst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6056631" y="2482850"/>
            <a:ext cx="45719" cy="257175"/>
          </a:xfrm>
          <a:custGeom>
            <a:avLst/>
            <a:gdLst>
              <a:gd name="connsiteX0" fmla="*/ 8467 w 33867"/>
              <a:gd name="connsiteY0" fmla="*/ 0 h 245533"/>
              <a:gd name="connsiteX1" fmla="*/ 21167 w 33867"/>
              <a:gd name="connsiteY1" fmla="*/ 25400 h 245533"/>
              <a:gd name="connsiteX2" fmla="*/ 33867 w 33867"/>
              <a:gd name="connsiteY2" fmla="*/ 105833 h 245533"/>
              <a:gd name="connsiteX3" fmla="*/ 25400 w 33867"/>
              <a:gd name="connsiteY3" fmla="*/ 152400 h 245533"/>
              <a:gd name="connsiteX4" fmla="*/ 8467 w 33867"/>
              <a:gd name="connsiteY4" fmla="*/ 177800 h 245533"/>
              <a:gd name="connsiteX5" fmla="*/ 0 w 33867"/>
              <a:gd name="connsiteY5" fmla="*/ 190500 h 245533"/>
              <a:gd name="connsiteX6" fmla="*/ 4233 w 33867"/>
              <a:gd name="connsiteY6" fmla="*/ 245533 h 245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867" h="245533">
                <a:moveTo>
                  <a:pt x="8467" y="0"/>
                </a:moveTo>
                <a:cubicBezTo>
                  <a:pt x="13995" y="8293"/>
                  <a:pt x="20072" y="14996"/>
                  <a:pt x="21167" y="25400"/>
                </a:cubicBezTo>
                <a:cubicBezTo>
                  <a:pt x="29416" y="103758"/>
                  <a:pt x="12020" y="73063"/>
                  <a:pt x="33867" y="105833"/>
                </a:cubicBezTo>
                <a:cubicBezTo>
                  <a:pt x="32945" y="113209"/>
                  <a:pt x="31714" y="141034"/>
                  <a:pt x="25400" y="152400"/>
                </a:cubicBezTo>
                <a:cubicBezTo>
                  <a:pt x="20458" y="161295"/>
                  <a:pt x="14111" y="169333"/>
                  <a:pt x="8467" y="177800"/>
                </a:cubicBezTo>
                <a:lnTo>
                  <a:pt x="0" y="190500"/>
                </a:lnTo>
                <a:cubicBezTo>
                  <a:pt x="4350" y="242706"/>
                  <a:pt x="4233" y="224308"/>
                  <a:pt x="4233" y="245533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4453466" y="2438400"/>
            <a:ext cx="64007" cy="50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rot="16200000" flipV="1">
            <a:off x="4064414" y="2666891"/>
            <a:ext cx="8509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4030134" y="3479801"/>
            <a:ext cx="83312" cy="84667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3081866" y="3526367"/>
            <a:ext cx="1943100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>
            <a:spLocks noChangeAspect="1"/>
          </p:cNvSpPr>
          <p:nvPr/>
        </p:nvSpPr>
        <p:spPr>
          <a:xfrm>
            <a:off x="4563534" y="3630083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5672668" y="3056468"/>
            <a:ext cx="83312" cy="84667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5482581" y="3098691"/>
            <a:ext cx="8509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Aspect="1"/>
          </p:cNvCxnSpPr>
          <p:nvPr/>
        </p:nvCxnSpPr>
        <p:spPr>
          <a:xfrm rot="10800000">
            <a:off x="3306648" y="4220525"/>
            <a:ext cx="2222086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cxnSpLocks noChangeAspect="1"/>
          </p:cNvCxnSpPr>
          <p:nvPr/>
        </p:nvCxnSpPr>
        <p:spPr>
          <a:xfrm rot="5400000">
            <a:off x="2394952" y="3313475"/>
            <a:ext cx="18288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Freeform 5"/>
          <p:cNvSpPr/>
          <p:nvPr/>
        </p:nvSpPr>
        <p:spPr>
          <a:xfrm>
            <a:off x="3694995" y="2609145"/>
            <a:ext cx="1406171" cy="1124655"/>
          </a:xfrm>
          <a:custGeom>
            <a:avLst/>
            <a:gdLst>
              <a:gd name="connsiteX0" fmla="*/ 682272 w 1406171"/>
              <a:gd name="connsiteY0" fmla="*/ 2822 h 1124655"/>
              <a:gd name="connsiteX1" fmla="*/ 517172 w 1406171"/>
              <a:gd name="connsiteY1" fmla="*/ 36688 h 1124655"/>
              <a:gd name="connsiteX2" fmla="*/ 369005 w 1406171"/>
              <a:gd name="connsiteY2" fmla="*/ 167922 h 1124655"/>
              <a:gd name="connsiteX3" fmla="*/ 292805 w 1406171"/>
              <a:gd name="connsiteY3" fmla="*/ 239888 h 1124655"/>
              <a:gd name="connsiteX4" fmla="*/ 144638 w 1406171"/>
              <a:gd name="connsiteY4" fmla="*/ 324555 h 1124655"/>
              <a:gd name="connsiteX5" fmla="*/ 64205 w 1406171"/>
              <a:gd name="connsiteY5" fmla="*/ 396522 h 1124655"/>
              <a:gd name="connsiteX6" fmla="*/ 9172 w 1406171"/>
              <a:gd name="connsiteY6" fmla="*/ 565855 h 1124655"/>
              <a:gd name="connsiteX7" fmla="*/ 21872 w 1406171"/>
              <a:gd name="connsiteY7" fmla="*/ 769055 h 1124655"/>
              <a:gd name="connsiteX8" fmla="*/ 140405 w 1406171"/>
              <a:gd name="connsiteY8" fmla="*/ 934155 h 1124655"/>
              <a:gd name="connsiteX9" fmla="*/ 415572 w 1406171"/>
              <a:gd name="connsiteY9" fmla="*/ 1061155 h 1124655"/>
              <a:gd name="connsiteX10" fmla="*/ 766938 w 1406171"/>
              <a:gd name="connsiteY10" fmla="*/ 1120422 h 1124655"/>
              <a:gd name="connsiteX11" fmla="*/ 1131005 w 1406171"/>
              <a:gd name="connsiteY11" fmla="*/ 1035755 h 1124655"/>
              <a:gd name="connsiteX12" fmla="*/ 1355372 w 1406171"/>
              <a:gd name="connsiteY12" fmla="*/ 777522 h 1124655"/>
              <a:gd name="connsiteX13" fmla="*/ 1401938 w 1406171"/>
              <a:gd name="connsiteY13" fmla="*/ 616655 h 1124655"/>
              <a:gd name="connsiteX14" fmla="*/ 1380772 w 1406171"/>
              <a:gd name="connsiteY14" fmla="*/ 485422 h 1124655"/>
              <a:gd name="connsiteX15" fmla="*/ 1300338 w 1406171"/>
              <a:gd name="connsiteY15" fmla="*/ 413455 h 1124655"/>
              <a:gd name="connsiteX16" fmla="*/ 1169105 w 1406171"/>
              <a:gd name="connsiteY16" fmla="*/ 354188 h 1124655"/>
              <a:gd name="connsiteX17" fmla="*/ 1071738 w 1406171"/>
              <a:gd name="connsiteY17" fmla="*/ 282222 h 1124655"/>
              <a:gd name="connsiteX18" fmla="*/ 970138 w 1406171"/>
              <a:gd name="connsiteY18" fmla="*/ 150988 h 1124655"/>
              <a:gd name="connsiteX19" fmla="*/ 885472 w 1406171"/>
              <a:gd name="connsiteY19" fmla="*/ 49388 h 1124655"/>
              <a:gd name="connsiteX20" fmla="*/ 813505 w 1406171"/>
              <a:gd name="connsiteY20" fmla="*/ 19755 h 1124655"/>
              <a:gd name="connsiteX21" fmla="*/ 682272 w 1406171"/>
              <a:gd name="connsiteY21" fmla="*/ 2822 h 1124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406171" h="1124655">
                <a:moveTo>
                  <a:pt x="682272" y="2822"/>
                </a:moveTo>
                <a:cubicBezTo>
                  <a:pt x="632883" y="5644"/>
                  <a:pt x="569383" y="9171"/>
                  <a:pt x="517172" y="36688"/>
                </a:cubicBezTo>
                <a:cubicBezTo>
                  <a:pt x="464961" y="64205"/>
                  <a:pt x="406400" y="134055"/>
                  <a:pt x="369005" y="167922"/>
                </a:cubicBezTo>
                <a:cubicBezTo>
                  <a:pt x="331611" y="201789"/>
                  <a:pt x="330199" y="213783"/>
                  <a:pt x="292805" y="239888"/>
                </a:cubicBezTo>
                <a:cubicBezTo>
                  <a:pt x="255411" y="265993"/>
                  <a:pt x="182738" y="298449"/>
                  <a:pt x="144638" y="324555"/>
                </a:cubicBezTo>
                <a:cubicBezTo>
                  <a:pt x="106538" y="350661"/>
                  <a:pt x="86783" y="356305"/>
                  <a:pt x="64205" y="396522"/>
                </a:cubicBezTo>
                <a:cubicBezTo>
                  <a:pt x="41627" y="436739"/>
                  <a:pt x="16228" y="503766"/>
                  <a:pt x="9172" y="565855"/>
                </a:cubicBezTo>
                <a:cubicBezTo>
                  <a:pt x="2117" y="627944"/>
                  <a:pt x="0" y="707672"/>
                  <a:pt x="21872" y="769055"/>
                </a:cubicBezTo>
                <a:cubicBezTo>
                  <a:pt x="43744" y="830438"/>
                  <a:pt x="74788" y="885472"/>
                  <a:pt x="140405" y="934155"/>
                </a:cubicBezTo>
                <a:cubicBezTo>
                  <a:pt x="206022" y="982838"/>
                  <a:pt x="311150" y="1030111"/>
                  <a:pt x="415572" y="1061155"/>
                </a:cubicBezTo>
                <a:cubicBezTo>
                  <a:pt x="519994" y="1092200"/>
                  <a:pt x="647699" y="1124655"/>
                  <a:pt x="766938" y="1120422"/>
                </a:cubicBezTo>
                <a:cubicBezTo>
                  <a:pt x="886177" y="1116189"/>
                  <a:pt x="1032933" y="1092905"/>
                  <a:pt x="1131005" y="1035755"/>
                </a:cubicBezTo>
                <a:cubicBezTo>
                  <a:pt x="1229077" y="978605"/>
                  <a:pt x="1310216" y="847372"/>
                  <a:pt x="1355372" y="777522"/>
                </a:cubicBezTo>
                <a:cubicBezTo>
                  <a:pt x="1400528" y="707672"/>
                  <a:pt x="1397705" y="665338"/>
                  <a:pt x="1401938" y="616655"/>
                </a:cubicBezTo>
                <a:cubicBezTo>
                  <a:pt x="1406171" y="567972"/>
                  <a:pt x="1397705" y="519289"/>
                  <a:pt x="1380772" y="485422"/>
                </a:cubicBezTo>
                <a:cubicBezTo>
                  <a:pt x="1363839" y="451555"/>
                  <a:pt x="1335616" y="435327"/>
                  <a:pt x="1300338" y="413455"/>
                </a:cubicBezTo>
                <a:cubicBezTo>
                  <a:pt x="1265060" y="391583"/>
                  <a:pt x="1207205" y="376060"/>
                  <a:pt x="1169105" y="354188"/>
                </a:cubicBezTo>
                <a:cubicBezTo>
                  <a:pt x="1131005" y="332316"/>
                  <a:pt x="1104899" y="316089"/>
                  <a:pt x="1071738" y="282222"/>
                </a:cubicBezTo>
                <a:cubicBezTo>
                  <a:pt x="1038577" y="248355"/>
                  <a:pt x="1001182" y="189794"/>
                  <a:pt x="970138" y="150988"/>
                </a:cubicBezTo>
                <a:cubicBezTo>
                  <a:pt x="939094" y="112182"/>
                  <a:pt x="911577" y="71260"/>
                  <a:pt x="885472" y="49388"/>
                </a:cubicBezTo>
                <a:cubicBezTo>
                  <a:pt x="859367" y="27516"/>
                  <a:pt x="840316" y="26810"/>
                  <a:pt x="813505" y="19755"/>
                </a:cubicBezTo>
                <a:cubicBezTo>
                  <a:pt x="786694" y="12700"/>
                  <a:pt x="731661" y="0"/>
                  <a:pt x="682272" y="2822"/>
                </a:cubicBezTo>
                <a:close/>
              </a:path>
            </a:pathLst>
          </a:custGeom>
          <a:noFill/>
          <a:ln w="38100" cap="flat" cmpd="sng" algn="ctr">
            <a:solidFill>
              <a:srgbClr val="376092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46034" y="3073401"/>
            <a:ext cx="199644" cy="194733"/>
          </a:xfrm>
          <a:prstGeom prst="rect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445000" y="3208867"/>
            <a:ext cx="207434" cy="63500"/>
          </a:xfrm>
          <a:custGeom>
            <a:avLst/>
            <a:gdLst>
              <a:gd name="connsiteX0" fmla="*/ 0 w 207434"/>
              <a:gd name="connsiteY0" fmla="*/ 0 h 63500"/>
              <a:gd name="connsiteX1" fmla="*/ 122767 w 207434"/>
              <a:gd name="connsiteY1" fmla="*/ 46567 h 63500"/>
              <a:gd name="connsiteX2" fmla="*/ 207434 w 207434"/>
              <a:gd name="connsiteY2" fmla="*/ 63500 h 6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7434" h="63500">
                <a:moveTo>
                  <a:pt x="0" y="0"/>
                </a:moveTo>
                <a:cubicBezTo>
                  <a:pt x="44097" y="17992"/>
                  <a:pt x="88195" y="35984"/>
                  <a:pt x="122767" y="46567"/>
                </a:cubicBezTo>
                <a:cubicBezTo>
                  <a:pt x="157339" y="57150"/>
                  <a:pt x="207434" y="63500"/>
                  <a:pt x="207434" y="63500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758267" y="2882900"/>
            <a:ext cx="148166" cy="105833"/>
          </a:xfrm>
          <a:custGeom>
            <a:avLst/>
            <a:gdLst>
              <a:gd name="connsiteX0" fmla="*/ 0 w 148166"/>
              <a:gd name="connsiteY0" fmla="*/ 0 h 105833"/>
              <a:gd name="connsiteX1" fmla="*/ 38100 w 148166"/>
              <a:gd name="connsiteY1" fmla="*/ 38100 h 105833"/>
              <a:gd name="connsiteX2" fmla="*/ 84666 w 148166"/>
              <a:gd name="connsiteY2" fmla="*/ 71967 h 105833"/>
              <a:gd name="connsiteX3" fmla="*/ 148166 w 148166"/>
              <a:gd name="connsiteY3" fmla="*/ 105833 h 105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166" h="105833">
                <a:moveTo>
                  <a:pt x="0" y="0"/>
                </a:moveTo>
                <a:cubicBezTo>
                  <a:pt x="11994" y="13053"/>
                  <a:pt x="23989" y="26106"/>
                  <a:pt x="38100" y="38100"/>
                </a:cubicBezTo>
                <a:cubicBezTo>
                  <a:pt x="52211" y="50094"/>
                  <a:pt x="66322" y="60678"/>
                  <a:pt x="84666" y="71967"/>
                </a:cubicBezTo>
                <a:cubicBezTo>
                  <a:pt x="103010" y="83256"/>
                  <a:pt x="148166" y="105833"/>
                  <a:pt x="148166" y="105833"/>
                </a:cubicBezTo>
              </a:path>
            </a:pathLst>
          </a:custGeom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404040"/>
              </a:solidFill>
            </a:endParaRPr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>
          <a:xfrm rot="5400000" flipH="1" flipV="1">
            <a:off x="4811697" y="2805132"/>
            <a:ext cx="165135" cy="109006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 flipV="1">
            <a:off x="5067300" y="3035300"/>
            <a:ext cx="207434" cy="63500"/>
          </a:xfrm>
          <a:custGeom>
            <a:avLst/>
            <a:gdLst>
              <a:gd name="connsiteX0" fmla="*/ 0 w 207434"/>
              <a:gd name="connsiteY0" fmla="*/ 0 h 63500"/>
              <a:gd name="connsiteX1" fmla="*/ 122767 w 207434"/>
              <a:gd name="connsiteY1" fmla="*/ 46567 h 63500"/>
              <a:gd name="connsiteX2" fmla="*/ 207434 w 207434"/>
              <a:gd name="connsiteY2" fmla="*/ 63500 h 6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7434" h="63500">
                <a:moveTo>
                  <a:pt x="0" y="0"/>
                </a:moveTo>
                <a:cubicBezTo>
                  <a:pt x="44097" y="17992"/>
                  <a:pt x="88195" y="35984"/>
                  <a:pt x="122767" y="46567"/>
                </a:cubicBezTo>
                <a:cubicBezTo>
                  <a:pt x="157339" y="57150"/>
                  <a:pt x="207434" y="63500"/>
                  <a:pt x="207434" y="63500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276600" y="2264836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31365" y="4152900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26833" y="4152900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02767" y="2861733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84700" y="3111500"/>
            <a:ext cx="432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dV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04834" y="2472267"/>
            <a:ext cx="452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d</a:t>
            </a:r>
            <a:r>
              <a:rPr lang="en-US" sz="1400" b="1">
                <a:latin typeface="Times"/>
                <a:cs typeface="Times"/>
              </a:rPr>
              <a:t>A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Connector 49"/>
          <p:cNvCxnSpPr>
            <a:cxnSpLocks/>
          </p:cNvCxnSpPr>
          <p:nvPr/>
        </p:nvCxnSpPr>
        <p:spPr>
          <a:xfrm rot="10800000">
            <a:off x="2802520" y="2967624"/>
            <a:ext cx="231558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 flipH="1">
            <a:off x="3856563" y="2933699"/>
            <a:ext cx="103632" cy="634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2758017" y="2516606"/>
            <a:ext cx="2429935" cy="113350"/>
            <a:chOff x="2758017" y="2516606"/>
            <a:chExt cx="2429935" cy="113350"/>
          </a:xfrm>
        </p:grpSpPr>
        <p:cxnSp>
          <p:nvCxnSpPr>
            <p:cNvPr id="4" name="Straight Connector 3"/>
            <p:cNvCxnSpPr>
              <a:cxnSpLocks noChangeAspect="1"/>
            </p:cNvCxnSpPr>
            <p:nvPr/>
          </p:nvCxnSpPr>
          <p:spPr>
            <a:xfrm rot="10800000">
              <a:off x="2798650" y="2516606"/>
              <a:ext cx="2389302" cy="158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>
              <a:cxnSpLocks/>
            </p:cNvCxnSpPr>
            <p:nvPr/>
          </p:nvCxnSpPr>
          <p:spPr>
            <a:xfrm rot="5400000">
              <a:off x="2737326" y="25372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>
              <a:cxnSpLocks/>
            </p:cNvCxnSpPr>
            <p:nvPr/>
          </p:nvCxnSpPr>
          <p:spPr>
            <a:xfrm rot="5400000">
              <a:off x="2874720" y="25372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cxnSpLocks noChangeAspect="1"/>
            </p:cNvCxnSpPr>
            <p:nvPr/>
          </p:nvCxnSpPr>
          <p:spPr>
            <a:xfrm rot="5400000">
              <a:off x="3082752" y="2521523"/>
              <a:ext cx="26938" cy="17104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cxnSpLocks/>
            </p:cNvCxnSpPr>
            <p:nvPr/>
          </p:nvCxnSpPr>
          <p:spPr>
            <a:xfrm rot="5400000">
              <a:off x="3149508" y="25372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cxnSpLocks/>
            </p:cNvCxnSpPr>
            <p:nvPr/>
          </p:nvCxnSpPr>
          <p:spPr>
            <a:xfrm rot="5400000">
              <a:off x="3286902" y="25372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cxnSpLocks/>
            </p:cNvCxnSpPr>
            <p:nvPr/>
          </p:nvCxnSpPr>
          <p:spPr>
            <a:xfrm rot="5400000">
              <a:off x="3424296" y="25372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cxnSpLocks/>
            </p:cNvCxnSpPr>
            <p:nvPr/>
          </p:nvCxnSpPr>
          <p:spPr>
            <a:xfrm rot="5400000">
              <a:off x="3561690" y="25372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cxnSpLocks/>
            </p:cNvCxnSpPr>
            <p:nvPr/>
          </p:nvCxnSpPr>
          <p:spPr>
            <a:xfrm rot="5400000">
              <a:off x="3699084" y="25372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cxnSpLocks/>
            </p:cNvCxnSpPr>
            <p:nvPr/>
          </p:nvCxnSpPr>
          <p:spPr>
            <a:xfrm rot="5400000">
              <a:off x="3836478" y="25372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cxnSpLocks/>
            </p:cNvCxnSpPr>
            <p:nvPr/>
          </p:nvCxnSpPr>
          <p:spPr>
            <a:xfrm rot="5400000">
              <a:off x="3973872" y="25372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cxnSpLocks/>
            </p:cNvCxnSpPr>
            <p:nvPr/>
          </p:nvCxnSpPr>
          <p:spPr>
            <a:xfrm rot="5400000">
              <a:off x="4111266" y="25372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cxnSpLocks/>
            </p:cNvCxnSpPr>
            <p:nvPr/>
          </p:nvCxnSpPr>
          <p:spPr>
            <a:xfrm rot="5400000">
              <a:off x="4248660" y="25372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cxnSpLocks/>
            </p:cNvCxnSpPr>
            <p:nvPr/>
          </p:nvCxnSpPr>
          <p:spPr>
            <a:xfrm rot="5400000">
              <a:off x="4386054" y="25372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cxnSpLocks/>
            </p:cNvCxnSpPr>
            <p:nvPr/>
          </p:nvCxnSpPr>
          <p:spPr>
            <a:xfrm rot="5400000">
              <a:off x="4523448" y="25372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cxnSpLocks/>
            </p:cNvCxnSpPr>
            <p:nvPr/>
          </p:nvCxnSpPr>
          <p:spPr>
            <a:xfrm rot="5400000">
              <a:off x="4660842" y="25372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cxnSpLocks/>
            </p:cNvCxnSpPr>
            <p:nvPr/>
          </p:nvCxnSpPr>
          <p:spPr>
            <a:xfrm rot="5400000">
              <a:off x="4798236" y="25372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cxnSpLocks/>
            </p:cNvCxnSpPr>
            <p:nvPr/>
          </p:nvCxnSpPr>
          <p:spPr>
            <a:xfrm rot="5400000">
              <a:off x="4935630" y="25372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cxnSpLocks/>
            </p:cNvCxnSpPr>
            <p:nvPr/>
          </p:nvCxnSpPr>
          <p:spPr>
            <a:xfrm rot="5400000">
              <a:off x="5073024" y="25372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>
            <a:off x="2758017" y="3466616"/>
            <a:ext cx="2429935" cy="115840"/>
            <a:chOff x="2758017" y="3466616"/>
            <a:chExt cx="2429935" cy="115840"/>
          </a:xfrm>
        </p:grpSpPr>
        <p:cxnSp>
          <p:nvCxnSpPr>
            <p:cNvPr id="26" name="Straight Connector 25"/>
            <p:cNvCxnSpPr>
              <a:cxnSpLocks noChangeAspect="1"/>
            </p:cNvCxnSpPr>
            <p:nvPr/>
          </p:nvCxnSpPr>
          <p:spPr>
            <a:xfrm rot="10800000" flipH="1" flipV="1">
              <a:off x="2758017" y="3580868"/>
              <a:ext cx="2389302" cy="158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cxnSpLocks/>
            </p:cNvCxnSpPr>
            <p:nvPr/>
          </p:nvCxnSpPr>
          <p:spPr>
            <a:xfrm rot="5400000" flipH="1" flipV="1">
              <a:off x="5095293" y="34897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cxnSpLocks/>
            </p:cNvCxnSpPr>
            <p:nvPr/>
          </p:nvCxnSpPr>
          <p:spPr>
            <a:xfrm rot="5400000" flipH="1" flipV="1">
              <a:off x="4957892" y="34897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cxnSpLocks noChangeAspect="1"/>
            </p:cNvCxnSpPr>
            <p:nvPr/>
          </p:nvCxnSpPr>
          <p:spPr>
            <a:xfrm rot="5400000" flipH="1" flipV="1">
              <a:off x="4820505" y="3487304"/>
              <a:ext cx="113343" cy="71967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cxnSpLocks/>
            </p:cNvCxnSpPr>
            <p:nvPr/>
          </p:nvCxnSpPr>
          <p:spPr>
            <a:xfrm rot="5400000" flipH="1" flipV="1">
              <a:off x="4683111" y="34897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cxnSpLocks/>
            </p:cNvCxnSpPr>
            <p:nvPr/>
          </p:nvCxnSpPr>
          <p:spPr>
            <a:xfrm rot="5400000" flipH="1" flipV="1">
              <a:off x="4545717" y="34897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cxnSpLocks/>
            </p:cNvCxnSpPr>
            <p:nvPr/>
          </p:nvCxnSpPr>
          <p:spPr>
            <a:xfrm rot="5400000" flipH="1" flipV="1">
              <a:off x="4408323" y="34897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cxnSpLocks/>
            </p:cNvCxnSpPr>
            <p:nvPr/>
          </p:nvCxnSpPr>
          <p:spPr>
            <a:xfrm rot="5400000" flipH="1" flipV="1">
              <a:off x="4270929" y="34897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cxnSpLocks/>
            </p:cNvCxnSpPr>
            <p:nvPr/>
          </p:nvCxnSpPr>
          <p:spPr>
            <a:xfrm rot="5400000" flipH="1" flipV="1">
              <a:off x="4133535" y="34897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cxnSpLocks/>
            </p:cNvCxnSpPr>
            <p:nvPr/>
          </p:nvCxnSpPr>
          <p:spPr>
            <a:xfrm rot="5400000" flipH="1" flipV="1">
              <a:off x="3996141" y="34897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cxnSpLocks/>
            </p:cNvCxnSpPr>
            <p:nvPr/>
          </p:nvCxnSpPr>
          <p:spPr>
            <a:xfrm rot="5400000" flipH="1" flipV="1">
              <a:off x="3858747" y="34897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cxnSpLocks/>
            </p:cNvCxnSpPr>
            <p:nvPr/>
          </p:nvCxnSpPr>
          <p:spPr>
            <a:xfrm rot="5400000" flipH="1" flipV="1">
              <a:off x="3721353" y="34897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cxnSpLocks/>
            </p:cNvCxnSpPr>
            <p:nvPr/>
          </p:nvCxnSpPr>
          <p:spPr>
            <a:xfrm rot="5400000" flipH="1" flipV="1">
              <a:off x="3583959" y="34897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cxnSpLocks/>
            </p:cNvCxnSpPr>
            <p:nvPr/>
          </p:nvCxnSpPr>
          <p:spPr>
            <a:xfrm rot="5400000" flipH="1" flipV="1">
              <a:off x="3446565" y="34897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cxnSpLocks/>
            </p:cNvCxnSpPr>
            <p:nvPr/>
          </p:nvCxnSpPr>
          <p:spPr>
            <a:xfrm rot="5400000" flipH="1" flipV="1">
              <a:off x="3309171" y="34897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cxnSpLocks/>
            </p:cNvCxnSpPr>
            <p:nvPr/>
          </p:nvCxnSpPr>
          <p:spPr>
            <a:xfrm rot="5400000" flipH="1" flipV="1">
              <a:off x="3171777" y="34897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cxnSpLocks/>
            </p:cNvCxnSpPr>
            <p:nvPr/>
          </p:nvCxnSpPr>
          <p:spPr>
            <a:xfrm rot="5400000" flipH="1" flipV="1">
              <a:off x="3034383" y="34897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cxnSpLocks/>
            </p:cNvCxnSpPr>
            <p:nvPr/>
          </p:nvCxnSpPr>
          <p:spPr>
            <a:xfrm rot="5400000" flipH="1" flipV="1">
              <a:off x="2896989" y="34897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cxnSpLocks/>
            </p:cNvCxnSpPr>
            <p:nvPr/>
          </p:nvCxnSpPr>
          <p:spPr>
            <a:xfrm rot="5400000" flipH="1" flipV="1">
              <a:off x="2759595" y="3489797"/>
              <a:ext cx="113350" cy="71968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Straight Connector 44"/>
          <p:cNvCxnSpPr>
            <a:cxnSpLocks noChangeAspect="1"/>
          </p:cNvCxnSpPr>
          <p:nvPr/>
        </p:nvCxnSpPr>
        <p:spPr>
          <a:xfrm rot="10800000">
            <a:off x="3044181" y="3062873"/>
            <a:ext cx="2429519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cxnSpLocks noChangeAspect="1"/>
          </p:cNvCxnSpPr>
          <p:nvPr/>
        </p:nvCxnSpPr>
        <p:spPr>
          <a:xfrm rot="5400000">
            <a:off x="2188867" y="2947697"/>
            <a:ext cx="1704395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cxnSpLocks/>
          </p:cNvCxnSpPr>
          <p:nvPr/>
        </p:nvCxnSpPr>
        <p:spPr>
          <a:xfrm rot="10800000">
            <a:off x="2802520" y="3156883"/>
            <a:ext cx="231558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>
            <a:spLocks noChangeAspect="1"/>
          </p:cNvSpPr>
          <p:nvPr/>
        </p:nvSpPr>
        <p:spPr>
          <a:xfrm>
            <a:off x="3022600" y="3041650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3903133" y="3041650"/>
            <a:ext cx="54356" cy="54356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3810001" y="2870202"/>
            <a:ext cx="118533" cy="169334"/>
          </a:xfrm>
          <a:custGeom>
            <a:avLst/>
            <a:gdLst>
              <a:gd name="connsiteX0" fmla="*/ 118533 w 118533"/>
              <a:gd name="connsiteY0" fmla="*/ 169334 h 169334"/>
              <a:gd name="connsiteX1" fmla="*/ 76200 w 118533"/>
              <a:gd name="connsiteY1" fmla="*/ 67734 h 169334"/>
              <a:gd name="connsiteX2" fmla="*/ 0 w 118533"/>
              <a:gd name="connsiteY2" fmla="*/ 0 h 16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533" h="169334">
                <a:moveTo>
                  <a:pt x="118533" y="169334"/>
                </a:moveTo>
                <a:cubicBezTo>
                  <a:pt x="107244" y="132645"/>
                  <a:pt x="95955" y="95956"/>
                  <a:pt x="76200" y="67734"/>
                </a:cubicBezTo>
                <a:cubicBezTo>
                  <a:pt x="56445" y="39512"/>
                  <a:pt x="0" y="0"/>
                  <a:pt x="0" y="0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 flipH="1">
            <a:off x="4440766" y="2798234"/>
            <a:ext cx="118533" cy="169334"/>
          </a:xfrm>
          <a:custGeom>
            <a:avLst/>
            <a:gdLst>
              <a:gd name="connsiteX0" fmla="*/ 118533 w 118533"/>
              <a:gd name="connsiteY0" fmla="*/ 169334 h 169334"/>
              <a:gd name="connsiteX1" fmla="*/ 76200 w 118533"/>
              <a:gd name="connsiteY1" fmla="*/ 67734 h 169334"/>
              <a:gd name="connsiteX2" fmla="*/ 0 w 118533"/>
              <a:gd name="connsiteY2" fmla="*/ 0 h 16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533" h="169334">
                <a:moveTo>
                  <a:pt x="118533" y="169334"/>
                </a:moveTo>
                <a:cubicBezTo>
                  <a:pt x="107244" y="132645"/>
                  <a:pt x="95955" y="95956"/>
                  <a:pt x="76200" y="67734"/>
                </a:cubicBezTo>
                <a:cubicBezTo>
                  <a:pt x="56445" y="39512"/>
                  <a:pt x="0" y="0"/>
                  <a:pt x="0" y="0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 flipH="1" flipV="1">
            <a:off x="4440766" y="3158066"/>
            <a:ext cx="118533" cy="169334"/>
          </a:xfrm>
          <a:custGeom>
            <a:avLst/>
            <a:gdLst>
              <a:gd name="connsiteX0" fmla="*/ 118533 w 118533"/>
              <a:gd name="connsiteY0" fmla="*/ 169334 h 169334"/>
              <a:gd name="connsiteX1" fmla="*/ 76200 w 118533"/>
              <a:gd name="connsiteY1" fmla="*/ 67734 h 169334"/>
              <a:gd name="connsiteX2" fmla="*/ 0 w 118533"/>
              <a:gd name="connsiteY2" fmla="*/ 0 h 16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533" h="169334">
                <a:moveTo>
                  <a:pt x="118533" y="169334"/>
                </a:moveTo>
                <a:cubicBezTo>
                  <a:pt x="107244" y="132645"/>
                  <a:pt x="95955" y="95956"/>
                  <a:pt x="76200" y="67734"/>
                </a:cubicBezTo>
                <a:cubicBezTo>
                  <a:pt x="56445" y="39512"/>
                  <a:pt x="0" y="0"/>
                  <a:pt x="0" y="0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Arrow Connector 59"/>
          <p:cNvCxnSpPr>
            <a:cxnSpLocks noChangeAspect="1"/>
          </p:cNvCxnSpPr>
          <p:nvPr/>
        </p:nvCxnSpPr>
        <p:spPr>
          <a:xfrm rot="5400000" flipH="1" flipV="1">
            <a:off x="4952187" y="3062420"/>
            <a:ext cx="199761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Freeform 61"/>
          <p:cNvSpPr/>
          <p:nvPr/>
        </p:nvSpPr>
        <p:spPr>
          <a:xfrm rot="16200000" flipH="1" flipV="1">
            <a:off x="5118099" y="2878668"/>
            <a:ext cx="118533" cy="169334"/>
          </a:xfrm>
          <a:custGeom>
            <a:avLst/>
            <a:gdLst>
              <a:gd name="connsiteX0" fmla="*/ 118533 w 118533"/>
              <a:gd name="connsiteY0" fmla="*/ 169334 h 169334"/>
              <a:gd name="connsiteX1" fmla="*/ 76200 w 118533"/>
              <a:gd name="connsiteY1" fmla="*/ 67734 h 169334"/>
              <a:gd name="connsiteX2" fmla="*/ 0 w 118533"/>
              <a:gd name="connsiteY2" fmla="*/ 0 h 16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533" h="169334">
                <a:moveTo>
                  <a:pt x="118533" y="169334"/>
                </a:moveTo>
                <a:cubicBezTo>
                  <a:pt x="107244" y="132645"/>
                  <a:pt x="95955" y="95956"/>
                  <a:pt x="76200" y="67734"/>
                </a:cubicBezTo>
                <a:cubicBezTo>
                  <a:pt x="56445" y="39512"/>
                  <a:pt x="0" y="0"/>
                  <a:pt x="0" y="0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5367868" y="2963334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005666" y="1947329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941232" y="2146300"/>
            <a:ext cx="3915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A</a:t>
            </a:r>
            <a:r>
              <a:rPr lang="en-US" sz="1400" baseline="-25000">
                <a:latin typeface="Times"/>
                <a:cs typeface="Times"/>
              </a:rPr>
              <a:t>e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66" name="Freeform 65"/>
          <p:cNvSpPr/>
          <p:nvPr/>
        </p:nvSpPr>
        <p:spPr>
          <a:xfrm flipH="1">
            <a:off x="3886200" y="2353733"/>
            <a:ext cx="118533" cy="169334"/>
          </a:xfrm>
          <a:custGeom>
            <a:avLst/>
            <a:gdLst>
              <a:gd name="connsiteX0" fmla="*/ 118533 w 118533"/>
              <a:gd name="connsiteY0" fmla="*/ 169334 h 169334"/>
              <a:gd name="connsiteX1" fmla="*/ 76200 w 118533"/>
              <a:gd name="connsiteY1" fmla="*/ 67734 h 169334"/>
              <a:gd name="connsiteX2" fmla="*/ 0 w 118533"/>
              <a:gd name="connsiteY2" fmla="*/ 0 h 16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533" h="169334">
                <a:moveTo>
                  <a:pt x="118533" y="169334"/>
                </a:moveTo>
                <a:cubicBezTo>
                  <a:pt x="107244" y="132645"/>
                  <a:pt x="95955" y="95956"/>
                  <a:pt x="76200" y="67734"/>
                </a:cubicBezTo>
                <a:cubicBezTo>
                  <a:pt x="56445" y="39512"/>
                  <a:pt x="0" y="0"/>
                  <a:pt x="0" y="0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3941232" y="3589866"/>
            <a:ext cx="3915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A</a:t>
            </a:r>
            <a:r>
              <a:rPr lang="en-US" sz="1400" baseline="-25000">
                <a:latin typeface="Times"/>
                <a:cs typeface="Times"/>
              </a:rPr>
              <a:t>e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68" name="Freeform 67"/>
          <p:cNvSpPr/>
          <p:nvPr/>
        </p:nvSpPr>
        <p:spPr>
          <a:xfrm flipH="1" flipV="1">
            <a:off x="3886200" y="3572932"/>
            <a:ext cx="118533" cy="169334"/>
          </a:xfrm>
          <a:custGeom>
            <a:avLst/>
            <a:gdLst>
              <a:gd name="connsiteX0" fmla="*/ 118533 w 118533"/>
              <a:gd name="connsiteY0" fmla="*/ 169334 h 169334"/>
              <a:gd name="connsiteX1" fmla="*/ 76200 w 118533"/>
              <a:gd name="connsiteY1" fmla="*/ 67734 h 169334"/>
              <a:gd name="connsiteX2" fmla="*/ 0 w 118533"/>
              <a:gd name="connsiteY2" fmla="*/ 0 h 16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533" h="169334">
                <a:moveTo>
                  <a:pt x="118533" y="169334"/>
                </a:moveTo>
                <a:cubicBezTo>
                  <a:pt x="107244" y="132645"/>
                  <a:pt x="95955" y="95956"/>
                  <a:pt x="76200" y="67734"/>
                </a:cubicBezTo>
                <a:cubicBezTo>
                  <a:pt x="56445" y="39512"/>
                  <a:pt x="0" y="0"/>
                  <a:pt x="0" y="0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/>
          <p:cNvCxnSpPr>
            <a:cxnSpLocks noChangeAspect="1"/>
          </p:cNvCxnSpPr>
          <p:nvPr/>
        </p:nvCxnSpPr>
        <p:spPr>
          <a:xfrm rot="10800000">
            <a:off x="3724521" y="3266070"/>
            <a:ext cx="424146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16200000">
            <a:off x="3660775" y="3266865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6200000">
            <a:off x="3660775" y="3063668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>
            <a:off x="4108450" y="3228768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>
            <a:off x="4108450" y="3063668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2768600" y="2898775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O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479925" y="3168650"/>
            <a:ext cx="3982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A</a:t>
            </a:r>
            <a:r>
              <a:rPr lang="en-US" sz="1400" baseline="-25000">
                <a:latin typeface="Times"/>
                <a:cs typeface="Times"/>
              </a:rPr>
              <a:t>2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479925" y="2625725"/>
            <a:ext cx="3982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A</a:t>
            </a:r>
            <a:r>
              <a:rPr lang="en-US" sz="1400" baseline="-25000">
                <a:latin typeface="Times"/>
                <a:cs typeface="Times"/>
              </a:rPr>
              <a:t>1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143500" y="2660650"/>
            <a:ext cx="322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h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362325" y="2670175"/>
            <a:ext cx="5435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screw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873500" y="3213100"/>
            <a:ext cx="114300" cy="135467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3788831" y="3119967"/>
            <a:ext cx="322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d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402667" y="2209800"/>
            <a:ext cx="7029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surface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402667" y="3581400"/>
            <a:ext cx="7029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surface</a:t>
            </a:r>
          </a:p>
        </p:txBody>
      </p:sp>
      <p:sp>
        <p:nvSpPr>
          <p:cNvPr id="85" name="Slide Number Placeholder 8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Aspect="1"/>
          </p:cNvCxnSpPr>
          <p:nvPr/>
        </p:nvCxnSpPr>
        <p:spPr>
          <a:xfrm>
            <a:off x="2794003" y="3860802"/>
            <a:ext cx="3301997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cxnSpLocks noChangeAspect="1"/>
          </p:cNvCxnSpPr>
          <p:nvPr/>
        </p:nvCxnSpPr>
        <p:spPr>
          <a:xfrm rot="5400000" flipH="1" flipV="1">
            <a:off x="1337142" y="3775541"/>
            <a:ext cx="2877482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 noChangeAspect="1"/>
          </p:cNvCxnSpPr>
          <p:nvPr/>
        </p:nvCxnSpPr>
        <p:spPr>
          <a:xfrm rot="16200000" flipH="1">
            <a:off x="3095884" y="2589748"/>
            <a:ext cx="2745334" cy="2713571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cxnSpLocks noChangeAspect="1"/>
          </p:cNvCxnSpPr>
          <p:nvPr/>
        </p:nvCxnSpPr>
        <p:spPr>
          <a:xfrm>
            <a:off x="4069140" y="3863445"/>
            <a:ext cx="663727" cy="1588"/>
          </a:xfrm>
          <a:prstGeom prst="straightConnector1">
            <a:avLst/>
          </a:prstGeom>
          <a:ln w="38100" cap="flat" cmpd="sng" algn="ctr">
            <a:solidFill>
              <a:srgbClr val="4F6228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>
            <a:spLocks noChangeAspect="1"/>
          </p:cNvSpPr>
          <p:nvPr/>
        </p:nvSpPr>
        <p:spPr>
          <a:xfrm>
            <a:off x="3771900" y="3238499"/>
            <a:ext cx="1260856" cy="1260856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dash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3907706" y="3374305"/>
            <a:ext cx="989245" cy="989245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4053417" y="3520016"/>
            <a:ext cx="697822" cy="697822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dash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3329516" y="2809875"/>
            <a:ext cx="2456392" cy="2462742"/>
            <a:chOff x="3329516" y="2809875"/>
            <a:chExt cx="2456392" cy="2462742"/>
          </a:xfrm>
        </p:grpSpPr>
        <p:sp>
          <p:nvSpPr>
            <p:cNvPr id="17" name="Arc 16"/>
            <p:cNvSpPr/>
            <p:nvPr/>
          </p:nvSpPr>
          <p:spPr>
            <a:xfrm>
              <a:off x="3636698" y="3121818"/>
              <a:ext cx="2046817" cy="2046817"/>
            </a:xfrm>
            <a:prstGeom prst="arc">
              <a:avLst>
                <a:gd name="adj1" fmla="val 2096447"/>
                <a:gd name="adj2" fmla="val 3317385"/>
              </a:avLst>
            </a:prstGeom>
            <a:ln w="28575" cap="flat" cmpd="sng" algn="ctr">
              <a:solidFill>
                <a:srgbClr val="376092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Arc 17"/>
            <p:cNvSpPr/>
            <p:nvPr/>
          </p:nvSpPr>
          <p:spPr>
            <a:xfrm>
              <a:off x="3739091" y="3225800"/>
              <a:ext cx="2046817" cy="2046817"/>
            </a:xfrm>
            <a:prstGeom prst="arc">
              <a:avLst>
                <a:gd name="adj1" fmla="val 2058831"/>
                <a:gd name="adj2" fmla="val 3323489"/>
              </a:avLst>
            </a:prstGeom>
            <a:ln w="28575" cap="flat" cmpd="sng" algn="ctr">
              <a:solidFill>
                <a:srgbClr val="376092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Arc 18"/>
            <p:cNvSpPr/>
            <p:nvPr/>
          </p:nvSpPr>
          <p:spPr>
            <a:xfrm>
              <a:off x="3534304" y="3017837"/>
              <a:ext cx="2046817" cy="2046817"/>
            </a:xfrm>
            <a:prstGeom prst="arc">
              <a:avLst>
                <a:gd name="adj1" fmla="val 2079728"/>
                <a:gd name="adj2" fmla="val 3324452"/>
              </a:avLst>
            </a:prstGeom>
            <a:ln w="28575" cap="flat" cmpd="sng" algn="ctr">
              <a:solidFill>
                <a:srgbClr val="376092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Arc 19"/>
            <p:cNvSpPr/>
            <p:nvPr/>
          </p:nvSpPr>
          <p:spPr>
            <a:xfrm>
              <a:off x="3431910" y="2913856"/>
              <a:ext cx="2046817" cy="2046817"/>
            </a:xfrm>
            <a:prstGeom prst="arc">
              <a:avLst>
                <a:gd name="adj1" fmla="val 2064126"/>
                <a:gd name="adj2" fmla="val 3314693"/>
              </a:avLst>
            </a:prstGeom>
            <a:ln w="28575" cap="flat" cmpd="sng" algn="ctr">
              <a:solidFill>
                <a:srgbClr val="376092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Arc 20"/>
            <p:cNvSpPr/>
            <p:nvPr/>
          </p:nvSpPr>
          <p:spPr>
            <a:xfrm>
              <a:off x="3329516" y="2809875"/>
              <a:ext cx="2046817" cy="2046817"/>
            </a:xfrm>
            <a:prstGeom prst="arc">
              <a:avLst>
                <a:gd name="adj1" fmla="val 2084915"/>
                <a:gd name="adj2" fmla="val 3323541"/>
              </a:avLst>
            </a:prstGeom>
            <a:ln w="28575" cap="flat" cmpd="sng" algn="ctr">
              <a:solidFill>
                <a:srgbClr val="376092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564216" y="1012825"/>
            <a:ext cx="2456392" cy="2462742"/>
            <a:chOff x="3329516" y="2809875"/>
            <a:chExt cx="2456392" cy="2462742"/>
          </a:xfrm>
        </p:grpSpPr>
        <p:sp>
          <p:nvSpPr>
            <p:cNvPr id="29" name="Arc 28"/>
            <p:cNvSpPr/>
            <p:nvPr/>
          </p:nvSpPr>
          <p:spPr>
            <a:xfrm>
              <a:off x="3636698" y="3121818"/>
              <a:ext cx="2046817" cy="2046817"/>
            </a:xfrm>
            <a:prstGeom prst="arc">
              <a:avLst>
                <a:gd name="adj1" fmla="val 2096447"/>
                <a:gd name="adj2" fmla="val 3317385"/>
              </a:avLst>
            </a:prstGeom>
            <a:ln w="28575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Arc 29"/>
            <p:cNvSpPr/>
            <p:nvPr/>
          </p:nvSpPr>
          <p:spPr>
            <a:xfrm>
              <a:off x="3739091" y="3225800"/>
              <a:ext cx="2046817" cy="2046817"/>
            </a:xfrm>
            <a:prstGeom prst="arc">
              <a:avLst>
                <a:gd name="adj1" fmla="val 2058831"/>
                <a:gd name="adj2" fmla="val 3323489"/>
              </a:avLst>
            </a:prstGeom>
            <a:ln w="28575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Arc 30"/>
            <p:cNvSpPr/>
            <p:nvPr/>
          </p:nvSpPr>
          <p:spPr>
            <a:xfrm>
              <a:off x="3534304" y="3017837"/>
              <a:ext cx="2046817" cy="2046817"/>
            </a:xfrm>
            <a:prstGeom prst="arc">
              <a:avLst>
                <a:gd name="adj1" fmla="val 2079728"/>
                <a:gd name="adj2" fmla="val 3324452"/>
              </a:avLst>
            </a:prstGeom>
            <a:ln w="28575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Arc 31"/>
            <p:cNvSpPr/>
            <p:nvPr/>
          </p:nvSpPr>
          <p:spPr>
            <a:xfrm>
              <a:off x="3431910" y="2913856"/>
              <a:ext cx="2046817" cy="2046817"/>
            </a:xfrm>
            <a:prstGeom prst="arc">
              <a:avLst>
                <a:gd name="adj1" fmla="val 2064126"/>
                <a:gd name="adj2" fmla="val 3314693"/>
              </a:avLst>
            </a:prstGeom>
            <a:ln w="28575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Arc 32"/>
            <p:cNvSpPr/>
            <p:nvPr/>
          </p:nvSpPr>
          <p:spPr>
            <a:xfrm>
              <a:off x="3329516" y="2809875"/>
              <a:ext cx="2046817" cy="2046817"/>
            </a:xfrm>
            <a:prstGeom prst="arc">
              <a:avLst>
                <a:gd name="adj1" fmla="val 2084915"/>
                <a:gd name="adj2" fmla="val 3323541"/>
              </a:avLst>
            </a:prstGeom>
            <a:ln w="28575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6" name="Straight Connector 35"/>
          <p:cNvCxnSpPr>
            <a:cxnSpLocks noChangeAspect="1"/>
          </p:cNvCxnSpPr>
          <p:nvPr/>
        </p:nvCxnSpPr>
        <p:spPr>
          <a:xfrm flipV="1">
            <a:off x="4391473" y="3312584"/>
            <a:ext cx="565082" cy="554065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 noChangeAspect="1"/>
          </p:cNvCxnSpPr>
          <p:nvPr/>
        </p:nvCxnSpPr>
        <p:spPr>
          <a:xfrm flipV="1">
            <a:off x="3510328" y="2417236"/>
            <a:ext cx="565082" cy="554065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 rot="16200000" flipV="1">
            <a:off x="4022034" y="2470073"/>
            <a:ext cx="897205" cy="881944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Arc 40"/>
          <p:cNvSpPr>
            <a:spLocks noChangeAspect="1"/>
          </p:cNvSpPr>
          <p:nvPr/>
        </p:nvSpPr>
        <p:spPr>
          <a:xfrm>
            <a:off x="3617385" y="3090333"/>
            <a:ext cx="1551516" cy="1551516"/>
          </a:xfrm>
          <a:prstGeom prst="arc">
            <a:avLst>
              <a:gd name="adj1" fmla="val 10785092"/>
              <a:gd name="adj2" fmla="val 13564709"/>
            </a:avLst>
          </a:prstGeom>
          <a:ln w="1905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2751666" y="2180164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10364" y="3687234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O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935132" y="3771902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441695" y="3383525"/>
            <a:ext cx="301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θ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174997" y="303953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872566" y="3285065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914898" y="478366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2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402666" y="2819400"/>
            <a:ext cx="270933" cy="270933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4318001" y="2794000"/>
            <a:ext cx="444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C</a:t>
            </a:r>
            <a:r>
              <a:rPr lang="en-US" sz="1400" baseline="-25000">
                <a:latin typeface="Times"/>
                <a:cs typeface="Times"/>
              </a:rPr>
              <a:t>t</a:t>
            </a:r>
            <a:r>
              <a:rPr lang="en-US" sz="1400" i="1">
                <a:latin typeface="Times"/>
                <a:cs typeface="Times"/>
              </a:rPr>
              <a:t>t</a:t>
            </a: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Aspect="1"/>
          </p:cNvCxnSpPr>
          <p:nvPr/>
        </p:nvCxnSpPr>
        <p:spPr>
          <a:xfrm rot="10800000">
            <a:off x="2840981" y="3071174"/>
            <a:ext cx="3339686" cy="794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cxnSpLocks noChangeAspect="1"/>
          </p:cNvCxnSpPr>
          <p:nvPr/>
        </p:nvCxnSpPr>
        <p:spPr>
          <a:xfrm rot="10800000">
            <a:off x="4428477" y="3071174"/>
            <a:ext cx="1612491" cy="794"/>
          </a:xfrm>
          <a:prstGeom prst="line">
            <a:avLst/>
          </a:pr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 noChangeAspect="1"/>
          </p:cNvCxnSpPr>
          <p:nvPr/>
        </p:nvCxnSpPr>
        <p:spPr>
          <a:xfrm rot="10800000">
            <a:off x="2808549" y="2465803"/>
            <a:ext cx="1621635" cy="799"/>
          </a:xfrm>
          <a:prstGeom prst="line">
            <a:avLst/>
          </a:pr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 noChangeAspect="1"/>
          </p:cNvCxnSpPr>
          <p:nvPr/>
        </p:nvCxnSpPr>
        <p:spPr>
          <a:xfrm rot="5400000">
            <a:off x="3435300" y="3106447"/>
            <a:ext cx="2013428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4126631" y="2468033"/>
            <a:ext cx="630767" cy="600456"/>
          </a:xfrm>
          <a:custGeom>
            <a:avLst/>
            <a:gdLst>
              <a:gd name="connsiteX0" fmla="*/ 0 w 630767"/>
              <a:gd name="connsiteY0" fmla="*/ 0 h 609600"/>
              <a:gd name="connsiteX1" fmla="*/ 101600 w 630767"/>
              <a:gd name="connsiteY1" fmla="*/ 97367 h 609600"/>
              <a:gd name="connsiteX2" fmla="*/ 287867 w 630767"/>
              <a:gd name="connsiteY2" fmla="*/ 309034 h 609600"/>
              <a:gd name="connsiteX3" fmla="*/ 419100 w 630767"/>
              <a:gd name="connsiteY3" fmla="*/ 436034 h 609600"/>
              <a:gd name="connsiteX4" fmla="*/ 554567 w 630767"/>
              <a:gd name="connsiteY4" fmla="*/ 558800 h 609600"/>
              <a:gd name="connsiteX5" fmla="*/ 630767 w 630767"/>
              <a:gd name="connsiteY5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0767" h="609600">
                <a:moveTo>
                  <a:pt x="0" y="0"/>
                </a:moveTo>
                <a:cubicBezTo>
                  <a:pt x="26811" y="22930"/>
                  <a:pt x="53622" y="45861"/>
                  <a:pt x="101600" y="97367"/>
                </a:cubicBezTo>
                <a:cubicBezTo>
                  <a:pt x="149578" y="148873"/>
                  <a:pt x="234950" y="252590"/>
                  <a:pt x="287867" y="309034"/>
                </a:cubicBezTo>
                <a:cubicBezTo>
                  <a:pt x="340784" y="365478"/>
                  <a:pt x="374650" y="394406"/>
                  <a:pt x="419100" y="436034"/>
                </a:cubicBezTo>
                <a:cubicBezTo>
                  <a:pt x="463550" y="477662"/>
                  <a:pt x="519289" y="529872"/>
                  <a:pt x="554567" y="558800"/>
                </a:cubicBezTo>
                <a:cubicBezTo>
                  <a:pt x="589845" y="587728"/>
                  <a:pt x="630767" y="609600"/>
                  <a:pt x="630767" y="609600"/>
                </a:cubicBezTo>
              </a:path>
            </a:pathLst>
          </a:custGeom>
          <a:ln w="381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117166" y="2887135"/>
            <a:ext cx="279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 New Roman"/>
                <a:ea typeface="Lucida Grande"/>
                <a:cs typeface="Times New Roman"/>
              </a:rPr>
              <a:t>ϕ</a:t>
            </a:r>
            <a:endParaRPr lang="en-US" sz="1400">
              <a:latin typeface="Times New Roman"/>
              <a:cs typeface="Times New Roman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06902" y="1943100"/>
            <a:ext cx="3143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Δ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16200000">
            <a:off x="4070300" y="3260356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 noChangeAspect="1"/>
          </p:cNvCxnSpPr>
          <p:nvPr/>
        </p:nvCxnSpPr>
        <p:spPr>
          <a:xfrm>
            <a:off x="4122851" y="3259562"/>
            <a:ext cx="638327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364562" y="3156638"/>
            <a:ext cx="160867" cy="167132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92595" y="3060704"/>
            <a:ext cx="3525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w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16200000">
            <a:off x="4713767" y="3260357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rot="10800000" flipV="1">
            <a:off x="2781300" y="2724148"/>
            <a:ext cx="3111502" cy="1162051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0800000" flipV="1">
            <a:off x="2688584" y="3378089"/>
            <a:ext cx="3343917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933699" y="3232151"/>
            <a:ext cx="2514604" cy="1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2854325" y="2797178"/>
            <a:ext cx="2603500" cy="958849"/>
          </a:xfrm>
          <a:prstGeom prst="line">
            <a:avLst/>
          </a:pr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4127503" y="2806705"/>
            <a:ext cx="2603500" cy="958849"/>
          </a:xfrm>
          <a:prstGeom prst="line">
            <a:avLst/>
          </a:pr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cxnSpLocks noChangeAspect="1"/>
          </p:cNvCxnSpPr>
          <p:nvPr/>
        </p:nvCxnSpPr>
        <p:spPr>
          <a:xfrm flipV="1">
            <a:off x="4004734" y="2406650"/>
            <a:ext cx="1073994" cy="402929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>
            <a:spLocks noChangeAspect="1"/>
          </p:cNvSpPr>
          <p:nvPr/>
        </p:nvSpPr>
        <p:spPr>
          <a:xfrm>
            <a:off x="3598331" y="2783400"/>
            <a:ext cx="1189568" cy="1189568"/>
          </a:xfrm>
          <a:prstGeom prst="arc">
            <a:avLst>
              <a:gd name="adj1" fmla="val 20311902"/>
              <a:gd name="adj2" fmla="val 21595999"/>
            </a:avLst>
          </a:prstGeom>
          <a:ln w="1905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758263" y="3091425"/>
            <a:ext cx="2786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α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491567" y="2497667"/>
            <a:ext cx="338666" cy="148166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445001" y="2387600"/>
            <a:ext cx="444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>
                <a:latin typeface="Times"/>
                <a:cs typeface="Times"/>
              </a:rPr>
              <a:t>C</a:t>
            </a:r>
            <a:r>
              <a:rPr lang="en-US" sz="1400" baseline="-25000" dirty="0" err="1">
                <a:latin typeface="Times"/>
                <a:cs typeface="Times"/>
              </a:rPr>
              <a:t>t</a:t>
            </a:r>
            <a:r>
              <a:rPr lang="en-US" sz="1400" i="1" dirty="0" err="1">
                <a:latin typeface="Times"/>
                <a:cs typeface="Times"/>
              </a:rPr>
              <a:t>t</a:t>
            </a:r>
            <a:endParaRPr lang="en-US" sz="1400" i="1" dirty="0">
              <a:latin typeface="Times"/>
              <a:cs typeface="Time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92800" y="3306233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48665" y="1837268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850467" y="2514601"/>
            <a:ext cx="28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21200" y="4521200"/>
            <a:ext cx="5634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t</a:t>
            </a:r>
            <a:r>
              <a:rPr lang="en-US" sz="1400">
                <a:latin typeface="Times"/>
                <a:cs typeface="Times"/>
              </a:rPr>
              <a:t> = 0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82735" y="4521200"/>
            <a:ext cx="5235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t</a:t>
            </a:r>
            <a:r>
              <a:rPr lang="en-US" sz="1400">
                <a:latin typeface="Times"/>
                <a:cs typeface="Times"/>
              </a:rPr>
              <a:t> = </a:t>
            </a:r>
            <a:r>
              <a:rPr lang="en-US" sz="1400" i="1">
                <a:latin typeface="Times"/>
                <a:cs typeface="Times"/>
              </a:rPr>
              <a:t>t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Aspect="1"/>
          </p:cNvCxnSpPr>
          <p:nvPr/>
        </p:nvCxnSpPr>
        <p:spPr>
          <a:xfrm rot="10800000">
            <a:off x="2730915" y="2746959"/>
            <a:ext cx="3191518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cxnSpLocks noChangeAspect="1"/>
          </p:cNvCxnSpPr>
          <p:nvPr/>
        </p:nvCxnSpPr>
        <p:spPr>
          <a:xfrm rot="5400000">
            <a:off x="1994316" y="2736213"/>
            <a:ext cx="1980785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4165600" y="1722969"/>
            <a:ext cx="563033" cy="2049568"/>
            <a:chOff x="4165600" y="1722969"/>
            <a:chExt cx="563033" cy="2049568"/>
          </a:xfrm>
        </p:grpSpPr>
        <p:cxnSp>
          <p:nvCxnSpPr>
            <p:cNvPr id="7" name="Straight Connector 6"/>
            <p:cNvCxnSpPr>
              <a:cxnSpLocks/>
            </p:cNvCxnSpPr>
            <p:nvPr/>
          </p:nvCxnSpPr>
          <p:spPr>
            <a:xfrm rot="16200000" flipH="1">
              <a:off x="3951818" y="1936751"/>
              <a:ext cx="990597" cy="563033"/>
            </a:xfrm>
            <a:prstGeom prst="line">
              <a:avLst/>
            </a:prstGeom>
            <a:ln w="3810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cxnSpLocks/>
            </p:cNvCxnSpPr>
            <p:nvPr/>
          </p:nvCxnSpPr>
          <p:spPr>
            <a:xfrm rot="5400000" flipH="1" flipV="1">
              <a:off x="3951818" y="2995722"/>
              <a:ext cx="990597" cy="563033"/>
            </a:xfrm>
            <a:prstGeom prst="line">
              <a:avLst/>
            </a:prstGeom>
            <a:ln w="3810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Oval 11"/>
          <p:cNvSpPr>
            <a:spLocks noChangeAspect="1"/>
          </p:cNvSpPr>
          <p:nvPr/>
        </p:nvSpPr>
        <p:spPr>
          <a:xfrm>
            <a:off x="4691665" y="2706860"/>
            <a:ext cx="81787" cy="81787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>
            <a:off x="4763562" y="2777103"/>
            <a:ext cx="409571" cy="241264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/>
          </p:cNvCxnSpPr>
          <p:nvPr/>
        </p:nvCxnSpPr>
        <p:spPr>
          <a:xfrm flipV="1">
            <a:off x="4759329" y="2480770"/>
            <a:ext cx="409571" cy="241264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67300" y="2480734"/>
            <a:ext cx="3898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2α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00505" y="2709336"/>
            <a:ext cx="60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screw</a:t>
            </a:r>
          </a:p>
        </p:txBody>
      </p:sp>
      <p:sp>
        <p:nvSpPr>
          <p:cNvPr id="22" name="Freeform 21"/>
          <p:cNvSpPr/>
          <p:nvPr/>
        </p:nvSpPr>
        <p:spPr>
          <a:xfrm rot="5400000">
            <a:off x="4546602" y="2738968"/>
            <a:ext cx="118533" cy="169334"/>
          </a:xfrm>
          <a:custGeom>
            <a:avLst/>
            <a:gdLst>
              <a:gd name="connsiteX0" fmla="*/ 118533 w 118533"/>
              <a:gd name="connsiteY0" fmla="*/ 169334 h 169334"/>
              <a:gd name="connsiteX1" fmla="*/ 76200 w 118533"/>
              <a:gd name="connsiteY1" fmla="*/ 67734 h 169334"/>
              <a:gd name="connsiteX2" fmla="*/ 0 w 118533"/>
              <a:gd name="connsiteY2" fmla="*/ 0 h 16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533" h="169334">
                <a:moveTo>
                  <a:pt x="118533" y="169334"/>
                </a:moveTo>
                <a:cubicBezTo>
                  <a:pt x="107244" y="132645"/>
                  <a:pt x="95955" y="95956"/>
                  <a:pt x="76200" y="67734"/>
                </a:cubicBezTo>
                <a:cubicBezTo>
                  <a:pt x="56445" y="39512"/>
                  <a:pt x="0" y="0"/>
                  <a:pt x="0" y="0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770032" y="2658535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54866" y="1638300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 lang="en-US"/>
              <a:pPr/>
              <a:t>15</a:t>
            </a:fld>
            <a:endParaRPr lang="en-US"/>
          </a:p>
        </p:txBody>
      </p:sp>
      <p:sp>
        <p:nvSpPr>
          <p:cNvPr id="25" name="Rectangle 24"/>
          <p:cNvSpPr/>
          <p:nvPr/>
        </p:nvSpPr>
        <p:spPr>
          <a:xfrm flipH="1">
            <a:off x="5071531" y="2709334"/>
            <a:ext cx="76201" cy="634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c 18"/>
          <p:cNvSpPr/>
          <p:nvPr/>
        </p:nvSpPr>
        <p:spPr>
          <a:xfrm>
            <a:off x="4324348" y="2357969"/>
            <a:ext cx="785281" cy="785281"/>
          </a:xfrm>
          <a:prstGeom prst="arc">
            <a:avLst>
              <a:gd name="adj1" fmla="val 19763762"/>
              <a:gd name="adj2" fmla="val 1806987"/>
            </a:avLst>
          </a:prstGeom>
          <a:ln w="1905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Aspect="1"/>
          </p:cNvCxnSpPr>
          <p:nvPr/>
        </p:nvCxnSpPr>
        <p:spPr>
          <a:xfrm rot="10800000">
            <a:off x="2883315" y="4516757"/>
            <a:ext cx="3083569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cxnSpLocks noChangeAspect="1"/>
          </p:cNvCxnSpPr>
          <p:nvPr/>
        </p:nvCxnSpPr>
        <p:spPr>
          <a:xfrm rot="5400000">
            <a:off x="1797079" y="3428710"/>
            <a:ext cx="2183815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88192" y="4293980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888192" y="2662030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88192" y="3563730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12483" y="4121150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0.1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2483" y="3384550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0.5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12483" y="2508250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1.0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16200000">
            <a:off x="3027892" y="4469663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>
            <a:off x="3734859" y="4469663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>
            <a:off x="4636560" y="4469663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>
            <a:off x="5567894" y="4469663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Freeform 16"/>
          <p:cNvSpPr/>
          <p:nvPr/>
        </p:nvSpPr>
        <p:spPr>
          <a:xfrm>
            <a:off x="2882900" y="2247900"/>
            <a:ext cx="2836333" cy="2264833"/>
          </a:xfrm>
          <a:custGeom>
            <a:avLst/>
            <a:gdLst>
              <a:gd name="connsiteX0" fmla="*/ 0 w 2836333"/>
              <a:gd name="connsiteY0" fmla="*/ 2264833 h 2264833"/>
              <a:gd name="connsiteX1" fmla="*/ 190500 w 2836333"/>
              <a:gd name="connsiteY1" fmla="*/ 2192867 h 2264833"/>
              <a:gd name="connsiteX2" fmla="*/ 452967 w 2836333"/>
              <a:gd name="connsiteY2" fmla="*/ 1960033 h 2264833"/>
              <a:gd name="connsiteX3" fmla="*/ 596900 w 2836333"/>
              <a:gd name="connsiteY3" fmla="*/ 1773767 h 2264833"/>
              <a:gd name="connsiteX4" fmla="*/ 656167 w 2836333"/>
              <a:gd name="connsiteY4" fmla="*/ 1629833 h 2264833"/>
              <a:gd name="connsiteX5" fmla="*/ 736600 w 2836333"/>
              <a:gd name="connsiteY5" fmla="*/ 1401233 h 2264833"/>
              <a:gd name="connsiteX6" fmla="*/ 863600 w 2836333"/>
              <a:gd name="connsiteY6" fmla="*/ 1164167 h 2264833"/>
              <a:gd name="connsiteX7" fmla="*/ 1075267 w 2836333"/>
              <a:gd name="connsiteY7" fmla="*/ 905933 h 2264833"/>
              <a:gd name="connsiteX8" fmla="*/ 1435100 w 2836333"/>
              <a:gd name="connsiteY8" fmla="*/ 622300 h 2264833"/>
              <a:gd name="connsiteX9" fmla="*/ 1913467 w 2836333"/>
              <a:gd name="connsiteY9" fmla="*/ 372533 h 2264833"/>
              <a:gd name="connsiteX10" fmla="*/ 2379133 w 2836333"/>
              <a:gd name="connsiteY10" fmla="*/ 177800 h 2264833"/>
              <a:gd name="connsiteX11" fmla="*/ 2836333 w 2836333"/>
              <a:gd name="connsiteY11" fmla="*/ 0 h 2264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36333" h="2264833">
                <a:moveTo>
                  <a:pt x="0" y="2264833"/>
                </a:moveTo>
                <a:cubicBezTo>
                  <a:pt x="57503" y="2254250"/>
                  <a:pt x="115006" y="2243667"/>
                  <a:pt x="190500" y="2192867"/>
                </a:cubicBezTo>
                <a:cubicBezTo>
                  <a:pt x="265994" y="2142067"/>
                  <a:pt x="385234" y="2029883"/>
                  <a:pt x="452967" y="1960033"/>
                </a:cubicBezTo>
                <a:cubicBezTo>
                  <a:pt x="520700" y="1890183"/>
                  <a:pt x="563033" y="1828800"/>
                  <a:pt x="596900" y="1773767"/>
                </a:cubicBezTo>
                <a:cubicBezTo>
                  <a:pt x="630767" y="1718734"/>
                  <a:pt x="632884" y="1691922"/>
                  <a:pt x="656167" y="1629833"/>
                </a:cubicBezTo>
                <a:cubicBezTo>
                  <a:pt x="679450" y="1567744"/>
                  <a:pt x="702028" y="1478844"/>
                  <a:pt x="736600" y="1401233"/>
                </a:cubicBezTo>
                <a:cubicBezTo>
                  <a:pt x="771172" y="1323622"/>
                  <a:pt x="807156" y="1246717"/>
                  <a:pt x="863600" y="1164167"/>
                </a:cubicBezTo>
                <a:cubicBezTo>
                  <a:pt x="920044" y="1081617"/>
                  <a:pt x="980017" y="996244"/>
                  <a:pt x="1075267" y="905933"/>
                </a:cubicBezTo>
                <a:cubicBezTo>
                  <a:pt x="1170517" y="815622"/>
                  <a:pt x="1295400" y="711200"/>
                  <a:pt x="1435100" y="622300"/>
                </a:cubicBezTo>
                <a:cubicBezTo>
                  <a:pt x="1574800" y="533400"/>
                  <a:pt x="1756128" y="446616"/>
                  <a:pt x="1913467" y="372533"/>
                </a:cubicBezTo>
                <a:cubicBezTo>
                  <a:pt x="2070806" y="298450"/>
                  <a:pt x="2225322" y="239889"/>
                  <a:pt x="2379133" y="177800"/>
                </a:cubicBezTo>
                <a:cubicBezTo>
                  <a:pt x="2532944" y="115711"/>
                  <a:pt x="2836333" y="0"/>
                  <a:pt x="2836333" y="0"/>
                </a:cubicBezTo>
              </a:path>
            </a:pathLst>
          </a:cu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2891367" y="4318000"/>
            <a:ext cx="330200" cy="110067"/>
          </a:xfrm>
          <a:custGeom>
            <a:avLst/>
            <a:gdLst>
              <a:gd name="connsiteX0" fmla="*/ 0 w 330200"/>
              <a:gd name="connsiteY0" fmla="*/ 110067 h 110067"/>
              <a:gd name="connsiteX1" fmla="*/ 156633 w 330200"/>
              <a:gd name="connsiteY1" fmla="*/ 80433 h 110067"/>
              <a:gd name="connsiteX2" fmla="*/ 330200 w 330200"/>
              <a:gd name="connsiteY2" fmla="*/ 0 h 110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0200" h="110067">
                <a:moveTo>
                  <a:pt x="0" y="110067"/>
                </a:moveTo>
                <a:cubicBezTo>
                  <a:pt x="50800" y="104422"/>
                  <a:pt x="101600" y="98777"/>
                  <a:pt x="156633" y="80433"/>
                </a:cubicBezTo>
                <a:cubicBezTo>
                  <a:pt x="211666" y="62089"/>
                  <a:pt x="330200" y="0"/>
                  <a:pt x="330200" y="0"/>
                </a:cubicBezTo>
              </a:path>
            </a:pathLst>
          </a:custGeom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4653568" y="2647598"/>
            <a:ext cx="54355" cy="54355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3747634" y="3350331"/>
            <a:ext cx="54355" cy="54355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3480932" y="3942998"/>
            <a:ext cx="54355" cy="54355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872318" y="4480981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0.1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83519" y="4480981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0.5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80990" y="4480981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1.0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08092" y="4480981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1.5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2946400" y="2099734"/>
          <a:ext cx="431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5" name="Equation" r:id="rId4" imgW="431800" imgH="457200" progId="Equation.3">
                  <p:embed/>
                </p:oleObj>
              </mc:Choice>
              <mc:Fallback>
                <p:oleObj name="Equation" r:id="rId4" imgW="4318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6400" y="2099734"/>
                        <a:ext cx="431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6076950" y="4329113"/>
          <a:ext cx="165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6" name="Equation" r:id="rId6" imgW="165100" imgH="419100" progId="Equation.3">
                  <p:embed/>
                </p:oleObj>
              </mc:Choice>
              <mc:Fallback>
                <p:oleObj name="Equation" r:id="rId6" imgW="165100" imgH="4191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6950" y="4329113"/>
                        <a:ext cx="1651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Aspect="1"/>
          </p:cNvCxnSpPr>
          <p:nvPr/>
        </p:nvCxnSpPr>
        <p:spPr>
          <a:xfrm rot="10800000">
            <a:off x="2883316" y="4516758"/>
            <a:ext cx="2590384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>
            <a:cxnSpLocks noChangeAspect="1"/>
          </p:cNvCxnSpPr>
          <p:nvPr/>
        </p:nvCxnSpPr>
        <p:spPr>
          <a:xfrm rot="5400000">
            <a:off x="1797079" y="3428710"/>
            <a:ext cx="2183815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888192" y="3976480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888192" y="2590064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34684" y="3812117"/>
            <a:ext cx="588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0.025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4221" y="2436284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0.1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16200000">
            <a:off x="4814360" y="4469664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63018" y="4468283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0.1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2946400" y="2099734"/>
          <a:ext cx="431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3" name="Equation" r:id="rId4" imgW="431800" imgH="457200" progId="Equation.3">
                  <p:embed/>
                </p:oleObj>
              </mc:Choice>
              <mc:Fallback>
                <p:oleObj name="Equation" r:id="rId4" imgW="4318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6400" y="2099734"/>
                        <a:ext cx="431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5526616" y="4320646"/>
          <a:ext cx="165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4" name="Equation" r:id="rId6" imgW="165100" imgH="419100" progId="Equation.3">
                  <p:embed/>
                </p:oleObj>
              </mc:Choice>
              <mc:Fallback>
                <p:oleObj name="Equation" r:id="rId6" imgW="165100" imgH="4191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6616" y="4320646"/>
                        <a:ext cx="1651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Freeform 23"/>
          <p:cNvSpPr/>
          <p:nvPr/>
        </p:nvSpPr>
        <p:spPr>
          <a:xfrm>
            <a:off x="2887133" y="3585633"/>
            <a:ext cx="2167467" cy="918634"/>
          </a:xfrm>
          <a:custGeom>
            <a:avLst/>
            <a:gdLst>
              <a:gd name="connsiteX0" fmla="*/ 0 w 2167467"/>
              <a:gd name="connsiteY0" fmla="*/ 918634 h 918634"/>
              <a:gd name="connsiteX1" fmla="*/ 347134 w 2167467"/>
              <a:gd name="connsiteY1" fmla="*/ 901700 h 918634"/>
              <a:gd name="connsiteX2" fmla="*/ 766234 w 2167467"/>
              <a:gd name="connsiteY2" fmla="*/ 863600 h 918634"/>
              <a:gd name="connsiteX3" fmla="*/ 1282700 w 2167467"/>
              <a:gd name="connsiteY3" fmla="*/ 736600 h 918634"/>
              <a:gd name="connsiteX4" fmla="*/ 1824567 w 2167467"/>
              <a:gd name="connsiteY4" fmla="*/ 419100 h 918634"/>
              <a:gd name="connsiteX5" fmla="*/ 2167467 w 2167467"/>
              <a:gd name="connsiteY5" fmla="*/ 0 h 918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7467" h="918634">
                <a:moveTo>
                  <a:pt x="0" y="918634"/>
                </a:moveTo>
                <a:cubicBezTo>
                  <a:pt x="109714" y="914753"/>
                  <a:pt x="219428" y="910872"/>
                  <a:pt x="347134" y="901700"/>
                </a:cubicBezTo>
                <a:cubicBezTo>
                  <a:pt x="474840" y="892528"/>
                  <a:pt x="610306" y="891117"/>
                  <a:pt x="766234" y="863600"/>
                </a:cubicBezTo>
                <a:cubicBezTo>
                  <a:pt x="922162" y="836083"/>
                  <a:pt x="1106311" y="810683"/>
                  <a:pt x="1282700" y="736600"/>
                </a:cubicBezTo>
                <a:cubicBezTo>
                  <a:pt x="1459089" y="662517"/>
                  <a:pt x="1677106" y="541867"/>
                  <a:pt x="1824567" y="419100"/>
                </a:cubicBezTo>
                <a:cubicBezTo>
                  <a:pt x="1972028" y="296333"/>
                  <a:pt x="2167467" y="0"/>
                  <a:pt x="2167467" y="0"/>
                </a:cubicBezTo>
              </a:path>
            </a:pathLst>
          </a:custGeom>
          <a:ln w="38100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882900" y="3158067"/>
            <a:ext cx="2112433" cy="812800"/>
          </a:xfrm>
          <a:custGeom>
            <a:avLst/>
            <a:gdLst>
              <a:gd name="connsiteX0" fmla="*/ 0 w 2112433"/>
              <a:gd name="connsiteY0" fmla="*/ 812800 h 812800"/>
              <a:gd name="connsiteX1" fmla="*/ 478367 w 2112433"/>
              <a:gd name="connsiteY1" fmla="*/ 804333 h 812800"/>
              <a:gd name="connsiteX2" fmla="*/ 905933 w 2112433"/>
              <a:gd name="connsiteY2" fmla="*/ 762000 h 812800"/>
              <a:gd name="connsiteX3" fmla="*/ 1316567 w 2112433"/>
              <a:gd name="connsiteY3" fmla="*/ 643466 h 812800"/>
              <a:gd name="connsiteX4" fmla="*/ 1727200 w 2112433"/>
              <a:gd name="connsiteY4" fmla="*/ 410633 h 812800"/>
              <a:gd name="connsiteX5" fmla="*/ 1921933 w 2112433"/>
              <a:gd name="connsiteY5" fmla="*/ 237066 h 812800"/>
              <a:gd name="connsiteX6" fmla="*/ 2112433 w 2112433"/>
              <a:gd name="connsiteY6" fmla="*/ 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12433" h="812800">
                <a:moveTo>
                  <a:pt x="0" y="812800"/>
                </a:moveTo>
                <a:cubicBezTo>
                  <a:pt x="163689" y="812800"/>
                  <a:pt x="327378" y="812800"/>
                  <a:pt x="478367" y="804333"/>
                </a:cubicBezTo>
                <a:cubicBezTo>
                  <a:pt x="629356" y="795866"/>
                  <a:pt x="766233" y="788811"/>
                  <a:pt x="905933" y="762000"/>
                </a:cubicBezTo>
                <a:cubicBezTo>
                  <a:pt x="1045633" y="735189"/>
                  <a:pt x="1179689" y="702027"/>
                  <a:pt x="1316567" y="643466"/>
                </a:cubicBezTo>
                <a:cubicBezTo>
                  <a:pt x="1453445" y="584905"/>
                  <a:pt x="1626306" y="478366"/>
                  <a:pt x="1727200" y="410633"/>
                </a:cubicBezTo>
                <a:cubicBezTo>
                  <a:pt x="1828094" y="342900"/>
                  <a:pt x="1857728" y="305505"/>
                  <a:pt x="1921933" y="237066"/>
                </a:cubicBezTo>
                <a:cubicBezTo>
                  <a:pt x="1986139" y="168627"/>
                  <a:pt x="2112433" y="0"/>
                  <a:pt x="2112433" y="0"/>
                </a:cubicBezTo>
              </a:path>
            </a:pathLst>
          </a:custGeom>
          <a:ln w="38100" cap="flat" cmpd="sng" algn="ctr">
            <a:solidFill>
              <a:srgbClr val="376092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648873" y="4394199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395134" y="3124200"/>
            <a:ext cx="1492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electron + phonon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529667" y="3996268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phonon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roup 112"/>
          <p:cNvGrpSpPr/>
          <p:nvPr/>
        </p:nvGrpSpPr>
        <p:grpSpPr>
          <a:xfrm>
            <a:off x="3584439" y="1164962"/>
            <a:ext cx="2312595" cy="4083263"/>
            <a:chOff x="2627706" y="1105696"/>
            <a:chExt cx="2312595" cy="4083263"/>
          </a:xfrm>
        </p:grpSpPr>
        <p:cxnSp>
          <p:nvCxnSpPr>
            <p:cNvPr id="20" name="Straight Connector 19"/>
            <p:cNvCxnSpPr>
              <a:cxnSpLocks noChangeAspect="1"/>
            </p:cNvCxnSpPr>
            <p:nvPr/>
          </p:nvCxnSpPr>
          <p:spPr>
            <a:xfrm rot="5400000">
              <a:off x="1265869" y="3146534"/>
              <a:ext cx="4083263" cy="1588"/>
            </a:xfrm>
            <a:prstGeom prst="line">
              <a:avLst/>
            </a:prstGeom>
            <a:ln w="127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cxnSpLocks noChangeAspect="1"/>
            </p:cNvCxnSpPr>
            <p:nvPr/>
          </p:nvCxnSpPr>
          <p:spPr>
            <a:xfrm rot="5400000">
              <a:off x="2586669" y="3146534"/>
              <a:ext cx="4083263" cy="1588"/>
            </a:xfrm>
            <a:prstGeom prst="line">
              <a:avLst/>
            </a:prstGeom>
            <a:ln w="127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cxnSpLocks noChangeAspect="1"/>
            </p:cNvCxnSpPr>
            <p:nvPr/>
          </p:nvCxnSpPr>
          <p:spPr>
            <a:xfrm rot="5400000">
              <a:off x="2364419" y="3146534"/>
              <a:ext cx="4083263" cy="1588"/>
            </a:xfrm>
            <a:prstGeom prst="line">
              <a:avLst/>
            </a:prstGeom>
            <a:ln w="127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cxnSpLocks noChangeAspect="1"/>
            </p:cNvCxnSpPr>
            <p:nvPr/>
          </p:nvCxnSpPr>
          <p:spPr>
            <a:xfrm rot="5400000">
              <a:off x="1926269" y="3146534"/>
              <a:ext cx="4083263" cy="1588"/>
            </a:xfrm>
            <a:prstGeom prst="line">
              <a:avLst/>
            </a:prstGeom>
            <a:ln w="127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cxnSpLocks noChangeAspect="1"/>
            </p:cNvCxnSpPr>
            <p:nvPr/>
          </p:nvCxnSpPr>
          <p:spPr>
            <a:xfrm rot="5400000">
              <a:off x="1710369" y="3146534"/>
              <a:ext cx="4083263" cy="1588"/>
            </a:xfrm>
            <a:prstGeom prst="line">
              <a:avLst/>
            </a:prstGeom>
            <a:ln w="127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cxnSpLocks noChangeAspect="1"/>
            </p:cNvCxnSpPr>
            <p:nvPr/>
          </p:nvCxnSpPr>
          <p:spPr>
            <a:xfrm rot="5400000">
              <a:off x="1043619" y="3146534"/>
              <a:ext cx="4083263" cy="1588"/>
            </a:xfrm>
            <a:prstGeom prst="line">
              <a:avLst/>
            </a:prstGeom>
            <a:ln w="127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Straight Connector 2"/>
            <p:cNvCxnSpPr>
              <a:cxnSpLocks/>
            </p:cNvCxnSpPr>
            <p:nvPr/>
          </p:nvCxnSpPr>
          <p:spPr>
            <a:xfrm rot="10800000">
              <a:off x="2627706" y="3158486"/>
              <a:ext cx="2312594" cy="0"/>
            </a:xfrm>
            <a:prstGeom prst="line">
              <a:avLst/>
            </a:prstGeom>
            <a:ln w="127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cxnSpLocks/>
            </p:cNvCxnSpPr>
            <p:nvPr/>
          </p:nvCxnSpPr>
          <p:spPr>
            <a:xfrm rot="10800000">
              <a:off x="2627706" y="3743744"/>
              <a:ext cx="2312594" cy="0"/>
            </a:xfrm>
            <a:prstGeom prst="line">
              <a:avLst/>
            </a:prstGeom>
            <a:ln w="127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cxnSpLocks/>
            </p:cNvCxnSpPr>
            <p:nvPr/>
          </p:nvCxnSpPr>
          <p:spPr>
            <a:xfrm rot="10800000">
              <a:off x="2627707" y="4329002"/>
              <a:ext cx="2312594" cy="0"/>
            </a:xfrm>
            <a:prstGeom prst="line">
              <a:avLst/>
            </a:prstGeom>
            <a:ln w="127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cxnSpLocks/>
            </p:cNvCxnSpPr>
            <p:nvPr/>
          </p:nvCxnSpPr>
          <p:spPr>
            <a:xfrm rot="10800000">
              <a:off x="2627707" y="4914262"/>
              <a:ext cx="2312594" cy="0"/>
            </a:xfrm>
            <a:prstGeom prst="line">
              <a:avLst/>
            </a:prstGeom>
            <a:ln w="127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cxnSpLocks/>
            </p:cNvCxnSpPr>
            <p:nvPr/>
          </p:nvCxnSpPr>
          <p:spPr>
            <a:xfrm rot="10800000">
              <a:off x="2627706" y="2573228"/>
              <a:ext cx="2312594" cy="0"/>
            </a:xfrm>
            <a:prstGeom prst="line">
              <a:avLst/>
            </a:prstGeom>
            <a:ln w="127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cxnSpLocks/>
            </p:cNvCxnSpPr>
            <p:nvPr/>
          </p:nvCxnSpPr>
          <p:spPr>
            <a:xfrm rot="10800000">
              <a:off x="2627706" y="1987970"/>
              <a:ext cx="2312594" cy="0"/>
            </a:xfrm>
            <a:prstGeom prst="line">
              <a:avLst/>
            </a:prstGeom>
            <a:ln w="127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cxnSpLocks/>
            </p:cNvCxnSpPr>
            <p:nvPr/>
          </p:nvCxnSpPr>
          <p:spPr>
            <a:xfrm rot="10800000">
              <a:off x="2627706" y="1402712"/>
              <a:ext cx="2312594" cy="0"/>
            </a:xfrm>
            <a:prstGeom prst="line">
              <a:avLst/>
            </a:prstGeom>
            <a:ln w="127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Rectangle 108"/>
          <p:cNvSpPr/>
          <p:nvPr/>
        </p:nvSpPr>
        <p:spPr>
          <a:xfrm>
            <a:off x="4303184" y="4993216"/>
            <a:ext cx="720725" cy="1460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3601509" y="1545166"/>
            <a:ext cx="2000250" cy="15875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3639609" y="1815041"/>
            <a:ext cx="1095375" cy="180975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550834" y="3005666"/>
            <a:ext cx="1193800" cy="127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79284" y="1158826"/>
            <a:ext cx="2324100" cy="40894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6200000">
            <a:off x="2074335" y="3012017"/>
            <a:ext cx="2139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Dislocation velocity (cm/s)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06284" y="5399616"/>
            <a:ext cx="21958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Applied shear stress (MPa)</a:t>
            </a:r>
          </a:p>
        </p:txBody>
      </p:sp>
      <p:cxnSp>
        <p:nvCxnSpPr>
          <p:cNvPr id="22" name="Straight Connector 21"/>
          <p:cNvCxnSpPr>
            <a:cxnSpLocks noChangeAspect="1"/>
          </p:cNvCxnSpPr>
          <p:nvPr/>
        </p:nvCxnSpPr>
        <p:spPr>
          <a:xfrm rot="10800000">
            <a:off x="5140190" y="1505368"/>
            <a:ext cx="756844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452284" y="5196414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09482" y="5196414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099981" y="5196414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10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36011" y="5196414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50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26508" y="5196414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100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154074" y="5196414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500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03841" y="5196414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1000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91934" y="4813299"/>
            <a:ext cx="4283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10</a:t>
            </a:r>
            <a:r>
              <a:rPr lang="en-US" sz="1200" baseline="30000">
                <a:latin typeface="Times"/>
                <a:cs typeface="Times"/>
              </a:rPr>
              <a:t>-6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191934" y="4229101"/>
            <a:ext cx="4283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10</a:t>
            </a:r>
            <a:r>
              <a:rPr lang="en-US" sz="1200" baseline="30000">
                <a:latin typeface="Times"/>
                <a:cs typeface="Times"/>
              </a:rPr>
              <a:t>-4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91934" y="3644903"/>
            <a:ext cx="4283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10</a:t>
            </a:r>
            <a:r>
              <a:rPr lang="en-US" sz="1200" baseline="30000">
                <a:latin typeface="Times"/>
                <a:cs typeface="Times"/>
              </a:rPr>
              <a:t>-2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91934" y="3060705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10</a:t>
            </a:r>
            <a:r>
              <a:rPr lang="en-US" sz="1200" baseline="30000">
                <a:latin typeface="Times"/>
                <a:cs typeface="Times"/>
              </a:rPr>
              <a:t>0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191934" y="2476507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10</a:t>
            </a:r>
            <a:r>
              <a:rPr lang="en-US" sz="1200" baseline="30000">
                <a:latin typeface="Times"/>
                <a:cs typeface="Times"/>
              </a:rPr>
              <a:t>2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191934" y="1892309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10</a:t>
            </a:r>
            <a:r>
              <a:rPr lang="en-US" sz="1200" baseline="30000">
                <a:latin typeface="Times"/>
                <a:cs typeface="Times"/>
              </a:rPr>
              <a:t>4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191934" y="130811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10</a:t>
            </a:r>
            <a:r>
              <a:rPr lang="en-US" sz="1200" baseline="30000">
                <a:latin typeface="Times"/>
                <a:cs typeface="Times"/>
              </a:rPr>
              <a:t>6</a:t>
            </a:r>
            <a:endParaRPr lang="en-US" sz="1200">
              <a:latin typeface="Times"/>
              <a:cs typeface="Times"/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4114589" y="1794086"/>
            <a:ext cx="1061720" cy="3357880"/>
          </a:xfrm>
          <a:custGeom>
            <a:avLst/>
            <a:gdLst>
              <a:gd name="connsiteX0" fmla="*/ 0 w 1061720"/>
              <a:gd name="connsiteY0" fmla="*/ 3357880 h 3357880"/>
              <a:gd name="connsiteX1" fmla="*/ 45720 w 1061720"/>
              <a:gd name="connsiteY1" fmla="*/ 2733040 h 3357880"/>
              <a:gd name="connsiteX2" fmla="*/ 116840 w 1061720"/>
              <a:gd name="connsiteY2" fmla="*/ 2082800 h 3357880"/>
              <a:gd name="connsiteX3" fmla="*/ 203200 w 1061720"/>
              <a:gd name="connsiteY3" fmla="*/ 1534160 h 3357880"/>
              <a:gd name="connsiteX4" fmla="*/ 350520 w 1061720"/>
              <a:gd name="connsiteY4" fmla="*/ 914400 h 3357880"/>
              <a:gd name="connsiteX5" fmla="*/ 533400 w 1061720"/>
              <a:gd name="connsiteY5" fmla="*/ 518160 h 3357880"/>
              <a:gd name="connsiteX6" fmla="*/ 751840 w 1061720"/>
              <a:gd name="connsiteY6" fmla="*/ 248920 h 3357880"/>
              <a:gd name="connsiteX7" fmla="*/ 924560 w 1061720"/>
              <a:gd name="connsiteY7" fmla="*/ 101600 h 3357880"/>
              <a:gd name="connsiteX8" fmla="*/ 1061720 w 1061720"/>
              <a:gd name="connsiteY8" fmla="*/ 0 h 3357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61720" h="3357880">
                <a:moveTo>
                  <a:pt x="0" y="3357880"/>
                </a:moveTo>
                <a:cubicBezTo>
                  <a:pt x="13123" y="3151716"/>
                  <a:pt x="26247" y="2945553"/>
                  <a:pt x="45720" y="2733040"/>
                </a:cubicBezTo>
                <a:cubicBezTo>
                  <a:pt x="65193" y="2520527"/>
                  <a:pt x="90593" y="2282613"/>
                  <a:pt x="116840" y="2082800"/>
                </a:cubicBezTo>
                <a:cubicBezTo>
                  <a:pt x="143087" y="1882987"/>
                  <a:pt x="164253" y="1728893"/>
                  <a:pt x="203200" y="1534160"/>
                </a:cubicBezTo>
                <a:cubicBezTo>
                  <a:pt x="242147" y="1339427"/>
                  <a:pt x="295487" y="1083733"/>
                  <a:pt x="350520" y="914400"/>
                </a:cubicBezTo>
                <a:cubicBezTo>
                  <a:pt x="405553" y="745067"/>
                  <a:pt x="466513" y="629073"/>
                  <a:pt x="533400" y="518160"/>
                </a:cubicBezTo>
                <a:cubicBezTo>
                  <a:pt x="600287" y="407247"/>
                  <a:pt x="686647" y="318347"/>
                  <a:pt x="751840" y="248920"/>
                </a:cubicBezTo>
                <a:cubicBezTo>
                  <a:pt x="817033" y="179493"/>
                  <a:pt x="872913" y="143087"/>
                  <a:pt x="924560" y="101600"/>
                </a:cubicBezTo>
                <a:cubicBezTo>
                  <a:pt x="976207" y="60113"/>
                  <a:pt x="1061720" y="0"/>
                  <a:pt x="1061720" y="0"/>
                </a:cubicBezTo>
              </a:path>
            </a:pathLst>
          </a:cu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4090459" y="1776306"/>
            <a:ext cx="1056640" cy="3256280"/>
          </a:xfrm>
          <a:custGeom>
            <a:avLst/>
            <a:gdLst>
              <a:gd name="connsiteX0" fmla="*/ 0 w 1056640"/>
              <a:gd name="connsiteY0" fmla="*/ 3256280 h 3256280"/>
              <a:gd name="connsiteX1" fmla="*/ 40640 w 1056640"/>
              <a:gd name="connsiteY1" fmla="*/ 2534920 h 3256280"/>
              <a:gd name="connsiteX2" fmla="*/ 96520 w 1056640"/>
              <a:gd name="connsiteY2" fmla="*/ 1905000 h 3256280"/>
              <a:gd name="connsiteX3" fmla="*/ 193040 w 1056640"/>
              <a:gd name="connsiteY3" fmla="*/ 1249680 h 3256280"/>
              <a:gd name="connsiteX4" fmla="*/ 279400 w 1056640"/>
              <a:gd name="connsiteY4" fmla="*/ 904240 h 3256280"/>
              <a:gd name="connsiteX5" fmla="*/ 477520 w 1056640"/>
              <a:gd name="connsiteY5" fmla="*/ 548640 h 3256280"/>
              <a:gd name="connsiteX6" fmla="*/ 685800 w 1056640"/>
              <a:gd name="connsiteY6" fmla="*/ 294640 h 3256280"/>
              <a:gd name="connsiteX7" fmla="*/ 904240 w 1056640"/>
              <a:gd name="connsiteY7" fmla="*/ 111760 h 3256280"/>
              <a:gd name="connsiteX8" fmla="*/ 1056640 w 1056640"/>
              <a:gd name="connsiteY8" fmla="*/ 0 h 3256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6640" h="3256280">
                <a:moveTo>
                  <a:pt x="0" y="3256280"/>
                </a:moveTo>
                <a:cubicBezTo>
                  <a:pt x="12276" y="3008206"/>
                  <a:pt x="24553" y="2760133"/>
                  <a:pt x="40640" y="2534920"/>
                </a:cubicBezTo>
                <a:cubicBezTo>
                  <a:pt x="56727" y="2309707"/>
                  <a:pt x="71120" y="2119207"/>
                  <a:pt x="96520" y="1905000"/>
                </a:cubicBezTo>
                <a:cubicBezTo>
                  <a:pt x="121920" y="1690793"/>
                  <a:pt x="162560" y="1416473"/>
                  <a:pt x="193040" y="1249680"/>
                </a:cubicBezTo>
                <a:cubicBezTo>
                  <a:pt x="223520" y="1082887"/>
                  <a:pt x="231987" y="1021080"/>
                  <a:pt x="279400" y="904240"/>
                </a:cubicBezTo>
                <a:cubicBezTo>
                  <a:pt x="326813" y="787400"/>
                  <a:pt x="409787" y="650240"/>
                  <a:pt x="477520" y="548640"/>
                </a:cubicBezTo>
                <a:cubicBezTo>
                  <a:pt x="545253" y="447040"/>
                  <a:pt x="614680" y="367453"/>
                  <a:pt x="685800" y="294640"/>
                </a:cubicBezTo>
                <a:cubicBezTo>
                  <a:pt x="756920" y="221827"/>
                  <a:pt x="842433" y="160867"/>
                  <a:pt x="904240" y="111760"/>
                </a:cubicBezTo>
                <a:cubicBezTo>
                  <a:pt x="966047" y="62653"/>
                  <a:pt x="1056640" y="0"/>
                  <a:pt x="1056640" y="0"/>
                </a:cubicBezTo>
              </a:path>
            </a:pathLst>
          </a:custGeom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2" name="Group 111"/>
          <p:cNvGrpSpPr/>
          <p:nvPr/>
        </p:nvGrpSpPr>
        <p:grpSpPr>
          <a:xfrm>
            <a:off x="4071409" y="1773766"/>
            <a:ext cx="1049984" cy="3300094"/>
            <a:chOff x="3114676" y="1714500"/>
            <a:chExt cx="1049984" cy="3300094"/>
          </a:xfrm>
        </p:grpSpPr>
        <p:sp>
          <p:nvSpPr>
            <p:cNvPr id="40" name="Oval 39"/>
            <p:cNvSpPr/>
            <p:nvPr/>
          </p:nvSpPr>
          <p:spPr>
            <a:xfrm>
              <a:off x="4114801" y="1762125"/>
              <a:ext cx="45719" cy="45719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4003676" y="1866900"/>
              <a:ext cx="45719" cy="45719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3765551" y="2092325"/>
              <a:ext cx="45719" cy="45719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3613151" y="2400300"/>
              <a:ext cx="45719" cy="45719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3311526" y="3406775"/>
              <a:ext cx="45719" cy="45719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3292476" y="3498850"/>
              <a:ext cx="45719" cy="45719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3286126" y="3613150"/>
              <a:ext cx="45719" cy="45719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3263901" y="3752850"/>
              <a:ext cx="45719" cy="45719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3248026" y="3933825"/>
              <a:ext cx="45719" cy="45719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3235326" y="3968750"/>
              <a:ext cx="45719" cy="45719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203576" y="4156075"/>
              <a:ext cx="45719" cy="45719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184526" y="4289425"/>
              <a:ext cx="45719" cy="45719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184526" y="4318000"/>
              <a:ext cx="45719" cy="45719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3162301" y="4600575"/>
              <a:ext cx="45719" cy="45719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3140076" y="4968875"/>
              <a:ext cx="45719" cy="45719"/>
            </a:xfrm>
            <a:prstGeom prst="ellips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Isosceles Triangle 54"/>
            <p:cNvSpPr/>
            <p:nvPr/>
          </p:nvSpPr>
          <p:spPr>
            <a:xfrm>
              <a:off x="3114676" y="4689475"/>
              <a:ext cx="53034" cy="45719"/>
            </a:xfrm>
            <a:prstGeom prst="triangl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Isosceles Triangle 55"/>
            <p:cNvSpPr/>
            <p:nvPr/>
          </p:nvSpPr>
          <p:spPr>
            <a:xfrm>
              <a:off x="3149601" y="4152900"/>
              <a:ext cx="53034" cy="45719"/>
            </a:xfrm>
            <a:prstGeom prst="triangl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Isosceles Triangle 56"/>
            <p:cNvSpPr/>
            <p:nvPr/>
          </p:nvSpPr>
          <p:spPr>
            <a:xfrm>
              <a:off x="3149601" y="4124325"/>
              <a:ext cx="53034" cy="45719"/>
            </a:xfrm>
            <a:prstGeom prst="triangl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Isosceles Triangle 57"/>
            <p:cNvSpPr/>
            <p:nvPr/>
          </p:nvSpPr>
          <p:spPr>
            <a:xfrm>
              <a:off x="3168651" y="3924300"/>
              <a:ext cx="53034" cy="45719"/>
            </a:xfrm>
            <a:prstGeom prst="triangl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Isosceles Triangle 58"/>
            <p:cNvSpPr/>
            <p:nvPr/>
          </p:nvSpPr>
          <p:spPr>
            <a:xfrm>
              <a:off x="3171826" y="3825875"/>
              <a:ext cx="53034" cy="45719"/>
            </a:xfrm>
            <a:prstGeom prst="triangl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Isosceles Triangle 59"/>
            <p:cNvSpPr/>
            <p:nvPr/>
          </p:nvSpPr>
          <p:spPr>
            <a:xfrm>
              <a:off x="3228976" y="3597275"/>
              <a:ext cx="53034" cy="45719"/>
            </a:xfrm>
            <a:prstGeom prst="triangl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Isosceles Triangle 60"/>
            <p:cNvSpPr/>
            <p:nvPr/>
          </p:nvSpPr>
          <p:spPr>
            <a:xfrm>
              <a:off x="3228976" y="3565525"/>
              <a:ext cx="53034" cy="45719"/>
            </a:xfrm>
            <a:prstGeom prst="triangl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Isosceles Triangle 61"/>
            <p:cNvSpPr/>
            <p:nvPr/>
          </p:nvSpPr>
          <p:spPr>
            <a:xfrm>
              <a:off x="3254376" y="3336925"/>
              <a:ext cx="53034" cy="45719"/>
            </a:xfrm>
            <a:prstGeom prst="triangl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Isosceles Triangle 62"/>
            <p:cNvSpPr/>
            <p:nvPr/>
          </p:nvSpPr>
          <p:spPr>
            <a:xfrm>
              <a:off x="3260726" y="3228975"/>
              <a:ext cx="53034" cy="45719"/>
            </a:xfrm>
            <a:prstGeom prst="triangl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Isosceles Triangle 63"/>
            <p:cNvSpPr/>
            <p:nvPr/>
          </p:nvSpPr>
          <p:spPr>
            <a:xfrm>
              <a:off x="3267076" y="3130550"/>
              <a:ext cx="53034" cy="45719"/>
            </a:xfrm>
            <a:prstGeom prst="triangl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Isosceles Triangle 65"/>
            <p:cNvSpPr/>
            <p:nvPr/>
          </p:nvSpPr>
          <p:spPr>
            <a:xfrm>
              <a:off x="3302001" y="2930525"/>
              <a:ext cx="53034" cy="45719"/>
            </a:xfrm>
            <a:prstGeom prst="triangl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Isosceles Triangle 66"/>
            <p:cNvSpPr/>
            <p:nvPr/>
          </p:nvSpPr>
          <p:spPr>
            <a:xfrm>
              <a:off x="3616326" y="2133600"/>
              <a:ext cx="53034" cy="45719"/>
            </a:xfrm>
            <a:prstGeom prst="triangl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Isosceles Triangle 67"/>
            <p:cNvSpPr/>
            <p:nvPr/>
          </p:nvSpPr>
          <p:spPr>
            <a:xfrm>
              <a:off x="4003676" y="1831975"/>
              <a:ext cx="53034" cy="45719"/>
            </a:xfrm>
            <a:prstGeom prst="triangl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Isosceles Triangle 68"/>
            <p:cNvSpPr/>
            <p:nvPr/>
          </p:nvSpPr>
          <p:spPr>
            <a:xfrm>
              <a:off x="4111626" y="1714500"/>
              <a:ext cx="53034" cy="45719"/>
            </a:xfrm>
            <a:prstGeom prst="triangl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Isosceles Triangle 69"/>
            <p:cNvSpPr/>
            <p:nvPr/>
          </p:nvSpPr>
          <p:spPr>
            <a:xfrm>
              <a:off x="3762376" y="2022475"/>
              <a:ext cx="53034" cy="45719"/>
            </a:xfrm>
            <a:prstGeom prst="triangle">
              <a:avLst/>
            </a:prstGeom>
            <a:solidFill>
              <a:srgbClr val="FFFF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stealth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Freeform 70"/>
          <p:cNvSpPr/>
          <p:nvPr/>
        </p:nvSpPr>
        <p:spPr>
          <a:xfrm>
            <a:off x="4369859" y="3065991"/>
            <a:ext cx="174625" cy="31750"/>
          </a:xfrm>
          <a:custGeom>
            <a:avLst/>
            <a:gdLst>
              <a:gd name="connsiteX0" fmla="*/ 0 w 174625"/>
              <a:gd name="connsiteY0" fmla="*/ 31750 h 31750"/>
              <a:gd name="connsiteX1" fmla="*/ 73025 w 174625"/>
              <a:gd name="connsiteY1" fmla="*/ 15875 h 31750"/>
              <a:gd name="connsiteX2" fmla="*/ 174625 w 174625"/>
              <a:gd name="connsiteY2" fmla="*/ 0 h 3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4625" h="31750">
                <a:moveTo>
                  <a:pt x="0" y="31750"/>
                </a:moveTo>
                <a:cubicBezTo>
                  <a:pt x="21960" y="26458"/>
                  <a:pt x="43921" y="21167"/>
                  <a:pt x="73025" y="15875"/>
                </a:cubicBezTo>
                <a:cubicBezTo>
                  <a:pt x="102129" y="10583"/>
                  <a:pt x="174625" y="0"/>
                  <a:pt x="174625" y="0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4480984" y="2904066"/>
            <a:ext cx="1325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screw components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579901" y="1748366"/>
            <a:ext cx="12573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edge components</a:t>
            </a:r>
          </a:p>
        </p:txBody>
      </p:sp>
      <p:sp>
        <p:nvSpPr>
          <p:cNvPr id="75" name="Freeform 74"/>
          <p:cNvSpPr/>
          <p:nvPr/>
        </p:nvSpPr>
        <p:spPr>
          <a:xfrm>
            <a:off x="4744509" y="1907116"/>
            <a:ext cx="133350" cy="60325"/>
          </a:xfrm>
          <a:custGeom>
            <a:avLst/>
            <a:gdLst>
              <a:gd name="connsiteX0" fmla="*/ 133350 w 133350"/>
              <a:gd name="connsiteY0" fmla="*/ 60325 h 60325"/>
              <a:gd name="connsiteX1" fmla="*/ 73025 w 133350"/>
              <a:gd name="connsiteY1" fmla="*/ 19050 h 60325"/>
              <a:gd name="connsiteX2" fmla="*/ 0 w 133350"/>
              <a:gd name="connsiteY2" fmla="*/ 0 h 6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3350" h="60325">
                <a:moveTo>
                  <a:pt x="133350" y="60325"/>
                </a:moveTo>
                <a:cubicBezTo>
                  <a:pt x="114300" y="44714"/>
                  <a:pt x="95250" y="29104"/>
                  <a:pt x="73025" y="19050"/>
                </a:cubicBezTo>
                <a:cubicBezTo>
                  <a:pt x="50800" y="8996"/>
                  <a:pt x="0" y="0"/>
                  <a:pt x="0" y="0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5585884" y="1513416"/>
            <a:ext cx="139700" cy="117475"/>
          </a:xfrm>
          <a:custGeom>
            <a:avLst/>
            <a:gdLst>
              <a:gd name="connsiteX0" fmla="*/ 139700 w 139700"/>
              <a:gd name="connsiteY0" fmla="*/ 0 h 117475"/>
              <a:gd name="connsiteX1" fmla="*/ 120650 w 139700"/>
              <a:gd name="connsiteY1" fmla="*/ 50800 h 117475"/>
              <a:gd name="connsiteX2" fmla="*/ 73025 w 139700"/>
              <a:gd name="connsiteY2" fmla="*/ 101600 h 117475"/>
              <a:gd name="connsiteX3" fmla="*/ 0 w 139700"/>
              <a:gd name="connsiteY3" fmla="*/ 117475 h 117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700" h="117475">
                <a:moveTo>
                  <a:pt x="139700" y="0"/>
                </a:moveTo>
                <a:cubicBezTo>
                  <a:pt x="135731" y="16933"/>
                  <a:pt x="131762" y="33867"/>
                  <a:pt x="120650" y="50800"/>
                </a:cubicBezTo>
                <a:cubicBezTo>
                  <a:pt x="109538" y="67733"/>
                  <a:pt x="93133" y="90488"/>
                  <a:pt x="73025" y="101600"/>
                </a:cubicBezTo>
                <a:cubicBezTo>
                  <a:pt x="52917" y="112712"/>
                  <a:pt x="0" y="117475"/>
                  <a:pt x="0" y="117475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3506259" y="1478491"/>
            <a:ext cx="2185214" cy="26161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lang="en-US" sz="1100">
                <a:latin typeface="Times"/>
                <a:cs typeface="Times"/>
              </a:rPr>
              <a:t>velocity of (110) [110] shear waves</a:t>
            </a:r>
          </a:p>
        </p:txBody>
      </p:sp>
      <p:sp>
        <p:nvSpPr>
          <p:cNvPr id="80" name="TextBox 79"/>
          <p:cNvSpPr txBox="1"/>
          <p:nvPr/>
        </p:nvSpPr>
        <p:spPr>
          <a:xfrm rot="5400000">
            <a:off x="5436661" y="1859492"/>
            <a:ext cx="6976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rgbClr val="000000"/>
                </a:solidFill>
                <a:latin typeface="Times"/>
                <a:cs typeface="Times"/>
              </a:rPr>
              <a:t>3.6 </a:t>
            </a:r>
            <a:r>
              <a:rPr lang="en-US" sz="1100">
                <a:solidFill>
                  <a:srgbClr val="000000"/>
                </a:solidFill>
                <a:latin typeface="Arial"/>
                <a:cs typeface="Arial"/>
              </a:rPr>
              <a:t>x</a:t>
            </a:r>
            <a:r>
              <a:rPr lang="en-US" sz="1100">
                <a:solidFill>
                  <a:srgbClr val="000000"/>
                </a:solidFill>
                <a:latin typeface="Times"/>
                <a:cs typeface="Times"/>
              </a:rPr>
              <a:t> 10</a:t>
            </a:r>
            <a:r>
              <a:rPr lang="en-US" sz="1100" baseline="30000">
                <a:solidFill>
                  <a:srgbClr val="000000"/>
                </a:solidFill>
                <a:latin typeface="Times"/>
                <a:cs typeface="Times"/>
              </a:rPr>
              <a:t>5</a:t>
            </a:r>
            <a:endParaRPr lang="en-US" sz="1100">
              <a:solidFill>
                <a:srgbClr val="000000"/>
              </a:solidFill>
              <a:latin typeface="Times"/>
              <a:cs typeface="Times"/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>
            <a:off x="4614334" y="1545166"/>
            <a:ext cx="63500" cy="0"/>
          </a:xfrm>
          <a:prstGeom prst="line">
            <a:avLst/>
          </a:prstGeom>
          <a:ln w="12700" cap="flat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>
            <a:off x="5711297" y="1588030"/>
            <a:ext cx="196850" cy="47622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>
            <a:off x="3731684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>
            <a:off x="3868209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>
            <a:off x="3944409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>
            <a:off x="4068234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>
            <a:off x="4109509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>
            <a:off x="4150784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5400000">
            <a:off x="4188884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5400000">
            <a:off x="4407959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rot="5400000">
            <a:off x="4611159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>
            <a:off x="4788959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5400000">
            <a:off x="4865159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5400000">
            <a:off x="4827059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>
            <a:off x="4747684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5400000">
            <a:off x="4538134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5400000">
            <a:off x="5068359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5400000">
            <a:off x="5195359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5400000">
            <a:off x="5274734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5400000">
            <a:off x="5398559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5400000">
            <a:off x="5516034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5400000">
            <a:off x="5439834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5400000">
            <a:off x="5481109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rot="5400000">
            <a:off x="5744634" y="5216476"/>
            <a:ext cx="635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4223809" y="4901141"/>
            <a:ext cx="872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yield stress</a:t>
            </a:r>
          </a:p>
        </p:txBody>
      </p:sp>
      <p:sp>
        <p:nvSpPr>
          <p:cNvPr id="110" name="Freeform 109"/>
          <p:cNvSpPr/>
          <p:nvPr/>
        </p:nvSpPr>
        <p:spPr>
          <a:xfrm>
            <a:off x="4115859" y="5059891"/>
            <a:ext cx="158750" cy="44450"/>
          </a:xfrm>
          <a:custGeom>
            <a:avLst/>
            <a:gdLst>
              <a:gd name="connsiteX0" fmla="*/ 0 w 158750"/>
              <a:gd name="connsiteY0" fmla="*/ 44450 h 44450"/>
              <a:gd name="connsiteX1" fmla="*/ 73025 w 158750"/>
              <a:gd name="connsiteY1" fmla="*/ 22225 h 44450"/>
              <a:gd name="connsiteX2" fmla="*/ 158750 w 158750"/>
              <a:gd name="connsiteY2" fmla="*/ 0 h 4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750" h="44450">
                <a:moveTo>
                  <a:pt x="0" y="44450"/>
                </a:moveTo>
                <a:cubicBezTo>
                  <a:pt x="23283" y="37041"/>
                  <a:pt x="46567" y="29633"/>
                  <a:pt x="73025" y="22225"/>
                </a:cubicBezTo>
                <a:cubicBezTo>
                  <a:pt x="99483" y="14817"/>
                  <a:pt x="158750" y="0"/>
                  <a:pt x="158750" y="0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Slide Number Placeholder 1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rot="10800000" flipV="1">
            <a:off x="3196170" y="3403600"/>
            <a:ext cx="524931" cy="2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V="1">
            <a:off x="2937941" y="3145368"/>
            <a:ext cx="524931" cy="2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2823642" y="3412066"/>
            <a:ext cx="389465" cy="372542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81397" y="3350683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84495" y="2667004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06697" y="3653369"/>
            <a:ext cx="3026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z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49597" y="3132669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O</a:t>
            </a:r>
          </a:p>
        </p:txBody>
      </p:sp>
      <p:cxnSp>
        <p:nvCxnSpPr>
          <p:cNvPr id="16" name="Straight Connector 15"/>
          <p:cNvCxnSpPr>
            <a:cxnSpLocks noChangeAspect="1"/>
          </p:cNvCxnSpPr>
          <p:nvPr/>
        </p:nvCxnSpPr>
        <p:spPr>
          <a:xfrm rot="10800000">
            <a:off x="3750738" y="3403603"/>
            <a:ext cx="2040463" cy="158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V="1">
            <a:off x="4694776" y="3141136"/>
            <a:ext cx="524931" cy="2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</p:cNvCxnSpPr>
          <p:nvPr/>
        </p:nvCxnSpPr>
        <p:spPr>
          <a:xfrm>
            <a:off x="4987928" y="3831202"/>
            <a:ext cx="21742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 noChangeAspect="1"/>
          </p:cNvCxnSpPr>
          <p:nvPr/>
        </p:nvCxnSpPr>
        <p:spPr>
          <a:xfrm rot="5400000">
            <a:off x="5297897" y="3035559"/>
            <a:ext cx="155920" cy="155474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cxnSpLocks noChangeAspect="1"/>
          </p:cNvCxnSpPr>
          <p:nvPr/>
        </p:nvCxnSpPr>
        <p:spPr>
          <a:xfrm rot="16200000">
            <a:off x="5459699" y="2608216"/>
            <a:ext cx="155920" cy="155474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 noChangeAspect="1"/>
          </p:cNvCxnSpPr>
          <p:nvPr/>
        </p:nvCxnSpPr>
        <p:spPr>
          <a:xfrm rot="16200000">
            <a:off x="5583401" y="2731207"/>
            <a:ext cx="155920" cy="155474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343400" y="3869265"/>
            <a:ext cx="351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z</a:t>
            </a:r>
            <a:r>
              <a:rPr lang="en-US" sz="1400" i="1">
                <a:latin typeface="Times New Roman"/>
                <a:cs typeface="Times New Roman"/>
              </a:rPr>
              <a:t>'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677830" y="2772833"/>
            <a:ext cx="3613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  <a:r>
              <a:rPr lang="en-US" sz="1400" i="1">
                <a:latin typeface="Times New Roman"/>
                <a:cs typeface="Times New Roman"/>
              </a:rPr>
              <a:t>'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00700" y="3350683"/>
            <a:ext cx="3613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  <a:r>
              <a:rPr lang="en-US" sz="1400" i="1">
                <a:latin typeface="Times New Roman"/>
                <a:cs typeface="Times New Roman"/>
              </a:rPr>
              <a:t>'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940299" y="3754965"/>
            <a:ext cx="3180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Palatino"/>
                <a:cs typeface="Palatino"/>
              </a:rPr>
              <a:t>v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821766" y="3378201"/>
            <a:ext cx="4113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O</a:t>
            </a:r>
            <a:r>
              <a:rPr lang="en-US" sz="1400" i="1">
                <a:latin typeface="Times New Roman"/>
                <a:cs typeface="Times New Roman"/>
              </a:rPr>
              <a:t>'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607050" y="2743200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46700" y="2978150"/>
            <a:ext cx="3651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u</a:t>
            </a:r>
            <a:r>
              <a:rPr lang="en-US" sz="1400" i="1" baseline="-25000">
                <a:latin typeface="Times"/>
                <a:cs typeface="Times"/>
              </a:rPr>
              <a:t>z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92728" y="241140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ξ</a:t>
            </a:r>
          </a:p>
        </p:txBody>
      </p:sp>
      <p:cxnSp>
        <p:nvCxnSpPr>
          <p:cNvPr id="3" name="Straight Connector 2"/>
          <p:cNvCxnSpPr>
            <a:cxnSpLocks noChangeAspect="1"/>
          </p:cNvCxnSpPr>
          <p:nvPr/>
        </p:nvCxnSpPr>
        <p:spPr>
          <a:xfrm rot="5400000">
            <a:off x="4361958" y="2653812"/>
            <a:ext cx="1352870" cy="1327815"/>
          </a:xfrm>
          <a:prstGeom prst="line">
            <a:avLst/>
          </a:pr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Aspect="1"/>
          </p:cNvCxnSpPr>
          <p:nvPr/>
        </p:nvCxnSpPr>
        <p:spPr>
          <a:xfrm rot="10800000">
            <a:off x="3075932" y="3066941"/>
            <a:ext cx="2480319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cxnSpLocks/>
          </p:cNvCxnSpPr>
          <p:nvPr/>
        </p:nvCxnSpPr>
        <p:spPr>
          <a:xfrm rot="5400000">
            <a:off x="2713760" y="2998902"/>
            <a:ext cx="2507751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29150" y="2286000"/>
            <a:ext cx="607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Palatino"/>
                <a:cs typeface="Palatino"/>
              </a:rPr>
              <a:t>v</a:t>
            </a:r>
            <a:r>
              <a:rPr lang="en-US" sz="1400" i="1">
                <a:latin typeface="Times"/>
                <a:cs typeface="Times"/>
              </a:rPr>
              <a:t> </a:t>
            </a:r>
            <a:r>
              <a:rPr lang="en-US" sz="1400">
                <a:latin typeface="Times"/>
                <a:cs typeface="Times"/>
              </a:rPr>
              <a:t>= 0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18050" y="1854200"/>
            <a:ext cx="1125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(σ</a:t>
            </a:r>
            <a:r>
              <a:rPr lang="en-US" sz="1400" baseline="-25000">
                <a:latin typeface="Times"/>
                <a:cs typeface="Times"/>
              </a:rPr>
              <a:t>θ</a:t>
            </a:r>
            <a:r>
              <a:rPr lang="en-US" sz="1400" i="1" baseline="-25000">
                <a:latin typeface="Times"/>
                <a:cs typeface="Times"/>
              </a:rPr>
              <a:t>z</a:t>
            </a:r>
            <a:r>
              <a:rPr lang="en-US" sz="1400">
                <a:latin typeface="Times"/>
                <a:cs typeface="Times"/>
              </a:rPr>
              <a:t> = const)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12" name="Freeform 11"/>
          <p:cNvSpPr/>
          <p:nvPr/>
        </p:nvSpPr>
        <p:spPr>
          <a:xfrm rot="20179071">
            <a:off x="4445001" y="2502958"/>
            <a:ext cx="241300" cy="26458"/>
          </a:xfrm>
          <a:custGeom>
            <a:avLst/>
            <a:gdLst>
              <a:gd name="connsiteX0" fmla="*/ 0 w 241300"/>
              <a:gd name="connsiteY0" fmla="*/ 26458 h 26458"/>
              <a:gd name="connsiteX1" fmla="*/ 114300 w 241300"/>
              <a:gd name="connsiteY1" fmla="*/ 1058 h 26458"/>
              <a:gd name="connsiteX2" fmla="*/ 241300 w 241300"/>
              <a:gd name="connsiteY2" fmla="*/ 20108 h 2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26458">
                <a:moveTo>
                  <a:pt x="0" y="26458"/>
                </a:moveTo>
                <a:cubicBezTo>
                  <a:pt x="37041" y="14287"/>
                  <a:pt x="74083" y="2116"/>
                  <a:pt x="114300" y="1058"/>
                </a:cubicBezTo>
                <a:cubicBezTo>
                  <a:pt x="154517" y="0"/>
                  <a:pt x="241300" y="20108"/>
                  <a:pt x="241300" y="20108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rot="20192317">
            <a:off x="4116917" y="2075391"/>
            <a:ext cx="241300" cy="26458"/>
          </a:xfrm>
          <a:custGeom>
            <a:avLst/>
            <a:gdLst>
              <a:gd name="connsiteX0" fmla="*/ 0 w 241300"/>
              <a:gd name="connsiteY0" fmla="*/ 26458 h 26458"/>
              <a:gd name="connsiteX1" fmla="*/ 114300 w 241300"/>
              <a:gd name="connsiteY1" fmla="*/ 1058 h 26458"/>
              <a:gd name="connsiteX2" fmla="*/ 241300 w 241300"/>
              <a:gd name="connsiteY2" fmla="*/ 20108 h 2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300" h="26458">
                <a:moveTo>
                  <a:pt x="0" y="26458"/>
                </a:moveTo>
                <a:cubicBezTo>
                  <a:pt x="37041" y="14287"/>
                  <a:pt x="74083" y="2116"/>
                  <a:pt x="114300" y="1058"/>
                </a:cubicBezTo>
                <a:cubicBezTo>
                  <a:pt x="154517" y="0"/>
                  <a:pt x="241300" y="20108"/>
                  <a:pt x="241300" y="20108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286250" y="1873250"/>
            <a:ext cx="607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Palatino"/>
                <a:cs typeface="Palatino"/>
              </a:rPr>
              <a:t>v</a:t>
            </a:r>
            <a:r>
              <a:rPr lang="en-US" sz="1400" i="1">
                <a:latin typeface="Times"/>
                <a:cs typeface="Times"/>
              </a:rPr>
              <a:t> </a:t>
            </a:r>
            <a:r>
              <a:rPr lang="en-US" sz="1400">
                <a:latin typeface="Times"/>
                <a:cs typeface="Times"/>
              </a:rPr>
              <a:t>&gt; 0</a:t>
            </a:r>
            <a:endParaRPr lang="en-US" sz="1400" i="1">
              <a:latin typeface="Times"/>
              <a:cs typeface="Time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3970866" y="2743200"/>
            <a:ext cx="1066800" cy="31750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>
            <a:spLocks noChangeAspect="1"/>
          </p:cNvSpPr>
          <p:nvPr/>
        </p:nvSpPr>
        <p:spPr>
          <a:xfrm>
            <a:off x="3257550" y="2368550"/>
            <a:ext cx="1405636" cy="1405636"/>
          </a:xfrm>
          <a:prstGeom prst="ellipse">
            <a:avLst/>
          </a:pr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3467100" y="2089150"/>
            <a:ext cx="971550" cy="1943100"/>
          </a:xfrm>
          <a:prstGeom prst="ellipse">
            <a:avLst/>
          </a:prstGeom>
          <a:ln w="28575" cap="flat" cmpd="sng" algn="ctr">
            <a:solidFill>
              <a:schemeClr val="accent3">
                <a:lumMod val="50000"/>
              </a:schemeClr>
            </a:solidFill>
            <a:prstDash val="dash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c 18"/>
          <p:cNvSpPr/>
          <p:nvPr/>
        </p:nvSpPr>
        <p:spPr>
          <a:xfrm>
            <a:off x="3098800" y="2199217"/>
            <a:ext cx="1733550" cy="1733550"/>
          </a:xfrm>
          <a:prstGeom prst="arc">
            <a:avLst>
              <a:gd name="adj1" fmla="val 20616113"/>
              <a:gd name="adj2" fmla="val 0"/>
            </a:avLst>
          </a:prstGeom>
          <a:ln w="1905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800615" y="2755900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atin typeface="Times"/>
                <a:cs typeface="Times"/>
              </a:rPr>
              <a:t>θ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84800" y="2990850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24300" y="1536700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72050" y="2527300"/>
            <a:ext cx="3026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r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Aspect="1"/>
          </p:cNvCxnSpPr>
          <p:nvPr/>
        </p:nvCxnSpPr>
        <p:spPr>
          <a:xfrm rot="10800000">
            <a:off x="3262199" y="3905140"/>
            <a:ext cx="2389302" cy="158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cxnSpLocks noChangeAspect="1"/>
          </p:cNvCxnSpPr>
          <p:nvPr/>
        </p:nvCxnSpPr>
        <p:spPr>
          <a:xfrm rot="10800000">
            <a:off x="3262198" y="3701940"/>
            <a:ext cx="2389302" cy="158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 noChangeAspect="1"/>
          </p:cNvCxnSpPr>
          <p:nvPr/>
        </p:nvCxnSpPr>
        <p:spPr>
          <a:xfrm rot="10800000">
            <a:off x="3279132" y="3172774"/>
            <a:ext cx="2389302" cy="158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 rot="5400000">
            <a:off x="3217808" y="3193465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 rot="5400000">
            <a:off x="3355202" y="3193465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 noChangeAspect="1"/>
          </p:cNvCxnSpPr>
          <p:nvPr/>
        </p:nvCxnSpPr>
        <p:spPr>
          <a:xfrm rot="5400000">
            <a:off x="3563234" y="3177691"/>
            <a:ext cx="26938" cy="17104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 rot="5400000">
            <a:off x="3629990" y="3193465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 rot="5400000">
            <a:off x="3767384" y="3193465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 rot="5400000">
            <a:off x="3904778" y="3193465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 rot="5400000">
            <a:off x="4042172" y="3193465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 rot="5400000">
            <a:off x="4179566" y="3193465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 rot="5400000">
            <a:off x="4316960" y="3193465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 rot="5400000">
            <a:off x="4454354" y="3193465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/>
        </p:nvCxnSpPr>
        <p:spPr>
          <a:xfrm rot="5400000">
            <a:off x="4591748" y="3193465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/>
        </p:nvCxnSpPr>
        <p:spPr>
          <a:xfrm rot="5400000">
            <a:off x="4729142" y="3193465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 rot="5400000">
            <a:off x="4866536" y="3193465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 rot="5400000">
            <a:off x="5003930" y="3193465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 rot="5400000">
            <a:off x="5141324" y="3193465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 rot="5400000">
            <a:off x="5278718" y="3193465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 rot="5400000">
            <a:off x="5416112" y="3193465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 rot="5400000">
            <a:off x="5553506" y="3193465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cxnSpLocks noChangeAspect="1"/>
          </p:cNvCxnSpPr>
          <p:nvPr/>
        </p:nvCxnSpPr>
        <p:spPr>
          <a:xfrm>
            <a:off x="3530600" y="3170768"/>
            <a:ext cx="292354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 noChangeAspect="1"/>
          </p:cNvCxnSpPr>
          <p:nvPr/>
        </p:nvCxnSpPr>
        <p:spPr>
          <a:xfrm rot="16200000">
            <a:off x="3382433" y="3022601"/>
            <a:ext cx="292354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cxnSpLocks noChangeAspect="1"/>
          </p:cNvCxnSpPr>
          <p:nvPr/>
        </p:nvCxnSpPr>
        <p:spPr>
          <a:xfrm rot="5400000">
            <a:off x="4289467" y="2860633"/>
            <a:ext cx="624332" cy="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cxnSpLocks noChangeAspect="1"/>
          </p:cNvCxnSpPr>
          <p:nvPr/>
        </p:nvCxnSpPr>
        <p:spPr>
          <a:xfrm rot="5400000">
            <a:off x="4289467" y="3491399"/>
            <a:ext cx="624332" cy="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552950" y="2548467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552950" y="3807122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>
            <a:spLocks noChangeAspect="1"/>
          </p:cNvSpPr>
          <p:nvPr/>
        </p:nvSpPr>
        <p:spPr>
          <a:xfrm>
            <a:off x="3382434" y="3784516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>
            <a:spLocks noChangeAspect="1"/>
          </p:cNvSpPr>
          <p:nvPr/>
        </p:nvSpPr>
        <p:spPr>
          <a:xfrm>
            <a:off x="4459732" y="3784516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4432301" y="3757085"/>
            <a:ext cx="100075" cy="100075"/>
          </a:xfrm>
          <a:prstGeom prst="ellips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5613408" y="3640667"/>
            <a:ext cx="322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h</a:t>
            </a:r>
          </a:p>
        </p:txBody>
      </p:sp>
      <p:cxnSp>
        <p:nvCxnSpPr>
          <p:cNvPr id="40" name="Straight Arrow Connector 39"/>
          <p:cNvCxnSpPr>
            <a:cxnSpLocks noChangeAspect="1"/>
          </p:cNvCxnSpPr>
          <p:nvPr/>
        </p:nvCxnSpPr>
        <p:spPr>
          <a:xfrm rot="5400000">
            <a:off x="5525515" y="3804750"/>
            <a:ext cx="201168" cy="0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595292" y="3335868"/>
            <a:ext cx="28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595292" y="2671235"/>
            <a:ext cx="28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l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187699" y="3848101"/>
            <a:ext cx="5634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t</a:t>
            </a:r>
            <a:r>
              <a:rPr lang="en-US" sz="1400">
                <a:latin typeface="Times"/>
                <a:cs typeface="Times"/>
              </a:rPr>
              <a:t> = 0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661832" y="2882903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484032" y="2692403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73969" y="3111501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O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268589" y="3856564"/>
            <a:ext cx="6078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screw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4423834" y="2499786"/>
            <a:ext cx="100075" cy="100075"/>
            <a:chOff x="4423834" y="2499786"/>
            <a:chExt cx="100075" cy="100075"/>
          </a:xfrm>
        </p:grpSpPr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4423834" y="2499786"/>
              <a:ext cx="100075" cy="100075"/>
            </a:xfrm>
            <a:prstGeom prst="ellips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>
              <a:cxnSpLocks noChangeAspect="1"/>
            </p:cNvCxnSpPr>
            <p:nvPr/>
          </p:nvCxnSpPr>
          <p:spPr>
            <a:xfrm rot="10800000" flipH="1" flipV="1">
              <a:off x="4437649" y="2514028"/>
              <a:ext cx="72444" cy="71590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cxnSpLocks noChangeAspect="1"/>
            </p:cNvCxnSpPr>
            <p:nvPr/>
          </p:nvCxnSpPr>
          <p:spPr>
            <a:xfrm rot="10800000" flipH="1">
              <a:off x="4437649" y="2514028"/>
              <a:ext cx="72444" cy="71590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4260849" y="2154764"/>
            <a:ext cx="623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image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902200" y="2870200"/>
            <a:ext cx="7029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surface</a:t>
            </a:r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Aspect="1"/>
          </p:cNvCxnSpPr>
          <p:nvPr/>
        </p:nvCxnSpPr>
        <p:spPr>
          <a:xfrm rot="10800000">
            <a:off x="3596632" y="3962291"/>
            <a:ext cx="1965969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 noChangeAspect="1"/>
          </p:cNvCxnSpPr>
          <p:nvPr/>
        </p:nvCxnSpPr>
        <p:spPr>
          <a:xfrm rot="5400000">
            <a:off x="3086542" y="3456436"/>
            <a:ext cx="1021766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4745990" y="3962291"/>
            <a:ext cx="246888" cy="219455"/>
            <a:chOff x="4199890" y="4611579"/>
            <a:chExt cx="246888" cy="219455"/>
          </a:xfrm>
        </p:grpSpPr>
        <p:cxnSp>
          <p:nvCxnSpPr>
            <p:cNvPr id="8" name="Straight Connector 7"/>
            <p:cNvCxnSpPr>
              <a:cxnSpLocks/>
            </p:cNvCxnSpPr>
            <p:nvPr/>
          </p:nvCxnSpPr>
          <p:spPr>
            <a:xfrm rot="10800000">
              <a:off x="4199890" y="4611579"/>
              <a:ext cx="246888" cy="0"/>
            </a:xfrm>
            <a:prstGeom prst="line">
              <a:avLst/>
            </a:prstGeom>
            <a:ln w="5715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cxnSpLocks/>
            </p:cNvCxnSpPr>
            <p:nvPr/>
          </p:nvCxnSpPr>
          <p:spPr>
            <a:xfrm rot="5400000">
              <a:off x="4213606" y="4721307"/>
              <a:ext cx="219455" cy="0"/>
            </a:xfrm>
            <a:prstGeom prst="line">
              <a:avLst/>
            </a:prstGeom>
            <a:ln w="5715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Arrow Connector 11"/>
          <p:cNvCxnSpPr>
            <a:cxnSpLocks/>
          </p:cNvCxnSpPr>
          <p:nvPr/>
        </p:nvCxnSpPr>
        <p:spPr>
          <a:xfrm>
            <a:off x="4765678" y="3750769"/>
            <a:ext cx="21742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09950" y="3911600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10200" y="3911600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68700" y="2787650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30750" y="3460750"/>
            <a:ext cx="3180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Palatino"/>
                <a:cs typeface="Palatino"/>
              </a:rPr>
              <a:t>v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rot="10800000" flipV="1">
            <a:off x="2999732" y="2927349"/>
            <a:ext cx="1350019" cy="444391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0800000" flipV="1">
            <a:off x="4628507" y="2384424"/>
            <a:ext cx="1350019" cy="444391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2999732" y="2381249"/>
            <a:ext cx="1350019" cy="444391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4628507" y="2924174"/>
            <a:ext cx="1350019" cy="444391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4358640" y="2876441"/>
            <a:ext cx="246888" cy="219455"/>
            <a:chOff x="4199890" y="4611579"/>
            <a:chExt cx="246888" cy="219455"/>
          </a:xfrm>
        </p:grpSpPr>
        <p:cxnSp>
          <p:nvCxnSpPr>
            <p:cNvPr id="11" name="Straight Connector 10"/>
            <p:cNvCxnSpPr>
              <a:cxnSpLocks/>
            </p:cNvCxnSpPr>
            <p:nvPr/>
          </p:nvCxnSpPr>
          <p:spPr>
            <a:xfrm rot="10800000">
              <a:off x="4199890" y="4611579"/>
              <a:ext cx="246888" cy="0"/>
            </a:xfrm>
            <a:prstGeom prst="line">
              <a:avLst/>
            </a:prstGeom>
            <a:ln w="5715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cxnSpLocks/>
            </p:cNvCxnSpPr>
            <p:nvPr/>
          </p:nvCxnSpPr>
          <p:spPr>
            <a:xfrm rot="5400000">
              <a:off x="4213606" y="4721307"/>
              <a:ext cx="219455" cy="0"/>
            </a:xfrm>
            <a:prstGeom prst="line">
              <a:avLst/>
            </a:prstGeom>
            <a:ln w="5715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 rot="10800000" flipV="1">
            <a:off x="3006726" y="2873375"/>
            <a:ext cx="1323977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4642495" y="2873376"/>
            <a:ext cx="1323977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3184911" y="2991827"/>
            <a:ext cx="320031" cy="93216"/>
            <a:chOff x="3184911" y="2991827"/>
            <a:chExt cx="320031" cy="93216"/>
          </a:xfrm>
        </p:grpSpPr>
        <p:cxnSp>
          <p:nvCxnSpPr>
            <p:cNvPr id="16" name="Straight Arrow Connector 15"/>
            <p:cNvCxnSpPr>
              <a:cxnSpLocks noChangeAspect="1"/>
            </p:cNvCxnSpPr>
            <p:nvPr/>
          </p:nvCxnSpPr>
          <p:spPr>
            <a:xfrm>
              <a:off x="3184911" y="2991827"/>
              <a:ext cx="320031" cy="0"/>
            </a:xfrm>
            <a:prstGeom prst="straightConnector1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cxnSpLocks noChangeAspect="1"/>
            </p:cNvCxnSpPr>
            <p:nvPr/>
          </p:nvCxnSpPr>
          <p:spPr>
            <a:xfrm flipH="1">
              <a:off x="3184911" y="3085043"/>
              <a:ext cx="320031" cy="0"/>
            </a:xfrm>
            <a:prstGeom prst="straightConnector1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3184911" y="2658452"/>
            <a:ext cx="320031" cy="93216"/>
            <a:chOff x="3184911" y="2658452"/>
            <a:chExt cx="320031" cy="93216"/>
          </a:xfrm>
        </p:grpSpPr>
        <p:cxnSp>
          <p:nvCxnSpPr>
            <p:cNvPr id="18" name="Straight Arrow Connector 17"/>
            <p:cNvCxnSpPr>
              <a:cxnSpLocks noChangeAspect="1"/>
            </p:cNvCxnSpPr>
            <p:nvPr/>
          </p:nvCxnSpPr>
          <p:spPr>
            <a:xfrm>
              <a:off x="3184911" y="2658452"/>
              <a:ext cx="320031" cy="0"/>
            </a:xfrm>
            <a:prstGeom prst="straightConnector1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cxnSpLocks noChangeAspect="1"/>
            </p:cNvCxnSpPr>
            <p:nvPr/>
          </p:nvCxnSpPr>
          <p:spPr>
            <a:xfrm flipH="1">
              <a:off x="3184911" y="2751668"/>
              <a:ext cx="320031" cy="0"/>
            </a:xfrm>
            <a:prstGeom prst="straightConnector1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 flipH="1">
            <a:off x="3759586" y="2071077"/>
            <a:ext cx="320031" cy="93216"/>
            <a:chOff x="3184911" y="2658452"/>
            <a:chExt cx="320031" cy="93216"/>
          </a:xfrm>
        </p:grpSpPr>
        <p:cxnSp>
          <p:nvCxnSpPr>
            <p:cNvPr id="22" name="Straight Arrow Connector 21"/>
            <p:cNvCxnSpPr>
              <a:cxnSpLocks noChangeAspect="1"/>
            </p:cNvCxnSpPr>
            <p:nvPr/>
          </p:nvCxnSpPr>
          <p:spPr>
            <a:xfrm>
              <a:off x="3184911" y="2658452"/>
              <a:ext cx="320031" cy="0"/>
            </a:xfrm>
            <a:prstGeom prst="straightConnector1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cxnSpLocks noChangeAspect="1"/>
            </p:cNvCxnSpPr>
            <p:nvPr/>
          </p:nvCxnSpPr>
          <p:spPr>
            <a:xfrm flipH="1">
              <a:off x="3184911" y="2751668"/>
              <a:ext cx="320031" cy="0"/>
            </a:xfrm>
            <a:prstGeom prst="straightConnector1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 flipH="1">
            <a:off x="3759586" y="3556977"/>
            <a:ext cx="320031" cy="93216"/>
            <a:chOff x="3184911" y="2658452"/>
            <a:chExt cx="320031" cy="93216"/>
          </a:xfrm>
        </p:grpSpPr>
        <p:cxnSp>
          <p:nvCxnSpPr>
            <p:cNvPr id="25" name="Straight Arrow Connector 24"/>
            <p:cNvCxnSpPr>
              <a:cxnSpLocks noChangeAspect="1"/>
            </p:cNvCxnSpPr>
            <p:nvPr/>
          </p:nvCxnSpPr>
          <p:spPr>
            <a:xfrm>
              <a:off x="3184911" y="2658452"/>
              <a:ext cx="320031" cy="0"/>
            </a:xfrm>
            <a:prstGeom prst="straightConnector1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cxnSpLocks noChangeAspect="1"/>
            </p:cNvCxnSpPr>
            <p:nvPr/>
          </p:nvCxnSpPr>
          <p:spPr>
            <a:xfrm flipH="1">
              <a:off x="3184911" y="2751668"/>
              <a:ext cx="320031" cy="0"/>
            </a:xfrm>
            <a:prstGeom prst="straightConnector1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Connector 26"/>
          <p:cNvCxnSpPr/>
          <p:nvPr/>
        </p:nvCxnSpPr>
        <p:spPr>
          <a:xfrm rot="5400000">
            <a:off x="4010027" y="2327274"/>
            <a:ext cx="950385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4004323" y="3627967"/>
            <a:ext cx="950385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4874010" y="3559094"/>
            <a:ext cx="320031" cy="93216"/>
            <a:chOff x="3184911" y="2991827"/>
            <a:chExt cx="320031" cy="93216"/>
          </a:xfrm>
        </p:grpSpPr>
        <p:cxnSp>
          <p:nvCxnSpPr>
            <p:cNvPr id="32" name="Straight Arrow Connector 31"/>
            <p:cNvCxnSpPr>
              <a:cxnSpLocks noChangeAspect="1"/>
            </p:cNvCxnSpPr>
            <p:nvPr/>
          </p:nvCxnSpPr>
          <p:spPr>
            <a:xfrm>
              <a:off x="3184911" y="2991827"/>
              <a:ext cx="320031" cy="0"/>
            </a:xfrm>
            <a:prstGeom prst="straightConnector1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cxnSpLocks noChangeAspect="1"/>
            </p:cNvCxnSpPr>
            <p:nvPr/>
          </p:nvCxnSpPr>
          <p:spPr>
            <a:xfrm flipH="1">
              <a:off x="3184911" y="3085043"/>
              <a:ext cx="320031" cy="0"/>
            </a:xfrm>
            <a:prstGeom prst="straightConnector1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4874010" y="2073193"/>
            <a:ext cx="320031" cy="93216"/>
            <a:chOff x="3184911" y="2991827"/>
            <a:chExt cx="320031" cy="93216"/>
          </a:xfrm>
        </p:grpSpPr>
        <p:cxnSp>
          <p:nvCxnSpPr>
            <p:cNvPr id="35" name="Straight Arrow Connector 34"/>
            <p:cNvCxnSpPr>
              <a:cxnSpLocks noChangeAspect="1"/>
            </p:cNvCxnSpPr>
            <p:nvPr/>
          </p:nvCxnSpPr>
          <p:spPr>
            <a:xfrm>
              <a:off x="3184911" y="2991827"/>
              <a:ext cx="320031" cy="0"/>
            </a:xfrm>
            <a:prstGeom prst="straightConnector1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cxnSpLocks noChangeAspect="1"/>
            </p:cNvCxnSpPr>
            <p:nvPr/>
          </p:nvCxnSpPr>
          <p:spPr>
            <a:xfrm flipH="1">
              <a:off x="3184911" y="3085043"/>
              <a:ext cx="320031" cy="0"/>
            </a:xfrm>
            <a:prstGeom prst="straightConnector1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 flipH="1">
            <a:off x="5397886" y="2993943"/>
            <a:ext cx="320031" cy="93216"/>
            <a:chOff x="3184911" y="2658452"/>
            <a:chExt cx="320031" cy="93216"/>
          </a:xfrm>
        </p:grpSpPr>
        <p:cxnSp>
          <p:nvCxnSpPr>
            <p:cNvPr id="38" name="Straight Arrow Connector 37"/>
            <p:cNvCxnSpPr>
              <a:cxnSpLocks noChangeAspect="1"/>
            </p:cNvCxnSpPr>
            <p:nvPr/>
          </p:nvCxnSpPr>
          <p:spPr>
            <a:xfrm>
              <a:off x="3184911" y="2658452"/>
              <a:ext cx="320031" cy="0"/>
            </a:xfrm>
            <a:prstGeom prst="straightConnector1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cxnSpLocks noChangeAspect="1"/>
            </p:cNvCxnSpPr>
            <p:nvPr/>
          </p:nvCxnSpPr>
          <p:spPr>
            <a:xfrm flipH="1">
              <a:off x="3184911" y="2751668"/>
              <a:ext cx="320031" cy="0"/>
            </a:xfrm>
            <a:prstGeom prst="straightConnector1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 flipH="1">
            <a:off x="5397886" y="2655276"/>
            <a:ext cx="320031" cy="93216"/>
            <a:chOff x="3184911" y="2658452"/>
            <a:chExt cx="320031" cy="93216"/>
          </a:xfrm>
        </p:grpSpPr>
        <p:cxnSp>
          <p:nvCxnSpPr>
            <p:cNvPr id="41" name="Straight Arrow Connector 40"/>
            <p:cNvCxnSpPr>
              <a:cxnSpLocks noChangeAspect="1"/>
            </p:cNvCxnSpPr>
            <p:nvPr/>
          </p:nvCxnSpPr>
          <p:spPr>
            <a:xfrm>
              <a:off x="3184911" y="2658452"/>
              <a:ext cx="320031" cy="0"/>
            </a:xfrm>
            <a:prstGeom prst="straightConnector1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cxnSpLocks noChangeAspect="1"/>
            </p:cNvCxnSpPr>
            <p:nvPr/>
          </p:nvCxnSpPr>
          <p:spPr>
            <a:xfrm flipH="1">
              <a:off x="3184911" y="2751668"/>
              <a:ext cx="320031" cy="0"/>
            </a:xfrm>
            <a:prstGeom prst="straightConnector1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4449233" y="1689104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918197" y="2696638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</a:p>
        </p:txBody>
      </p:sp>
      <p:sp>
        <p:nvSpPr>
          <p:cNvPr id="45" name="Slide Number Placeholder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Aspect="1"/>
          </p:cNvCxnSpPr>
          <p:nvPr/>
        </p:nvCxnSpPr>
        <p:spPr>
          <a:xfrm rot="10800000">
            <a:off x="3071700" y="2738856"/>
            <a:ext cx="2389302" cy="158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cxnSpLocks/>
          </p:cNvCxnSpPr>
          <p:nvPr/>
        </p:nvCxnSpPr>
        <p:spPr>
          <a:xfrm rot="5400000">
            <a:off x="3010376" y="2759547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 rot="5400000">
            <a:off x="3147770" y="2759547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 noChangeAspect="1"/>
          </p:cNvCxnSpPr>
          <p:nvPr/>
        </p:nvCxnSpPr>
        <p:spPr>
          <a:xfrm rot="5400000">
            <a:off x="3355802" y="2743773"/>
            <a:ext cx="26938" cy="17104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 rot="5400000">
            <a:off x="3422558" y="2759547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 rot="5400000">
            <a:off x="3559952" y="2759547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 rot="5400000">
            <a:off x="3697346" y="2759547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 rot="5400000">
            <a:off x="3834740" y="2759547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 rot="5400000">
            <a:off x="3972134" y="2759547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 rot="5400000">
            <a:off x="4109528" y="2759547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 rot="5400000">
            <a:off x="4246922" y="2759547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 rot="5400000">
            <a:off x="4384316" y="2759547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 rot="5400000">
            <a:off x="4521710" y="2759547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 rot="5400000">
            <a:off x="4659104" y="2759547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 rot="5400000">
            <a:off x="4796498" y="2759547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/>
        </p:nvCxnSpPr>
        <p:spPr>
          <a:xfrm rot="5400000">
            <a:off x="4933892" y="2759547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/>
        </p:nvCxnSpPr>
        <p:spPr>
          <a:xfrm rot="5400000">
            <a:off x="5071286" y="2759547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 rot="5400000">
            <a:off x="5208680" y="2759547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 rot="5400000">
            <a:off x="5346074" y="2759547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21100" y="2406650"/>
            <a:ext cx="10267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free surface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70450" y="3422650"/>
            <a:ext cx="10272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wave fronts</a:t>
            </a:r>
          </a:p>
        </p:txBody>
      </p:sp>
      <p:sp>
        <p:nvSpPr>
          <p:cNvPr id="26" name="Freeform 25"/>
          <p:cNvSpPr/>
          <p:nvPr/>
        </p:nvSpPr>
        <p:spPr>
          <a:xfrm>
            <a:off x="5057775" y="2740025"/>
            <a:ext cx="59267" cy="695325"/>
          </a:xfrm>
          <a:custGeom>
            <a:avLst/>
            <a:gdLst>
              <a:gd name="connsiteX0" fmla="*/ 0 w 59267"/>
              <a:gd name="connsiteY0" fmla="*/ 0 h 695325"/>
              <a:gd name="connsiteX1" fmla="*/ 47625 w 59267"/>
              <a:gd name="connsiteY1" fmla="*/ 57150 h 695325"/>
              <a:gd name="connsiteX2" fmla="*/ 57150 w 59267"/>
              <a:gd name="connsiteY2" fmla="*/ 136525 h 695325"/>
              <a:gd name="connsiteX3" fmla="*/ 34925 w 59267"/>
              <a:gd name="connsiteY3" fmla="*/ 196850 h 695325"/>
              <a:gd name="connsiteX4" fmla="*/ 12700 w 59267"/>
              <a:gd name="connsiteY4" fmla="*/ 228600 h 695325"/>
              <a:gd name="connsiteX5" fmla="*/ 6350 w 59267"/>
              <a:gd name="connsiteY5" fmla="*/ 254000 h 695325"/>
              <a:gd name="connsiteX6" fmla="*/ 12700 w 59267"/>
              <a:gd name="connsiteY6" fmla="*/ 295275 h 695325"/>
              <a:gd name="connsiteX7" fmla="*/ 38100 w 59267"/>
              <a:gd name="connsiteY7" fmla="*/ 339725 h 695325"/>
              <a:gd name="connsiteX8" fmla="*/ 47625 w 59267"/>
              <a:gd name="connsiteY8" fmla="*/ 374650 h 695325"/>
              <a:gd name="connsiteX9" fmla="*/ 38100 w 59267"/>
              <a:gd name="connsiteY9" fmla="*/ 403225 h 695325"/>
              <a:gd name="connsiteX10" fmla="*/ 25400 w 59267"/>
              <a:gd name="connsiteY10" fmla="*/ 431800 h 695325"/>
              <a:gd name="connsiteX11" fmla="*/ 15875 w 59267"/>
              <a:gd name="connsiteY11" fmla="*/ 450850 h 695325"/>
              <a:gd name="connsiteX12" fmla="*/ 25400 w 59267"/>
              <a:gd name="connsiteY12" fmla="*/ 485775 h 695325"/>
              <a:gd name="connsiteX13" fmla="*/ 31750 w 59267"/>
              <a:gd name="connsiteY13" fmla="*/ 514350 h 695325"/>
              <a:gd name="connsiteX14" fmla="*/ 22225 w 59267"/>
              <a:gd name="connsiteY14" fmla="*/ 542925 h 695325"/>
              <a:gd name="connsiteX15" fmla="*/ 15875 w 59267"/>
              <a:gd name="connsiteY15" fmla="*/ 558800 h 695325"/>
              <a:gd name="connsiteX16" fmla="*/ 25400 w 59267"/>
              <a:gd name="connsiteY16" fmla="*/ 581025 h 695325"/>
              <a:gd name="connsiteX17" fmla="*/ 28575 w 59267"/>
              <a:gd name="connsiteY17" fmla="*/ 606425 h 695325"/>
              <a:gd name="connsiteX18" fmla="*/ 34925 w 59267"/>
              <a:gd name="connsiteY18" fmla="*/ 625475 h 695325"/>
              <a:gd name="connsiteX19" fmla="*/ 28575 w 59267"/>
              <a:gd name="connsiteY19" fmla="*/ 695325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9267" h="695325">
                <a:moveTo>
                  <a:pt x="0" y="0"/>
                </a:moveTo>
                <a:cubicBezTo>
                  <a:pt x="19050" y="17198"/>
                  <a:pt x="38100" y="34396"/>
                  <a:pt x="47625" y="57150"/>
                </a:cubicBezTo>
                <a:cubicBezTo>
                  <a:pt x="57150" y="79904"/>
                  <a:pt x="59267" y="113242"/>
                  <a:pt x="57150" y="136525"/>
                </a:cubicBezTo>
                <a:cubicBezTo>
                  <a:pt x="55033" y="159808"/>
                  <a:pt x="42333" y="181504"/>
                  <a:pt x="34925" y="196850"/>
                </a:cubicBezTo>
                <a:cubicBezTo>
                  <a:pt x="27517" y="212196"/>
                  <a:pt x="17463" y="219075"/>
                  <a:pt x="12700" y="228600"/>
                </a:cubicBezTo>
                <a:cubicBezTo>
                  <a:pt x="7937" y="238125"/>
                  <a:pt x="6350" y="242888"/>
                  <a:pt x="6350" y="254000"/>
                </a:cubicBezTo>
                <a:cubicBezTo>
                  <a:pt x="6350" y="265112"/>
                  <a:pt x="7408" y="280988"/>
                  <a:pt x="12700" y="295275"/>
                </a:cubicBezTo>
                <a:cubicBezTo>
                  <a:pt x="17992" y="309562"/>
                  <a:pt x="32279" y="326496"/>
                  <a:pt x="38100" y="339725"/>
                </a:cubicBezTo>
                <a:cubicBezTo>
                  <a:pt x="43921" y="352954"/>
                  <a:pt x="47625" y="364067"/>
                  <a:pt x="47625" y="374650"/>
                </a:cubicBezTo>
                <a:cubicBezTo>
                  <a:pt x="47625" y="385233"/>
                  <a:pt x="41804" y="393700"/>
                  <a:pt x="38100" y="403225"/>
                </a:cubicBezTo>
                <a:cubicBezTo>
                  <a:pt x="34396" y="412750"/>
                  <a:pt x="29104" y="423863"/>
                  <a:pt x="25400" y="431800"/>
                </a:cubicBezTo>
                <a:cubicBezTo>
                  <a:pt x="21696" y="439737"/>
                  <a:pt x="15875" y="441854"/>
                  <a:pt x="15875" y="450850"/>
                </a:cubicBezTo>
                <a:cubicBezTo>
                  <a:pt x="15875" y="459846"/>
                  <a:pt x="22754" y="475192"/>
                  <a:pt x="25400" y="485775"/>
                </a:cubicBezTo>
                <a:cubicBezTo>
                  <a:pt x="28046" y="496358"/>
                  <a:pt x="32279" y="504825"/>
                  <a:pt x="31750" y="514350"/>
                </a:cubicBezTo>
                <a:cubicBezTo>
                  <a:pt x="31221" y="523875"/>
                  <a:pt x="24871" y="535517"/>
                  <a:pt x="22225" y="542925"/>
                </a:cubicBezTo>
                <a:cubicBezTo>
                  <a:pt x="19579" y="550333"/>
                  <a:pt x="15346" y="552450"/>
                  <a:pt x="15875" y="558800"/>
                </a:cubicBezTo>
                <a:cubicBezTo>
                  <a:pt x="16404" y="565150"/>
                  <a:pt x="23283" y="573088"/>
                  <a:pt x="25400" y="581025"/>
                </a:cubicBezTo>
                <a:cubicBezTo>
                  <a:pt x="27517" y="588962"/>
                  <a:pt x="26988" y="599017"/>
                  <a:pt x="28575" y="606425"/>
                </a:cubicBezTo>
                <a:cubicBezTo>
                  <a:pt x="30162" y="613833"/>
                  <a:pt x="34925" y="610658"/>
                  <a:pt x="34925" y="625475"/>
                </a:cubicBezTo>
                <a:cubicBezTo>
                  <a:pt x="34925" y="640292"/>
                  <a:pt x="28575" y="695325"/>
                  <a:pt x="28575" y="695325"/>
                </a:cubicBezTo>
              </a:path>
            </a:pathLst>
          </a:cu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486275" y="2740025"/>
            <a:ext cx="59267" cy="695325"/>
          </a:xfrm>
          <a:custGeom>
            <a:avLst/>
            <a:gdLst>
              <a:gd name="connsiteX0" fmla="*/ 0 w 59267"/>
              <a:gd name="connsiteY0" fmla="*/ 0 h 695325"/>
              <a:gd name="connsiteX1" fmla="*/ 47625 w 59267"/>
              <a:gd name="connsiteY1" fmla="*/ 57150 h 695325"/>
              <a:gd name="connsiteX2" fmla="*/ 57150 w 59267"/>
              <a:gd name="connsiteY2" fmla="*/ 136525 h 695325"/>
              <a:gd name="connsiteX3" fmla="*/ 34925 w 59267"/>
              <a:gd name="connsiteY3" fmla="*/ 196850 h 695325"/>
              <a:gd name="connsiteX4" fmla="*/ 12700 w 59267"/>
              <a:gd name="connsiteY4" fmla="*/ 228600 h 695325"/>
              <a:gd name="connsiteX5" fmla="*/ 6350 w 59267"/>
              <a:gd name="connsiteY5" fmla="*/ 254000 h 695325"/>
              <a:gd name="connsiteX6" fmla="*/ 12700 w 59267"/>
              <a:gd name="connsiteY6" fmla="*/ 295275 h 695325"/>
              <a:gd name="connsiteX7" fmla="*/ 38100 w 59267"/>
              <a:gd name="connsiteY7" fmla="*/ 339725 h 695325"/>
              <a:gd name="connsiteX8" fmla="*/ 47625 w 59267"/>
              <a:gd name="connsiteY8" fmla="*/ 374650 h 695325"/>
              <a:gd name="connsiteX9" fmla="*/ 38100 w 59267"/>
              <a:gd name="connsiteY9" fmla="*/ 403225 h 695325"/>
              <a:gd name="connsiteX10" fmla="*/ 25400 w 59267"/>
              <a:gd name="connsiteY10" fmla="*/ 431800 h 695325"/>
              <a:gd name="connsiteX11" fmla="*/ 15875 w 59267"/>
              <a:gd name="connsiteY11" fmla="*/ 450850 h 695325"/>
              <a:gd name="connsiteX12" fmla="*/ 25400 w 59267"/>
              <a:gd name="connsiteY12" fmla="*/ 485775 h 695325"/>
              <a:gd name="connsiteX13" fmla="*/ 31750 w 59267"/>
              <a:gd name="connsiteY13" fmla="*/ 514350 h 695325"/>
              <a:gd name="connsiteX14" fmla="*/ 22225 w 59267"/>
              <a:gd name="connsiteY14" fmla="*/ 542925 h 695325"/>
              <a:gd name="connsiteX15" fmla="*/ 15875 w 59267"/>
              <a:gd name="connsiteY15" fmla="*/ 558800 h 695325"/>
              <a:gd name="connsiteX16" fmla="*/ 25400 w 59267"/>
              <a:gd name="connsiteY16" fmla="*/ 581025 h 695325"/>
              <a:gd name="connsiteX17" fmla="*/ 28575 w 59267"/>
              <a:gd name="connsiteY17" fmla="*/ 606425 h 695325"/>
              <a:gd name="connsiteX18" fmla="*/ 34925 w 59267"/>
              <a:gd name="connsiteY18" fmla="*/ 625475 h 695325"/>
              <a:gd name="connsiteX19" fmla="*/ 28575 w 59267"/>
              <a:gd name="connsiteY19" fmla="*/ 695325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9267" h="695325">
                <a:moveTo>
                  <a:pt x="0" y="0"/>
                </a:moveTo>
                <a:cubicBezTo>
                  <a:pt x="19050" y="17198"/>
                  <a:pt x="38100" y="34396"/>
                  <a:pt x="47625" y="57150"/>
                </a:cubicBezTo>
                <a:cubicBezTo>
                  <a:pt x="57150" y="79904"/>
                  <a:pt x="59267" y="113242"/>
                  <a:pt x="57150" y="136525"/>
                </a:cubicBezTo>
                <a:cubicBezTo>
                  <a:pt x="55033" y="159808"/>
                  <a:pt x="42333" y="181504"/>
                  <a:pt x="34925" y="196850"/>
                </a:cubicBezTo>
                <a:cubicBezTo>
                  <a:pt x="27517" y="212196"/>
                  <a:pt x="17463" y="219075"/>
                  <a:pt x="12700" y="228600"/>
                </a:cubicBezTo>
                <a:cubicBezTo>
                  <a:pt x="7937" y="238125"/>
                  <a:pt x="6350" y="242888"/>
                  <a:pt x="6350" y="254000"/>
                </a:cubicBezTo>
                <a:cubicBezTo>
                  <a:pt x="6350" y="265112"/>
                  <a:pt x="7408" y="280988"/>
                  <a:pt x="12700" y="295275"/>
                </a:cubicBezTo>
                <a:cubicBezTo>
                  <a:pt x="17992" y="309562"/>
                  <a:pt x="32279" y="326496"/>
                  <a:pt x="38100" y="339725"/>
                </a:cubicBezTo>
                <a:cubicBezTo>
                  <a:pt x="43921" y="352954"/>
                  <a:pt x="47625" y="364067"/>
                  <a:pt x="47625" y="374650"/>
                </a:cubicBezTo>
                <a:cubicBezTo>
                  <a:pt x="47625" y="385233"/>
                  <a:pt x="41804" y="393700"/>
                  <a:pt x="38100" y="403225"/>
                </a:cubicBezTo>
                <a:cubicBezTo>
                  <a:pt x="34396" y="412750"/>
                  <a:pt x="29104" y="423863"/>
                  <a:pt x="25400" y="431800"/>
                </a:cubicBezTo>
                <a:cubicBezTo>
                  <a:pt x="21696" y="439737"/>
                  <a:pt x="15875" y="441854"/>
                  <a:pt x="15875" y="450850"/>
                </a:cubicBezTo>
                <a:cubicBezTo>
                  <a:pt x="15875" y="459846"/>
                  <a:pt x="22754" y="475192"/>
                  <a:pt x="25400" y="485775"/>
                </a:cubicBezTo>
                <a:cubicBezTo>
                  <a:pt x="28046" y="496358"/>
                  <a:pt x="32279" y="504825"/>
                  <a:pt x="31750" y="514350"/>
                </a:cubicBezTo>
                <a:cubicBezTo>
                  <a:pt x="31221" y="523875"/>
                  <a:pt x="24871" y="535517"/>
                  <a:pt x="22225" y="542925"/>
                </a:cubicBezTo>
                <a:cubicBezTo>
                  <a:pt x="19579" y="550333"/>
                  <a:pt x="15346" y="552450"/>
                  <a:pt x="15875" y="558800"/>
                </a:cubicBezTo>
                <a:cubicBezTo>
                  <a:pt x="16404" y="565150"/>
                  <a:pt x="23283" y="573088"/>
                  <a:pt x="25400" y="581025"/>
                </a:cubicBezTo>
                <a:cubicBezTo>
                  <a:pt x="27517" y="588962"/>
                  <a:pt x="26988" y="599017"/>
                  <a:pt x="28575" y="606425"/>
                </a:cubicBezTo>
                <a:cubicBezTo>
                  <a:pt x="30162" y="613833"/>
                  <a:pt x="34925" y="610658"/>
                  <a:pt x="34925" y="625475"/>
                </a:cubicBezTo>
                <a:cubicBezTo>
                  <a:pt x="34925" y="640292"/>
                  <a:pt x="28575" y="695325"/>
                  <a:pt x="28575" y="695325"/>
                </a:cubicBezTo>
              </a:path>
            </a:pathLst>
          </a:cu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3914775" y="2740025"/>
            <a:ext cx="59267" cy="695325"/>
          </a:xfrm>
          <a:custGeom>
            <a:avLst/>
            <a:gdLst>
              <a:gd name="connsiteX0" fmla="*/ 0 w 59267"/>
              <a:gd name="connsiteY0" fmla="*/ 0 h 695325"/>
              <a:gd name="connsiteX1" fmla="*/ 47625 w 59267"/>
              <a:gd name="connsiteY1" fmla="*/ 57150 h 695325"/>
              <a:gd name="connsiteX2" fmla="*/ 57150 w 59267"/>
              <a:gd name="connsiteY2" fmla="*/ 136525 h 695325"/>
              <a:gd name="connsiteX3" fmla="*/ 34925 w 59267"/>
              <a:gd name="connsiteY3" fmla="*/ 196850 h 695325"/>
              <a:gd name="connsiteX4" fmla="*/ 12700 w 59267"/>
              <a:gd name="connsiteY4" fmla="*/ 228600 h 695325"/>
              <a:gd name="connsiteX5" fmla="*/ 6350 w 59267"/>
              <a:gd name="connsiteY5" fmla="*/ 254000 h 695325"/>
              <a:gd name="connsiteX6" fmla="*/ 12700 w 59267"/>
              <a:gd name="connsiteY6" fmla="*/ 295275 h 695325"/>
              <a:gd name="connsiteX7" fmla="*/ 38100 w 59267"/>
              <a:gd name="connsiteY7" fmla="*/ 339725 h 695325"/>
              <a:gd name="connsiteX8" fmla="*/ 47625 w 59267"/>
              <a:gd name="connsiteY8" fmla="*/ 374650 h 695325"/>
              <a:gd name="connsiteX9" fmla="*/ 38100 w 59267"/>
              <a:gd name="connsiteY9" fmla="*/ 403225 h 695325"/>
              <a:gd name="connsiteX10" fmla="*/ 25400 w 59267"/>
              <a:gd name="connsiteY10" fmla="*/ 431800 h 695325"/>
              <a:gd name="connsiteX11" fmla="*/ 15875 w 59267"/>
              <a:gd name="connsiteY11" fmla="*/ 450850 h 695325"/>
              <a:gd name="connsiteX12" fmla="*/ 25400 w 59267"/>
              <a:gd name="connsiteY12" fmla="*/ 485775 h 695325"/>
              <a:gd name="connsiteX13" fmla="*/ 31750 w 59267"/>
              <a:gd name="connsiteY13" fmla="*/ 514350 h 695325"/>
              <a:gd name="connsiteX14" fmla="*/ 22225 w 59267"/>
              <a:gd name="connsiteY14" fmla="*/ 542925 h 695325"/>
              <a:gd name="connsiteX15" fmla="*/ 15875 w 59267"/>
              <a:gd name="connsiteY15" fmla="*/ 558800 h 695325"/>
              <a:gd name="connsiteX16" fmla="*/ 25400 w 59267"/>
              <a:gd name="connsiteY16" fmla="*/ 581025 h 695325"/>
              <a:gd name="connsiteX17" fmla="*/ 28575 w 59267"/>
              <a:gd name="connsiteY17" fmla="*/ 606425 h 695325"/>
              <a:gd name="connsiteX18" fmla="*/ 34925 w 59267"/>
              <a:gd name="connsiteY18" fmla="*/ 625475 h 695325"/>
              <a:gd name="connsiteX19" fmla="*/ 28575 w 59267"/>
              <a:gd name="connsiteY19" fmla="*/ 695325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9267" h="695325">
                <a:moveTo>
                  <a:pt x="0" y="0"/>
                </a:moveTo>
                <a:cubicBezTo>
                  <a:pt x="19050" y="17198"/>
                  <a:pt x="38100" y="34396"/>
                  <a:pt x="47625" y="57150"/>
                </a:cubicBezTo>
                <a:cubicBezTo>
                  <a:pt x="57150" y="79904"/>
                  <a:pt x="59267" y="113242"/>
                  <a:pt x="57150" y="136525"/>
                </a:cubicBezTo>
                <a:cubicBezTo>
                  <a:pt x="55033" y="159808"/>
                  <a:pt x="42333" y="181504"/>
                  <a:pt x="34925" y="196850"/>
                </a:cubicBezTo>
                <a:cubicBezTo>
                  <a:pt x="27517" y="212196"/>
                  <a:pt x="17463" y="219075"/>
                  <a:pt x="12700" y="228600"/>
                </a:cubicBezTo>
                <a:cubicBezTo>
                  <a:pt x="7937" y="238125"/>
                  <a:pt x="6350" y="242888"/>
                  <a:pt x="6350" y="254000"/>
                </a:cubicBezTo>
                <a:cubicBezTo>
                  <a:pt x="6350" y="265112"/>
                  <a:pt x="7408" y="280988"/>
                  <a:pt x="12700" y="295275"/>
                </a:cubicBezTo>
                <a:cubicBezTo>
                  <a:pt x="17992" y="309562"/>
                  <a:pt x="32279" y="326496"/>
                  <a:pt x="38100" y="339725"/>
                </a:cubicBezTo>
                <a:cubicBezTo>
                  <a:pt x="43921" y="352954"/>
                  <a:pt x="47625" y="364067"/>
                  <a:pt x="47625" y="374650"/>
                </a:cubicBezTo>
                <a:cubicBezTo>
                  <a:pt x="47625" y="385233"/>
                  <a:pt x="41804" y="393700"/>
                  <a:pt x="38100" y="403225"/>
                </a:cubicBezTo>
                <a:cubicBezTo>
                  <a:pt x="34396" y="412750"/>
                  <a:pt x="29104" y="423863"/>
                  <a:pt x="25400" y="431800"/>
                </a:cubicBezTo>
                <a:cubicBezTo>
                  <a:pt x="21696" y="439737"/>
                  <a:pt x="15875" y="441854"/>
                  <a:pt x="15875" y="450850"/>
                </a:cubicBezTo>
                <a:cubicBezTo>
                  <a:pt x="15875" y="459846"/>
                  <a:pt x="22754" y="475192"/>
                  <a:pt x="25400" y="485775"/>
                </a:cubicBezTo>
                <a:cubicBezTo>
                  <a:pt x="28046" y="496358"/>
                  <a:pt x="32279" y="504825"/>
                  <a:pt x="31750" y="514350"/>
                </a:cubicBezTo>
                <a:cubicBezTo>
                  <a:pt x="31221" y="523875"/>
                  <a:pt x="24871" y="535517"/>
                  <a:pt x="22225" y="542925"/>
                </a:cubicBezTo>
                <a:cubicBezTo>
                  <a:pt x="19579" y="550333"/>
                  <a:pt x="15346" y="552450"/>
                  <a:pt x="15875" y="558800"/>
                </a:cubicBezTo>
                <a:cubicBezTo>
                  <a:pt x="16404" y="565150"/>
                  <a:pt x="23283" y="573088"/>
                  <a:pt x="25400" y="581025"/>
                </a:cubicBezTo>
                <a:cubicBezTo>
                  <a:pt x="27517" y="588962"/>
                  <a:pt x="26988" y="599017"/>
                  <a:pt x="28575" y="606425"/>
                </a:cubicBezTo>
                <a:cubicBezTo>
                  <a:pt x="30162" y="613833"/>
                  <a:pt x="34925" y="610658"/>
                  <a:pt x="34925" y="625475"/>
                </a:cubicBezTo>
                <a:cubicBezTo>
                  <a:pt x="34925" y="640292"/>
                  <a:pt x="28575" y="695325"/>
                  <a:pt x="28575" y="695325"/>
                </a:cubicBezTo>
              </a:path>
            </a:pathLst>
          </a:cu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343275" y="2740025"/>
            <a:ext cx="59267" cy="695325"/>
          </a:xfrm>
          <a:custGeom>
            <a:avLst/>
            <a:gdLst>
              <a:gd name="connsiteX0" fmla="*/ 0 w 59267"/>
              <a:gd name="connsiteY0" fmla="*/ 0 h 695325"/>
              <a:gd name="connsiteX1" fmla="*/ 47625 w 59267"/>
              <a:gd name="connsiteY1" fmla="*/ 57150 h 695325"/>
              <a:gd name="connsiteX2" fmla="*/ 57150 w 59267"/>
              <a:gd name="connsiteY2" fmla="*/ 136525 h 695325"/>
              <a:gd name="connsiteX3" fmla="*/ 34925 w 59267"/>
              <a:gd name="connsiteY3" fmla="*/ 196850 h 695325"/>
              <a:gd name="connsiteX4" fmla="*/ 12700 w 59267"/>
              <a:gd name="connsiteY4" fmla="*/ 228600 h 695325"/>
              <a:gd name="connsiteX5" fmla="*/ 6350 w 59267"/>
              <a:gd name="connsiteY5" fmla="*/ 254000 h 695325"/>
              <a:gd name="connsiteX6" fmla="*/ 12700 w 59267"/>
              <a:gd name="connsiteY6" fmla="*/ 295275 h 695325"/>
              <a:gd name="connsiteX7" fmla="*/ 38100 w 59267"/>
              <a:gd name="connsiteY7" fmla="*/ 339725 h 695325"/>
              <a:gd name="connsiteX8" fmla="*/ 47625 w 59267"/>
              <a:gd name="connsiteY8" fmla="*/ 374650 h 695325"/>
              <a:gd name="connsiteX9" fmla="*/ 38100 w 59267"/>
              <a:gd name="connsiteY9" fmla="*/ 403225 h 695325"/>
              <a:gd name="connsiteX10" fmla="*/ 25400 w 59267"/>
              <a:gd name="connsiteY10" fmla="*/ 431800 h 695325"/>
              <a:gd name="connsiteX11" fmla="*/ 15875 w 59267"/>
              <a:gd name="connsiteY11" fmla="*/ 450850 h 695325"/>
              <a:gd name="connsiteX12" fmla="*/ 25400 w 59267"/>
              <a:gd name="connsiteY12" fmla="*/ 485775 h 695325"/>
              <a:gd name="connsiteX13" fmla="*/ 31750 w 59267"/>
              <a:gd name="connsiteY13" fmla="*/ 514350 h 695325"/>
              <a:gd name="connsiteX14" fmla="*/ 22225 w 59267"/>
              <a:gd name="connsiteY14" fmla="*/ 542925 h 695325"/>
              <a:gd name="connsiteX15" fmla="*/ 15875 w 59267"/>
              <a:gd name="connsiteY15" fmla="*/ 558800 h 695325"/>
              <a:gd name="connsiteX16" fmla="*/ 25400 w 59267"/>
              <a:gd name="connsiteY16" fmla="*/ 581025 h 695325"/>
              <a:gd name="connsiteX17" fmla="*/ 28575 w 59267"/>
              <a:gd name="connsiteY17" fmla="*/ 606425 h 695325"/>
              <a:gd name="connsiteX18" fmla="*/ 34925 w 59267"/>
              <a:gd name="connsiteY18" fmla="*/ 625475 h 695325"/>
              <a:gd name="connsiteX19" fmla="*/ 28575 w 59267"/>
              <a:gd name="connsiteY19" fmla="*/ 695325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9267" h="695325">
                <a:moveTo>
                  <a:pt x="0" y="0"/>
                </a:moveTo>
                <a:cubicBezTo>
                  <a:pt x="19050" y="17198"/>
                  <a:pt x="38100" y="34396"/>
                  <a:pt x="47625" y="57150"/>
                </a:cubicBezTo>
                <a:cubicBezTo>
                  <a:pt x="57150" y="79904"/>
                  <a:pt x="59267" y="113242"/>
                  <a:pt x="57150" y="136525"/>
                </a:cubicBezTo>
                <a:cubicBezTo>
                  <a:pt x="55033" y="159808"/>
                  <a:pt x="42333" y="181504"/>
                  <a:pt x="34925" y="196850"/>
                </a:cubicBezTo>
                <a:cubicBezTo>
                  <a:pt x="27517" y="212196"/>
                  <a:pt x="17463" y="219075"/>
                  <a:pt x="12700" y="228600"/>
                </a:cubicBezTo>
                <a:cubicBezTo>
                  <a:pt x="7937" y="238125"/>
                  <a:pt x="6350" y="242888"/>
                  <a:pt x="6350" y="254000"/>
                </a:cubicBezTo>
                <a:cubicBezTo>
                  <a:pt x="6350" y="265112"/>
                  <a:pt x="7408" y="280988"/>
                  <a:pt x="12700" y="295275"/>
                </a:cubicBezTo>
                <a:cubicBezTo>
                  <a:pt x="17992" y="309562"/>
                  <a:pt x="32279" y="326496"/>
                  <a:pt x="38100" y="339725"/>
                </a:cubicBezTo>
                <a:cubicBezTo>
                  <a:pt x="43921" y="352954"/>
                  <a:pt x="47625" y="364067"/>
                  <a:pt x="47625" y="374650"/>
                </a:cubicBezTo>
                <a:cubicBezTo>
                  <a:pt x="47625" y="385233"/>
                  <a:pt x="41804" y="393700"/>
                  <a:pt x="38100" y="403225"/>
                </a:cubicBezTo>
                <a:cubicBezTo>
                  <a:pt x="34396" y="412750"/>
                  <a:pt x="29104" y="423863"/>
                  <a:pt x="25400" y="431800"/>
                </a:cubicBezTo>
                <a:cubicBezTo>
                  <a:pt x="21696" y="439737"/>
                  <a:pt x="15875" y="441854"/>
                  <a:pt x="15875" y="450850"/>
                </a:cubicBezTo>
                <a:cubicBezTo>
                  <a:pt x="15875" y="459846"/>
                  <a:pt x="22754" y="475192"/>
                  <a:pt x="25400" y="485775"/>
                </a:cubicBezTo>
                <a:cubicBezTo>
                  <a:pt x="28046" y="496358"/>
                  <a:pt x="32279" y="504825"/>
                  <a:pt x="31750" y="514350"/>
                </a:cubicBezTo>
                <a:cubicBezTo>
                  <a:pt x="31221" y="523875"/>
                  <a:pt x="24871" y="535517"/>
                  <a:pt x="22225" y="542925"/>
                </a:cubicBezTo>
                <a:cubicBezTo>
                  <a:pt x="19579" y="550333"/>
                  <a:pt x="15346" y="552450"/>
                  <a:pt x="15875" y="558800"/>
                </a:cubicBezTo>
                <a:cubicBezTo>
                  <a:pt x="16404" y="565150"/>
                  <a:pt x="23283" y="573088"/>
                  <a:pt x="25400" y="581025"/>
                </a:cubicBezTo>
                <a:cubicBezTo>
                  <a:pt x="27517" y="588962"/>
                  <a:pt x="26988" y="599017"/>
                  <a:pt x="28575" y="606425"/>
                </a:cubicBezTo>
                <a:cubicBezTo>
                  <a:pt x="30162" y="613833"/>
                  <a:pt x="34925" y="610658"/>
                  <a:pt x="34925" y="625475"/>
                </a:cubicBezTo>
                <a:cubicBezTo>
                  <a:pt x="34925" y="640292"/>
                  <a:pt x="28575" y="695325"/>
                  <a:pt x="28575" y="695325"/>
                </a:cubicBezTo>
              </a:path>
            </a:pathLst>
          </a:cu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533900" y="3368675"/>
            <a:ext cx="412750" cy="231775"/>
          </a:xfrm>
          <a:custGeom>
            <a:avLst/>
            <a:gdLst>
              <a:gd name="connsiteX0" fmla="*/ 0 w 412750"/>
              <a:gd name="connsiteY0" fmla="*/ 9525 h 231775"/>
              <a:gd name="connsiteX1" fmla="*/ 95250 w 412750"/>
              <a:gd name="connsiteY1" fmla="*/ 9525 h 231775"/>
              <a:gd name="connsiteX2" fmla="*/ 196850 w 412750"/>
              <a:gd name="connsiteY2" fmla="*/ 66675 h 231775"/>
              <a:gd name="connsiteX3" fmla="*/ 247650 w 412750"/>
              <a:gd name="connsiteY3" fmla="*/ 123825 h 231775"/>
              <a:gd name="connsiteX4" fmla="*/ 304800 w 412750"/>
              <a:gd name="connsiteY4" fmla="*/ 187325 h 231775"/>
              <a:gd name="connsiteX5" fmla="*/ 412750 w 412750"/>
              <a:gd name="connsiteY5" fmla="*/ 231775 h 231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2750" h="231775">
                <a:moveTo>
                  <a:pt x="0" y="9525"/>
                </a:moveTo>
                <a:cubicBezTo>
                  <a:pt x="31221" y="4762"/>
                  <a:pt x="62442" y="0"/>
                  <a:pt x="95250" y="9525"/>
                </a:cubicBezTo>
                <a:cubicBezTo>
                  <a:pt x="128058" y="19050"/>
                  <a:pt x="171450" y="47625"/>
                  <a:pt x="196850" y="66675"/>
                </a:cubicBezTo>
                <a:cubicBezTo>
                  <a:pt x="222250" y="85725"/>
                  <a:pt x="247650" y="123825"/>
                  <a:pt x="247650" y="123825"/>
                </a:cubicBezTo>
                <a:cubicBezTo>
                  <a:pt x="265642" y="143933"/>
                  <a:pt x="277283" y="169333"/>
                  <a:pt x="304800" y="187325"/>
                </a:cubicBezTo>
                <a:cubicBezTo>
                  <a:pt x="332317" y="205317"/>
                  <a:pt x="412750" y="231775"/>
                  <a:pt x="412750" y="231775"/>
                </a:cubicBezTo>
              </a:path>
            </a:pathLst>
          </a:cu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 lang="en-US"/>
              <a:pPr/>
              <a:t>6</a:t>
            </a:fld>
            <a:endParaRPr lang="en-US"/>
          </a:p>
        </p:txBody>
      </p:sp>
      <p:cxnSp>
        <p:nvCxnSpPr>
          <p:cNvPr id="32" name="Straight Connector 31"/>
          <p:cNvCxnSpPr>
            <a:cxnSpLocks noChangeAspect="1"/>
          </p:cNvCxnSpPr>
          <p:nvPr/>
        </p:nvCxnSpPr>
        <p:spPr>
          <a:xfrm rot="10800000">
            <a:off x="3097100" y="2726156"/>
            <a:ext cx="2389302" cy="1588"/>
          </a:xfrm>
          <a:prstGeom prst="line">
            <a:avLst/>
          </a:prstGeom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Aspect="1"/>
          </p:cNvCxnSpPr>
          <p:nvPr/>
        </p:nvCxnSpPr>
        <p:spPr>
          <a:xfrm rot="10800000">
            <a:off x="3192350" y="3359040"/>
            <a:ext cx="2389302" cy="158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cxnSpLocks/>
          </p:cNvCxnSpPr>
          <p:nvPr/>
        </p:nvCxnSpPr>
        <p:spPr>
          <a:xfrm rot="5400000">
            <a:off x="3131026" y="3379731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 rot="5400000">
            <a:off x="3268420" y="3379731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 noChangeAspect="1"/>
          </p:cNvCxnSpPr>
          <p:nvPr/>
        </p:nvCxnSpPr>
        <p:spPr>
          <a:xfrm rot="5400000">
            <a:off x="3405819" y="3379726"/>
            <a:ext cx="113343" cy="71967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 rot="5400000">
            <a:off x="3543208" y="3379731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 rot="5400000">
            <a:off x="3680602" y="3379731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 rot="5400000">
            <a:off x="3817996" y="3379731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 rot="5400000">
            <a:off x="3955390" y="3379731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 rot="5400000">
            <a:off x="4092784" y="3379731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 rot="5400000">
            <a:off x="4230178" y="3379731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 rot="5400000">
            <a:off x="4367572" y="3379731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 rot="5400000">
            <a:off x="4504966" y="3379731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 rot="5400000">
            <a:off x="4642360" y="3379731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 rot="5400000">
            <a:off x="4779754" y="3379731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 rot="5400000">
            <a:off x="4917148" y="3379731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/>
        </p:nvCxnSpPr>
        <p:spPr>
          <a:xfrm rot="5400000">
            <a:off x="5054542" y="3379731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/>
        </p:nvCxnSpPr>
        <p:spPr>
          <a:xfrm rot="5400000">
            <a:off x="5191936" y="3379731"/>
            <a:ext cx="113350" cy="71968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>
            <a:grpSpLocks noChangeAspect="1"/>
          </p:cNvGrpSpPr>
          <p:nvPr/>
        </p:nvGrpSpPr>
        <p:grpSpPr>
          <a:xfrm flipV="1">
            <a:off x="4214871" y="3486042"/>
            <a:ext cx="216025" cy="192021"/>
            <a:chOff x="4199890" y="4611579"/>
            <a:chExt cx="246888" cy="219455"/>
          </a:xfrm>
        </p:grpSpPr>
        <p:cxnSp>
          <p:nvCxnSpPr>
            <p:cNvPr id="25" name="Straight Connector 24"/>
            <p:cNvCxnSpPr>
              <a:cxnSpLocks/>
            </p:cNvCxnSpPr>
            <p:nvPr/>
          </p:nvCxnSpPr>
          <p:spPr>
            <a:xfrm rot="10800000">
              <a:off x="4199890" y="4611579"/>
              <a:ext cx="246888" cy="0"/>
            </a:xfrm>
            <a:prstGeom prst="line">
              <a:avLst/>
            </a:prstGeom>
            <a:ln w="5715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cxnSpLocks/>
            </p:cNvCxnSpPr>
            <p:nvPr/>
          </p:nvCxnSpPr>
          <p:spPr>
            <a:xfrm rot="5400000">
              <a:off x="4213606" y="4721307"/>
              <a:ext cx="219455" cy="0"/>
            </a:xfrm>
            <a:prstGeom prst="line">
              <a:avLst/>
            </a:prstGeom>
            <a:ln w="5715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Arrow Connector 26"/>
          <p:cNvCxnSpPr>
            <a:cxnSpLocks/>
          </p:cNvCxnSpPr>
          <p:nvPr/>
        </p:nvCxnSpPr>
        <p:spPr>
          <a:xfrm>
            <a:off x="4715431" y="3577203"/>
            <a:ext cx="21742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cxnSpLocks/>
          </p:cNvCxnSpPr>
          <p:nvPr/>
        </p:nvCxnSpPr>
        <p:spPr>
          <a:xfrm>
            <a:off x="4214173" y="3196204"/>
            <a:ext cx="217421" cy="0"/>
          </a:xfrm>
          <a:prstGeom prst="straightConnector1">
            <a:avLst/>
          </a:prstGeom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>
            <a:off x="3078048" y="2933591"/>
            <a:ext cx="850900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414432" y="3276604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492499" y="2379138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665133" y="3500968"/>
            <a:ext cx="3180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Palatino"/>
                <a:cs typeface="Palatino"/>
              </a:rPr>
              <a:t>v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127501" y="2836335"/>
            <a:ext cx="3907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σ</a:t>
            </a:r>
            <a:r>
              <a:rPr lang="en-US" sz="1400" i="1" baseline="-25000">
                <a:latin typeface="Times"/>
                <a:cs typeface="Times"/>
              </a:rPr>
              <a:t>xy</a:t>
            </a:r>
            <a:endParaRPr lang="en-US" sz="1400">
              <a:latin typeface="Times"/>
              <a:cs typeface="Times"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Aspect="1"/>
          </p:cNvCxnSpPr>
          <p:nvPr/>
        </p:nvCxnSpPr>
        <p:spPr>
          <a:xfrm rot="10800000">
            <a:off x="2950633" y="2796634"/>
            <a:ext cx="2286000" cy="794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 rot="5400000">
            <a:off x="2722821" y="2702995"/>
            <a:ext cx="2534202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cxnSpLocks noChangeAspect="1"/>
          </p:cNvCxnSpPr>
          <p:nvPr/>
        </p:nvCxnSpPr>
        <p:spPr>
          <a:xfrm>
            <a:off x="3664490" y="2794000"/>
            <a:ext cx="649277" cy="1588"/>
          </a:xfrm>
          <a:prstGeom prst="straightConnector1">
            <a:avLst/>
          </a:prstGeom>
          <a:ln w="38100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 rot="16200000">
            <a:off x="3975102" y="1934632"/>
            <a:ext cx="880533" cy="872069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Arc 16"/>
          <p:cNvSpPr/>
          <p:nvPr/>
        </p:nvSpPr>
        <p:spPr>
          <a:xfrm>
            <a:off x="3354916" y="2178050"/>
            <a:ext cx="1271016" cy="1264412"/>
          </a:xfrm>
          <a:prstGeom prst="arc">
            <a:avLst>
              <a:gd name="adj1" fmla="val 14229663"/>
              <a:gd name="adj2" fmla="val 18205859"/>
            </a:avLst>
          </a:pr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/>
          <p:cNvSpPr>
            <a:spLocks/>
          </p:cNvSpPr>
          <p:nvPr/>
        </p:nvSpPr>
        <p:spPr>
          <a:xfrm flipV="1">
            <a:off x="3361266" y="2154767"/>
            <a:ext cx="1264750" cy="1264412"/>
          </a:xfrm>
          <a:prstGeom prst="arc">
            <a:avLst>
              <a:gd name="adj1" fmla="val 14138974"/>
              <a:gd name="adj2" fmla="val 18158529"/>
            </a:avLst>
          </a:pr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c 26"/>
          <p:cNvSpPr>
            <a:spLocks/>
          </p:cNvSpPr>
          <p:nvPr/>
        </p:nvSpPr>
        <p:spPr>
          <a:xfrm>
            <a:off x="3154887" y="1951559"/>
            <a:ext cx="1673352" cy="1673352"/>
          </a:xfrm>
          <a:prstGeom prst="arc">
            <a:avLst>
              <a:gd name="adj1" fmla="val 14229663"/>
              <a:gd name="adj2" fmla="val 18205859"/>
            </a:avLst>
          </a:pr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/>
          <p:cNvSpPr>
            <a:spLocks/>
          </p:cNvSpPr>
          <p:nvPr/>
        </p:nvSpPr>
        <p:spPr>
          <a:xfrm flipV="1">
            <a:off x="3154899" y="1970621"/>
            <a:ext cx="1673352" cy="1673352"/>
          </a:xfrm>
          <a:prstGeom prst="arc">
            <a:avLst>
              <a:gd name="adj1" fmla="val 14229663"/>
              <a:gd name="adj2" fmla="val 18205859"/>
            </a:avLst>
          </a:pr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c 30"/>
          <p:cNvSpPr>
            <a:spLocks/>
          </p:cNvSpPr>
          <p:nvPr/>
        </p:nvSpPr>
        <p:spPr>
          <a:xfrm flipV="1">
            <a:off x="2919944" y="1728285"/>
            <a:ext cx="2139696" cy="2139696"/>
          </a:xfrm>
          <a:prstGeom prst="arc">
            <a:avLst>
              <a:gd name="adj1" fmla="val 14229663"/>
              <a:gd name="adj2" fmla="val 18205859"/>
            </a:avLst>
          </a:pr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>
            <a:spLocks/>
          </p:cNvSpPr>
          <p:nvPr/>
        </p:nvSpPr>
        <p:spPr>
          <a:xfrm>
            <a:off x="2917839" y="1727239"/>
            <a:ext cx="2139696" cy="2139696"/>
          </a:xfrm>
          <a:prstGeom prst="arc">
            <a:avLst>
              <a:gd name="adj1" fmla="val 14229663"/>
              <a:gd name="adj2" fmla="val 18205859"/>
            </a:avLst>
          </a:pr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127499" y="2751667"/>
            <a:ext cx="344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522127" y="2751667"/>
            <a:ext cx="3919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-</a:t>
            </a:r>
            <a:r>
              <a:rPr lang="en-US" sz="1400" i="1">
                <a:latin typeface="Times"/>
                <a:cs typeface="Times"/>
              </a:rPr>
              <a:t>X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627034" y="1972734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q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63067" y="2722033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x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49700" y="1282701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514598" y="1926167"/>
            <a:ext cx="1093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emitted waves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14598" y="3390897"/>
            <a:ext cx="1093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emitted waves</a:t>
            </a:r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3968750" y="2774950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60272-EAFD-9C41-8B3C-035DBDA0153F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 cmpd="sng" algn="ctr">
          <a:noFill/>
          <a:prstDash val="solid"/>
          <a:round/>
          <a:headEnd type="stealth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 w="1905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400" i="1">
            <a:latin typeface="Times"/>
            <a:cs typeface="Time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376</Words>
  <Application>Microsoft Macintosh PowerPoint</Application>
  <PresentationFormat>On-screen Show (4:3)</PresentationFormat>
  <Paragraphs>188</Paragraphs>
  <Slides>19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Nora Margaret Anderson</dc:creator>
  <cp:lastModifiedBy>Peter Anderson</cp:lastModifiedBy>
  <cp:revision>29</cp:revision>
  <cp:lastPrinted>2015-12-31T22:46:26Z</cp:lastPrinted>
  <dcterms:created xsi:type="dcterms:W3CDTF">2014-09-23T13:59:14Z</dcterms:created>
  <dcterms:modified xsi:type="dcterms:W3CDTF">2015-12-31T22:57:47Z</dcterms:modified>
</cp:coreProperties>
</file>