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6" r:id="rId6"/>
    <p:sldId id="274" r:id="rId7"/>
    <p:sldId id="261" r:id="rId8"/>
    <p:sldId id="260" r:id="rId9"/>
    <p:sldId id="259" r:id="rId10"/>
    <p:sldId id="273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53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29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82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32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12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19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7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52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63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11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A5-6D4D-4715-800E-DC2D28B6F2DC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63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E1FA5-6D4D-4715-800E-DC2D28B6F2DC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F6552-D22D-487C-B20E-3F21F8F90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tran.org/hapi" TargetMode="External"/><Relationship Id="rId2" Type="http://schemas.openxmlformats.org/officeDocument/2006/relationships/hyperlink" Target="http://www.hitran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hitran.iao.ru/hom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emtube3d.com/category/structure-and-bonding/molecular-vibrations-ir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Absorption Spectroscopy of Gases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Fundamentals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6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i="1" dirty="0" smtClean="0"/>
              <a:t>HITRAN</a:t>
            </a:r>
            <a:r>
              <a:rPr lang="en-GB" dirty="0" smtClean="0"/>
              <a:t> Database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27584" y="1772816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ea typeface="Times" panose="02020603050405020304" pitchFamily="18" charset="0"/>
              </a:rPr>
              <a:t>An extremely useful source of information on spectral line parameters </a:t>
            </a:r>
            <a:r>
              <a:rPr lang="en-GB" dirty="0" smtClean="0">
                <a:ea typeface="Times" panose="02020603050405020304" pitchFamily="18" charset="0"/>
              </a:rPr>
              <a:t>is </a:t>
            </a:r>
            <a:r>
              <a:rPr lang="en-GB" dirty="0">
                <a:ea typeface="Times" panose="02020603050405020304" pitchFamily="18" charset="0"/>
              </a:rPr>
              <a:t>the </a:t>
            </a:r>
            <a:r>
              <a:rPr lang="en-GB" i="1" dirty="0">
                <a:ea typeface="Times" panose="02020603050405020304" pitchFamily="18" charset="0"/>
              </a:rPr>
              <a:t>HITRAN </a:t>
            </a:r>
            <a:r>
              <a:rPr lang="en-GB" dirty="0" smtClean="0">
                <a:ea typeface="Times" panose="02020603050405020304" pitchFamily="18" charset="0"/>
              </a:rPr>
              <a:t>database:</a:t>
            </a:r>
          </a:p>
          <a:p>
            <a:r>
              <a:rPr lang="en-GB" u="sng" dirty="0" smtClean="0">
                <a:hlinkClick r:id="rId2"/>
              </a:rPr>
              <a:t>http://www.hitran.org</a:t>
            </a:r>
            <a:endParaRPr lang="en-GB" dirty="0"/>
          </a:p>
          <a:p>
            <a:endParaRPr lang="en-GB" dirty="0" smtClean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r>
              <a:rPr lang="en-GB" dirty="0" smtClean="0">
                <a:ea typeface="Times" panose="02020603050405020304" pitchFamily="18" charset="0"/>
              </a:rPr>
              <a:t>Absorption </a:t>
            </a:r>
            <a:r>
              <a:rPr lang="en-GB" dirty="0">
                <a:ea typeface="Times" panose="02020603050405020304" pitchFamily="18" charset="0"/>
              </a:rPr>
              <a:t>spectra </a:t>
            </a:r>
            <a:r>
              <a:rPr lang="en-GB" dirty="0" smtClean="0">
                <a:ea typeface="Times" panose="02020603050405020304" pitchFamily="18" charset="0"/>
              </a:rPr>
              <a:t>may be modelled </a:t>
            </a:r>
            <a:r>
              <a:rPr lang="en-GB" dirty="0" smtClean="0"/>
              <a:t>with </a:t>
            </a:r>
            <a:r>
              <a:rPr lang="en-GB" dirty="0"/>
              <a:t>various adjustable parameters such as temperature, pressure, line shape (Voigt, Lorentz, or Doppler), path length, wavenumber range, etc</a:t>
            </a:r>
            <a:r>
              <a:rPr lang="en-GB" dirty="0" smtClean="0"/>
              <a:t>. using the </a:t>
            </a:r>
            <a:r>
              <a:rPr lang="en-GB" i="1" dirty="0" smtClean="0"/>
              <a:t>HITRAN</a:t>
            </a:r>
            <a:r>
              <a:rPr lang="en-GB" dirty="0" smtClean="0"/>
              <a:t> application sites:</a:t>
            </a:r>
            <a:endParaRPr lang="en-GB" dirty="0">
              <a:ea typeface="Times" panose="02020603050405020304" pitchFamily="18" charset="0"/>
            </a:endParaRPr>
          </a:p>
          <a:p>
            <a:endParaRPr lang="en-GB" dirty="0">
              <a:ea typeface="Times" panose="02020603050405020304" pitchFamily="18" charset="0"/>
            </a:endParaRPr>
          </a:p>
          <a:p>
            <a:r>
              <a:rPr lang="en-GB" dirty="0" smtClean="0">
                <a:ea typeface="Times" panose="02020603050405020304" pitchFamily="18" charset="0"/>
              </a:rPr>
              <a:t>The </a:t>
            </a:r>
            <a:r>
              <a:rPr lang="en-GB" i="1" dirty="0">
                <a:ea typeface="Times" panose="02020603050405020304" pitchFamily="18" charset="0"/>
              </a:rPr>
              <a:t>HITRAN </a:t>
            </a:r>
            <a:r>
              <a:rPr lang="en-GB" dirty="0">
                <a:ea typeface="Times" panose="02020603050405020304" pitchFamily="18" charset="0"/>
              </a:rPr>
              <a:t>Application Programming Interface (HAPI</a:t>
            </a:r>
            <a:r>
              <a:rPr lang="en-GB" dirty="0" smtClean="0">
                <a:ea typeface="Times" panose="02020603050405020304" pitchFamily="18" charset="0"/>
              </a:rPr>
              <a:t>)</a:t>
            </a:r>
          </a:p>
          <a:p>
            <a:r>
              <a:rPr lang="en-GB" u="sng" dirty="0" smtClean="0">
                <a:hlinkClick r:id="rId3"/>
              </a:rPr>
              <a:t>http</a:t>
            </a:r>
            <a:r>
              <a:rPr lang="en-GB" u="sng" dirty="0">
                <a:hlinkClick r:id="rId3"/>
              </a:rPr>
              <a:t>://www.hitran.org/hapi</a:t>
            </a:r>
            <a:endParaRPr lang="en-GB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endParaRPr lang="en-GB" dirty="0" smtClean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r>
              <a:rPr lang="en-GB" i="1" dirty="0" smtClean="0">
                <a:ea typeface="Times" panose="02020603050405020304" pitchFamily="18" charset="0"/>
              </a:rPr>
              <a:t>HITRAN </a:t>
            </a:r>
            <a:r>
              <a:rPr lang="en-GB" dirty="0">
                <a:ea typeface="Times" panose="02020603050405020304" pitchFamily="18" charset="0"/>
              </a:rPr>
              <a:t>on the </a:t>
            </a:r>
            <a:r>
              <a:rPr lang="en-GB" dirty="0" smtClean="0">
                <a:ea typeface="Times" panose="02020603050405020304" pitchFamily="18" charset="0"/>
              </a:rPr>
              <a:t>Web</a:t>
            </a:r>
            <a:endParaRPr lang="en-GB" dirty="0"/>
          </a:p>
          <a:p>
            <a:r>
              <a:rPr lang="en-GB" u="sng" dirty="0">
                <a:hlinkClick r:id="rId4"/>
              </a:rPr>
              <a:t>http://hitran.iao.ru/home</a:t>
            </a:r>
            <a:endParaRPr lang="en-GB" dirty="0"/>
          </a:p>
          <a:p>
            <a:endParaRPr lang="en-GB" dirty="0" smtClean="0"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8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Near-IR Lines of CO</a:t>
            </a:r>
            <a:endParaRPr lang="en-GB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8111761" cy="47540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3808" y="1232972"/>
            <a:ext cx="367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Transmission=</a:t>
            </a:r>
            <a:r>
              <a:rPr lang="en-GB" dirty="0" err="1"/>
              <a:t>exp</a:t>
            </a:r>
            <a:r>
              <a:rPr lang="en-GB" dirty="0"/>
              <a:t>(-</a:t>
            </a:r>
            <a:r>
              <a:rPr lang="en-GB" i="1" dirty="0" err="1">
                <a:latin typeface="Symbol" panose="05050102010706020507" pitchFamily="18" charset="2"/>
              </a:rPr>
              <a:t>a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GB" dirty="0"/>
              <a:t>)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with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GB" dirty="0"/>
              <a:t>=1cm</a:t>
            </a:r>
          </a:p>
        </p:txBody>
      </p:sp>
    </p:spTree>
    <p:extLst>
      <p:ext uri="{BB962C8B-B14F-4D97-AF65-F5344CB8AC3E}">
        <p14:creationId xmlns:p14="http://schemas.microsoft.com/office/powerpoint/2010/main" val="3752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Near-IR Lines of </a:t>
            </a:r>
            <a:r>
              <a:rPr lang="en-GB" dirty="0" smtClean="0"/>
              <a:t>CO</a:t>
            </a:r>
            <a:r>
              <a:rPr lang="en-GB" baseline="-25000" dirty="0" smtClean="0"/>
              <a:t>2</a:t>
            </a:r>
            <a:r>
              <a:rPr lang="en-GB" dirty="0" smtClean="0"/>
              <a:t> (1.6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 region)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8220490" cy="48177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33227" y="1417577"/>
            <a:ext cx="367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Transmission=</a:t>
            </a:r>
            <a:r>
              <a:rPr lang="en-GB" dirty="0" err="1"/>
              <a:t>exp</a:t>
            </a:r>
            <a:r>
              <a:rPr lang="en-GB" dirty="0"/>
              <a:t>(-</a:t>
            </a:r>
            <a:r>
              <a:rPr lang="en-GB" i="1" dirty="0" err="1">
                <a:latin typeface="Symbol" panose="05050102010706020507" pitchFamily="18" charset="2"/>
              </a:rPr>
              <a:t>a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GB" dirty="0"/>
              <a:t>)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with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GB" dirty="0"/>
              <a:t>=1cm</a:t>
            </a:r>
          </a:p>
        </p:txBody>
      </p:sp>
    </p:spTree>
    <p:extLst>
      <p:ext uri="{BB962C8B-B14F-4D97-AF65-F5344CB8AC3E}">
        <p14:creationId xmlns:p14="http://schemas.microsoft.com/office/powerpoint/2010/main" val="9172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Near-IR Lines of CO</a:t>
            </a:r>
            <a:r>
              <a:rPr lang="en-GB" baseline="-25000" dirty="0"/>
              <a:t>2</a:t>
            </a:r>
            <a:r>
              <a:rPr lang="en-GB" dirty="0"/>
              <a:t> </a:t>
            </a:r>
            <a:r>
              <a:rPr lang="en-GB" dirty="0" smtClean="0"/>
              <a:t>(2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 </a:t>
            </a:r>
            <a:r>
              <a:rPr lang="en-GB" dirty="0"/>
              <a:t>region)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2816"/>
            <a:ext cx="7957401" cy="46576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43808" y="1417638"/>
            <a:ext cx="367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Transmission=</a:t>
            </a:r>
            <a:r>
              <a:rPr lang="en-GB" dirty="0" err="1"/>
              <a:t>exp</a:t>
            </a:r>
            <a:r>
              <a:rPr lang="en-GB" dirty="0"/>
              <a:t>(-</a:t>
            </a:r>
            <a:r>
              <a:rPr lang="en-GB" i="1" dirty="0" err="1">
                <a:latin typeface="Symbol" panose="05050102010706020507" pitchFamily="18" charset="2"/>
              </a:rPr>
              <a:t>a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GB" dirty="0"/>
              <a:t>)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with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GB" dirty="0"/>
              <a:t>=1cm</a:t>
            </a:r>
          </a:p>
        </p:txBody>
      </p:sp>
    </p:spTree>
    <p:extLst>
      <p:ext uri="{BB962C8B-B14F-4D97-AF65-F5344CB8AC3E}">
        <p14:creationId xmlns:p14="http://schemas.microsoft.com/office/powerpoint/2010/main" val="37211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Near-IR Lines of </a:t>
            </a:r>
            <a:r>
              <a:rPr lang="en-GB" dirty="0" smtClean="0"/>
              <a:t>C</a:t>
            </a:r>
            <a:r>
              <a:rPr lang="en-GB" baseline="-25000" dirty="0" smtClean="0"/>
              <a:t>2</a:t>
            </a:r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8111761" cy="47600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43808" y="1444345"/>
            <a:ext cx="367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Transmission=</a:t>
            </a:r>
            <a:r>
              <a:rPr lang="en-GB" dirty="0" err="1"/>
              <a:t>exp</a:t>
            </a:r>
            <a:r>
              <a:rPr lang="en-GB" dirty="0"/>
              <a:t>(-</a:t>
            </a:r>
            <a:r>
              <a:rPr lang="en-GB" i="1" dirty="0" err="1">
                <a:latin typeface="Symbol" panose="05050102010706020507" pitchFamily="18" charset="2"/>
              </a:rPr>
              <a:t>a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GB" dirty="0"/>
              <a:t>)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with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GB" dirty="0"/>
              <a:t>=1cm</a:t>
            </a:r>
          </a:p>
        </p:txBody>
      </p:sp>
    </p:spTree>
    <p:extLst>
      <p:ext uri="{BB962C8B-B14F-4D97-AF65-F5344CB8AC3E}">
        <p14:creationId xmlns:p14="http://schemas.microsoft.com/office/powerpoint/2010/main" val="40221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Near-IR Lines of </a:t>
            </a:r>
            <a:r>
              <a:rPr lang="en-GB" dirty="0" smtClean="0"/>
              <a:t>CH</a:t>
            </a:r>
            <a:r>
              <a:rPr lang="en-GB" baseline="-25000" dirty="0" smtClean="0"/>
              <a:t>4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84" y="1628800"/>
            <a:ext cx="7988033" cy="46756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33227" y="1293252"/>
            <a:ext cx="367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Transmission=</a:t>
            </a:r>
            <a:r>
              <a:rPr lang="en-GB" dirty="0" err="1"/>
              <a:t>exp</a:t>
            </a:r>
            <a:r>
              <a:rPr lang="en-GB" dirty="0"/>
              <a:t>(-</a:t>
            </a:r>
            <a:r>
              <a:rPr lang="en-GB" i="1" dirty="0" err="1">
                <a:latin typeface="Symbol" panose="05050102010706020507" pitchFamily="18" charset="2"/>
              </a:rPr>
              <a:t>a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GB" dirty="0"/>
              <a:t>)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with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GB" dirty="0"/>
              <a:t>=1cm</a:t>
            </a:r>
          </a:p>
        </p:txBody>
      </p:sp>
    </p:spTree>
    <p:extLst>
      <p:ext uri="{BB962C8B-B14F-4D97-AF65-F5344CB8AC3E}">
        <p14:creationId xmlns:p14="http://schemas.microsoft.com/office/powerpoint/2010/main" val="16091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Near-IR Lines of </a:t>
            </a:r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O (1.4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 </a:t>
            </a:r>
            <a:r>
              <a:rPr lang="en-GB" dirty="0"/>
              <a:t>region)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0808"/>
            <a:ext cx="7805756" cy="45689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71800" y="1388650"/>
            <a:ext cx="367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Transmission=</a:t>
            </a:r>
            <a:r>
              <a:rPr lang="en-GB" dirty="0" err="1"/>
              <a:t>exp</a:t>
            </a:r>
            <a:r>
              <a:rPr lang="en-GB" dirty="0"/>
              <a:t>(-</a:t>
            </a:r>
            <a:r>
              <a:rPr lang="en-GB" i="1" dirty="0" err="1">
                <a:latin typeface="Symbol" panose="05050102010706020507" pitchFamily="18" charset="2"/>
              </a:rPr>
              <a:t>a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GB" dirty="0"/>
              <a:t>)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with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GB" dirty="0"/>
              <a:t>=1cm</a:t>
            </a:r>
          </a:p>
        </p:txBody>
      </p:sp>
    </p:spTree>
    <p:extLst>
      <p:ext uri="{BB962C8B-B14F-4D97-AF65-F5344CB8AC3E}">
        <p14:creationId xmlns:p14="http://schemas.microsoft.com/office/powerpoint/2010/main" val="26991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Near-IR Lines of </a:t>
            </a:r>
            <a:r>
              <a:rPr lang="en-GB" dirty="0" smtClean="0"/>
              <a:t>NH</a:t>
            </a:r>
            <a:r>
              <a:rPr lang="en-GB" baseline="-25000" dirty="0"/>
              <a:t>3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0808"/>
            <a:ext cx="8147248" cy="47808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33227" y="1331476"/>
            <a:ext cx="367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Transmission=</a:t>
            </a:r>
            <a:r>
              <a:rPr lang="en-GB" dirty="0" err="1"/>
              <a:t>exp</a:t>
            </a:r>
            <a:r>
              <a:rPr lang="en-GB" dirty="0"/>
              <a:t>(-</a:t>
            </a:r>
            <a:r>
              <a:rPr lang="en-GB" i="1" dirty="0" err="1">
                <a:latin typeface="Symbol" panose="05050102010706020507" pitchFamily="18" charset="2"/>
              </a:rPr>
              <a:t>a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GB" dirty="0"/>
              <a:t>)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with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GB" dirty="0"/>
              <a:t>=1cm</a:t>
            </a:r>
          </a:p>
        </p:txBody>
      </p:sp>
    </p:spTree>
    <p:extLst>
      <p:ext uri="{BB962C8B-B14F-4D97-AF65-F5344CB8AC3E}">
        <p14:creationId xmlns:p14="http://schemas.microsoft.com/office/powerpoint/2010/main" val="10577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Near-IR Lines of </a:t>
            </a:r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S </a:t>
            </a:r>
            <a:r>
              <a:rPr lang="en-GB" dirty="0"/>
              <a:t>(</a:t>
            </a:r>
            <a:r>
              <a:rPr lang="en-GB" dirty="0" smtClean="0"/>
              <a:t>1.6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 </a:t>
            </a:r>
            <a:r>
              <a:rPr lang="en-GB" dirty="0"/>
              <a:t>region)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82" y="1556792"/>
            <a:ext cx="8230618" cy="4829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32718" y="1302549"/>
            <a:ext cx="367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Transmission=</a:t>
            </a:r>
            <a:r>
              <a:rPr lang="en-GB" dirty="0" err="1"/>
              <a:t>exp</a:t>
            </a:r>
            <a:r>
              <a:rPr lang="en-GB" dirty="0"/>
              <a:t>(-</a:t>
            </a:r>
            <a:r>
              <a:rPr lang="en-GB" i="1" dirty="0" err="1">
                <a:latin typeface="Symbol" panose="05050102010706020507" pitchFamily="18" charset="2"/>
              </a:rPr>
              <a:t>a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GB" dirty="0"/>
              <a:t>)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with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GB" dirty="0"/>
              <a:t>=1cm</a:t>
            </a:r>
          </a:p>
        </p:txBody>
      </p:sp>
    </p:spTree>
    <p:extLst>
      <p:ext uri="{BB962C8B-B14F-4D97-AF65-F5344CB8AC3E}">
        <p14:creationId xmlns:p14="http://schemas.microsoft.com/office/powerpoint/2010/main" val="18108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Near-IR Lines of </a:t>
            </a:r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S (1.9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 </a:t>
            </a:r>
            <a:r>
              <a:rPr lang="en-GB" dirty="0"/>
              <a:t>region)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2816"/>
            <a:ext cx="7813385" cy="45849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43808" y="1772816"/>
            <a:ext cx="367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Transmission=</a:t>
            </a:r>
            <a:r>
              <a:rPr lang="en-GB" dirty="0" err="1"/>
              <a:t>exp</a:t>
            </a:r>
            <a:r>
              <a:rPr lang="en-GB" dirty="0"/>
              <a:t>(-</a:t>
            </a:r>
            <a:r>
              <a:rPr lang="en-GB" i="1" dirty="0" err="1">
                <a:latin typeface="Symbol" panose="05050102010706020507" pitchFamily="18" charset="2"/>
              </a:rPr>
              <a:t>a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GB" dirty="0"/>
              <a:t>)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with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GB" dirty="0"/>
              <a:t>=1cm</a:t>
            </a:r>
          </a:p>
        </p:txBody>
      </p:sp>
    </p:spTree>
    <p:extLst>
      <p:ext uri="{BB962C8B-B14F-4D97-AF65-F5344CB8AC3E}">
        <p14:creationId xmlns:p14="http://schemas.microsoft.com/office/powerpoint/2010/main" val="16365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Beer-Lambert Law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354" y="1550874"/>
            <a:ext cx="4755292" cy="236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765166"/>
              </p:ext>
            </p:extLst>
          </p:nvPr>
        </p:nvGraphicFramePr>
        <p:xfrm>
          <a:off x="2965193" y="4226455"/>
          <a:ext cx="3299883" cy="48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4" imgW="1739880" imgH="253800" progId="Equation.DSMT4">
                  <p:embed/>
                </p:oleObj>
              </mc:Choice>
              <mc:Fallback>
                <p:oleObj name="Equation" r:id="rId4" imgW="1739880" imgH="2538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193" y="4226455"/>
                        <a:ext cx="3299883" cy="488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707904" y="589824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095799"/>
              </p:ext>
            </p:extLst>
          </p:nvPr>
        </p:nvGraphicFramePr>
        <p:xfrm>
          <a:off x="3751039" y="5818582"/>
          <a:ext cx="1728192" cy="437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6" imgW="1205977" imgH="304668" progId="Equation.DSMT4">
                  <p:embed/>
                </p:oleObj>
              </mc:Choice>
              <mc:Fallback>
                <p:oleObj name="Equation" r:id="rId6" imgW="1205977" imgH="304668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039" y="5818582"/>
                        <a:ext cx="1728192" cy="4377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765557" y="4140774"/>
            <a:ext cx="3744416" cy="7024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347864" y="59768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284344"/>
              </p:ext>
            </p:extLst>
          </p:nvPr>
        </p:nvGraphicFramePr>
        <p:xfrm>
          <a:off x="3520753" y="5419612"/>
          <a:ext cx="2246510" cy="36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8" imgW="1587240" imgH="253800" progId="Equation.DSMT4">
                  <p:embed/>
                </p:oleObj>
              </mc:Choice>
              <mc:Fallback>
                <p:oleObj name="Equation" r:id="rId8" imgW="158724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0753" y="5419612"/>
                        <a:ext cx="2246510" cy="365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3688" y="501045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here</a:t>
            </a:r>
            <a:r>
              <a:rPr lang="en-GB" i="1" dirty="0" smtClean="0"/>
              <a:t> </a:t>
            </a:r>
            <a:r>
              <a:rPr lang="en-GB" i="1" dirty="0" smtClean="0">
                <a:latin typeface="Symbol" panose="05050102010706020507" pitchFamily="18" charset="2"/>
              </a:rPr>
              <a:t>s</a:t>
            </a:r>
            <a:r>
              <a:rPr lang="en-GB" dirty="0" smtClean="0"/>
              <a:t> is the cross-section and </a:t>
            </a:r>
            <a:r>
              <a:rPr lang="en-GB" i="1" dirty="0" smtClean="0">
                <a:latin typeface="Symbol" panose="05050102010706020507" pitchFamily="18" charset="2"/>
              </a:rPr>
              <a:t>a</a:t>
            </a:r>
            <a:r>
              <a:rPr lang="en-GB" dirty="0" smtClean="0"/>
              <a:t> is the absorption coefficient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0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Line Centre Attenuation for Pure Gas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367958"/>
              </p:ext>
            </p:extLst>
          </p:nvPr>
        </p:nvGraphicFramePr>
        <p:xfrm>
          <a:off x="457200" y="1700808"/>
          <a:ext cx="8291264" cy="4392487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530624">
                  <a:extLst>
                    <a:ext uri="{9D8B030D-6E8A-4147-A177-3AD203B41FA5}">
                      <a16:colId xmlns:a16="http://schemas.microsoft.com/office/drawing/2014/main" val="129087205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1835213369"/>
                    </a:ext>
                  </a:extLst>
                </a:gridCol>
                <a:gridCol w="1023080">
                  <a:extLst>
                    <a:ext uri="{9D8B030D-6E8A-4147-A177-3AD203B41FA5}">
                      <a16:colId xmlns:a16="http://schemas.microsoft.com/office/drawing/2014/main" val="1578701971"/>
                    </a:ext>
                  </a:extLst>
                </a:gridCol>
                <a:gridCol w="2073264">
                  <a:extLst>
                    <a:ext uri="{9D8B030D-6E8A-4147-A177-3AD203B41FA5}">
                      <a16:colId xmlns:a16="http://schemas.microsoft.com/office/drawing/2014/main" val="3541518924"/>
                    </a:ext>
                  </a:extLst>
                </a:gridCol>
              </a:tblGrid>
              <a:tr h="1073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Gas Molecule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Absorption Line Wavelength (µm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α</a:t>
                      </a:r>
                      <a:r>
                        <a:rPr lang="en-GB" sz="1800" baseline="-25000" dirty="0">
                          <a:effectLst/>
                        </a:rPr>
                        <a:t>0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smtClean="0">
                          <a:effectLst/>
                        </a:rPr>
                        <a:t>(</a:t>
                      </a:r>
                      <a:r>
                        <a:rPr lang="en-GB" sz="1800" dirty="0">
                          <a:effectLst/>
                        </a:rPr>
                        <a:t>cm</a:t>
                      </a:r>
                      <a:r>
                        <a:rPr lang="en-GB" sz="1800" baseline="30000" dirty="0">
                          <a:effectLst/>
                        </a:rPr>
                        <a:t>-1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Attenuation at line centre (dB/cm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2574170"/>
                  </a:ext>
                </a:extLst>
              </a:tr>
              <a:tr h="3048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Carbon Monoxide (CO)</a:t>
                      </a:r>
                      <a:endParaRPr lang="en-GB" sz="18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1.5680</a:t>
                      </a:r>
                      <a:endParaRPr lang="en-GB" sz="18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0.0025</a:t>
                      </a:r>
                      <a:endParaRPr lang="en-GB" sz="18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>
                          <a:effectLst/>
                        </a:rPr>
                        <a:t>0.011</a:t>
                      </a:r>
                      <a:endParaRPr lang="en-GB" sz="18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0641768"/>
                  </a:ext>
                </a:extLst>
              </a:tr>
              <a:tr h="9680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Carbon Dioxide (CO</a:t>
                      </a:r>
                      <a:r>
                        <a:rPr lang="en-GB" sz="1800" baseline="-25000" dirty="0">
                          <a:effectLst/>
                        </a:rPr>
                        <a:t>2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en-GB" sz="18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1.5723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2.0035</a:t>
                      </a:r>
                      <a:endParaRPr lang="en-GB" sz="18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0.0014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0.1</a:t>
                      </a:r>
                      <a:endParaRPr lang="en-GB" sz="18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0.006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0.434</a:t>
                      </a:r>
                      <a:endParaRPr lang="en-GB" sz="18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206114"/>
                  </a:ext>
                </a:extLst>
              </a:tr>
              <a:tr h="3048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Acetylene (C</a:t>
                      </a:r>
                      <a:r>
                        <a:rPr lang="en-GB" sz="1800" baseline="-25000" dirty="0">
                          <a:effectLst/>
                        </a:rPr>
                        <a:t>2</a:t>
                      </a:r>
                      <a:r>
                        <a:rPr lang="en-GB" sz="1800" dirty="0">
                          <a:effectLst/>
                        </a:rPr>
                        <a:t>H</a:t>
                      </a:r>
                      <a:r>
                        <a:rPr lang="en-GB" sz="1800" baseline="-25000" dirty="0">
                          <a:effectLst/>
                        </a:rPr>
                        <a:t>2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en-GB" sz="18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1.5201</a:t>
                      </a:r>
                      <a:endParaRPr lang="en-GB" sz="18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0.69</a:t>
                      </a:r>
                      <a:endParaRPr lang="en-GB" sz="18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>
                          <a:effectLst/>
                        </a:rPr>
                        <a:t>2.99</a:t>
                      </a:r>
                      <a:endParaRPr lang="en-GB" sz="18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2676875"/>
                  </a:ext>
                </a:extLst>
              </a:tr>
              <a:tr h="3048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Methane (CH</a:t>
                      </a:r>
                      <a:r>
                        <a:rPr lang="en-GB" sz="1800" baseline="-25000" dirty="0">
                          <a:effectLst/>
                        </a:rPr>
                        <a:t>4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en-GB" sz="18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1.6510</a:t>
                      </a:r>
                      <a:endParaRPr lang="en-GB" sz="18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0.36</a:t>
                      </a:r>
                      <a:endParaRPr lang="en-GB" sz="18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>
                          <a:effectLst/>
                        </a:rPr>
                        <a:t>1.56</a:t>
                      </a:r>
                      <a:endParaRPr lang="en-GB" sz="18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9690575"/>
                  </a:ext>
                </a:extLst>
              </a:tr>
              <a:tr h="3048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Water Vapour (H</a:t>
                      </a:r>
                      <a:r>
                        <a:rPr lang="en-GB" sz="1800" baseline="-25000" dirty="0">
                          <a:effectLst/>
                        </a:rPr>
                        <a:t>2</a:t>
                      </a:r>
                      <a:r>
                        <a:rPr lang="en-GB" sz="1800" dirty="0">
                          <a:effectLst/>
                        </a:rPr>
                        <a:t>O)</a:t>
                      </a:r>
                      <a:endParaRPr lang="en-GB" sz="18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1.3827</a:t>
                      </a:r>
                      <a:endParaRPr lang="en-GB" sz="18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0.36</a:t>
                      </a:r>
                      <a:endParaRPr lang="en-GB" sz="18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1.56</a:t>
                      </a:r>
                      <a:endParaRPr lang="en-GB" sz="18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5088433"/>
                  </a:ext>
                </a:extLst>
              </a:tr>
              <a:tr h="3048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Ammonia (NH</a:t>
                      </a:r>
                      <a:r>
                        <a:rPr lang="en-GB" sz="1800" baseline="-25000" dirty="0">
                          <a:effectLst/>
                        </a:rPr>
                        <a:t>3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en-GB" sz="18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1.5139</a:t>
                      </a:r>
                      <a:endParaRPr lang="en-GB" sz="18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0.27</a:t>
                      </a:r>
                      <a:endParaRPr lang="en-GB" sz="18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1.19</a:t>
                      </a:r>
                      <a:endParaRPr lang="en-GB" sz="18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9194058"/>
                  </a:ext>
                </a:extLst>
              </a:tr>
              <a:tr h="8266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Hydrogen Sulphide (H</a:t>
                      </a:r>
                      <a:r>
                        <a:rPr lang="en-GB" sz="1800" baseline="-25000" dirty="0">
                          <a:effectLst/>
                        </a:rPr>
                        <a:t>2</a:t>
                      </a:r>
                      <a:r>
                        <a:rPr lang="en-GB" sz="1800" dirty="0">
                          <a:effectLst/>
                        </a:rPr>
                        <a:t>S)</a:t>
                      </a:r>
                      <a:endParaRPr lang="en-GB" sz="18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1.5781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1.9250</a:t>
                      </a:r>
                      <a:endParaRPr lang="en-GB" sz="18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0.019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0.05</a:t>
                      </a:r>
                      <a:endParaRPr lang="en-GB" sz="18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0.08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0.22</a:t>
                      </a:r>
                      <a:endParaRPr lang="en-GB" sz="18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423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38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&amp;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488832" cy="4525963"/>
          </a:xfrm>
        </p:spPr>
        <p:txBody>
          <a:bodyPr>
            <a:normAutofit/>
          </a:bodyPr>
          <a:lstStyle/>
          <a:p>
            <a:r>
              <a:rPr lang="en-GB" sz="2800" dirty="0"/>
              <a:t>T</a:t>
            </a:r>
            <a:r>
              <a:rPr lang="en-GB" sz="2800" dirty="0" smtClean="0"/>
              <a:t>he basic principles and parameters of gas absorption spectroscopy have been reviewed.</a:t>
            </a:r>
          </a:p>
          <a:p>
            <a:r>
              <a:rPr lang="en-GB" sz="2800" dirty="0" smtClean="0"/>
              <a:t>Line-shape measurements may be used to determine concentration, pressure or temperature in a variety of situations.</a:t>
            </a:r>
            <a:endParaRPr lang="en-GB" sz="2800" dirty="0"/>
          </a:p>
          <a:p>
            <a:r>
              <a:rPr lang="en-GB" sz="2800" dirty="0" smtClean="0"/>
              <a:t>Optical sensors based on near-IR lines can be highly flexible and relatively inexpensive.</a:t>
            </a:r>
          </a:p>
          <a:p>
            <a:r>
              <a:rPr lang="en-GB" sz="2800" dirty="0" smtClean="0"/>
              <a:t>However for high sensitivity use of mid-IR lines is essential.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932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Parameters of Absorption </a:t>
            </a:r>
            <a:r>
              <a:rPr lang="en-GB" dirty="0" smtClean="0"/>
              <a:t>Lines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417475"/>
            <a:ext cx="6397229" cy="3141217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79912" y="58772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018217"/>
              </p:ext>
            </p:extLst>
          </p:nvPr>
        </p:nvGraphicFramePr>
        <p:xfrm>
          <a:off x="3275856" y="5358750"/>
          <a:ext cx="2304256" cy="775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4" imgW="1447172" imgH="482391" progId="Equation.DSMT4">
                  <p:embed/>
                </p:oleObj>
              </mc:Choice>
              <mc:Fallback>
                <p:oleObj name="Equation" r:id="rId4" imgW="1447172" imgH="4823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5358750"/>
                        <a:ext cx="2304256" cy="7756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771800" y="4803460"/>
            <a:ext cx="3096344" cy="14338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71600" y="2636911"/>
            <a:ext cx="37740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248522"/>
              </p:ext>
            </p:extLst>
          </p:nvPr>
        </p:nvGraphicFramePr>
        <p:xfrm>
          <a:off x="3131840" y="4955886"/>
          <a:ext cx="2592288" cy="38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6" imgW="1752600" imgH="254000" progId="Equation.DSMT4">
                  <p:embed/>
                </p:oleObj>
              </mc:Choice>
              <mc:Fallback>
                <p:oleObj name="Equation" r:id="rId6" imgW="1752600" imgH="254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955886"/>
                        <a:ext cx="2592288" cy="3844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39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 Shape Functions</a:t>
            </a:r>
            <a:endParaRPr lang="en-GB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59832" y="242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225082"/>
              </p:ext>
            </p:extLst>
          </p:nvPr>
        </p:nvGraphicFramePr>
        <p:xfrm>
          <a:off x="855778" y="1716132"/>
          <a:ext cx="3565637" cy="893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3" imgW="2247900" imgH="558800" progId="Equation.DSMT4">
                  <p:embed/>
                </p:oleObj>
              </mc:Choice>
              <mc:Fallback>
                <p:oleObj name="Equation" r:id="rId3" imgW="2247900" imgH="558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778" y="1716132"/>
                        <a:ext cx="3565637" cy="893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65095" y="37170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376356"/>
              </p:ext>
            </p:extLst>
          </p:nvPr>
        </p:nvGraphicFramePr>
        <p:xfrm>
          <a:off x="850878" y="2970101"/>
          <a:ext cx="2860465" cy="859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5" imgW="2006600" imgH="596900" progId="Equation.DSMT4">
                  <p:embed/>
                </p:oleObj>
              </mc:Choice>
              <mc:Fallback>
                <p:oleObj name="Equation" r:id="rId5" imgW="2006600" imgH="596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878" y="2970101"/>
                        <a:ext cx="2860465" cy="8590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59832" y="49361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870210"/>
              </p:ext>
            </p:extLst>
          </p:nvPr>
        </p:nvGraphicFramePr>
        <p:xfrm>
          <a:off x="862347" y="4851754"/>
          <a:ext cx="6415986" cy="953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Equation" r:id="rId7" imgW="4406900" imgH="660400" progId="Equation.DSMT4">
                  <p:embed/>
                </p:oleObj>
              </mc:Choice>
              <mc:Fallback>
                <p:oleObj name="Equation" r:id="rId7" imgW="4406900" imgH="660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347" y="4851754"/>
                        <a:ext cx="6415986" cy="9535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75304" y="2002692"/>
            <a:ext cx="3156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Doppler Broadened: Gaussian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467904" y="3249971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Collisional Broadened: Lorentzian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23488" y="421184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Voigt Line Shape: Convolution of Gaussian and Lorentzian Profiles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8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Gas Parameters and Line Shape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19572" y="1755499"/>
            <a:ext cx="7668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ea typeface="Times" panose="02020603050405020304" pitchFamily="18" charset="0"/>
              </a:rPr>
              <a:t>Measurement of the half-width</a:t>
            </a:r>
            <a:r>
              <a:rPr lang="en-GB" dirty="0">
                <a:latin typeface="Times New Roman" panose="02020603050405020304" pitchFamily="18" charset="0"/>
                <a:ea typeface="Times" panose="02020603050405020304" pitchFamily="18" charset="0"/>
              </a:rPr>
              <a:t>, </a:t>
            </a:r>
            <a:r>
              <a:rPr lang="en-GB" i="1" dirty="0">
                <a:latin typeface="Times New Roman" panose="02020603050405020304" pitchFamily="18" charset="0"/>
                <a:ea typeface="Times" panose="02020603050405020304" pitchFamily="18" charset="0"/>
              </a:rPr>
              <a:t>γ</a:t>
            </a:r>
            <a:r>
              <a:rPr lang="en-GB" dirty="0">
                <a:latin typeface="Times New Roman" panose="02020603050405020304" pitchFamily="18" charset="0"/>
                <a:ea typeface="Times" panose="02020603050405020304" pitchFamily="18" charset="0"/>
              </a:rPr>
              <a:t>, </a:t>
            </a:r>
            <a:r>
              <a:rPr lang="en-GB" dirty="0">
                <a:ea typeface="Times" panose="02020603050405020304" pitchFamily="18" charset="0"/>
              </a:rPr>
              <a:t>and line centre depth, </a:t>
            </a:r>
            <a:r>
              <a:rPr lang="en-GB" i="1" dirty="0">
                <a:latin typeface="Times New Roman" panose="02020603050405020304" pitchFamily="18" charset="0"/>
                <a:ea typeface="Times" panose="02020603050405020304" pitchFamily="18" charset="0"/>
              </a:rPr>
              <a:t>d</a:t>
            </a:r>
            <a:r>
              <a:rPr lang="en-GB" i="1" baseline="-25000" dirty="0">
                <a:latin typeface="Times New Roman" panose="02020603050405020304" pitchFamily="18" charset="0"/>
                <a:ea typeface="Times" panose="02020603050405020304" pitchFamily="18" charset="0"/>
              </a:rPr>
              <a:t>c</a:t>
            </a:r>
            <a:r>
              <a:rPr lang="en-GB" dirty="0">
                <a:latin typeface="Times New Roman" panose="02020603050405020304" pitchFamily="18" charset="0"/>
                <a:ea typeface="Times" panose="02020603050405020304" pitchFamily="18" charset="0"/>
              </a:rPr>
              <a:t>, </a:t>
            </a:r>
            <a:r>
              <a:rPr lang="en-GB" dirty="0">
                <a:ea typeface="Times" panose="02020603050405020304" pitchFamily="18" charset="0"/>
              </a:rPr>
              <a:t>of an absorption line yields information on the gas concentration, pressure or </a:t>
            </a:r>
            <a:r>
              <a:rPr lang="en-GB" dirty="0" smtClean="0">
                <a:ea typeface="Times" panose="02020603050405020304" pitchFamily="18" charset="0"/>
              </a:rPr>
              <a:t>temperature.</a:t>
            </a:r>
          </a:p>
          <a:p>
            <a:r>
              <a:rPr lang="en-GB" dirty="0" smtClean="0">
                <a:ea typeface="Times" panose="02020603050405020304" pitchFamily="18" charset="0"/>
              </a:rPr>
              <a:t>For example for a Lorentzian line we have the relationships:</a:t>
            </a:r>
            <a:endParaRPr lang="en-GB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03848" y="3255600"/>
            <a:ext cx="114323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694212"/>
              </p:ext>
            </p:extLst>
          </p:nvPr>
        </p:nvGraphicFramePr>
        <p:xfrm>
          <a:off x="3025030" y="2925166"/>
          <a:ext cx="2119061" cy="415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3" imgW="1447800" imgH="279400" progId="Equation.DSMT4">
                  <p:embed/>
                </p:oleObj>
              </mc:Choice>
              <mc:Fallback>
                <p:oleObj name="Equation" r:id="rId3" imgW="1447800" imgH="27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030" y="2925166"/>
                        <a:ext cx="2119061" cy="4158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38487" y="4365103"/>
            <a:ext cx="111461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129948"/>
              </p:ext>
            </p:extLst>
          </p:nvPr>
        </p:nvGraphicFramePr>
        <p:xfrm>
          <a:off x="2627784" y="3667684"/>
          <a:ext cx="2919145" cy="737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5" imgW="2044700" imgH="520700" progId="Equation.DSMT4">
                  <p:embed/>
                </p:oleObj>
              </mc:Choice>
              <mc:Fallback>
                <p:oleObj name="Equation" r:id="rId5" imgW="2044700" imgH="520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667684"/>
                        <a:ext cx="2919145" cy="7371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347864" y="55892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746941"/>
              </p:ext>
            </p:extLst>
          </p:nvPr>
        </p:nvGraphicFramePr>
        <p:xfrm>
          <a:off x="2915816" y="5447149"/>
          <a:ext cx="2484838" cy="65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7" imgW="1854200" imgH="482600" progId="Equation.DSMT4">
                  <p:embed/>
                </p:oleObj>
              </mc:Choice>
              <mc:Fallback>
                <p:oleObj name="Equation" r:id="rId7" imgW="18542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5447149"/>
                        <a:ext cx="2484838" cy="6542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9572" y="473747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Temperature may be obtained through measurements on two absorption lines of the same gas: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9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Molecular Vibrations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39552" y="2967335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ea typeface="Times" panose="02020603050405020304" pitchFamily="18" charset="0"/>
              </a:rPr>
              <a:t>Molecular vibration modes may be viewed on the web site:</a:t>
            </a:r>
          </a:p>
          <a:p>
            <a:r>
              <a:rPr lang="en-GB" dirty="0">
                <a:latin typeface="Times New Roman" panose="02020603050405020304" pitchFamily="18" charset="0"/>
                <a:hlinkClick r:id="rId2"/>
              </a:rPr>
              <a:t>https://www.chemtube3d.com/category/structure-and-bonding/molecular-vibrations-ir</a:t>
            </a:r>
            <a:r>
              <a:rPr lang="en-GB" dirty="0" smtClean="0">
                <a:latin typeface="Times New Roman" panose="02020603050405020304" pitchFamily="18" charset="0"/>
                <a:hlinkClick r:id="rId2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8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Rotation &amp; Vibration of CO</a:t>
            </a:r>
            <a:r>
              <a:rPr lang="en-GB" baseline="-25000" dirty="0" smtClean="0"/>
              <a:t>2</a:t>
            </a:r>
            <a:r>
              <a:rPr lang="en-GB" dirty="0" smtClean="0"/>
              <a:t> Molecule</a:t>
            </a:r>
            <a:endParaRPr lang="en-GB" baseline="-25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0454" y="2196299"/>
            <a:ext cx="3132091" cy="217950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64088" y="2163493"/>
            <a:ext cx="2037852" cy="35484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34233" y="46531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T</a:t>
            </a:r>
            <a:r>
              <a:rPr lang="en-US" dirty="0" smtClean="0"/>
              <a:t>he </a:t>
            </a:r>
            <a:r>
              <a:rPr lang="en-US" dirty="0"/>
              <a:t>three axes of </a:t>
            </a:r>
            <a:r>
              <a:rPr lang="en-US" dirty="0" smtClean="0"/>
              <a:t>rotation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942854" y="166383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Vibrations of CO</a:t>
            </a:r>
            <a:r>
              <a:rPr lang="en-US" baseline="-25000" dirty="0" smtClean="0"/>
              <a:t>2</a:t>
            </a:r>
            <a:r>
              <a:rPr lang="en-US" dirty="0" smtClean="0"/>
              <a:t> Molecule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58052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</a:t>
            </a:r>
            <a:r>
              <a:rPr lang="en-US" dirty="0"/>
              <a:t>) </a:t>
            </a:r>
            <a:r>
              <a:rPr lang="en-US" dirty="0" smtClean="0"/>
              <a:t>Symmetric stretch (c</a:t>
            </a:r>
            <a:r>
              <a:rPr lang="en-US" dirty="0"/>
              <a:t>) </a:t>
            </a:r>
            <a:r>
              <a:rPr lang="en-US" dirty="0" smtClean="0"/>
              <a:t>Anti-symmetric stretch (d</a:t>
            </a:r>
            <a:r>
              <a:rPr lang="en-US" dirty="0"/>
              <a:t>) </a:t>
            </a:r>
            <a:r>
              <a:rPr lang="en-US" dirty="0" smtClean="0"/>
              <a:t>Bending </a:t>
            </a:r>
            <a:r>
              <a:rPr lang="en-US" dirty="0"/>
              <a:t>mode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1655105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Rotations of CO</a:t>
            </a:r>
            <a:r>
              <a:rPr lang="en-US" baseline="-25000" dirty="0" smtClean="0"/>
              <a:t>2</a:t>
            </a:r>
            <a:r>
              <a:rPr lang="en-US" dirty="0" smtClean="0"/>
              <a:t> Molecule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5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Energy Levels of </a:t>
            </a:r>
            <a:r>
              <a:rPr lang="en-GB" dirty="0" err="1" smtClean="0"/>
              <a:t>Anharmonic</a:t>
            </a:r>
            <a:r>
              <a:rPr lang="en-GB" dirty="0" smtClean="0"/>
              <a:t> Oscillator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756" y="1988840"/>
            <a:ext cx="4392488" cy="382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Near-IR </a:t>
            </a:r>
            <a:r>
              <a:rPr lang="en-US" dirty="0" err="1" smtClean="0"/>
              <a:t>Rovibrational</a:t>
            </a:r>
            <a:r>
              <a:rPr lang="en-US" dirty="0" smtClean="0"/>
              <a:t> Absorption Lines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772816"/>
            <a:ext cx="3456385" cy="462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6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496</Words>
  <Application>Microsoft Office PowerPoint</Application>
  <PresentationFormat>On-screen Show (4:3)</PresentationFormat>
  <Paragraphs>96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Symbol</vt:lpstr>
      <vt:lpstr>Times</vt:lpstr>
      <vt:lpstr>Times New Roman</vt:lpstr>
      <vt:lpstr>Office Theme</vt:lpstr>
      <vt:lpstr>Equation</vt:lpstr>
      <vt:lpstr>Absorption Spectroscopy of Gases</vt:lpstr>
      <vt:lpstr>The Beer-Lambert Law</vt:lpstr>
      <vt:lpstr>Parameters of Absorption Lines </vt:lpstr>
      <vt:lpstr>Line Shape Functions</vt:lpstr>
      <vt:lpstr>Gas Parameters and Line Shape</vt:lpstr>
      <vt:lpstr>Molecular Vibrations</vt:lpstr>
      <vt:lpstr>Rotation &amp; Vibration of CO2 Molecule</vt:lpstr>
      <vt:lpstr>Energy Levels of Anharmonic Oscillator </vt:lpstr>
      <vt:lpstr>Near-IR Rovibrational Absorption Lines</vt:lpstr>
      <vt:lpstr>The HITRAN Database</vt:lpstr>
      <vt:lpstr>Near-IR Lines of CO</vt:lpstr>
      <vt:lpstr>Near-IR Lines of CO2 (1.6mm region)</vt:lpstr>
      <vt:lpstr>Near-IR Lines of CO2 (2mm region)</vt:lpstr>
      <vt:lpstr>Near-IR Lines of C2H2</vt:lpstr>
      <vt:lpstr>Near-IR Lines of CH4</vt:lpstr>
      <vt:lpstr>Near-IR Lines of H2O (1.4mm region)</vt:lpstr>
      <vt:lpstr>Near-IR Lines of NH3</vt:lpstr>
      <vt:lpstr>Near-IR Lines of H2S (1.6mm region)</vt:lpstr>
      <vt:lpstr>Near-IR Lines of H2S (1.9mm region)</vt:lpstr>
      <vt:lpstr>Line Centre Attenuation for Pure Gas</vt:lpstr>
      <vt:lpstr>Summary &amp; Conclusions</vt:lpstr>
    </vt:vector>
  </TitlesOfParts>
  <Company>EEE Dept, University of Strathclyde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Spectroscopy</dc:title>
  <dc:creator>George Stewart</dc:creator>
  <cp:lastModifiedBy>George Stewart</cp:lastModifiedBy>
  <cp:revision>40</cp:revision>
  <dcterms:created xsi:type="dcterms:W3CDTF">2019-11-19T11:30:57Z</dcterms:created>
  <dcterms:modified xsi:type="dcterms:W3CDTF">2020-10-13T09:14:23Z</dcterms:modified>
</cp:coreProperties>
</file>