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86" r:id="rId4"/>
    <p:sldId id="365" r:id="rId5"/>
    <p:sldId id="366" r:id="rId6"/>
    <p:sldId id="367" r:id="rId7"/>
    <p:sldId id="384" r:id="rId8"/>
    <p:sldId id="331" r:id="rId9"/>
    <p:sldId id="385" r:id="rId10"/>
    <p:sldId id="369" r:id="rId11"/>
    <p:sldId id="379" r:id="rId12"/>
    <p:sldId id="387" r:id="rId13"/>
    <p:sldId id="332" r:id="rId14"/>
    <p:sldId id="350" r:id="rId15"/>
    <p:sldId id="388" r:id="rId16"/>
    <p:sldId id="353" r:id="rId17"/>
    <p:sldId id="352" r:id="rId18"/>
    <p:sldId id="354" r:id="rId19"/>
    <p:sldId id="380" r:id="rId20"/>
    <p:sldId id="360" r:id="rId21"/>
    <p:sldId id="361" r:id="rId22"/>
    <p:sldId id="381" r:id="rId23"/>
    <p:sldId id="334" r:id="rId24"/>
    <p:sldId id="362" r:id="rId25"/>
    <p:sldId id="374" r:id="rId26"/>
    <p:sldId id="382" r:id="rId27"/>
    <p:sldId id="355" r:id="rId28"/>
    <p:sldId id="356" r:id="rId29"/>
    <p:sldId id="357" r:id="rId30"/>
    <p:sldId id="358" r:id="rId31"/>
    <p:sldId id="33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86792" autoAdjust="0"/>
  </p:normalViewPr>
  <p:slideViewPr>
    <p:cSldViewPr>
      <p:cViewPr varScale="1">
        <p:scale>
          <a:sx n="57" d="100"/>
          <a:sy n="57" d="100"/>
        </p:scale>
        <p:origin x="-6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95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E01BFB-C5E3-4DA7-9DEE-5EBF5C9A8C7C}" type="datetimeFigureOut">
              <a:rPr lang="en-US"/>
              <a:pPr/>
              <a:t>2/6/2014</a:t>
            </a:fld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982D8-347F-4743-9E39-2E94C1355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9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137AF06-ED13-4D69-B927-E693EF251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FDC9CE-894F-4248-95C1-5A216B960DDF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(1) </a:t>
            </a:r>
            <a:r>
              <a:rPr lang="en-US" altLang="zh-CN" i="1" smtClean="0"/>
              <a:t>f</a:t>
            </a:r>
            <a:r>
              <a:rPr lang="en-US" altLang="zh-CN" i="1" baseline="-25000" smtClean="0"/>
              <a:t>ij</a:t>
            </a:r>
            <a:r>
              <a:rPr lang="en-US" altLang="zh-CN" smtClean="0"/>
              <a:t>(</a:t>
            </a:r>
            <a:r>
              <a:rPr lang="en-US" altLang="zh-CN" i="1" smtClean="0"/>
              <a:t>l</a:t>
            </a:r>
            <a:r>
              <a:rPr lang="en-US" altLang="zh-CN" smtClean="0"/>
              <a:t>)</a:t>
            </a:r>
            <a:r>
              <a:rPr lang="en-US" altLang="zh-CN" i="1" smtClean="0"/>
              <a:t> </a:t>
            </a:r>
            <a:r>
              <a:rPr lang="en-US" altLang="zh-CN" smtClean="0"/>
              <a:t>denotes</a:t>
            </a:r>
            <a:r>
              <a:rPr lang="en-US" altLang="zh-CN" i="1" smtClean="0"/>
              <a:t> </a:t>
            </a:r>
            <a:r>
              <a:rPr lang="en-US" altLang="zh-CN" smtClean="0"/>
              <a:t>data rate that is attributed to session </a:t>
            </a:r>
            <a:r>
              <a:rPr lang="en-US" altLang="zh-CN" i="1" smtClean="0"/>
              <a:t>l </a:t>
            </a:r>
            <a:r>
              <a:rPr lang="en-US" altLang="zh-CN" smtClean="0"/>
              <a:t>on link (</a:t>
            </a:r>
            <a:r>
              <a:rPr lang="en-US" altLang="zh-CN" i="1" smtClean="0"/>
              <a:t>i, j</a:t>
            </a:r>
            <a:r>
              <a:rPr lang="en-US" altLang="zh-CN" smtClean="0"/>
              <a:t>)</a:t>
            </a:r>
          </a:p>
          <a:p>
            <a:r>
              <a:rPr lang="en-US" altLang="zh-CN" smtClean="0"/>
              <a:t>(2) </a:t>
            </a:r>
            <a:r>
              <a:rPr lang="en-US" altLang="zh-CN" i="1" smtClean="0"/>
              <a:t>r</a:t>
            </a:r>
            <a:r>
              <a:rPr lang="en-US" altLang="zh-CN" smtClean="0"/>
              <a:t>(</a:t>
            </a:r>
            <a:r>
              <a:rPr lang="en-US" altLang="zh-CN" i="1" smtClean="0"/>
              <a:t>l</a:t>
            </a:r>
            <a:r>
              <a:rPr lang="en-US" altLang="zh-CN" smtClean="0"/>
              <a:t>) denotes the rate of session </a:t>
            </a:r>
            <a:r>
              <a:rPr lang="en-US" altLang="zh-CN" i="1" smtClean="0"/>
              <a:t>l</a:t>
            </a:r>
            <a:endParaRPr lang="en-US" altLang="zh-CN" smtClean="0"/>
          </a:p>
          <a:p>
            <a:r>
              <a:rPr lang="en-US" altLang="zh-CN" smtClean="0"/>
              <a:t>(3)</a:t>
            </a:r>
            <a:r>
              <a:rPr lang="en-US" altLang="zh-CN" i="1" smtClean="0"/>
              <a:t> s(l) </a:t>
            </a:r>
            <a:r>
              <a:rPr lang="en-US" altLang="zh-CN" smtClean="0"/>
              <a:t>denotes the source node of session</a:t>
            </a:r>
            <a:r>
              <a:rPr lang="en-US" altLang="zh-CN" i="1" smtClean="0"/>
              <a:t> l</a:t>
            </a:r>
          </a:p>
          <a:p>
            <a:r>
              <a:rPr lang="en-US" altLang="zh-CN" smtClean="0"/>
              <a:t>(4)</a:t>
            </a:r>
            <a:r>
              <a:rPr lang="en-US" altLang="zh-CN" i="1" smtClean="0"/>
              <a:t> d(l) </a:t>
            </a:r>
            <a:r>
              <a:rPr lang="en-US" altLang="zh-CN" smtClean="0"/>
              <a:t>denotes the destination node of session</a:t>
            </a:r>
            <a:r>
              <a:rPr lang="en-US" altLang="zh-CN" i="1" smtClean="0"/>
              <a:t> l</a:t>
            </a:r>
            <a:endParaRPr lang="en-US" altLang="zh-CN" smtClean="0"/>
          </a:p>
          <a:p>
            <a:r>
              <a:rPr lang="en-US" altLang="zh-CN" smtClean="0"/>
              <a:t>(5) “redundancy” means that the second constraint will be satisfied automatically as long as the first and the third constraints are satisfied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altLang="zh-CN" smtClean="0"/>
              <a:t>(1) </a:t>
            </a:r>
            <a:r>
              <a:rPr lang="en-US" altLang="zh-CN" i="1" smtClean="0"/>
              <a:t>g</a:t>
            </a:r>
            <a:r>
              <a:rPr lang="en-US" altLang="zh-CN" i="1" baseline="-25000" smtClean="0"/>
              <a:t>ij</a:t>
            </a:r>
            <a:r>
              <a:rPr lang="en-US" altLang="zh-CN" smtClean="0"/>
              <a:t> denotes propagation gain from node </a:t>
            </a:r>
            <a:r>
              <a:rPr lang="en-US" altLang="zh-CN" i="1" smtClean="0"/>
              <a:t>i </a:t>
            </a:r>
            <a:r>
              <a:rPr lang="en-US" altLang="zh-CN" smtClean="0"/>
              <a:t>to node </a:t>
            </a:r>
            <a:r>
              <a:rPr lang="en-US" altLang="zh-CN" i="1" smtClean="0"/>
              <a:t>j,  </a:t>
            </a:r>
            <a:r>
              <a:rPr lang="el-GR" altLang="zh-CN" i="1" smtClean="0"/>
              <a:t>ρ</a:t>
            </a:r>
            <a:r>
              <a:rPr lang="en-US" altLang="zh-CN" smtClean="0"/>
              <a:t> denotes</a:t>
            </a:r>
            <a:r>
              <a:rPr lang="en-US" altLang="zh-CN" i="1" smtClean="0"/>
              <a:t> </a:t>
            </a:r>
            <a:r>
              <a:rPr lang="en-US" altLang="zh-CN" smtClean="0"/>
              <a:t>transmission power spectral density at a transmitter,  </a:t>
            </a:r>
            <a:r>
              <a:rPr lang="el-GR" altLang="zh-CN" smtClean="0">
                <a:cs typeface="Times New Roman" pitchFamily="18" charset="0"/>
              </a:rPr>
              <a:t>η</a:t>
            </a:r>
            <a:r>
              <a:rPr lang="en-US" altLang="zh-CN" smtClean="0"/>
              <a:t> denotes ambient Gaussian noise density.</a:t>
            </a:r>
          </a:p>
          <a:p>
            <a:pPr marL="228600" indent="-228600"/>
            <a:r>
              <a:rPr lang="en-US" altLang="zh-CN" smtClean="0"/>
              <a:t>(2) </a:t>
            </a:r>
            <a:r>
              <a:rPr lang="en-US" altLang="zh-CN" i="1" smtClean="0"/>
              <a:t>L</a:t>
            </a:r>
            <a:r>
              <a:rPr lang="en-US" altLang="zh-CN" smtClean="0"/>
              <a:t> denotes the set of active user sessions in the network.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894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07D1C02-522C-464B-93C4-1F8F654E02BF}" type="slidenum">
              <a:rPr lang="zh-CN" altLang="en-US" sz="1200">
                <a:latin typeface="Times New Roman" pitchFamily="18" charset="0"/>
              </a:rPr>
              <a:pPr algn="r" eaLnBrk="0" hangingPunct="0"/>
              <a:t>19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  <p:sp>
        <p:nvSpPr>
          <p:cNvPr id="192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3E2094-CD64-4BD4-89A5-A2B722440AEC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B88325E-1EB9-48E1-8F01-D66BEE55C447}" type="slidenum">
              <a:rPr lang="zh-CN" altLang="en-US" sz="1200">
                <a:latin typeface="Times New Roman" pitchFamily="18" charset="0"/>
              </a:rPr>
              <a:pPr algn="r" eaLnBrk="0" hangingPunct="0"/>
              <a:t>22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rabicParenBoth"/>
            </a:pPr>
            <a:r>
              <a:rPr lang="en-US" altLang="zh-CN" sz="700" smtClean="0">
                <a:ea typeface="宋体" pitchFamily="2" charset="-122"/>
              </a:rPr>
              <a:t> Step 2: The reason why we set the </a:t>
            </a:r>
            <a:r>
              <a:rPr lang="en-US" altLang="zh-CN" sz="700" smtClean="0">
                <a:solidFill>
                  <a:schemeClr val="accent2"/>
                </a:solidFill>
                <a:ea typeface="宋体" pitchFamily="2" charset="-122"/>
              </a:rPr>
              <a:t>largest</a:t>
            </a:r>
            <a:r>
              <a:rPr lang="en-US" altLang="zh-CN" sz="700" smtClean="0">
                <a:ea typeface="宋体" pitchFamily="2" charset="-122"/>
              </a:rPr>
              <a:t> </a:t>
            </a:r>
            <a:r>
              <a:rPr lang="en-US" altLang="zh-CN" sz="700" i="1" smtClean="0">
                <a:ea typeface="宋体" pitchFamily="2" charset="-122"/>
              </a:rPr>
              <a:t>x</a:t>
            </a:r>
            <a:r>
              <a:rPr lang="en-US" altLang="zh-CN" sz="700" smtClean="0">
                <a:ea typeface="宋体" pitchFamily="2" charset="-122"/>
              </a:rPr>
              <a:t>-variable to </a:t>
            </a:r>
            <a:r>
              <a:rPr lang="en-US" altLang="zh-CN" sz="700" smtClean="0">
                <a:solidFill>
                  <a:schemeClr val="accent2"/>
                </a:solidFill>
                <a:ea typeface="宋体" pitchFamily="2" charset="-122"/>
              </a:rPr>
              <a:t>1</a:t>
            </a:r>
            <a:r>
              <a:rPr lang="en-US" altLang="zh-CN" sz="700" smtClean="0">
                <a:ea typeface="宋体" pitchFamily="2" charset="-122"/>
              </a:rPr>
              <a:t> rather than set the smallest </a:t>
            </a:r>
            <a:r>
              <a:rPr lang="en-US" altLang="zh-CN" sz="700" i="1" smtClean="0">
                <a:ea typeface="宋体" pitchFamily="2" charset="-122"/>
              </a:rPr>
              <a:t>x</a:t>
            </a:r>
            <a:r>
              <a:rPr lang="en-US" altLang="zh-CN" sz="700" smtClean="0">
                <a:ea typeface="宋体" pitchFamily="2" charset="-122"/>
              </a:rPr>
              <a:t>-variable to 0 is that m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ore 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x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-variables may also be determined based on relevant scheduling and interference constraints.</a:t>
            </a:r>
          </a:p>
          <a:p>
            <a:pPr marL="228600" indent="-228600">
              <a:buFontTx/>
              <a:buAutoNum type="arabicParenBoth"/>
            </a:pP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 Step 3: During the reformulation, if an 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x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-variable is fixed to 1, its corresponding 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s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 variable (=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x u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) can be replaced by 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u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; otherwise, 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s</a:t>
            </a:r>
            <a:r>
              <a:rPr lang="en-US" altLang="zh-CN" sz="700" smtClean="0">
                <a:solidFill>
                  <a:srgbClr val="0033CC"/>
                </a:solidFill>
                <a:ea typeface="宋体" pitchFamily="2" charset="-122"/>
              </a:rPr>
              <a:t> can be replaced by 0</a:t>
            </a:r>
            <a:r>
              <a:rPr lang="en-US" altLang="zh-CN" sz="700" i="1" smtClean="0">
                <a:solidFill>
                  <a:srgbClr val="0033CC"/>
                </a:solidFill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n-US" altLang="zh-CN" sz="700" smtClean="0">
                <a:ea typeface="宋体" pitchFamily="2" charset="-122"/>
              </a:rPr>
              <a:t>Impact of the threshold value:</a:t>
            </a:r>
          </a:p>
          <a:p>
            <a:pPr marL="228600" indent="-228600">
              <a:buFontTx/>
              <a:buAutoNum type="arabicParenBoth"/>
            </a:pPr>
            <a:r>
              <a:rPr lang="en-US" altLang="zh-CN" sz="700" smtClean="0">
                <a:ea typeface="宋体" pitchFamily="2" charset="-122"/>
              </a:rPr>
              <a:t> The solution complexity increases as threshold value increase</a:t>
            </a:r>
          </a:p>
          <a:p>
            <a:pPr marL="228600" indent="-228600">
              <a:buFontTx/>
              <a:buAutoNum type="arabicParenBoth"/>
            </a:pPr>
            <a:r>
              <a:rPr lang="en-US" altLang="zh-CN" sz="700" smtClean="0">
                <a:ea typeface="宋体" pitchFamily="2" charset="-122"/>
              </a:rPr>
              <a:t> The solution performance may improve as threshold value increase</a:t>
            </a:r>
          </a:p>
          <a:p>
            <a:pPr marL="228600" indent="-228600"/>
            <a:endParaRPr lang="en-US" altLang="zh-CN" smtClean="0"/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BFE7DA-3E5A-4075-B2E4-6DC5F9ED77B4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027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7AE7637-AA09-4FBB-9D68-C8A835CB34F7}" type="slidenum">
              <a:rPr lang="zh-CN" altLang="en-US" sz="1200">
                <a:latin typeface="Times New Roman" pitchFamily="18" charset="0"/>
              </a:rPr>
              <a:pPr algn="r" eaLnBrk="0" hangingPunct="0"/>
              <a:t>26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r>
              <a:rPr lang="en-US" altLang="zh-CN" sz="1400" smtClean="0">
                <a:ea typeface="宋体" pitchFamily="2" charset="-122"/>
              </a:rPr>
              <a:t>All units normalized</a:t>
            </a:r>
            <a:endParaRPr lang="en-US" altLang="zh-CN" smtClean="0">
              <a:ea typeface="宋体" pitchFamily="2" charset="-122"/>
            </a:endParaRPr>
          </a:p>
          <a:p>
            <a:r>
              <a:rPr lang="en-US" altLang="zh-CN" smtClean="0">
                <a:ea typeface="宋体" pitchFamily="2" charset="-122"/>
              </a:rPr>
              <a:t>Transmission range 20; interference range 30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Normalized Cost (w.r.t. Lower bound): the ratio of the objective value of the obtained solution by SF to its lower bound.</a:t>
            </a:r>
          </a:p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(1) We can see that t</a:t>
            </a:r>
            <a:r>
              <a:rPr lang="en-US" altLang="zh-CN" smtClean="0">
                <a:solidFill>
                  <a:srgbClr val="0033CC"/>
                </a:solidFill>
              </a:rPr>
              <a:t>he solution is close to the lower bound. That is, the solution is even closer to the optimum.</a:t>
            </a:r>
          </a:p>
          <a:p>
            <a:r>
              <a:rPr lang="en-US" altLang="zh-CN" smtClean="0"/>
              <a:t>(2) Only 40 data sets are presented because of the limited space. The remaining data sets can draw the same conclusions.</a:t>
            </a:r>
          </a:p>
          <a:p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09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The simulation results illustrate that both of average value and standard derivation are small. This indicates that the obtained solution by SF is near optimal.</a:t>
            </a:r>
          </a:p>
          <a:p>
            <a:endParaRPr lang="en-US" altLang="zh-CN" smtClean="0"/>
          </a:p>
        </p:txBody>
      </p:sp>
      <p:sp>
        <p:nvSpPr>
          <p:cNvPr id="210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F59B92-D7BA-4D0A-9A00-E5FBDB06B89F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altLang="zh-CN" sz="900" smtClean="0">
                <a:ea typeface="ＭＳ Ｐゴシック" pitchFamily="34" charset="-128"/>
                <a:sym typeface="Wingdings" pitchFamily="2" charset="2"/>
              </a:rPr>
              <a:t>“Solve the linear relaxation of the original problem”: (1) integer variables  continuous variables; (2) eliminate nonlinear terms (by reformulation).</a:t>
            </a:r>
          </a:p>
          <a:p>
            <a:pPr lvl="1"/>
            <a:endParaRPr lang="en-US" altLang="zh-CN" sz="900" smtClean="0">
              <a:ea typeface="ＭＳ Ｐゴシック" pitchFamily="34" charset="-128"/>
              <a:sym typeface="Wingdings" pitchFamily="2" charset="2"/>
            </a:endParaRPr>
          </a:p>
          <a:p>
            <a:pPr lvl="1"/>
            <a:r>
              <a:rPr lang="en-US" altLang="zh-CN" sz="900" smtClean="0">
                <a:ea typeface="ＭＳ Ｐゴシック" pitchFamily="34" charset="-128"/>
                <a:sym typeface="Wingdings" pitchFamily="2" charset="2"/>
              </a:rPr>
              <a:t>“the remaining variables can be obtained by solving an LP”: This is true only when the nonlinear terms can be removed by some techniques. That’s why not all MINLP can be solved by SF.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An example of step 2: Suppose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i</a:t>
            </a:r>
            <a:r>
              <a:rPr lang="en-US" altLang="zh-CN" smtClean="0"/>
              <a:t> = {0, 1, 2, 3}. From relaxed LP, we obtained: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1</a:t>
            </a:r>
            <a:r>
              <a:rPr lang="en-US" altLang="zh-CN" smtClean="0"/>
              <a:t>=1.5,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2</a:t>
            </a:r>
            <a:r>
              <a:rPr lang="en-US" altLang="zh-CN" smtClean="0"/>
              <a:t>=2.8,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3</a:t>
            </a:r>
            <a:r>
              <a:rPr lang="en-US" altLang="zh-CN" smtClean="0"/>
              <a:t>=1.9,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4</a:t>
            </a:r>
            <a:r>
              <a:rPr lang="en-US" altLang="zh-CN" smtClean="0"/>
              <a:t>=0.4. We fix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3</a:t>
            </a:r>
            <a:r>
              <a:rPr lang="en-US" altLang="zh-CN" smtClean="0"/>
              <a:t> to 2.</a:t>
            </a:r>
          </a:p>
          <a:p>
            <a:r>
              <a:rPr lang="en-US" altLang="zh-CN" smtClean="0"/>
              <a:t>Further, we may fix multiple variables in one iteration, e.g., fix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3</a:t>
            </a:r>
            <a:r>
              <a:rPr lang="en-US" altLang="zh-CN" smtClean="0"/>
              <a:t> to 2 and </a:t>
            </a:r>
            <a:r>
              <a:rPr lang="en-US" altLang="zh-CN" i="1" smtClean="0"/>
              <a:t>x</a:t>
            </a:r>
            <a:r>
              <a:rPr lang="en-US" altLang="zh-CN" baseline="-25000" smtClean="0"/>
              <a:t>2</a:t>
            </a:r>
            <a:r>
              <a:rPr lang="en-US" altLang="zh-CN" smtClean="0"/>
              <a:t> to 3.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Note: if the original problem is a maximization problem, we should develop an upper bound as a performance reference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7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42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4A277E2-F89C-4EF5-BBFE-58F9894DF651}" type="slidenum">
              <a:rPr lang="zh-CN" altLang="en-US" sz="1200">
                <a:latin typeface="Times New Roman" pitchFamily="18" charset="0"/>
              </a:rPr>
              <a:pPr algn="r" eaLnBrk="0" hangingPunct="0"/>
              <a:t>11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i="1" smtClean="0"/>
              <a:t>W</a:t>
            </a:r>
            <a:r>
              <a:rPr lang="en-US" altLang="zh-CN" baseline="30000" smtClean="0"/>
              <a:t>(m)</a:t>
            </a:r>
            <a:r>
              <a:rPr lang="en-US" altLang="zh-CN" baseline="-25000" smtClean="0"/>
              <a:t> </a:t>
            </a:r>
            <a:r>
              <a:rPr lang="en-US" altLang="zh-CN" smtClean="0"/>
              <a:t>is the bandwidth of band </a:t>
            </a:r>
            <a:r>
              <a:rPr lang="en-US" altLang="zh-CN" i="1" smtClean="0"/>
              <a:t>m</a:t>
            </a:r>
          </a:p>
          <a:p>
            <a:endParaRPr lang="en-US" altLang="zh-CN" i="1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FE110D-5867-4DE2-9433-409E67BB8D68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E3AE-B70E-4AA2-9695-34F4A0DD7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000F-B603-4CD8-94E2-96DFC866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2104-A7A9-469D-B239-5C336338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FF15-CDDB-4CAE-A47C-1A77EE12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9CE1-B3ED-4B9E-9D79-8CF868D3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C011-E288-4CC6-BD54-F3FBCCA0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82D2-BA4E-4FCD-8B67-8C4D99A1E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5E9-83C2-44BB-A6C8-10C4B3EA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E3E8-3453-4F15-A22F-09093552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0EFD-AE18-4BAF-A624-8DCDEE4C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4916-154B-4447-8B29-C847FB44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FBA5-0DDD-4410-86DF-2EFE6F7C9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2764-41C7-4A75-85B7-CF01EA54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FD0676D-AA66-440D-B34E-A54B1F5C8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Chapter 10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8153400" cy="1600200"/>
          </a:xfrm>
        </p:spPr>
        <p:txBody>
          <a:bodyPr/>
          <a:lstStyle/>
          <a:p>
            <a:pPr algn="ctr" eaLnBrk="1" hangingPunct="1"/>
            <a:r>
              <a:rPr lang="en-US" altLang="zh-CN" dirty="0" smtClean="0"/>
              <a:t>An Effective Technique for </a:t>
            </a:r>
            <a:r>
              <a:rPr lang="en-US" altLang="zh-CN" smtClean="0"/>
              <a:t>Mixed-integer Optimization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10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smtClean="0"/>
              <a:t>Cognitive Radio Networks</a:t>
            </a:r>
          </a:p>
        </p:txBody>
      </p:sp>
      <p:sp>
        <p:nvSpPr>
          <p:cNvPr id="14031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5486400" cy="4267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A set of user sessions with certain data rate requirements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Multi-hop routing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400" dirty="0" smtClean="0"/>
              <a:t>Dynamic spectrum access</a:t>
            </a:r>
            <a:endParaRPr lang="en-US" altLang="zh-CN" sz="2400" dirty="0" smtClean="0">
              <a:ea typeface="宋体" pitchFamily="2" charset="-122"/>
            </a:endParaRPr>
          </a:p>
          <a:p>
            <a:pPr marL="742950" lvl="1" indent="-285750"/>
            <a:endParaRPr lang="en-US" altLang="zh-CN" sz="1200" dirty="0" smtClean="0">
              <a:ea typeface="宋体" pitchFamily="2" charset="-122"/>
            </a:endParaRPr>
          </a:p>
        </p:txBody>
      </p:sp>
      <p:sp>
        <p:nvSpPr>
          <p:cNvPr id="14031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938B47-835C-492E-A4B1-B232EBEC7768}" type="slidenum">
              <a:rPr lang="zh-CN" altLang="en-US" sz="1200"/>
              <a:pPr algn="r"/>
              <a:t>10</a:t>
            </a:fld>
            <a:endParaRPr lang="en-US" altLang="zh-CN" sz="1200"/>
          </a:p>
        </p:txBody>
      </p:sp>
      <p:sp>
        <p:nvSpPr>
          <p:cNvPr id="140313" name="Rectangle 8"/>
          <p:cNvSpPr>
            <a:spLocks noChangeArrowheads="1"/>
          </p:cNvSpPr>
          <p:nvPr/>
        </p:nvSpPr>
        <p:spPr bwMode="auto">
          <a:xfrm>
            <a:off x="5486400" y="5715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Cognitive Radio Network</a:t>
            </a:r>
            <a:endParaRPr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140309" name="Object 21"/>
          <p:cNvGraphicFramePr>
            <a:graphicFrameLocks noChangeAspect="1"/>
          </p:cNvGraphicFramePr>
          <p:nvPr/>
        </p:nvGraphicFramePr>
        <p:xfrm>
          <a:off x="4876800" y="1598613"/>
          <a:ext cx="4267200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2" name="Visio" r:id="rId3" imgW="5213909" imgH="5666537" progId="Visio.Drawing.11">
                  <p:embed/>
                </p:oleObj>
              </mc:Choice>
              <mc:Fallback>
                <p:oleObj name="Visio" r:id="rId3" imgW="5213909" imgH="5666537" progId="Visio.Drawing.11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98613"/>
                        <a:ext cx="4267200" cy="404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C206AA-366F-4200-99FD-6FEA9947EA1B}" type="slidenum">
              <a:rPr lang="zh-CN" altLang="en-US" sz="1200"/>
              <a:pPr algn="r"/>
              <a:t>11</a:t>
            </a:fld>
            <a:endParaRPr lang="en-US" altLang="zh-CN" sz="120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Outline of Case Study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endParaRPr lang="en-US" altLang="zh-CN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2800" dirty="0" smtClean="0">
                <a:solidFill>
                  <a:srgbClr val="0033CC"/>
                </a:solidFill>
              </a:rPr>
              <a:t>Problem statement and formulation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Find a lower bound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A near-optimal solution based on SF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Numerical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smtClean="0"/>
              <a:t>Problem Statement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4294967295"/>
          </p:nvPr>
        </p:nvSpPr>
        <p:spPr>
          <a:xfrm>
            <a:off x="506413" y="1752600"/>
            <a:ext cx="8564562" cy="4267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Problem Setting:</a:t>
            </a:r>
          </a:p>
          <a:p>
            <a:pPr marL="742950" lvl="1" indent="-285750"/>
            <a:r>
              <a:rPr lang="en-US" altLang="zh-CN" sz="2000" dirty="0" smtClean="0">
                <a:ea typeface="宋体" pitchFamily="2" charset="-122"/>
              </a:rPr>
              <a:t>Multi-hop cognitive radio network</a:t>
            </a:r>
          </a:p>
          <a:p>
            <a:pPr marL="742950" lvl="1" indent="-285750"/>
            <a:r>
              <a:rPr lang="en-US" altLang="zh-CN" sz="2000" dirty="0" smtClean="0">
                <a:ea typeface="宋体" pitchFamily="2" charset="-122"/>
              </a:rPr>
              <a:t>Available frequency bands at each node may be different; each frequency band may be of different size</a:t>
            </a:r>
          </a:p>
          <a:p>
            <a:pPr marL="742950" lvl="1" indent="-285750"/>
            <a:r>
              <a:rPr lang="en-US" altLang="zh-CN" sz="2000" dirty="0" smtClean="0">
                <a:ea typeface="宋体" pitchFamily="2" charset="-122"/>
              </a:rPr>
              <a:t>A set of communication sessions, each with a data rate requirement</a:t>
            </a:r>
          </a:p>
          <a:p>
            <a:pPr marL="742950" lvl="1" indent="-285750">
              <a:buFont typeface="Wingdings" pitchFamily="2" charset="2"/>
              <a:buNone/>
            </a:pPr>
            <a:endParaRPr lang="en-US" altLang="zh-CN" sz="18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Objective: Minimize the total used spectrum resource</a:t>
            </a:r>
          </a:p>
          <a:p>
            <a:pPr marL="742950" lvl="1" indent="-285750"/>
            <a:endParaRPr lang="en-US" altLang="zh-CN" sz="500" dirty="0" smtClean="0">
              <a:ea typeface="宋体" pitchFamily="2" charset="-122"/>
            </a:endParaRPr>
          </a:p>
          <a:p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Question:</a:t>
            </a:r>
            <a:r>
              <a:rPr lang="en-US" altLang="zh-CN" sz="2400" dirty="0" smtClean="0">
                <a:ea typeface="宋体" pitchFamily="2" charset="-122"/>
              </a:rPr>
              <a:t> How to perform spectrum allocation, scheduling, and routing?</a:t>
            </a:r>
            <a:endParaRPr lang="en-US" altLang="zh-CN" sz="2800" dirty="0" smtClean="0">
              <a:ea typeface="宋体" pitchFamily="2" charset="-122"/>
            </a:endParaRPr>
          </a:p>
        </p:txBody>
      </p:sp>
      <p:sp>
        <p:nvSpPr>
          <p:cNvPr id="1433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D56A41B-4508-425D-8641-509B97072FC8}" type="slidenum">
              <a:rPr lang="zh-CN" altLang="en-US" sz="1200"/>
              <a:pPr algn="r"/>
              <a:t>12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16025"/>
          </a:xfrm>
        </p:spPr>
        <p:txBody>
          <a:bodyPr/>
          <a:lstStyle/>
          <a:p>
            <a:r>
              <a:rPr lang="en-US" altLang="zh-CN" sz="3200" smtClean="0"/>
              <a:t>Spectrum Sharing and Sub-band Division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490538" y="1828800"/>
            <a:ext cx="8272462" cy="4343400"/>
          </a:xfrm>
        </p:spPr>
        <p:txBody>
          <a:bodyPr/>
          <a:lstStyle/>
          <a:p>
            <a:r>
              <a:rPr lang="en-US" altLang="zh-CN" sz="2200" dirty="0" smtClean="0">
                <a:ea typeface="宋体" pitchFamily="2" charset="-122"/>
              </a:rPr>
              <a:t>There is a set of </a:t>
            </a:r>
            <a:r>
              <a:rPr lang="en-US" altLang="zh-CN" sz="2200" i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M</a:t>
            </a:r>
            <a:r>
              <a:rPr lang="en-US" altLang="zh-CN" sz="2200" dirty="0" smtClean="0">
                <a:solidFill>
                  <a:schemeClr val="accent2"/>
                </a:solidFill>
                <a:ea typeface="宋体" pitchFamily="2" charset="-122"/>
              </a:rPr>
              <a:t> un-equal bands</a:t>
            </a:r>
            <a:r>
              <a:rPr lang="en-US" altLang="zh-CN" sz="2200" dirty="0" smtClean="0">
                <a:ea typeface="宋体" pitchFamily="2" charset="-122"/>
              </a:rPr>
              <a:t> in the network</a:t>
            </a:r>
            <a:endParaRPr lang="en-US" altLang="zh-CN" sz="2200" dirty="0" smtClean="0">
              <a:solidFill>
                <a:schemeClr val="accent2"/>
              </a:solidFill>
              <a:ea typeface="宋体" pitchFamily="2" charset="-122"/>
            </a:endParaRPr>
          </a:p>
          <a:p>
            <a:endParaRPr lang="en-US" altLang="zh-CN" sz="2200" dirty="0" smtClean="0">
              <a:ea typeface="宋体" pitchFamily="2" charset="-122"/>
            </a:endParaRPr>
          </a:p>
          <a:p>
            <a:endParaRPr lang="en-US" altLang="zh-CN" sz="1800" dirty="0" smtClean="0">
              <a:ea typeface="宋体" pitchFamily="2" charset="-122"/>
            </a:endParaRPr>
          </a:p>
          <a:p>
            <a:endParaRPr lang="en-US" altLang="zh-CN" sz="1800" dirty="0" smtClean="0">
              <a:ea typeface="宋体" pitchFamily="2" charset="-122"/>
            </a:endParaRPr>
          </a:p>
          <a:p>
            <a:endParaRPr lang="en-US" altLang="zh-CN" sz="1800" dirty="0" smtClean="0">
              <a:ea typeface="宋体" pitchFamily="2" charset="-122"/>
            </a:endParaRPr>
          </a:p>
          <a:p>
            <a:endParaRPr lang="en-US" altLang="zh-CN" sz="1800" dirty="0" smtClean="0">
              <a:ea typeface="宋体" pitchFamily="2" charset="-122"/>
            </a:endParaRPr>
          </a:p>
          <a:p>
            <a:endParaRPr lang="en-US" altLang="zh-CN" sz="1800" dirty="0" smtClean="0">
              <a:ea typeface="宋体" pitchFamily="2" charset="-122"/>
            </a:endParaRPr>
          </a:p>
          <a:p>
            <a:r>
              <a:rPr lang="en-US" altLang="zh-CN" sz="2200" dirty="0" smtClean="0">
                <a:ea typeface="宋体" pitchFamily="2" charset="-122"/>
              </a:rPr>
              <a:t>Each node has a subset of bands available</a:t>
            </a:r>
          </a:p>
          <a:p>
            <a:r>
              <a:rPr lang="en-US" altLang="zh-CN" sz="2200" dirty="0" smtClean="0">
                <a:ea typeface="宋体" pitchFamily="2" charset="-122"/>
              </a:rPr>
              <a:t>For scheduling, we further divide a band </a:t>
            </a:r>
            <a:r>
              <a:rPr lang="en-US" altLang="zh-CN" sz="2200" i="1" dirty="0" smtClean="0">
                <a:ea typeface="宋体" pitchFamily="2" charset="-122"/>
              </a:rPr>
              <a:t>m</a:t>
            </a:r>
            <a:r>
              <a:rPr lang="en-US" altLang="zh-CN" sz="2200" dirty="0" smtClean="0">
                <a:ea typeface="宋体" pitchFamily="2" charset="-122"/>
              </a:rPr>
              <a:t> into 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200" baseline="30000" dirty="0" smtClean="0">
                <a:ea typeface="宋体" pitchFamily="2" charset="-122"/>
              </a:rPr>
              <a:t>(</a:t>
            </a:r>
            <a:r>
              <a:rPr lang="en-US" altLang="zh-CN" sz="2200" i="1" baseline="30000" dirty="0" smtClean="0">
                <a:latin typeface="Times New Roman" pitchFamily="18" charset="0"/>
                <a:ea typeface="宋体" pitchFamily="2" charset="-122"/>
              </a:rPr>
              <a:t>m</a:t>
            </a:r>
            <a:r>
              <a:rPr lang="en-US" altLang="zh-CN" sz="2200" baseline="30000" dirty="0" smtClean="0">
                <a:ea typeface="宋体" pitchFamily="2" charset="-122"/>
              </a:rPr>
              <a:t>)</a:t>
            </a:r>
            <a:r>
              <a:rPr lang="en-US" altLang="zh-CN" sz="2200" dirty="0" smtClean="0">
                <a:ea typeface="宋体" pitchFamily="2" charset="-122"/>
              </a:rPr>
              <a:t> sub-bands</a:t>
            </a:r>
            <a:endParaRPr lang="en-US" altLang="zh-CN" sz="2200" dirty="0" smtClean="0"/>
          </a:p>
        </p:txBody>
      </p:sp>
      <p:sp>
        <p:nvSpPr>
          <p:cNvPr id="13620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015FCF-2636-413C-BE5C-08EBD779EAEE}" type="slidenum">
              <a:rPr lang="zh-CN" altLang="en-US" sz="1200"/>
              <a:pPr algn="r"/>
              <a:t>13</a:t>
            </a:fld>
            <a:endParaRPr lang="en-US" altLang="zh-CN" sz="1200"/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334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733800" y="5334000"/>
            <a:ext cx="15240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1066800" y="2209800"/>
          <a:ext cx="655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Visio" r:id="rId5" imgW="2858414" imgH="371856" progId="Visio.Drawing.11">
                  <p:embed/>
                </p:oleObj>
              </mc:Choice>
              <mc:Fallback>
                <p:oleObj name="Visio" r:id="rId5" imgW="2858414" imgH="371856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655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5" name="Object 13"/>
          <p:cNvGraphicFramePr>
            <a:graphicFrameLocks noChangeAspect="1"/>
          </p:cNvGraphicFramePr>
          <p:nvPr/>
        </p:nvGraphicFramePr>
        <p:xfrm>
          <a:off x="1293813" y="2706688"/>
          <a:ext cx="6246812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Visio" r:id="rId7" imgW="3316224" imgH="781812" progId="Visio.Drawing.11">
                  <p:embed/>
                </p:oleObj>
              </mc:Choice>
              <mc:Fallback>
                <p:oleObj name="Visio" r:id="rId7" imgW="3316224" imgH="781812" progId="Visio.Drawing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706688"/>
                        <a:ext cx="6246812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602663" cy="1216025"/>
          </a:xfrm>
        </p:spPr>
        <p:txBody>
          <a:bodyPr/>
          <a:lstStyle/>
          <a:p>
            <a:r>
              <a:rPr lang="en-US" altLang="zh-CN" sz="3200" smtClean="0"/>
              <a:t>Transmission Range and Interference Range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65088" y="1689100"/>
            <a:ext cx="6335712" cy="43434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Follow </a:t>
            </a: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protocol interference model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Transmission range</a:t>
            </a:r>
          </a:p>
          <a:p>
            <a:pPr lvl="1">
              <a:buFont typeface="Wingdings" pitchFamily="2" charset="2"/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1600" dirty="0" smtClean="0">
                <a:ea typeface="宋体" pitchFamily="2" charset="-122"/>
              </a:rPr>
              <a:t>      </a:t>
            </a:r>
            <a:r>
              <a:rPr lang="en-US" altLang="zh-CN" sz="1600" dirty="0" smtClean="0">
                <a:ea typeface="宋体" pitchFamily="2" charset="-122"/>
              </a:rPr>
              <a:t>where </a:t>
            </a:r>
            <a:r>
              <a:rPr lang="en-US" altLang="zh-CN" sz="1600" dirty="0" smtClean="0">
                <a:latin typeface="Symbol" pitchFamily="18" charset="2"/>
                <a:ea typeface="宋体" pitchFamily="2" charset="-122"/>
              </a:rPr>
              <a:t>b </a:t>
            </a:r>
            <a:r>
              <a:rPr lang="en-US" altLang="zh-CN" sz="1600" dirty="0" smtClean="0">
                <a:ea typeface="宋体" pitchFamily="2" charset="-122"/>
              </a:rPr>
              <a:t>is an antenna related constant, </a:t>
            </a:r>
            <a:r>
              <a:rPr lang="en-US" altLang="zh-CN" sz="1600" dirty="0" smtClean="0">
                <a:latin typeface="Symbol" pitchFamily="18" charset="2"/>
                <a:ea typeface="宋体" pitchFamily="2" charset="-122"/>
              </a:rPr>
              <a:t>r </a:t>
            </a:r>
            <a:r>
              <a:rPr lang="en-US" altLang="zh-CN" sz="1600" dirty="0" smtClean="0">
                <a:ea typeface="宋体" pitchFamily="2" charset="-122"/>
              </a:rPr>
              <a:t>is transmission power spectral density at a transmitter, </a:t>
            </a:r>
            <a:r>
              <a:rPr lang="en-US" altLang="zh-CN" sz="1600" dirty="0" err="1" smtClean="0">
                <a:latin typeface="Symbol" pitchFamily="18" charset="2"/>
                <a:ea typeface="宋体" pitchFamily="2" charset="-122"/>
              </a:rPr>
              <a:t>r</a:t>
            </a:r>
            <a:r>
              <a:rPr lang="en-US" altLang="zh-CN" sz="1600" i="1" baseline="-25000" dirty="0" err="1" smtClean="0">
                <a:latin typeface="Symbol" pitchFamily="18" charset="2"/>
                <a:ea typeface="宋体" pitchFamily="2" charset="-122"/>
              </a:rPr>
              <a:t>T</a:t>
            </a:r>
            <a:r>
              <a:rPr lang="en-US" altLang="zh-CN" sz="1600" dirty="0" smtClean="0">
                <a:ea typeface="宋体" pitchFamily="2" charset="-122"/>
              </a:rPr>
              <a:t> is transmission power spectral density to decode a transmission at a receiver, and </a:t>
            </a:r>
            <a:r>
              <a:rPr lang="en-US" altLang="zh-CN" sz="1600" i="1" dirty="0" smtClean="0">
                <a:latin typeface="Times New Roman" pitchFamily="18" charset="0"/>
                <a:ea typeface="宋体" pitchFamily="2" charset="-122"/>
              </a:rPr>
              <a:t>n</a:t>
            </a:r>
            <a:r>
              <a:rPr lang="en-US" altLang="zh-CN" sz="1600" dirty="0" smtClean="0">
                <a:ea typeface="宋体" pitchFamily="2" charset="-122"/>
              </a:rPr>
              <a:t> is the path loss index.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Interference range</a:t>
            </a:r>
          </a:p>
          <a:p>
            <a:endParaRPr lang="en-US" altLang="zh-CN" sz="1800" dirty="0" smtClean="0">
              <a:ea typeface="宋体" pitchFamily="2" charset="-122"/>
            </a:endParaRPr>
          </a:p>
          <a:p>
            <a:endParaRPr lang="en-US" altLang="zh-CN" sz="1800" dirty="0" smtClean="0">
              <a:ea typeface="宋体" pitchFamily="2" charset="-122"/>
            </a:endParaRPr>
          </a:p>
          <a:p>
            <a:endParaRPr lang="en-US" altLang="zh-CN" sz="1000" dirty="0" smtClean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Denote</a:t>
            </a:r>
          </a:p>
          <a:p>
            <a:endParaRPr lang="en-US" altLang="zh-CN" sz="1800" dirty="0" smtClean="0">
              <a:ea typeface="宋体" pitchFamily="2" charset="-122"/>
            </a:endParaRPr>
          </a:p>
        </p:txBody>
      </p:sp>
      <p:sp>
        <p:nvSpPr>
          <p:cNvPr id="2869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FA16CE-EFFF-4DAA-BA99-862BB6361832}" type="slidenum">
              <a:rPr lang="zh-CN" altLang="en-US" sz="1200"/>
              <a:pPr algn="r"/>
              <a:t>14</a:t>
            </a:fld>
            <a:endParaRPr lang="en-US" altLang="zh-CN" sz="1200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546725"/>
            <a:ext cx="73009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6757988" y="2333625"/>
          <a:ext cx="17367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Visio" r:id="rId5" imgW="2116836" imgH="2116836" progId="Visio.Drawing.11">
                  <p:embed/>
                </p:oleObj>
              </mc:Choice>
              <mc:Fallback>
                <p:oleObj name="Visio" r:id="rId5" imgW="2116836" imgH="2116836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2333625"/>
                        <a:ext cx="173672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6200775" y="1828800"/>
          <a:ext cx="27908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Visio" r:id="rId7" imgW="3400958" imgH="3400958" progId="Visio.Drawing.11">
                  <p:embed/>
                </p:oleObj>
              </mc:Choice>
              <mc:Fallback>
                <p:oleObj name="Visio" r:id="rId7" imgW="3400958" imgH="3400958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1828800"/>
                        <a:ext cx="27908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9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2535238"/>
            <a:ext cx="2173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Rectangle 17"/>
          <p:cNvSpPr>
            <a:spLocks noChangeArrowheads="1"/>
          </p:cNvSpPr>
          <p:nvPr/>
        </p:nvSpPr>
        <p:spPr bwMode="auto">
          <a:xfrm>
            <a:off x="1543050" y="2511425"/>
            <a:ext cx="2305050" cy="4413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38300" y="4449763"/>
            <a:ext cx="21828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828800" y="5546725"/>
            <a:ext cx="7294563" cy="70167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/>
              <a:t>  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609725" y="4419600"/>
            <a:ext cx="2238375" cy="4460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525463" y="4905375"/>
            <a:ext cx="853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where</a:t>
            </a:r>
            <a:r>
              <a:rPr lang="en-US" altLang="zh-CN" sz="1600">
                <a:latin typeface="Symbol" pitchFamily="18" charset="2"/>
              </a:rPr>
              <a:t> r</a:t>
            </a:r>
            <a:r>
              <a:rPr lang="en-US" altLang="zh-CN" sz="1600" i="1" baseline="-25000"/>
              <a:t>I</a:t>
            </a:r>
            <a:r>
              <a:rPr lang="en-US" altLang="zh-CN" sz="1600"/>
              <a:t> is the max threshold of power spectral density for interference to be negligible at a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" grpId="0" animBg="1"/>
      <p:bldP spid="28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31" name="Title 1"/>
          <p:cNvSpPr>
            <a:spLocks noGrp="1"/>
          </p:cNvSpPr>
          <p:nvPr>
            <p:ph type="title" idx="4294967295"/>
          </p:nvPr>
        </p:nvSpPr>
        <p:spPr>
          <a:xfrm>
            <a:off x="498475" y="304800"/>
            <a:ext cx="8604250" cy="1216025"/>
          </a:xfrm>
        </p:spPr>
        <p:txBody>
          <a:bodyPr/>
          <a:lstStyle/>
          <a:p>
            <a:r>
              <a:rPr lang="en-US" altLang="zh-CN" sz="3200" smtClean="0"/>
              <a:t>Scheduling and Interference Constraints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566738" y="1676400"/>
            <a:ext cx="8272462" cy="4343400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A node </a:t>
            </a:r>
            <a:r>
              <a:rPr lang="en-US" altLang="zh-CN" sz="2000" i="1" dirty="0" err="1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chemeClr val="accent2"/>
                </a:solidFill>
                <a:ea typeface="宋体" pitchFamily="2" charset="-122"/>
              </a:rPr>
              <a:t>cannot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transmit to multiple</a:t>
            </a:r>
            <a:r>
              <a:rPr lang="en-US" altLang="zh-CN" sz="2000" dirty="0" smtClean="0">
                <a:ea typeface="宋体" pitchFamily="2" charset="-122"/>
              </a:rPr>
              <a:t> nodes on the same sub-band</a:t>
            </a: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000" dirty="0" smtClean="0">
                <a:ea typeface="宋体" pitchFamily="2" charset="-122"/>
              </a:rPr>
              <a:t>A receiving node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000" dirty="0" smtClean="0">
                <a:ea typeface="宋体" pitchFamily="2" charset="-122"/>
              </a:rPr>
              <a:t> cannot be 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in the interference range</a:t>
            </a:r>
            <a:r>
              <a:rPr lang="en-US" altLang="zh-CN" sz="2000" dirty="0" smtClean="0">
                <a:ea typeface="宋体" pitchFamily="2" charset="-122"/>
              </a:rPr>
              <a:t> of any other transmitting nodes on the same sub-band</a:t>
            </a:r>
          </a:p>
          <a:p>
            <a:pPr lvl="1"/>
            <a:endParaRPr lang="en-US" altLang="zh-CN" sz="2200" dirty="0" smtClean="0">
              <a:ea typeface="宋体" pitchFamily="2" charset="-122"/>
            </a:endParaRPr>
          </a:p>
        </p:txBody>
      </p:sp>
      <p:sp>
        <p:nvSpPr>
          <p:cNvPr id="18133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2B43A6-29DC-48EA-BF5E-649EF5BCDB0B}" type="slidenum">
              <a:rPr lang="zh-CN" altLang="en-US" sz="1200"/>
              <a:pPr algn="r"/>
              <a:t>15</a:t>
            </a:fld>
            <a:endParaRPr lang="en-US" altLang="zh-CN" sz="1200"/>
          </a:p>
        </p:txBody>
      </p:sp>
      <p:pic>
        <p:nvPicPr>
          <p:cNvPr id="18133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7575" y="2374900"/>
            <a:ext cx="18780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335" name="Rectangle 14"/>
          <p:cNvSpPr>
            <a:spLocks noChangeArrowheads="1"/>
          </p:cNvSpPr>
          <p:nvPr/>
        </p:nvSpPr>
        <p:spPr bwMode="auto">
          <a:xfrm>
            <a:off x="2181225" y="2363788"/>
            <a:ext cx="1881188" cy="66198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981200" y="4648200"/>
            <a:ext cx="5140325" cy="8175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38257" name="Object 8"/>
          <p:cNvGraphicFramePr>
            <a:graphicFrameLocks noChangeAspect="1"/>
          </p:cNvGraphicFramePr>
          <p:nvPr/>
        </p:nvGraphicFramePr>
        <p:xfrm>
          <a:off x="2143125" y="3019425"/>
          <a:ext cx="51498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5" name="Visio" r:id="rId5" imgW="2917850" imgH="433730" progId="Visio.Drawing.11">
                  <p:embed/>
                </p:oleObj>
              </mc:Choice>
              <mc:Fallback>
                <p:oleObj name="Visio" r:id="rId5" imgW="2917850" imgH="433730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019425"/>
                        <a:ext cx="51498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7" cstate="print">
            <a:lum contrast="24000"/>
          </a:blip>
          <a:srcRect/>
          <a:stretch>
            <a:fillRect/>
          </a:stretch>
        </p:blipFill>
        <p:spPr bwMode="auto">
          <a:xfrm>
            <a:off x="2006600" y="4694238"/>
            <a:ext cx="5092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259" name="Object 82"/>
          <p:cNvGraphicFramePr>
            <a:graphicFrameLocks noChangeAspect="1"/>
          </p:cNvGraphicFramePr>
          <p:nvPr/>
        </p:nvGraphicFramePr>
        <p:xfrm>
          <a:off x="1951038" y="5464175"/>
          <a:ext cx="51689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36" name="Visio" r:id="rId8" imgW="3016910" imgH="442874" progId="Visio.Drawing.11">
                  <p:embed/>
                </p:oleObj>
              </mc:Choice>
              <mc:Fallback>
                <p:oleObj name="Visio" r:id="rId8" imgW="3016910" imgH="442874" progId="Visio.Drawing.11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5464175"/>
                        <a:ext cx="51689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2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1216025"/>
          </a:xfrm>
        </p:spPr>
        <p:txBody>
          <a:bodyPr/>
          <a:lstStyle/>
          <a:p>
            <a:r>
              <a:rPr lang="en-US" altLang="zh-CN" sz="3200" smtClean="0"/>
              <a:t>Flow Routing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4294967295"/>
          </p:nvPr>
        </p:nvSpPr>
        <p:spPr>
          <a:xfrm>
            <a:off x="566738" y="1676400"/>
            <a:ext cx="8272462" cy="4343400"/>
          </a:xfrm>
        </p:spPr>
        <p:txBody>
          <a:bodyPr/>
          <a:lstStyle/>
          <a:p>
            <a:r>
              <a:rPr lang="en-US" altLang="zh-CN" sz="2000" smtClean="0">
                <a:ea typeface="宋体" pitchFamily="2" charset="-122"/>
              </a:rPr>
              <a:t>For each session, allow flow splitting                               for maximum flexibility (and optimality)</a:t>
            </a:r>
          </a:p>
          <a:p>
            <a:endParaRPr lang="en-US" altLang="zh-CN" sz="900" smtClean="0">
              <a:ea typeface="宋体" pitchFamily="2" charset="-122"/>
            </a:endParaRPr>
          </a:p>
          <a:p>
            <a:endParaRPr lang="en-US" altLang="zh-CN" sz="900" smtClean="0">
              <a:ea typeface="宋体" pitchFamily="2" charset="-122"/>
            </a:endParaRPr>
          </a:p>
          <a:p>
            <a:endParaRPr lang="en-US" altLang="zh-CN" sz="900" smtClean="0">
              <a:ea typeface="宋体" pitchFamily="2" charset="-122"/>
            </a:endParaRPr>
          </a:p>
          <a:p>
            <a:endParaRPr lang="en-US" altLang="zh-CN" sz="900" smtClean="0">
              <a:ea typeface="宋体" pitchFamily="2" charset="-122"/>
            </a:endParaRPr>
          </a:p>
          <a:p>
            <a:endParaRPr lang="en-US" altLang="zh-CN" sz="900" smtClean="0">
              <a:ea typeface="宋体" pitchFamily="2" charset="-122"/>
            </a:endParaRPr>
          </a:p>
          <a:p>
            <a:endParaRPr lang="en-US" altLang="zh-CN" sz="900" smtClean="0">
              <a:ea typeface="宋体" pitchFamily="2" charset="-122"/>
            </a:endParaRPr>
          </a:p>
          <a:p>
            <a:r>
              <a:rPr lang="en-US" altLang="zh-CN" sz="2000" smtClean="0">
                <a:ea typeface="宋体" pitchFamily="2" charset="-122"/>
              </a:rPr>
              <a:t>Flow balance constraints for session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l</a:t>
            </a:r>
            <a:r>
              <a:rPr lang="en-US" altLang="zh-CN" sz="2000" smtClean="0">
                <a:ea typeface="宋体" pitchFamily="2" charset="-122"/>
              </a:rPr>
              <a:t>:</a:t>
            </a:r>
          </a:p>
          <a:p>
            <a:pPr lvl="1"/>
            <a:endParaRPr lang="en-US" altLang="zh-CN" sz="900" smtClean="0">
              <a:ea typeface="宋体" pitchFamily="2" charset="-122"/>
            </a:endParaRPr>
          </a:p>
          <a:p>
            <a:pPr lvl="1"/>
            <a:endParaRPr lang="zh-CN" altLang="en-US" sz="900" smtClean="0">
              <a:ea typeface="宋体" pitchFamily="2" charset="-122"/>
            </a:endParaRPr>
          </a:p>
          <a:p>
            <a:pPr lvl="1"/>
            <a:r>
              <a:rPr lang="en-US" altLang="zh-CN" sz="1900" smtClean="0">
                <a:ea typeface="宋体" pitchFamily="2" charset="-122"/>
              </a:rPr>
              <a:t>If node </a:t>
            </a:r>
            <a:r>
              <a:rPr lang="en-US" altLang="zh-CN" sz="1900" i="1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1900" smtClean="0">
                <a:ea typeface="宋体" pitchFamily="2" charset="-122"/>
              </a:rPr>
              <a:t> is the source node, then</a:t>
            </a:r>
          </a:p>
          <a:p>
            <a:pPr lvl="1"/>
            <a:endParaRPr lang="en-US" altLang="zh-CN" sz="2500" smtClean="0">
              <a:ea typeface="宋体" pitchFamily="2" charset="-122"/>
            </a:endParaRPr>
          </a:p>
          <a:p>
            <a:pPr lvl="1"/>
            <a:r>
              <a:rPr lang="en-US" altLang="zh-CN" sz="1900" smtClean="0">
                <a:ea typeface="宋体" pitchFamily="2" charset="-122"/>
              </a:rPr>
              <a:t>If node </a:t>
            </a:r>
            <a:r>
              <a:rPr lang="en-US" altLang="zh-CN" sz="1900" i="1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1900" smtClean="0">
                <a:ea typeface="宋体" pitchFamily="2" charset="-122"/>
              </a:rPr>
              <a:t> is the destination node, then</a:t>
            </a:r>
          </a:p>
          <a:p>
            <a:pPr lvl="1"/>
            <a:endParaRPr lang="en-US" altLang="zh-CN" sz="2500" smtClean="0">
              <a:ea typeface="宋体" pitchFamily="2" charset="-122"/>
            </a:endParaRPr>
          </a:p>
          <a:p>
            <a:pPr lvl="1"/>
            <a:r>
              <a:rPr lang="en-US" altLang="zh-CN" sz="1900" smtClean="0">
                <a:ea typeface="宋体" pitchFamily="2" charset="-122"/>
              </a:rPr>
              <a:t>For all other nodes, we have</a:t>
            </a:r>
          </a:p>
          <a:p>
            <a:pPr lvl="1"/>
            <a:endParaRPr lang="en-US" altLang="zh-CN" sz="1900" smtClean="0">
              <a:ea typeface="宋体" pitchFamily="2" charset="-122"/>
            </a:endParaRPr>
          </a:p>
        </p:txBody>
      </p:sp>
      <p:sp>
        <p:nvSpPr>
          <p:cNvPr id="7579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DDAD70-B1D8-4931-9F44-528CD934A5B6}" type="slidenum">
              <a:rPr lang="zh-CN" altLang="en-US" sz="1200"/>
              <a:pPr algn="r"/>
              <a:t>16</a:t>
            </a:fld>
            <a:endParaRPr lang="en-US" altLang="zh-CN" sz="1200"/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6200"/>
            <a:ext cx="194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648200"/>
            <a:ext cx="20288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4102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Oval 8"/>
          <p:cNvSpPr>
            <a:spLocks noChangeArrowheads="1"/>
          </p:cNvSpPr>
          <p:nvPr/>
        </p:nvSpPr>
        <p:spPr bwMode="auto">
          <a:xfrm>
            <a:off x="5867400" y="4495800"/>
            <a:ext cx="28956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3044825" y="5181600"/>
            <a:ext cx="1536700" cy="376238"/>
          </a:xfrm>
          <a:prstGeom prst="rect">
            <a:avLst/>
          </a:prstGeom>
          <a:noFill/>
          <a:ln w="9525" algn="ctr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redundancy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3048000" y="5181600"/>
            <a:ext cx="152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 flipV="1">
            <a:off x="4572000" y="5181600"/>
            <a:ext cx="1447800" cy="2286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2"/>
          <p:cNvSpPr>
            <a:spLocks noChangeArrowheads="1"/>
          </p:cNvSpPr>
          <p:nvPr/>
        </p:nvSpPr>
        <p:spPr bwMode="auto">
          <a:xfrm>
            <a:off x="5715000" y="38862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5105400" y="5410200"/>
            <a:ext cx="2819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aphicFrame>
        <p:nvGraphicFramePr>
          <p:cNvPr id="75791" name="Object 15"/>
          <p:cNvGraphicFramePr>
            <a:graphicFrameLocks noChangeAspect="1"/>
          </p:cNvGraphicFramePr>
          <p:nvPr/>
        </p:nvGraphicFramePr>
        <p:xfrm>
          <a:off x="6297613" y="1600200"/>
          <a:ext cx="20843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Visio" r:id="rId7" imgW="3303118" imgH="3626206" progId="Visio.Drawing.11">
                  <p:embed/>
                </p:oleObj>
              </mc:Choice>
              <mc:Fallback>
                <p:oleObj name="Visio" r:id="rId7" imgW="3303118" imgH="3626206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1600200"/>
                        <a:ext cx="208438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248400" y="4648200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1" animBg="1"/>
      <p:bldP spid="75786" grpId="0" animBg="1"/>
      <p:bldP spid="75787" grpId="0" animBg="1"/>
      <p:bldP spid="7578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1216025"/>
          </a:xfrm>
        </p:spPr>
        <p:txBody>
          <a:bodyPr/>
          <a:lstStyle/>
          <a:p>
            <a:r>
              <a:rPr lang="en-US" altLang="zh-CN" sz="3200" smtClean="0"/>
              <a:t>Link Capacity Constraint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4294967295"/>
          </p:nvPr>
        </p:nvSpPr>
        <p:spPr>
          <a:xfrm>
            <a:off x="566738" y="1676400"/>
            <a:ext cx="8272462" cy="4343400"/>
          </a:xfrm>
        </p:spPr>
        <p:txBody>
          <a:bodyPr/>
          <a:lstStyle/>
          <a:p>
            <a:r>
              <a:rPr lang="en-US" altLang="zh-CN" sz="2400" smtClean="0">
                <a:ea typeface="宋体" pitchFamily="2" charset="-122"/>
              </a:rPr>
              <a:t>Capacity on link 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400" smtClean="0">
                <a:sym typeface="Wingdings" pitchFamily="2" charset="2"/>
              </a:rPr>
              <a:t>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400" smtClean="0">
                <a:ea typeface="宋体" pitchFamily="2" charset="-122"/>
              </a:rPr>
              <a:t> on sub-band (</a:t>
            </a:r>
            <a:r>
              <a:rPr lang="en-US" altLang="zh-CN" sz="2400" i="1" smtClean="0">
                <a:ea typeface="宋体" pitchFamily="2" charset="-122"/>
              </a:rPr>
              <a:t>m,k</a:t>
            </a:r>
            <a:r>
              <a:rPr lang="en-US" altLang="zh-CN" sz="2400" smtClean="0">
                <a:ea typeface="宋体" pitchFamily="2" charset="-122"/>
              </a:rPr>
              <a:t>)</a:t>
            </a:r>
          </a:p>
          <a:p>
            <a:endParaRPr lang="en-US" altLang="zh-CN" sz="2400" i="1" smtClean="0">
              <a:ea typeface="宋体" pitchFamily="2" charset="-122"/>
            </a:endParaRPr>
          </a:p>
          <a:p>
            <a:endParaRPr lang="en-US" altLang="zh-CN" sz="2400" i="1" smtClean="0">
              <a:ea typeface="宋体" pitchFamily="2" charset="-122"/>
            </a:endParaRPr>
          </a:p>
          <a:p>
            <a:endParaRPr lang="en-US" altLang="zh-CN" sz="1200" i="1" smtClean="0">
              <a:ea typeface="宋体" pitchFamily="2" charset="-122"/>
            </a:endParaRPr>
          </a:p>
          <a:p>
            <a:r>
              <a:rPr lang="en-US" altLang="zh-CN" sz="2400" smtClean="0">
                <a:ea typeface="宋体" pitchFamily="2" charset="-122"/>
              </a:rPr>
              <a:t>Aggregate flow on link 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400" smtClean="0">
                <a:sym typeface="Wingdings" pitchFamily="2" charset="2"/>
              </a:rPr>
              <a:t>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400" smtClean="0">
                <a:ea typeface="宋体" pitchFamily="2" charset="-122"/>
              </a:rPr>
              <a:t> cannot exceed link capacity</a:t>
            </a:r>
          </a:p>
          <a:p>
            <a:endParaRPr lang="en-US" altLang="zh-CN" sz="2400" smtClean="0">
              <a:ea typeface="宋体" pitchFamily="2" charset="-122"/>
            </a:endParaRPr>
          </a:p>
          <a:p>
            <a:pPr lvl="1"/>
            <a:endParaRPr lang="en-US" altLang="zh-CN" sz="2400" smtClean="0">
              <a:ea typeface="宋体" pitchFamily="2" charset="-122"/>
            </a:endParaRPr>
          </a:p>
        </p:txBody>
      </p:sp>
      <p:sp>
        <p:nvSpPr>
          <p:cNvPr id="18534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247DC6-B2E6-4045-A801-88094998CAFA}" type="slidenum">
              <a:rPr lang="zh-CN" altLang="en-US" sz="1200"/>
              <a:pPr algn="r"/>
              <a:t>17</a:t>
            </a:fld>
            <a:endParaRPr lang="en-US" altLang="zh-CN" sz="1200"/>
          </a:p>
        </p:txBody>
      </p:sp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54488"/>
            <a:ext cx="7620000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862013" y="4129088"/>
            <a:ext cx="7688262" cy="1879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5350" name="Rectangle 8"/>
          <p:cNvSpPr>
            <a:spLocks noChangeArrowheads="1"/>
          </p:cNvSpPr>
          <p:nvPr/>
        </p:nvSpPr>
        <p:spPr bwMode="auto">
          <a:xfrm>
            <a:off x="1676400" y="2209800"/>
            <a:ext cx="5410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1853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225675"/>
            <a:ext cx="539273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416925" cy="1216025"/>
          </a:xfrm>
        </p:spPr>
        <p:txBody>
          <a:bodyPr/>
          <a:lstStyle/>
          <a:p>
            <a:r>
              <a:rPr lang="en-US" altLang="zh-CN" sz="3200" smtClean="0"/>
              <a:t>Problem Formulation</a:t>
            </a:r>
          </a:p>
        </p:txBody>
      </p:sp>
      <p:sp>
        <p:nvSpPr>
          <p:cNvPr id="187394" name="Content Placeholder 2"/>
          <p:cNvSpPr>
            <a:spLocks noGrp="1"/>
          </p:cNvSpPr>
          <p:nvPr>
            <p:ph idx="4294967295"/>
          </p:nvPr>
        </p:nvSpPr>
        <p:spPr>
          <a:xfrm>
            <a:off x="566738" y="1676400"/>
            <a:ext cx="8272462" cy="4343400"/>
          </a:xfrm>
        </p:spPr>
        <p:txBody>
          <a:bodyPr/>
          <a:lstStyle/>
          <a:p>
            <a:endParaRPr lang="en-US" altLang="zh-CN" sz="2800" smtClean="0">
              <a:ea typeface="宋体" pitchFamily="2" charset="-122"/>
            </a:endParaRPr>
          </a:p>
          <a:p>
            <a:pPr lvl="1"/>
            <a:endParaRPr lang="en-US" altLang="zh-CN" sz="2800" smtClean="0">
              <a:ea typeface="宋体" pitchFamily="2" charset="-122"/>
            </a:endParaRPr>
          </a:p>
        </p:txBody>
      </p:sp>
      <p:sp>
        <p:nvSpPr>
          <p:cNvPr id="18739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211332E-A8E8-45EA-B3DD-AAA70424D310}" type="slidenum">
              <a:rPr lang="zh-CN" altLang="en-US" sz="1200"/>
              <a:pPr algn="r"/>
              <a:t>18</a:t>
            </a:fld>
            <a:endParaRPr lang="en-US" altLang="zh-CN" sz="1200"/>
          </a:p>
        </p:txBody>
      </p:sp>
      <p:pic>
        <p:nvPicPr>
          <p:cNvPr id="18739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676400"/>
            <a:ext cx="898525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828800" y="6019800"/>
            <a:ext cx="5546725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Arial" charset="0"/>
                <a:ea typeface="宋体" pitchFamily="2" charset="-122"/>
              </a:rPr>
              <a:t>A </a:t>
            </a:r>
            <a:r>
              <a:rPr lang="en-US" altLang="zh-CN" sz="2000" b="1" i="1">
                <a:solidFill>
                  <a:srgbClr val="0033CC"/>
                </a:solidFill>
                <a:latin typeface="Arial" charset="0"/>
                <a:ea typeface="宋体" pitchFamily="2" charset="-122"/>
              </a:rPr>
              <a:t>mixed-integer</a:t>
            </a:r>
            <a:r>
              <a:rPr lang="en-US" altLang="zh-CN" sz="2000" b="1">
                <a:solidFill>
                  <a:schemeClr val="tx2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altLang="zh-CN" sz="2000" b="1" i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non-linear</a:t>
            </a:r>
            <a:r>
              <a:rPr lang="en-US" altLang="zh-CN" sz="2000" b="1">
                <a:solidFill>
                  <a:schemeClr val="tx2"/>
                </a:solidFill>
                <a:latin typeface="Arial" charset="0"/>
                <a:ea typeface="宋体" pitchFamily="2" charset="-122"/>
              </a:rPr>
              <a:t> program (MINLP)</a:t>
            </a:r>
          </a:p>
        </p:txBody>
      </p:sp>
      <p:sp>
        <p:nvSpPr>
          <p:cNvPr id="77830" name="Rectangle 19"/>
          <p:cNvSpPr>
            <a:spLocks noChangeArrowheads="1"/>
          </p:cNvSpPr>
          <p:nvPr/>
        </p:nvSpPr>
        <p:spPr bwMode="auto">
          <a:xfrm>
            <a:off x="4618038" y="1654175"/>
            <a:ext cx="1020762" cy="3270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831" name="Rectangle 20"/>
          <p:cNvSpPr>
            <a:spLocks noChangeArrowheads="1"/>
          </p:cNvSpPr>
          <p:nvPr/>
        </p:nvSpPr>
        <p:spPr bwMode="auto">
          <a:xfrm>
            <a:off x="5295900" y="3681413"/>
            <a:ext cx="1066800" cy="3270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832" name="Rectangle 21"/>
          <p:cNvSpPr>
            <a:spLocks noChangeArrowheads="1"/>
          </p:cNvSpPr>
          <p:nvPr/>
        </p:nvSpPr>
        <p:spPr bwMode="auto">
          <a:xfrm>
            <a:off x="2514600" y="5105400"/>
            <a:ext cx="1231900" cy="3270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834" name="Rectangle 23"/>
          <p:cNvSpPr>
            <a:spLocks noChangeArrowheads="1"/>
          </p:cNvSpPr>
          <p:nvPr/>
        </p:nvSpPr>
        <p:spPr bwMode="auto">
          <a:xfrm>
            <a:off x="4705350" y="2590800"/>
            <a:ext cx="1466850" cy="385763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non-linear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7835" name="Line 24"/>
          <p:cNvSpPr>
            <a:spLocks noChangeShapeType="1"/>
          </p:cNvSpPr>
          <p:nvPr/>
        </p:nvSpPr>
        <p:spPr bwMode="auto">
          <a:xfrm flipH="1" flipV="1">
            <a:off x="5257800" y="1981200"/>
            <a:ext cx="762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5"/>
          <p:cNvSpPr>
            <a:spLocks noChangeShapeType="1"/>
          </p:cNvSpPr>
          <p:nvPr/>
        </p:nvSpPr>
        <p:spPr bwMode="auto">
          <a:xfrm>
            <a:off x="5410200" y="2971800"/>
            <a:ext cx="2286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26"/>
          <p:cNvSpPr>
            <a:spLocks noChangeArrowheads="1"/>
          </p:cNvSpPr>
          <p:nvPr/>
        </p:nvSpPr>
        <p:spPr bwMode="auto">
          <a:xfrm>
            <a:off x="596900" y="5410200"/>
            <a:ext cx="1231900" cy="3270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integer</a:t>
            </a: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77838" name="Line 27"/>
          <p:cNvSpPr>
            <a:spLocks noChangeShapeType="1"/>
          </p:cNvSpPr>
          <p:nvPr/>
        </p:nvSpPr>
        <p:spPr bwMode="auto">
          <a:xfrm flipV="1">
            <a:off x="1828800" y="5257800"/>
            <a:ext cx="685800" cy="32385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2743200" y="2133600"/>
            <a:ext cx="1752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42" name="Rectangle 26"/>
          <p:cNvSpPr>
            <a:spLocks noChangeArrowheads="1"/>
          </p:cNvSpPr>
          <p:nvPr/>
        </p:nvSpPr>
        <p:spPr bwMode="auto">
          <a:xfrm>
            <a:off x="5791200" y="1600200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Band division</a:t>
            </a:r>
          </a:p>
          <a:p>
            <a:pPr algn="ctr"/>
            <a:r>
              <a:rPr lang="en-US" altLang="zh-CN">
                <a:solidFill>
                  <a:srgbClr val="0033CC"/>
                </a:solidFill>
              </a:rPr>
              <a:t> constraint</a:t>
            </a: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77843" name="Line 27"/>
          <p:cNvSpPr>
            <a:spLocks noChangeShapeType="1"/>
          </p:cNvSpPr>
          <p:nvPr/>
        </p:nvSpPr>
        <p:spPr bwMode="auto">
          <a:xfrm flipH="1">
            <a:off x="4495800" y="2025650"/>
            <a:ext cx="1282700" cy="26035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2736850" y="2641600"/>
            <a:ext cx="1752600" cy="3556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533400" y="2133600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Transmission </a:t>
            </a:r>
          </a:p>
          <a:p>
            <a:pPr algn="ctr"/>
            <a:r>
              <a:rPr lang="en-US" altLang="zh-CN">
                <a:solidFill>
                  <a:srgbClr val="0033CC"/>
                </a:solidFill>
              </a:rPr>
              <a:t>constraint</a:t>
            </a:r>
          </a:p>
        </p:txBody>
      </p:sp>
      <p:sp>
        <p:nvSpPr>
          <p:cNvPr id="77846" name="Line 27"/>
          <p:cNvSpPr>
            <a:spLocks noChangeShapeType="1"/>
          </p:cNvSpPr>
          <p:nvPr/>
        </p:nvSpPr>
        <p:spPr bwMode="auto">
          <a:xfrm>
            <a:off x="2133600" y="2590800"/>
            <a:ext cx="609600" cy="18415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2147888" y="3130550"/>
            <a:ext cx="2271712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48" name="Rectangle 26"/>
          <p:cNvSpPr>
            <a:spLocks noChangeArrowheads="1"/>
          </p:cNvSpPr>
          <p:nvPr/>
        </p:nvSpPr>
        <p:spPr bwMode="auto">
          <a:xfrm>
            <a:off x="381000" y="2971800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Interference</a:t>
            </a:r>
          </a:p>
          <a:p>
            <a:pPr algn="ctr"/>
            <a:r>
              <a:rPr lang="en-US" altLang="zh-CN">
                <a:solidFill>
                  <a:srgbClr val="0033CC"/>
                </a:solidFill>
              </a:rPr>
              <a:t> constraint</a:t>
            </a: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77849" name="Line 27"/>
          <p:cNvSpPr>
            <a:spLocks noChangeShapeType="1"/>
          </p:cNvSpPr>
          <p:nvPr/>
        </p:nvSpPr>
        <p:spPr bwMode="auto">
          <a:xfrm>
            <a:off x="1981200" y="2986088"/>
            <a:ext cx="376238" cy="134937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533400" y="3638550"/>
            <a:ext cx="6172200" cy="40005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228600" y="4114800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Link capacity</a:t>
            </a:r>
          </a:p>
          <a:p>
            <a:pPr algn="ctr"/>
            <a:r>
              <a:rPr lang="en-US" altLang="zh-CN">
                <a:solidFill>
                  <a:srgbClr val="0033CC"/>
                </a:solidFill>
              </a:rPr>
              <a:t> constraint</a:t>
            </a: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77852" name="Line 27"/>
          <p:cNvSpPr>
            <a:spLocks noChangeShapeType="1"/>
          </p:cNvSpPr>
          <p:nvPr/>
        </p:nvSpPr>
        <p:spPr bwMode="auto">
          <a:xfrm flipV="1">
            <a:off x="1828800" y="4032250"/>
            <a:ext cx="254000" cy="23495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133600" y="4146550"/>
            <a:ext cx="29718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54" name="Rectangle 26"/>
          <p:cNvSpPr>
            <a:spLocks noChangeArrowheads="1"/>
          </p:cNvSpPr>
          <p:nvPr/>
        </p:nvSpPr>
        <p:spPr bwMode="auto">
          <a:xfrm>
            <a:off x="228600" y="4775200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33CC"/>
                </a:solidFill>
              </a:rPr>
              <a:t>Flow balance</a:t>
            </a:r>
          </a:p>
          <a:p>
            <a:pPr algn="ctr"/>
            <a:r>
              <a:rPr lang="en-US" altLang="zh-CN">
                <a:solidFill>
                  <a:srgbClr val="0033CC"/>
                </a:solidFill>
              </a:rPr>
              <a:t> constraint</a:t>
            </a: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77855" name="Line 27"/>
          <p:cNvSpPr>
            <a:spLocks noChangeShapeType="1"/>
          </p:cNvSpPr>
          <p:nvPr/>
        </p:nvSpPr>
        <p:spPr bwMode="auto">
          <a:xfrm flipV="1">
            <a:off x="1822450" y="4660900"/>
            <a:ext cx="322263" cy="4445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4" grpId="0" animBg="1"/>
      <p:bldP spid="77830" grpId="0" animBg="1"/>
      <p:bldP spid="77831" grpId="0" animBg="1"/>
      <p:bldP spid="77832" grpId="0" animBg="1"/>
      <p:bldP spid="77834" grpId="0" animBg="1"/>
      <p:bldP spid="77835" grpId="0" animBg="1"/>
      <p:bldP spid="77836" grpId="0" animBg="1"/>
      <p:bldP spid="77837" grpId="0" animBg="1"/>
      <p:bldP spid="77838" grpId="0" animBg="1"/>
      <p:bldP spid="77841" grpId="0" animBg="1"/>
      <p:bldP spid="77841" grpId="1" animBg="1"/>
      <p:bldP spid="77842" grpId="0" animBg="1"/>
      <p:bldP spid="77842" grpId="1" animBg="1"/>
      <p:bldP spid="77843" grpId="0" animBg="1"/>
      <p:bldP spid="77843" grpId="1" animBg="1"/>
      <p:bldP spid="77844" grpId="0" animBg="1"/>
      <p:bldP spid="77844" grpId="1" animBg="1"/>
      <p:bldP spid="77845" grpId="0" animBg="1"/>
      <p:bldP spid="77845" grpId="1" animBg="1"/>
      <p:bldP spid="77846" grpId="0" animBg="1"/>
      <p:bldP spid="77846" grpId="1" animBg="1"/>
      <p:bldP spid="77847" grpId="0" animBg="1"/>
      <p:bldP spid="77847" grpId="1" animBg="1"/>
      <p:bldP spid="77848" grpId="0" animBg="1"/>
      <p:bldP spid="77848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1" grpId="1" animBg="1"/>
      <p:bldP spid="77852" grpId="0" animBg="1"/>
      <p:bldP spid="77852" grpId="1" animBg="1"/>
      <p:bldP spid="77853" grpId="0" animBg="1"/>
      <p:bldP spid="77853" grpId="1" animBg="1"/>
      <p:bldP spid="77854" grpId="0" animBg="1"/>
      <p:bldP spid="77854" grpId="1" animBg="1"/>
      <p:bldP spid="77855" grpId="0" animBg="1"/>
      <p:bldP spid="778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A54A0F-1B93-4A97-A411-45C6E90AA406}" type="slidenum">
              <a:rPr lang="zh-CN" altLang="en-US" sz="1200"/>
              <a:pPr algn="r"/>
              <a:t>19</a:t>
            </a:fld>
            <a:endParaRPr lang="en-US" altLang="zh-CN" sz="120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Outline of Case Study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endParaRPr lang="en-US" altLang="zh-CN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2800" dirty="0" smtClean="0"/>
              <a:t>Problem formulation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>
                <a:solidFill>
                  <a:srgbClr val="0033CC"/>
                </a:solidFill>
              </a:rPr>
              <a:t>Find a lower bound</a:t>
            </a:r>
          </a:p>
          <a:p>
            <a:pPr eaLnBrk="1" hangingPunct="1"/>
            <a:endParaRPr lang="en-US" altLang="zh-CN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2800" dirty="0" smtClean="0"/>
              <a:t>A near optimal solution based on SF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Numerical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endParaRPr lang="en-US" altLang="zh-CN" sz="32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3200" dirty="0" smtClean="0">
                <a:solidFill>
                  <a:srgbClr val="0033CC"/>
                </a:solidFill>
              </a:rPr>
              <a:t>Sequential fixing: An introduction</a:t>
            </a:r>
          </a:p>
          <a:p>
            <a:pPr eaLnBrk="1" hangingPunct="1"/>
            <a:endParaRPr lang="en-US" altLang="zh-CN" sz="3200" dirty="0" smtClean="0">
              <a:solidFill>
                <a:srgbClr val="0033CC"/>
              </a:solidFill>
            </a:endParaRPr>
          </a:p>
          <a:p>
            <a:pPr marL="742950" lvl="1" indent="-285750" eaLnBrk="1" hangingPunct="1"/>
            <a:endParaRPr lang="en-US" altLang="zh-CN" sz="1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3200" dirty="0" smtClean="0"/>
              <a:t>Case </a:t>
            </a:r>
            <a:r>
              <a:rPr lang="en-US" altLang="zh-CN" sz="3200" dirty="0" smtClean="0"/>
              <a:t>study</a:t>
            </a:r>
            <a:endParaRPr lang="en-US" altLang="zh-CN" sz="3200" dirty="0" smtClean="0"/>
          </a:p>
          <a:p>
            <a:pPr marL="742950" lvl="1" indent="-285750" eaLnBrk="1" hangingPunct="1"/>
            <a:r>
              <a:rPr lang="en-US" altLang="zh-CN" sz="2400" dirty="0" smtClean="0">
                <a:ea typeface="ＭＳ Ｐゴシック" pitchFamily="34" charset="-128"/>
              </a:rPr>
              <a:t>Spectrum sharing in cognitive radio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569325" cy="1216025"/>
          </a:xfrm>
        </p:spPr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Linear Relaxation</a:t>
            </a:r>
          </a:p>
        </p:txBody>
      </p:sp>
      <p:sp>
        <p:nvSpPr>
          <p:cNvPr id="54281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endParaRPr lang="en-US" altLang="zh-CN" sz="12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A lower bound can be found via </a:t>
            </a: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linear relaxation</a:t>
            </a:r>
            <a:r>
              <a:rPr lang="en-US" altLang="zh-CN" sz="2400" dirty="0" smtClean="0">
                <a:ea typeface="宋体" pitchFamily="2" charset="-122"/>
              </a:rPr>
              <a:t> to the MINLP problem</a:t>
            </a:r>
          </a:p>
          <a:p>
            <a:endParaRPr lang="en-US" altLang="zh-CN" sz="800" dirty="0" smtClean="0">
              <a:ea typeface="宋体" pitchFamily="2" charset="-122"/>
            </a:endParaRPr>
          </a:p>
          <a:p>
            <a:pPr lvl="1"/>
            <a:r>
              <a:rPr lang="en-US" altLang="zh-CN" sz="2000" i="1" dirty="0" smtClean="0">
                <a:solidFill>
                  <a:srgbClr val="0033CC"/>
                </a:solidFill>
                <a:ea typeface="宋体" pitchFamily="2" charset="-122"/>
              </a:rPr>
              <a:t>Relax integer variables:</a:t>
            </a:r>
            <a:r>
              <a:rPr lang="en-US" altLang="zh-CN" sz="2000" dirty="0" smtClean="0">
                <a:ea typeface="宋体" pitchFamily="2" charset="-122"/>
              </a:rPr>
              <a:t> integer </a:t>
            </a: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 continuous </a:t>
            </a:r>
          </a:p>
          <a:p>
            <a:pPr lvl="1"/>
            <a:endParaRPr lang="en-US" altLang="zh-CN" sz="2000" dirty="0" smtClean="0">
              <a:ea typeface="宋体" pitchFamily="2" charset="-122"/>
              <a:sym typeface="Wingdings" pitchFamily="2" charset="2"/>
            </a:endParaRPr>
          </a:p>
          <a:p>
            <a:pPr lvl="1"/>
            <a:endParaRPr lang="en-US" altLang="zh-CN" sz="2000" dirty="0" smtClean="0">
              <a:ea typeface="宋体" pitchFamily="2" charset="-122"/>
              <a:sym typeface="Wingdings" pitchFamily="2" charset="2"/>
            </a:endParaRPr>
          </a:p>
          <a:p>
            <a:pPr lvl="1"/>
            <a:endParaRPr lang="en-US" altLang="zh-CN" sz="2000" dirty="0" smtClean="0">
              <a:ea typeface="宋体" pitchFamily="2" charset="-122"/>
              <a:sym typeface="Wingdings" pitchFamily="2" charset="2"/>
            </a:endParaRPr>
          </a:p>
          <a:p>
            <a:pPr lvl="1"/>
            <a:r>
              <a:rPr lang="en-US" altLang="zh-CN" sz="2000" i="1" smtClean="0">
                <a:solidFill>
                  <a:srgbClr val="0033CC"/>
                </a:solidFill>
                <a:ea typeface="宋体" pitchFamily="2" charset="-122"/>
              </a:rPr>
              <a:t>Remove </a:t>
            </a:r>
            <a:r>
              <a:rPr lang="en-US" altLang="zh-CN" sz="2000" i="1" smtClean="0">
                <a:solidFill>
                  <a:srgbClr val="0033CC"/>
                </a:solidFill>
                <a:ea typeface="宋体" pitchFamily="2" charset="-122"/>
              </a:rPr>
              <a:t>nonlinear terms:</a:t>
            </a:r>
            <a:r>
              <a:rPr lang="en-US" altLang="zh-CN" sz="2000" smtClean="0">
                <a:ea typeface="宋体" pitchFamily="2" charset="-122"/>
              </a:rPr>
              <a:t> let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000" i="1" dirty="0" smtClean="0">
              <a:solidFill>
                <a:srgbClr val="0033CC"/>
              </a:solidFill>
              <a:ea typeface="宋体" pitchFamily="2" charset="-122"/>
            </a:endParaRPr>
          </a:p>
        </p:txBody>
      </p:sp>
      <p:sp>
        <p:nvSpPr>
          <p:cNvPr id="5428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7C0A8D-AB9E-49EA-AB0C-AC85572A7198}" type="slidenum">
              <a:rPr lang="zh-CN" altLang="en-US" sz="1200"/>
              <a:pPr algn="r"/>
              <a:t>20</a:t>
            </a:fld>
            <a:endParaRPr lang="en-US" altLang="zh-CN" sz="1200"/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017713" y="3457575"/>
          <a:ext cx="52212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Visio" r:id="rId3" imgW="5221834" imgH="580949" progId="Visio.Drawing.11">
                  <p:embed/>
                </p:oleObj>
              </mc:Choice>
              <mc:Fallback>
                <p:oleObj name="Visio" r:id="rId3" imgW="5221834" imgH="58094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457575"/>
                        <a:ext cx="52212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981200" y="4900613"/>
          <a:ext cx="53340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Visio" r:id="rId5" imgW="6949745" imgH="864108" progId="Visio.Drawing.11">
                  <p:embed/>
                </p:oleObj>
              </mc:Choice>
              <mc:Fallback>
                <p:oleObj name="Visio" r:id="rId5" imgW="6949745" imgH="864108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00613"/>
                        <a:ext cx="53340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569325" cy="1216025"/>
          </a:xfrm>
        </p:spPr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Relaxed LP</a:t>
            </a:r>
          </a:p>
        </p:txBody>
      </p:sp>
      <p:sp>
        <p:nvSpPr>
          <p:cNvPr id="19149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C19A57-0968-426D-AE28-96CFEDFCD400}" type="slidenum">
              <a:rPr lang="zh-CN" altLang="en-US" sz="1200"/>
              <a:pPr algn="r"/>
              <a:t>21</a:t>
            </a:fld>
            <a:endParaRPr lang="en-US" altLang="zh-CN" sz="1200"/>
          </a:p>
        </p:txBody>
      </p:sp>
      <p:pic>
        <p:nvPicPr>
          <p:cNvPr id="1914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676400"/>
            <a:ext cx="911383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Oval 8"/>
          <p:cNvSpPr>
            <a:spLocks noChangeArrowheads="1"/>
          </p:cNvSpPr>
          <p:nvPr/>
        </p:nvSpPr>
        <p:spPr bwMode="auto">
          <a:xfrm>
            <a:off x="4191000" y="1644650"/>
            <a:ext cx="488950" cy="4889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949" name="Oval 9"/>
          <p:cNvSpPr>
            <a:spLocks noChangeArrowheads="1"/>
          </p:cNvSpPr>
          <p:nvPr/>
        </p:nvSpPr>
        <p:spPr bwMode="auto">
          <a:xfrm>
            <a:off x="3657600" y="3657600"/>
            <a:ext cx="17526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951" name="Rectangle 11"/>
          <p:cNvSpPr>
            <a:spLocks noChangeArrowheads="1"/>
          </p:cNvSpPr>
          <p:nvPr/>
        </p:nvSpPr>
        <p:spPr bwMode="auto">
          <a:xfrm>
            <a:off x="4691063" y="2438400"/>
            <a:ext cx="1404937" cy="446088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200">
                <a:solidFill>
                  <a:schemeClr val="accent2"/>
                </a:solidFill>
              </a:rPr>
              <a:t>constant</a:t>
            </a:r>
            <a:endParaRPr lang="zh-CN" altLang="en-US" sz="2200">
              <a:solidFill>
                <a:schemeClr val="accent2"/>
              </a:solidFill>
            </a:endParaRPr>
          </a:p>
        </p:txBody>
      </p:sp>
      <p:sp>
        <p:nvSpPr>
          <p:cNvPr id="82952" name="Line 12"/>
          <p:cNvSpPr>
            <a:spLocks noChangeShapeType="1"/>
          </p:cNvSpPr>
          <p:nvPr/>
        </p:nvSpPr>
        <p:spPr bwMode="auto">
          <a:xfrm flipH="1" flipV="1">
            <a:off x="4648200" y="2057400"/>
            <a:ext cx="3810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3"/>
          <p:cNvSpPr>
            <a:spLocks noChangeShapeType="1"/>
          </p:cNvSpPr>
          <p:nvPr/>
        </p:nvSpPr>
        <p:spPr bwMode="auto">
          <a:xfrm flipH="1">
            <a:off x="4648200" y="2895600"/>
            <a:ext cx="3048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4"/>
          <p:cNvSpPr>
            <a:spLocks noChangeArrowheads="1"/>
          </p:cNvSpPr>
          <p:nvPr/>
        </p:nvSpPr>
        <p:spPr bwMode="auto">
          <a:xfrm>
            <a:off x="2438400" y="5181600"/>
            <a:ext cx="1905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955" name="Rectangle 16"/>
          <p:cNvSpPr>
            <a:spLocks noChangeArrowheads="1"/>
          </p:cNvSpPr>
          <p:nvPr/>
        </p:nvSpPr>
        <p:spPr bwMode="auto">
          <a:xfrm>
            <a:off x="257175" y="5308600"/>
            <a:ext cx="1725613" cy="446088"/>
          </a:xfrm>
          <a:prstGeom prst="rect">
            <a:avLst/>
          </a:prstGeom>
          <a:noFill/>
          <a:ln w="19050" algn="ctr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200">
                <a:solidFill>
                  <a:srgbClr val="0033CC"/>
                </a:solidFill>
              </a:rPr>
              <a:t>continuous</a:t>
            </a:r>
          </a:p>
        </p:txBody>
      </p:sp>
      <p:sp>
        <p:nvSpPr>
          <p:cNvPr id="82956" name="Line 17"/>
          <p:cNvSpPr>
            <a:spLocks noChangeShapeType="1"/>
          </p:cNvSpPr>
          <p:nvPr/>
        </p:nvSpPr>
        <p:spPr bwMode="auto">
          <a:xfrm>
            <a:off x="1981200" y="5486400"/>
            <a:ext cx="457200" cy="1524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Content Placeholder 2"/>
          <p:cNvSpPr>
            <a:spLocks/>
          </p:cNvSpPr>
          <p:nvPr/>
        </p:nvSpPr>
        <p:spPr bwMode="auto">
          <a:xfrm>
            <a:off x="76200" y="6172200"/>
            <a:ext cx="8001000" cy="493713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469900" indent="-469900"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200" b="1" i="1" dirty="0" smtClean="0">
                <a:solidFill>
                  <a:srgbClr val="0033CC"/>
                </a:solidFill>
              </a:rPr>
              <a:t>This problem can </a:t>
            </a:r>
            <a:r>
              <a:rPr lang="en-US" altLang="zh-CN" sz="2200" b="1" i="1" dirty="0">
                <a:solidFill>
                  <a:srgbClr val="0033CC"/>
                </a:solidFill>
              </a:rPr>
              <a:t>be solved in polynomial </a:t>
            </a:r>
            <a:r>
              <a:rPr lang="en-US" altLang="zh-CN" sz="2200" b="1" i="1" dirty="0" smtClean="0">
                <a:solidFill>
                  <a:srgbClr val="0033CC"/>
                </a:solidFill>
              </a:rPr>
              <a:t>time.</a:t>
            </a:r>
            <a:endParaRPr lang="en-US" altLang="zh-CN" sz="2200" b="1" i="1" dirty="0">
              <a:solidFill>
                <a:srgbClr val="0033CC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1435F3-AF4F-4B8E-B7F2-67931AB4C4BB}" type="slidenum">
              <a:rPr lang="zh-CN" altLang="en-US" sz="1200"/>
              <a:pPr algn="r"/>
              <a:t>22</a:t>
            </a:fld>
            <a:endParaRPr lang="en-US" altLang="zh-CN" sz="120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Outline of Case Study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endParaRPr lang="en-US" altLang="zh-CN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2800" dirty="0" smtClean="0"/>
              <a:t>Problem formulation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Find a lower bound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>
                <a:solidFill>
                  <a:srgbClr val="0033CC"/>
                </a:solidFill>
              </a:rPr>
              <a:t>A near-optimal solution based on SF</a:t>
            </a:r>
          </a:p>
          <a:p>
            <a:pPr eaLnBrk="1" hangingPunct="1"/>
            <a:endParaRPr lang="en-US" altLang="zh-CN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2800" dirty="0" smtClean="0"/>
              <a:t>Numerical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572500" cy="1216025"/>
          </a:xfrm>
        </p:spPr>
        <p:txBody>
          <a:bodyPr/>
          <a:lstStyle/>
          <a:p>
            <a:r>
              <a:rPr lang="en-US" altLang="zh-CN" sz="3200" smtClean="0"/>
              <a:t>Main Idea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434975" y="1752600"/>
            <a:ext cx="8709025" cy="4267200"/>
          </a:xfrm>
        </p:spPr>
        <p:txBody>
          <a:bodyPr/>
          <a:lstStyle/>
          <a:p>
            <a:r>
              <a:rPr lang="en-US" altLang="zh-CN" sz="2400" smtClean="0">
                <a:ea typeface="宋体" pitchFamily="2" charset="-122"/>
              </a:rPr>
              <a:t>Determine 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all</a:t>
            </a:r>
            <a:r>
              <a:rPr lang="en-US" altLang="zh-CN" sz="2400" smtClean="0">
                <a:ea typeface="宋体" pitchFamily="2" charset="-122"/>
              </a:rPr>
              <a:t> </a:t>
            </a:r>
            <a:r>
              <a:rPr lang="en-US" altLang="zh-CN" sz="2400" i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-variables</a:t>
            </a:r>
            <a:r>
              <a:rPr lang="en-US" altLang="zh-CN" sz="2400" smtClean="0">
                <a:ea typeface="宋体" pitchFamily="2" charset="-122"/>
              </a:rPr>
              <a:t> 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iteratively</a:t>
            </a:r>
            <a:r>
              <a:rPr lang="en-US" altLang="zh-CN" sz="2400" smtClean="0">
                <a:ea typeface="宋体" pitchFamily="2" charset="-122"/>
              </a:rPr>
              <a:t> via a series of LPs</a:t>
            </a:r>
          </a:p>
          <a:p>
            <a:pPr lvl="1"/>
            <a:r>
              <a:rPr lang="en-US" altLang="zh-CN" sz="2200" smtClean="0">
                <a:ea typeface="宋体" pitchFamily="2" charset="-122"/>
              </a:rPr>
              <a:t>If                          in the relaxed problem formulation is close to 1, then sub-band 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m, k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en-US" altLang="zh-CN" sz="2200" smtClean="0">
                <a:ea typeface="宋体" pitchFamily="2" charset="-122"/>
              </a:rPr>
              <a:t> may be used for transmission on link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1600" smtClean="0">
                <a:latin typeface="Times New Roman" pitchFamily="18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Wingdings" pitchFamily="2" charset="2"/>
              </a:rPr>
              <a:t>j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Wingdings" pitchFamily="2" charset="2"/>
              </a:rPr>
              <a:t> </a:t>
            </a:r>
            <a:r>
              <a:rPr lang="en-US" altLang="zh-CN" sz="2300" smtClean="0">
                <a:ea typeface="宋体" pitchFamily="2" charset="-122"/>
              </a:rPr>
              <a:t> </a:t>
            </a:r>
          </a:p>
          <a:p>
            <a:pPr lvl="1"/>
            <a:endParaRPr lang="en-US" altLang="zh-CN" sz="400" smtClean="0">
              <a:latin typeface="Times New Roman" pitchFamily="18" charset="0"/>
              <a:ea typeface="宋体" pitchFamily="2" charset="-122"/>
            </a:endParaRPr>
          </a:p>
          <a:p>
            <a:pPr lvl="1"/>
            <a:r>
              <a:rPr lang="en-US" altLang="zh-CN" sz="2200" smtClean="0">
                <a:ea typeface="宋体" pitchFamily="2" charset="-122"/>
              </a:rPr>
              <a:t>Therefore, set</a:t>
            </a:r>
            <a:endParaRPr lang="en-US" altLang="zh-CN" sz="2000" smtClean="0">
              <a:ea typeface="宋体" pitchFamily="2" charset="-122"/>
            </a:endParaRPr>
          </a:p>
          <a:p>
            <a:r>
              <a:rPr lang="en-US" altLang="zh-CN" sz="2400" smtClean="0">
                <a:ea typeface="宋体" pitchFamily="2" charset="-122"/>
              </a:rPr>
              <a:t>At each iteration, 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one or more </a:t>
            </a:r>
            <a:r>
              <a:rPr lang="en-US" altLang="zh-CN" sz="2400" i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-variables</a:t>
            </a:r>
            <a:r>
              <a:rPr lang="en-US" altLang="zh-CN" sz="2400" smtClean="0">
                <a:ea typeface="宋体" pitchFamily="2" charset="-122"/>
              </a:rPr>
              <a:t> can be fixed</a:t>
            </a:r>
          </a:p>
          <a:p>
            <a:endParaRPr lang="en-US" altLang="zh-CN" sz="200" smtClean="0">
              <a:ea typeface="宋体" pitchFamily="2" charset="-122"/>
            </a:endParaRPr>
          </a:p>
          <a:p>
            <a:r>
              <a:rPr lang="en-US" altLang="zh-CN" sz="2400" smtClean="0">
                <a:ea typeface="宋体" pitchFamily="2" charset="-122"/>
              </a:rPr>
              <a:t>Once 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all </a:t>
            </a:r>
            <a:r>
              <a:rPr lang="en-US" altLang="zh-CN" sz="2400" i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-variables are fixed</a:t>
            </a:r>
            <a:r>
              <a:rPr lang="en-US" altLang="zh-CN" sz="2400" smtClean="0">
                <a:ea typeface="宋体" pitchFamily="2" charset="-122"/>
              </a:rPr>
              <a:t>, the routing problem can be solved via a single LP</a:t>
            </a: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7073DF-53B2-44C4-9767-6FD2B7E850BA}" type="slidenum">
              <a:rPr lang="zh-CN" altLang="en-US" sz="1200"/>
              <a:pPr algn="r"/>
              <a:t>23</a:t>
            </a:fld>
            <a:endParaRPr lang="en-US" altLang="zh-CN" sz="1200"/>
          </a:p>
        </p:txBody>
      </p:sp>
      <p:pic>
        <p:nvPicPr>
          <p:cNvPr id="1955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717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1371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60" name="Object 40"/>
          <p:cNvGraphicFramePr>
            <a:graphicFrameLocks noChangeAspect="1"/>
          </p:cNvGraphicFramePr>
          <p:nvPr/>
        </p:nvGraphicFramePr>
        <p:xfrm>
          <a:off x="5576888" y="1641475"/>
          <a:ext cx="33972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Visio" r:id="rId4" imgW="1910486" imgH="3055315" progId="Visio.Drawing.11">
                  <p:embed/>
                </p:oleObj>
              </mc:Choice>
              <mc:Fallback>
                <p:oleObj name="Visio" r:id="rId4" imgW="1910486" imgH="3055315" progId="Visio.Drawing.11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1641475"/>
                        <a:ext cx="3397250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Content Placeholder 2"/>
          <p:cNvSpPr>
            <a:spLocks noGrp="1"/>
          </p:cNvSpPr>
          <p:nvPr>
            <p:ph idx="4294967295"/>
          </p:nvPr>
        </p:nvSpPr>
        <p:spPr>
          <a:xfrm>
            <a:off x="52388" y="1752600"/>
            <a:ext cx="5256212" cy="5105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Set up a LP problem by relaxing its binary variables to                      , and solve it</a:t>
            </a:r>
          </a:p>
          <a:p>
            <a:endParaRPr lang="en-US" altLang="zh-CN" sz="1200" dirty="0" smtClean="0">
              <a:ea typeface="宋体" pitchFamily="2" charset="-122"/>
            </a:endParaRPr>
          </a:p>
          <a:p>
            <a:r>
              <a:rPr lang="en-US" altLang="zh-CN" sz="2000" dirty="0" smtClean="0">
                <a:ea typeface="宋体" pitchFamily="2" charset="-122"/>
              </a:rPr>
              <a:t>Fix the 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largest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000" dirty="0" smtClean="0">
                <a:ea typeface="宋体" pitchFamily="2" charset="-122"/>
              </a:rPr>
              <a:t>-variable to 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1</a:t>
            </a:r>
          </a:p>
          <a:p>
            <a:endParaRPr lang="en-US" altLang="zh-CN" sz="1200" dirty="0" smtClean="0">
              <a:ea typeface="宋体" pitchFamily="2" charset="-122"/>
            </a:endParaRPr>
          </a:p>
          <a:p>
            <a:r>
              <a:rPr lang="en-US" altLang="zh-CN" sz="2000" dirty="0" smtClean="0">
                <a:ea typeface="宋体" pitchFamily="2" charset="-122"/>
              </a:rPr>
              <a:t>If some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000" dirty="0" smtClean="0">
                <a:ea typeface="宋体" pitchFamily="2" charset="-122"/>
              </a:rPr>
              <a:t>-variables are unfixed, reformulate and solve a newly relaxed LP 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with the newly fixed     </a:t>
            </a:r>
            <a:r>
              <a:rPr lang="en-US" altLang="zh-CN" sz="2000" i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-variables</a:t>
            </a:r>
            <a:r>
              <a:rPr lang="en-US" altLang="zh-CN" sz="2000" dirty="0" smtClean="0">
                <a:ea typeface="宋体" pitchFamily="2" charset="-122"/>
              </a:rPr>
              <a:t>, go </a:t>
            </a:r>
            <a:r>
              <a:rPr lang="en-US" altLang="zh-CN" sz="2000" i="1" dirty="0" smtClean="0">
                <a:ea typeface="宋体" pitchFamily="2" charset="-122"/>
              </a:rPr>
              <a:t>step 2</a:t>
            </a:r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1200" dirty="0" smtClean="0">
              <a:ea typeface="宋体" pitchFamily="2" charset="-122"/>
            </a:endParaRPr>
          </a:p>
          <a:p>
            <a:r>
              <a:rPr lang="en-US" altLang="zh-CN" sz="2000" dirty="0" smtClean="0">
                <a:ea typeface="宋体" pitchFamily="2" charset="-122"/>
              </a:rPr>
              <a:t>Otherwise, formulate and solve the LP 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based on all fixed </a:t>
            </a:r>
            <a:r>
              <a:rPr lang="en-US" altLang="zh-CN" sz="2000" i="1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pitchFamily="2" charset="-122"/>
              </a:rPr>
              <a:t>-values. </a:t>
            </a:r>
            <a:r>
              <a:rPr lang="en-US" altLang="zh-CN" sz="2000" dirty="0" smtClean="0">
                <a:ea typeface="宋体" pitchFamily="2" charset="-122"/>
              </a:rPr>
              <a:t>Done!</a:t>
            </a:r>
          </a:p>
        </p:txBody>
      </p:sp>
      <p:sp>
        <p:nvSpPr>
          <p:cNvPr id="56362" name="Slide Number Placeholder 3"/>
          <p:cNvSpPr txBox="1">
            <a:spLocks noGrp="1"/>
          </p:cNvSpPr>
          <p:nvPr/>
        </p:nvSpPr>
        <p:spPr bwMode="auto">
          <a:xfrm>
            <a:off x="7391400" y="6597650"/>
            <a:ext cx="1752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5D9C07-8DD0-49BE-9C25-2FCEE3937DE8}" type="slidenum">
              <a:rPr lang="zh-CN" altLang="en-US" sz="1200"/>
              <a:pPr algn="r"/>
              <a:t>24</a:t>
            </a:fld>
            <a:endParaRPr lang="en-US" altLang="zh-CN" sz="1200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465763" y="1611313"/>
            <a:ext cx="3235325" cy="817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473700" y="2579688"/>
            <a:ext cx="3227388" cy="88423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472113" y="3678238"/>
            <a:ext cx="3228975" cy="95885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5464175" y="4946650"/>
            <a:ext cx="3244850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5473700" y="5919788"/>
            <a:ext cx="3251200" cy="88423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68" name="Title 1"/>
          <p:cNvSpPr>
            <a:spLocks/>
          </p:cNvSpPr>
          <p:nvPr/>
        </p:nvSpPr>
        <p:spPr bwMode="auto">
          <a:xfrm>
            <a:off x="533400" y="304800"/>
            <a:ext cx="86487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altLang="zh-CN" sz="3200">
                <a:solidFill>
                  <a:schemeClr val="tx2"/>
                </a:solidFill>
              </a:rPr>
              <a:t>Algorithm Details</a:t>
            </a:r>
          </a:p>
        </p:txBody>
      </p:sp>
      <p:sp>
        <p:nvSpPr>
          <p:cNvPr id="127009" name="Rectangle 33"/>
          <p:cNvSpPr>
            <a:spLocks noChangeArrowheads="1"/>
          </p:cNvSpPr>
          <p:nvPr/>
        </p:nvSpPr>
        <p:spPr bwMode="auto">
          <a:xfrm>
            <a:off x="4419600" y="2549525"/>
            <a:ext cx="914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sym typeface="Wingdings" pitchFamily="2" charset="2"/>
              </a:rPr>
              <a:t>step 2</a:t>
            </a:r>
            <a:endParaRPr lang="zh-CN" altLang="en-US" sz="16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6370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150" y="2114550"/>
            <a:ext cx="18605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5334000" y="2590800"/>
            <a:ext cx="609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0" grpId="1" animBg="1"/>
      <p:bldP spid="56341" grpId="0" animBg="1"/>
      <p:bldP spid="56341" grpId="1" animBg="1"/>
      <p:bldP spid="56342" grpId="0" animBg="1"/>
      <p:bldP spid="56343" grpId="0" animBg="1"/>
      <p:bldP spid="56343" grpId="1" animBg="1"/>
      <p:bldP spid="56344" grpId="0" animBg="1"/>
      <p:bldP spid="127009" grpId="0" animBg="1"/>
      <p:bldP spid="127009" grpId="1" animBg="1"/>
      <p:bldP spid="56372" grpId="0" animBg="1"/>
      <p:bldP spid="5637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572500" cy="1216025"/>
          </a:xfrm>
        </p:spPr>
        <p:txBody>
          <a:bodyPr/>
          <a:lstStyle/>
          <a:p>
            <a:r>
              <a:rPr lang="en-US" altLang="zh-CN" sz="3200" smtClean="0"/>
              <a:t>An Iteration-Speedup Technique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434975" y="1752600"/>
            <a:ext cx="8709025" cy="4267200"/>
          </a:xfrm>
        </p:spPr>
        <p:txBody>
          <a:bodyPr/>
          <a:lstStyle/>
          <a:p>
            <a:r>
              <a:rPr lang="en-US" altLang="zh-CN" sz="2400" smtClean="0">
                <a:ea typeface="宋体" pitchFamily="2" charset="-122"/>
              </a:rPr>
              <a:t>To further decrease the complexity, we can fix 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more </a:t>
            </a:r>
            <a:r>
              <a:rPr lang="en-US" altLang="zh-CN" sz="2400" i="1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-variables</a:t>
            </a:r>
            <a:r>
              <a:rPr lang="en-US" altLang="zh-CN" sz="2400" smtClean="0">
                <a:ea typeface="宋体" pitchFamily="2" charset="-122"/>
              </a:rPr>
              <a:t> during each iteration</a:t>
            </a:r>
          </a:p>
          <a:p>
            <a:pPr lvl="1"/>
            <a:r>
              <a:rPr lang="en-US" altLang="zh-CN" sz="2000" smtClean="0">
                <a:ea typeface="宋体" pitchFamily="2" charset="-122"/>
              </a:rPr>
              <a:t>Choose a threshold </a:t>
            </a:r>
            <a:r>
              <a:rPr lang="en-US" altLang="zh-CN" sz="2000" smtClean="0"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000" smtClean="0">
                <a:ea typeface="宋体" pitchFamily="2" charset="-122"/>
              </a:rPr>
              <a:t>, and fix all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000" smtClean="0">
                <a:ea typeface="宋体" pitchFamily="2" charset="-122"/>
              </a:rPr>
              <a:t>-variables greater than </a:t>
            </a:r>
            <a:r>
              <a:rPr lang="en-US" altLang="zh-CN" sz="2000" smtClean="0"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000" smtClean="0">
                <a:ea typeface="宋体" pitchFamily="2" charset="-122"/>
              </a:rPr>
              <a:t> to 1</a:t>
            </a:r>
          </a:p>
          <a:p>
            <a:r>
              <a:rPr lang="en-US" altLang="zh-CN" sz="2400" smtClean="0">
                <a:ea typeface="宋体" pitchFamily="2" charset="-122"/>
              </a:rPr>
              <a:t>Justification of this approach</a:t>
            </a:r>
          </a:p>
          <a:p>
            <a:pPr lvl="1"/>
            <a:r>
              <a:rPr lang="en-US" altLang="zh-CN" sz="2000" smtClean="0">
                <a:ea typeface="宋体" pitchFamily="2" charset="-122"/>
              </a:rPr>
              <a:t>Fixing multiple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000" smtClean="0">
                <a:ea typeface="宋体" pitchFamily="2" charset="-122"/>
              </a:rPr>
              <a:t>-variables to 1 means that multiple links can be active simultaneously </a:t>
            </a:r>
          </a:p>
          <a:p>
            <a:pPr lvl="1"/>
            <a:r>
              <a:rPr lang="en-US" altLang="zh-CN" sz="2000" i="1" smtClean="0">
                <a:solidFill>
                  <a:srgbClr val="0033CC"/>
                </a:solidFill>
                <a:ea typeface="宋体" pitchFamily="2" charset="-122"/>
              </a:rPr>
              <a:t>From the space perspective</a:t>
            </a:r>
            <a:r>
              <a:rPr lang="en-US" altLang="zh-CN" sz="2000" smtClean="0">
                <a:ea typeface="宋体" pitchFamily="2" charset="-122"/>
              </a:rPr>
              <a:t>, two links far from each other will not interfere each other </a:t>
            </a:r>
          </a:p>
          <a:p>
            <a:pPr lvl="1"/>
            <a:r>
              <a:rPr lang="en-US" altLang="zh-CN" sz="2000" i="1" smtClean="0">
                <a:solidFill>
                  <a:srgbClr val="0033CC"/>
                </a:solidFill>
                <a:ea typeface="宋体" pitchFamily="2" charset="-122"/>
              </a:rPr>
              <a:t>From the frequency perspective</a:t>
            </a:r>
            <a:r>
              <a:rPr lang="en-US" altLang="zh-CN" sz="2000" smtClean="0">
                <a:ea typeface="宋体" pitchFamily="2" charset="-122"/>
              </a:rPr>
              <a:t>, no interference exists between two links if they use different sub-bands</a:t>
            </a:r>
          </a:p>
        </p:txBody>
      </p:sp>
      <p:sp>
        <p:nvSpPr>
          <p:cNvPr id="19968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32CD2D-FB9B-4747-80E7-C5F32B66580C}" type="slidenum">
              <a:rPr lang="zh-CN" altLang="en-US" sz="1200"/>
              <a:pPr algn="r"/>
              <a:t>25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B5FB15-80AB-4A85-9E21-CDE5F9AEF5A4}" type="slidenum">
              <a:rPr lang="zh-CN" altLang="en-US" sz="1200"/>
              <a:pPr algn="r"/>
              <a:t>26</a:t>
            </a:fld>
            <a:endParaRPr lang="en-US" altLang="zh-CN" sz="120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Outline of Case Study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endParaRPr lang="en-US" altLang="zh-CN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2800" dirty="0" smtClean="0"/>
              <a:t>Problem Formulation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Find A Lower Bound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A Near Optimal Solution Based on SF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>
                <a:solidFill>
                  <a:srgbClr val="0033CC"/>
                </a:solidFill>
              </a:rPr>
              <a:t>Numerical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/>
              <a:t>Simulation Setting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05000"/>
            <a:ext cx="5257800" cy="4800600"/>
          </a:xfrm>
        </p:spPr>
        <p:txBody>
          <a:bodyPr/>
          <a:lstStyle/>
          <a:p>
            <a:pPr marL="307975" indent="-342900"/>
            <a:r>
              <a:rPr lang="en-US" altLang="zh-CN" sz="2400" dirty="0" smtClean="0">
                <a:ea typeface="宋体" pitchFamily="2" charset="-122"/>
              </a:rPr>
              <a:t>20, 30, and 40 nodes in a 500x500 area</a:t>
            </a:r>
          </a:p>
          <a:p>
            <a:pPr marL="307975" indent="-342900"/>
            <a:endParaRPr lang="en-US" altLang="zh-CN" sz="1200" dirty="0" smtClean="0">
              <a:ea typeface="宋体" pitchFamily="2" charset="-122"/>
            </a:endParaRPr>
          </a:p>
          <a:p>
            <a:pPr marL="307975" indent="-342900"/>
            <a:r>
              <a:rPr lang="en-US" altLang="zh-CN" sz="2400" dirty="0" smtClean="0">
                <a:ea typeface="宋体" pitchFamily="2" charset="-122"/>
              </a:rPr>
              <a:t>5 active sessions with a rate in [10, 100] Mbps</a:t>
            </a:r>
          </a:p>
          <a:p>
            <a:pPr marL="307975" indent="-342900"/>
            <a:endParaRPr lang="en-US" altLang="zh-CN" sz="1200" dirty="0" smtClean="0">
              <a:ea typeface="宋体" pitchFamily="2" charset="-122"/>
            </a:endParaRPr>
          </a:p>
          <a:p>
            <a:pPr marL="307975" indent="-342900"/>
            <a:r>
              <a:rPr lang="en-US" altLang="zh-CN" sz="2400" dirty="0" smtClean="0">
                <a:ea typeface="宋体" pitchFamily="2" charset="-122"/>
              </a:rPr>
              <a:t>Each band can be further divided for scheduling</a:t>
            </a:r>
          </a:p>
          <a:p>
            <a:pPr marL="307975" indent="-342900"/>
            <a:endParaRPr lang="en-US" altLang="zh-CN" sz="1200" dirty="0" smtClean="0">
              <a:ea typeface="宋体" pitchFamily="2" charset="-122"/>
            </a:endParaRPr>
          </a:p>
          <a:p>
            <a:pPr marL="307975" indent="-342900"/>
            <a:r>
              <a:rPr lang="en-US" altLang="zh-CN" sz="2400" dirty="0" smtClean="0">
                <a:ea typeface="宋体" pitchFamily="2" charset="-122"/>
              </a:rPr>
              <a:t>Transmission range is 100m;                                                interference range is 150m</a:t>
            </a:r>
          </a:p>
          <a:p>
            <a:pPr marL="307975" indent="-342900"/>
            <a:endParaRPr lang="en-US" altLang="zh-CN" sz="1200" dirty="0" smtClean="0">
              <a:ea typeface="宋体" pitchFamily="2" charset="-122"/>
            </a:endParaRPr>
          </a:p>
          <a:p>
            <a:pPr marL="307975" indent="-342900"/>
            <a:r>
              <a:rPr lang="en-US" altLang="zh-CN" sz="2400" dirty="0" smtClean="0">
                <a:ea typeface="宋体" pitchFamily="2" charset="-122"/>
              </a:rPr>
              <a:t>Other parameters</a:t>
            </a:r>
          </a:p>
        </p:txBody>
      </p:sp>
      <p:sp>
        <p:nvSpPr>
          <p:cNvPr id="203779" name="Slide Number Placeholder 5"/>
          <p:cNvSpPr txBox="1">
            <a:spLocks noGrp="1"/>
          </p:cNvSpPr>
          <p:nvPr/>
        </p:nvSpPr>
        <p:spPr bwMode="auto">
          <a:xfrm>
            <a:off x="70866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38A1125-0616-49D1-AFAC-6F42E4425E3C}" type="slidenum">
              <a:rPr lang="zh-CN" altLang="en-US" sz="1200"/>
              <a:pPr algn="r"/>
              <a:t>27</a:t>
            </a:fld>
            <a:endParaRPr lang="en-US" altLang="zh-CN" sz="1200"/>
          </a:p>
        </p:txBody>
      </p:sp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775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237" y="4800600"/>
            <a:ext cx="378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ea typeface="宋体" pitchFamily="2" charset="-122"/>
              </a:rPr>
              <a:t>Results for 20-node Network</a:t>
            </a:r>
          </a:p>
        </p:txBody>
      </p:sp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27250"/>
            <a:ext cx="60198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Text Box 4"/>
          <p:cNvSpPr txBox="1">
            <a:spLocks noChangeArrowheads="1"/>
          </p:cNvSpPr>
          <p:nvPr/>
        </p:nvSpPr>
        <p:spPr bwMode="auto">
          <a:xfrm>
            <a:off x="0" y="175260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0033CC"/>
                </a:solidFill>
                <a:latin typeface="Arial" charset="0"/>
                <a:ea typeface="宋体" pitchFamily="2" charset="-122"/>
              </a:rPr>
              <a:t>Normalized Results:</a:t>
            </a:r>
            <a:r>
              <a:rPr lang="en-US" altLang="zh-CN" sz="2000" dirty="0">
                <a:latin typeface="Arial" charset="0"/>
                <a:ea typeface="宋体" pitchFamily="2" charset="-122"/>
              </a:rPr>
              <a:t> Results from SF </a:t>
            </a:r>
            <a:r>
              <a:rPr lang="en-US" altLang="zh-CN" sz="2000" dirty="0" smtClean="0">
                <a:latin typeface="Arial" charset="0"/>
                <a:ea typeface="宋体" pitchFamily="2" charset="-122"/>
              </a:rPr>
              <a:t>algorithm </a:t>
            </a:r>
            <a:r>
              <a:rPr lang="en-US" altLang="zh-CN" sz="2000" dirty="0">
                <a:latin typeface="Arial" charset="0"/>
                <a:ea typeface="宋体" pitchFamily="2" charset="-122"/>
              </a:rPr>
              <a:t>/ </a:t>
            </a:r>
            <a:r>
              <a:rPr lang="en-US" altLang="zh-CN" sz="2000" dirty="0" smtClean="0">
                <a:latin typeface="Arial" charset="0"/>
                <a:ea typeface="宋体" pitchFamily="2" charset="-122"/>
              </a:rPr>
              <a:t>a lower bound</a:t>
            </a:r>
            <a:endParaRPr lang="en-US" altLang="zh-CN" sz="2000" dirty="0">
              <a:latin typeface="Arial" charset="0"/>
              <a:ea typeface="宋体" pitchFamily="2" charset="-122"/>
            </a:endParaRPr>
          </a:p>
        </p:txBody>
      </p:sp>
      <p:sp>
        <p:nvSpPr>
          <p:cNvPr id="205828" name="Text Box 5"/>
          <p:cNvSpPr txBox="1">
            <a:spLocks noChangeArrowheads="1"/>
          </p:cNvSpPr>
          <p:nvPr/>
        </p:nvSpPr>
        <p:spPr bwMode="auto">
          <a:xfrm>
            <a:off x="6124575" y="2209800"/>
            <a:ext cx="3019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Average 1.04</a:t>
            </a:r>
          </a:p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Standard derivation: 0.07</a:t>
            </a:r>
          </a:p>
        </p:txBody>
      </p:sp>
      <p:sp>
        <p:nvSpPr>
          <p:cNvPr id="156678" name="Rectangle 7"/>
          <p:cNvSpPr>
            <a:spLocks noChangeArrowheads="1"/>
          </p:cNvSpPr>
          <p:nvPr/>
        </p:nvSpPr>
        <p:spPr bwMode="auto">
          <a:xfrm>
            <a:off x="838200" y="4229100"/>
            <a:ext cx="5105400" cy="7461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1120775" y="4724400"/>
            <a:ext cx="4594225" cy="1484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33CC"/>
                </a:solidFill>
              </a:rPr>
              <a:t>The solution from SF</a:t>
            </a:r>
            <a:r>
              <a:rPr lang="en-US" altLang="zh-CN"/>
              <a:t>, </a:t>
            </a:r>
            <a:r>
              <a:rPr lang="en-US" altLang="zh-CN" i="1">
                <a:solidFill>
                  <a:srgbClr val="0033CC"/>
                </a:solidFill>
              </a:rPr>
              <a:t>the optimal solution</a:t>
            </a:r>
            <a:r>
              <a:rPr lang="en-US" altLang="zh-CN"/>
              <a:t>, and </a:t>
            </a:r>
            <a:r>
              <a:rPr lang="en-US" altLang="zh-CN" i="1">
                <a:solidFill>
                  <a:srgbClr val="0033CC"/>
                </a:solidFill>
              </a:rPr>
              <a:t>the lower bound</a:t>
            </a:r>
            <a:r>
              <a:rPr lang="en-US" altLang="zh-CN"/>
              <a:t> are the same!</a:t>
            </a:r>
          </a:p>
          <a:p>
            <a:r>
              <a:rPr lang="en-US" altLang="zh-CN" b="1">
                <a:solidFill>
                  <a:srgbClr val="0033CC"/>
                </a:solidFill>
                <a:sym typeface="Wingdings" pitchFamily="2" charset="2"/>
              </a:rPr>
              <a:t> The solution obtained by SF is optimal</a:t>
            </a:r>
            <a:endParaRPr lang="en-US" altLang="zh-CN" b="1">
              <a:solidFill>
                <a:srgbClr val="0033CC"/>
              </a:solidFill>
            </a:endParaRP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H="1" flipV="1">
            <a:off x="4800600" y="4267200"/>
            <a:ext cx="228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484F7B3-CAE0-4C57-B7C0-485F7D8D6719}" type="slidenum">
              <a:rPr lang="zh-CN" altLang="en-US" sz="1200"/>
              <a:pPr algn="r"/>
              <a:t>28</a:t>
            </a:fld>
            <a:endParaRPr lang="en-US" altLang="zh-CN" sz="1200"/>
          </a:p>
        </p:txBody>
      </p:sp>
      <p:sp>
        <p:nvSpPr>
          <p:cNvPr id="94217" name="Content Placeholder 2"/>
          <p:cNvSpPr>
            <a:spLocks/>
          </p:cNvSpPr>
          <p:nvPr/>
        </p:nvSpPr>
        <p:spPr bwMode="auto">
          <a:xfrm>
            <a:off x="5905500" y="4371975"/>
            <a:ext cx="3162300" cy="178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1700">
                <a:solidFill>
                  <a:srgbClr val="0033CC"/>
                </a:solidFill>
                <a:ea typeface="宋体" pitchFamily="2" charset="-122"/>
              </a:rPr>
              <a:t>The solution is close to the lower bound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1700">
                <a:solidFill>
                  <a:srgbClr val="0033CC"/>
                </a:solidFill>
                <a:ea typeface="宋体" pitchFamily="2" charset="-122"/>
              </a:rPr>
              <a:t>The solution is even closer to the optimum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1700">
                <a:solidFill>
                  <a:srgbClr val="0033CC"/>
                </a:solidFill>
                <a:ea typeface="宋体" pitchFamily="2" charset="-122"/>
              </a:rPr>
              <a:t>The lower bound is very tight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5929313" y="3609975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The simulation results demonstrate: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nimBg="1"/>
      <p:bldP spid="156680" grpId="0" animBg="1"/>
      <p:bldP spid="156681" grpId="0" animBg="1"/>
      <p:bldP spid="94217" grpId="0" animBg="1"/>
      <p:bldP spid="157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1676400"/>
            <a:ext cx="58229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3200">
                <a:solidFill>
                  <a:schemeClr val="tx2"/>
                </a:solidFill>
                <a:ea typeface="宋体" pitchFamily="2" charset="-122"/>
              </a:rPr>
              <a:t>Results </a:t>
            </a:r>
            <a:r>
              <a:rPr lang="en-US" altLang="zh-CN" sz="3200">
                <a:latin typeface="Arial" charset="0"/>
                <a:ea typeface="宋体" pitchFamily="2" charset="-122"/>
              </a:rPr>
              <a:t>for The First 40 Data Sets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330825" y="1706563"/>
            <a:ext cx="1905000" cy="5072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14600" y="1709738"/>
            <a:ext cx="1905000" cy="5072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7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FC7869D-10D2-4DA5-B2A2-AABC2ECEE03E}" type="slidenum">
              <a:rPr lang="zh-CN" altLang="en-US" sz="1200"/>
              <a:pPr algn="r"/>
              <a:t>29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smtClean="0"/>
              <a:t>Basic Idea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7967662" cy="4724400"/>
          </a:xfrm>
        </p:spPr>
        <p:txBody>
          <a:bodyPr/>
          <a:lstStyle/>
          <a:p>
            <a:r>
              <a:rPr lang="en-US" altLang="zh-CN" sz="2400" dirty="0" smtClean="0"/>
              <a:t>Since a MINLP problem is NP-hard in general, we aim to obtain </a:t>
            </a:r>
            <a:r>
              <a:rPr lang="en-US" altLang="zh-CN" sz="2400" i="1" dirty="0" smtClean="0">
                <a:solidFill>
                  <a:schemeClr val="accent2"/>
                </a:solidFill>
              </a:rPr>
              <a:t>a near-optimal solution</a:t>
            </a:r>
            <a:endParaRPr lang="en-US" altLang="zh-CN" sz="1000" dirty="0" smtClean="0"/>
          </a:p>
          <a:p>
            <a:r>
              <a:rPr lang="en-US" altLang="zh-CN" sz="2400" dirty="0" smtClean="0"/>
              <a:t>Branch-and-bound framework can guarantee (1-</a:t>
            </a:r>
            <a:r>
              <a:rPr lang="en-US" altLang="zh-CN" sz="2400" dirty="0" smtClean="0">
                <a:latin typeface="Symbol" pitchFamily="18" charset="2"/>
              </a:rPr>
              <a:t>e</a:t>
            </a:r>
            <a:r>
              <a:rPr lang="en-US" altLang="zh-CN" sz="2400" dirty="0" smtClean="0"/>
              <a:t>)-optimal solution to MINLP, but its worst case complexity is exponential</a:t>
            </a:r>
          </a:p>
          <a:p>
            <a:endParaRPr lang="en-US" altLang="zh-CN" sz="1400" dirty="0" smtClean="0"/>
          </a:p>
          <a:p>
            <a:r>
              <a:rPr lang="en-US" altLang="zh-CN" sz="2400" dirty="0" smtClean="0"/>
              <a:t>A heuristic algorithm: Sequential fixing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</a:rPr>
              <a:t>Competitive solution for certain MINLP and any MILP</a:t>
            </a:r>
          </a:p>
          <a:p>
            <a:pPr lvl="2"/>
            <a:r>
              <a:rPr lang="en-US" altLang="zh-CN" sz="1700" dirty="0" smtClean="0">
                <a:ea typeface="ＭＳ Ｐゴシック" pitchFamily="34" charset="-128"/>
              </a:rPr>
              <a:t>Problem is reduced to LP once we know the values of all integer variables</a:t>
            </a:r>
            <a:endParaRPr lang="en-US" altLang="zh-CN" sz="2000" dirty="0" smtClean="0">
              <a:ea typeface="ＭＳ Ｐゴシック" pitchFamily="34" charset="-128"/>
            </a:endParaRPr>
          </a:p>
          <a:p>
            <a:pPr lvl="1"/>
            <a:r>
              <a:rPr lang="en-US" altLang="zh-CN" sz="2000" dirty="0" smtClean="0">
                <a:ea typeface="ＭＳ Ｐゴシック" pitchFamily="34" charset="-128"/>
              </a:rPr>
              <a:t>Iteratively determine integer variables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</a:rPr>
              <a:t>Determine other variables via LP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95DF0E4-AA91-4C77-9DE6-358A72A821C3}" type="slidenum">
              <a:rPr lang="zh-CN" altLang="en-US" sz="1200"/>
              <a:pPr algn="r"/>
              <a:t>3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375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Text Box 4"/>
          <p:cNvSpPr txBox="1">
            <a:spLocks noChangeArrowheads="1"/>
          </p:cNvSpPr>
          <p:nvPr/>
        </p:nvSpPr>
        <p:spPr bwMode="auto">
          <a:xfrm>
            <a:off x="76200" y="5730875"/>
            <a:ext cx="3962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>
                <a:latin typeface="Arial" charset="0"/>
                <a:ea typeface="宋体" pitchFamily="2" charset="-122"/>
              </a:rPr>
              <a:t>Normalized results:</a:t>
            </a:r>
          </a:p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l"/>
            </a:pPr>
            <a:r>
              <a:rPr lang="en-US" altLang="zh-CN" sz="2000" i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Average 1.10</a:t>
            </a:r>
          </a:p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l"/>
            </a:pPr>
            <a:r>
              <a:rPr lang="en-US" altLang="zh-CN" sz="2000" i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Standard derivation 0.16</a:t>
            </a:r>
          </a:p>
        </p:txBody>
      </p:sp>
      <p:sp>
        <p:nvSpPr>
          <p:cNvPr id="209923" name="Rectangle 2"/>
          <p:cNvSpPr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altLang="zh-CN" sz="3200">
                <a:solidFill>
                  <a:schemeClr val="tx2"/>
                </a:solidFill>
                <a:ea typeface="宋体" pitchFamily="2" charset="-122"/>
              </a:rPr>
              <a:t>Results for 30&amp;40-node Network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2206625"/>
            <a:ext cx="44767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5" name="Rectangle 6"/>
          <p:cNvSpPr>
            <a:spLocks noChangeArrowheads="1"/>
          </p:cNvSpPr>
          <p:nvPr/>
        </p:nvSpPr>
        <p:spPr bwMode="auto">
          <a:xfrm>
            <a:off x="1447800" y="1828800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/>
              <a:t>30-node network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791200" y="1820863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/>
              <a:t>40-node network</a:t>
            </a:r>
          </a:p>
        </p:txBody>
      </p:sp>
      <p:sp>
        <p:nvSpPr>
          <p:cNvPr id="95240" name="Text Box 4"/>
          <p:cNvSpPr txBox="1">
            <a:spLocks noChangeArrowheads="1"/>
          </p:cNvSpPr>
          <p:nvPr/>
        </p:nvSpPr>
        <p:spPr bwMode="auto">
          <a:xfrm>
            <a:off x="5029200" y="5753100"/>
            <a:ext cx="3962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None/>
            </a:pPr>
            <a:r>
              <a:rPr lang="en-US" altLang="zh-CN" sz="2000">
                <a:latin typeface="Arial" charset="0"/>
                <a:ea typeface="宋体" pitchFamily="2" charset="-122"/>
              </a:rPr>
              <a:t>Normalized results:</a:t>
            </a:r>
          </a:p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l"/>
            </a:pPr>
            <a:r>
              <a:rPr lang="en-US" altLang="zh-CN" sz="2000" i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Average 1.18</a:t>
            </a:r>
          </a:p>
          <a:p>
            <a:pPr marL="288925" indent="-288925" eaLnBrk="0" hangingPunct="0">
              <a:spcBef>
                <a:spcPct val="20000"/>
              </a:spcBef>
              <a:buClr>
                <a:srgbClr val="FF9900"/>
              </a:buClr>
              <a:buSzPct val="85000"/>
              <a:buFont typeface="Wingdings" pitchFamily="2" charset="2"/>
              <a:buChar char="l"/>
            </a:pPr>
            <a:r>
              <a:rPr lang="en-US" altLang="zh-CN" sz="2000" i="1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Standard derivation 0.16</a:t>
            </a:r>
          </a:p>
        </p:txBody>
      </p:sp>
      <p:sp>
        <p:nvSpPr>
          <p:cNvPr id="20992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0182D0-1241-4724-9093-DC640A499545}" type="slidenum">
              <a:rPr lang="zh-CN" altLang="en-US" sz="1200"/>
              <a:pPr algn="r"/>
              <a:t>30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52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4000" smtClean="0"/>
              <a:t>Summary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Introduced the SF technique for mixed integer optimization</a:t>
            </a:r>
          </a:p>
          <a:p>
            <a:endParaRPr lang="en-US" altLang="zh-CN" sz="2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Investigated </a:t>
            </a: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spectrum allocation</a:t>
            </a:r>
            <a:r>
              <a:rPr lang="en-US" altLang="zh-CN" sz="2400" dirty="0" smtClean="0">
                <a:ea typeface="宋体" pitchFamily="2" charset="-122"/>
              </a:rPr>
              <a:t>, </a:t>
            </a: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scheduling</a:t>
            </a:r>
            <a:r>
              <a:rPr lang="en-US" altLang="zh-CN" sz="2400" dirty="0" smtClean="0">
                <a:ea typeface="宋体" pitchFamily="2" charset="-122"/>
              </a:rPr>
              <a:t>, and </a:t>
            </a: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routing</a:t>
            </a:r>
            <a:r>
              <a:rPr lang="en-US" altLang="zh-CN" sz="2400" dirty="0" smtClean="0">
                <a:ea typeface="宋体" pitchFamily="2" charset="-122"/>
              </a:rPr>
              <a:t> problem for CRN</a:t>
            </a:r>
          </a:p>
          <a:p>
            <a:endParaRPr lang="en-US" altLang="zh-CN" sz="200" dirty="0" smtClean="0">
              <a:ea typeface="宋体" pitchFamily="2" charset="-122"/>
            </a:endParaRPr>
          </a:p>
          <a:p>
            <a:endParaRPr lang="en-US" altLang="zh-CN" sz="2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Formulated </a:t>
            </a: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a cross-layer optimization</a:t>
            </a:r>
            <a:r>
              <a:rPr lang="en-US" altLang="zh-CN" sz="2400" dirty="0" smtClean="0">
                <a:ea typeface="宋体" pitchFamily="2" charset="-122"/>
              </a:rPr>
              <a:t> problem</a:t>
            </a:r>
          </a:p>
          <a:p>
            <a:endParaRPr lang="en-US" altLang="zh-CN" sz="2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Developed </a:t>
            </a:r>
            <a:r>
              <a:rPr lang="en-US" altLang="zh-CN" sz="2400" smtClean="0">
                <a:ea typeface="宋体" pitchFamily="2" charset="-122"/>
              </a:rPr>
              <a:t>a </a:t>
            </a:r>
            <a:r>
              <a:rPr lang="en-US" altLang="zh-CN" sz="2400" i="1" smtClean="0">
                <a:solidFill>
                  <a:schemeClr val="accent2"/>
                </a:solidFill>
                <a:ea typeface="宋体" pitchFamily="2" charset="-122"/>
              </a:rPr>
              <a:t>near-optimal</a:t>
            </a:r>
            <a:r>
              <a:rPr lang="en-US" altLang="zh-CN" sz="240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algorithm via SF technique</a:t>
            </a:r>
          </a:p>
          <a:p>
            <a:pPr lvl="1"/>
            <a:r>
              <a:rPr lang="en-US" altLang="zh-CN" sz="2000" i="1" dirty="0" smtClean="0">
                <a:solidFill>
                  <a:srgbClr val="0033CC"/>
                </a:solidFill>
                <a:ea typeface="宋体" pitchFamily="2" charset="-122"/>
              </a:rPr>
              <a:t>Near optimality was substantiated</a:t>
            </a:r>
            <a:r>
              <a:rPr lang="en-US" altLang="zh-CN" sz="2000" dirty="0" smtClean="0">
                <a:ea typeface="宋体" pitchFamily="2" charset="-122"/>
              </a:rPr>
              <a:t> by comparing a lower bound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The complexity of the algorithm is </a:t>
            </a:r>
            <a:r>
              <a:rPr lang="en-US" altLang="zh-CN" sz="2000" i="1" dirty="0" smtClean="0">
                <a:solidFill>
                  <a:srgbClr val="0033CC"/>
                </a:solidFill>
                <a:ea typeface="宋体" pitchFamily="2" charset="-122"/>
              </a:rPr>
              <a:t>polynomial time</a:t>
            </a:r>
          </a:p>
        </p:txBody>
      </p:sp>
      <p:sp>
        <p:nvSpPr>
          <p:cNvPr id="21197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83B584-306D-4BC9-9154-E48742A6C049}" type="slidenum">
              <a:rPr lang="zh-CN" altLang="en-US" sz="1200"/>
              <a:pPr algn="r"/>
              <a:t>31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smtClean="0">
                <a:sym typeface="Wingdings" pitchFamily="2" charset="2"/>
              </a:rPr>
              <a:t>Determine all Integer Variables</a:t>
            </a:r>
            <a:endParaRPr lang="en-US" altLang="zh-CN" sz="310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28800"/>
            <a:ext cx="8578850" cy="4495800"/>
          </a:xfrm>
        </p:spPr>
        <p:txBody>
          <a:bodyPr/>
          <a:lstStyle/>
          <a:p>
            <a:r>
              <a:rPr lang="en-US" altLang="zh-CN" sz="2200" dirty="0" smtClean="0">
                <a:sym typeface="Wingdings" pitchFamily="2" charset="2"/>
              </a:rPr>
              <a:t>The performance of the solution depends on the values of integer variables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  <a:sym typeface="Wingdings" pitchFamily="2" charset="2"/>
              </a:rPr>
              <a:t>If we can obtain the optimal values of integer variables, the obtained solution is optimal</a:t>
            </a:r>
          </a:p>
          <a:p>
            <a:pPr lvl="1"/>
            <a:endParaRPr lang="en-US" altLang="zh-CN" sz="2000" dirty="0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altLang="zh-CN" sz="2200" i="1" dirty="0" smtClean="0">
                <a:solidFill>
                  <a:schemeClr val="accent2"/>
                </a:solidFill>
                <a:sym typeface="Wingdings" pitchFamily="2" charset="2"/>
              </a:rPr>
              <a:t>Key challenge:</a:t>
            </a:r>
            <a:r>
              <a:rPr lang="en-US" altLang="zh-CN" sz="2200" dirty="0" smtClean="0">
                <a:sym typeface="Wingdings" pitchFamily="2" charset="2"/>
              </a:rPr>
              <a:t> How to determine the integer variables?</a:t>
            </a:r>
          </a:p>
          <a:p>
            <a:r>
              <a:rPr lang="en-US" altLang="zh-CN" sz="2200" dirty="0" smtClean="0">
                <a:sym typeface="Wingdings" pitchFamily="2" charset="2"/>
              </a:rPr>
              <a:t>Approach: 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  <a:sym typeface="Wingdings" pitchFamily="2" charset="2"/>
              </a:rPr>
              <a:t>Solve the linear relaxation of the problem 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  <a:sym typeface="Wingdings" pitchFamily="2" charset="2"/>
              </a:rPr>
              <a:t>Fix one or more integer variables based on the solution to the LP-relaxed problem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  <a:sym typeface="Wingdings" pitchFamily="2" charset="2"/>
              </a:rPr>
              <a:t>Repeat the above steps until all integer variables are fixed</a:t>
            </a:r>
          </a:p>
          <a:p>
            <a:pPr lvl="1"/>
            <a:endParaRPr lang="en-US" altLang="zh-CN" sz="2000" dirty="0" smtClean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B34674-F608-40B5-8F97-FF8DC53001F1}" type="slidenum">
              <a:rPr lang="zh-CN" altLang="en-US" sz="1200"/>
              <a:pPr algn="r"/>
              <a:t>4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3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64525" cy="1216025"/>
          </a:xfrm>
        </p:spPr>
        <p:txBody>
          <a:bodyPr/>
          <a:lstStyle/>
          <a:p>
            <a:r>
              <a:rPr lang="en-US" altLang="zh-CN" sz="3200" smtClean="0"/>
              <a:t>SF Framework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5729288" cy="4267200"/>
          </a:xfrm>
        </p:spPr>
        <p:txBody>
          <a:bodyPr/>
          <a:lstStyle/>
          <a:p>
            <a:r>
              <a:rPr lang="en-US" altLang="zh-CN" sz="2000" dirty="0" smtClean="0">
                <a:sym typeface="Wingdings" pitchFamily="2" charset="2"/>
              </a:rPr>
              <a:t>Relax all integer variables and solve the relaxed LP</a:t>
            </a:r>
          </a:p>
          <a:p>
            <a:endParaRPr lang="en-US" altLang="zh-CN" sz="900" dirty="0" smtClean="0">
              <a:sym typeface="Wingdings" pitchFamily="2" charset="2"/>
            </a:endParaRPr>
          </a:p>
          <a:p>
            <a:r>
              <a:rPr lang="en-US" altLang="zh-CN" sz="2000" dirty="0" smtClean="0">
                <a:sym typeface="Wingdings" pitchFamily="2" charset="2"/>
              </a:rPr>
              <a:t>Fix the variable whose value is closest to integer</a:t>
            </a:r>
          </a:p>
          <a:p>
            <a:endParaRPr lang="en-US" altLang="zh-CN" sz="900" dirty="0" smtClean="0">
              <a:sym typeface="Wingdings" pitchFamily="2" charset="2"/>
            </a:endParaRPr>
          </a:p>
          <a:p>
            <a:r>
              <a:rPr lang="en-US" altLang="zh-CN" sz="2000" dirty="0" smtClean="0">
                <a:sym typeface="Wingdings" pitchFamily="2" charset="2"/>
              </a:rPr>
              <a:t>If some integer variables are unfixed, reformulate and solve a newly relaxed LP with the newly fixed variables, go step 2</a:t>
            </a:r>
          </a:p>
          <a:p>
            <a:endParaRPr lang="en-US" altLang="zh-CN" sz="900" dirty="0" smtClean="0">
              <a:sym typeface="Wingdings" pitchFamily="2" charset="2"/>
            </a:endParaRPr>
          </a:p>
          <a:p>
            <a:r>
              <a:rPr lang="en-US" altLang="zh-CN" sz="2000" dirty="0" smtClean="0">
                <a:sym typeface="Wingdings" pitchFamily="2" charset="2"/>
              </a:rPr>
              <a:t>Otherwise, formulate and solve the LP based on all fixed variables. Done!</a:t>
            </a:r>
          </a:p>
        </p:txBody>
      </p:sp>
      <p:sp>
        <p:nvSpPr>
          <p:cNvPr id="126995" name="Slide Number Placeholder 3"/>
          <p:cNvSpPr txBox="1">
            <a:spLocks noGrp="1"/>
          </p:cNvSpPr>
          <p:nvPr/>
        </p:nvSpPr>
        <p:spPr bwMode="auto">
          <a:xfrm>
            <a:off x="8153400" y="6477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A95F102-6912-4C5E-9F2D-8EFE17FC9A30}" type="slidenum">
              <a:rPr lang="zh-CN" altLang="en-US" sz="1200"/>
              <a:pPr algn="r"/>
              <a:t>5</a:t>
            </a:fld>
            <a:endParaRPr lang="en-US" altLang="zh-CN" sz="1200"/>
          </a:p>
        </p:txBody>
      </p:sp>
      <p:graphicFrame>
        <p:nvGraphicFramePr>
          <p:cNvPr id="126992" name="Object 16"/>
          <p:cNvGraphicFramePr>
            <a:graphicFrameLocks noChangeAspect="1"/>
          </p:cNvGraphicFramePr>
          <p:nvPr/>
        </p:nvGraphicFramePr>
        <p:xfrm>
          <a:off x="5638800" y="1600200"/>
          <a:ext cx="34782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name="Visio" r:id="rId4" imgW="1910486" imgH="3061716" progId="Visio.Drawing.11">
                  <p:embed/>
                </p:oleObj>
              </mc:Choice>
              <mc:Fallback>
                <p:oleObj name="Visio" r:id="rId4" imgW="1910486" imgH="3061716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00200"/>
                        <a:ext cx="34782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857875" y="1552575"/>
            <a:ext cx="3048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5867400" y="2543175"/>
            <a:ext cx="3048000" cy="86677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5867400" y="3643313"/>
            <a:ext cx="3048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861050" y="4887913"/>
            <a:ext cx="3048000" cy="8477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0" name="Rectangle 24"/>
          <p:cNvSpPr>
            <a:spLocks noChangeArrowheads="1"/>
          </p:cNvSpPr>
          <p:nvPr/>
        </p:nvSpPr>
        <p:spPr bwMode="auto">
          <a:xfrm>
            <a:off x="609600" y="5638800"/>
            <a:ext cx="4495800" cy="47625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33CC"/>
                </a:solidFill>
                <a:sym typeface="Wingdings" pitchFamily="2" charset="2"/>
              </a:rPr>
              <a:t>Polynomial time complexity!</a:t>
            </a:r>
            <a:endParaRPr lang="zh-CN" altLang="en-US" sz="2400">
              <a:solidFill>
                <a:srgbClr val="0033CC"/>
              </a:solidFill>
              <a:sym typeface="Wingdings" pitchFamily="2" charset="2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853113" y="5848350"/>
            <a:ext cx="3048000" cy="86677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9" name="Rectangle 33"/>
          <p:cNvSpPr>
            <a:spLocks noChangeArrowheads="1"/>
          </p:cNvSpPr>
          <p:nvPr/>
        </p:nvSpPr>
        <p:spPr bwMode="auto">
          <a:xfrm>
            <a:off x="4495800" y="2209800"/>
            <a:ext cx="98583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sym typeface="Wingdings" pitchFamily="2" charset="2"/>
              </a:rPr>
              <a:t>step 2</a:t>
            </a:r>
            <a:endParaRPr lang="zh-CN" altLang="en-US" sz="2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5486400" y="25146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0" grpId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27000" grpId="0" animBg="1"/>
      <p:bldP spid="8" grpId="0" animBg="1"/>
      <p:bldP spid="8" grpId="1" animBg="1"/>
      <p:bldP spid="127009" grpId="0" animBg="1"/>
      <p:bldP spid="127009" grpId="1" animBg="1"/>
      <p:bldP spid="127004" grpId="0" animBg="1"/>
      <p:bldP spid="1270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610600" cy="1216025"/>
          </a:xfrm>
        </p:spPr>
        <p:txBody>
          <a:bodyPr/>
          <a:lstStyle/>
          <a:p>
            <a:r>
              <a:rPr lang="en-US" altLang="zh-CN" sz="3200" dirty="0" smtClean="0"/>
              <a:t>Performance Analysis </a:t>
            </a:r>
            <a:br>
              <a:rPr lang="en-US" altLang="zh-CN" sz="3200" dirty="0" smtClean="0"/>
            </a:br>
            <a:r>
              <a:rPr lang="en-US" altLang="zh-CN" sz="3200" dirty="0" smtClean="0"/>
              <a:t>(f</a:t>
            </a:r>
            <a:r>
              <a:rPr lang="en-US" altLang="zh-CN" sz="3200" dirty="0" smtClean="0">
                <a:sym typeface="Wingdings" pitchFamily="2" charset="2"/>
              </a:rPr>
              <a:t>or a minimization problem</a:t>
            </a:r>
            <a:r>
              <a:rPr lang="en-US" altLang="zh-CN" sz="3200" dirty="0" smtClean="0"/>
              <a:t>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5105400" cy="4343400"/>
          </a:xfrm>
        </p:spPr>
        <p:txBody>
          <a:bodyPr/>
          <a:lstStyle/>
          <a:p>
            <a:r>
              <a:rPr lang="en-US" altLang="zh-CN" sz="2400" smtClean="0">
                <a:sym typeface="Wingdings" pitchFamily="2" charset="2"/>
              </a:rPr>
              <a:t>Develop a lower bound</a:t>
            </a:r>
          </a:p>
          <a:p>
            <a:endParaRPr lang="en-US" altLang="zh-CN" sz="800" smtClean="0">
              <a:sym typeface="Wingdings" pitchFamily="2" charset="2"/>
            </a:endParaRPr>
          </a:p>
          <a:p>
            <a:r>
              <a:rPr lang="en-US" altLang="zh-CN" sz="2400" smtClean="0">
                <a:sym typeface="Wingdings" pitchFamily="2" charset="2"/>
              </a:rPr>
              <a:t>Compare the obtained solution with the lower bound</a:t>
            </a:r>
          </a:p>
          <a:p>
            <a:endParaRPr lang="en-US" altLang="zh-CN" sz="800" smtClean="0">
              <a:sym typeface="Wingdings" pitchFamily="2" charset="2"/>
            </a:endParaRPr>
          </a:p>
          <a:p>
            <a:r>
              <a:rPr lang="en-US" altLang="zh-CN" sz="2400" smtClean="0">
                <a:sym typeface="Wingdings" pitchFamily="2" charset="2"/>
              </a:rPr>
              <a:t>If the obtained solution is close to the lower bound, then</a:t>
            </a:r>
          </a:p>
          <a:p>
            <a:pPr lvl="1"/>
            <a:r>
              <a:rPr lang="en-US" altLang="zh-CN" sz="2100" i="1" smtClean="0">
                <a:solidFill>
                  <a:srgbClr val="0033CC"/>
                </a:solidFill>
                <a:ea typeface="ＭＳ Ｐゴシック" pitchFamily="34" charset="-128"/>
                <a:sym typeface="Wingdings" pitchFamily="2" charset="2"/>
              </a:rPr>
              <a:t>The lower bound is tight</a:t>
            </a:r>
          </a:p>
          <a:p>
            <a:pPr lvl="1"/>
            <a:r>
              <a:rPr lang="en-US" altLang="zh-CN" sz="2100" i="1" smtClean="0">
                <a:solidFill>
                  <a:srgbClr val="0033CC"/>
                </a:solidFill>
                <a:ea typeface="ＭＳ Ｐゴシック" pitchFamily="34" charset="-128"/>
                <a:sym typeface="Wingdings" pitchFamily="2" charset="2"/>
              </a:rPr>
              <a:t>The obtained solution is even                                                         closer to the optimum</a:t>
            </a:r>
          </a:p>
        </p:txBody>
      </p:sp>
      <p:sp>
        <p:nvSpPr>
          <p:cNvPr id="12903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169495-C511-4411-A856-DA55CF71ABA9}" type="slidenum">
              <a:rPr lang="zh-CN" altLang="en-US" sz="1200"/>
              <a:pPr algn="r"/>
              <a:t>6</a:t>
            </a:fld>
            <a:endParaRPr lang="en-US" altLang="zh-CN" sz="1200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5334000" y="2286000"/>
          <a:ext cx="3657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Visio" r:id="rId4" imgW="3776472" imgH="2218944" progId="Visio.Drawing.11">
                  <p:embed/>
                </p:oleObj>
              </mc:Choice>
              <mc:Fallback>
                <p:oleObj name="Visio" r:id="rId4" imgW="3776472" imgH="2218944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65" r="5188"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3657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7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Outline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endParaRPr lang="en-US" altLang="zh-CN" sz="32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zh-CN" sz="3200" dirty="0" smtClean="0"/>
              <a:t>Sequential fixing: An introduction</a:t>
            </a:r>
          </a:p>
          <a:p>
            <a:pPr eaLnBrk="1" hangingPunct="1"/>
            <a:endParaRPr lang="en-US" altLang="zh-CN" sz="3200" dirty="0" smtClean="0"/>
          </a:p>
          <a:p>
            <a:pPr marL="742950" lvl="1" indent="-285750" eaLnBrk="1" hangingPunct="1"/>
            <a:endParaRPr lang="en-US" altLang="zh-CN" sz="1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3200" dirty="0" smtClean="0">
                <a:solidFill>
                  <a:srgbClr val="0033CC"/>
                </a:solidFill>
              </a:rPr>
              <a:t>Case </a:t>
            </a:r>
            <a:r>
              <a:rPr lang="en-US" altLang="zh-CN" sz="3200" dirty="0" smtClean="0">
                <a:solidFill>
                  <a:srgbClr val="0033CC"/>
                </a:solidFill>
              </a:rPr>
              <a:t>study</a:t>
            </a:r>
            <a:endParaRPr lang="en-US" altLang="zh-CN" sz="3200" dirty="0" smtClean="0">
              <a:solidFill>
                <a:srgbClr val="0033CC"/>
              </a:solidFill>
            </a:endParaRPr>
          </a:p>
          <a:p>
            <a:pPr marL="742950" lvl="1" indent="-285750" eaLnBrk="1" hangingPunct="1"/>
            <a:r>
              <a:rPr lang="en-US" altLang="zh-CN" sz="2400" dirty="0" smtClean="0">
                <a:ea typeface="ＭＳ Ｐゴシック" pitchFamily="34" charset="-128"/>
              </a:rPr>
              <a:t>Spectrum sharing in cognitive radio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smtClean="0"/>
              <a:t>Dynamic Spectrum Access </a:t>
            </a:r>
          </a:p>
        </p:txBody>
      </p:sp>
      <p:sp>
        <p:nvSpPr>
          <p:cNvPr id="23562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424862" cy="4267200"/>
          </a:xfrm>
        </p:spPr>
        <p:txBody>
          <a:bodyPr/>
          <a:lstStyle/>
          <a:p>
            <a:r>
              <a:rPr lang="en-US" altLang="zh-CN" sz="2200" smtClean="0"/>
              <a:t>Spectrum is densely allocated to a variety of systems </a:t>
            </a:r>
          </a:p>
          <a:p>
            <a:endParaRPr lang="en-US" altLang="zh-CN" sz="2200" smtClean="0"/>
          </a:p>
          <a:p>
            <a:endParaRPr lang="en-US" altLang="zh-CN" sz="2400" smtClean="0"/>
          </a:p>
          <a:p>
            <a:endParaRPr lang="en-US" altLang="zh-CN" sz="2400" smtClean="0"/>
          </a:p>
          <a:p>
            <a:r>
              <a:rPr lang="en-US" altLang="zh-CN" sz="2200" smtClean="0"/>
              <a:t>Many allocated spectrum blocks are not used in certain geographical areas and are idle most of the time</a:t>
            </a:r>
          </a:p>
          <a:p>
            <a:pPr>
              <a:spcBef>
                <a:spcPts val="1200"/>
              </a:spcBef>
            </a:pPr>
            <a:r>
              <a:rPr lang="en-US" altLang="zh-CN" sz="2200" i="1" smtClean="0">
                <a:solidFill>
                  <a:schemeClr val="accent2"/>
                </a:solidFill>
              </a:rPr>
              <a:t>Dynamic Spectrum Access</a:t>
            </a:r>
            <a:r>
              <a:rPr lang="en-US" altLang="zh-CN" sz="2200" smtClean="0"/>
              <a:t> (DSA) can be employed to improve spectrum usage</a:t>
            </a:r>
          </a:p>
          <a:p>
            <a:pPr marL="742950" lvl="1" indent="-285750"/>
            <a:r>
              <a:rPr lang="en-US" altLang="zh-CN" sz="1800" smtClean="0">
                <a:ea typeface="ＭＳ Ｐゴシック" pitchFamily="34" charset="-128"/>
              </a:rPr>
              <a:t>Wireless devices are allowed to sense and explore a wide range of frequency spectrum for data communication</a:t>
            </a:r>
            <a:endParaRPr lang="en-US" altLang="zh-CN" sz="1600" smtClean="0">
              <a:ea typeface="ＭＳ Ｐゴシック" pitchFamily="34" charset="-128"/>
            </a:endParaRPr>
          </a:p>
        </p:txBody>
      </p:sp>
      <p:sp>
        <p:nvSpPr>
          <p:cNvPr id="235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E5BA8D-0555-4B9E-A949-31761C06EA32}" type="slidenum">
              <a:rPr lang="zh-CN" altLang="en-US" sz="1200"/>
              <a:pPr algn="r"/>
              <a:t>8</a:t>
            </a:fld>
            <a:endParaRPr lang="en-US" altLang="zh-CN" sz="1200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600200" y="2133600"/>
          <a:ext cx="647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Visio" r:id="rId3" imgW="6094781" imgH="1491386" progId="Visio.Drawing.11">
                  <p:embed/>
                </p:oleObj>
              </mc:Choice>
              <mc:Fallback>
                <p:oleObj name="Visio" r:id="rId3" imgW="6094781" imgH="149138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477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smtClean="0"/>
              <a:t>Cognitive Radio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305800" cy="4267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Each node can sense available spectrum</a:t>
            </a:r>
            <a:endParaRPr lang="en-US" altLang="zh-CN" sz="8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Each node may have a different set of available spectrum (or channels)  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Each frequency band is likely to have different bandwidth</a:t>
            </a:r>
            <a:endParaRPr lang="en-US" altLang="zh-CN" sz="800" dirty="0" smtClean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Each node can transmit over non-contiguous frequency bands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Radio may switch frequency bands on a per-packet basis</a:t>
            </a:r>
          </a:p>
        </p:txBody>
      </p:sp>
      <p:sp>
        <p:nvSpPr>
          <p:cNvPr id="13517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76F50BF-C1ED-40DC-92B5-B6EE11261468}" type="slidenum">
              <a:rPr lang="zh-CN" altLang="en-US" sz="1200"/>
              <a:pPr algn="r"/>
              <a:t>9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11890</TotalTime>
  <Words>1794</Words>
  <Application>Microsoft Office PowerPoint</Application>
  <PresentationFormat>On-screen Show (4:3)</PresentationFormat>
  <Paragraphs>330</Paragraphs>
  <Slides>31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Profile</vt:lpstr>
      <vt:lpstr>Visio</vt:lpstr>
      <vt:lpstr>Chapter 10</vt:lpstr>
      <vt:lpstr>Outline</vt:lpstr>
      <vt:lpstr>Basic Idea</vt:lpstr>
      <vt:lpstr>Determine all Integer Variables</vt:lpstr>
      <vt:lpstr>SF Framework</vt:lpstr>
      <vt:lpstr>Performance Analysis  (for a minimization problem)</vt:lpstr>
      <vt:lpstr>Outline</vt:lpstr>
      <vt:lpstr>Dynamic Spectrum Access </vt:lpstr>
      <vt:lpstr>Cognitive Radio</vt:lpstr>
      <vt:lpstr>Cognitive Radio Networks</vt:lpstr>
      <vt:lpstr>Outline of Case Study</vt:lpstr>
      <vt:lpstr>Problem Statement</vt:lpstr>
      <vt:lpstr>Spectrum Sharing and Sub-band Division</vt:lpstr>
      <vt:lpstr>Transmission Range and Interference Range</vt:lpstr>
      <vt:lpstr>Scheduling and Interference Constraints</vt:lpstr>
      <vt:lpstr>Flow Routing</vt:lpstr>
      <vt:lpstr>Link Capacity Constraint</vt:lpstr>
      <vt:lpstr>Problem Formulation</vt:lpstr>
      <vt:lpstr>Outline of Case Study</vt:lpstr>
      <vt:lpstr>Linear Relaxation</vt:lpstr>
      <vt:lpstr>Relaxed LP</vt:lpstr>
      <vt:lpstr>Outline of Case Study</vt:lpstr>
      <vt:lpstr>Main Idea</vt:lpstr>
      <vt:lpstr>PowerPoint Presentation</vt:lpstr>
      <vt:lpstr>An Iteration-Speedup Technique</vt:lpstr>
      <vt:lpstr>Outline of Case Study</vt:lpstr>
      <vt:lpstr>Simulation Setting</vt:lpstr>
      <vt:lpstr>Results for 20-node Network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619</cp:revision>
  <dcterms:created xsi:type="dcterms:W3CDTF">2010-09-26T03:36:45Z</dcterms:created>
  <dcterms:modified xsi:type="dcterms:W3CDTF">2014-02-07T02:28:49Z</dcterms:modified>
</cp:coreProperties>
</file>