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9" r:id="rId2"/>
    <p:sldId id="347" r:id="rId3"/>
    <p:sldId id="330" r:id="rId4"/>
    <p:sldId id="257" r:id="rId5"/>
    <p:sldId id="331" r:id="rId6"/>
    <p:sldId id="332" r:id="rId7"/>
    <p:sldId id="335" r:id="rId8"/>
    <p:sldId id="333" r:id="rId9"/>
    <p:sldId id="344" r:id="rId10"/>
    <p:sldId id="334" r:id="rId11"/>
    <p:sldId id="336" r:id="rId12"/>
    <p:sldId id="337" r:id="rId13"/>
    <p:sldId id="3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5" autoAdjust="0"/>
    <p:restoredTop sz="94712" autoAdjust="0"/>
  </p:normalViewPr>
  <p:slideViewPr>
    <p:cSldViewPr snapToGrid="0">
      <p:cViewPr>
        <p:scale>
          <a:sx n="75" d="100"/>
          <a:sy n="75" d="100"/>
        </p:scale>
        <p:origin x="4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657A-F82D-4EFF-B41E-A5505AE77C26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8700-705B-47B6-AB80-57B718ED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3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b="3831"/>
          <a:stretch/>
        </p:blipFill>
        <p:spPr>
          <a:xfrm>
            <a:off x="0" y="-29497"/>
            <a:ext cx="12192000" cy="688749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98700" y="6519446"/>
            <a:ext cx="851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/>
              <a:t>PowerPoint presentation to accompany CUP book on </a:t>
            </a:r>
            <a:r>
              <a:rPr lang="en-GB" sz="1600" b="1" dirty="0" err="1" smtClean="0"/>
              <a:t>Glaciovolcanism</a:t>
            </a:r>
            <a:r>
              <a:rPr lang="en-GB" sz="1600" b="1" dirty="0" smtClean="0"/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275435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1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2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0" y="6519446"/>
            <a:ext cx="851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PowerPoint presentation to accompany CUP book on </a:t>
            </a:r>
            <a:r>
              <a:rPr lang="en-GB" sz="1600" b="1" dirty="0" err="1" smtClean="0">
                <a:solidFill>
                  <a:schemeClr val="bg1">
                    <a:lumMod val="65000"/>
                  </a:schemeClr>
                </a:solidFill>
              </a:rPr>
              <a:t>Glaciovolcanism</a:t>
            </a: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34847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9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032000" y="6519446"/>
            <a:ext cx="851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PowerPoint presentation to accompany CUP book on </a:t>
            </a:r>
            <a:r>
              <a:rPr lang="en-GB" sz="1600" b="1" dirty="0" err="1" smtClean="0">
                <a:solidFill>
                  <a:schemeClr val="bg1">
                    <a:lumMod val="65000"/>
                  </a:schemeClr>
                </a:solidFill>
              </a:rPr>
              <a:t>Glaciovolcanism</a:t>
            </a: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294573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4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ED0C-D2BA-4EA5-978F-5A87F780A38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F011-333B-496C-925F-832EFDBE3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 txBox="1">
            <a:spLocks noChangeArrowheads="1"/>
          </p:cNvSpPr>
          <p:nvPr/>
        </p:nvSpPr>
        <p:spPr bwMode="auto">
          <a:xfrm>
            <a:off x="1050926" y="1682612"/>
            <a:ext cx="1039812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These resources are provided free of charge by Cambridge University Press with permission of the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authors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of the corresponding work, but are subject to copyright. You are permitted to view, print and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download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these resources for your own personal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use or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for educational 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purposes,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provided any copyright lines on the resources are not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removed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or altered in any way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Any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other use, including but not limited to distribution of the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resources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in modified form, or via electronic or other media, is strictly prohibited unless you have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prior permission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the authors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of the corresponding work </a:t>
            </a: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and the owners of the images displayed 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herein,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provided you give appropriate acknowledgement of the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source. </a:t>
            </a:r>
            <a:endParaRPr lang="en-GB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232026" y="765176"/>
            <a:ext cx="6242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00"/>
                </a:solidFill>
                <a:latin typeface="+mn-lt"/>
              </a:rPr>
              <a:t>IMPORTANT – PLEASE NOTE:</a:t>
            </a:r>
          </a:p>
        </p:txBody>
      </p:sp>
    </p:spTree>
    <p:extLst>
      <p:ext uri="{BB962C8B-B14F-4D97-AF65-F5344CB8AC3E}">
        <p14:creationId xmlns:p14="http://schemas.microsoft.com/office/powerpoint/2010/main" val="11448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800" y="239352"/>
            <a:ext cx="965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Geological evidence for surface water on Mars – extensive polar ice sheets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3704" r="815" b="3253"/>
          <a:stretch/>
        </p:blipFill>
        <p:spPr>
          <a:xfrm>
            <a:off x="6287911" y="1323168"/>
            <a:ext cx="5655732" cy="5230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" y="1604468"/>
            <a:ext cx="3996267" cy="4706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2162" y="6553201"/>
            <a:ext cx="1431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Head &amp; Pratt (2001)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813" y="6351201"/>
            <a:ext cx="1582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Ghatan</a:t>
            </a:r>
            <a:r>
              <a:rPr lang="en-GB" sz="1200" dirty="0" smtClean="0">
                <a:solidFill>
                  <a:schemeClr val="bg1"/>
                </a:solidFill>
              </a:rPr>
              <a:t> &amp; Head (2002)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034" y="837320"/>
            <a:ext cx="4231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Likely </a:t>
            </a:r>
            <a:r>
              <a:rPr lang="en-GB" sz="2000" b="1" dirty="0" err="1" smtClean="0">
                <a:solidFill>
                  <a:schemeClr val="bg1"/>
                </a:solidFill>
              </a:rPr>
              <a:t>tuyas</a:t>
            </a:r>
            <a:r>
              <a:rPr lang="en-GB" sz="2000" b="1" dirty="0" smtClean="0">
                <a:solidFill>
                  <a:schemeClr val="bg1"/>
                </a:solidFill>
              </a:rPr>
              <a:t> and </a:t>
            </a:r>
            <a:r>
              <a:rPr lang="en-GB" sz="2000" b="1" dirty="0" err="1" smtClean="0">
                <a:solidFill>
                  <a:schemeClr val="bg1"/>
                </a:solidFill>
              </a:rPr>
              <a:t>glaciovolcanic</a:t>
            </a:r>
            <a:r>
              <a:rPr lang="en-GB" sz="2000" b="1" dirty="0" smtClean="0">
                <a:solidFill>
                  <a:schemeClr val="bg1"/>
                </a:solidFill>
              </a:rPr>
              <a:t> tephra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mounds in South Polar Region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892" y="632750"/>
            <a:ext cx="5682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South Polar Region showing </a:t>
            </a:r>
            <a:r>
              <a:rPr lang="en-GB" sz="2000" b="1" dirty="0">
                <a:solidFill>
                  <a:schemeClr val="bg1"/>
                </a:solidFill>
              </a:rPr>
              <a:t>outcrop </a:t>
            </a:r>
            <a:r>
              <a:rPr lang="en-GB" sz="2000" b="1" dirty="0" smtClean="0">
                <a:solidFill>
                  <a:schemeClr val="bg1"/>
                </a:solidFill>
              </a:rPr>
              <a:t>of </a:t>
            </a:r>
            <a:r>
              <a:rPr lang="en-GB" sz="2000" b="1" dirty="0" smtClean="0">
                <a:solidFill>
                  <a:schemeClr val="bg1"/>
                </a:solidFill>
              </a:rPr>
              <a:t>glacial (incl. </a:t>
            </a:r>
          </a:p>
          <a:p>
            <a:r>
              <a:rPr lang="en-GB" sz="2000" b="1" dirty="0" err="1">
                <a:solidFill>
                  <a:schemeClr val="bg1"/>
                </a:solidFill>
              </a:rPr>
              <a:t>g</a:t>
            </a:r>
            <a:r>
              <a:rPr lang="en-GB" sz="2000" b="1" dirty="0" err="1" smtClean="0">
                <a:solidFill>
                  <a:schemeClr val="bg1"/>
                </a:solidFill>
              </a:rPr>
              <a:t>laciovolcanic</a:t>
            </a:r>
            <a:r>
              <a:rPr lang="en-GB" sz="2000" b="1" dirty="0" smtClean="0">
                <a:solidFill>
                  <a:schemeClr val="bg1"/>
                </a:solidFill>
              </a:rPr>
              <a:t>) </a:t>
            </a:r>
            <a:r>
              <a:rPr lang="en-GB" sz="2000" b="1" dirty="0" smtClean="0">
                <a:solidFill>
                  <a:schemeClr val="bg1"/>
                </a:solidFill>
              </a:rPr>
              <a:t>Dorsa </a:t>
            </a:r>
            <a:r>
              <a:rPr lang="en-GB" sz="2000" b="1" dirty="0" err="1" smtClean="0">
                <a:solidFill>
                  <a:schemeClr val="bg1"/>
                </a:solidFill>
              </a:rPr>
              <a:t>Argentea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Fmn</a:t>
            </a:r>
            <a:r>
              <a:rPr lang="en-GB" sz="2000" b="1" dirty="0" smtClean="0">
                <a:solidFill>
                  <a:schemeClr val="bg1"/>
                </a:solidFill>
              </a:rPr>
              <a:t> (yellow)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15" y="249095"/>
            <a:ext cx="8386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Geological evidence for surface water on Mars – tropical glaciers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1606397"/>
            <a:ext cx="7258755" cy="4577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8237" y="6254811"/>
            <a:ext cx="1734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Head &amp; Marchant (2003)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524" y="863146"/>
            <a:ext cx="6998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Geological units at </a:t>
            </a:r>
            <a:r>
              <a:rPr lang="en-GB" sz="2000" b="1" dirty="0" err="1" smtClean="0">
                <a:solidFill>
                  <a:schemeClr val="bg1"/>
                </a:solidFill>
              </a:rPr>
              <a:t>Arsia</a:t>
            </a:r>
            <a:r>
              <a:rPr lang="en-GB" sz="2000" b="1" dirty="0" smtClean="0">
                <a:solidFill>
                  <a:schemeClr val="bg1"/>
                </a:solidFill>
              </a:rPr>
              <a:t> Mons interpreted as drop moraines (R),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 sublimation till (K) &amp; rock glacier deposits (S)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091" y="165117"/>
            <a:ext cx="6370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Geological evidence for </a:t>
            </a:r>
            <a:r>
              <a:rPr lang="en-GB" sz="2400" b="1" dirty="0" err="1" smtClean="0">
                <a:solidFill>
                  <a:srgbClr val="FFFF00"/>
                </a:solidFill>
              </a:rPr>
              <a:t>glaciovolcanism</a:t>
            </a:r>
            <a:r>
              <a:rPr lang="en-GB" sz="2400" b="1" dirty="0" smtClean="0">
                <a:solidFill>
                  <a:srgbClr val="FFFF00"/>
                </a:solidFill>
              </a:rPr>
              <a:t> on Mars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0" y="1665885"/>
            <a:ext cx="3476978" cy="4693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56" y="1124935"/>
            <a:ext cx="2720622" cy="5208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952" y="501719"/>
            <a:ext cx="4585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Geological features near </a:t>
            </a:r>
            <a:r>
              <a:rPr lang="en-GB" b="1" dirty="0" err="1" smtClean="0">
                <a:solidFill>
                  <a:schemeClr val="bg1"/>
                </a:solidFill>
              </a:rPr>
              <a:t>Arsia</a:t>
            </a:r>
            <a:r>
              <a:rPr lang="en-GB" b="1" dirty="0" smtClean="0">
                <a:solidFill>
                  <a:schemeClr val="bg1"/>
                </a:solidFill>
              </a:rPr>
              <a:t> Mons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 interpreted as </a:t>
            </a:r>
            <a:r>
              <a:rPr lang="en-GB" b="1" dirty="0" err="1" smtClean="0">
                <a:solidFill>
                  <a:schemeClr val="bg1"/>
                </a:solidFill>
              </a:rPr>
              <a:t>glaciovolcanic</a:t>
            </a:r>
            <a:r>
              <a:rPr lang="en-GB" b="1" dirty="0" smtClean="0">
                <a:solidFill>
                  <a:schemeClr val="bg1"/>
                </a:solidFill>
              </a:rPr>
              <a:t>, including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 subglacial pillow sheet and related meltwater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 features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7289" y="6336853"/>
            <a:ext cx="14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Scanlon et al. (2014)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3866" y="6336852"/>
            <a:ext cx="14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Scanlon et al. (2014)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3574" y="529772"/>
            <a:ext cx="31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Possible </a:t>
            </a:r>
            <a:r>
              <a:rPr lang="en-GB" b="1" dirty="0" err="1" smtClean="0">
                <a:solidFill>
                  <a:schemeClr val="bg1"/>
                </a:solidFill>
              </a:rPr>
              <a:t>subglacially</a:t>
            </a:r>
            <a:r>
              <a:rPr lang="en-GB" b="1" dirty="0" smtClean="0">
                <a:solidFill>
                  <a:schemeClr val="bg1"/>
                </a:solidFill>
              </a:rPr>
              <a:t> emplaced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 lavas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86" y="895121"/>
            <a:ext cx="2210958" cy="5179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81066" y="6131898"/>
            <a:ext cx="14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Scanlon et al. (2014)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5080" y="491383"/>
            <a:ext cx="2387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Ice-impounded lavas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0" y="685800"/>
            <a:ext cx="22840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+mn-lt"/>
              </a:rPr>
              <a:t>SUMMARY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111970" y="1939971"/>
            <a:ext cx="7880940" cy="37856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 dirty="0" smtClean="0">
                <a:latin typeface="+mn-lt"/>
              </a:rPr>
              <a:t>Mars’ geological history indicates a major role </a:t>
            </a:r>
            <a:r>
              <a:rPr lang="en-GB" altLang="en-US" dirty="0">
                <a:latin typeface="+mn-lt"/>
              </a:rPr>
              <a:t>for </a:t>
            </a:r>
            <a:r>
              <a:rPr lang="en-GB" altLang="en-US" dirty="0" smtClean="0">
                <a:latin typeface="+mn-lt"/>
              </a:rPr>
              <a:t>water,</a:t>
            </a:r>
          </a:p>
          <a:p>
            <a:pPr marL="0" indent="0" eaLnBrk="1" hangingPunct="1"/>
            <a:r>
              <a:rPr lang="en-GB" altLang="en-US" dirty="0" smtClean="0">
                <a:latin typeface="+mn-lt"/>
              </a:rPr>
              <a:t>        including potential </a:t>
            </a:r>
            <a:r>
              <a:rPr lang="en-GB" altLang="en-US" dirty="0" err="1" smtClean="0">
                <a:latin typeface="+mn-lt"/>
              </a:rPr>
              <a:t>magma:water</a:t>
            </a:r>
            <a:r>
              <a:rPr lang="en-GB" altLang="en-US" dirty="0" smtClean="0">
                <a:latin typeface="+mn-lt"/>
              </a:rPr>
              <a:t> interaction.</a:t>
            </a:r>
          </a:p>
          <a:p>
            <a:pPr marL="0" indent="0" eaLnBrk="1" hangingPunct="1"/>
            <a:r>
              <a:rPr lang="en-GB" altLang="en-US" dirty="0" smtClean="0">
                <a:latin typeface="+mn-lt"/>
              </a:rPr>
              <a:t>2.   Abundant observational evidence for water (ice) presently</a:t>
            </a:r>
          </a:p>
          <a:p>
            <a:pPr marL="0" indent="0" eaLnBrk="1" hangingPunct="1"/>
            <a:r>
              <a:rPr lang="en-GB" altLang="en-US" dirty="0">
                <a:latin typeface="+mn-lt"/>
              </a:rPr>
              <a:t> </a:t>
            </a:r>
            <a:r>
              <a:rPr lang="en-GB" altLang="en-US" dirty="0" smtClean="0">
                <a:latin typeface="+mn-lt"/>
              </a:rPr>
              <a:t>       on Mars’ surface and subsurface.</a:t>
            </a:r>
          </a:p>
          <a:p>
            <a:pPr>
              <a:buAutoNum type="arabicPeriod" startAt="3"/>
            </a:pPr>
            <a:r>
              <a:rPr lang="en-GB" altLang="en-US" dirty="0" smtClean="0">
                <a:latin typeface="+mn-lt"/>
              </a:rPr>
              <a:t>Increasing evidence, including </a:t>
            </a:r>
            <a:r>
              <a:rPr lang="en-GB" altLang="en-US" dirty="0" err="1" smtClean="0">
                <a:latin typeface="+mn-lt"/>
              </a:rPr>
              <a:t>glaciovolcanism</a:t>
            </a:r>
            <a:r>
              <a:rPr lang="en-GB" altLang="en-US" dirty="0" smtClean="0">
                <a:latin typeface="+mn-lt"/>
              </a:rPr>
              <a:t>, indicates</a:t>
            </a:r>
          </a:p>
          <a:p>
            <a:pPr marL="0" indent="0"/>
            <a:r>
              <a:rPr lang="en-GB" altLang="en-US" dirty="0">
                <a:latin typeface="+mn-lt"/>
              </a:rPr>
              <a:t> </a:t>
            </a:r>
            <a:r>
              <a:rPr lang="en-GB" altLang="en-US" dirty="0" smtClean="0">
                <a:latin typeface="+mn-lt"/>
              </a:rPr>
              <a:t>       much more extensive ice cover in the geological past, </a:t>
            </a:r>
          </a:p>
          <a:p>
            <a:pPr marL="0" indent="0"/>
            <a:r>
              <a:rPr lang="en-GB" altLang="en-US" dirty="0">
                <a:latin typeface="+mn-lt"/>
              </a:rPr>
              <a:t> </a:t>
            </a:r>
            <a:r>
              <a:rPr lang="en-GB" altLang="en-US" dirty="0" smtClean="0">
                <a:latin typeface="+mn-lt"/>
              </a:rPr>
              <a:t>       including in tropical regions.</a:t>
            </a:r>
          </a:p>
          <a:p>
            <a:pPr marL="0" indent="0"/>
            <a:r>
              <a:rPr lang="en-GB" altLang="en-US" dirty="0" smtClean="0">
                <a:latin typeface="+mn-lt"/>
              </a:rPr>
              <a:t>4.   Major consequences for assessing Mars’ water inventory,</a:t>
            </a:r>
          </a:p>
          <a:p>
            <a:pPr marL="0" indent="0"/>
            <a:r>
              <a:rPr lang="en-GB" altLang="en-US" dirty="0">
                <a:latin typeface="+mn-lt"/>
              </a:rPr>
              <a:t> </a:t>
            </a:r>
            <a:r>
              <a:rPr lang="en-GB" altLang="en-US" dirty="0" smtClean="0">
                <a:latin typeface="+mn-lt"/>
              </a:rPr>
              <a:t>       prospects for human habitation and the ongoing search</a:t>
            </a:r>
          </a:p>
          <a:p>
            <a:pPr marL="0" indent="0"/>
            <a:r>
              <a:rPr lang="en-GB" altLang="en-US" dirty="0">
                <a:latin typeface="+mn-lt"/>
              </a:rPr>
              <a:t> </a:t>
            </a:r>
            <a:r>
              <a:rPr lang="en-GB" altLang="en-US" dirty="0" smtClean="0">
                <a:latin typeface="+mn-lt"/>
              </a:rPr>
              <a:t>       for exobiology.</a:t>
            </a:r>
          </a:p>
        </p:txBody>
      </p:sp>
    </p:spTree>
    <p:extLst>
      <p:ext uri="{BB962C8B-B14F-4D97-AF65-F5344CB8AC3E}">
        <p14:creationId xmlns:p14="http://schemas.microsoft.com/office/powerpoint/2010/main" val="22482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2232026" y="2060575"/>
            <a:ext cx="75358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The simplified information included in this presentation is intended to compliment the accompanying CUP book on </a:t>
            </a:r>
            <a:r>
              <a:rPr lang="en-GB" altLang="en-US" sz="2800" dirty="0" err="1" smtClean="0">
                <a:solidFill>
                  <a:schemeClr val="bg1"/>
                </a:solidFill>
                <a:latin typeface="+mn-lt"/>
              </a:rPr>
              <a:t>Glaciovolcanism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 by Smellie &amp; Edwards. Please refer to the book for further details and information on references cited, </a:t>
            </a:r>
            <a:r>
              <a:rPr lang="en-GB" altLang="en-US" sz="2800" dirty="0" err="1" smtClean="0">
                <a:solidFill>
                  <a:schemeClr val="bg1"/>
                </a:solidFill>
                <a:latin typeface="+mn-lt"/>
              </a:rPr>
              <a:t>etc</a:t>
            </a:r>
            <a:endParaRPr lang="en-GB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32026" y="765176"/>
            <a:ext cx="3671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FFFF00"/>
                </a:solidFill>
                <a:latin typeface="+mn-lt"/>
              </a:rPr>
              <a:t>NOTE TO USERS:</a:t>
            </a:r>
            <a:endParaRPr lang="en-GB" altLang="en-US" sz="40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9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0371" r="44754" b="31193"/>
          <a:stretch/>
        </p:blipFill>
        <p:spPr>
          <a:xfrm>
            <a:off x="2963334" y="0"/>
            <a:ext cx="6445956" cy="6427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4756" y="1806222"/>
            <a:ext cx="5983112" cy="1083734"/>
          </a:xfrm>
          <a:prstGeom prst="rect">
            <a:avLst/>
          </a:prstGeom>
          <a:solidFill>
            <a:srgbClr val="D6DCE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2330627" y="1715911"/>
            <a:ext cx="7772400" cy="108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+mn-lt"/>
              </a:rPr>
              <a:t>Glaciovolcanism</a:t>
            </a:r>
            <a:r>
              <a:rPr lang="en-GB" altLang="en-US" sz="4400" dirty="0" smtClean="0">
                <a:latin typeface="+mn-lt"/>
              </a:rPr>
              <a:t> on Mars</a:t>
            </a:r>
            <a:endParaRPr lang="en-GB" alt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7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2229379" y="2631723"/>
            <a:ext cx="75282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 Global dichotomy &amp; Mars’ geological evolution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Mars’ hydrological cycle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Geological evidence for surface water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Evidence for </a:t>
            </a:r>
            <a:r>
              <a:rPr lang="en-GB" altLang="en-US" sz="2800" b="1" dirty="0" err="1" smtClean="0">
                <a:solidFill>
                  <a:schemeClr val="bg1"/>
                </a:solidFill>
                <a:latin typeface="+mn-lt"/>
              </a:rPr>
              <a:t>glaciovolcanism</a:t>
            </a:r>
            <a:endParaRPr lang="en-GB" altLang="en-US" sz="2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7" name="Rectangle 1026"/>
          <p:cNvSpPr txBox="1">
            <a:spLocks noChangeArrowheads="1"/>
          </p:cNvSpPr>
          <p:nvPr/>
        </p:nvSpPr>
        <p:spPr bwMode="auto">
          <a:xfrm>
            <a:off x="2127250" y="7651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FF00"/>
                </a:solidFill>
                <a:latin typeface="+mn-lt"/>
              </a:rPr>
              <a:t>TALK OUTLINE -</a:t>
            </a:r>
          </a:p>
        </p:txBody>
      </p:sp>
    </p:spTree>
    <p:extLst>
      <p:ext uri="{BB962C8B-B14F-4D97-AF65-F5344CB8AC3E}">
        <p14:creationId xmlns:p14="http://schemas.microsoft.com/office/powerpoint/2010/main" val="6428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677754"/>
            <a:ext cx="9200443" cy="5306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979" y="157813"/>
            <a:ext cx="1006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Mars Orbiter laser altimeter (MOLA) </a:t>
            </a:r>
            <a:r>
              <a:rPr lang="en-GB" sz="2400" b="1" dirty="0" smtClean="0">
                <a:solidFill>
                  <a:srgbClr val="FFFF00"/>
                </a:solidFill>
              </a:rPr>
              <a:t>map of Mars, showing global dichotomy 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1166" y="6029708"/>
            <a:ext cx="363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Putative shoreline (white) from Clifford &amp; Parker (2001)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699" y="1192419"/>
            <a:ext cx="1688283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Northern ocean?</a:t>
            </a:r>
            <a:endParaRPr lang="en-GB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80598" y="4076730"/>
            <a:ext cx="1840568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Southern highlands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3443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10" y="929640"/>
            <a:ext cx="7266432" cy="499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8476" y="220416"/>
            <a:ext cx="5916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Summary of the geological evolution of Mars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9718" y="5974604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Carr</a:t>
            </a:r>
            <a:r>
              <a:rPr lang="en-GB" sz="1200" dirty="0" smtClean="0">
                <a:solidFill>
                  <a:schemeClr val="bg1"/>
                </a:solidFill>
              </a:rPr>
              <a:t> &amp; Head (2010)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2037" y="3655905"/>
            <a:ext cx="8801781" cy="1988539"/>
            <a:chOff x="242037" y="3655905"/>
            <a:chExt cx="8801781" cy="1988539"/>
          </a:xfrm>
        </p:grpSpPr>
        <p:grpSp>
          <p:nvGrpSpPr>
            <p:cNvPr id="11" name="Group 10"/>
            <p:cNvGrpSpPr/>
            <p:nvPr/>
          </p:nvGrpSpPr>
          <p:grpSpPr>
            <a:xfrm>
              <a:off x="242037" y="3655905"/>
              <a:ext cx="8801781" cy="1988539"/>
              <a:chOff x="242037" y="3655905"/>
              <a:chExt cx="8801781" cy="19885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710690" y="4809067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088868" y="4225994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97902" y="4178865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20391" y="4225995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659147" y="4888089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21329" y="4211036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037" y="3655905"/>
                <a:ext cx="722489" cy="75635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64526" y="3750075"/>
              <a:ext cx="1615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Events with significant</a:t>
              </a:r>
            </a:p>
            <a:p>
              <a:r>
                <a:rPr lang="en-GB" sz="1200" b="1" dirty="0" smtClean="0">
                  <a:solidFill>
                    <a:schemeClr val="bg1"/>
                  </a:solidFill>
                </a:rPr>
                <a:t> water involvement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5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305" y="259643"/>
            <a:ext cx="253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Hydrology of Mars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264722"/>
            <a:ext cx="7974108" cy="4967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3730" y="6231735"/>
            <a:ext cx="165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Clifford &amp; Parker (2001)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757" y="792960"/>
            <a:ext cx="545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Water (or ice) potentially available at any latitude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4" y="1403491"/>
            <a:ext cx="4870704" cy="443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39" y="1820600"/>
            <a:ext cx="5403850" cy="4323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2482" y="248354"/>
            <a:ext cx="468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Evidence for surface water on Mars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80" y="667255"/>
            <a:ext cx="575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Runoff channels on </a:t>
            </a:r>
            <a:r>
              <a:rPr lang="en-GB" sz="2000" b="1" dirty="0" err="1" smtClean="0">
                <a:solidFill>
                  <a:schemeClr val="bg1"/>
                </a:solidFill>
              </a:rPr>
              <a:t>Ceraunius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Tholus</a:t>
            </a:r>
            <a:r>
              <a:rPr lang="en-GB" sz="2000" b="1" dirty="0" smtClean="0">
                <a:solidFill>
                  <a:schemeClr val="bg1"/>
                </a:solidFill>
              </a:rPr>
              <a:t> and associated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 sediment fans (</a:t>
            </a:r>
            <a:r>
              <a:rPr lang="en-GB" sz="2000" b="1" dirty="0" err="1" smtClean="0">
                <a:solidFill>
                  <a:schemeClr val="bg1"/>
                </a:solidFill>
              </a:rPr>
              <a:t>a,b</a:t>
            </a:r>
            <a:r>
              <a:rPr lang="en-GB" sz="2000" b="1" dirty="0" smtClean="0">
                <a:solidFill>
                  <a:schemeClr val="bg1"/>
                </a:solidFill>
              </a:rPr>
              <a:t>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514" y="5866681"/>
            <a:ext cx="156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Fassett</a:t>
            </a:r>
            <a:r>
              <a:rPr lang="en-GB" sz="1200" dirty="0" smtClean="0">
                <a:solidFill>
                  <a:schemeClr val="bg1"/>
                </a:solidFill>
              </a:rPr>
              <a:t> &amp; Head (2007)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3881" y="6143680"/>
            <a:ext cx="2600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Image: ESA/DLR/FU Berlin (</a:t>
            </a:r>
            <a:r>
              <a:rPr lang="en-GB" sz="1200" dirty="0" err="1" smtClean="0">
                <a:solidFill>
                  <a:schemeClr val="bg1"/>
                </a:solidFill>
              </a:rPr>
              <a:t>G.Neukum</a:t>
            </a:r>
            <a:r>
              <a:rPr lang="en-GB" sz="1200" dirty="0" smtClean="0">
                <a:solidFill>
                  <a:schemeClr val="bg1"/>
                </a:solidFill>
              </a:rPr>
              <a:t>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7092" y="1369468"/>
            <a:ext cx="4733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Frozen lake in crater near Mars’ North </a:t>
            </a:r>
            <a:r>
              <a:rPr lang="en-GB" sz="2000" b="1" dirty="0">
                <a:solidFill>
                  <a:schemeClr val="bg1"/>
                </a:solidFill>
              </a:rPr>
              <a:t>P</a:t>
            </a:r>
            <a:r>
              <a:rPr lang="en-GB" sz="2000" b="1" dirty="0" smtClean="0">
                <a:solidFill>
                  <a:schemeClr val="bg1"/>
                </a:solidFill>
              </a:rPr>
              <a:t>ole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7058" y="237065"/>
            <a:ext cx="607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FF00"/>
                </a:solidFill>
              </a:rPr>
              <a:t>Glaciovolcanism</a:t>
            </a:r>
            <a:r>
              <a:rPr lang="en-GB" sz="2400" b="1" dirty="0" smtClean="0">
                <a:solidFill>
                  <a:srgbClr val="FFFF00"/>
                </a:solidFill>
              </a:rPr>
              <a:t> on Mars – theoretical aspects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5155" y="6098520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Russell &amp; Head (2003)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1158255"/>
            <a:ext cx="4899278" cy="4977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57" y="2822222"/>
            <a:ext cx="5006828" cy="3198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9" y="764442"/>
            <a:ext cx="6279910" cy="16748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24001" y="1524000"/>
            <a:ext cx="4323643" cy="6321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97778" y="2993586"/>
            <a:ext cx="2212623" cy="10735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83333" y="2439257"/>
            <a:ext cx="146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Squyres</a:t>
            </a:r>
            <a:r>
              <a:rPr lang="en-GB" sz="1200" dirty="0" smtClean="0">
                <a:solidFill>
                  <a:schemeClr val="bg1"/>
                </a:solidFill>
              </a:rPr>
              <a:t> et al. (1987)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8834" y="6180870"/>
            <a:ext cx="15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Head &amp; Wilson (2002)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565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smellie</dc:creator>
  <cp:lastModifiedBy>john smellie</cp:lastModifiedBy>
  <cp:revision>27</cp:revision>
  <dcterms:created xsi:type="dcterms:W3CDTF">2016-02-25T13:07:01Z</dcterms:created>
  <dcterms:modified xsi:type="dcterms:W3CDTF">2016-05-18T07:17:44Z</dcterms:modified>
</cp:coreProperties>
</file>