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596" r:id="rId2"/>
    <p:sldId id="258" r:id="rId3"/>
    <p:sldId id="583" r:id="rId4"/>
    <p:sldId id="584" r:id="rId5"/>
    <p:sldId id="576" r:id="rId6"/>
    <p:sldId id="577" r:id="rId7"/>
    <p:sldId id="547" r:id="rId8"/>
    <p:sldId id="595" r:id="rId9"/>
    <p:sldId id="546" r:id="rId10"/>
    <p:sldId id="549" r:id="rId11"/>
    <p:sldId id="593" r:id="rId12"/>
    <p:sldId id="551" r:id="rId13"/>
    <p:sldId id="574" r:id="rId14"/>
    <p:sldId id="555" r:id="rId15"/>
    <p:sldId id="553" r:id="rId16"/>
    <p:sldId id="554" r:id="rId17"/>
    <p:sldId id="578" r:id="rId18"/>
    <p:sldId id="597" r:id="rId19"/>
    <p:sldId id="558" r:id="rId20"/>
    <p:sldId id="580" r:id="rId21"/>
    <p:sldId id="562" r:id="rId22"/>
    <p:sldId id="557" r:id="rId23"/>
    <p:sldId id="559" r:id="rId24"/>
    <p:sldId id="563" r:id="rId25"/>
    <p:sldId id="569" r:id="rId26"/>
    <p:sldId id="600" r:id="rId27"/>
    <p:sldId id="601" r:id="rId28"/>
    <p:sldId id="565" r:id="rId29"/>
    <p:sldId id="570" r:id="rId30"/>
    <p:sldId id="561" r:id="rId31"/>
    <p:sldId id="598" r:id="rId32"/>
    <p:sldId id="571" r:id="rId33"/>
    <p:sldId id="572" r:id="rId34"/>
    <p:sldId id="566" r:id="rId35"/>
    <p:sldId id="573" r:id="rId36"/>
    <p:sldId id="599" r:id="rId37"/>
    <p:sldId id="582" r:id="rId38"/>
  </p:sldIdLst>
  <p:sldSz cx="9144000" cy="6858000" type="screen4x3"/>
  <p:notesSz cx="6858000" cy="9239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14188"/>
    <a:srgbClr val="177775"/>
    <a:srgbClr val="FFFE9C"/>
    <a:srgbClr val="3191F7"/>
    <a:srgbClr val="9A1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86382" autoAdjust="0"/>
  </p:normalViewPr>
  <p:slideViewPr>
    <p:cSldViewPr snapToGrid="0">
      <p:cViewPr varScale="1">
        <p:scale>
          <a:sx n="77" d="100"/>
          <a:sy n="77" d="100"/>
        </p:scale>
        <p:origin x="52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1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7776DB9F-8A6A-A14D-91C1-EC2E281C9769}" type="datetime1">
              <a:rPr lang="en-US"/>
              <a:pPr>
                <a:defRPr/>
              </a:pPr>
              <a:t>10/15/2019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5684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5684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7C9F963F-FC25-F948-BBDF-F5E662E875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0775" y="693738"/>
            <a:ext cx="4616450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88644"/>
            <a:ext cx="5029200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7287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77287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1A3C695F-8C32-5948-AABD-957DF27F1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6222B6-109A-614D-AADE-F87355DBF316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3C695F-8C32-5948-AABD-957DF27F132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39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3C695F-8C32-5948-AABD-957DF27F132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20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3C695F-8C32-5948-AABD-957DF27F132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51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T2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234" y="-162201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E59D0-8C4E-0447-9C3E-1E065E3071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029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01662-CDCD-D445-8146-376014A4D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9EA12-B25D-C842-9480-BF108885F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9085D-91FF-3B41-8444-3E2EDBBBD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UC_logo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8212138" y="26988"/>
            <a:ext cx="842962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94738" y="6528330"/>
            <a:ext cx="40005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177775"/>
                </a:solidFill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CC30EA44-9243-9743-A3DE-830F5115E1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7" name="Line 13"/>
          <p:cNvSpPr>
            <a:spLocks noChangeShapeType="1"/>
          </p:cNvSpPr>
          <p:nvPr userDrawn="1"/>
        </p:nvSpPr>
        <p:spPr bwMode="auto">
          <a:xfrm>
            <a:off x="130175" y="776288"/>
            <a:ext cx="8156575" cy="0"/>
          </a:xfrm>
          <a:prstGeom prst="line">
            <a:avLst/>
          </a:prstGeom>
          <a:noFill/>
          <a:ln w="12700">
            <a:solidFill>
              <a:srgbClr val="0A7D6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8113" y="0"/>
            <a:ext cx="81803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Line 13"/>
          <p:cNvSpPr>
            <a:spLocks noChangeShapeType="1"/>
          </p:cNvSpPr>
          <p:nvPr userDrawn="1"/>
        </p:nvSpPr>
        <p:spPr bwMode="auto">
          <a:xfrm>
            <a:off x="95250" y="6651625"/>
            <a:ext cx="8696666" cy="0"/>
          </a:xfrm>
          <a:prstGeom prst="line">
            <a:avLst/>
          </a:prstGeom>
          <a:noFill/>
          <a:ln w="12700">
            <a:solidFill>
              <a:srgbClr val="0A7D6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0" name="Text Box 16"/>
          <p:cNvSpPr txBox="1">
            <a:spLocks noChangeArrowheads="1"/>
          </p:cNvSpPr>
          <p:nvPr userDrawn="1"/>
        </p:nvSpPr>
        <p:spPr bwMode="auto">
          <a:xfrm>
            <a:off x="-40460" y="6626852"/>
            <a:ext cx="63664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000" dirty="0" smtClean="0">
                <a:solidFill>
                  <a:srgbClr val="0A7D6E"/>
                </a:solidFill>
              </a:rPr>
              <a:t>Professor David Attwood</a:t>
            </a:r>
            <a:r>
              <a:rPr lang="en-US" sz="1000" baseline="0" dirty="0" smtClean="0">
                <a:solidFill>
                  <a:srgbClr val="0A7D6E"/>
                </a:solidFill>
              </a:rPr>
              <a:t> / UC Berkeley / AST 210/ EE213, Fall </a:t>
            </a:r>
            <a:r>
              <a:rPr lang="en-US" sz="1000" baseline="0" dirty="0" smtClean="0">
                <a:solidFill>
                  <a:srgbClr val="0A7D6E"/>
                </a:solidFill>
              </a:rPr>
              <a:t>2019, </a:t>
            </a:r>
            <a:r>
              <a:rPr lang="en-US" sz="1000" baseline="0" dirty="0" smtClean="0">
                <a:solidFill>
                  <a:srgbClr val="0A7D6E"/>
                </a:solidFill>
              </a:rPr>
              <a:t>Chapter 4</a:t>
            </a:r>
            <a:endParaRPr lang="en-US" sz="1000" dirty="0">
              <a:solidFill>
                <a:srgbClr val="0A7D6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8" r:id="rId1"/>
    <p:sldLayoutId id="2147484979" r:id="rId2"/>
    <p:sldLayoutId id="2147484980" r:id="rId3"/>
    <p:sldLayoutId id="2147484981" r:id="rId4"/>
  </p:sldLayoutIdLst>
  <p:hf hdr="0" ft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9A172F"/>
          </a:solidFill>
          <a:latin typeface="+mj-lt"/>
          <a:ea typeface="+mj-ea"/>
          <a:cs typeface="Verdana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9A172F"/>
          </a:solidFill>
          <a:latin typeface="Arial" charset="0"/>
          <a:ea typeface="Geneva" charset="0"/>
          <a:cs typeface="Geneva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9A172F"/>
          </a:solidFill>
          <a:latin typeface="Arial" charset="0"/>
          <a:ea typeface="Geneva" charset="0"/>
          <a:cs typeface="Geneva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9A172F"/>
          </a:solidFill>
          <a:latin typeface="Arial" charset="0"/>
          <a:ea typeface="Geneva" charset="0"/>
          <a:cs typeface="Geneva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9A172F"/>
          </a:solidFill>
          <a:latin typeface="Arial" charset="0"/>
          <a:ea typeface="Geneva" charset="0"/>
          <a:cs typeface="Geneva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9A172F"/>
          </a:solidFill>
          <a:latin typeface="Arial" charset="0"/>
          <a:ea typeface="Geneva" charset="0"/>
          <a:cs typeface="Geneva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9A172F"/>
          </a:solidFill>
          <a:latin typeface="Arial" charset="0"/>
          <a:ea typeface="Geneva" charset="0"/>
          <a:cs typeface="Geneva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9A172F"/>
          </a:solidFill>
          <a:latin typeface="Arial" charset="0"/>
          <a:ea typeface="Geneva" charset="0"/>
          <a:cs typeface="Geneva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9A172F"/>
          </a:solidFill>
          <a:latin typeface="Arial" charset="0"/>
          <a:ea typeface="Geneva" charset="0"/>
          <a:cs typeface="Geneva" charset="0"/>
        </a:defRPr>
      </a:lvl9pPr>
    </p:titleStyle>
    <p:bodyStyle>
      <a:lvl1pPr marL="225425" indent="-225425" algn="l" rtl="0" eaLnBrk="0" fontAlgn="base" hangingPunct="0">
        <a:spcBef>
          <a:spcPct val="25000"/>
        </a:spcBef>
        <a:spcAft>
          <a:spcPct val="0"/>
        </a:spcAft>
        <a:buChar char="•"/>
        <a:defRPr sz="2400">
          <a:solidFill>
            <a:srgbClr val="014188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spcBef>
          <a:spcPct val="25000"/>
        </a:spcBef>
        <a:spcAft>
          <a:spcPct val="0"/>
        </a:spcAft>
        <a:buChar char="–"/>
        <a:defRPr sz="2400">
          <a:solidFill>
            <a:srgbClr val="014188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5000"/>
        </a:spcBef>
        <a:spcAft>
          <a:spcPct val="0"/>
        </a:spcAft>
        <a:buChar char="•"/>
        <a:defRPr sz="2000">
          <a:solidFill>
            <a:srgbClr val="014188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5000"/>
        </a:spcBef>
        <a:spcAft>
          <a:spcPct val="0"/>
        </a:spcAft>
        <a:buChar char="–"/>
        <a:defRPr sz="2000">
          <a:solidFill>
            <a:srgbClr val="014188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4.tiff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6.tiff"/><Relationship Id="rId4" Type="http://schemas.openxmlformats.org/officeDocument/2006/relationships/image" Target="../media/image45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of California, Berkeley,  </a:t>
            </a:r>
            <a:br>
              <a:rPr lang="en-US" dirty="0" smtClean="0"/>
            </a:br>
            <a:r>
              <a:rPr lang="en-US" dirty="0" smtClean="0"/>
              <a:t>X-rays and Extreme </a:t>
            </a:r>
            <a:r>
              <a:rPr lang="en-US" dirty="0"/>
              <a:t>U</a:t>
            </a:r>
            <a:r>
              <a:rPr lang="en-US" dirty="0" smtClean="0"/>
              <a:t>ltraviolet </a:t>
            </a:r>
            <a:r>
              <a:rPr lang="en-US" dirty="0"/>
              <a:t>R</a:t>
            </a:r>
            <a:r>
              <a:rPr lang="en-US" dirty="0" smtClean="0"/>
              <a:t>adiation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30" y="999778"/>
            <a:ext cx="5615864" cy="56158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15673" y="1144180"/>
            <a:ext cx="27350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9A172F"/>
                </a:solidFill>
              </a:rPr>
              <a:t>AST210/EECS213</a:t>
            </a:r>
          </a:p>
          <a:p>
            <a:r>
              <a:rPr lang="en-US" b="1" dirty="0" smtClean="0">
                <a:solidFill>
                  <a:srgbClr val="9A172F"/>
                </a:solidFill>
              </a:rPr>
              <a:t>Fall </a:t>
            </a:r>
            <a:r>
              <a:rPr lang="en-US" b="1" dirty="0">
                <a:solidFill>
                  <a:srgbClr val="9A172F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75704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Coherence, partial coherence, and incoherence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B98BD-F8F3-C544-8099-93181347E24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4" name="Picture 3" descr="Ch08_F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73" y="1433869"/>
            <a:ext cx="8478357" cy="419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88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and temporal coherence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1" y="1062881"/>
            <a:ext cx="8552688" cy="525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07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bandwidth and longitudinal coherence length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B98BD-F8F3-C544-8099-93181347E24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" name="Picture 3" descr="Ch08_F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56" y="1116027"/>
            <a:ext cx="8552688" cy="524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14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practical interpretation of spatial coherence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B98BD-F8F3-C544-8099-93181347E24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" name="Picture 3" descr="Ch08_XBL915-6740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5" y="1216936"/>
            <a:ext cx="8460427" cy="50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64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B98BD-F8F3-C544-8099-93181347E24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" name="Picture 3" descr="Ch08_Heisenber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35" y="-12945"/>
            <a:ext cx="6505182" cy="66285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41901" y="5594637"/>
            <a:ext cx="39835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John Chase, </a:t>
            </a:r>
            <a:r>
              <a:rPr lang="en-US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Science 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242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1151</a:t>
            </a:r>
          </a:p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(25 November 1988)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478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Partially coherent radiation approaches uncertainty principle limits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B98BD-F8F3-C544-8099-93181347E24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4" name="Picture 3" descr="Ch08_XBL883-8849_mod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76" y="893097"/>
            <a:ext cx="7948598" cy="574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49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Propagation of a Gaussian beam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B98BD-F8F3-C544-8099-93181347E24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4" name="Picture 3" descr="Ch08_F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69" y="884901"/>
            <a:ext cx="7908341" cy="573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43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and spectral filtering can provide spatially and spectrally coherent radiation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523F9-F006-DB4C-A1BA-4F0A3B3E1BA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" name="Picture 3" descr="Schawlow_laserLight19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97" y="817008"/>
            <a:ext cx="4079587" cy="5768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4855" y="994621"/>
            <a:ext cx="41262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Ordinary thermal light source, atoms radiate independently.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4855" y="2131331"/>
            <a:ext cx="41262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pinhole can be used to obtain spatially coherent light, but at a great loss of power.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84855" y="3223636"/>
            <a:ext cx="4126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color filter (or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monochromator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can be used to obtain temporally coherent light, also at a great loss of power.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84855" y="4342585"/>
            <a:ext cx="4126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Pinhole and spectral filtering can be used to obtain light which is both spatially and temporally coherent but the power will be very small (tiny).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84855" y="5594390"/>
            <a:ext cx="41262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 of the laser light is both spatially and temporally coherent*.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8284" y="6282105"/>
            <a:ext cx="4765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800000"/>
                </a:solidFill>
              </a:rPr>
              <a:t>Arthur Schawlow, “Laser Light”, Sci. Amer. </a:t>
            </a:r>
            <a:r>
              <a:rPr lang="en-US" sz="1200" u="sng" dirty="0" smtClean="0">
                <a:solidFill>
                  <a:srgbClr val="800000"/>
                </a:solidFill>
              </a:rPr>
              <a:t>219</a:t>
            </a:r>
            <a:r>
              <a:rPr lang="en-US" sz="1200" dirty="0" smtClean="0">
                <a:solidFill>
                  <a:srgbClr val="800000"/>
                </a:solidFill>
              </a:rPr>
              <a:t>, 120 (Sept. 1968) </a:t>
            </a:r>
            <a:endParaRPr lang="en-US" sz="1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23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07_06c_June2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8" y="1287141"/>
            <a:ext cx="8375904" cy="3742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a pinhole inside the cavity provides spatial coherence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523F9-F006-DB4C-A1BA-4F0A3B3E1BA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3142" y="1097701"/>
            <a:ext cx="498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</a:t>
            </a:r>
            <a:r>
              <a:rPr lang="en-US" sz="2000" dirty="0" err="1" smtClean="0"/>
              <a:t>c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842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08_F09_AiryPattrn600_Apr2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4" y="894671"/>
            <a:ext cx="8424672" cy="5724144"/>
          </a:xfrm>
          <a:prstGeom prst="rect">
            <a:avLst/>
          </a:prstGeom>
        </p:spPr>
      </p:pic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817563" y="0"/>
            <a:ext cx="7323137" cy="762000"/>
          </a:xfrm>
        </p:spPr>
        <p:txBody>
          <a:bodyPr/>
          <a:lstStyle/>
          <a:p>
            <a:pPr algn="ctr"/>
            <a:r>
              <a:rPr lang="en-US" smtClean="0"/>
              <a:t>Spatially coherent undulator radiation</a:t>
            </a: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5A24A5C-21F9-9F40-9FC8-A36CF8F039AA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83977" name="Text Box 12"/>
          <p:cNvSpPr txBox="1">
            <a:spLocks noChangeArrowheads="1"/>
          </p:cNvSpPr>
          <p:nvPr/>
        </p:nvSpPr>
        <p:spPr bwMode="auto">
          <a:xfrm>
            <a:off x="6092278" y="6052528"/>
            <a:ext cx="26920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56F54"/>
                </a:solidFill>
                <a:latin typeface="Times New Roman" charset="0"/>
                <a:ea typeface="ヒラギノ角ゴ Pro W3" charset="-128"/>
                <a:cs typeface="ヒラギノ角ゴ Pro W3" charset="-128"/>
              </a:rPr>
              <a:t>Courtesy of</a:t>
            </a:r>
            <a:r>
              <a:rPr lang="en-US" sz="1200" dirty="0" smtClean="0">
                <a:solidFill>
                  <a:srgbClr val="056F54"/>
                </a:solidFill>
                <a:latin typeface="Times New Roman" charset="0"/>
                <a:ea typeface="ヒラギノ角ゴ Pro W3" charset="-128"/>
                <a:cs typeface="ヒラギノ角ゴ Pro W3" charset="-128"/>
              </a:rPr>
              <a:t>  Kris </a:t>
            </a:r>
            <a:r>
              <a:rPr lang="en-US" sz="1200" dirty="0" err="1">
                <a:solidFill>
                  <a:srgbClr val="056F54"/>
                </a:solidFill>
                <a:latin typeface="Times New Roman" charset="0"/>
                <a:ea typeface="ヒラギノ角ゴ Pro W3" charset="-128"/>
                <a:cs typeface="ヒラギノ角ゴ Pro W3" charset="-128"/>
              </a:rPr>
              <a:t>Rosfjord</a:t>
            </a:r>
            <a:r>
              <a:rPr lang="en-US" sz="1200" dirty="0">
                <a:solidFill>
                  <a:srgbClr val="056F54"/>
                </a:solidFill>
                <a:latin typeface="Times New Roman" charset="0"/>
                <a:ea typeface="ヒラギノ角ゴ Pro W3" charset="-128"/>
                <a:cs typeface="ヒラギノ角ゴ Pro W3" charset="-128"/>
              </a:rPr>
              <a:t>, </a:t>
            </a:r>
            <a:r>
              <a:rPr lang="en-US" sz="1200" dirty="0" smtClean="0">
                <a:solidFill>
                  <a:srgbClr val="056F54"/>
                </a:solidFill>
                <a:latin typeface="Times New Roman" charset="0"/>
                <a:ea typeface="ヒラギノ角ゴ Pro W3" charset="-128"/>
                <a:cs typeface="ヒラギノ角ゴ Pro W3" charset="-128"/>
              </a:rPr>
              <a:t>EECS, and Y.W. Liu, AS&amp;T, both UC Berkeley</a:t>
            </a:r>
            <a:endParaRPr lang="en-US" sz="1200" dirty="0">
              <a:solidFill>
                <a:srgbClr val="056F54"/>
              </a:solidFill>
              <a:latin typeface="Times New Roman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83983" name="Picture 3" descr="LBL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663" y="63500"/>
            <a:ext cx="11763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2589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ctrTitle"/>
          </p:nvPr>
        </p:nvSpPr>
        <p:spPr>
          <a:xfrm>
            <a:off x="222250" y="1516063"/>
            <a:ext cx="8702675" cy="1930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 smtClean="0">
                <a:solidFill>
                  <a:srgbClr val="800000"/>
                </a:solidFill>
                <a:latin typeface="Verdana" charset="0"/>
              </a:rPr>
              <a:t>Spatial and Temporal Coherence at very short wavelengths</a:t>
            </a:r>
          </a:p>
        </p:txBody>
      </p:sp>
      <p:sp>
        <p:nvSpPr>
          <p:cNvPr id="34819" name="Subtitle 2"/>
          <p:cNvSpPr>
            <a:spLocks noGrp="1"/>
          </p:cNvSpPr>
          <p:nvPr>
            <p:ph type="subTitle" idx="4294967295"/>
          </p:nvPr>
        </p:nvSpPr>
        <p:spPr>
          <a:xfrm>
            <a:off x="842963" y="4294188"/>
            <a:ext cx="7424737" cy="1646237"/>
          </a:xfrm>
          <a:prstGeom prst="rect">
            <a:avLst/>
          </a:prstGeo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2800" dirty="0" smtClean="0">
                <a:solidFill>
                  <a:srgbClr val="000090"/>
                </a:solidFill>
              </a:rPr>
              <a:t>David Attwood</a:t>
            </a:r>
            <a:br>
              <a:rPr lang="en-US" sz="2800" dirty="0" smtClean="0">
                <a:solidFill>
                  <a:srgbClr val="000090"/>
                </a:solidFill>
              </a:rPr>
            </a:br>
            <a:r>
              <a:rPr lang="en-US" sz="2800" dirty="0" smtClean="0">
                <a:solidFill>
                  <a:srgbClr val="000090"/>
                </a:solidFill>
              </a:rPr>
              <a:t>University of California, Berkeley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0FDF9CF-E298-2B49-A32F-C22EA101C720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and spectral filtering each reduce </a:t>
            </a:r>
            <a:br>
              <a:rPr lang="en-US" dirty="0" smtClean="0"/>
            </a:br>
            <a:r>
              <a:rPr lang="en-US" smtClean="0"/>
              <a:t>available flux/power</a:t>
            </a:r>
            <a:endParaRPr lang="en-US" dirty="0" smtClean="0"/>
          </a:p>
        </p:txBody>
      </p:sp>
      <p:sp>
        <p:nvSpPr>
          <p:cNvPr id="56323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3CCE0CE-F144-A34F-8A0D-E9A344604426}" type="slidenum"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20</a:t>
            </a:fld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Ch08_F11_Aug2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35" y="903811"/>
            <a:ext cx="8681359" cy="566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37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1EA50BA-8E69-49A3-99DA-74599CB3FE4C}" type="slidenum">
              <a:rPr lang="en-US" altLang="en-US" sz="900">
                <a:solidFill>
                  <a:srgbClr val="177A6F"/>
                </a:solidFill>
              </a:rPr>
              <a:pPr/>
              <a:t>21</a:t>
            </a:fld>
            <a:endParaRPr lang="en-US" altLang="en-US" sz="900">
              <a:solidFill>
                <a:srgbClr val="177A6F"/>
              </a:solidFill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342187" cy="762000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Spatially filtered soft x-ray </a:t>
            </a:r>
            <a:r>
              <a:rPr lang="en-US" altLang="en-US" dirty="0" err="1" smtClean="0"/>
              <a:t>undulator</a:t>
            </a:r>
            <a:r>
              <a:rPr lang="en-US" altLang="en-US" dirty="0" smtClean="0"/>
              <a:t> radiation</a:t>
            </a:r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950913"/>
            <a:ext cx="4773613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4"/>
          <p:cNvSpPr txBox="1">
            <a:spLocks noChangeArrowheads="1"/>
          </p:cNvSpPr>
          <p:nvPr/>
        </p:nvSpPr>
        <p:spPr bwMode="auto">
          <a:xfrm>
            <a:off x="4571205" y="5729532"/>
            <a:ext cx="44246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 smtClean="0">
                <a:solidFill>
                  <a:srgbClr val="177775"/>
                </a:solidFill>
                <a:latin typeface="Times New Roman" panose="02020603050405020304" pitchFamily="18" charset="0"/>
              </a:rPr>
              <a:t>K</a:t>
            </a:r>
            <a:r>
              <a:rPr lang="en-US" altLang="en-US" sz="1800" dirty="0">
                <a:solidFill>
                  <a:srgbClr val="177775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1800" dirty="0" err="1">
                <a:solidFill>
                  <a:srgbClr val="177775"/>
                </a:solidFill>
                <a:latin typeface="Times New Roman" panose="02020603050405020304" pitchFamily="18" charset="0"/>
              </a:rPr>
              <a:t>Rosfjord</a:t>
            </a:r>
            <a:r>
              <a:rPr lang="en-US" altLang="en-US" sz="1800" dirty="0">
                <a:solidFill>
                  <a:srgbClr val="177775"/>
                </a:solidFill>
                <a:latin typeface="Times New Roman" panose="02020603050405020304" pitchFamily="18" charset="0"/>
              </a:rPr>
              <a:t> et al., Coherent Soft X-Rays, </a:t>
            </a:r>
            <a:br>
              <a:rPr lang="en-US" altLang="en-US" sz="1800" dirty="0">
                <a:solidFill>
                  <a:srgbClr val="177775"/>
                </a:solidFill>
                <a:latin typeface="Times New Roman" panose="02020603050405020304" pitchFamily="18" charset="0"/>
              </a:rPr>
            </a:br>
            <a:r>
              <a:rPr lang="en-US" altLang="en-US" sz="1800" dirty="0">
                <a:solidFill>
                  <a:srgbClr val="177775"/>
                </a:solidFill>
                <a:latin typeface="Times New Roman" panose="02020603050405020304" pitchFamily="18" charset="0"/>
              </a:rPr>
              <a:t>IEEE JSTQE </a:t>
            </a:r>
            <a:r>
              <a:rPr lang="en-US" altLang="en-US" sz="1800" b="1" dirty="0">
                <a:solidFill>
                  <a:srgbClr val="177775"/>
                </a:solidFill>
                <a:latin typeface="Times New Roman" panose="02020603050405020304" pitchFamily="18" charset="0"/>
              </a:rPr>
              <a:t>10</a:t>
            </a:r>
            <a:r>
              <a:rPr lang="en-US" altLang="en-US" sz="1800" dirty="0">
                <a:solidFill>
                  <a:srgbClr val="177775"/>
                </a:solidFill>
                <a:latin typeface="Times New Roman" panose="02020603050405020304" pitchFamily="18" charset="0"/>
              </a:rPr>
              <a:t>, 1405 (Nov/Dec 2004)</a:t>
            </a:r>
            <a:endParaRPr lang="en-US" altLang="en-US" sz="1800" b="1" dirty="0">
              <a:solidFill>
                <a:srgbClr val="177775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78" name="Text Box 5"/>
          <p:cNvSpPr txBox="1">
            <a:spLocks noChangeArrowheads="1"/>
          </p:cNvSpPr>
          <p:nvPr/>
        </p:nvSpPr>
        <p:spPr bwMode="auto">
          <a:xfrm>
            <a:off x="6961188" y="4287838"/>
            <a:ext cx="1979612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tabLst>
                <a:tab pos="173038" algn="l"/>
                <a:tab pos="346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173038" algn="l"/>
                <a:tab pos="346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173038" algn="l"/>
                <a:tab pos="346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173038" algn="l"/>
                <a:tab pos="346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173038" algn="l"/>
                <a:tab pos="346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3038" algn="l"/>
                <a:tab pos="346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73038" algn="l"/>
                <a:tab pos="346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3038" algn="l"/>
                <a:tab pos="346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73038" algn="l"/>
                <a:tab pos="346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 typeface="Symbol" panose="05050102010706020507" pitchFamily="18" charset="2"/>
              <a:buChar char="l"/>
            </a:pPr>
            <a:r>
              <a:rPr lang="en-US" altLang="en-US" sz="1600" b="1">
                <a:latin typeface="Times New Roman" panose="02020603050405020304" pitchFamily="18" charset="0"/>
              </a:rPr>
              <a:t>= 2.48 nm</a:t>
            </a:r>
            <a:br>
              <a:rPr lang="en-US" altLang="en-US" sz="1600" b="1">
                <a:latin typeface="Times New Roman" panose="02020603050405020304" pitchFamily="18" charset="0"/>
              </a:rPr>
            </a:br>
            <a:r>
              <a:rPr lang="en-US" altLang="en-US" sz="1600" b="1">
                <a:latin typeface="Times New Roman" panose="02020603050405020304" pitchFamily="18" charset="0"/>
              </a:rPr>
              <a:t>		(500 eV)</a:t>
            </a:r>
            <a:br>
              <a:rPr lang="en-US" altLang="en-US" sz="1600" b="1">
                <a:latin typeface="Times New Roman" panose="02020603050405020304" pitchFamily="18" charset="0"/>
              </a:rPr>
            </a:br>
            <a:r>
              <a:rPr lang="en-US" altLang="en-US" sz="1600" b="1">
                <a:latin typeface="Times New Roman" panose="02020603050405020304" pitchFamily="18" charset="0"/>
              </a:rPr>
              <a:t>d	= 2.6 µm</a:t>
            </a:r>
          </a:p>
          <a:p>
            <a:pPr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lang="en-US" altLang="en-US" sz="1600" b="1">
                <a:latin typeface="Times New Roman" panose="02020603050405020304" pitchFamily="18" charset="0"/>
              </a:rPr>
              <a:t>t	= 40 msec</a:t>
            </a:r>
          </a:p>
          <a:p>
            <a:pPr>
              <a:spcBef>
                <a:spcPct val="20000"/>
              </a:spcBef>
            </a:pPr>
            <a:r>
              <a:rPr lang="en-US" altLang="en-US" sz="1600" b="1">
                <a:latin typeface="Times New Roman" panose="02020603050405020304" pitchFamily="18" charset="0"/>
              </a:rPr>
              <a:t>ALS beamline 12.0.2</a:t>
            </a:r>
          </a:p>
        </p:txBody>
      </p:sp>
      <p:pic>
        <p:nvPicPr>
          <p:cNvPr id="54279" name="Picture 6" descr="LBL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93663"/>
            <a:ext cx="1144587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5421" y="5756263"/>
            <a:ext cx="3949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56F54"/>
                </a:solidFill>
                <a:latin typeface="Times New Roman" charset="0"/>
                <a:ea typeface="ヒラギノ角ゴ Pro W3" charset="-128"/>
                <a:cs typeface="ヒラギノ角ゴ Pro W3" charset="-128"/>
              </a:rPr>
              <a:t>Courtesy of  Kris </a:t>
            </a:r>
            <a:r>
              <a:rPr lang="en-US" sz="1800" dirty="0" err="1">
                <a:solidFill>
                  <a:srgbClr val="056F54"/>
                </a:solidFill>
                <a:latin typeface="Times New Roman" charset="0"/>
                <a:ea typeface="ヒラギノ角ゴ Pro W3" charset="-128"/>
                <a:cs typeface="ヒラギノ角ゴ Pro W3" charset="-128"/>
              </a:rPr>
              <a:t>Rosfjord</a:t>
            </a:r>
            <a:r>
              <a:rPr lang="en-US" sz="1800" dirty="0">
                <a:solidFill>
                  <a:srgbClr val="056F54"/>
                </a:solidFill>
                <a:latin typeface="Times New Roman" charset="0"/>
                <a:ea typeface="ヒラギノ角ゴ Pro W3" charset="-128"/>
                <a:cs typeface="ヒラギノ角ゴ Pro W3" charset="-128"/>
              </a:rPr>
              <a:t>, EECS, and Y.W. Liu, AS&amp;T, both UC Berkeley</a:t>
            </a:r>
          </a:p>
        </p:txBody>
      </p:sp>
    </p:spTree>
    <p:extLst>
      <p:ext uri="{BB962C8B-B14F-4D97-AF65-F5344CB8AC3E}">
        <p14:creationId xmlns:p14="http://schemas.microsoft.com/office/powerpoint/2010/main" val="2658944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Young’s double slit experiment: spatial coherence and the persistence of fringes</a:t>
            </a: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1F22D8E-C22C-7149-AF0C-A583A6EC574D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5" name="Rectangle 4"/>
          <p:cNvSpPr/>
          <p:nvPr/>
        </p:nvSpPr>
        <p:spPr bwMode="auto">
          <a:xfrm>
            <a:off x="3195484" y="5481482"/>
            <a:ext cx="2466258" cy="966839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pic>
        <p:nvPicPr>
          <p:cNvPr id="7" name="Picture 6" descr="Ch08_YoungsExprmt_v3_May2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89" y="816906"/>
            <a:ext cx="7294867" cy="581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22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520A86D-81C6-6E43-B9C6-85A4327CD390}" type="slidenum">
              <a:rPr lang="en-US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23</a:t>
            </a:fld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0"/>
            <a:ext cx="6645275" cy="762000"/>
          </a:xfrm>
        </p:spPr>
        <p:txBody>
          <a:bodyPr/>
          <a:lstStyle/>
          <a:p>
            <a:pPr eaLnBrk="1" hangingPunct="1"/>
            <a:r>
              <a:rPr lang="en-US"/>
              <a:t>Undulator beamline for high spatial coherence measurements</a:t>
            </a:r>
          </a:p>
        </p:txBody>
      </p:sp>
      <p:pic>
        <p:nvPicPr>
          <p:cNvPr id="58372" name="Picture 3" descr="Ch08_CohSXRsc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1182688"/>
            <a:ext cx="842645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LBL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763" y="85725"/>
            <a:ext cx="1144587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3152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3" y="23949"/>
            <a:ext cx="8180387" cy="762000"/>
          </a:xfrm>
        </p:spPr>
        <p:txBody>
          <a:bodyPr/>
          <a:lstStyle/>
          <a:p>
            <a:r>
              <a:rPr lang="en-US" dirty="0" smtClean="0"/>
              <a:t>Young’s interference pattern for spatially filtered EUV </a:t>
            </a:r>
            <a:r>
              <a:rPr lang="en-US" dirty="0" err="1" smtClean="0"/>
              <a:t>undulator</a:t>
            </a:r>
            <a:r>
              <a:rPr lang="en-US" dirty="0" smtClean="0"/>
              <a:t> radiation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39" y="838401"/>
            <a:ext cx="4534926" cy="57772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18165" y="1286399"/>
            <a:ext cx="27906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13.4 nm wavelength, </a:t>
            </a:r>
          </a:p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 x 420 nm pinholes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37159" y="5619397"/>
            <a:ext cx="30219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7777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Courtesy of C. Chang, </a:t>
            </a:r>
            <a:endParaRPr lang="en-US" dirty="0" smtClean="0">
              <a:solidFill>
                <a:srgbClr val="17777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17777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EECS/UC Berkeley</a:t>
            </a:r>
            <a:endParaRPr lang="en-US" dirty="0">
              <a:solidFill>
                <a:srgbClr val="1777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80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scanning transmission x-ray microscope (STXM)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Requires spatially coherent illumination to achieve the smallest spot size and thus highest spatial resolution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" y="2223516"/>
            <a:ext cx="8427720" cy="241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71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Coherent Diffractive </a:t>
            </a:r>
            <a:r>
              <a:rPr lang="en-US" dirty="0"/>
              <a:t>I</a:t>
            </a:r>
            <a:r>
              <a:rPr lang="en-US" dirty="0" smtClean="0"/>
              <a:t>maging (CDI)</a:t>
            </a:r>
          </a:p>
        </p:txBody>
      </p:sp>
      <p:sp>
        <p:nvSpPr>
          <p:cNvPr id="1751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C904B6F-3BA0-B746-AAED-B171D83D6B41}" type="slidenum">
              <a:rPr lang="en-US" smtClean="0"/>
              <a:pPr/>
              <a:t>26</a:t>
            </a:fld>
            <a:endParaRPr lang="en-US" smtClean="0"/>
          </a:p>
        </p:txBody>
      </p:sp>
      <p:pic>
        <p:nvPicPr>
          <p:cNvPr id="175108" name="Picture 41" descr="CohDiffracImagSchem_Diagr_Oct0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724" y="876710"/>
            <a:ext cx="8232801" cy="573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831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74" y="889000"/>
            <a:ext cx="7056620" cy="298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140700" cy="658820"/>
          </a:xfrm>
        </p:spPr>
        <p:txBody>
          <a:bodyPr/>
          <a:lstStyle/>
          <a:p>
            <a:r>
              <a:rPr lang="en-US" sz="3200" dirty="0" err="1" smtClean="0"/>
              <a:t>Ptychography</a:t>
            </a:r>
            <a:r>
              <a:rPr lang="en-US" sz="3200" dirty="0" smtClean="0"/>
              <a:t> using a defocused STXM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856" y="3877200"/>
            <a:ext cx="7980786" cy="1872816"/>
          </a:xfrm>
        </p:spPr>
        <p:txBody>
          <a:bodyPr/>
          <a:lstStyle/>
          <a:p>
            <a:pPr algn="l"/>
            <a:r>
              <a:rPr lang="en-US" sz="2000" dirty="0" smtClean="0"/>
              <a:t>Zone plate is defocused to a larger size at the sample, no longer sets resolution. </a:t>
            </a:r>
          </a:p>
          <a:p>
            <a:pPr algn="l"/>
            <a:r>
              <a:rPr lang="en-US" sz="2000" dirty="0" smtClean="0"/>
              <a:t>Scanned 2D diffraction data is obtained in many overlapping areas.</a:t>
            </a:r>
          </a:p>
          <a:p>
            <a:pPr algn="l"/>
            <a:r>
              <a:rPr lang="en-US" sz="2000" dirty="0" smtClean="0"/>
              <a:t>Numerical techniques used to reconstruct image. Tomography possible, but with long data collection time. DLSRs will help.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Original figure S. Vogt(ANL), modified by </a:t>
            </a:r>
            <a:r>
              <a:rPr lang="en-US" sz="1800" dirty="0" err="1" smtClean="0"/>
              <a:t>J.Deng</a:t>
            </a:r>
            <a:r>
              <a:rPr lang="en-US" sz="1800" dirty="0" smtClean="0"/>
              <a:t> et al.,</a:t>
            </a:r>
            <a:r>
              <a:rPr lang="en-US" sz="1800" dirty="0" err="1" smtClean="0"/>
              <a:t>Sci.Rep</a:t>
            </a:r>
            <a:r>
              <a:rPr lang="en-US" sz="1800" dirty="0" smtClean="0"/>
              <a:t>. </a:t>
            </a:r>
            <a:r>
              <a:rPr lang="en-US" sz="1800" b="1" dirty="0" smtClean="0"/>
              <a:t>7</a:t>
            </a:r>
            <a:r>
              <a:rPr lang="en-US" sz="1800" dirty="0" smtClean="0"/>
              <a:t>,445 (2017) 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117788" y="889000"/>
            <a:ext cx="914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92703" y="2174950"/>
            <a:ext cx="914400" cy="7272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Geneva" charset="0"/>
                <a:cs typeface="Geneva" charset="0"/>
              </a:rPr>
              <a:t>Pinhole spatial filter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2307771" y="2687216"/>
            <a:ext cx="6221" cy="4976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95075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standing waves at a surface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5953" y="855380"/>
            <a:ext cx="7772400" cy="457414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Requires spatial and temporal coherence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202" y="1381872"/>
            <a:ext cx="4229830" cy="46418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1771" y="6023767"/>
            <a:ext cx="84829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14188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014188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ourtesy </a:t>
            </a:r>
            <a:r>
              <a:rPr lang="en-US" sz="2000" dirty="0">
                <a:solidFill>
                  <a:srgbClr val="014188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M.J. </a:t>
            </a:r>
            <a:r>
              <a:rPr lang="en-US" sz="2000" dirty="0" err="1">
                <a:solidFill>
                  <a:srgbClr val="014188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Bedzyk</a:t>
            </a:r>
            <a:r>
              <a:rPr lang="en-US" sz="2000" dirty="0">
                <a:solidFill>
                  <a:srgbClr val="014188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Cornell </a:t>
            </a:r>
            <a:r>
              <a:rPr lang="en-US" sz="2000" dirty="0" smtClean="0">
                <a:solidFill>
                  <a:srgbClr val="014188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University, now </a:t>
            </a:r>
            <a:r>
              <a:rPr lang="en-US" sz="2000" dirty="0">
                <a:solidFill>
                  <a:srgbClr val="014188"/>
                </a:solidFill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Northwestern University</a:t>
            </a:r>
            <a:endParaRPr lang="en-US" sz="2000" dirty="0">
              <a:solidFill>
                <a:srgbClr val="0141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7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783"/>
            <a:ext cx="8180387" cy="762000"/>
          </a:xfrm>
        </p:spPr>
        <p:txBody>
          <a:bodyPr/>
          <a:lstStyle/>
          <a:p>
            <a:r>
              <a:rPr lang="en-US" dirty="0" smtClean="0"/>
              <a:t>                                X-ray holography with spatially </a:t>
            </a:r>
            <a:br>
              <a:rPr lang="en-US" dirty="0" smtClean="0"/>
            </a:br>
            <a:r>
              <a:rPr lang="en-US" dirty="0" smtClean="0"/>
              <a:t>                                filtered </a:t>
            </a:r>
            <a:r>
              <a:rPr lang="en-US" dirty="0" err="1" smtClean="0"/>
              <a:t>undulator</a:t>
            </a:r>
            <a:r>
              <a:rPr lang="en-US" dirty="0" smtClean="0"/>
              <a:t> radiation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6" y="875763"/>
            <a:ext cx="8345510" cy="565256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Imaging magnetic nanostructures (Stanford &amp; BESSY II)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2000" dirty="0" smtClean="0"/>
              <a:t>S</a:t>
            </a:r>
            <a:r>
              <a:rPr lang="en-US" sz="2000" dirty="0"/>
              <a:t>. </a:t>
            </a:r>
            <a:r>
              <a:rPr lang="en-US" sz="2000" dirty="0" err="1"/>
              <a:t>Eisebitt</a:t>
            </a:r>
            <a:r>
              <a:rPr lang="en-US" sz="2000" dirty="0"/>
              <a:t>, J. </a:t>
            </a:r>
            <a:r>
              <a:rPr lang="en-US" sz="2000" dirty="0" err="1"/>
              <a:t>Lüning</a:t>
            </a:r>
            <a:r>
              <a:rPr lang="en-US" sz="2000" dirty="0"/>
              <a:t>, W.F. </a:t>
            </a:r>
            <a:r>
              <a:rPr lang="en-US" sz="2000" dirty="0" err="1"/>
              <a:t>Schlotter</a:t>
            </a:r>
            <a:r>
              <a:rPr lang="en-US" sz="2000" dirty="0"/>
              <a:t>, M. </a:t>
            </a:r>
            <a:r>
              <a:rPr lang="en-US" sz="2000" dirty="0" err="1"/>
              <a:t>Lörgren</a:t>
            </a:r>
            <a:r>
              <a:rPr lang="en-US" sz="2000" dirty="0"/>
              <a:t>, O. </a:t>
            </a:r>
            <a:r>
              <a:rPr lang="en-US" sz="2000" dirty="0" err="1"/>
              <a:t>Hellwig</a:t>
            </a:r>
            <a:r>
              <a:rPr lang="en-US" sz="2000" dirty="0"/>
              <a:t>,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W</a:t>
            </a:r>
            <a:r>
              <a:rPr lang="en-US" sz="2000" dirty="0"/>
              <a:t>. </a:t>
            </a:r>
            <a:r>
              <a:rPr lang="en-US" sz="2000" dirty="0" err="1"/>
              <a:t>Eberhardt</a:t>
            </a:r>
            <a:r>
              <a:rPr lang="en-US" sz="2000" dirty="0"/>
              <a:t> and J. </a:t>
            </a:r>
            <a:r>
              <a:rPr lang="en-US" sz="2000" dirty="0" err="1"/>
              <a:t>Stöhr</a:t>
            </a:r>
            <a:r>
              <a:rPr lang="en-US" sz="2000" dirty="0"/>
              <a:t>, </a:t>
            </a:r>
            <a:r>
              <a:rPr lang="en-US" sz="2000" i="1" dirty="0" smtClean="0"/>
              <a:t>Nature</a:t>
            </a:r>
            <a:r>
              <a:rPr lang="en-US" sz="2000" dirty="0" smtClean="0"/>
              <a:t> </a:t>
            </a:r>
            <a:r>
              <a:rPr lang="en-US" sz="2000" b="1" dirty="0"/>
              <a:t>432</a:t>
            </a:r>
            <a:r>
              <a:rPr lang="en-US" sz="2000" dirty="0"/>
              <a:t>, 885 16December 2004</a:t>
            </a:r>
            <a:r>
              <a:rPr lang="en-US" sz="200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Picture 4" descr="C:\Users\attwood\Desktop\Ch 4 6-15\Ch04_F09_Coherence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978" y="1416676"/>
            <a:ext cx="5499278" cy="435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tanfordU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989" y="49213"/>
            <a:ext cx="824806" cy="75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bess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2784" y="138414"/>
            <a:ext cx="120375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5830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Spatial and temporal coherence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439634"/>
              </p:ext>
            </p:extLst>
          </p:nvPr>
        </p:nvGraphicFramePr>
        <p:xfrm>
          <a:off x="241438" y="2802943"/>
          <a:ext cx="8550164" cy="673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" name="Equation" r:id="rId4" imgW="3263900" imgH="254000" progId="Equation.DSMT4">
                  <p:embed/>
                </p:oleObj>
              </mc:Choice>
              <mc:Fallback>
                <p:oleObj name="Equation" r:id="rId4" imgW="3263900" imgH="254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438" y="2802943"/>
                        <a:ext cx="8550164" cy="6730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7074702"/>
              </p:ext>
            </p:extLst>
          </p:nvPr>
        </p:nvGraphicFramePr>
        <p:xfrm>
          <a:off x="747970" y="4194121"/>
          <a:ext cx="7537100" cy="626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" name="Equation" r:id="rId6" imgW="2857500" imgH="228600" progId="Equation.DSMT4">
                  <p:embed/>
                </p:oleObj>
              </mc:Choice>
              <mc:Fallback>
                <p:oleObj name="Equation" r:id="rId6" imgW="28575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970" y="4194121"/>
                        <a:ext cx="7537100" cy="6260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6068" y="4841891"/>
            <a:ext cx="7772400" cy="50292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                        or equivalently</a:t>
            </a:r>
            <a:endParaRPr lang="en-US" sz="2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94647" y="875260"/>
            <a:ext cx="9623669" cy="1436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0">
              <a:spcBef>
                <a:spcPts val="240"/>
              </a:spcBef>
              <a:spcAft>
                <a:spcPts val="240"/>
              </a:spcAft>
            </a:pPr>
            <a:r>
              <a:rPr lang="en-US" sz="2800" dirty="0">
                <a:latin typeface="Cambria Math" panose="02040503050406030204" pitchFamily="18" charset="0"/>
                <a:ea typeface="Times New Roman" panose="02020603050405020304" pitchFamily="18" charset="0"/>
              </a:rPr>
              <a:t>Fourier transform pairs:  </a:t>
            </a:r>
            <a:r>
              <a:rPr lang="en-US" sz="2800" dirty="0" smtClean="0">
                <a:latin typeface="Cambria Math" panose="02040503050406030204" pitchFamily="18" charset="0"/>
                <a:ea typeface="Times New Roman" panose="02020603050405020304" pitchFamily="18" charset="0"/>
              </a:rPr>
              <a:t>Heisenberg </a:t>
            </a:r>
            <a:r>
              <a:rPr lang="en-US" sz="2800" dirty="0">
                <a:latin typeface="Cambria Math" panose="02040503050406030204" pitchFamily="18" charset="0"/>
                <a:ea typeface="Times New Roman" panose="02020603050405020304" pitchFamily="18" charset="0"/>
              </a:rPr>
              <a:t>Uncertainty Principle: 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" marR="0">
              <a:spcBef>
                <a:spcPts val="240"/>
              </a:spcBef>
              <a:spcAft>
                <a:spcPts val="240"/>
              </a:spcAft>
            </a:pPr>
            <a:r>
              <a:rPr lang="en-US" sz="2800" dirty="0">
                <a:latin typeface="Cambria Math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Times New Roman" panose="02020603050405020304" pitchFamily="18" charset="0"/>
              </a:rPr>
              <a:t>Δτ</a:t>
            </a:r>
            <a:r>
              <a:rPr lang="en-US" sz="2800" dirty="0">
                <a:latin typeface="Cambria Math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Times New Roman" panose="02020603050405020304" pitchFamily="18" charset="0"/>
              </a:rPr>
              <a:t>Δω</a:t>
            </a:r>
            <a:r>
              <a:rPr lang="en-US" sz="2800" dirty="0">
                <a:latin typeface="Cambria Math" panose="02040503050406030204" pitchFamily="18" charset="0"/>
                <a:ea typeface="Times New Roman" panose="02020603050405020304" pitchFamily="18" charset="0"/>
              </a:rPr>
              <a:t> ≥ ½   (4.4a)        </a:t>
            </a:r>
            <a:r>
              <a:rPr lang="en-US" sz="2800" dirty="0" smtClean="0">
                <a:latin typeface="Cambria Math" panose="02040503050406030204" pitchFamily="18" charset="0"/>
                <a:ea typeface="Times New Roman" panose="02020603050405020304" pitchFamily="18" charset="0"/>
              </a:rPr>
              <a:t>ΔE</a:t>
            </a:r>
            <a:r>
              <a:rPr lang="en-US" baseline="-25000" dirty="0" smtClean="0">
                <a:latin typeface="Cambria Math" panose="02040503050406030204" pitchFamily="18" charset="0"/>
                <a:ea typeface="Times New Roman" panose="02020603050405020304" pitchFamily="18" charset="0"/>
              </a:rPr>
              <a:t>FWHM</a:t>
            </a:r>
            <a:r>
              <a:rPr lang="en-US" sz="2800" dirty="0" smtClean="0">
                <a:latin typeface="Cambria Math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Cambria Math" panose="02040503050406030204" pitchFamily="18" charset="0"/>
                <a:ea typeface="Times New Roman" panose="02020603050405020304" pitchFamily="18" charset="0"/>
              </a:rPr>
              <a:t>∙</a:t>
            </a:r>
            <a:r>
              <a:rPr lang="en-US" sz="2800" dirty="0" err="1">
                <a:latin typeface="Cambria Math" panose="02040503050406030204" pitchFamily="18" charset="0"/>
                <a:ea typeface="Times New Roman" panose="02020603050405020304" pitchFamily="18" charset="0"/>
              </a:rPr>
              <a:t>Δτ</a:t>
            </a:r>
            <a:r>
              <a:rPr lang="en-US" baseline="-25000" dirty="0" err="1">
                <a:latin typeface="Cambria Math" panose="02040503050406030204" pitchFamily="18" charset="0"/>
                <a:ea typeface="Times New Roman" panose="02020603050405020304" pitchFamily="18" charset="0"/>
              </a:rPr>
              <a:t>FWHM</a:t>
            </a:r>
            <a:r>
              <a:rPr lang="en-US" sz="2800" dirty="0">
                <a:latin typeface="Cambria Math" panose="02040503050406030204" pitchFamily="18" charset="0"/>
                <a:ea typeface="Times New Roman" panose="02020603050405020304" pitchFamily="18" charset="0"/>
              </a:rPr>
              <a:t> ≥ 1.825 </a:t>
            </a:r>
            <a:r>
              <a:rPr lang="en-US" sz="2800" dirty="0" err="1">
                <a:latin typeface="Cambria Math" panose="02040503050406030204" pitchFamily="18" charset="0"/>
                <a:ea typeface="Times New Roman" panose="02020603050405020304" pitchFamily="18" charset="0"/>
              </a:rPr>
              <a:t>eV∙</a:t>
            </a:r>
            <a:r>
              <a:rPr lang="en-US" sz="2800" dirty="0" err="1" smtClean="0">
                <a:latin typeface="Cambria Math" panose="02040503050406030204" pitchFamily="18" charset="0"/>
                <a:ea typeface="Times New Roman" panose="02020603050405020304" pitchFamily="18" charset="0"/>
              </a:rPr>
              <a:t>fsec</a:t>
            </a:r>
            <a:r>
              <a:rPr lang="en-US" sz="2800" dirty="0">
                <a:latin typeface="Cambria Math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latin typeface="Cambria Math" panose="02040503050406030204" pitchFamily="18" charset="0"/>
                <a:ea typeface="Times New Roman" panose="02020603050405020304" pitchFamily="18" charset="0"/>
              </a:rPr>
              <a:t>(4.4b)  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Δx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Δk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Cambria Math" panose="02040503050406030204" pitchFamily="18" charset="0"/>
                <a:ea typeface="Times New Roman" panose="02020603050405020304" pitchFamily="18" charset="0"/>
              </a:rPr>
              <a:t>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½ 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(4.5a)                     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Δ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800" dirty="0" err="1">
                <a:latin typeface="Cambria Math" panose="02040503050406030204" pitchFamily="18" charset="0"/>
                <a:ea typeface="Times New Roman" panose="02020603050405020304" pitchFamily="18" charset="0"/>
              </a:rPr>
              <a:t>∙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Δ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Cambria Math" panose="02040503050406030204" pitchFamily="18" charset="0"/>
                <a:ea typeface="Times New Roman" panose="02020603050405020304" pitchFamily="18" charset="0"/>
              </a:rPr>
              <a:t>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/2   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(4.5b)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55851" y="62552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68826"/>
              </p:ext>
            </p:extLst>
          </p:nvPr>
        </p:nvGraphicFramePr>
        <p:xfrm>
          <a:off x="1096440" y="5424365"/>
          <a:ext cx="6263731" cy="521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" name="Equation" r:id="rId8" imgW="2057400" imgH="177800" progId="Equation.DSMT4">
                  <p:embed/>
                </p:oleObj>
              </mc:Choice>
              <mc:Fallback>
                <p:oleObj name="Equation" r:id="rId8" imgW="2057400" imgH="177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6440" y="5424365"/>
                        <a:ext cx="6263731" cy="5219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8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4A51E84-388F-E44B-921E-1081852E4322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91139" name="Rectangle 4"/>
          <p:cNvSpPr>
            <a:spLocks noChangeArrowheads="1"/>
          </p:cNvSpPr>
          <p:nvPr/>
        </p:nvSpPr>
        <p:spPr bwMode="auto">
          <a:xfrm>
            <a:off x="0" y="0"/>
            <a:ext cx="9144000" cy="931863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pic>
        <p:nvPicPr>
          <p:cNvPr id="91140" name="Picture 5" descr="bess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56525" y="120650"/>
            <a:ext cx="1223963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6" descr="StanfordU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988" y="49213"/>
            <a:ext cx="8477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2" descr="NatureCv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6450" y="63500"/>
            <a:ext cx="4978400" cy="657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423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1" y="171450"/>
            <a:ext cx="8180387" cy="762000"/>
          </a:xfrm>
        </p:spPr>
        <p:txBody>
          <a:bodyPr/>
          <a:lstStyle/>
          <a:p>
            <a:r>
              <a:rPr lang="en-US" dirty="0"/>
              <a:t>Holographic recording and </a:t>
            </a:r>
            <a:r>
              <a:rPr lang="en-US" dirty="0" smtClean="0"/>
              <a:t>reconstruction: Spatial coherence and path lengths matched within the coherence length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23" y="1066800"/>
            <a:ext cx="6673954" cy="5029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50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of radiation by a coherently illuminated pinhole aperture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34" y="889531"/>
            <a:ext cx="8068279" cy="5638800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Fresnel–Kirchhoff </a:t>
            </a:r>
            <a:r>
              <a:rPr lang="en-US" i="1" dirty="0"/>
              <a:t>diffraction </a:t>
            </a:r>
            <a:r>
              <a:rPr lang="en-US" i="1" dirty="0" smtClean="0"/>
              <a:t>formula </a:t>
            </a:r>
          </a:p>
          <a:p>
            <a:pPr marL="0" indent="0">
              <a:buNone/>
            </a:pPr>
            <a:r>
              <a:rPr lang="en-US" i="1" dirty="0" smtClean="0"/>
              <a:t> </a:t>
            </a:r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 smtClean="0"/>
          </a:p>
          <a:p>
            <a:pPr marL="0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                        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Picture 4" descr="C:\Users\attwood\Desktop\Ch 04 F19 CUP II 15Dec20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259" y="1542201"/>
            <a:ext cx="6503831" cy="410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8113" y="43233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012542" y="2989043"/>
                <a:ext cx="5429043" cy="9294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nary>
                        <m:naryPr>
                          <m:chr m:val="∬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𝑖𝑘𝑅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 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𝜉</m:t>
                      </m:r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542" y="2989043"/>
                <a:ext cx="5429043" cy="9294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611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pattern of a coherently illuminated pinhole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" name="Picture 4" descr="C:\Users\attwood\Desktop\Ch 4 16-20\Ch04_F18_Coherence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799" y="1687124"/>
            <a:ext cx="4025901" cy="311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066801"/>
            <a:ext cx="4686300" cy="37337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Bessel function dependence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       84% of energy is </a:t>
            </a:r>
          </a:p>
          <a:p>
            <a:pPr marL="0" indent="0">
              <a:buNone/>
            </a:pPr>
            <a:r>
              <a:rPr lang="en-US" dirty="0" smtClean="0"/>
              <a:t>       in </a:t>
            </a:r>
            <a:r>
              <a:rPr lang="en-US" dirty="0"/>
              <a:t>the central lobe</a:t>
            </a:r>
          </a:p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85800" y="1066801"/>
            <a:ext cx="7772400" cy="5140817"/>
          </a:xfrm>
          <a:prstGeom prst="rect">
            <a:avLst/>
          </a:prstGeom>
        </p:spPr>
        <p:txBody>
          <a:bodyPr/>
          <a:lstStyle>
            <a:lvl1pPr marL="225425" indent="-225425" algn="l" rtl="0" eaLnBrk="0" fontAlgn="base" hangingPunct="0">
              <a:spcBef>
                <a:spcPct val="25000"/>
              </a:spcBef>
              <a:spcAft>
                <a:spcPct val="0"/>
              </a:spcAft>
              <a:buChar char="•"/>
              <a:defRPr sz="2400">
                <a:solidFill>
                  <a:srgbClr val="014188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400">
                <a:solidFill>
                  <a:srgbClr val="01418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•"/>
              <a:defRPr sz="2000">
                <a:solidFill>
                  <a:srgbClr val="01418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defRPr sz="2000">
                <a:solidFill>
                  <a:srgbClr val="01418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rgbClr val="01418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rgbClr val="014188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rgbClr val="014188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rgbClr val="014188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5000"/>
              </a:spcBef>
              <a:spcAft>
                <a:spcPct val="0"/>
              </a:spcAft>
              <a:buChar char="»"/>
              <a:defRPr sz="2000">
                <a:solidFill>
                  <a:srgbClr val="014188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kern="0" dirty="0" smtClean="0"/>
          </a:p>
          <a:p>
            <a:pPr marL="0" indent="0">
              <a:buNone/>
            </a:pPr>
            <a:endParaRPr lang="en-US" kern="0" dirty="0" smtClean="0"/>
          </a:p>
          <a:p>
            <a:pPr marL="0" indent="0">
              <a:buNone/>
            </a:pPr>
            <a:endParaRPr lang="en-US" kern="0" dirty="0" smtClean="0"/>
          </a:p>
          <a:p>
            <a:endParaRPr lang="en-US" kern="0" dirty="0" smtClean="0"/>
          </a:p>
          <a:p>
            <a:pPr marL="0" indent="0">
              <a:buNone/>
            </a:pPr>
            <a:r>
              <a:rPr lang="en-US" kern="0" dirty="0" smtClean="0"/>
              <a:t>                                          </a:t>
            </a:r>
            <a:endParaRPr lang="en-US" kern="0" dirty="0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8327719"/>
              </p:ext>
            </p:extLst>
          </p:nvPr>
        </p:nvGraphicFramePr>
        <p:xfrm>
          <a:off x="5043488" y="1493838"/>
          <a:ext cx="3252787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0" name="Equation" r:id="rId4" imgW="1841400" imgH="583920" progId="Equation.DSMT4">
                  <p:embed/>
                </p:oleObj>
              </mc:Choice>
              <mc:Fallback>
                <p:oleObj name="Equation" r:id="rId4" imgW="1841400" imgH="58392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3488" y="1493838"/>
                        <a:ext cx="3252787" cy="1095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039503"/>
              </p:ext>
            </p:extLst>
          </p:nvPr>
        </p:nvGraphicFramePr>
        <p:xfrm>
          <a:off x="5203065" y="3114928"/>
          <a:ext cx="2982130" cy="864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1" name="Equation" r:id="rId6" imgW="1600200" imgH="469900" progId="Equation.DSMT4">
                  <p:embed/>
                </p:oleObj>
              </mc:Choice>
              <mc:Fallback>
                <p:oleObj name="Equation" r:id="rId6" imgW="1600200" imgH="4699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3065" y="3114928"/>
                        <a:ext cx="2982130" cy="8646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49" y="3953764"/>
            <a:ext cx="2684463" cy="268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733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an </a:t>
            </a:r>
            <a:r>
              <a:rPr lang="en-US" dirty="0" err="1" smtClean="0"/>
              <a:t>Cittert</a:t>
            </a:r>
            <a:r>
              <a:rPr lang="en-US" dirty="0" smtClean="0"/>
              <a:t>- Zernike theorem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6099" y="1060772"/>
            <a:ext cx="8148639" cy="546755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Far-field spatial coherence is the Fourier transform of the source intensity of an incoherently illuminated aperture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         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139700" y="-1"/>
            <a:ext cx="89843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05017"/>
              </p:ext>
            </p:extLst>
          </p:nvPr>
        </p:nvGraphicFramePr>
        <p:xfrm>
          <a:off x="1115734" y="1983346"/>
          <a:ext cx="5079003" cy="1384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Equation" r:id="rId3" imgW="2413000" imgH="660400" progId="Equation.DSMT4">
                  <p:embed/>
                </p:oleObj>
              </mc:Choice>
              <mc:Fallback>
                <p:oleObj name="Equation" r:id="rId3" imgW="2413000" imgH="660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734" y="1983346"/>
                        <a:ext cx="5079003" cy="13847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C:\Users\attwood\Desktop\Ch 4 6-15\Ch04_F12_Coherence.t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4559" y="3683359"/>
            <a:ext cx="5254579" cy="267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0013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coherence of radiation transmitted by an incoherently illuminated pinhole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8113" y="867266"/>
                <a:ext cx="8556625" cy="566106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The van </a:t>
                </a:r>
                <a:r>
                  <a:rPr lang="en-US" dirty="0" err="1" smtClean="0"/>
                  <a:t>Cittert</a:t>
                </a:r>
                <a:r>
                  <a:rPr lang="en-US" dirty="0" smtClean="0"/>
                  <a:t>-Zernike theorem describes the degree of spatial coherence achievable as a function of pinhole size</a:t>
                </a:r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                                           </a:t>
                </a:r>
                <a:r>
                  <a:rPr lang="en-US" dirty="0"/>
                  <a:t> </a:t>
                </a:r>
                <a:r>
                  <a:rPr lang="en-US" dirty="0" smtClean="0"/>
                  <a:t>  For </a:t>
                </a:r>
                <a:r>
                  <a:rPr lang="en-US" dirty="0" err="1" smtClean="0"/>
                  <a:t>ka</a:t>
                </a:r>
                <a:r>
                  <a:rPr lang="el-GR" dirty="0" smtClean="0"/>
                  <a:t>θ</a:t>
                </a:r>
                <a:r>
                  <a:rPr lang="en-US" dirty="0" smtClean="0"/>
                  <a:t> = 1, d</a:t>
                </a:r>
                <a:r>
                  <a:rPr lang="el-GR" dirty="0" smtClean="0"/>
                  <a:t>·θ</a:t>
                </a:r>
                <a:r>
                  <a:rPr lang="en-US" dirty="0" smtClean="0"/>
                  <a:t> = </a:t>
                </a:r>
                <a:r>
                  <a:rPr lang="el-GR" dirty="0" smtClean="0"/>
                  <a:t>λ</a:t>
                </a:r>
                <a:r>
                  <a:rPr lang="en-US" dirty="0" smtClean="0"/>
                  <a:t>/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dirty="0" smtClean="0"/>
                  <a:t> = 0.88 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                                              i.e., 88% coherent @ </a:t>
                </a:r>
                <a:r>
                  <a:rPr lang="el-GR" dirty="0" smtClean="0"/>
                  <a:t>θ</a:t>
                </a:r>
                <a:r>
                  <a:rPr lang="en-US" dirty="0" smtClean="0"/>
                  <a:t> </a:t>
                </a:r>
                <a:r>
                  <a:rPr lang="en-US" dirty="0"/>
                  <a:t>= </a:t>
                </a:r>
                <a:r>
                  <a:rPr lang="el-GR" dirty="0"/>
                  <a:t>λ</a:t>
                </a:r>
                <a:r>
                  <a:rPr lang="en-US" dirty="0" smtClean="0"/>
                  <a:t>/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 smtClean="0"/>
                  <a:t>d.</a:t>
                </a:r>
                <a:endParaRPr lang="en-US" sz="2800" dirty="0" smtClean="0"/>
              </a:p>
              <a:p>
                <a:pPr marL="0" indent="0">
                  <a:buNone/>
                </a:pPr>
                <a:r>
                  <a:rPr lang="en-US" dirty="0" smtClean="0"/>
                  <a:t>For </a:t>
                </a:r>
                <a:r>
                  <a:rPr lang="en-US" dirty="0" err="1" smtClean="0"/>
                  <a:t>ka</a:t>
                </a:r>
                <a:r>
                  <a:rPr lang="el-GR" dirty="0" smtClean="0"/>
                  <a:t>θ</a:t>
                </a:r>
                <a:r>
                  <a:rPr lang="en-US" dirty="0" smtClean="0"/>
                  <a:t> = 2.215, the mutual coherence function (spatial coherence) drops to </a:t>
                </a:r>
                <a:r>
                  <a:rPr lang="el-GR" dirty="0" smtClean="0"/>
                  <a:t>μ</a:t>
                </a:r>
                <a:r>
                  <a:rPr lang="en-US" dirty="0" smtClean="0"/>
                  <a:t> = 0.5,  but provides 4.9x more coherent photon flux.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8113" y="867266"/>
                <a:ext cx="8556625" cy="5661064"/>
              </a:xfrm>
              <a:blipFill>
                <a:blip r:embed="rId3"/>
                <a:stretch>
                  <a:fillRect l="-1140" t="-753" r="-1996" b="-2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5" name="Picture 4" descr="C:\Users\attwood\Desktop\Ch 04 F15 CUP II 14Dec20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181" y="1762812"/>
            <a:ext cx="6900687" cy="275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157298"/>
              </p:ext>
            </p:extLst>
          </p:nvPr>
        </p:nvGraphicFramePr>
        <p:xfrm>
          <a:off x="226740" y="4251630"/>
          <a:ext cx="3779784" cy="1136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2" name="Equation" r:id="rId5" imgW="1651000" imgH="495300" progId="Equation.DSMT4">
                  <p:embed/>
                </p:oleObj>
              </mc:Choice>
              <mc:Fallback>
                <p:oleObj name="Equation" r:id="rId5" imgW="1651000" imgH="495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40" y="4251630"/>
                        <a:ext cx="3779784" cy="11361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905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circular aperture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 with varying degrees of partial coherence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19" y="1023961"/>
            <a:ext cx="8307719" cy="46127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16236" y="5956536"/>
            <a:ext cx="50309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Courtesy of B. Thompson, Univ. Rochester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99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Young’s interference patterns for correlated and uncorrelated emitters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10" y="956694"/>
            <a:ext cx="6040191" cy="557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5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Gaussian and depth of focus definitions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170" name="Picture 2" descr="Ch 04 F0 CUP II 11Apr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52" y="1070728"/>
            <a:ext cx="7413000" cy="408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507796" y="3508412"/>
                <a:ext cx="1592424" cy="3747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800" i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𝜋</m:t>
                      </m:r>
                      <m:f>
                        <m:fPr>
                          <m:type m:val="li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796" y="3508412"/>
                <a:ext cx="1592424" cy="374783"/>
              </a:xfrm>
              <a:prstGeom prst="rect">
                <a:avLst/>
              </a:prstGeom>
              <a:blipFill>
                <a:blip r:embed="rId3"/>
                <a:stretch>
                  <a:fillRect t="-113115" r="-29885" b="-178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577370" y="4497380"/>
                <a:ext cx="2810704" cy="5429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DOF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=±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dirty="0" smtClean="0"/>
                  <a:t>   </a:t>
                </a:r>
                <a:r>
                  <a:rPr lang="en-US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(10.45)</a:t>
                </a:r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370" y="4497380"/>
                <a:ext cx="2810704" cy="542969"/>
              </a:xfrm>
              <a:prstGeom prst="rect">
                <a:avLst/>
              </a:prstGeom>
              <a:blipFill>
                <a:blip r:embed="rId4"/>
                <a:stretch>
                  <a:fillRect b="-4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577370" y="5060021"/>
                <a:ext cx="318491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𝑁𝐴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en-US" sz="2000" i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 smtClean="0"/>
                  <a:t>  </a:t>
                </a:r>
                <a:r>
                  <a:rPr lang="en-US" sz="1600" dirty="0" smtClean="0"/>
                  <a:t>(</a:t>
                </a:r>
                <a:r>
                  <a:rPr lang="en-US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10.21</a:t>
                </a:r>
                <a:r>
                  <a:rPr lang="en-US" sz="1600" dirty="0" smtClean="0"/>
                  <a:t>)</a:t>
                </a:r>
                <a:endParaRPr lang="en-US" sz="16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370" y="5060021"/>
                <a:ext cx="3184911" cy="400110"/>
              </a:xfrm>
              <a:prstGeom prst="rect">
                <a:avLst/>
              </a:prstGeom>
              <a:blipFill>
                <a:blip r:embed="rId5"/>
                <a:stretch>
                  <a:fillRect t="-113636" b="-180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507796" y="5479803"/>
                <a:ext cx="3116814" cy="424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𝐴𝑖𝑟𝑦𝐹𝑊𝐻𝑀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=0.515</m:t>
                      </m:r>
                      <m:f>
                        <m:fPr>
                          <m:type m:val="li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796" y="5479803"/>
                <a:ext cx="3116814" cy="424283"/>
              </a:xfrm>
              <a:prstGeom prst="rect">
                <a:avLst/>
              </a:prstGeom>
              <a:blipFill>
                <a:blip r:embed="rId6"/>
                <a:stretch>
                  <a:fillRect t="-108571" r="-8415" b="-16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3217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Coherence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523F9-F006-DB4C-A1BA-4F0A3B3E1BA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4" name="Picture 3" descr="Coherence_Defini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27" y="989847"/>
            <a:ext cx="8668824" cy="543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24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Born and Wolf, Chapter 10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523F9-F006-DB4C-A1BA-4F0A3B3E1BA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0" name="Picture 9" descr="Born_Wolf_Ch10_sl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94" y="811158"/>
            <a:ext cx="7362302" cy="57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15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Marching band and coherence lengths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523F9-F006-DB4C-A1BA-4F0A3B3E1BA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" name="Picture 3" descr="marchingBa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88" y="901013"/>
            <a:ext cx="7768697" cy="51584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081" y="6056624"/>
            <a:ext cx="8046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Courtesy of the US Fife and Drum </a:t>
            </a:r>
            <a:r>
              <a:rPr lang="en-US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Corps, 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inaugural </a:t>
            </a:r>
            <a:r>
              <a:rPr lang="en-US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parade, Pennsylvania Avenue, 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Washington </a:t>
            </a:r>
            <a:r>
              <a:rPr lang="en-US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DC, 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20January 2009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35005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patialCoherenceDucks_tex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56" y="872650"/>
            <a:ext cx="5558521" cy="5570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coherence and ducks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523F9-F006-DB4C-A1BA-4F0A3B3E1BA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 descr="SpatialCoherenceDucks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738" y="789656"/>
            <a:ext cx="2560320" cy="1891665"/>
          </a:xfrm>
          <a:prstGeom prst="rect">
            <a:avLst/>
          </a:prstGeom>
        </p:spPr>
      </p:pic>
      <p:pic>
        <p:nvPicPr>
          <p:cNvPr id="6" name="Picture 5" descr="SpatialCoherenceDucks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051" y="2734498"/>
            <a:ext cx="2531745" cy="1891665"/>
          </a:xfrm>
          <a:prstGeom prst="rect">
            <a:avLst/>
          </a:prstGeom>
        </p:spPr>
      </p:pic>
      <p:pic>
        <p:nvPicPr>
          <p:cNvPr id="7" name="Picture 6" descr="SpatialCoherenceDucks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932" y="4687692"/>
            <a:ext cx="2531745" cy="19373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190" y="6223041"/>
            <a:ext cx="2242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Calisto MT"/>
                <a:cs typeface="Calisto MT"/>
              </a:rPr>
              <a:t>Physics Today </a:t>
            </a:r>
            <a:r>
              <a:rPr lang="en-US" sz="1400" dirty="0" smtClean="0">
                <a:latin typeface="Calisto MT"/>
                <a:cs typeface="Calisto MT"/>
              </a:rPr>
              <a:t>(March 2010)</a:t>
            </a:r>
            <a:endParaRPr lang="en-US" sz="1400" dirty="0">
              <a:latin typeface="Calisto MT"/>
              <a:cs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913090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and temporal coherence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8B98BD-F8F3-C544-8099-93181347E24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1000" y="936454"/>
            <a:ext cx="350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Temporal Coherence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4800" y="3312942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Spatial Coherence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690517"/>
            <a:ext cx="6629400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143000" y="1331742"/>
            <a:ext cx="7239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Ability of a light beam to form fringes with a delayed version of itself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143000" y="3693942"/>
            <a:ext cx="7239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Ability of spatially separated points in a </a:t>
            </a:r>
            <a:r>
              <a:rPr lang="en-US" sz="1800" dirty="0" err="1"/>
              <a:t>wavefront</a:t>
            </a:r>
            <a:r>
              <a:rPr lang="en-US" sz="1800" dirty="0"/>
              <a:t> to form fringes.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160667"/>
            <a:ext cx="6400800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702045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Geneva"/>
        <a:cs typeface="Geneva"/>
      </a:majorFont>
      <a:minorFont>
        <a:latin typeface="Arial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Geneva" charset="0"/>
            <a:cs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Geneva" charset="0"/>
            <a:cs typeface="Genev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2886</TotalTime>
  <Words>853</Words>
  <Application>Microsoft Office PowerPoint</Application>
  <PresentationFormat>On-screen Show (4:3)</PresentationFormat>
  <Paragraphs>187</Paragraphs>
  <Slides>37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ＭＳ Ｐゴシック</vt:lpstr>
      <vt:lpstr>Arial</vt:lpstr>
      <vt:lpstr>Calisto MT</vt:lpstr>
      <vt:lpstr>Cambria</vt:lpstr>
      <vt:lpstr>Cambria Math</vt:lpstr>
      <vt:lpstr>Geneva</vt:lpstr>
      <vt:lpstr>Symbol</vt:lpstr>
      <vt:lpstr>Times New Roman</vt:lpstr>
      <vt:lpstr>Verdana</vt:lpstr>
      <vt:lpstr>ヒラギノ角ゴ Pro W3</vt:lpstr>
      <vt:lpstr>Blank Presentation</vt:lpstr>
      <vt:lpstr>Equation</vt:lpstr>
      <vt:lpstr>University of California, Berkeley,   X-rays and Extreme Ultraviolet Radiation</vt:lpstr>
      <vt:lpstr>Spatial and Temporal Coherence at very short wavelengths</vt:lpstr>
      <vt:lpstr>Spatial and temporal coherence</vt:lpstr>
      <vt:lpstr>Gaussian and depth of focus definitions</vt:lpstr>
      <vt:lpstr>Coherence</vt:lpstr>
      <vt:lpstr>Born and Wolf, Chapter 10</vt:lpstr>
      <vt:lpstr>Marching band and coherence lengths</vt:lpstr>
      <vt:lpstr>Spatial coherence and ducks</vt:lpstr>
      <vt:lpstr>Spatial and temporal coherence</vt:lpstr>
      <vt:lpstr>Coherence, partial coherence, and incoherence</vt:lpstr>
      <vt:lpstr>Spatial and temporal coherence</vt:lpstr>
      <vt:lpstr>Spectral bandwidth and longitudinal coherence length</vt:lpstr>
      <vt:lpstr>A practical interpretation of spatial coherence</vt:lpstr>
      <vt:lpstr>PowerPoint Presentation</vt:lpstr>
      <vt:lpstr>Partially coherent radiation approaches uncertainty principle limits</vt:lpstr>
      <vt:lpstr>Propagation of a Gaussian beam</vt:lpstr>
      <vt:lpstr>Spatial and spectral filtering can provide spatially and spectrally coherent radiation</vt:lpstr>
      <vt:lpstr>Adding a pinhole inside the cavity provides spatial coherence</vt:lpstr>
      <vt:lpstr>Spatially coherent undulator radiation</vt:lpstr>
      <vt:lpstr>Spatial and spectral filtering each reduce  available flux/power</vt:lpstr>
      <vt:lpstr>Spatially filtered soft x-ray undulator radiation</vt:lpstr>
      <vt:lpstr>Young’s double slit experiment: spatial coherence and the persistence of fringes</vt:lpstr>
      <vt:lpstr>Undulator beamline for high spatial coherence measurements</vt:lpstr>
      <vt:lpstr>Young’s interference pattern for spatially filtered EUV undulator radiation</vt:lpstr>
      <vt:lpstr>The scanning transmission x-ray microscope (STXM)</vt:lpstr>
      <vt:lpstr>Coherent Diffractive Imaging (CDI)</vt:lpstr>
      <vt:lpstr>Ptychography using a defocused STXM</vt:lpstr>
      <vt:lpstr>X-ray standing waves at a surface </vt:lpstr>
      <vt:lpstr>                                X-ray holography with spatially                                  filtered undulator radiation</vt:lpstr>
      <vt:lpstr>PowerPoint Presentation</vt:lpstr>
      <vt:lpstr>Holographic recording and reconstruction: Spatial coherence and path lengths matched within the coherence length</vt:lpstr>
      <vt:lpstr>Diffraction of radiation by a coherently illuminated pinhole aperture</vt:lpstr>
      <vt:lpstr>Diffraction pattern of a coherently illuminated pinhole</vt:lpstr>
      <vt:lpstr>van Cittert- Zernike theorem </vt:lpstr>
      <vt:lpstr>Spatial coherence of radiation transmitted by an incoherently illuminated pinhole</vt:lpstr>
      <vt:lpstr>Diffraction from a circular aperture            with varying degrees of partial coherence</vt:lpstr>
      <vt:lpstr>Young’s interference patterns for correlated and uncorrelated emitters</vt:lpstr>
    </vt:vector>
  </TitlesOfParts>
  <Manager/>
  <Company>UCB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X-Ray Interaction with Matter: Absorption, Scattering and Refraction</dc:title>
  <dc:subject/>
  <dc:creator>David Attwood</dc:creator>
  <cp:keywords/>
  <dc:description>For Iranian Light Source Workshop in Tehran March 3-4, 2014._x000d_Based on EE119 UCB April 4 2013 and Aachen Lecture 1 Oct. 2013.</dc:description>
  <cp:lastModifiedBy>David Attwood</cp:lastModifiedBy>
  <cp:revision>413</cp:revision>
  <cp:lastPrinted>2016-07-19T17:14:12Z</cp:lastPrinted>
  <dcterms:created xsi:type="dcterms:W3CDTF">2014-02-17T23:48:32Z</dcterms:created>
  <dcterms:modified xsi:type="dcterms:W3CDTF">2019-10-15T18:14:21Z</dcterms:modified>
  <cp:category/>
</cp:coreProperties>
</file>