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9" r:id="rId3"/>
    <p:sldId id="270" r:id="rId4"/>
    <p:sldId id="271" r:id="rId5"/>
    <p:sldId id="272" r:id="rId6"/>
    <p:sldId id="273" r:id="rId7"/>
    <p:sldId id="277" r:id="rId8"/>
    <p:sldId id="276" r:id="rId9"/>
    <p:sldId id="275" r:id="rId10"/>
    <p:sldId id="27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92929"/>
    <a:srgbClr val="969696"/>
    <a:srgbClr val="0000FF"/>
    <a:srgbClr val="00CC00"/>
    <a:srgbClr val="FFFFFF"/>
    <a:srgbClr val="CCFFFF"/>
    <a:srgbClr val="FFF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54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F3DB1-E28F-4303-AB89-A08B8B2F769E}" type="datetimeFigureOut">
              <a:rPr lang="en-CA" smtClean="0"/>
              <a:t>26/06/2015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EB175-E2BF-41C0-BE4F-DE29300BE5DA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3257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034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445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74638"/>
            <a:ext cx="2057400" cy="5961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274638"/>
            <a:ext cx="6553200" cy="5961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160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300" y="1542144"/>
            <a:ext cx="8732520" cy="47460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49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4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1300" y="1600200"/>
            <a:ext cx="4254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336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41943"/>
            <a:ext cx="4256088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1300" y="2174875"/>
            <a:ext cx="42560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41943"/>
            <a:ext cx="4346575" cy="5329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465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1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© Cambridge University Press 2015 – All Rights Reserved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9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68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100" y="273050"/>
            <a:ext cx="33004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4165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5100" y="1435100"/>
            <a:ext cx="33004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4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56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1299" y="161925"/>
            <a:ext cx="7610929" cy="12557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300" y="1600200"/>
            <a:ext cx="8732520" cy="4746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6000" y="6419850"/>
            <a:ext cx="721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60228" y="6419850"/>
            <a:ext cx="6313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DB3BC-D9AA-C249-9E0B-FE3AE73EEB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328" y="149225"/>
            <a:ext cx="1013459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80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026" y="2130425"/>
            <a:ext cx="8037286" cy="2760889"/>
          </a:xfrm>
        </p:spPr>
        <p:txBody>
          <a:bodyPr>
            <a:normAutofit/>
          </a:bodyPr>
          <a:lstStyle/>
          <a:p>
            <a:r>
              <a:rPr lang="en-US" dirty="0" smtClean="0"/>
              <a:t>Supplement e06.2:</a:t>
            </a:r>
            <a:br>
              <a:rPr lang="en-US" dirty="0" smtClean="0"/>
            </a:br>
            <a:r>
              <a:rPr lang="en-US" dirty="0" smtClean="0"/>
              <a:t>Fuzzy logic and </a:t>
            </a:r>
            <a:br>
              <a:rPr lang="en-US" dirty="0" smtClean="0"/>
            </a:br>
            <a:r>
              <a:rPr lang="en-US" dirty="0" smtClean="0"/>
              <a:t>target identification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e06.2: Fuzzy logic and target 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38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5" y="161925"/>
            <a:ext cx="7610929" cy="1255713"/>
          </a:xfrm>
        </p:spPr>
        <p:txBody>
          <a:bodyPr>
            <a:normAutofit/>
          </a:bodyPr>
          <a:lstStyle/>
          <a:p>
            <a:r>
              <a:rPr lang="en-US" dirty="0" smtClean="0"/>
              <a:t>Generation of a target ID map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e06.2: Fuzzy logic and target </a:t>
            </a:r>
            <a:r>
              <a:rPr lang="en-US" dirty="0" smtClean="0"/>
              <a:t>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41300" y="1529937"/>
            <a:ext cx="8750299" cy="5146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Some categories may sometimes be regrouped (e.g., birds and insects into “biological”), and maps of target ID can then be generated.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 err="1" smtClean="0"/>
              <a:t>Score</a:t>
            </a:r>
            <a:r>
              <a:rPr lang="en-US" sz="2400" i="1" baseline="-25000" dirty="0" err="1" smtClean="0"/>
              <a:t>biological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0.82</a:t>
            </a:r>
          </a:p>
          <a:p>
            <a:pPr marL="0" indent="0">
              <a:buNone/>
            </a:pPr>
            <a:r>
              <a:rPr lang="en-US" sz="2400" i="1" dirty="0" err="1" smtClean="0"/>
              <a:t>Score</a:t>
            </a:r>
            <a:r>
              <a:rPr lang="en-US" sz="2400" i="1" baseline="-25000" dirty="0" err="1" smtClean="0"/>
              <a:t>rain</a:t>
            </a:r>
            <a:r>
              <a:rPr lang="en-US" sz="2400" baseline="-250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0.64</a:t>
            </a:r>
            <a:endParaRPr lang="en-US" sz="2400" dirty="0"/>
          </a:p>
          <a:p>
            <a:pPr marL="0" indent="0">
              <a:buNone/>
            </a:pPr>
            <a:r>
              <a:rPr lang="en-US" sz="2400" i="1" dirty="0" err="1" smtClean="0"/>
              <a:t>Score</a:t>
            </a:r>
            <a:r>
              <a:rPr lang="en-US" sz="2400" i="1" baseline="-25000" dirty="0" err="1" smtClean="0"/>
              <a:t>ground_clutter</a:t>
            </a:r>
            <a:r>
              <a:rPr lang="en-US" sz="2400" baseline="-250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0.27</a:t>
            </a:r>
            <a:endParaRPr lang="en-US" sz="2400" dirty="0"/>
          </a:p>
          <a:p>
            <a:pPr marL="0" indent="0">
              <a:buNone/>
            </a:pPr>
            <a:r>
              <a:rPr lang="en-US" sz="2400" i="1" dirty="0" smtClean="0"/>
              <a:t>…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These maps are useful as is,											             but they also often help clean the input data used by other algorithms such as for precipitation estimation or severe weather detection.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546" y="2412364"/>
            <a:ext cx="4495799" cy="343662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776184" y="4316177"/>
            <a:ext cx="91440" cy="91440"/>
          </a:xfrm>
          <a:prstGeom prst="ellipse">
            <a:avLst/>
          </a:prstGeom>
          <a:noFill/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226785" y="2715490"/>
            <a:ext cx="2557979" cy="554181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 flipH="1" flipV="1">
            <a:off x="2784764" y="3588327"/>
            <a:ext cx="2991420" cy="773571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8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113" y="161925"/>
            <a:ext cx="7852228" cy="12557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Identification and rule-based logic</a:t>
            </a:r>
            <a:br>
              <a:rPr lang="en-US" dirty="0" smtClean="0"/>
            </a:br>
            <a:r>
              <a:rPr lang="en-US" dirty="0" smtClean="0"/>
              <a:t>A recipe for failure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e06.2: Fuzzy logic and target </a:t>
            </a:r>
            <a:r>
              <a:rPr lang="en-US" dirty="0" smtClean="0"/>
              <a:t>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41300" y="1529937"/>
            <a:ext cx="8750299" cy="394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Consider these two images of </a:t>
            </a:r>
            <a:r>
              <a:rPr lang="en-US" sz="2400" i="1" dirty="0" smtClean="0"/>
              <a:t>Z</a:t>
            </a:r>
            <a:r>
              <a:rPr lang="en-US" sz="2400" dirty="0" smtClean="0"/>
              <a:t> and </a:t>
            </a:r>
            <a:r>
              <a:rPr lang="el-GR" sz="2400" i="1" dirty="0" smtClean="0"/>
              <a:t>ρ</a:t>
            </a:r>
            <a:r>
              <a:rPr lang="en-US" sz="2400" baseline="-25000" dirty="0" smtClean="0"/>
              <a:t>co</a:t>
            </a:r>
            <a:r>
              <a:rPr lang="en-US" sz="2400" dirty="0" smtClean="0"/>
              <a:t> of weather and insects.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740" y="1938718"/>
            <a:ext cx="5960745" cy="2440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739" y="4402726"/>
            <a:ext cx="5960745" cy="2440305"/>
          </a:xfrm>
          <a:prstGeom prst="rect">
            <a:avLst/>
          </a:prstGeom>
        </p:spPr>
      </p:pic>
      <p:sp>
        <p:nvSpPr>
          <p:cNvPr id="9" name="Content Placeholder 6"/>
          <p:cNvSpPr txBox="1">
            <a:spLocks/>
          </p:cNvSpPr>
          <p:nvPr/>
        </p:nvSpPr>
        <p:spPr>
          <a:xfrm>
            <a:off x="248560" y="1967746"/>
            <a:ext cx="2941953" cy="4890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While it may visually be easy to distinguish weather from insects, it is difficult to write a simple algorithm for it. This is because some values of </a:t>
            </a:r>
            <a:r>
              <a:rPr lang="en-US" sz="2400" i="1" dirty="0"/>
              <a:t>Z</a:t>
            </a:r>
            <a:r>
              <a:rPr lang="en-US" sz="2400" dirty="0"/>
              <a:t> and </a:t>
            </a:r>
            <a:r>
              <a:rPr lang="el-GR" sz="2400" i="1" dirty="0"/>
              <a:t>ρ</a:t>
            </a:r>
            <a:r>
              <a:rPr lang="en-US" sz="2400" baseline="-25000" dirty="0"/>
              <a:t>co</a:t>
            </a:r>
            <a:r>
              <a:rPr lang="en-US" sz="2400" dirty="0"/>
              <a:t> </a:t>
            </a:r>
            <a:r>
              <a:rPr lang="en-US" sz="2400" dirty="0" smtClean="0"/>
              <a:t>are common to both, defeating simple rule-based logic such as “</a:t>
            </a:r>
            <a:r>
              <a:rPr lang="en-US" sz="2400" i="1" dirty="0" smtClean="0"/>
              <a:t>if Z &lt;</a:t>
            </a:r>
            <a:r>
              <a:rPr lang="en-US" sz="2400" i="1" dirty="0"/>
              <a:t> </a:t>
            </a:r>
            <a:r>
              <a:rPr lang="en-US" sz="2400" i="1" dirty="0" smtClean="0"/>
              <a:t>10</a:t>
            </a:r>
            <a:r>
              <a:rPr lang="en-US" sz="2400" i="1" dirty="0"/>
              <a:t> </a:t>
            </a:r>
            <a:r>
              <a:rPr lang="en-US" sz="2400" i="1" dirty="0" err="1" smtClean="0"/>
              <a:t>dBZ</a:t>
            </a:r>
            <a:r>
              <a:rPr lang="en-US" sz="2400" i="1" dirty="0" smtClean="0"/>
              <a:t> and </a:t>
            </a:r>
            <a:r>
              <a:rPr lang="el-GR" sz="2400" i="1" dirty="0"/>
              <a:t>ρ</a:t>
            </a:r>
            <a:r>
              <a:rPr lang="en-US" sz="2400" baseline="-25000" dirty="0" smtClean="0"/>
              <a:t>co</a:t>
            </a:r>
            <a:r>
              <a:rPr lang="en-US" sz="2400" i="1" dirty="0"/>
              <a:t> </a:t>
            </a:r>
            <a:r>
              <a:rPr lang="en-US" sz="2400" dirty="0" smtClean="0"/>
              <a:t>&lt;</a:t>
            </a:r>
            <a:r>
              <a:rPr lang="en-US" sz="2400" i="1" dirty="0"/>
              <a:t> </a:t>
            </a:r>
            <a:r>
              <a:rPr lang="en-US" sz="2400" dirty="0" smtClean="0"/>
              <a:t>0.95</a:t>
            </a:r>
            <a:r>
              <a:rPr lang="en-US" sz="2400" i="1" dirty="0" smtClean="0"/>
              <a:t>,</a:t>
            </a:r>
            <a:r>
              <a:rPr lang="en-US" sz="2400" dirty="0" smtClean="0"/>
              <a:t> </a:t>
            </a:r>
            <a:r>
              <a:rPr lang="en-US" sz="2400" i="1" dirty="0" smtClean="0"/>
              <a:t>then it can only be an insect”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7281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5" y="161925"/>
            <a:ext cx="7610929" cy="12557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Introducing fuzzy logic, or</a:t>
            </a:r>
            <a:br>
              <a:rPr lang="en-US" dirty="0" smtClean="0"/>
            </a:br>
            <a:r>
              <a:rPr lang="en-US" dirty="0" smtClean="0"/>
              <a:t>accepting “maybe” as a answer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e06.2: Fuzzy logic and target </a:t>
            </a:r>
            <a:r>
              <a:rPr lang="en-US" dirty="0" smtClean="0"/>
              <a:t>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41300" y="1529937"/>
            <a:ext cx="8750299" cy="394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Sometimes, as is the case here, the information may not be sufficient.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740" y="1938718"/>
            <a:ext cx="5960745" cy="24403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739" y="4402726"/>
            <a:ext cx="5960745" cy="2440305"/>
          </a:xfrm>
          <a:prstGeom prst="rect">
            <a:avLst/>
          </a:prstGeom>
        </p:spPr>
      </p:pic>
      <p:sp>
        <p:nvSpPr>
          <p:cNvPr id="9" name="Content Placeholder 6"/>
          <p:cNvSpPr txBox="1">
            <a:spLocks/>
          </p:cNvSpPr>
          <p:nvPr/>
        </p:nvSpPr>
        <p:spPr>
          <a:xfrm>
            <a:off x="248560" y="1898471"/>
            <a:ext cx="2941953" cy="4973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In such instances, instead of taking a decision immediately, one can gradually accumulate evidence and delay the decision until all the information has been considered.</a:t>
            </a:r>
          </a:p>
          <a:p>
            <a:pPr marL="0" indent="0">
              <a:buNone/>
            </a:pPr>
            <a:r>
              <a:rPr lang="en-US" sz="2400" dirty="0" smtClean="0"/>
              <a:t>Fuzzy logic has been designed to ease the implementation of such an approach.</a:t>
            </a:r>
          </a:p>
        </p:txBody>
      </p:sp>
    </p:spTree>
    <p:extLst>
      <p:ext uri="{BB962C8B-B14F-4D97-AF65-F5344CB8AC3E}">
        <p14:creationId xmlns:p14="http://schemas.microsoft.com/office/powerpoint/2010/main" val="6214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5" y="161925"/>
            <a:ext cx="7610929" cy="12557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Identification based on fuzzy logic</a:t>
            </a:r>
            <a:br>
              <a:rPr lang="en-US" dirty="0" smtClean="0"/>
            </a:br>
            <a:r>
              <a:rPr lang="en-US" dirty="0" smtClean="0"/>
              <a:t>Overview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e06.2: Fuzzy logic and target </a:t>
            </a:r>
            <a:r>
              <a:rPr lang="en-US" dirty="0" smtClean="0"/>
              <a:t>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41300" y="1529937"/>
            <a:ext cx="8750299" cy="5146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* Step 1: Use different data sources, such as: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Radar reflectivity (intensity, texture, vertical gradient),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Doppler velocity and spectrum </a:t>
            </a:r>
            <a:r>
              <a:rPr lang="en-US" sz="2400" dirty="0"/>
              <a:t>width </a:t>
            </a:r>
            <a:r>
              <a:rPr lang="en-US" sz="2400" dirty="0" smtClean="0"/>
              <a:t>(magnitude, texture),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Dual-polarization quantities </a:t>
            </a:r>
            <a:r>
              <a:rPr lang="en-US" sz="2400" dirty="0"/>
              <a:t>(</a:t>
            </a:r>
            <a:r>
              <a:rPr lang="en-US" sz="2400" dirty="0" smtClean="0"/>
              <a:t>magnitude and </a:t>
            </a:r>
            <a:r>
              <a:rPr lang="en-US" sz="2400" dirty="0"/>
              <a:t>texture</a:t>
            </a:r>
            <a:r>
              <a:rPr lang="en-US" sz="2400" dirty="0" smtClean="0"/>
              <a:t>), and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- Context information (altitude, temperature, time of day/year…),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to score how “compatible” their values are with different types of targets (rain, snow, hail, ground targets, insects, etc.);</a:t>
            </a:r>
          </a:p>
          <a:p>
            <a:pPr marL="0" indent="0">
              <a:buNone/>
            </a:pPr>
            <a:r>
              <a:rPr lang="en-US" sz="2400" dirty="0" smtClean="0"/>
              <a:t>* Step 2: Aggregate or combine the different scores;</a:t>
            </a:r>
          </a:p>
          <a:p>
            <a:pPr marL="0" indent="0">
              <a:buNone/>
            </a:pPr>
            <a:r>
              <a:rPr lang="en-US" sz="2400" dirty="0" smtClean="0"/>
              <a:t>* Step 3: Determine one (or several possible) winner(s).</a:t>
            </a:r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7796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5" y="161925"/>
            <a:ext cx="7610929" cy="12557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 1: “</a:t>
            </a:r>
            <a:r>
              <a:rPr lang="en-US" dirty="0" err="1" smtClean="0"/>
              <a:t>Fuzzification</a:t>
            </a:r>
            <a:r>
              <a:rPr lang="en-US" dirty="0" smtClean="0"/>
              <a:t>”, or</a:t>
            </a:r>
            <a:br>
              <a:rPr lang="en-US" dirty="0" smtClean="0"/>
            </a:br>
            <a:r>
              <a:rPr lang="en-US" dirty="0" smtClean="0"/>
              <a:t>obtaining “membership functions”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e06.2: Fuzzy logic and target </a:t>
            </a:r>
            <a:r>
              <a:rPr lang="en-US" dirty="0" smtClean="0"/>
              <a:t>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41300" y="1529937"/>
            <a:ext cx="8750299" cy="5146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A membership function defines how the different values of data from every source, or their combination, are compatible with different types of targets. There is hence a membership function for each type of target and each type of input data used. Examples of simple membership functions are illustrated below. Given a measurement of reflectivity and of </a:t>
            </a:r>
            <a:r>
              <a:rPr lang="en-US" sz="2400" i="1" dirty="0" err="1" smtClean="0"/>
              <a:t>Z</a:t>
            </a:r>
            <a:r>
              <a:rPr lang="en-US" sz="2400" baseline="-25000" dirty="0" err="1" smtClean="0"/>
              <a:t>dr</a:t>
            </a:r>
            <a:r>
              <a:rPr lang="en-US" sz="2400" dirty="0" smtClean="0"/>
              <a:t>, these functions evaluate how plausibly such values could be caused by three types of targets (insects, rain, hail).</a:t>
            </a:r>
            <a:endParaRPr lang="en-US" sz="2400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 flipV="1">
            <a:off x="769257" y="4324934"/>
            <a:ext cx="14514" cy="1891146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776517" y="6208826"/>
            <a:ext cx="3374569" cy="0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66058" y="6063686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558804" y="4503434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CA" sz="1400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-857944" y="5155075"/>
            <a:ext cx="2407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Membership or</a:t>
            </a:r>
          </a:p>
          <a:p>
            <a:pPr algn="ctr"/>
            <a:r>
              <a:rPr lang="en-US" sz="1400" dirty="0" smtClean="0"/>
              <a:t>compatibility functions</a:t>
            </a:r>
            <a:endParaRPr lang="en-CA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1112985" y="6430325"/>
            <a:ext cx="2615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source 1 (e.g., reflectivity)</a:t>
            </a:r>
            <a:endParaRPr lang="en-CA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1182906" y="6211773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2931846" y="6214270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50 </a:t>
            </a:r>
            <a:r>
              <a:rPr lang="en-US" sz="1400" dirty="0" err="1" smtClean="0"/>
              <a:t>dBZ</a:t>
            </a:r>
            <a:endParaRPr lang="en-CA" sz="1400" dirty="0"/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782402" y="4657322"/>
            <a:ext cx="974956" cy="1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752595" y="4657322"/>
            <a:ext cx="576267" cy="1555131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1318520" y="4657322"/>
            <a:ext cx="515043" cy="1551507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24040" y="4657322"/>
            <a:ext cx="1471617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285468" y="4657322"/>
            <a:ext cx="272120" cy="155150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2819244" y="4662069"/>
            <a:ext cx="323319" cy="15594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3142562" y="4657322"/>
            <a:ext cx="87698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925503" y="4360544"/>
            <a:ext cx="752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CC00"/>
                </a:solidFill>
              </a:rPr>
              <a:t>Insects</a:t>
            </a:r>
            <a:endParaRPr lang="en-CA" sz="1600" dirty="0">
              <a:solidFill>
                <a:srgbClr val="00CC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249601" y="4360528"/>
            <a:ext cx="569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Rain</a:t>
            </a:r>
            <a:endParaRPr lang="en-CA" sz="1600" dirty="0">
              <a:solidFill>
                <a:srgbClr val="0000FF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306971" y="4355749"/>
            <a:ext cx="531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Hail</a:t>
            </a:r>
            <a:endParaRPr lang="en-CA" sz="1600" dirty="0">
              <a:solidFill>
                <a:srgbClr val="FF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4019551" y="4652832"/>
            <a:ext cx="76199" cy="4456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5406483" y="4332194"/>
            <a:ext cx="14514" cy="1891146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5420886" y="6216088"/>
            <a:ext cx="3374569" cy="1486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203284" y="6070946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5196030" y="4510694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CA" sz="1400" dirty="0"/>
          </a:p>
        </p:txBody>
      </p:sp>
      <p:sp>
        <p:nvSpPr>
          <p:cNvPr id="79" name="TextBox 78"/>
          <p:cNvSpPr txBox="1"/>
          <p:nvPr/>
        </p:nvSpPr>
        <p:spPr>
          <a:xfrm rot="16200000">
            <a:off x="3779282" y="5120770"/>
            <a:ext cx="2407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Membership or</a:t>
            </a:r>
          </a:p>
          <a:p>
            <a:pPr algn="ctr"/>
            <a:r>
              <a:rPr lang="en-US" sz="1400" dirty="0" smtClean="0"/>
              <a:t>compatibility functions</a:t>
            </a:r>
            <a:endParaRPr lang="en-CA" sz="1400" dirty="0"/>
          </a:p>
        </p:txBody>
      </p:sp>
      <p:sp>
        <p:nvSpPr>
          <p:cNvPr id="84" name="TextBox 83"/>
          <p:cNvSpPr txBox="1"/>
          <p:nvPr/>
        </p:nvSpPr>
        <p:spPr>
          <a:xfrm>
            <a:off x="5862044" y="6437585"/>
            <a:ext cx="2407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source 2 (e.g., </a:t>
            </a:r>
            <a:r>
              <a:rPr lang="en-US" sz="1400" i="1" dirty="0" err="1" smtClean="0"/>
              <a:t>Z</a:t>
            </a:r>
            <a:r>
              <a:rPr lang="en-US" sz="1400" baseline="-25000" dirty="0" err="1" smtClean="0"/>
              <a:t>dr</a:t>
            </a:r>
            <a:r>
              <a:rPr lang="en-US" sz="1400" dirty="0" smtClean="0"/>
              <a:t>)</a:t>
            </a:r>
            <a:endParaRPr lang="en-CA" sz="1400" dirty="0"/>
          </a:p>
        </p:txBody>
      </p:sp>
      <p:sp>
        <p:nvSpPr>
          <p:cNvPr id="85" name="TextBox 84"/>
          <p:cNvSpPr txBox="1"/>
          <p:nvPr/>
        </p:nvSpPr>
        <p:spPr>
          <a:xfrm>
            <a:off x="5820132" y="6223796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86" name="TextBox 85"/>
          <p:cNvSpPr txBox="1"/>
          <p:nvPr/>
        </p:nvSpPr>
        <p:spPr>
          <a:xfrm>
            <a:off x="7569072" y="6221530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 dB</a:t>
            </a:r>
            <a:endParaRPr lang="en-CA" sz="1400" dirty="0"/>
          </a:p>
        </p:txBody>
      </p:sp>
      <p:cxnSp>
        <p:nvCxnSpPr>
          <p:cNvPr id="87" name="Straight Connector 86"/>
          <p:cNvCxnSpPr/>
          <p:nvPr/>
        </p:nvCxnSpPr>
        <p:spPr>
          <a:xfrm flipH="1">
            <a:off x="5436387" y="4664582"/>
            <a:ext cx="261248" cy="15490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5697635" y="4662069"/>
            <a:ext cx="598390" cy="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5614368" y="4360528"/>
            <a:ext cx="531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Hail</a:t>
            </a:r>
            <a:endParaRPr lang="en-CA" sz="1600" dirty="0">
              <a:solidFill>
                <a:srgbClr val="FF0000"/>
              </a:solidFill>
            </a:endParaRPr>
          </a:p>
        </p:txBody>
      </p:sp>
      <p:cxnSp>
        <p:nvCxnSpPr>
          <p:cNvPr id="90" name="Straight Connector 89"/>
          <p:cNvCxnSpPr/>
          <p:nvPr/>
        </p:nvCxnSpPr>
        <p:spPr>
          <a:xfrm>
            <a:off x="6296025" y="4662069"/>
            <a:ext cx="354798" cy="15467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flipV="1">
            <a:off x="5943831" y="4662069"/>
            <a:ext cx="209319" cy="1551539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6153150" y="4664583"/>
            <a:ext cx="423863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6577013" y="4659985"/>
            <a:ext cx="582720" cy="1548841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6146173" y="4365307"/>
            <a:ext cx="569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Rain</a:t>
            </a:r>
            <a:endParaRPr lang="en-CA" sz="1600" dirty="0">
              <a:solidFill>
                <a:srgbClr val="0000FF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6995703" y="4659985"/>
            <a:ext cx="990127" cy="6415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7981067" y="4666399"/>
            <a:ext cx="576267" cy="1555131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153975" y="4369621"/>
            <a:ext cx="752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CC00"/>
                </a:solidFill>
              </a:rPr>
              <a:t>Insects</a:t>
            </a:r>
            <a:endParaRPr lang="en-CA" sz="1600" dirty="0">
              <a:solidFill>
                <a:srgbClr val="00CC00"/>
              </a:solidFill>
            </a:endParaRPr>
          </a:p>
        </p:txBody>
      </p:sp>
      <p:cxnSp>
        <p:nvCxnSpPr>
          <p:cNvPr id="102" name="Straight Connector 101"/>
          <p:cNvCxnSpPr/>
          <p:nvPr/>
        </p:nvCxnSpPr>
        <p:spPr>
          <a:xfrm flipH="1">
            <a:off x="6296025" y="4653408"/>
            <a:ext cx="699678" cy="1564166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801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5" y="161925"/>
            <a:ext cx="7610929" cy="12557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 1: “</a:t>
            </a:r>
            <a:r>
              <a:rPr lang="en-US" dirty="0" err="1" smtClean="0"/>
              <a:t>Fuzzification</a:t>
            </a:r>
            <a:r>
              <a:rPr lang="en-US" dirty="0" smtClean="0"/>
              <a:t>”, or</a:t>
            </a:r>
            <a:br>
              <a:rPr lang="en-US" dirty="0" smtClean="0"/>
            </a:br>
            <a:r>
              <a:rPr lang="en-US" dirty="0" smtClean="0"/>
              <a:t>obtaining “membership functions”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e06.2: Fuzzy logic and target </a:t>
            </a:r>
            <a:r>
              <a:rPr lang="en-US" dirty="0" smtClean="0"/>
              <a:t>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41299" y="1529937"/>
            <a:ext cx="8887968" cy="5146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The key to membership functions is to use the full range of values between 0 (very unlikely) and 1 (very possible), and allow for the possibility that a) sometimes a value may only be partially compatible with a target type, and b) multiple positive answers may be acceptable.</a:t>
            </a:r>
          </a:p>
          <a:p>
            <a:pPr marL="0" indent="0">
              <a:buNone/>
            </a:pPr>
            <a:r>
              <a:rPr lang="en-US" sz="2400" dirty="0" smtClean="0"/>
              <a:t>Trapezoidal functions are simple to design, but not as good as more complex functions that are based on probability of occurrence. They nevertheless are the most </a:t>
            </a:r>
            <a:r>
              <a:rPr lang="en-US" sz="2400" dirty="0" smtClean="0"/>
              <a:t>commonly </a:t>
            </a:r>
            <a:r>
              <a:rPr lang="en-US" sz="2400" dirty="0" smtClean="0"/>
              <a:t>used </a:t>
            </a:r>
            <a:r>
              <a:rPr lang="en-US" sz="2400" dirty="0" smtClean="0"/>
              <a:t>in </a:t>
            </a:r>
            <a:r>
              <a:rPr lang="en-US" sz="2400" dirty="0" smtClean="0"/>
              <a:t>the early </a:t>
            </a:r>
            <a:r>
              <a:rPr lang="en-US" sz="2400" dirty="0" smtClean="0"/>
              <a:t>21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century.</a:t>
            </a:r>
            <a:endParaRPr lang="en-US" sz="2400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769257" y="4324934"/>
            <a:ext cx="14514" cy="1891146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76517" y="6208826"/>
            <a:ext cx="3374569" cy="0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6058" y="6063686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58804" y="4503434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CA" sz="14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857944" y="5155075"/>
            <a:ext cx="2407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Membership or</a:t>
            </a:r>
          </a:p>
          <a:p>
            <a:pPr algn="ctr"/>
            <a:r>
              <a:rPr lang="en-US" sz="1400" dirty="0" smtClean="0"/>
              <a:t>compatibility functions</a:t>
            </a:r>
            <a:endParaRPr lang="en-CA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99130" y="6430325"/>
            <a:ext cx="2615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source 1 (e.g., reflectivity)</a:t>
            </a:r>
            <a:endParaRPr lang="en-CA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182906" y="6211773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931846" y="6214270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50 </a:t>
            </a:r>
            <a:r>
              <a:rPr lang="en-US" sz="1400" dirty="0" err="1" smtClean="0"/>
              <a:t>dBZ</a:t>
            </a:r>
            <a:endParaRPr lang="en-CA" sz="1400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782402" y="4657322"/>
            <a:ext cx="974956" cy="1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752595" y="4657322"/>
            <a:ext cx="576267" cy="1555131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318520" y="4657322"/>
            <a:ext cx="515043" cy="1551507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824040" y="4657322"/>
            <a:ext cx="1471617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285468" y="4657322"/>
            <a:ext cx="272120" cy="155150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819244" y="4662069"/>
            <a:ext cx="323319" cy="15594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142562" y="4657322"/>
            <a:ext cx="87698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925503" y="4360544"/>
            <a:ext cx="752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CC00"/>
                </a:solidFill>
              </a:rPr>
              <a:t>Insects</a:t>
            </a:r>
            <a:endParaRPr lang="en-CA" sz="1600" dirty="0">
              <a:solidFill>
                <a:srgbClr val="00CC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249601" y="4360528"/>
            <a:ext cx="569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Rain</a:t>
            </a:r>
            <a:endParaRPr lang="en-CA" sz="1600" dirty="0">
              <a:solidFill>
                <a:srgbClr val="0000FF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306971" y="4355749"/>
            <a:ext cx="531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Hail</a:t>
            </a:r>
            <a:endParaRPr lang="en-CA" sz="1600" dirty="0">
              <a:solidFill>
                <a:srgbClr val="FF0000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4019551" y="4652832"/>
            <a:ext cx="76199" cy="4456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 flipV="1">
            <a:off x="5406483" y="4332194"/>
            <a:ext cx="14514" cy="1891146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5420886" y="6216088"/>
            <a:ext cx="3374569" cy="1486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203284" y="6070946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5196030" y="4510694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CA" sz="1400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3779282" y="5120770"/>
            <a:ext cx="2407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Membership or</a:t>
            </a:r>
          </a:p>
          <a:p>
            <a:pPr algn="ctr"/>
            <a:r>
              <a:rPr lang="en-US" sz="1400" dirty="0" smtClean="0"/>
              <a:t>compatibility functions</a:t>
            </a:r>
            <a:endParaRPr lang="en-CA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5862044" y="6437585"/>
            <a:ext cx="2407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source 2 (e.g., </a:t>
            </a:r>
            <a:r>
              <a:rPr lang="en-US" sz="1400" i="1" dirty="0" err="1" smtClean="0"/>
              <a:t>Z</a:t>
            </a:r>
            <a:r>
              <a:rPr lang="en-US" sz="1400" baseline="-25000" dirty="0" err="1" smtClean="0"/>
              <a:t>dr</a:t>
            </a:r>
            <a:r>
              <a:rPr lang="en-US" sz="1400" dirty="0" smtClean="0"/>
              <a:t>)</a:t>
            </a:r>
            <a:endParaRPr lang="en-CA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5820132" y="6223796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7569072" y="6221530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 dB</a:t>
            </a:r>
            <a:endParaRPr lang="en-CA" sz="1400" dirty="0"/>
          </a:p>
        </p:txBody>
      </p:sp>
      <p:cxnSp>
        <p:nvCxnSpPr>
          <p:cNvPr id="60" name="Straight Connector 59"/>
          <p:cNvCxnSpPr/>
          <p:nvPr/>
        </p:nvCxnSpPr>
        <p:spPr>
          <a:xfrm flipH="1">
            <a:off x="5436387" y="4664582"/>
            <a:ext cx="261248" cy="15490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5697635" y="4662069"/>
            <a:ext cx="598390" cy="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614368" y="4360528"/>
            <a:ext cx="531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Hail</a:t>
            </a:r>
            <a:endParaRPr lang="en-CA" sz="1600" dirty="0">
              <a:solidFill>
                <a:srgbClr val="FF0000"/>
              </a:solidFill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6296025" y="4662069"/>
            <a:ext cx="354798" cy="15467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5943831" y="4662069"/>
            <a:ext cx="209319" cy="1551539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153150" y="4664583"/>
            <a:ext cx="423863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6577013" y="4659985"/>
            <a:ext cx="582720" cy="1548841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6146173" y="4365307"/>
            <a:ext cx="569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Rain</a:t>
            </a:r>
            <a:endParaRPr lang="en-CA" sz="1600" dirty="0">
              <a:solidFill>
                <a:srgbClr val="0000FF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6995703" y="4659985"/>
            <a:ext cx="990127" cy="6415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981067" y="4666399"/>
            <a:ext cx="576267" cy="1555131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7153975" y="4369621"/>
            <a:ext cx="752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CC00"/>
                </a:solidFill>
              </a:rPr>
              <a:t>Insects</a:t>
            </a:r>
            <a:endParaRPr lang="en-CA" sz="1600" dirty="0">
              <a:solidFill>
                <a:srgbClr val="00CC00"/>
              </a:solidFill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H="1">
            <a:off x="6296025" y="4653408"/>
            <a:ext cx="699678" cy="1564166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913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5" y="161925"/>
            <a:ext cx="7610929" cy="12557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 1: “</a:t>
            </a:r>
            <a:r>
              <a:rPr lang="en-US" dirty="0" err="1" smtClean="0"/>
              <a:t>Fuzzification</a:t>
            </a:r>
            <a:r>
              <a:rPr lang="en-US" dirty="0" smtClean="0"/>
              <a:t>”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e06.2: Fuzzy logic and target </a:t>
            </a:r>
            <a:r>
              <a:rPr lang="en-US" dirty="0" smtClean="0"/>
              <a:t>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4685283" y="1529937"/>
            <a:ext cx="4443984" cy="5146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For example, based simply on the reflectivity test, the two echoes near 20 </a:t>
            </a:r>
            <a:r>
              <a:rPr lang="en-US" sz="2400" dirty="0" err="1" smtClean="0"/>
              <a:t>dBZ</a:t>
            </a:r>
            <a:r>
              <a:rPr lang="en-US" sz="2400" dirty="0" smtClean="0"/>
              <a:t> could very possibly be rain (rain score of 1), possibly be strong insects (insect score near 0.5), but not hail (hail score of 0). </a:t>
            </a:r>
          </a:p>
          <a:p>
            <a:pPr marL="0" indent="0">
              <a:buNone/>
            </a:pPr>
            <a:r>
              <a:rPr lang="en-US" sz="2400" dirty="0" smtClean="0"/>
              <a:t>Only with additional tests (e.g., with </a:t>
            </a:r>
            <a:r>
              <a:rPr lang="en-US" sz="2400" i="1" dirty="0" err="1" smtClean="0"/>
              <a:t>Z</a:t>
            </a:r>
            <a:r>
              <a:rPr lang="en-US" sz="2400" baseline="-25000" dirty="0" err="1" smtClean="0"/>
              <a:t>dr</a:t>
            </a:r>
            <a:r>
              <a:rPr lang="en-US" sz="2400" dirty="0" smtClean="0"/>
              <a:t>, </a:t>
            </a:r>
            <a:r>
              <a:rPr lang="el-GR" sz="2400" i="1" dirty="0" smtClean="0"/>
              <a:t>ρ</a:t>
            </a:r>
            <a:r>
              <a:rPr lang="en-US" sz="2400" baseline="-25000" dirty="0" smtClean="0"/>
              <a:t>co</a:t>
            </a:r>
            <a:r>
              <a:rPr lang="en-US" sz="2400" dirty="0" smtClean="0"/>
              <a:t>, etc.) will the left echo get gradually higher insect scores, while the middle echo will keep getting better rain scores.</a:t>
            </a:r>
          </a:p>
          <a:p>
            <a:pPr marL="0" indent="0">
              <a:buNone/>
            </a:pPr>
            <a:r>
              <a:rPr lang="en-US" sz="2400" dirty="0" smtClean="0"/>
              <a:t>The same process is repeated for all echoes.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769257" y="4324934"/>
            <a:ext cx="14514" cy="1891146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76517" y="6208826"/>
            <a:ext cx="3374569" cy="0"/>
          </a:xfrm>
          <a:prstGeom prst="straightConnector1">
            <a:avLst/>
          </a:prstGeom>
          <a:ln w="12700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6058" y="6063686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58804" y="4503434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1</a:t>
            </a:r>
            <a:endParaRPr lang="en-CA" sz="14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857944" y="5155075"/>
            <a:ext cx="2407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Membership or</a:t>
            </a:r>
          </a:p>
          <a:p>
            <a:pPr algn="ctr"/>
            <a:r>
              <a:rPr lang="en-US" sz="1400" dirty="0" smtClean="0"/>
              <a:t>compatibility functions</a:t>
            </a:r>
            <a:endParaRPr lang="en-CA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99130" y="6430325"/>
            <a:ext cx="2615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Data source 1 (e.g., reflectivity)</a:t>
            </a:r>
            <a:endParaRPr lang="en-CA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182906" y="6211773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</a:t>
            </a:r>
            <a:endParaRPr lang="en-CA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931846" y="6214270"/>
            <a:ext cx="70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50 </a:t>
            </a:r>
            <a:r>
              <a:rPr lang="en-US" sz="1400" dirty="0" err="1" smtClean="0"/>
              <a:t>dBZ</a:t>
            </a:r>
            <a:endParaRPr lang="en-CA" sz="1400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782402" y="4657322"/>
            <a:ext cx="974956" cy="1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752595" y="4657322"/>
            <a:ext cx="576267" cy="1555131"/>
          </a:xfrm>
          <a:prstGeom prst="line">
            <a:avLst/>
          </a:prstGeom>
          <a:ln w="19050">
            <a:solidFill>
              <a:srgbClr val="00CC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318520" y="4657322"/>
            <a:ext cx="515043" cy="1551507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824040" y="4657322"/>
            <a:ext cx="1471617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285468" y="4657322"/>
            <a:ext cx="272120" cy="155150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2819244" y="4662069"/>
            <a:ext cx="323319" cy="155946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142562" y="4657322"/>
            <a:ext cx="87698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925503" y="4360544"/>
            <a:ext cx="752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CC00"/>
                </a:solidFill>
              </a:rPr>
              <a:t>Insects</a:t>
            </a:r>
            <a:endParaRPr lang="en-CA" sz="1600" dirty="0">
              <a:solidFill>
                <a:srgbClr val="00CC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249601" y="4360528"/>
            <a:ext cx="5696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Rain</a:t>
            </a:r>
            <a:endParaRPr lang="en-CA" sz="1600" dirty="0">
              <a:solidFill>
                <a:srgbClr val="0000FF"/>
              </a:solidFill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4019551" y="4652832"/>
            <a:ext cx="76199" cy="4456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96" y="777474"/>
            <a:ext cx="4495800" cy="343662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481134" y="2681287"/>
            <a:ext cx="91440" cy="91440"/>
          </a:xfrm>
          <a:prstGeom prst="ellipse">
            <a:avLst/>
          </a:prstGeom>
          <a:noFill/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Oval 26"/>
          <p:cNvSpPr/>
          <p:nvPr/>
        </p:nvSpPr>
        <p:spPr>
          <a:xfrm>
            <a:off x="1962181" y="2528855"/>
            <a:ext cx="91440" cy="91440"/>
          </a:xfrm>
          <a:prstGeom prst="ellipse">
            <a:avLst/>
          </a:prstGeom>
          <a:noFill/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Oval 27"/>
          <p:cNvSpPr/>
          <p:nvPr/>
        </p:nvSpPr>
        <p:spPr>
          <a:xfrm>
            <a:off x="2133633" y="2390712"/>
            <a:ext cx="91440" cy="91440"/>
          </a:xfrm>
          <a:prstGeom prst="ellipse">
            <a:avLst/>
          </a:prstGeom>
          <a:noFill/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>
            <a:off x="1541143" y="2772727"/>
            <a:ext cx="481047" cy="1752299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27" idx="4"/>
          </p:cNvCxnSpPr>
          <p:nvPr/>
        </p:nvCxnSpPr>
        <p:spPr>
          <a:xfrm>
            <a:off x="2007901" y="2620295"/>
            <a:ext cx="11904" cy="1883139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28" idx="5"/>
          </p:cNvCxnSpPr>
          <p:nvPr/>
        </p:nvCxnSpPr>
        <p:spPr>
          <a:xfrm>
            <a:off x="2211682" y="2468761"/>
            <a:ext cx="1298280" cy="2061044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024568" y="4525058"/>
            <a:ext cx="11911" cy="1678252"/>
          </a:xfrm>
          <a:prstGeom prst="line">
            <a:avLst/>
          </a:prstGeom>
          <a:ln w="12700">
            <a:solidFill>
              <a:srgbClr val="00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504007" y="4519330"/>
            <a:ext cx="11911" cy="1678252"/>
          </a:xfrm>
          <a:prstGeom prst="line">
            <a:avLst/>
          </a:prstGeom>
          <a:ln w="12700">
            <a:solidFill>
              <a:srgbClr val="00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306971" y="4355749"/>
            <a:ext cx="531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Hail</a:t>
            </a:r>
            <a:endParaRPr lang="en-CA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5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5" y="161925"/>
            <a:ext cx="7610929" cy="12557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 2: Aggregation</a:t>
            </a:r>
            <a:br>
              <a:rPr lang="en-US" dirty="0" smtClean="0"/>
            </a:br>
            <a:r>
              <a:rPr lang="en-US" dirty="0" smtClean="0"/>
              <a:t>or combining results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e06.2: Fuzzy logic and target </a:t>
            </a:r>
            <a:r>
              <a:rPr lang="en-US" dirty="0" smtClean="0"/>
              <a:t>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B3BC-D9AA-C249-9E0B-FE3AE73EEB10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41300" y="1529937"/>
            <a:ext cx="8750299" cy="5146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The scores of the different tests must then be combined. Often, each test score is weighted by a constant, e.g. </a:t>
            </a:r>
            <a:r>
              <a:rPr lang="en-US" sz="2400" i="1" dirty="0" err="1" smtClean="0"/>
              <a:t>Weight</a:t>
            </a:r>
            <a:r>
              <a:rPr lang="en-US" sz="2400" i="1" baseline="-25000" dirty="0" err="1" smtClean="0"/>
              <a:t>Z_test</a:t>
            </a:r>
            <a:r>
              <a:rPr lang="en-US" sz="2400" dirty="0" smtClean="0"/>
              <a:t>, that depends on how good a test is at separating different categories, the quality of the data used, and possibly the redundancy of the different tests. Those weighted scores are then often combined as a sum, e.g.: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400" dirty="0" smtClean="0"/>
              <a:t>Additional </a:t>
            </a:r>
            <a:r>
              <a:rPr lang="en-US" sz="2400" dirty="0" smtClean="0"/>
              <a:t>inputs can then be taken advantage of to promote or invalidate different target types. For example, the altitude of observation with respect to a detected bright band can be used to eliminate some echo categories such as rain and insects above the bright band, or snow below.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6046"/>
            <a:ext cx="9144000" cy="66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50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85" y="161925"/>
            <a:ext cx="7610929" cy="1255713"/>
          </a:xfrm>
        </p:spPr>
        <p:txBody>
          <a:bodyPr>
            <a:normAutofit/>
          </a:bodyPr>
          <a:lstStyle/>
          <a:p>
            <a:r>
              <a:rPr lang="en-US" dirty="0" smtClean="0"/>
              <a:t>Step 3: Winner selection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e06.2: Fuzzy logic and target </a:t>
            </a:r>
            <a:r>
              <a:rPr lang="en-US" dirty="0" smtClean="0"/>
              <a:t>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60228" y="6392140"/>
            <a:ext cx="631371" cy="365125"/>
          </a:xfrm>
        </p:spPr>
        <p:txBody>
          <a:bodyPr/>
          <a:lstStyle/>
          <a:p>
            <a:fld id="{3FDDB3BC-D9AA-C249-9E0B-FE3AE73EEB10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241300" y="1529937"/>
            <a:ext cx="8750299" cy="5146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Once all the scores are computed, the target category with the highest score is generally chosen as the target type at that location.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 err="1" smtClean="0"/>
              <a:t>Score</a:t>
            </a:r>
            <a:r>
              <a:rPr lang="en-US" sz="2400" i="1" baseline="-25000" dirty="0" err="1" smtClean="0"/>
              <a:t>insects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0.82</a:t>
            </a:r>
          </a:p>
          <a:p>
            <a:pPr marL="0" indent="0">
              <a:buNone/>
            </a:pPr>
            <a:r>
              <a:rPr lang="en-US" sz="2400" i="1" dirty="0" err="1" smtClean="0"/>
              <a:t>Score</a:t>
            </a:r>
            <a:r>
              <a:rPr lang="en-US" sz="2400" i="1" baseline="-25000" dirty="0" err="1" smtClean="0"/>
              <a:t>rain</a:t>
            </a:r>
            <a:r>
              <a:rPr lang="en-US" sz="2400" baseline="-250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0.64</a:t>
            </a:r>
            <a:endParaRPr lang="en-US" sz="2400" dirty="0"/>
          </a:p>
          <a:p>
            <a:pPr marL="0" indent="0">
              <a:buNone/>
            </a:pPr>
            <a:r>
              <a:rPr lang="en-US" sz="2400" i="1" dirty="0" err="1" smtClean="0"/>
              <a:t>Score</a:t>
            </a:r>
            <a:r>
              <a:rPr lang="en-US" sz="2400" i="1" baseline="-25000" dirty="0" err="1" smtClean="0"/>
              <a:t>birds</a:t>
            </a:r>
            <a:r>
              <a:rPr lang="en-US" sz="2400" dirty="0" smtClean="0"/>
              <a:t>= 0.51</a:t>
            </a:r>
            <a:endParaRPr lang="en-US" sz="2400" dirty="0"/>
          </a:p>
          <a:p>
            <a:pPr marL="0" indent="0">
              <a:buNone/>
            </a:pPr>
            <a:r>
              <a:rPr lang="en-US" sz="2400" i="1" dirty="0" err="1" smtClean="0"/>
              <a:t>Score</a:t>
            </a:r>
            <a:r>
              <a:rPr lang="en-US" sz="2400" i="1" baseline="-25000" dirty="0" err="1" smtClean="0"/>
              <a:t>ground_clutter</a:t>
            </a:r>
            <a:r>
              <a:rPr lang="en-US" sz="2400" baseline="-250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0.27</a:t>
            </a:r>
            <a:endParaRPr lang="en-US" sz="2400" dirty="0"/>
          </a:p>
          <a:p>
            <a:pPr marL="0" indent="0">
              <a:buNone/>
            </a:pPr>
            <a:r>
              <a:rPr lang="en-US" sz="2400" i="1" dirty="0" smtClean="0"/>
              <a:t>…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546" y="2412364"/>
            <a:ext cx="4495800" cy="343662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776184" y="4316177"/>
            <a:ext cx="91440" cy="91440"/>
          </a:xfrm>
          <a:prstGeom prst="ellipse">
            <a:avLst/>
          </a:prstGeom>
          <a:noFill/>
          <a:ln w="635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Connector 8"/>
          <p:cNvCxnSpPr>
            <a:stCxn id="8" idx="2"/>
          </p:cNvCxnSpPr>
          <p:nvPr/>
        </p:nvCxnSpPr>
        <p:spPr>
          <a:xfrm flipH="1" flipV="1">
            <a:off x="2784764" y="3726872"/>
            <a:ext cx="2991420" cy="635025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26785" y="2715490"/>
            <a:ext cx="2322451" cy="554181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03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patibleSerif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3597</TotalTime>
  <Words>831</Words>
  <Application>Microsoft Office PowerPoint</Application>
  <PresentationFormat>On-screen Show (4:3)</PresentationFormat>
  <Paragraphs>120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Template</vt:lpstr>
      <vt:lpstr>Supplement e06.2: Fuzzy logic and  target identification</vt:lpstr>
      <vt:lpstr>Identification and rule-based logic A recipe for failure</vt:lpstr>
      <vt:lpstr>Introducing fuzzy logic, or accepting “maybe” as a answer</vt:lpstr>
      <vt:lpstr>Identification based on fuzzy logic Overview</vt:lpstr>
      <vt:lpstr>Step 1: “Fuzzification”, or obtaining “membership functions”</vt:lpstr>
      <vt:lpstr>Step 1: “Fuzzification”, or obtaining “membership functions”</vt:lpstr>
      <vt:lpstr>Step 1: “Fuzzification” </vt:lpstr>
      <vt:lpstr>Step 2: Aggregation or combining results</vt:lpstr>
      <vt:lpstr>Step 3: Winner selection</vt:lpstr>
      <vt:lpstr>Generation of a target ID map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e06.2: Fuzzy logic and target ID</dc:title>
  <dc:creator>Frederic Fabry</dc:creator>
  <cp:lastModifiedBy>Frederic Fabry</cp:lastModifiedBy>
  <cp:revision>184</cp:revision>
  <dcterms:created xsi:type="dcterms:W3CDTF">2014-10-20T18:29:00Z</dcterms:created>
  <dcterms:modified xsi:type="dcterms:W3CDTF">2015-06-26T11:33:33Z</dcterms:modified>
</cp:coreProperties>
</file>