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9" r:id="rId4"/>
    <p:sldId id="271" r:id="rId5"/>
    <p:sldId id="270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FFFF"/>
    <a:srgbClr val="CCFFFF"/>
    <a:srgbClr val="FF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66" d="100"/>
          <a:sy n="66" d="100"/>
        </p:scale>
        <p:origin x="-1506" y="-162"/>
      </p:cViewPr>
      <p:guideLst>
        <p:guide orient="horz" pos="2160"/>
        <p:guide pos="54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F3DB1-E28F-4303-AB89-A08B8B2F769E}" type="datetimeFigureOut">
              <a:rPr lang="en-CA" smtClean="0"/>
              <a:t>26/06/2015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EB175-E2BF-41C0-BE4F-DE29300BE5DA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32577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34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44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274638"/>
            <a:ext cx="2057400" cy="59610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5100" y="274638"/>
            <a:ext cx="6553200" cy="59610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6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542144"/>
            <a:ext cx="8732520" cy="47460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498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600200"/>
            <a:ext cx="4254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33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41943"/>
            <a:ext cx="4256088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1300" y="2174875"/>
            <a:ext cx="42560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1943"/>
            <a:ext cx="4346575" cy="5329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465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1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Cambridge University Press 2015 – All Rights Reserved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99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68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273050"/>
            <a:ext cx="33004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416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5100" y="1435100"/>
            <a:ext cx="33004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563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1299" y="161925"/>
            <a:ext cx="7610929" cy="12557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1300" y="1600200"/>
            <a:ext cx="8732520" cy="4746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6000" y="6419850"/>
            <a:ext cx="721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60228" y="6419850"/>
            <a:ext cx="631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B3BC-D9AA-C249-9E0B-FE3AE73EEB1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328" y="149225"/>
            <a:ext cx="1013459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8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026" y="2130425"/>
            <a:ext cx="8037286" cy="2760889"/>
          </a:xfrm>
        </p:spPr>
        <p:txBody>
          <a:bodyPr>
            <a:normAutofit/>
          </a:bodyPr>
          <a:lstStyle/>
          <a:p>
            <a:r>
              <a:rPr lang="en-US" dirty="0" smtClean="0"/>
              <a:t>Supplement e06.1:</a:t>
            </a:r>
            <a:br>
              <a:rPr lang="en-US" dirty="0" smtClean="0"/>
            </a:br>
            <a:r>
              <a:rPr lang="en-US" dirty="0"/>
              <a:t>The fluctuating </a:t>
            </a:r>
            <a:r>
              <a:rPr lang="en-US" dirty="0" smtClean="0"/>
              <a:t>radar signal </a:t>
            </a:r>
            <a:br>
              <a:rPr lang="en-US" dirty="0" smtClean="0"/>
            </a:br>
            <a:r>
              <a:rPr lang="en-US" dirty="0" smtClean="0"/>
              <a:t>at dual-polarization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e06.1: </a:t>
            </a:r>
            <a:r>
              <a:rPr lang="en-US" dirty="0"/>
              <a:t>The fluctuating radar </a:t>
            </a:r>
            <a:r>
              <a:rPr lang="en-US" dirty="0" smtClean="0"/>
              <a:t>signal  at dual-polarization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8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Remember this?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</a:t>
            </a:r>
            <a:r>
              <a:rPr lang="en-US" dirty="0" smtClean="0"/>
              <a:t>dual-polarization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6040527" y="1529937"/>
            <a:ext cx="2957426" cy="5328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In the supplement e02.6, we investigated how the signal from multiple targets combined to provide the basic amplitude and phase data from which reflectivity and Doppler velocity are derived.</a:t>
            </a:r>
          </a:p>
          <a:p>
            <a:pPr marL="0" indent="0">
              <a:buNone/>
            </a:pPr>
            <a:r>
              <a:rPr lang="en-US" sz="2400" dirty="0" smtClean="0"/>
              <a:t>Now, let us consider what can be obtained when a second polarization is added.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7" y="1248204"/>
            <a:ext cx="5974078" cy="554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1: Targets with similar shapes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dual-polarization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43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Two </a:t>
            </a:r>
            <a:r>
              <a:rPr lang="en-US" sz="2400" dirty="0" err="1" smtClean="0"/>
              <a:t>copolar</a:t>
            </a:r>
            <a:r>
              <a:rPr lang="en-US" sz="2400" dirty="0" smtClean="0"/>
              <a:t> signals are obtained, one at </a:t>
            </a:r>
            <a:r>
              <a:rPr lang="en-US" sz="2400" dirty="0" smtClean="0">
                <a:solidFill>
                  <a:srgbClr val="FF0000"/>
                </a:solidFill>
              </a:rPr>
              <a:t>horizontal </a:t>
            </a:r>
            <a:r>
              <a:rPr lang="en-US" sz="2400" dirty="0" smtClean="0"/>
              <a:t>and one at </a:t>
            </a:r>
            <a:r>
              <a:rPr lang="en-US" sz="2400" dirty="0" smtClean="0">
                <a:solidFill>
                  <a:srgbClr val="0000FF"/>
                </a:solidFill>
              </a:rPr>
              <a:t>vertical </a:t>
            </a:r>
            <a:r>
              <a:rPr lang="en-US" sz="2400" dirty="0" smtClean="0"/>
              <a:t>polarization.</a:t>
            </a:r>
          </a:p>
          <a:p>
            <a:pPr marL="0" indent="0">
              <a:buNone/>
            </a:pPr>
            <a:r>
              <a:rPr lang="en-US" sz="2400" dirty="0" smtClean="0"/>
              <a:t>Let us first assume that all targets are Rayleigh </a:t>
            </a:r>
            <a:r>
              <a:rPr lang="en-US" sz="2400" dirty="0" err="1" smtClean="0"/>
              <a:t>scatterers</a:t>
            </a:r>
            <a:r>
              <a:rPr lang="en-US" sz="2400" dirty="0" smtClean="0"/>
              <a:t> and have the same shape, and focus on the differences between </a:t>
            </a:r>
            <a:r>
              <a:rPr lang="en-US" sz="2400" dirty="0" smtClean="0">
                <a:solidFill>
                  <a:srgbClr val="FF0000"/>
                </a:solidFill>
              </a:rPr>
              <a:t>H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0000FF"/>
                </a:solidFill>
              </a:rPr>
              <a:t>V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r>
              <a:rPr lang="en-US" sz="2400" dirty="0" smtClean="0"/>
              <a:t>1) In this case where a lot of rain was in the path, the V transmit wave is slightly ahead of the H. This will lead to a systematic 2-way differential propagation phase </a:t>
            </a:r>
            <a:r>
              <a:rPr lang="el-GR" sz="2400" dirty="0" smtClean="0"/>
              <a:t>Φ</a:t>
            </a:r>
            <a:r>
              <a:rPr lang="en-US" sz="2400" baseline="-25000" dirty="0" err="1" smtClean="0"/>
              <a:t>dp</a:t>
            </a:r>
            <a:r>
              <a:rPr lang="en-US" sz="2400" dirty="0" smtClean="0"/>
              <a:t> between H and V returns.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60" cy="56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1: Targets with similar shapes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dual-polarization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43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2) Because all target shapes are identical, the amplitude </a:t>
            </a:r>
            <a:r>
              <a:rPr lang="en-US" sz="2400" i="1" dirty="0" smtClean="0"/>
              <a:t>A</a:t>
            </a:r>
            <a:r>
              <a:rPr lang="en-US" sz="2400" baseline="-25000" dirty="0" smtClean="0"/>
              <a:t>H</a:t>
            </a:r>
            <a:r>
              <a:rPr lang="en-US" sz="2400" dirty="0" smtClean="0"/>
              <a:t> of the signal from every target at horizontal polarization is a constant factor </a:t>
            </a:r>
            <a:r>
              <a:rPr lang="en-US" sz="2400" i="1" dirty="0" smtClean="0"/>
              <a:t>Z</a:t>
            </a:r>
            <a:r>
              <a:rPr lang="en-US" sz="2400" baseline="-25000" dirty="0" smtClean="0"/>
              <a:t>dr</a:t>
            </a:r>
            <a:r>
              <a:rPr lang="en-US" sz="2400" baseline="30000" dirty="0" smtClean="0"/>
              <a:t>.5</a:t>
            </a:r>
            <a:r>
              <a:rPr lang="en-US" sz="2400" dirty="0" smtClean="0"/>
              <a:t> larger than the amplitude </a:t>
            </a:r>
            <a:r>
              <a:rPr lang="en-US" sz="2400" i="1" dirty="0" smtClean="0"/>
              <a:t>A</a:t>
            </a:r>
            <a:r>
              <a:rPr lang="en-US" sz="2400" baseline="-25000" dirty="0" smtClean="0"/>
              <a:t>V</a:t>
            </a:r>
            <a:r>
              <a:rPr lang="en-US" sz="2400" dirty="0" smtClean="0"/>
              <a:t> at vertical polarization. When these amplitudes will be used to compute power and reflectivity, the ratio of the two powers at H and V will be </a:t>
            </a:r>
            <a:r>
              <a:rPr lang="en-US" sz="2400" i="1" dirty="0" err="1" smtClean="0"/>
              <a:t>Z</a:t>
            </a:r>
            <a:r>
              <a:rPr lang="en-US" sz="2400" baseline="-25000" dirty="0" err="1" smtClean="0"/>
              <a:t>dr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r>
              <a:rPr lang="en-US" sz="2400" dirty="0" smtClean="0"/>
              <a:t>Now let us get all targets moving.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60" cy="56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1: Targets with similar shapes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dual-polarization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328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Since </a:t>
            </a:r>
            <a:r>
              <a:rPr lang="en-US" sz="2400" dirty="0" smtClean="0"/>
              <a:t>the returns from every target have a) a constant amplitude ratio </a:t>
            </a:r>
            <a:r>
              <a:rPr lang="en-US" sz="2400" i="1" dirty="0" smtClean="0"/>
              <a:t>Z</a:t>
            </a:r>
            <a:r>
              <a:rPr lang="en-US" sz="2400" baseline="-25000" dirty="0" smtClean="0"/>
              <a:t>dr</a:t>
            </a:r>
            <a:r>
              <a:rPr lang="en-US" sz="2400" baseline="30000" dirty="0" smtClean="0"/>
              <a:t>.5</a:t>
            </a:r>
            <a:r>
              <a:rPr lang="en-US" sz="2400" dirty="0" smtClean="0"/>
              <a:t> and b) a constant phase difference </a:t>
            </a:r>
            <a:r>
              <a:rPr lang="el-GR" sz="2400" dirty="0" smtClean="0"/>
              <a:t>Φ</a:t>
            </a:r>
            <a:r>
              <a:rPr lang="en-US" sz="2400" baseline="-25000" dirty="0" err="1" smtClean="0"/>
              <a:t>dp</a:t>
            </a:r>
            <a:r>
              <a:rPr lang="en-US" sz="2400" dirty="0" smtClean="0"/>
              <a:t>, the final combined signal does so too, all the time.</a:t>
            </a:r>
          </a:p>
          <a:p>
            <a:pPr marL="0" indent="0">
              <a:buNone/>
            </a:pPr>
            <a:r>
              <a:rPr lang="en-US" sz="2400" dirty="0" smtClean="0"/>
              <a:t>Therefore, the time series of amplitudes and phases at H and V are perfectly correlated. The magnitude </a:t>
            </a:r>
            <a:r>
              <a:rPr lang="el-GR" sz="2400" i="1" dirty="0"/>
              <a:t>ρ</a:t>
            </a:r>
            <a:r>
              <a:rPr lang="en-US" sz="2400" baseline="-25000" dirty="0"/>
              <a:t>co</a:t>
            </a:r>
            <a:r>
              <a:rPr lang="en-US" sz="2400" dirty="0"/>
              <a:t> of </a:t>
            </a:r>
            <a:r>
              <a:rPr lang="en-US" sz="2400" dirty="0" smtClean="0"/>
              <a:t>the complex </a:t>
            </a:r>
            <a:r>
              <a:rPr lang="en-US" sz="2400" dirty="0" err="1" smtClean="0"/>
              <a:t>copolar</a:t>
            </a:r>
            <a:r>
              <a:rPr lang="en-US" sz="2400" dirty="0" smtClean="0"/>
              <a:t> correlation coefficient between these time series can </a:t>
            </a:r>
            <a:r>
              <a:rPr lang="en-US" sz="2400" dirty="0"/>
              <a:t>be </a:t>
            </a:r>
            <a:r>
              <a:rPr lang="en-US" sz="2400" dirty="0" smtClean="0"/>
              <a:t>evaluated; </a:t>
            </a:r>
            <a:r>
              <a:rPr lang="en-US" sz="2400" dirty="0"/>
              <a:t>h</a:t>
            </a:r>
            <a:r>
              <a:rPr lang="en-US" sz="2400" dirty="0" smtClean="0"/>
              <a:t>ere, </a:t>
            </a:r>
            <a:r>
              <a:rPr lang="el-GR" sz="2400" i="1" dirty="0"/>
              <a:t>ρ</a:t>
            </a:r>
            <a:r>
              <a:rPr lang="en-US" sz="2400" baseline="-25000" dirty="0"/>
              <a:t>co</a:t>
            </a:r>
            <a:r>
              <a:rPr lang="en-US" sz="2400" dirty="0" smtClean="0"/>
              <a:t> would be 1.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60" cy="564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</a:t>
            </a:r>
            <a:r>
              <a:rPr lang="en-US" dirty="0" smtClean="0"/>
              <a:t>dual-polarization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43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Now let us alternate between targets having identical shapes, and targets having different shapes and compare the two (here, only the V returns are changing).</a:t>
            </a:r>
          </a:p>
          <a:p>
            <a:pPr marL="0" indent="0">
              <a:buNone/>
            </a:pPr>
            <a:r>
              <a:rPr lang="en-US" sz="2400" dirty="0" smtClean="0"/>
              <a:t>1) Because of changes in shapes, the signal from each target at V polarization is also changing, but differently for each target. As a result, the final signal is different from what it was with similar-shaped targets, but most importantly different from the V signal.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60" cy="5646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2: Targets with different shapes</a:t>
            </a:r>
            <a:endParaRPr lang="en-CA" dirty="0"/>
          </a:p>
        </p:txBody>
      </p:sp>
      <p:sp>
        <p:nvSpPr>
          <p:cNvPr id="8" name="Rectangle 7"/>
          <p:cNvSpPr/>
          <p:nvPr/>
        </p:nvSpPr>
        <p:spPr>
          <a:xfrm>
            <a:off x="87084" y="3918677"/>
            <a:ext cx="4480560" cy="1463040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97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dual-polarization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43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Thanks to the variety in the </a:t>
            </a:r>
            <a:r>
              <a:rPr lang="en-US" sz="2400" i="1" dirty="0" err="1" smtClean="0"/>
              <a:t>Z</a:t>
            </a:r>
            <a:r>
              <a:rPr lang="en-US" sz="2400" baseline="-25000" dirty="0" err="1" smtClean="0"/>
              <a:t>dr</a:t>
            </a:r>
            <a:r>
              <a:rPr lang="en-US" sz="2400" dirty="0" smtClean="0"/>
              <a:t> of each target, the combined H and V signals are not perfectly correlated in time anymore. </a:t>
            </a:r>
            <a:r>
              <a:rPr lang="el-GR" sz="2400" i="1" dirty="0" smtClean="0"/>
              <a:t>ρ</a:t>
            </a:r>
            <a:r>
              <a:rPr lang="en-US" sz="2400" baseline="-25000" dirty="0"/>
              <a:t>co</a:t>
            </a:r>
            <a:r>
              <a:rPr lang="en-US" sz="2400" dirty="0"/>
              <a:t> </a:t>
            </a:r>
            <a:r>
              <a:rPr lang="en-US" sz="2400" dirty="0" smtClean="0"/>
              <a:t>is now less than 1.</a:t>
            </a:r>
          </a:p>
          <a:p>
            <a:pPr marL="0" indent="0">
              <a:buNone/>
            </a:pPr>
            <a:r>
              <a:rPr lang="en-US" sz="2400" dirty="0" smtClean="0"/>
              <a:t>The </a:t>
            </a:r>
            <a:r>
              <a:rPr lang="en-US" sz="2400" dirty="0" err="1"/>
              <a:t>copolar</a:t>
            </a:r>
            <a:r>
              <a:rPr lang="en-US" sz="2400" dirty="0"/>
              <a:t> correlation coefficient </a:t>
            </a:r>
            <a:r>
              <a:rPr lang="el-GR" sz="2400" i="1" dirty="0"/>
              <a:t>ρ</a:t>
            </a:r>
            <a:r>
              <a:rPr lang="en-US" sz="2400" baseline="-25000" dirty="0" smtClean="0"/>
              <a:t>co</a:t>
            </a:r>
            <a:r>
              <a:rPr lang="en-US" sz="2400" dirty="0" smtClean="0"/>
              <a:t> is hence a measure of the uniformity in target shapes, returns from Rayleigh targets of similar shapes having high </a:t>
            </a:r>
            <a:r>
              <a:rPr lang="el-GR" sz="2400" i="1" dirty="0"/>
              <a:t>ρ</a:t>
            </a:r>
            <a:r>
              <a:rPr lang="en-US" sz="2400" baseline="-25000" dirty="0" smtClean="0"/>
              <a:t>co</a:t>
            </a:r>
            <a:r>
              <a:rPr lang="en-US" sz="2400" dirty="0" smtClean="0"/>
              <a:t>, and lower </a:t>
            </a:r>
            <a:r>
              <a:rPr lang="el-GR" sz="2400" i="1" dirty="0"/>
              <a:t>ρ</a:t>
            </a:r>
            <a:r>
              <a:rPr lang="en-US" sz="2400" baseline="-25000" dirty="0"/>
              <a:t>co</a:t>
            </a:r>
            <a:r>
              <a:rPr lang="en-US" sz="2400" dirty="0"/>
              <a:t> </a:t>
            </a:r>
            <a:r>
              <a:rPr lang="en-US" sz="2400" dirty="0" smtClean="0"/>
              <a:t>being associated with targets with varying shapes.</a:t>
            </a: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59" cy="5646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2: Targets with different shapes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573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e06.1: The fluctuating radar signal  at dual-polarization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B3BC-D9AA-C249-9E0B-FE3AE73EEB10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4567644" y="1529937"/>
            <a:ext cx="4430309" cy="5436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/>
              <a:t>And if differential delays on scattering also change from target to target (more common for Mie or larger targets), </a:t>
            </a:r>
            <a:r>
              <a:rPr lang="el-GR" sz="2400" i="1" dirty="0"/>
              <a:t>ρ</a:t>
            </a:r>
            <a:r>
              <a:rPr lang="en-US" sz="2400" baseline="-25000" dirty="0" smtClean="0"/>
              <a:t>co </a:t>
            </a:r>
            <a:r>
              <a:rPr lang="en-US" sz="2400" dirty="0" smtClean="0"/>
              <a:t>is lowered further (see the amplitude plot).</a:t>
            </a: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" y="1197066"/>
            <a:ext cx="4480559" cy="56464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Case 3: Targets with </a:t>
            </a:r>
            <a:r>
              <a:rPr lang="en-US" dirty="0"/>
              <a:t>d</a:t>
            </a:r>
            <a:r>
              <a:rPr lang="en-US" dirty="0" smtClean="0"/>
              <a:t>ifferent scattering delays</a:t>
            </a:r>
            <a:endParaRPr lang="en-CA" dirty="0"/>
          </a:p>
        </p:txBody>
      </p:sp>
      <p:sp>
        <p:nvSpPr>
          <p:cNvPr id="8" name="Rectangle 7"/>
          <p:cNvSpPr/>
          <p:nvPr/>
        </p:nvSpPr>
        <p:spPr>
          <a:xfrm>
            <a:off x="87084" y="3918677"/>
            <a:ext cx="4480560" cy="1463040"/>
          </a:xfrm>
          <a:prstGeom prst="rect">
            <a:avLst/>
          </a:prstGeom>
          <a:noFill/>
          <a:ln w="12700">
            <a:solidFill>
              <a:srgbClr val="FFC000"/>
            </a:solidFill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28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mpatibleSerif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3230</TotalTime>
  <Words>588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Template</vt:lpstr>
      <vt:lpstr>Supplement e06.1: The fluctuating radar signal  at dual-polarization</vt:lpstr>
      <vt:lpstr>Remember this?</vt:lpstr>
      <vt:lpstr>Case 1: Targets with similar shapes</vt:lpstr>
      <vt:lpstr>Case 1: Targets with similar shapes</vt:lpstr>
      <vt:lpstr>Case 1: Targets with similar shapes</vt:lpstr>
      <vt:lpstr>Case 2: Targets with different shapes</vt:lpstr>
      <vt:lpstr>Case 2: Targets with different shapes</vt:lpstr>
      <vt:lpstr>Case 3: Targets with different scattering delays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e06.1: The fluctuating radar signal at dual-polarization</dc:title>
  <dc:creator>Frederic Fabry</dc:creator>
  <cp:lastModifiedBy>Frederic Fabry</cp:lastModifiedBy>
  <cp:revision>144</cp:revision>
  <dcterms:created xsi:type="dcterms:W3CDTF">2014-10-20T18:29:00Z</dcterms:created>
  <dcterms:modified xsi:type="dcterms:W3CDTF">2015-06-26T11:25:25Z</dcterms:modified>
</cp:coreProperties>
</file>