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08" r:id="rId2"/>
    <p:sldId id="309" r:id="rId3"/>
    <p:sldId id="410" r:id="rId4"/>
    <p:sldId id="373" r:id="rId5"/>
    <p:sldId id="403" r:id="rId6"/>
    <p:sldId id="374" r:id="rId7"/>
    <p:sldId id="404" r:id="rId8"/>
    <p:sldId id="376" r:id="rId9"/>
    <p:sldId id="408" r:id="rId10"/>
    <p:sldId id="406" r:id="rId11"/>
    <p:sldId id="407" r:id="rId12"/>
    <p:sldId id="378" r:id="rId13"/>
    <p:sldId id="397" r:id="rId14"/>
    <p:sldId id="379" r:id="rId15"/>
    <p:sldId id="409" r:id="rId16"/>
    <p:sldId id="381" r:id="rId17"/>
    <p:sldId id="382" r:id="rId18"/>
    <p:sldId id="383" r:id="rId19"/>
    <p:sldId id="384" r:id="rId20"/>
    <p:sldId id="415" r:id="rId21"/>
    <p:sldId id="411" r:id="rId22"/>
    <p:sldId id="398" r:id="rId23"/>
    <p:sldId id="390" r:id="rId24"/>
    <p:sldId id="399" r:id="rId25"/>
    <p:sldId id="400" r:id="rId26"/>
    <p:sldId id="401" r:id="rId27"/>
    <p:sldId id="402" r:id="rId28"/>
    <p:sldId id="391" r:id="rId29"/>
    <p:sldId id="412" r:id="rId30"/>
    <p:sldId id="413" r:id="rId31"/>
    <p:sldId id="392" r:id="rId32"/>
    <p:sldId id="393" r:id="rId33"/>
    <p:sldId id="372" r:id="rId34"/>
    <p:sldId id="416" r:id="rId35"/>
  </p:sldIdLst>
  <p:sldSz cx="9144000" cy="6858000" type="screen4x3"/>
  <p:notesSz cx="7010400" cy="9236075"/>
  <p:defaultTextStyle>
    <a:defPPr>
      <a:defRPr lang="en-US"/>
    </a:defPPr>
    <a:lvl1pPr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r" rtl="0" eaLnBrk="0" fontAlgn="base" hangingPunct="0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66FF"/>
    <a:srgbClr val="FFFF99"/>
    <a:srgbClr val="000099"/>
    <a:srgbClr val="0000FF"/>
    <a:srgbClr val="FFCC99"/>
    <a:srgbClr val="CC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-888" y="-102"/>
      </p:cViewPr>
      <p:guideLst>
        <p:guide orient="horz" pos="3734"/>
        <p:guide pos="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16"/>
    </p:cViewPr>
  </p:sorterViewPr>
  <p:notesViewPr>
    <p:cSldViewPr snapToGrid="0">
      <p:cViewPr varScale="1">
        <p:scale>
          <a:sx n="76" d="100"/>
          <a:sy n="76" d="100"/>
        </p:scale>
        <p:origin x="-2076" y="-90"/>
      </p:cViewPr>
      <p:guideLst>
        <p:guide orient="horz" pos="290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847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EE 313: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-1588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1/27/2005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774113"/>
            <a:ext cx="303847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403AE9A-810C-4780-B24B-4358B81C2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0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847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EE 313: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-1588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t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1/27/2005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774113"/>
            <a:ext cx="303847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algn="l" defTabSz="915988">
              <a:spcBef>
                <a:spcPct val="0"/>
              </a:spcBef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9" tIns="0" rIns="19349" bIns="0" numCol="1" anchor="b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defRPr sz="1000" b="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3EC73B8-1CB3-46AC-BE65-F88208710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6263"/>
            <a:ext cx="51403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8" tIns="46760" rIns="91908" bIns="46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8135" name="Rectangle 7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03325" y="698500"/>
            <a:ext cx="4602163" cy="3451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55734710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402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0805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6207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1610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79D429B-470A-4C96-A148-DF4CEA7BF535}" type="slidenum">
              <a:rPr lang="en-US" sz="1000" b="0">
                <a:latin typeface="Times New Roman" pitchFamily="18" charset="0"/>
              </a:rPr>
              <a:pPr/>
              <a:t>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4915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385BD25-7BF0-4679-AC26-7FB32EC37ABB}" type="slidenum">
              <a:rPr lang="en-US" sz="1000" b="0">
                <a:latin typeface="Times New Roman" pitchFamily="18" charset="0"/>
              </a:rPr>
              <a:pPr/>
              <a:t>10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837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319DC3F-C00E-481D-B7D5-FE7AB2F5426B}" type="slidenum">
              <a:rPr lang="en-US" sz="1000" b="0">
                <a:latin typeface="Times New Roman" pitchFamily="18" charset="0"/>
              </a:rPr>
              <a:pPr/>
              <a:t>11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939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4745D7D-EDE9-47F6-93DF-42A270175D2F}" type="slidenum">
              <a:rPr lang="en-US" sz="1000" b="0">
                <a:latin typeface="Times New Roman" pitchFamily="18" charset="0"/>
              </a:rPr>
              <a:pPr/>
              <a:t>12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042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4FEAAE1-E63E-465E-9EF6-25DFB2FB965D}" type="slidenum">
              <a:rPr lang="en-US" sz="1000" b="0">
                <a:latin typeface="Times New Roman" pitchFamily="18" charset="0"/>
              </a:rPr>
              <a:pPr/>
              <a:t>13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144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52D4FC2-7270-4281-B68C-137080616A27}" type="slidenum">
              <a:rPr lang="en-US" sz="1000" b="0">
                <a:latin typeface="Times New Roman" pitchFamily="18" charset="0"/>
              </a:rPr>
              <a:pPr/>
              <a:t>14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246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2FC7957-EA3B-4F2B-AFFA-F15FF4EEED1B}" type="slidenum">
              <a:rPr lang="en-US" sz="1000" b="0">
                <a:latin typeface="Times New Roman" pitchFamily="18" charset="0"/>
              </a:rPr>
              <a:pPr/>
              <a:t>15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349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5731E2C-2DCC-45C8-8049-2EA48517458A}" type="slidenum">
              <a:rPr lang="en-US" sz="1000" b="0">
                <a:latin typeface="Times New Roman" pitchFamily="18" charset="0"/>
              </a:rPr>
              <a:pPr/>
              <a:t>16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451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B44850B-BDDB-444D-88CC-C14B763CCC77}" type="slidenum">
              <a:rPr lang="en-US" sz="1000" b="0">
                <a:latin typeface="Times New Roman" pitchFamily="18" charset="0"/>
              </a:rPr>
              <a:pPr/>
              <a:t>17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554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FC24AAE-5953-4B6A-B467-A0971B77999C}" type="slidenum">
              <a:rPr lang="en-US" sz="1000" b="0">
                <a:latin typeface="Times New Roman" pitchFamily="18" charset="0"/>
              </a:rPr>
              <a:pPr/>
              <a:t>18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656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B52BE5B-D65E-4346-B66D-AC3F4EAA54BC}" type="slidenum">
              <a:rPr lang="en-US" sz="1000" b="0">
                <a:latin typeface="Times New Roman" pitchFamily="18" charset="0"/>
              </a:rPr>
              <a:pPr/>
              <a:t>19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758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6D84E69-45A5-47F6-BB75-04B1199830E0}" type="slidenum">
              <a:rPr lang="en-US" sz="1000" b="0">
                <a:latin typeface="Times New Roman" pitchFamily="18" charset="0"/>
              </a:rPr>
              <a:pPr/>
              <a:t>2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018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5E49A05-D669-4E4A-9114-C82C96FA5A37}" type="slidenum">
              <a:rPr lang="en-US" sz="1000" b="0">
                <a:latin typeface="Times New Roman" pitchFamily="18" charset="0"/>
              </a:rPr>
              <a:pPr/>
              <a:t>20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861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6963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2A399C3-E9B0-46C2-9FF0-ED8F877BB55C}" type="slidenum">
              <a:rPr lang="en-US" sz="1000" b="0">
                <a:latin typeface="Times New Roman" pitchFamily="18" charset="0"/>
              </a:rPr>
              <a:pPr/>
              <a:t>21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6963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314B366-D053-41BA-BD84-44989E8893BA}" type="slidenum">
              <a:rPr lang="en-US" sz="1000" b="0">
                <a:latin typeface="Times New Roman" pitchFamily="18" charset="0"/>
              </a:rPr>
              <a:pPr/>
              <a:t>22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066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EBF85B0-72A4-4F5A-B7D7-3B22744BCAD9}" type="slidenum">
              <a:rPr lang="en-US" sz="1000" b="0">
                <a:latin typeface="Times New Roman" pitchFamily="18" charset="0"/>
              </a:rPr>
              <a:pPr/>
              <a:t>23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168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4E3FCD6-A40B-4AC7-A661-5054D8051887}" type="slidenum">
              <a:rPr lang="en-US" sz="1000" b="0">
                <a:latin typeface="Times New Roman" pitchFamily="18" charset="0"/>
              </a:rPr>
              <a:pPr/>
              <a:t>24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270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7373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E0EBF1C-DE50-415E-9975-5D455FCB17BF}" type="slidenum">
              <a:rPr lang="en-US" sz="1000" b="0">
                <a:latin typeface="Times New Roman" pitchFamily="18" charset="0"/>
              </a:rPr>
              <a:pPr/>
              <a:t>25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373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88A975D-E9FF-42DC-81F2-056614840021}" type="slidenum">
              <a:rPr lang="en-US" sz="1000" b="0">
                <a:latin typeface="Times New Roman" pitchFamily="18" charset="0"/>
              </a:rPr>
              <a:pPr/>
              <a:t>26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475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F82BF08-E1B4-472B-903C-1505BD15E4C9}" type="slidenum">
              <a:rPr lang="en-US" sz="1000" b="0">
                <a:latin typeface="Times New Roman" pitchFamily="18" charset="0"/>
              </a:rPr>
              <a:pPr/>
              <a:t>27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578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7680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15F0AC8-8674-45C7-B9F0-ED101FCF73B0}" type="slidenum">
              <a:rPr lang="en-US" sz="1000" b="0">
                <a:latin typeface="Times New Roman" pitchFamily="18" charset="0"/>
              </a:rPr>
              <a:pPr/>
              <a:t>28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680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7782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F1C15D3-594C-4CE9-A547-BEA036DE985D}" type="slidenum">
              <a:rPr lang="en-US" sz="1000" b="0">
                <a:latin typeface="Times New Roman" pitchFamily="18" charset="0"/>
              </a:rPr>
              <a:pPr/>
              <a:t>29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782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EE65435-B079-4239-995A-57D8A6213ABC}" type="slidenum">
              <a:rPr lang="en-US" sz="1000" b="0">
                <a:latin typeface="Times New Roman" pitchFamily="18" charset="0"/>
              </a:rPr>
              <a:pPr/>
              <a:t>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120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7885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7B58A98-B42B-4850-B3CB-433525E9AFE3}" type="slidenum">
              <a:rPr lang="en-US" sz="1000" b="0">
                <a:latin typeface="Times New Roman" pitchFamily="18" charset="0"/>
              </a:rPr>
              <a:pPr/>
              <a:t>30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885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7987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949FF5C-739C-41C3-B3EB-F273DAEC0358}" type="slidenum">
              <a:rPr lang="en-US" sz="1000" b="0">
                <a:latin typeface="Times New Roman" pitchFamily="18" charset="0"/>
              </a:rPr>
              <a:pPr/>
              <a:t>31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7987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8089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0078232-3967-44C1-A13D-20783D7FB475}" type="slidenum">
              <a:rPr lang="en-US" sz="1000" b="0">
                <a:latin typeface="Times New Roman" pitchFamily="18" charset="0"/>
              </a:rPr>
              <a:pPr/>
              <a:t>32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8090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8192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C4C85F6-40D7-4E2C-9B37-21E29BCC2514}" type="slidenum">
              <a:rPr lang="en-US" sz="1000" b="0">
                <a:latin typeface="Times New Roman" pitchFamily="18" charset="0"/>
              </a:rPr>
              <a:pPr/>
              <a:t>33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8192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AFC8FCD-4550-4426-AC36-F6D5CA0E74BD}" type="slidenum">
              <a:rPr lang="en-US" sz="1000" b="0">
                <a:latin typeface="Times New Roman" pitchFamily="18" charset="0"/>
              </a:rPr>
              <a:pPr/>
              <a:t>4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222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EB5183F-AEB0-49F0-A8E5-32E592341A65}" type="slidenum">
              <a:rPr lang="en-US" sz="1000" b="0">
                <a:latin typeface="Times New Roman" pitchFamily="18" charset="0"/>
              </a:rPr>
              <a:pPr/>
              <a:t>5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325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4A3BA55-0A82-4E9E-9300-589C734CE4A6}" type="slidenum">
              <a:rPr lang="en-US" sz="1000" b="0">
                <a:latin typeface="Times New Roman" pitchFamily="18" charset="0"/>
              </a:rPr>
              <a:pPr/>
              <a:t>6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427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E4AD742-7854-4036-A989-1202C214F4CD}" type="slidenum">
              <a:rPr lang="en-US" sz="1000" b="0">
                <a:latin typeface="Times New Roman" pitchFamily="18" charset="0"/>
              </a:rPr>
              <a:pPr/>
              <a:t>7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530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F373250-B4D1-4D83-88FF-233E9303EE55}" type="slidenum">
              <a:rPr lang="en-US" sz="1000" b="0">
                <a:latin typeface="Times New Roman" pitchFamily="18" charset="0"/>
              </a:rPr>
              <a:pPr/>
              <a:t>8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 smtClean="0">
                <a:latin typeface="Times New Roman" pitchFamily="18" charset="0"/>
              </a:rPr>
              <a:t>1/27/2005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915988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D4D21F8-1CDD-48FD-9045-BD1B482FD571}" type="slidenum">
              <a:rPr lang="en-US" sz="1000" b="0">
                <a:latin typeface="Times New Roman" pitchFamily="18" charset="0"/>
              </a:rPr>
              <a:pPr/>
              <a:t>9</a:t>
            </a:fld>
            <a:endParaRPr lang="en-US" sz="1000" b="0">
              <a:latin typeface="Times New Roman" pitchFamily="18" charset="0"/>
            </a:endParaRPr>
          </a:p>
        </p:txBody>
      </p:sp>
      <p:sp>
        <p:nvSpPr>
          <p:cNvPr id="5734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1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2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2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96938"/>
            <a:ext cx="4305300" cy="535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96938"/>
            <a:ext cx="4305300" cy="535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2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0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5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8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9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2005-2012 W. J. Dally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5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 smtClean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(c) 2005-2012 W. J. Dally  </a:t>
            </a:r>
            <a:endParaRPr 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9916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96938"/>
            <a:ext cx="87630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152400" y="896938"/>
            <a:ext cx="8763000" cy="0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228600" y="6248400"/>
            <a:ext cx="8763000" cy="0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858000" y="6248400"/>
            <a:ext cx="16002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D40932FD-05EC-4B78-8D4A-599577F1FC3C}" type="slidenum">
              <a:rPr lang="en-US" sz="1000" b="0" smtClean="0"/>
              <a:pPr>
                <a:defRPr/>
              </a:pPr>
              <a:t>‹#›</a:t>
            </a:fld>
            <a:endParaRPr lang="en-US" sz="1600" b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1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362200"/>
            <a:ext cx="8458200" cy="1143000"/>
          </a:xfrm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Digital Design: A Systems Approach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Lecture 6:  Sequential Logic</a:t>
            </a:r>
            <a:br>
              <a:rPr lang="en-US" smtClean="0">
                <a:ea typeface="ＭＳ Ｐゴシック" pitchFamily="34" charset="-128"/>
              </a:rPr>
            </a:br>
            <a:endParaRPr lang="en-US" sz="14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1440" tIns="45720" rIns="91440" bIns="45720"/>
          <a:lstStyle/>
          <a:p>
            <a:r>
              <a:rPr lang="en-US" smtClean="0">
                <a:ea typeface="ＭＳ Ｐゴシック" pitchFamily="34" charset="-128"/>
              </a:rPr>
              <a:t>Traffic Light FSM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88" y="895350"/>
            <a:ext cx="8766175" cy="5348288"/>
          </a:xfrm>
          <a:noFill/>
        </p:spPr>
        <p:txBody>
          <a:bodyPr lIns="91440" tIns="45720" rIns="91440" bIns="45720"/>
          <a:lstStyle/>
          <a:p>
            <a:r>
              <a:rPr lang="en-US" smtClean="0">
                <a:ea typeface="ＭＳ Ｐゴシック" pitchFamily="34" charset="-128"/>
              </a:rPr>
              <a:t>Finite state machine is specified by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States, Inputs, Outputs</a:t>
            </a:r>
          </a:p>
          <a:p>
            <a:r>
              <a:rPr lang="en-US" smtClean="0">
                <a:ea typeface="ＭＳ Ｐゴシック" pitchFamily="34" charset="-128"/>
              </a:rPr>
              <a:t>Four states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Green north-south (red east-west)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Yellow north-south (red east-west)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Green east-west (red north-south)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Yellow east-west (red north-south)</a:t>
            </a:r>
          </a:p>
          <a:p>
            <a:r>
              <a:rPr lang="en-US" smtClean="0">
                <a:ea typeface="ＭＳ Ｐゴシック" pitchFamily="34" charset="-128"/>
              </a:rPr>
              <a:t>Input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Carew: is there a car waiting on the east-west road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Reset: return to initial state (need not go through yellow)</a:t>
            </a:r>
          </a:p>
          <a:p>
            <a:r>
              <a:rPr lang="en-US" smtClean="0">
                <a:ea typeface="ＭＳ Ｐゴシック" pitchFamily="34" charset="-128"/>
              </a:rPr>
              <a:t>Output: Two 3-bit traffic light signals (1-hot) (gyr gyr)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100 001: NS green, EW red; 001 010 NS red, EW yellow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Complete Traffic Light State machine</a:t>
            </a: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768350" y="2081213"/>
            <a:ext cx="1174750" cy="1174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US"/>
              <a:t>gns</a:t>
            </a:r>
          </a:p>
          <a:p>
            <a:pPr algn="ctr">
              <a:spcBef>
                <a:spcPct val="0"/>
              </a:spcBef>
            </a:pPr>
            <a:r>
              <a:rPr lang="en-US"/>
              <a:t>100 001</a:t>
            </a:r>
          </a:p>
        </p:txBody>
      </p:sp>
      <p:sp>
        <p:nvSpPr>
          <p:cNvPr id="23557" name="Oval 6"/>
          <p:cNvSpPr>
            <a:spLocks noChangeArrowheads="1"/>
          </p:cNvSpPr>
          <p:nvPr/>
        </p:nvSpPr>
        <p:spPr bwMode="auto">
          <a:xfrm>
            <a:off x="2778125" y="2095500"/>
            <a:ext cx="1174750" cy="1174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US"/>
              <a:t>yns</a:t>
            </a:r>
            <a:br>
              <a:rPr lang="en-US"/>
            </a:br>
            <a:r>
              <a:rPr lang="en-US"/>
              <a:t>010 001</a:t>
            </a:r>
          </a:p>
        </p:txBody>
      </p:sp>
      <p:cxnSp>
        <p:nvCxnSpPr>
          <p:cNvPr id="23558" name="AutoShape 7"/>
          <p:cNvCxnSpPr>
            <a:cxnSpLocks noChangeShapeType="1"/>
            <a:stCxn id="23556" idx="7"/>
            <a:endCxn id="23557" idx="1"/>
          </p:cNvCxnSpPr>
          <p:nvPr/>
        </p:nvCxnSpPr>
        <p:spPr bwMode="auto">
          <a:xfrm rot="5400000" flipV="1">
            <a:off x="2353469" y="1656556"/>
            <a:ext cx="14288" cy="1177925"/>
          </a:xfrm>
          <a:prstGeom prst="curvedConnector3">
            <a:avLst>
              <a:gd name="adj1" fmla="val -27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9" name="AutoShape 8"/>
          <p:cNvCxnSpPr>
            <a:cxnSpLocks noChangeShapeType="1"/>
            <a:stCxn id="23556" idx="7"/>
            <a:endCxn id="23556" idx="1"/>
          </p:cNvCxnSpPr>
          <p:nvPr/>
        </p:nvCxnSpPr>
        <p:spPr bwMode="auto">
          <a:xfrm rot="-5400000" flipH="1" flipV="1">
            <a:off x="1354931" y="1823244"/>
            <a:ext cx="1588" cy="831850"/>
          </a:xfrm>
          <a:prstGeom prst="curvedConnector3">
            <a:avLst>
              <a:gd name="adj1" fmla="val -43300005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0" name="Oval 21"/>
          <p:cNvSpPr>
            <a:spLocks noChangeArrowheads="1"/>
          </p:cNvSpPr>
          <p:nvPr/>
        </p:nvSpPr>
        <p:spPr bwMode="auto">
          <a:xfrm>
            <a:off x="4857750" y="2062163"/>
            <a:ext cx="1174750" cy="1174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US"/>
              <a:t>gew</a:t>
            </a:r>
          </a:p>
          <a:p>
            <a:pPr algn="ctr">
              <a:spcBef>
                <a:spcPct val="0"/>
              </a:spcBef>
            </a:pPr>
            <a:r>
              <a:rPr lang="en-US"/>
              <a:t>001 100</a:t>
            </a:r>
          </a:p>
        </p:txBody>
      </p:sp>
      <p:sp>
        <p:nvSpPr>
          <p:cNvPr id="23561" name="Oval 22"/>
          <p:cNvSpPr>
            <a:spLocks noChangeArrowheads="1"/>
          </p:cNvSpPr>
          <p:nvPr/>
        </p:nvSpPr>
        <p:spPr bwMode="auto">
          <a:xfrm>
            <a:off x="6867525" y="2076450"/>
            <a:ext cx="1174750" cy="1174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US"/>
              <a:t>yew</a:t>
            </a:r>
          </a:p>
          <a:p>
            <a:pPr algn="ctr">
              <a:spcBef>
                <a:spcPct val="0"/>
              </a:spcBef>
            </a:pPr>
            <a:r>
              <a:rPr lang="en-US"/>
              <a:t>001 010</a:t>
            </a:r>
          </a:p>
        </p:txBody>
      </p:sp>
      <p:cxnSp>
        <p:nvCxnSpPr>
          <p:cNvPr id="23562" name="AutoShape 23"/>
          <p:cNvCxnSpPr>
            <a:cxnSpLocks noChangeShapeType="1"/>
            <a:stCxn id="23560" idx="7"/>
            <a:endCxn id="23561" idx="1"/>
          </p:cNvCxnSpPr>
          <p:nvPr/>
        </p:nvCxnSpPr>
        <p:spPr bwMode="auto">
          <a:xfrm rot="5400000" flipV="1">
            <a:off x="6442869" y="1637506"/>
            <a:ext cx="14288" cy="1177925"/>
          </a:xfrm>
          <a:prstGeom prst="curvedConnector3">
            <a:avLst>
              <a:gd name="adj1" fmla="val -27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3" name="AutoShape 24"/>
          <p:cNvCxnSpPr>
            <a:cxnSpLocks noChangeShapeType="1"/>
            <a:stCxn id="23561" idx="3"/>
            <a:endCxn id="23556" idx="4"/>
          </p:cNvCxnSpPr>
          <p:nvPr/>
        </p:nvCxnSpPr>
        <p:spPr bwMode="auto">
          <a:xfrm rot="5400000">
            <a:off x="4109244" y="340519"/>
            <a:ext cx="176212" cy="5683250"/>
          </a:xfrm>
          <a:prstGeom prst="curvedConnector3">
            <a:avLst>
              <a:gd name="adj1" fmla="val 77026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4" name="AutoShape 27"/>
          <p:cNvCxnSpPr>
            <a:cxnSpLocks noChangeShapeType="1"/>
            <a:stCxn id="23557" idx="7"/>
            <a:endCxn id="23560" idx="1"/>
          </p:cNvCxnSpPr>
          <p:nvPr/>
        </p:nvCxnSpPr>
        <p:spPr bwMode="auto">
          <a:xfrm rot="-5400000">
            <a:off x="4388644" y="1612106"/>
            <a:ext cx="33338" cy="1247775"/>
          </a:xfrm>
          <a:prstGeom prst="curvedConnector3">
            <a:avLst>
              <a:gd name="adj1" fmla="val 1257144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5" name="Text Box 29"/>
          <p:cNvSpPr txBox="1">
            <a:spLocks noChangeArrowheads="1"/>
          </p:cNvSpPr>
          <p:nvPr/>
        </p:nvSpPr>
        <p:spPr bwMode="auto">
          <a:xfrm>
            <a:off x="795338" y="1287463"/>
            <a:ext cx="1052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ja-JP" sz="1600" b="0"/>
              <a:t>¬</a:t>
            </a:r>
            <a:r>
              <a:rPr lang="en-US" sz="1600" b="0"/>
              <a:t>carew | rst</a:t>
            </a:r>
          </a:p>
        </p:txBody>
      </p:sp>
      <p:sp>
        <p:nvSpPr>
          <p:cNvPr id="23566" name="Text Box 30"/>
          <p:cNvSpPr txBox="1">
            <a:spLocks noChangeArrowheads="1"/>
          </p:cNvSpPr>
          <p:nvPr/>
        </p:nvSpPr>
        <p:spPr bwMode="auto">
          <a:xfrm>
            <a:off x="1792288" y="1576388"/>
            <a:ext cx="1135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600" b="0"/>
              <a:t>carew &amp; ¬rst</a:t>
            </a:r>
          </a:p>
        </p:txBody>
      </p:sp>
      <p:sp>
        <p:nvSpPr>
          <p:cNvPr id="23567" name="Text Box 32"/>
          <p:cNvSpPr txBox="1">
            <a:spLocks noChangeArrowheads="1"/>
          </p:cNvSpPr>
          <p:nvPr/>
        </p:nvSpPr>
        <p:spPr bwMode="auto">
          <a:xfrm>
            <a:off x="4284663" y="1503363"/>
            <a:ext cx="344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1600" b="0"/>
              <a:t>¬rst</a:t>
            </a:r>
          </a:p>
        </p:txBody>
      </p:sp>
      <p:sp>
        <p:nvSpPr>
          <p:cNvPr id="23568" name="Text Box 35"/>
          <p:cNvSpPr txBox="1">
            <a:spLocks noChangeArrowheads="1"/>
          </p:cNvSpPr>
          <p:nvPr/>
        </p:nvSpPr>
        <p:spPr bwMode="auto">
          <a:xfrm>
            <a:off x="6326188" y="1503363"/>
            <a:ext cx="344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1600" b="0"/>
              <a:t>¬rst</a:t>
            </a:r>
          </a:p>
        </p:txBody>
      </p:sp>
      <p:sp>
        <p:nvSpPr>
          <p:cNvPr id="23569" name="Text Box 37"/>
          <p:cNvSpPr txBox="1">
            <a:spLocks noChangeArrowheads="1"/>
          </p:cNvSpPr>
          <p:nvPr/>
        </p:nvSpPr>
        <p:spPr bwMode="auto">
          <a:xfrm>
            <a:off x="4140200" y="4554538"/>
            <a:ext cx="79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600" b="0"/>
              <a:t>*</a:t>
            </a:r>
          </a:p>
        </p:txBody>
      </p:sp>
      <p:sp>
        <p:nvSpPr>
          <p:cNvPr id="23570" name="Oval 40"/>
          <p:cNvSpPr>
            <a:spLocks noChangeArrowheads="1"/>
          </p:cNvSpPr>
          <p:nvPr/>
        </p:nvSpPr>
        <p:spPr bwMode="auto">
          <a:xfrm>
            <a:off x="1187450" y="4964113"/>
            <a:ext cx="1174750" cy="1174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US"/>
              <a:t>state</a:t>
            </a:r>
            <a:br>
              <a:rPr lang="en-US"/>
            </a:br>
            <a:r>
              <a:rPr lang="en-US"/>
              <a:t>output</a:t>
            </a:r>
          </a:p>
        </p:txBody>
      </p:sp>
      <p:sp>
        <p:nvSpPr>
          <p:cNvPr id="23571" name="Rectangle 41"/>
          <p:cNvSpPr>
            <a:spLocks noChangeArrowheads="1"/>
          </p:cNvSpPr>
          <p:nvPr/>
        </p:nvSpPr>
        <p:spPr bwMode="auto">
          <a:xfrm>
            <a:off x="2451100" y="5529263"/>
            <a:ext cx="1179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= gyr gyr</a:t>
            </a:r>
          </a:p>
        </p:txBody>
      </p:sp>
      <p:sp>
        <p:nvSpPr>
          <p:cNvPr id="23572" name="Rectangle 44"/>
          <p:cNvSpPr>
            <a:spLocks noChangeArrowheads="1"/>
          </p:cNvSpPr>
          <p:nvPr/>
        </p:nvSpPr>
        <p:spPr bwMode="auto">
          <a:xfrm>
            <a:off x="3078163" y="5846763"/>
            <a:ext cx="509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ew</a:t>
            </a:r>
          </a:p>
        </p:txBody>
      </p:sp>
      <p:sp>
        <p:nvSpPr>
          <p:cNvPr id="23573" name="Rectangle 45"/>
          <p:cNvSpPr>
            <a:spLocks noChangeArrowheads="1"/>
          </p:cNvSpPr>
          <p:nvPr/>
        </p:nvSpPr>
        <p:spPr bwMode="auto">
          <a:xfrm>
            <a:off x="2714625" y="5845175"/>
            <a:ext cx="452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/>
              <a:t>ns</a:t>
            </a:r>
          </a:p>
        </p:txBody>
      </p:sp>
      <p:sp>
        <p:nvSpPr>
          <p:cNvPr id="23574" name="Text Box 47"/>
          <p:cNvSpPr txBox="1">
            <a:spLocks noChangeArrowheads="1"/>
          </p:cNvSpPr>
          <p:nvPr/>
        </p:nvSpPr>
        <p:spPr bwMode="auto">
          <a:xfrm>
            <a:off x="4537075" y="5348288"/>
            <a:ext cx="4044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carew = car east-west sensor active</a:t>
            </a:r>
          </a:p>
        </p:txBody>
      </p:sp>
      <p:sp>
        <p:nvSpPr>
          <p:cNvPr id="23575" name="Text Box 48"/>
          <p:cNvSpPr txBox="1">
            <a:spLocks noChangeArrowheads="1"/>
          </p:cNvSpPr>
          <p:nvPr/>
        </p:nvSpPr>
        <p:spPr bwMode="auto">
          <a:xfrm>
            <a:off x="4946650" y="5622925"/>
            <a:ext cx="1136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rst = reset</a:t>
            </a:r>
          </a:p>
        </p:txBody>
      </p:sp>
      <p:cxnSp>
        <p:nvCxnSpPr>
          <p:cNvPr id="23576" name="AutoShape 49"/>
          <p:cNvCxnSpPr>
            <a:cxnSpLocks noChangeShapeType="1"/>
            <a:stCxn id="23557" idx="3"/>
            <a:endCxn id="23556" idx="5"/>
          </p:cNvCxnSpPr>
          <p:nvPr/>
        </p:nvCxnSpPr>
        <p:spPr bwMode="auto">
          <a:xfrm rot="16200000" flipV="1">
            <a:off x="2353469" y="2516981"/>
            <a:ext cx="14288" cy="1177925"/>
          </a:xfrm>
          <a:prstGeom prst="curvedConnector3">
            <a:avLst>
              <a:gd name="adj1" fmla="val -1044444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7" name="Text Box 50"/>
          <p:cNvSpPr txBox="1">
            <a:spLocks noChangeArrowheads="1"/>
          </p:cNvSpPr>
          <p:nvPr/>
        </p:nvSpPr>
        <p:spPr bwMode="auto">
          <a:xfrm>
            <a:off x="2355850" y="327025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600" b="0"/>
              <a:t>rst</a:t>
            </a:r>
          </a:p>
        </p:txBody>
      </p:sp>
      <p:cxnSp>
        <p:nvCxnSpPr>
          <p:cNvPr id="23578" name="AutoShape 51"/>
          <p:cNvCxnSpPr>
            <a:cxnSpLocks noChangeShapeType="1"/>
            <a:stCxn id="23560" idx="3"/>
            <a:endCxn id="23556" idx="5"/>
          </p:cNvCxnSpPr>
          <p:nvPr/>
        </p:nvCxnSpPr>
        <p:spPr bwMode="auto">
          <a:xfrm rot="5400000">
            <a:off x="3390900" y="1460500"/>
            <a:ext cx="19050" cy="3257550"/>
          </a:xfrm>
          <a:prstGeom prst="curvedConnector3">
            <a:avLst>
              <a:gd name="adj1" fmla="val 4349995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9" name="Text Box 52"/>
          <p:cNvSpPr txBox="1">
            <a:spLocks noChangeArrowheads="1"/>
          </p:cNvSpPr>
          <p:nvPr/>
        </p:nvSpPr>
        <p:spPr bwMode="auto">
          <a:xfrm>
            <a:off x="3883025" y="3848100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600" b="0"/>
              <a:t>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graphicFrame>
        <p:nvGraphicFramePr>
          <p:cNvPr id="24579" name="Object 2"/>
          <p:cNvGraphicFramePr>
            <a:graphicFrameLocks noChangeAspect="1"/>
          </p:cNvGraphicFramePr>
          <p:nvPr/>
        </p:nvGraphicFramePr>
        <p:xfrm>
          <a:off x="1308100" y="3460750"/>
          <a:ext cx="6489700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Worksheet" r:id="rId4" imgW="2463800" imgH="762000" progId="Excel.Sheet.8">
                  <p:embed/>
                </p:oleObj>
              </mc:Choice>
              <mc:Fallback>
                <p:oleObj name="Worksheet" r:id="rId4" imgW="2463800" imgH="7620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3460750"/>
                        <a:ext cx="6489700" cy="199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3"/>
          <p:cNvGraphicFramePr>
            <a:graphicFrameLocks noChangeAspect="1"/>
          </p:cNvGraphicFramePr>
          <p:nvPr/>
        </p:nvGraphicFramePr>
        <p:xfrm>
          <a:off x="2038350" y="1238250"/>
          <a:ext cx="506730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Visio" r:id="rId6" imgW="5232400" imgH="1447800" progId="Visio.Drawing.6">
                  <p:embed/>
                </p:oleObj>
              </mc:Choice>
              <mc:Fallback>
                <p:oleObj name="Visio" r:id="rId6" imgW="5232400" imgH="14478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1238250"/>
                        <a:ext cx="5067300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State Table (ignoring reset for now)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113088" y="3821113"/>
            <a:ext cx="846137" cy="26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0"/>
              <a:t>¬carew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305300" y="3824288"/>
            <a:ext cx="846138" cy="26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0"/>
              <a:t>carew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454275" y="1136650"/>
            <a:ext cx="846138" cy="26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200" b="0"/>
              <a:t>¬carew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3268663" y="1631950"/>
            <a:ext cx="479425" cy="195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200" b="0"/>
              <a:t>carew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State Assignment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Assign values to encode each state (gns, yns, gew, yew) on state and next_state signals</a:t>
            </a:r>
          </a:p>
        </p:txBody>
      </p:sp>
      <p:graphicFrame>
        <p:nvGraphicFramePr>
          <p:cNvPr id="25605" name="Object 2"/>
          <p:cNvGraphicFramePr>
            <a:graphicFrameLocks noChangeAspect="1"/>
          </p:cNvGraphicFramePr>
          <p:nvPr/>
        </p:nvGraphicFramePr>
        <p:xfrm>
          <a:off x="2298700" y="2368550"/>
          <a:ext cx="5100638" cy="262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Visio" r:id="rId4" imgW="2552700" imgH="1308100" progId="Visio.Drawing.6">
                  <p:embed/>
                </p:oleObj>
              </mc:Choice>
              <mc:Fallback>
                <p:oleObj name="Visio" r:id="rId4" imgW="2552700" imgH="13081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2368550"/>
                        <a:ext cx="5100638" cy="262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graphicFrame>
        <p:nvGraphicFramePr>
          <p:cNvPr id="26627" name="Object 2"/>
          <p:cNvGraphicFramePr>
            <a:graphicFrameLocks noChangeAspect="1"/>
          </p:cNvGraphicFramePr>
          <p:nvPr/>
        </p:nvGraphicFramePr>
        <p:xfrm>
          <a:off x="3452813" y="1154113"/>
          <a:ext cx="2449512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Worksheet" r:id="rId4" imgW="939800" imgH="635000" progId="Excel.Sheet.8">
                  <p:embed/>
                </p:oleObj>
              </mc:Choice>
              <mc:Fallback>
                <p:oleObj name="Worksheet" r:id="rId4" imgW="939800" imgH="6350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1154113"/>
                        <a:ext cx="2449512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One-Hot State Assignment</a:t>
            </a:r>
          </a:p>
        </p:txBody>
      </p:sp>
      <p:graphicFrame>
        <p:nvGraphicFramePr>
          <p:cNvPr id="26629" name="Object 3"/>
          <p:cNvGraphicFramePr>
            <a:graphicFrameLocks noChangeAspect="1"/>
          </p:cNvGraphicFramePr>
          <p:nvPr/>
        </p:nvGraphicFramePr>
        <p:xfrm>
          <a:off x="2298700" y="3125788"/>
          <a:ext cx="5100638" cy="262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Visio" r:id="rId6" imgW="2552700" imgH="1308100" progId="Visio.Drawing.6">
                  <p:embed/>
                </p:oleObj>
              </mc:Choice>
              <mc:Fallback>
                <p:oleObj name="Visio" r:id="rId6" imgW="2552700" imgH="13081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3125788"/>
                        <a:ext cx="5100638" cy="262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Translating No-Reset FSM To One-Hot Controller</a:t>
            </a:r>
          </a:p>
        </p:txBody>
      </p:sp>
      <p:sp>
        <p:nvSpPr>
          <p:cNvPr id="27652" name="Oval 3"/>
          <p:cNvSpPr>
            <a:spLocks noChangeArrowheads="1"/>
          </p:cNvSpPr>
          <p:nvPr/>
        </p:nvSpPr>
        <p:spPr bwMode="auto">
          <a:xfrm>
            <a:off x="1346200" y="1406525"/>
            <a:ext cx="1174750" cy="1174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US"/>
              <a:t>gns</a:t>
            </a:r>
          </a:p>
          <a:p>
            <a:pPr algn="ctr">
              <a:spcBef>
                <a:spcPct val="0"/>
              </a:spcBef>
            </a:pPr>
            <a:r>
              <a:rPr lang="en-US"/>
              <a:t>100 001</a:t>
            </a:r>
          </a:p>
        </p:txBody>
      </p:sp>
      <p:sp>
        <p:nvSpPr>
          <p:cNvPr id="27653" name="Oval 4"/>
          <p:cNvSpPr>
            <a:spLocks noChangeArrowheads="1"/>
          </p:cNvSpPr>
          <p:nvPr/>
        </p:nvSpPr>
        <p:spPr bwMode="auto">
          <a:xfrm>
            <a:off x="3355975" y="1420813"/>
            <a:ext cx="1174750" cy="1174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US"/>
              <a:t>yns</a:t>
            </a:r>
            <a:br>
              <a:rPr lang="en-US"/>
            </a:br>
            <a:r>
              <a:rPr lang="en-US"/>
              <a:t>010 001</a:t>
            </a:r>
          </a:p>
        </p:txBody>
      </p:sp>
      <p:cxnSp>
        <p:nvCxnSpPr>
          <p:cNvPr id="27654" name="AutoShape 5"/>
          <p:cNvCxnSpPr>
            <a:cxnSpLocks noChangeShapeType="1"/>
            <a:stCxn id="27652" idx="7"/>
            <a:endCxn id="27653" idx="1"/>
          </p:cNvCxnSpPr>
          <p:nvPr/>
        </p:nvCxnSpPr>
        <p:spPr bwMode="auto">
          <a:xfrm rot="5400000" flipV="1">
            <a:off x="2931319" y="981869"/>
            <a:ext cx="14287" cy="1177925"/>
          </a:xfrm>
          <a:prstGeom prst="curvedConnector3">
            <a:avLst>
              <a:gd name="adj1" fmla="val -102222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5" name="AutoShape 6"/>
          <p:cNvCxnSpPr>
            <a:cxnSpLocks noChangeShapeType="1"/>
            <a:stCxn id="27652" idx="7"/>
            <a:endCxn id="27652" idx="1"/>
          </p:cNvCxnSpPr>
          <p:nvPr/>
        </p:nvCxnSpPr>
        <p:spPr bwMode="auto">
          <a:xfrm rot="-5400000" flipH="1" flipV="1">
            <a:off x="1932781" y="1148557"/>
            <a:ext cx="1587" cy="831850"/>
          </a:xfrm>
          <a:prstGeom prst="curvedConnector3">
            <a:avLst>
              <a:gd name="adj1" fmla="val -26800005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6" name="Oval 7"/>
          <p:cNvSpPr>
            <a:spLocks noChangeArrowheads="1"/>
          </p:cNvSpPr>
          <p:nvPr/>
        </p:nvSpPr>
        <p:spPr bwMode="auto">
          <a:xfrm>
            <a:off x="5149850" y="1387475"/>
            <a:ext cx="1174750" cy="1174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US"/>
              <a:t>gew</a:t>
            </a:r>
          </a:p>
          <a:p>
            <a:pPr algn="ctr">
              <a:spcBef>
                <a:spcPct val="0"/>
              </a:spcBef>
            </a:pPr>
            <a:r>
              <a:rPr lang="en-US"/>
              <a:t>001 100</a:t>
            </a:r>
          </a:p>
        </p:txBody>
      </p:sp>
      <p:sp>
        <p:nvSpPr>
          <p:cNvPr id="27657" name="Oval 8"/>
          <p:cNvSpPr>
            <a:spLocks noChangeArrowheads="1"/>
          </p:cNvSpPr>
          <p:nvPr/>
        </p:nvSpPr>
        <p:spPr bwMode="auto">
          <a:xfrm>
            <a:off x="7054850" y="1401763"/>
            <a:ext cx="1174750" cy="1174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US"/>
              <a:t>yew</a:t>
            </a:r>
          </a:p>
          <a:p>
            <a:pPr algn="ctr">
              <a:spcBef>
                <a:spcPct val="0"/>
              </a:spcBef>
            </a:pPr>
            <a:r>
              <a:rPr lang="en-US"/>
              <a:t>001 010</a:t>
            </a:r>
          </a:p>
        </p:txBody>
      </p:sp>
      <p:cxnSp>
        <p:nvCxnSpPr>
          <p:cNvPr id="27658" name="AutoShape 9"/>
          <p:cNvCxnSpPr>
            <a:cxnSpLocks noChangeShapeType="1"/>
            <a:stCxn id="27656" idx="7"/>
            <a:endCxn id="27657" idx="1"/>
          </p:cNvCxnSpPr>
          <p:nvPr/>
        </p:nvCxnSpPr>
        <p:spPr bwMode="auto">
          <a:xfrm rot="5400000" flipV="1">
            <a:off x="6682581" y="1015207"/>
            <a:ext cx="14287" cy="1073150"/>
          </a:xfrm>
          <a:prstGeom prst="curvedConnector3">
            <a:avLst>
              <a:gd name="adj1" fmla="val -83333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9" name="AutoShape 10"/>
          <p:cNvCxnSpPr>
            <a:cxnSpLocks noChangeShapeType="1"/>
            <a:stCxn id="27657" idx="3"/>
            <a:endCxn id="27652" idx="4"/>
          </p:cNvCxnSpPr>
          <p:nvPr/>
        </p:nvCxnSpPr>
        <p:spPr bwMode="auto">
          <a:xfrm rot="5400000">
            <a:off x="4491831" y="-138906"/>
            <a:ext cx="176213" cy="5292725"/>
          </a:xfrm>
          <a:prstGeom prst="curvedConnector3">
            <a:avLst>
              <a:gd name="adj1" fmla="val 22162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0" name="AutoShape 11"/>
          <p:cNvCxnSpPr>
            <a:cxnSpLocks noChangeShapeType="1"/>
            <a:stCxn id="27653" idx="7"/>
            <a:endCxn id="27656" idx="1"/>
          </p:cNvCxnSpPr>
          <p:nvPr/>
        </p:nvCxnSpPr>
        <p:spPr bwMode="auto">
          <a:xfrm rot="-5400000">
            <a:off x="4823619" y="1080294"/>
            <a:ext cx="33337" cy="962025"/>
          </a:xfrm>
          <a:prstGeom prst="curvedConnector3">
            <a:avLst>
              <a:gd name="adj1" fmla="val 45238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1546225" y="852488"/>
            <a:ext cx="742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ja-JP" sz="1800" b="0"/>
              <a:t>¬</a:t>
            </a:r>
            <a:r>
              <a:rPr lang="en-US" sz="1800" b="0"/>
              <a:t>carew</a:t>
            </a:r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2616200" y="1128713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800" b="0"/>
              <a:t>carew</a:t>
            </a:r>
          </a:p>
        </p:txBody>
      </p:sp>
      <p:sp>
        <p:nvSpPr>
          <p:cNvPr id="27663" name="Text Box 14"/>
          <p:cNvSpPr txBox="1">
            <a:spLocks noChangeArrowheads="1"/>
          </p:cNvSpPr>
          <p:nvPr/>
        </p:nvSpPr>
        <p:spPr bwMode="auto">
          <a:xfrm>
            <a:off x="4806950" y="1168400"/>
            <a:ext cx="9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US" b="0"/>
              <a:t>*</a:t>
            </a:r>
          </a:p>
        </p:txBody>
      </p:sp>
      <p:sp>
        <p:nvSpPr>
          <p:cNvPr id="27664" name="Text Box 15"/>
          <p:cNvSpPr txBox="1">
            <a:spLocks noChangeArrowheads="1"/>
          </p:cNvSpPr>
          <p:nvPr/>
        </p:nvSpPr>
        <p:spPr bwMode="auto">
          <a:xfrm>
            <a:off x="6597650" y="1143000"/>
            <a:ext cx="9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US" b="0"/>
              <a:t>*</a:t>
            </a:r>
          </a:p>
        </p:txBody>
      </p:sp>
      <p:sp>
        <p:nvSpPr>
          <p:cNvPr id="27665" name="Rectangle 27"/>
          <p:cNvSpPr>
            <a:spLocks noChangeArrowheads="1"/>
          </p:cNvSpPr>
          <p:nvPr/>
        </p:nvSpPr>
        <p:spPr bwMode="auto">
          <a:xfrm>
            <a:off x="3702050" y="4672013"/>
            <a:ext cx="400050" cy="647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Text Box 28"/>
          <p:cNvSpPr txBox="1">
            <a:spLocks noChangeArrowheads="1"/>
          </p:cNvSpPr>
          <p:nvPr/>
        </p:nvSpPr>
        <p:spPr bwMode="auto">
          <a:xfrm>
            <a:off x="3683000" y="4830763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200" b="0"/>
              <a:t>D</a:t>
            </a:r>
          </a:p>
        </p:txBody>
      </p:sp>
      <p:sp>
        <p:nvSpPr>
          <p:cNvPr id="27667" name="Text Box 29"/>
          <p:cNvSpPr txBox="1">
            <a:spLocks noChangeArrowheads="1"/>
          </p:cNvSpPr>
          <p:nvPr/>
        </p:nvSpPr>
        <p:spPr bwMode="auto">
          <a:xfrm>
            <a:off x="3917950" y="4830763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200" b="0"/>
              <a:t>Q</a:t>
            </a:r>
          </a:p>
        </p:txBody>
      </p:sp>
      <p:sp>
        <p:nvSpPr>
          <p:cNvPr id="27668" name="Text Box 30"/>
          <p:cNvSpPr txBox="1">
            <a:spLocks noChangeArrowheads="1"/>
          </p:cNvSpPr>
          <p:nvPr/>
        </p:nvSpPr>
        <p:spPr bwMode="auto">
          <a:xfrm>
            <a:off x="3787775" y="510857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600" b="0"/>
              <a:t>^</a:t>
            </a:r>
          </a:p>
        </p:txBody>
      </p:sp>
      <p:sp>
        <p:nvSpPr>
          <p:cNvPr id="27669" name="Rectangle 33"/>
          <p:cNvSpPr>
            <a:spLocks noChangeArrowheads="1"/>
          </p:cNvSpPr>
          <p:nvPr/>
        </p:nvSpPr>
        <p:spPr bwMode="auto">
          <a:xfrm>
            <a:off x="1676400" y="4672013"/>
            <a:ext cx="400050" cy="647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Text Box 34"/>
          <p:cNvSpPr txBox="1">
            <a:spLocks noChangeArrowheads="1"/>
          </p:cNvSpPr>
          <p:nvPr/>
        </p:nvSpPr>
        <p:spPr bwMode="auto">
          <a:xfrm>
            <a:off x="1657350" y="4830763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200" b="0"/>
              <a:t>D</a:t>
            </a:r>
          </a:p>
        </p:txBody>
      </p:sp>
      <p:sp>
        <p:nvSpPr>
          <p:cNvPr id="27671" name="Text Box 35"/>
          <p:cNvSpPr txBox="1">
            <a:spLocks noChangeArrowheads="1"/>
          </p:cNvSpPr>
          <p:nvPr/>
        </p:nvSpPr>
        <p:spPr bwMode="auto">
          <a:xfrm>
            <a:off x="1892300" y="4830763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200" b="0"/>
              <a:t>Q</a:t>
            </a:r>
          </a:p>
        </p:txBody>
      </p:sp>
      <p:sp>
        <p:nvSpPr>
          <p:cNvPr id="27672" name="Text Box 36"/>
          <p:cNvSpPr txBox="1">
            <a:spLocks noChangeArrowheads="1"/>
          </p:cNvSpPr>
          <p:nvPr/>
        </p:nvSpPr>
        <p:spPr bwMode="auto">
          <a:xfrm>
            <a:off x="1762125" y="510857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600" b="0"/>
              <a:t>^</a:t>
            </a:r>
          </a:p>
        </p:txBody>
      </p:sp>
      <p:sp>
        <p:nvSpPr>
          <p:cNvPr id="27673" name="Rectangle 38"/>
          <p:cNvSpPr>
            <a:spLocks noChangeArrowheads="1"/>
          </p:cNvSpPr>
          <p:nvPr/>
        </p:nvSpPr>
        <p:spPr bwMode="auto">
          <a:xfrm>
            <a:off x="5514975" y="4672013"/>
            <a:ext cx="400050" cy="647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Text Box 39"/>
          <p:cNvSpPr txBox="1">
            <a:spLocks noChangeArrowheads="1"/>
          </p:cNvSpPr>
          <p:nvPr/>
        </p:nvSpPr>
        <p:spPr bwMode="auto">
          <a:xfrm>
            <a:off x="5495925" y="4830763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200" b="0"/>
              <a:t>D</a:t>
            </a:r>
          </a:p>
        </p:txBody>
      </p:sp>
      <p:sp>
        <p:nvSpPr>
          <p:cNvPr id="27675" name="Text Box 40"/>
          <p:cNvSpPr txBox="1">
            <a:spLocks noChangeArrowheads="1"/>
          </p:cNvSpPr>
          <p:nvPr/>
        </p:nvSpPr>
        <p:spPr bwMode="auto">
          <a:xfrm>
            <a:off x="5730875" y="4830763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200" b="0"/>
              <a:t>Q</a:t>
            </a:r>
          </a:p>
        </p:txBody>
      </p:sp>
      <p:sp>
        <p:nvSpPr>
          <p:cNvPr id="27676" name="Text Box 41"/>
          <p:cNvSpPr txBox="1">
            <a:spLocks noChangeArrowheads="1"/>
          </p:cNvSpPr>
          <p:nvPr/>
        </p:nvSpPr>
        <p:spPr bwMode="auto">
          <a:xfrm>
            <a:off x="5600700" y="510857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600" b="0"/>
              <a:t>^</a:t>
            </a:r>
          </a:p>
        </p:txBody>
      </p:sp>
      <p:sp>
        <p:nvSpPr>
          <p:cNvPr id="27677" name="Rectangle 43"/>
          <p:cNvSpPr>
            <a:spLocks noChangeArrowheads="1"/>
          </p:cNvSpPr>
          <p:nvPr/>
        </p:nvSpPr>
        <p:spPr bwMode="auto">
          <a:xfrm>
            <a:off x="7246938" y="4672013"/>
            <a:ext cx="400050" cy="647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Text Box 44"/>
          <p:cNvSpPr txBox="1">
            <a:spLocks noChangeArrowheads="1"/>
          </p:cNvSpPr>
          <p:nvPr/>
        </p:nvSpPr>
        <p:spPr bwMode="auto">
          <a:xfrm>
            <a:off x="7227888" y="4830763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200" b="0"/>
              <a:t>D</a:t>
            </a:r>
          </a:p>
        </p:txBody>
      </p:sp>
      <p:sp>
        <p:nvSpPr>
          <p:cNvPr id="27679" name="Text Box 45"/>
          <p:cNvSpPr txBox="1">
            <a:spLocks noChangeArrowheads="1"/>
          </p:cNvSpPr>
          <p:nvPr/>
        </p:nvSpPr>
        <p:spPr bwMode="auto">
          <a:xfrm>
            <a:off x="7462838" y="4830763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200" b="0"/>
              <a:t>Q</a:t>
            </a:r>
          </a:p>
        </p:txBody>
      </p:sp>
      <p:grpSp>
        <p:nvGrpSpPr>
          <p:cNvPr id="27680" name="Group 75"/>
          <p:cNvGrpSpPr>
            <a:grpSpLocks/>
          </p:cNvGrpSpPr>
          <p:nvPr/>
        </p:nvGrpSpPr>
        <p:grpSpPr bwMode="auto">
          <a:xfrm>
            <a:off x="2716213" y="3505200"/>
            <a:ext cx="538162" cy="274638"/>
            <a:chOff x="1369" y="2208"/>
            <a:chExt cx="339" cy="173"/>
          </a:xfrm>
        </p:grpSpPr>
        <p:sp>
          <p:nvSpPr>
            <p:cNvPr id="27754" name="Oval 48"/>
            <p:cNvSpPr>
              <a:spLocks noChangeArrowheads="1"/>
            </p:cNvSpPr>
            <p:nvPr/>
          </p:nvSpPr>
          <p:spPr bwMode="auto">
            <a:xfrm rot="5400000">
              <a:off x="1605" y="2256"/>
              <a:ext cx="84" cy="8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5" name="Oval 49"/>
            <p:cNvSpPr>
              <a:spLocks noChangeArrowheads="1"/>
            </p:cNvSpPr>
            <p:nvPr/>
          </p:nvSpPr>
          <p:spPr bwMode="auto">
            <a:xfrm rot="5400000">
              <a:off x="1500" y="2253"/>
              <a:ext cx="84" cy="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6" name="Oval 50"/>
            <p:cNvSpPr>
              <a:spLocks noChangeArrowheads="1"/>
            </p:cNvSpPr>
            <p:nvPr/>
          </p:nvSpPr>
          <p:spPr bwMode="auto">
            <a:xfrm rot="5400000">
              <a:off x="1392" y="2253"/>
              <a:ext cx="84" cy="8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7" name="Rectangle 52"/>
            <p:cNvSpPr>
              <a:spLocks noChangeArrowheads="1"/>
            </p:cNvSpPr>
            <p:nvPr/>
          </p:nvSpPr>
          <p:spPr bwMode="auto">
            <a:xfrm rot="5400000">
              <a:off x="1452" y="2125"/>
              <a:ext cx="173" cy="33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81" name="Oval 59"/>
          <p:cNvSpPr>
            <a:spLocks noChangeArrowheads="1"/>
          </p:cNvSpPr>
          <p:nvPr/>
        </p:nvSpPr>
        <p:spPr bwMode="auto">
          <a:xfrm rot="5400000">
            <a:off x="8447088" y="3581400"/>
            <a:ext cx="133350" cy="1333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Oval 60"/>
          <p:cNvSpPr>
            <a:spLocks noChangeArrowheads="1"/>
          </p:cNvSpPr>
          <p:nvPr/>
        </p:nvSpPr>
        <p:spPr bwMode="auto">
          <a:xfrm rot="5400000">
            <a:off x="8272463" y="3581400"/>
            <a:ext cx="133350" cy="1333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Oval 61"/>
          <p:cNvSpPr>
            <a:spLocks noChangeArrowheads="1"/>
          </p:cNvSpPr>
          <p:nvPr/>
        </p:nvSpPr>
        <p:spPr bwMode="auto">
          <a:xfrm rot="5400000">
            <a:off x="8108950" y="3576638"/>
            <a:ext cx="133350" cy="1333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4" name="Rectangle 62"/>
          <p:cNvSpPr>
            <a:spLocks noChangeArrowheads="1"/>
          </p:cNvSpPr>
          <p:nvPr/>
        </p:nvSpPr>
        <p:spPr bwMode="auto">
          <a:xfrm rot="5400000">
            <a:off x="8204200" y="3373438"/>
            <a:ext cx="274638" cy="5381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5" name="Text Box 63"/>
          <p:cNvSpPr txBox="1">
            <a:spLocks noChangeArrowheads="1"/>
          </p:cNvSpPr>
          <p:nvPr/>
        </p:nvSpPr>
        <p:spPr bwMode="auto">
          <a:xfrm>
            <a:off x="2828925" y="3200400"/>
            <a:ext cx="268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ns</a:t>
            </a:r>
          </a:p>
        </p:txBody>
      </p:sp>
      <p:sp>
        <p:nvSpPr>
          <p:cNvPr id="27686" name="Text Box 64"/>
          <p:cNvSpPr txBox="1">
            <a:spLocks noChangeArrowheads="1"/>
          </p:cNvSpPr>
          <p:nvPr/>
        </p:nvSpPr>
        <p:spPr bwMode="auto">
          <a:xfrm>
            <a:off x="8183563" y="3200400"/>
            <a:ext cx="325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ew</a:t>
            </a:r>
          </a:p>
        </p:txBody>
      </p:sp>
      <p:grpSp>
        <p:nvGrpSpPr>
          <p:cNvPr id="3" name="Group 144"/>
          <p:cNvGrpSpPr>
            <a:grpSpLocks/>
          </p:cNvGrpSpPr>
          <p:nvPr/>
        </p:nvGrpSpPr>
        <p:grpSpPr bwMode="auto">
          <a:xfrm>
            <a:off x="6867525" y="3641725"/>
            <a:ext cx="1644650" cy="1327150"/>
            <a:chOff x="4326" y="2294"/>
            <a:chExt cx="1036" cy="836"/>
          </a:xfrm>
        </p:grpSpPr>
        <p:grpSp>
          <p:nvGrpSpPr>
            <p:cNvPr id="27741" name="Group 78"/>
            <p:cNvGrpSpPr>
              <a:grpSpLocks/>
            </p:cNvGrpSpPr>
            <p:nvPr/>
          </p:nvGrpSpPr>
          <p:grpSpPr bwMode="auto">
            <a:xfrm>
              <a:off x="4932" y="2720"/>
              <a:ext cx="252" cy="208"/>
              <a:chOff x="2664" y="2592"/>
              <a:chExt cx="252" cy="208"/>
            </a:xfrm>
          </p:grpSpPr>
          <p:sp>
            <p:nvSpPr>
              <p:cNvPr id="27746" name="Freeform 65"/>
              <p:cNvSpPr>
                <a:spLocks/>
              </p:cNvSpPr>
              <p:nvPr/>
            </p:nvSpPr>
            <p:spPr bwMode="auto">
              <a:xfrm>
                <a:off x="2815" y="2592"/>
                <a:ext cx="101" cy="100"/>
              </a:xfrm>
              <a:custGeom>
                <a:avLst/>
                <a:gdLst>
                  <a:gd name="T0" fmla="*/ 0 w 101"/>
                  <a:gd name="T1" fmla="*/ 0 h 100"/>
                  <a:gd name="T2" fmla="*/ 5 w 101"/>
                  <a:gd name="T3" fmla="*/ 0 h 100"/>
                  <a:gd name="T4" fmla="*/ 10 w 101"/>
                  <a:gd name="T5" fmla="*/ 0 h 100"/>
                  <a:gd name="T6" fmla="*/ 15 w 101"/>
                  <a:gd name="T7" fmla="*/ 1 h 100"/>
                  <a:gd name="T8" fmla="*/ 20 w 101"/>
                  <a:gd name="T9" fmla="*/ 2 h 100"/>
                  <a:gd name="T10" fmla="*/ 25 w 101"/>
                  <a:gd name="T11" fmla="*/ 3 h 100"/>
                  <a:gd name="T12" fmla="*/ 30 w 101"/>
                  <a:gd name="T13" fmla="*/ 5 h 100"/>
                  <a:gd name="T14" fmla="*/ 35 w 101"/>
                  <a:gd name="T15" fmla="*/ 6 h 100"/>
                  <a:gd name="T16" fmla="*/ 39 w 101"/>
                  <a:gd name="T17" fmla="*/ 8 h 100"/>
                  <a:gd name="T18" fmla="*/ 44 w 101"/>
                  <a:gd name="T19" fmla="*/ 10 h 100"/>
                  <a:gd name="T20" fmla="*/ 48 w 101"/>
                  <a:gd name="T21" fmla="*/ 12 h 100"/>
                  <a:gd name="T22" fmla="*/ 52 w 101"/>
                  <a:gd name="T23" fmla="*/ 15 h 100"/>
                  <a:gd name="T24" fmla="*/ 57 w 101"/>
                  <a:gd name="T25" fmla="*/ 17 h 100"/>
                  <a:gd name="T26" fmla="*/ 60 w 101"/>
                  <a:gd name="T27" fmla="*/ 20 h 100"/>
                  <a:gd name="T28" fmla="*/ 64 w 101"/>
                  <a:gd name="T29" fmla="*/ 23 h 100"/>
                  <a:gd name="T30" fmla="*/ 68 w 101"/>
                  <a:gd name="T31" fmla="*/ 26 h 100"/>
                  <a:gd name="T32" fmla="*/ 71 w 101"/>
                  <a:gd name="T33" fmla="*/ 29 h 100"/>
                  <a:gd name="T34" fmla="*/ 74 w 101"/>
                  <a:gd name="T35" fmla="*/ 33 h 100"/>
                  <a:gd name="T36" fmla="*/ 78 w 101"/>
                  <a:gd name="T37" fmla="*/ 36 h 100"/>
                  <a:gd name="T38" fmla="*/ 81 w 101"/>
                  <a:gd name="T39" fmla="*/ 40 h 100"/>
                  <a:gd name="T40" fmla="*/ 84 w 101"/>
                  <a:gd name="T41" fmla="*/ 45 h 100"/>
                  <a:gd name="T42" fmla="*/ 86 w 101"/>
                  <a:gd name="T43" fmla="*/ 48 h 100"/>
                  <a:gd name="T44" fmla="*/ 89 w 101"/>
                  <a:gd name="T45" fmla="*/ 53 h 100"/>
                  <a:gd name="T46" fmla="*/ 91 w 101"/>
                  <a:gd name="T47" fmla="*/ 57 h 100"/>
                  <a:gd name="T48" fmla="*/ 93 w 101"/>
                  <a:gd name="T49" fmla="*/ 62 h 100"/>
                  <a:gd name="T50" fmla="*/ 95 w 101"/>
                  <a:gd name="T51" fmla="*/ 66 h 100"/>
                  <a:gd name="T52" fmla="*/ 97 w 101"/>
                  <a:gd name="T53" fmla="*/ 71 h 100"/>
                  <a:gd name="T54" fmla="*/ 98 w 101"/>
                  <a:gd name="T55" fmla="*/ 76 h 100"/>
                  <a:gd name="T56" fmla="*/ 99 w 101"/>
                  <a:gd name="T57" fmla="*/ 80 h 100"/>
                  <a:gd name="T58" fmla="*/ 100 w 101"/>
                  <a:gd name="T59" fmla="*/ 85 h 100"/>
                  <a:gd name="T60" fmla="*/ 100 w 101"/>
                  <a:gd name="T61" fmla="*/ 90 h 100"/>
                  <a:gd name="T62" fmla="*/ 101 w 101"/>
                  <a:gd name="T63" fmla="*/ 95 h 100"/>
                  <a:gd name="T64" fmla="*/ 101 w 101"/>
                  <a:gd name="T65" fmla="*/ 100 h 1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1"/>
                  <a:gd name="T100" fmla="*/ 0 h 100"/>
                  <a:gd name="T101" fmla="*/ 101 w 101"/>
                  <a:gd name="T102" fmla="*/ 100 h 1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1" h="100">
                    <a:moveTo>
                      <a:pt x="0" y="0"/>
                    </a:moveTo>
                    <a:lnTo>
                      <a:pt x="5" y="0"/>
                    </a:lnTo>
                    <a:lnTo>
                      <a:pt x="10" y="0"/>
                    </a:lnTo>
                    <a:lnTo>
                      <a:pt x="15" y="1"/>
                    </a:lnTo>
                    <a:lnTo>
                      <a:pt x="20" y="2"/>
                    </a:lnTo>
                    <a:lnTo>
                      <a:pt x="25" y="3"/>
                    </a:lnTo>
                    <a:lnTo>
                      <a:pt x="30" y="5"/>
                    </a:lnTo>
                    <a:lnTo>
                      <a:pt x="35" y="6"/>
                    </a:lnTo>
                    <a:lnTo>
                      <a:pt x="39" y="8"/>
                    </a:lnTo>
                    <a:lnTo>
                      <a:pt x="44" y="10"/>
                    </a:lnTo>
                    <a:lnTo>
                      <a:pt x="48" y="12"/>
                    </a:lnTo>
                    <a:lnTo>
                      <a:pt x="52" y="15"/>
                    </a:lnTo>
                    <a:lnTo>
                      <a:pt x="57" y="17"/>
                    </a:lnTo>
                    <a:lnTo>
                      <a:pt x="60" y="20"/>
                    </a:lnTo>
                    <a:lnTo>
                      <a:pt x="64" y="23"/>
                    </a:lnTo>
                    <a:lnTo>
                      <a:pt x="68" y="26"/>
                    </a:lnTo>
                    <a:lnTo>
                      <a:pt x="71" y="29"/>
                    </a:lnTo>
                    <a:lnTo>
                      <a:pt x="74" y="33"/>
                    </a:lnTo>
                    <a:lnTo>
                      <a:pt x="78" y="36"/>
                    </a:lnTo>
                    <a:lnTo>
                      <a:pt x="81" y="40"/>
                    </a:lnTo>
                    <a:lnTo>
                      <a:pt x="84" y="45"/>
                    </a:lnTo>
                    <a:lnTo>
                      <a:pt x="86" y="48"/>
                    </a:lnTo>
                    <a:lnTo>
                      <a:pt x="89" y="53"/>
                    </a:lnTo>
                    <a:lnTo>
                      <a:pt x="91" y="57"/>
                    </a:lnTo>
                    <a:lnTo>
                      <a:pt x="93" y="62"/>
                    </a:lnTo>
                    <a:lnTo>
                      <a:pt x="95" y="66"/>
                    </a:lnTo>
                    <a:lnTo>
                      <a:pt x="97" y="71"/>
                    </a:lnTo>
                    <a:lnTo>
                      <a:pt x="98" y="76"/>
                    </a:lnTo>
                    <a:lnTo>
                      <a:pt x="99" y="80"/>
                    </a:lnTo>
                    <a:lnTo>
                      <a:pt x="100" y="85"/>
                    </a:lnTo>
                    <a:lnTo>
                      <a:pt x="100" y="90"/>
                    </a:lnTo>
                    <a:lnTo>
                      <a:pt x="101" y="95"/>
                    </a:lnTo>
                    <a:lnTo>
                      <a:pt x="101" y="10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7" name="Freeform 66"/>
              <p:cNvSpPr>
                <a:spLocks/>
              </p:cNvSpPr>
              <p:nvPr/>
            </p:nvSpPr>
            <p:spPr bwMode="auto">
              <a:xfrm>
                <a:off x="2815" y="2692"/>
                <a:ext cx="101" cy="101"/>
              </a:xfrm>
              <a:custGeom>
                <a:avLst/>
                <a:gdLst>
                  <a:gd name="T0" fmla="*/ 0 w 101"/>
                  <a:gd name="T1" fmla="*/ 101 h 101"/>
                  <a:gd name="T2" fmla="*/ 5 w 101"/>
                  <a:gd name="T3" fmla="*/ 101 h 101"/>
                  <a:gd name="T4" fmla="*/ 10 w 101"/>
                  <a:gd name="T5" fmla="*/ 101 h 101"/>
                  <a:gd name="T6" fmla="*/ 15 w 101"/>
                  <a:gd name="T7" fmla="*/ 100 h 101"/>
                  <a:gd name="T8" fmla="*/ 20 w 101"/>
                  <a:gd name="T9" fmla="*/ 99 h 101"/>
                  <a:gd name="T10" fmla="*/ 25 w 101"/>
                  <a:gd name="T11" fmla="*/ 98 h 101"/>
                  <a:gd name="T12" fmla="*/ 30 w 101"/>
                  <a:gd name="T13" fmla="*/ 97 h 101"/>
                  <a:gd name="T14" fmla="*/ 35 w 101"/>
                  <a:gd name="T15" fmla="*/ 95 h 101"/>
                  <a:gd name="T16" fmla="*/ 39 w 101"/>
                  <a:gd name="T17" fmla="*/ 94 h 101"/>
                  <a:gd name="T18" fmla="*/ 44 w 101"/>
                  <a:gd name="T19" fmla="*/ 91 h 101"/>
                  <a:gd name="T20" fmla="*/ 48 w 101"/>
                  <a:gd name="T21" fmla="*/ 89 h 101"/>
                  <a:gd name="T22" fmla="*/ 52 w 101"/>
                  <a:gd name="T23" fmla="*/ 87 h 101"/>
                  <a:gd name="T24" fmla="*/ 57 w 101"/>
                  <a:gd name="T25" fmla="*/ 84 h 101"/>
                  <a:gd name="T26" fmla="*/ 60 w 101"/>
                  <a:gd name="T27" fmla="*/ 82 h 101"/>
                  <a:gd name="T28" fmla="*/ 64 w 101"/>
                  <a:gd name="T29" fmla="*/ 79 h 101"/>
                  <a:gd name="T30" fmla="*/ 68 w 101"/>
                  <a:gd name="T31" fmla="*/ 75 h 101"/>
                  <a:gd name="T32" fmla="*/ 71 w 101"/>
                  <a:gd name="T33" fmla="*/ 72 h 101"/>
                  <a:gd name="T34" fmla="*/ 74 w 101"/>
                  <a:gd name="T35" fmla="*/ 68 h 101"/>
                  <a:gd name="T36" fmla="*/ 78 w 101"/>
                  <a:gd name="T37" fmla="*/ 65 h 101"/>
                  <a:gd name="T38" fmla="*/ 81 w 101"/>
                  <a:gd name="T39" fmla="*/ 61 h 101"/>
                  <a:gd name="T40" fmla="*/ 84 w 101"/>
                  <a:gd name="T41" fmla="*/ 57 h 101"/>
                  <a:gd name="T42" fmla="*/ 86 w 101"/>
                  <a:gd name="T43" fmla="*/ 53 h 101"/>
                  <a:gd name="T44" fmla="*/ 89 w 101"/>
                  <a:gd name="T45" fmla="*/ 49 h 101"/>
                  <a:gd name="T46" fmla="*/ 91 w 101"/>
                  <a:gd name="T47" fmla="*/ 44 h 101"/>
                  <a:gd name="T48" fmla="*/ 93 w 101"/>
                  <a:gd name="T49" fmla="*/ 40 h 101"/>
                  <a:gd name="T50" fmla="*/ 95 w 101"/>
                  <a:gd name="T51" fmla="*/ 35 h 101"/>
                  <a:gd name="T52" fmla="*/ 97 w 101"/>
                  <a:gd name="T53" fmla="*/ 31 h 101"/>
                  <a:gd name="T54" fmla="*/ 98 w 101"/>
                  <a:gd name="T55" fmla="*/ 26 h 101"/>
                  <a:gd name="T56" fmla="*/ 99 w 101"/>
                  <a:gd name="T57" fmla="*/ 21 h 101"/>
                  <a:gd name="T58" fmla="*/ 100 w 101"/>
                  <a:gd name="T59" fmla="*/ 16 h 101"/>
                  <a:gd name="T60" fmla="*/ 100 w 101"/>
                  <a:gd name="T61" fmla="*/ 11 h 101"/>
                  <a:gd name="T62" fmla="*/ 101 w 101"/>
                  <a:gd name="T63" fmla="*/ 5 h 101"/>
                  <a:gd name="T64" fmla="*/ 101 w 101"/>
                  <a:gd name="T65" fmla="*/ 0 h 1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1"/>
                  <a:gd name="T100" fmla="*/ 0 h 101"/>
                  <a:gd name="T101" fmla="*/ 101 w 101"/>
                  <a:gd name="T102" fmla="*/ 101 h 1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1" h="101">
                    <a:moveTo>
                      <a:pt x="0" y="101"/>
                    </a:moveTo>
                    <a:lnTo>
                      <a:pt x="5" y="101"/>
                    </a:lnTo>
                    <a:lnTo>
                      <a:pt x="10" y="101"/>
                    </a:lnTo>
                    <a:lnTo>
                      <a:pt x="15" y="100"/>
                    </a:lnTo>
                    <a:lnTo>
                      <a:pt x="20" y="99"/>
                    </a:lnTo>
                    <a:lnTo>
                      <a:pt x="25" y="98"/>
                    </a:lnTo>
                    <a:lnTo>
                      <a:pt x="30" y="97"/>
                    </a:lnTo>
                    <a:lnTo>
                      <a:pt x="35" y="95"/>
                    </a:lnTo>
                    <a:lnTo>
                      <a:pt x="39" y="94"/>
                    </a:lnTo>
                    <a:lnTo>
                      <a:pt x="44" y="91"/>
                    </a:lnTo>
                    <a:lnTo>
                      <a:pt x="48" y="89"/>
                    </a:lnTo>
                    <a:lnTo>
                      <a:pt x="52" y="87"/>
                    </a:lnTo>
                    <a:lnTo>
                      <a:pt x="57" y="84"/>
                    </a:lnTo>
                    <a:lnTo>
                      <a:pt x="60" y="82"/>
                    </a:lnTo>
                    <a:lnTo>
                      <a:pt x="64" y="79"/>
                    </a:lnTo>
                    <a:lnTo>
                      <a:pt x="68" y="75"/>
                    </a:lnTo>
                    <a:lnTo>
                      <a:pt x="71" y="72"/>
                    </a:lnTo>
                    <a:lnTo>
                      <a:pt x="74" y="68"/>
                    </a:lnTo>
                    <a:lnTo>
                      <a:pt x="78" y="65"/>
                    </a:lnTo>
                    <a:lnTo>
                      <a:pt x="81" y="61"/>
                    </a:lnTo>
                    <a:lnTo>
                      <a:pt x="84" y="57"/>
                    </a:lnTo>
                    <a:lnTo>
                      <a:pt x="86" y="53"/>
                    </a:lnTo>
                    <a:lnTo>
                      <a:pt x="89" y="49"/>
                    </a:lnTo>
                    <a:lnTo>
                      <a:pt x="91" y="44"/>
                    </a:lnTo>
                    <a:lnTo>
                      <a:pt x="93" y="40"/>
                    </a:lnTo>
                    <a:lnTo>
                      <a:pt x="95" y="35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99" y="21"/>
                    </a:lnTo>
                    <a:lnTo>
                      <a:pt x="100" y="16"/>
                    </a:lnTo>
                    <a:lnTo>
                      <a:pt x="100" y="11"/>
                    </a:lnTo>
                    <a:lnTo>
                      <a:pt x="101" y="5"/>
                    </a:lnTo>
                    <a:lnTo>
                      <a:pt x="101" y="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8" name="Rectangle 67"/>
              <p:cNvSpPr>
                <a:spLocks noChangeArrowheads="1"/>
              </p:cNvSpPr>
              <p:nvPr/>
            </p:nvSpPr>
            <p:spPr bwMode="auto">
              <a:xfrm>
                <a:off x="2714" y="2592"/>
                <a:ext cx="101" cy="201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9" name="Freeform 68"/>
              <p:cNvSpPr>
                <a:spLocks/>
              </p:cNvSpPr>
              <p:nvPr/>
            </p:nvSpPr>
            <p:spPr bwMode="auto">
              <a:xfrm>
                <a:off x="2670" y="2598"/>
                <a:ext cx="50" cy="51"/>
              </a:xfrm>
              <a:custGeom>
                <a:avLst/>
                <a:gdLst>
                  <a:gd name="T0" fmla="*/ 0 w 50"/>
                  <a:gd name="T1" fmla="*/ 23 h 51"/>
                  <a:gd name="T2" fmla="*/ 1 w 50"/>
                  <a:gd name="T3" fmla="*/ 18 h 51"/>
                  <a:gd name="T4" fmla="*/ 3 w 50"/>
                  <a:gd name="T5" fmla="*/ 13 h 51"/>
                  <a:gd name="T6" fmla="*/ 6 w 50"/>
                  <a:gd name="T7" fmla="*/ 9 h 51"/>
                  <a:gd name="T8" fmla="*/ 9 w 50"/>
                  <a:gd name="T9" fmla="*/ 6 h 51"/>
                  <a:gd name="T10" fmla="*/ 13 w 50"/>
                  <a:gd name="T11" fmla="*/ 3 h 51"/>
                  <a:gd name="T12" fmla="*/ 18 w 50"/>
                  <a:gd name="T13" fmla="*/ 1 h 51"/>
                  <a:gd name="T14" fmla="*/ 22 w 50"/>
                  <a:gd name="T15" fmla="*/ 0 h 51"/>
                  <a:gd name="T16" fmla="*/ 28 w 50"/>
                  <a:gd name="T17" fmla="*/ 0 h 51"/>
                  <a:gd name="T18" fmla="*/ 33 w 50"/>
                  <a:gd name="T19" fmla="*/ 1 h 51"/>
                  <a:gd name="T20" fmla="*/ 37 w 50"/>
                  <a:gd name="T21" fmla="*/ 3 h 51"/>
                  <a:gd name="T22" fmla="*/ 41 w 50"/>
                  <a:gd name="T23" fmla="*/ 6 h 51"/>
                  <a:gd name="T24" fmla="*/ 45 w 50"/>
                  <a:gd name="T25" fmla="*/ 9 h 51"/>
                  <a:gd name="T26" fmla="*/ 47 w 50"/>
                  <a:gd name="T27" fmla="*/ 13 h 51"/>
                  <a:gd name="T28" fmla="*/ 49 w 50"/>
                  <a:gd name="T29" fmla="*/ 18 h 51"/>
                  <a:gd name="T30" fmla="*/ 50 w 50"/>
                  <a:gd name="T31" fmla="*/ 23 h 51"/>
                  <a:gd name="T32" fmla="*/ 50 w 50"/>
                  <a:gd name="T33" fmla="*/ 28 h 51"/>
                  <a:gd name="T34" fmla="*/ 49 w 50"/>
                  <a:gd name="T35" fmla="*/ 33 h 51"/>
                  <a:gd name="T36" fmla="*/ 47 w 50"/>
                  <a:gd name="T37" fmla="*/ 37 h 51"/>
                  <a:gd name="T38" fmla="*/ 45 w 50"/>
                  <a:gd name="T39" fmla="*/ 42 h 51"/>
                  <a:gd name="T40" fmla="*/ 41 w 50"/>
                  <a:gd name="T41" fmla="*/ 45 h 51"/>
                  <a:gd name="T42" fmla="*/ 37 w 50"/>
                  <a:gd name="T43" fmla="*/ 47 h 51"/>
                  <a:gd name="T44" fmla="*/ 33 w 50"/>
                  <a:gd name="T45" fmla="*/ 49 h 51"/>
                  <a:gd name="T46" fmla="*/ 28 w 50"/>
                  <a:gd name="T47" fmla="*/ 51 h 51"/>
                  <a:gd name="T48" fmla="*/ 22 w 50"/>
                  <a:gd name="T49" fmla="*/ 51 h 51"/>
                  <a:gd name="T50" fmla="*/ 18 w 50"/>
                  <a:gd name="T51" fmla="*/ 49 h 51"/>
                  <a:gd name="T52" fmla="*/ 13 w 50"/>
                  <a:gd name="T53" fmla="*/ 47 h 51"/>
                  <a:gd name="T54" fmla="*/ 9 w 50"/>
                  <a:gd name="T55" fmla="*/ 45 h 51"/>
                  <a:gd name="T56" fmla="*/ 6 w 50"/>
                  <a:gd name="T57" fmla="*/ 42 h 51"/>
                  <a:gd name="T58" fmla="*/ 3 w 50"/>
                  <a:gd name="T59" fmla="*/ 37 h 51"/>
                  <a:gd name="T60" fmla="*/ 1 w 50"/>
                  <a:gd name="T61" fmla="*/ 33 h 51"/>
                  <a:gd name="T62" fmla="*/ 0 w 50"/>
                  <a:gd name="T63" fmla="*/ 28 h 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0"/>
                  <a:gd name="T97" fmla="*/ 0 h 51"/>
                  <a:gd name="T98" fmla="*/ 50 w 50"/>
                  <a:gd name="T99" fmla="*/ 51 h 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0" h="51">
                    <a:moveTo>
                      <a:pt x="0" y="25"/>
                    </a:moveTo>
                    <a:lnTo>
                      <a:pt x="0" y="23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8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5" y="2"/>
                    </a:lnTo>
                    <a:lnTo>
                      <a:pt x="37" y="3"/>
                    </a:lnTo>
                    <a:lnTo>
                      <a:pt x="40" y="4"/>
                    </a:lnTo>
                    <a:lnTo>
                      <a:pt x="41" y="6"/>
                    </a:lnTo>
                    <a:lnTo>
                      <a:pt x="43" y="7"/>
                    </a:lnTo>
                    <a:lnTo>
                      <a:pt x="45" y="9"/>
                    </a:lnTo>
                    <a:lnTo>
                      <a:pt x="46" y="11"/>
                    </a:lnTo>
                    <a:lnTo>
                      <a:pt x="47" y="13"/>
                    </a:lnTo>
                    <a:lnTo>
                      <a:pt x="48" y="16"/>
                    </a:lnTo>
                    <a:lnTo>
                      <a:pt x="49" y="18"/>
                    </a:lnTo>
                    <a:lnTo>
                      <a:pt x="50" y="20"/>
                    </a:lnTo>
                    <a:lnTo>
                      <a:pt x="50" y="23"/>
                    </a:lnTo>
                    <a:lnTo>
                      <a:pt x="50" y="25"/>
                    </a:lnTo>
                    <a:lnTo>
                      <a:pt x="50" y="28"/>
                    </a:lnTo>
                    <a:lnTo>
                      <a:pt x="50" y="30"/>
                    </a:lnTo>
                    <a:lnTo>
                      <a:pt x="49" y="33"/>
                    </a:lnTo>
                    <a:lnTo>
                      <a:pt x="48" y="35"/>
                    </a:lnTo>
                    <a:lnTo>
                      <a:pt x="47" y="37"/>
                    </a:lnTo>
                    <a:lnTo>
                      <a:pt x="46" y="40"/>
                    </a:lnTo>
                    <a:lnTo>
                      <a:pt x="45" y="42"/>
                    </a:lnTo>
                    <a:lnTo>
                      <a:pt x="43" y="43"/>
                    </a:lnTo>
                    <a:lnTo>
                      <a:pt x="41" y="45"/>
                    </a:lnTo>
                    <a:lnTo>
                      <a:pt x="40" y="46"/>
                    </a:lnTo>
                    <a:lnTo>
                      <a:pt x="37" y="47"/>
                    </a:lnTo>
                    <a:lnTo>
                      <a:pt x="35" y="49"/>
                    </a:lnTo>
                    <a:lnTo>
                      <a:pt x="33" y="49"/>
                    </a:lnTo>
                    <a:lnTo>
                      <a:pt x="31" y="50"/>
                    </a:lnTo>
                    <a:lnTo>
                      <a:pt x="28" y="51"/>
                    </a:lnTo>
                    <a:lnTo>
                      <a:pt x="26" y="51"/>
                    </a:lnTo>
                    <a:lnTo>
                      <a:pt x="22" y="51"/>
                    </a:lnTo>
                    <a:lnTo>
                      <a:pt x="20" y="50"/>
                    </a:lnTo>
                    <a:lnTo>
                      <a:pt x="18" y="49"/>
                    </a:lnTo>
                    <a:lnTo>
                      <a:pt x="15" y="49"/>
                    </a:lnTo>
                    <a:lnTo>
                      <a:pt x="13" y="47"/>
                    </a:lnTo>
                    <a:lnTo>
                      <a:pt x="11" y="46"/>
                    </a:lnTo>
                    <a:lnTo>
                      <a:pt x="9" y="45"/>
                    </a:lnTo>
                    <a:lnTo>
                      <a:pt x="7" y="43"/>
                    </a:lnTo>
                    <a:lnTo>
                      <a:pt x="6" y="42"/>
                    </a:lnTo>
                    <a:lnTo>
                      <a:pt x="5" y="40"/>
                    </a:lnTo>
                    <a:lnTo>
                      <a:pt x="3" y="37"/>
                    </a:lnTo>
                    <a:lnTo>
                      <a:pt x="2" y="35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0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0" name="Freeform 69"/>
              <p:cNvSpPr>
                <a:spLocks/>
              </p:cNvSpPr>
              <p:nvPr/>
            </p:nvSpPr>
            <p:spPr bwMode="auto">
              <a:xfrm>
                <a:off x="2670" y="2750"/>
                <a:ext cx="50" cy="50"/>
              </a:xfrm>
              <a:custGeom>
                <a:avLst/>
                <a:gdLst>
                  <a:gd name="T0" fmla="*/ 0 w 50"/>
                  <a:gd name="T1" fmla="*/ 22 h 50"/>
                  <a:gd name="T2" fmla="*/ 1 w 50"/>
                  <a:gd name="T3" fmla="*/ 17 h 50"/>
                  <a:gd name="T4" fmla="*/ 3 w 50"/>
                  <a:gd name="T5" fmla="*/ 12 h 50"/>
                  <a:gd name="T6" fmla="*/ 6 w 50"/>
                  <a:gd name="T7" fmla="*/ 8 h 50"/>
                  <a:gd name="T8" fmla="*/ 9 w 50"/>
                  <a:gd name="T9" fmla="*/ 5 h 50"/>
                  <a:gd name="T10" fmla="*/ 13 w 50"/>
                  <a:gd name="T11" fmla="*/ 3 h 50"/>
                  <a:gd name="T12" fmla="*/ 18 w 50"/>
                  <a:gd name="T13" fmla="*/ 1 h 50"/>
                  <a:gd name="T14" fmla="*/ 22 w 50"/>
                  <a:gd name="T15" fmla="*/ 0 h 50"/>
                  <a:gd name="T16" fmla="*/ 28 w 50"/>
                  <a:gd name="T17" fmla="*/ 0 h 50"/>
                  <a:gd name="T18" fmla="*/ 33 w 50"/>
                  <a:gd name="T19" fmla="*/ 1 h 50"/>
                  <a:gd name="T20" fmla="*/ 37 w 50"/>
                  <a:gd name="T21" fmla="*/ 3 h 50"/>
                  <a:gd name="T22" fmla="*/ 41 w 50"/>
                  <a:gd name="T23" fmla="*/ 5 h 50"/>
                  <a:gd name="T24" fmla="*/ 45 w 50"/>
                  <a:gd name="T25" fmla="*/ 8 h 50"/>
                  <a:gd name="T26" fmla="*/ 47 w 50"/>
                  <a:gd name="T27" fmla="*/ 12 h 50"/>
                  <a:gd name="T28" fmla="*/ 49 w 50"/>
                  <a:gd name="T29" fmla="*/ 17 h 50"/>
                  <a:gd name="T30" fmla="*/ 50 w 50"/>
                  <a:gd name="T31" fmla="*/ 22 h 50"/>
                  <a:gd name="T32" fmla="*/ 50 w 50"/>
                  <a:gd name="T33" fmla="*/ 27 h 50"/>
                  <a:gd name="T34" fmla="*/ 49 w 50"/>
                  <a:gd name="T35" fmla="*/ 32 h 50"/>
                  <a:gd name="T36" fmla="*/ 47 w 50"/>
                  <a:gd name="T37" fmla="*/ 36 h 50"/>
                  <a:gd name="T38" fmla="*/ 45 w 50"/>
                  <a:gd name="T39" fmla="*/ 41 h 50"/>
                  <a:gd name="T40" fmla="*/ 41 w 50"/>
                  <a:gd name="T41" fmla="*/ 44 h 50"/>
                  <a:gd name="T42" fmla="*/ 37 w 50"/>
                  <a:gd name="T43" fmla="*/ 47 h 50"/>
                  <a:gd name="T44" fmla="*/ 33 w 50"/>
                  <a:gd name="T45" fmla="*/ 48 h 50"/>
                  <a:gd name="T46" fmla="*/ 28 w 50"/>
                  <a:gd name="T47" fmla="*/ 50 h 50"/>
                  <a:gd name="T48" fmla="*/ 22 w 50"/>
                  <a:gd name="T49" fmla="*/ 50 h 50"/>
                  <a:gd name="T50" fmla="*/ 18 w 50"/>
                  <a:gd name="T51" fmla="*/ 48 h 50"/>
                  <a:gd name="T52" fmla="*/ 13 w 50"/>
                  <a:gd name="T53" fmla="*/ 47 h 50"/>
                  <a:gd name="T54" fmla="*/ 9 w 50"/>
                  <a:gd name="T55" fmla="*/ 44 h 50"/>
                  <a:gd name="T56" fmla="*/ 6 w 50"/>
                  <a:gd name="T57" fmla="*/ 41 h 50"/>
                  <a:gd name="T58" fmla="*/ 3 w 50"/>
                  <a:gd name="T59" fmla="*/ 36 h 50"/>
                  <a:gd name="T60" fmla="*/ 1 w 50"/>
                  <a:gd name="T61" fmla="*/ 32 h 50"/>
                  <a:gd name="T62" fmla="*/ 0 w 50"/>
                  <a:gd name="T63" fmla="*/ 27 h 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0"/>
                  <a:gd name="T97" fmla="*/ 0 h 50"/>
                  <a:gd name="T98" fmla="*/ 50 w 50"/>
                  <a:gd name="T99" fmla="*/ 50 h 5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0" h="50">
                    <a:moveTo>
                      <a:pt x="0" y="24"/>
                    </a:moveTo>
                    <a:lnTo>
                      <a:pt x="0" y="22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2" y="15"/>
                    </a:lnTo>
                    <a:lnTo>
                      <a:pt x="3" y="12"/>
                    </a:lnTo>
                    <a:lnTo>
                      <a:pt x="5" y="10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3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7" y="3"/>
                    </a:lnTo>
                    <a:lnTo>
                      <a:pt x="40" y="4"/>
                    </a:lnTo>
                    <a:lnTo>
                      <a:pt x="41" y="5"/>
                    </a:lnTo>
                    <a:lnTo>
                      <a:pt x="43" y="7"/>
                    </a:lnTo>
                    <a:lnTo>
                      <a:pt x="45" y="8"/>
                    </a:lnTo>
                    <a:lnTo>
                      <a:pt x="46" y="10"/>
                    </a:lnTo>
                    <a:lnTo>
                      <a:pt x="47" y="12"/>
                    </a:lnTo>
                    <a:lnTo>
                      <a:pt x="48" y="15"/>
                    </a:lnTo>
                    <a:lnTo>
                      <a:pt x="49" y="17"/>
                    </a:lnTo>
                    <a:lnTo>
                      <a:pt x="50" y="19"/>
                    </a:lnTo>
                    <a:lnTo>
                      <a:pt x="50" y="22"/>
                    </a:lnTo>
                    <a:lnTo>
                      <a:pt x="50" y="24"/>
                    </a:lnTo>
                    <a:lnTo>
                      <a:pt x="50" y="27"/>
                    </a:lnTo>
                    <a:lnTo>
                      <a:pt x="50" y="29"/>
                    </a:lnTo>
                    <a:lnTo>
                      <a:pt x="49" y="32"/>
                    </a:lnTo>
                    <a:lnTo>
                      <a:pt x="48" y="34"/>
                    </a:lnTo>
                    <a:lnTo>
                      <a:pt x="47" y="36"/>
                    </a:lnTo>
                    <a:lnTo>
                      <a:pt x="46" y="39"/>
                    </a:lnTo>
                    <a:lnTo>
                      <a:pt x="45" y="41"/>
                    </a:lnTo>
                    <a:lnTo>
                      <a:pt x="43" y="42"/>
                    </a:lnTo>
                    <a:lnTo>
                      <a:pt x="41" y="44"/>
                    </a:lnTo>
                    <a:lnTo>
                      <a:pt x="40" y="45"/>
                    </a:lnTo>
                    <a:lnTo>
                      <a:pt x="37" y="47"/>
                    </a:lnTo>
                    <a:lnTo>
                      <a:pt x="35" y="48"/>
                    </a:lnTo>
                    <a:lnTo>
                      <a:pt x="33" y="48"/>
                    </a:lnTo>
                    <a:lnTo>
                      <a:pt x="31" y="49"/>
                    </a:lnTo>
                    <a:lnTo>
                      <a:pt x="28" y="50"/>
                    </a:lnTo>
                    <a:lnTo>
                      <a:pt x="26" y="50"/>
                    </a:lnTo>
                    <a:lnTo>
                      <a:pt x="22" y="50"/>
                    </a:lnTo>
                    <a:lnTo>
                      <a:pt x="20" y="49"/>
                    </a:lnTo>
                    <a:lnTo>
                      <a:pt x="18" y="48"/>
                    </a:lnTo>
                    <a:lnTo>
                      <a:pt x="15" y="48"/>
                    </a:lnTo>
                    <a:lnTo>
                      <a:pt x="13" y="47"/>
                    </a:lnTo>
                    <a:lnTo>
                      <a:pt x="11" y="45"/>
                    </a:lnTo>
                    <a:lnTo>
                      <a:pt x="9" y="44"/>
                    </a:lnTo>
                    <a:lnTo>
                      <a:pt x="7" y="42"/>
                    </a:lnTo>
                    <a:lnTo>
                      <a:pt x="6" y="41"/>
                    </a:lnTo>
                    <a:lnTo>
                      <a:pt x="5" y="39"/>
                    </a:lnTo>
                    <a:lnTo>
                      <a:pt x="3" y="36"/>
                    </a:lnTo>
                    <a:lnTo>
                      <a:pt x="2" y="34"/>
                    </a:lnTo>
                    <a:lnTo>
                      <a:pt x="1" y="32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1" name="Freeform 70"/>
              <p:cNvSpPr>
                <a:spLocks/>
              </p:cNvSpPr>
              <p:nvPr/>
            </p:nvSpPr>
            <p:spPr bwMode="auto">
              <a:xfrm>
                <a:off x="2664" y="2592"/>
                <a:ext cx="50" cy="50"/>
              </a:xfrm>
              <a:custGeom>
                <a:avLst/>
                <a:gdLst>
                  <a:gd name="T0" fmla="*/ 0 w 50"/>
                  <a:gd name="T1" fmla="*/ 22 h 50"/>
                  <a:gd name="T2" fmla="*/ 1 w 50"/>
                  <a:gd name="T3" fmla="*/ 17 h 50"/>
                  <a:gd name="T4" fmla="*/ 3 w 50"/>
                  <a:gd name="T5" fmla="*/ 13 h 50"/>
                  <a:gd name="T6" fmla="*/ 6 w 50"/>
                  <a:gd name="T7" fmla="*/ 9 h 50"/>
                  <a:gd name="T8" fmla="*/ 9 w 50"/>
                  <a:gd name="T9" fmla="*/ 6 h 50"/>
                  <a:gd name="T10" fmla="*/ 13 w 50"/>
                  <a:gd name="T11" fmla="*/ 3 h 50"/>
                  <a:gd name="T12" fmla="*/ 18 w 50"/>
                  <a:gd name="T13" fmla="*/ 1 h 50"/>
                  <a:gd name="T14" fmla="*/ 22 w 50"/>
                  <a:gd name="T15" fmla="*/ 0 h 50"/>
                  <a:gd name="T16" fmla="*/ 28 w 50"/>
                  <a:gd name="T17" fmla="*/ 0 h 50"/>
                  <a:gd name="T18" fmla="*/ 32 w 50"/>
                  <a:gd name="T19" fmla="*/ 1 h 50"/>
                  <a:gd name="T20" fmla="*/ 37 w 50"/>
                  <a:gd name="T21" fmla="*/ 3 h 50"/>
                  <a:gd name="T22" fmla="*/ 41 w 50"/>
                  <a:gd name="T23" fmla="*/ 6 h 50"/>
                  <a:gd name="T24" fmla="*/ 44 w 50"/>
                  <a:gd name="T25" fmla="*/ 9 h 50"/>
                  <a:gd name="T26" fmla="*/ 47 w 50"/>
                  <a:gd name="T27" fmla="*/ 13 h 50"/>
                  <a:gd name="T28" fmla="*/ 49 w 50"/>
                  <a:gd name="T29" fmla="*/ 17 h 50"/>
                  <a:gd name="T30" fmla="*/ 50 w 50"/>
                  <a:gd name="T31" fmla="*/ 22 h 50"/>
                  <a:gd name="T32" fmla="*/ 50 w 50"/>
                  <a:gd name="T33" fmla="*/ 25 h 50"/>
                  <a:gd name="T34" fmla="*/ 49 w 50"/>
                  <a:gd name="T35" fmla="*/ 30 h 50"/>
                  <a:gd name="T36" fmla="*/ 48 w 50"/>
                  <a:gd name="T37" fmla="*/ 35 h 50"/>
                  <a:gd name="T38" fmla="*/ 46 w 50"/>
                  <a:gd name="T39" fmla="*/ 39 h 50"/>
                  <a:gd name="T40" fmla="*/ 43 w 50"/>
                  <a:gd name="T41" fmla="*/ 43 h 50"/>
                  <a:gd name="T42" fmla="*/ 39 w 50"/>
                  <a:gd name="T43" fmla="*/ 46 h 50"/>
                  <a:gd name="T44" fmla="*/ 35 w 50"/>
                  <a:gd name="T45" fmla="*/ 48 h 50"/>
                  <a:gd name="T46" fmla="*/ 30 w 50"/>
                  <a:gd name="T47" fmla="*/ 50 h 50"/>
                  <a:gd name="T48" fmla="*/ 25 w 50"/>
                  <a:gd name="T49" fmla="*/ 50 h 50"/>
                  <a:gd name="T50" fmla="*/ 19 w 50"/>
                  <a:gd name="T51" fmla="*/ 50 h 50"/>
                  <a:gd name="T52" fmla="*/ 15 w 50"/>
                  <a:gd name="T53" fmla="*/ 48 h 50"/>
                  <a:gd name="T54" fmla="*/ 11 w 50"/>
                  <a:gd name="T55" fmla="*/ 46 h 50"/>
                  <a:gd name="T56" fmla="*/ 7 w 50"/>
                  <a:gd name="T57" fmla="*/ 43 h 50"/>
                  <a:gd name="T58" fmla="*/ 4 w 50"/>
                  <a:gd name="T59" fmla="*/ 39 h 50"/>
                  <a:gd name="T60" fmla="*/ 2 w 50"/>
                  <a:gd name="T61" fmla="*/ 35 h 50"/>
                  <a:gd name="T62" fmla="*/ 0 w 50"/>
                  <a:gd name="T63" fmla="*/ 30 h 50"/>
                  <a:gd name="T64" fmla="*/ 0 w 50"/>
                  <a:gd name="T65" fmla="*/ 25 h 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"/>
                  <a:gd name="T100" fmla="*/ 0 h 50"/>
                  <a:gd name="T101" fmla="*/ 50 w 50"/>
                  <a:gd name="T102" fmla="*/ 50 h 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" h="50">
                    <a:moveTo>
                      <a:pt x="0" y="25"/>
                    </a:moveTo>
                    <a:lnTo>
                      <a:pt x="0" y="22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5" y="2"/>
                    </a:lnTo>
                    <a:lnTo>
                      <a:pt x="37" y="3"/>
                    </a:lnTo>
                    <a:lnTo>
                      <a:pt x="39" y="4"/>
                    </a:lnTo>
                    <a:lnTo>
                      <a:pt x="41" y="6"/>
                    </a:lnTo>
                    <a:lnTo>
                      <a:pt x="43" y="7"/>
                    </a:lnTo>
                    <a:lnTo>
                      <a:pt x="44" y="9"/>
                    </a:lnTo>
                    <a:lnTo>
                      <a:pt x="46" y="11"/>
                    </a:lnTo>
                    <a:lnTo>
                      <a:pt x="47" y="13"/>
                    </a:lnTo>
                    <a:lnTo>
                      <a:pt x="48" y="15"/>
                    </a:lnTo>
                    <a:lnTo>
                      <a:pt x="49" y="17"/>
                    </a:lnTo>
                    <a:lnTo>
                      <a:pt x="49" y="20"/>
                    </a:lnTo>
                    <a:lnTo>
                      <a:pt x="50" y="22"/>
                    </a:lnTo>
                    <a:lnTo>
                      <a:pt x="50" y="25"/>
                    </a:lnTo>
                    <a:lnTo>
                      <a:pt x="50" y="27"/>
                    </a:lnTo>
                    <a:lnTo>
                      <a:pt x="49" y="30"/>
                    </a:lnTo>
                    <a:lnTo>
                      <a:pt x="49" y="32"/>
                    </a:lnTo>
                    <a:lnTo>
                      <a:pt x="48" y="35"/>
                    </a:lnTo>
                    <a:lnTo>
                      <a:pt x="47" y="37"/>
                    </a:lnTo>
                    <a:lnTo>
                      <a:pt x="46" y="39"/>
                    </a:lnTo>
                    <a:lnTo>
                      <a:pt x="44" y="41"/>
                    </a:lnTo>
                    <a:lnTo>
                      <a:pt x="43" y="43"/>
                    </a:lnTo>
                    <a:lnTo>
                      <a:pt x="41" y="45"/>
                    </a:lnTo>
                    <a:lnTo>
                      <a:pt x="39" y="46"/>
                    </a:lnTo>
                    <a:lnTo>
                      <a:pt x="37" y="47"/>
                    </a:lnTo>
                    <a:lnTo>
                      <a:pt x="35" y="48"/>
                    </a:lnTo>
                    <a:lnTo>
                      <a:pt x="32" y="49"/>
                    </a:lnTo>
                    <a:lnTo>
                      <a:pt x="30" y="50"/>
                    </a:lnTo>
                    <a:lnTo>
                      <a:pt x="28" y="50"/>
                    </a:lnTo>
                    <a:lnTo>
                      <a:pt x="25" y="50"/>
                    </a:lnTo>
                    <a:lnTo>
                      <a:pt x="22" y="50"/>
                    </a:lnTo>
                    <a:lnTo>
                      <a:pt x="19" y="50"/>
                    </a:lnTo>
                    <a:lnTo>
                      <a:pt x="18" y="49"/>
                    </a:lnTo>
                    <a:lnTo>
                      <a:pt x="15" y="48"/>
                    </a:lnTo>
                    <a:lnTo>
                      <a:pt x="13" y="47"/>
                    </a:lnTo>
                    <a:lnTo>
                      <a:pt x="11" y="46"/>
                    </a:lnTo>
                    <a:lnTo>
                      <a:pt x="9" y="45"/>
                    </a:lnTo>
                    <a:lnTo>
                      <a:pt x="7" y="43"/>
                    </a:lnTo>
                    <a:lnTo>
                      <a:pt x="6" y="41"/>
                    </a:lnTo>
                    <a:lnTo>
                      <a:pt x="4" y="39"/>
                    </a:lnTo>
                    <a:lnTo>
                      <a:pt x="3" y="37"/>
                    </a:lnTo>
                    <a:lnTo>
                      <a:pt x="2" y="35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0" y="25"/>
                    </a:lnTo>
                    <a:close/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2" name="Freeform 71"/>
              <p:cNvSpPr>
                <a:spLocks/>
              </p:cNvSpPr>
              <p:nvPr/>
            </p:nvSpPr>
            <p:spPr bwMode="auto">
              <a:xfrm>
                <a:off x="2664" y="2743"/>
                <a:ext cx="50" cy="50"/>
              </a:xfrm>
              <a:custGeom>
                <a:avLst/>
                <a:gdLst>
                  <a:gd name="T0" fmla="*/ 0 w 50"/>
                  <a:gd name="T1" fmla="*/ 22 h 50"/>
                  <a:gd name="T2" fmla="*/ 1 w 50"/>
                  <a:gd name="T3" fmla="*/ 18 h 50"/>
                  <a:gd name="T4" fmla="*/ 3 w 50"/>
                  <a:gd name="T5" fmla="*/ 13 h 50"/>
                  <a:gd name="T6" fmla="*/ 6 w 50"/>
                  <a:gd name="T7" fmla="*/ 9 h 50"/>
                  <a:gd name="T8" fmla="*/ 9 w 50"/>
                  <a:gd name="T9" fmla="*/ 6 h 50"/>
                  <a:gd name="T10" fmla="*/ 13 w 50"/>
                  <a:gd name="T11" fmla="*/ 3 h 50"/>
                  <a:gd name="T12" fmla="*/ 18 w 50"/>
                  <a:gd name="T13" fmla="*/ 1 h 50"/>
                  <a:gd name="T14" fmla="*/ 22 w 50"/>
                  <a:gd name="T15" fmla="*/ 0 h 50"/>
                  <a:gd name="T16" fmla="*/ 28 w 50"/>
                  <a:gd name="T17" fmla="*/ 0 h 50"/>
                  <a:gd name="T18" fmla="*/ 32 w 50"/>
                  <a:gd name="T19" fmla="*/ 1 h 50"/>
                  <a:gd name="T20" fmla="*/ 37 w 50"/>
                  <a:gd name="T21" fmla="*/ 3 h 50"/>
                  <a:gd name="T22" fmla="*/ 41 w 50"/>
                  <a:gd name="T23" fmla="*/ 6 h 50"/>
                  <a:gd name="T24" fmla="*/ 44 w 50"/>
                  <a:gd name="T25" fmla="*/ 9 h 50"/>
                  <a:gd name="T26" fmla="*/ 47 w 50"/>
                  <a:gd name="T27" fmla="*/ 13 h 50"/>
                  <a:gd name="T28" fmla="*/ 49 w 50"/>
                  <a:gd name="T29" fmla="*/ 18 h 50"/>
                  <a:gd name="T30" fmla="*/ 50 w 50"/>
                  <a:gd name="T31" fmla="*/ 22 h 50"/>
                  <a:gd name="T32" fmla="*/ 50 w 50"/>
                  <a:gd name="T33" fmla="*/ 25 h 50"/>
                  <a:gd name="T34" fmla="*/ 49 w 50"/>
                  <a:gd name="T35" fmla="*/ 30 h 50"/>
                  <a:gd name="T36" fmla="*/ 48 w 50"/>
                  <a:gd name="T37" fmla="*/ 35 h 50"/>
                  <a:gd name="T38" fmla="*/ 46 w 50"/>
                  <a:gd name="T39" fmla="*/ 40 h 50"/>
                  <a:gd name="T40" fmla="*/ 43 w 50"/>
                  <a:gd name="T41" fmla="*/ 43 h 50"/>
                  <a:gd name="T42" fmla="*/ 39 w 50"/>
                  <a:gd name="T43" fmla="*/ 46 h 50"/>
                  <a:gd name="T44" fmla="*/ 35 w 50"/>
                  <a:gd name="T45" fmla="*/ 48 h 50"/>
                  <a:gd name="T46" fmla="*/ 30 w 50"/>
                  <a:gd name="T47" fmla="*/ 50 h 50"/>
                  <a:gd name="T48" fmla="*/ 25 w 50"/>
                  <a:gd name="T49" fmla="*/ 50 h 50"/>
                  <a:gd name="T50" fmla="*/ 19 w 50"/>
                  <a:gd name="T51" fmla="*/ 50 h 50"/>
                  <a:gd name="T52" fmla="*/ 15 w 50"/>
                  <a:gd name="T53" fmla="*/ 48 h 50"/>
                  <a:gd name="T54" fmla="*/ 11 w 50"/>
                  <a:gd name="T55" fmla="*/ 46 h 50"/>
                  <a:gd name="T56" fmla="*/ 7 w 50"/>
                  <a:gd name="T57" fmla="*/ 43 h 50"/>
                  <a:gd name="T58" fmla="*/ 4 w 50"/>
                  <a:gd name="T59" fmla="*/ 40 h 50"/>
                  <a:gd name="T60" fmla="*/ 2 w 50"/>
                  <a:gd name="T61" fmla="*/ 35 h 50"/>
                  <a:gd name="T62" fmla="*/ 0 w 50"/>
                  <a:gd name="T63" fmla="*/ 30 h 50"/>
                  <a:gd name="T64" fmla="*/ 0 w 50"/>
                  <a:gd name="T65" fmla="*/ 25 h 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"/>
                  <a:gd name="T100" fmla="*/ 0 h 50"/>
                  <a:gd name="T101" fmla="*/ 50 w 50"/>
                  <a:gd name="T102" fmla="*/ 50 h 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" h="50">
                    <a:moveTo>
                      <a:pt x="0" y="25"/>
                    </a:moveTo>
                    <a:lnTo>
                      <a:pt x="0" y="22"/>
                    </a:lnTo>
                    <a:lnTo>
                      <a:pt x="0" y="20"/>
                    </a:lnTo>
                    <a:lnTo>
                      <a:pt x="1" y="18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5" y="2"/>
                    </a:lnTo>
                    <a:lnTo>
                      <a:pt x="37" y="3"/>
                    </a:lnTo>
                    <a:lnTo>
                      <a:pt x="39" y="5"/>
                    </a:lnTo>
                    <a:lnTo>
                      <a:pt x="41" y="6"/>
                    </a:lnTo>
                    <a:lnTo>
                      <a:pt x="43" y="7"/>
                    </a:lnTo>
                    <a:lnTo>
                      <a:pt x="44" y="9"/>
                    </a:lnTo>
                    <a:lnTo>
                      <a:pt x="46" y="11"/>
                    </a:lnTo>
                    <a:lnTo>
                      <a:pt x="47" y="13"/>
                    </a:lnTo>
                    <a:lnTo>
                      <a:pt x="48" y="15"/>
                    </a:lnTo>
                    <a:lnTo>
                      <a:pt x="49" y="18"/>
                    </a:lnTo>
                    <a:lnTo>
                      <a:pt x="49" y="20"/>
                    </a:lnTo>
                    <a:lnTo>
                      <a:pt x="50" y="22"/>
                    </a:lnTo>
                    <a:lnTo>
                      <a:pt x="50" y="25"/>
                    </a:lnTo>
                    <a:lnTo>
                      <a:pt x="50" y="28"/>
                    </a:lnTo>
                    <a:lnTo>
                      <a:pt x="49" y="30"/>
                    </a:lnTo>
                    <a:lnTo>
                      <a:pt x="49" y="33"/>
                    </a:lnTo>
                    <a:lnTo>
                      <a:pt x="48" y="35"/>
                    </a:lnTo>
                    <a:lnTo>
                      <a:pt x="47" y="37"/>
                    </a:lnTo>
                    <a:lnTo>
                      <a:pt x="46" y="40"/>
                    </a:lnTo>
                    <a:lnTo>
                      <a:pt x="44" y="41"/>
                    </a:lnTo>
                    <a:lnTo>
                      <a:pt x="43" y="43"/>
                    </a:lnTo>
                    <a:lnTo>
                      <a:pt x="41" y="45"/>
                    </a:lnTo>
                    <a:lnTo>
                      <a:pt x="39" y="46"/>
                    </a:lnTo>
                    <a:lnTo>
                      <a:pt x="37" y="47"/>
                    </a:lnTo>
                    <a:lnTo>
                      <a:pt x="35" y="48"/>
                    </a:lnTo>
                    <a:lnTo>
                      <a:pt x="32" y="49"/>
                    </a:lnTo>
                    <a:lnTo>
                      <a:pt x="30" y="50"/>
                    </a:lnTo>
                    <a:lnTo>
                      <a:pt x="28" y="50"/>
                    </a:lnTo>
                    <a:lnTo>
                      <a:pt x="25" y="50"/>
                    </a:lnTo>
                    <a:lnTo>
                      <a:pt x="22" y="50"/>
                    </a:lnTo>
                    <a:lnTo>
                      <a:pt x="19" y="50"/>
                    </a:lnTo>
                    <a:lnTo>
                      <a:pt x="18" y="49"/>
                    </a:lnTo>
                    <a:lnTo>
                      <a:pt x="15" y="48"/>
                    </a:lnTo>
                    <a:lnTo>
                      <a:pt x="13" y="47"/>
                    </a:lnTo>
                    <a:lnTo>
                      <a:pt x="11" y="46"/>
                    </a:lnTo>
                    <a:lnTo>
                      <a:pt x="9" y="45"/>
                    </a:lnTo>
                    <a:lnTo>
                      <a:pt x="7" y="43"/>
                    </a:lnTo>
                    <a:lnTo>
                      <a:pt x="6" y="41"/>
                    </a:lnTo>
                    <a:lnTo>
                      <a:pt x="4" y="40"/>
                    </a:lnTo>
                    <a:lnTo>
                      <a:pt x="3" y="37"/>
                    </a:lnTo>
                    <a:lnTo>
                      <a:pt x="2" y="35"/>
                    </a:lnTo>
                    <a:lnTo>
                      <a:pt x="1" y="33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5"/>
                    </a:lnTo>
                    <a:close/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3" name="Rectangle 72"/>
              <p:cNvSpPr>
                <a:spLocks noChangeArrowheads="1"/>
              </p:cNvSpPr>
              <p:nvPr/>
            </p:nvSpPr>
            <p:spPr bwMode="auto">
              <a:xfrm>
                <a:off x="2755" y="2601"/>
                <a:ext cx="77" cy="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27742" name="AutoShape 77"/>
            <p:cNvCxnSpPr>
              <a:cxnSpLocks noChangeShapeType="1"/>
              <a:stCxn id="27747" idx="32"/>
              <a:endCxn id="27681" idx="6"/>
            </p:cNvCxnSpPr>
            <p:nvPr/>
          </p:nvCxnSpPr>
          <p:spPr bwMode="auto">
            <a:xfrm flipV="1">
              <a:off x="5190" y="2339"/>
              <a:ext cx="172" cy="481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43" name="AutoShape 81"/>
            <p:cNvCxnSpPr>
              <a:cxnSpLocks noChangeShapeType="1"/>
              <a:stCxn id="27679" idx="3"/>
              <a:endCxn id="27752" idx="30"/>
            </p:cNvCxnSpPr>
            <p:nvPr/>
          </p:nvCxnSpPr>
          <p:spPr bwMode="auto">
            <a:xfrm flipV="1">
              <a:off x="4817" y="2906"/>
              <a:ext cx="111" cy="224"/>
            </a:xfrm>
            <a:prstGeom prst="bentConnector3">
              <a:avLst>
                <a:gd name="adj1" fmla="val 5135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44" name="AutoShape 82"/>
            <p:cNvCxnSpPr>
              <a:cxnSpLocks noChangeShapeType="1"/>
            </p:cNvCxnSpPr>
            <p:nvPr/>
          </p:nvCxnSpPr>
          <p:spPr bwMode="auto">
            <a:xfrm flipV="1">
              <a:off x="4817" y="2339"/>
              <a:ext cx="435" cy="79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45" name="AutoShape 84"/>
            <p:cNvCxnSpPr>
              <a:cxnSpLocks noChangeShapeType="1"/>
            </p:cNvCxnSpPr>
            <p:nvPr/>
          </p:nvCxnSpPr>
          <p:spPr bwMode="auto">
            <a:xfrm flipV="1">
              <a:off x="4326" y="2294"/>
              <a:ext cx="781" cy="461"/>
            </a:xfrm>
            <a:prstGeom prst="bentConnector3">
              <a:avLst>
                <a:gd name="adj1" fmla="val 5006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115"/>
          <p:cNvGrpSpPr>
            <a:grpSpLocks/>
          </p:cNvGrpSpPr>
          <p:nvPr/>
        </p:nvGrpSpPr>
        <p:grpSpPr bwMode="auto">
          <a:xfrm>
            <a:off x="2076450" y="3708400"/>
            <a:ext cx="2025650" cy="1260475"/>
            <a:chOff x="966" y="2336"/>
            <a:chExt cx="1276" cy="794"/>
          </a:xfrm>
        </p:grpSpPr>
        <p:cxnSp>
          <p:nvCxnSpPr>
            <p:cNvPr id="27727" name="AutoShape 74"/>
            <p:cNvCxnSpPr>
              <a:cxnSpLocks noChangeShapeType="1"/>
              <a:endCxn id="27756" idx="6"/>
            </p:cNvCxnSpPr>
            <p:nvPr/>
          </p:nvCxnSpPr>
          <p:spPr bwMode="auto">
            <a:xfrm rot="-5400000">
              <a:off x="878" y="2574"/>
              <a:ext cx="794" cy="317"/>
            </a:xfrm>
            <a:prstGeom prst="bentConnector3">
              <a:avLst>
                <a:gd name="adj1" fmla="val 4987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8" name="AutoShape 88"/>
            <p:cNvCxnSpPr>
              <a:cxnSpLocks noChangeShapeType="1"/>
              <a:stCxn id="27667" idx="3"/>
              <a:endCxn id="27757" idx="3"/>
            </p:cNvCxnSpPr>
            <p:nvPr/>
          </p:nvCxnSpPr>
          <p:spPr bwMode="auto">
            <a:xfrm flipH="1" flipV="1">
              <a:off x="1540" y="2390"/>
              <a:ext cx="702" cy="740"/>
            </a:xfrm>
            <a:prstGeom prst="bentConnector4">
              <a:avLst>
                <a:gd name="adj1" fmla="val -20514"/>
                <a:gd name="adj2" fmla="val 5648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7729" name="Group 89"/>
            <p:cNvGrpSpPr>
              <a:grpSpLocks/>
            </p:cNvGrpSpPr>
            <p:nvPr/>
          </p:nvGrpSpPr>
          <p:grpSpPr bwMode="auto">
            <a:xfrm>
              <a:off x="1572" y="2825"/>
              <a:ext cx="252" cy="208"/>
              <a:chOff x="2664" y="2592"/>
              <a:chExt cx="252" cy="208"/>
            </a:xfrm>
          </p:grpSpPr>
          <p:sp>
            <p:nvSpPr>
              <p:cNvPr id="27733" name="Freeform 90"/>
              <p:cNvSpPr>
                <a:spLocks/>
              </p:cNvSpPr>
              <p:nvPr/>
            </p:nvSpPr>
            <p:spPr bwMode="auto">
              <a:xfrm>
                <a:off x="2815" y="2592"/>
                <a:ext cx="101" cy="100"/>
              </a:xfrm>
              <a:custGeom>
                <a:avLst/>
                <a:gdLst>
                  <a:gd name="T0" fmla="*/ 0 w 101"/>
                  <a:gd name="T1" fmla="*/ 0 h 100"/>
                  <a:gd name="T2" fmla="*/ 5 w 101"/>
                  <a:gd name="T3" fmla="*/ 0 h 100"/>
                  <a:gd name="T4" fmla="*/ 10 w 101"/>
                  <a:gd name="T5" fmla="*/ 0 h 100"/>
                  <a:gd name="T6" fmla="*/ 15 w 101"/>
                  <a:gd name="T7" fmla="*/ 1 h 100"/>
                  <a:gd name="T8" fmla="*/ 20 w 101"/>
                  <a:gd name="T9" fmla="*/ 2 h 100"/>
                  <a:gd name="T10" fmla="*/ 25 w 101"/>
                  <a:gd name="T11" fmla="*/ 3 h 100"/>
                  <a:gd name="T12" fmla="*/ 30 w 101"/>
                  <a:gd name="T13" fmla="*/ 5 h 100"/>
                  <a:gd name="T14" fmla="*/ 35 w 101"/>
                  <a:gd name="T15" fmla="*/ 6 h 100"/>
                  <a:gd name="T16" fmla="*/ 39 w 101"/>
                  <a:gd name="T17" fmla="*/ 8 h 100"/>
                  <a:gd name="T18" fmla="*/ 44 w 101"/>
                  <a:gd name="T19" fmla="*/ 10 h 100"/>
                  <a:gd name="T20" fmla="*/ 48 w 101"/>
                  <a:gd name="T21" fmla="*/ 12 h 100"/>
                  <a:gd name="T22" fmla="*/ 52 w 101"/>
                  <a:gd name="T23" fmla="*/ 15 h 100"/>
                  <a:gd name="T24" fmla="*/ 57 w 101"/>
                  <a:gd name="T25" fmla="*/ 17 h 100"/>
                  <a:gd name="T26" fmla="*/ 60 w 101"/>
                  <a:gd name="T27" fmla="*/ 20 h 100"/>
                  <a:gd name="T28" fmla="*/ 64 w 101"/>
                  <a:gd name="T29" fmla="*/ 23 h 100"/>
                  <a:gd name="T30" fmla="*/ 68 w 101"/>
                  <a:gd name="T31" fmla="*/ 26 h 100"/>
                  <a:gd name="T32" fmla="*/ 71 w 101"/>
                  <a:gd name="T33" fmla="*/ 29 h 100"/>
                  <a:gd name="T34" fmla="*/ 74 w 101"/>
                  <a:gd name="T35" fmla="*/ 33 h 100"/>
                  <a:gd name="T36" fmla="*/ 78 w 101"/>
                  <a:gd name="T37" fmla="*/ 36 h 100"/>
                  <a:gd name="T38" fmla="*/ 81 w 101"/>
                  <a:gd name="T39" fmla="*/ 40 h 100"/>
                  <a:gd name="T40" fmla="*/ 84 w 101"/>
                  <a:gd name="T41" fmla="*/ 45 h 100"/>
                  <a:gd name="T42" fmla="*/ 86 w 101"/>
                  <a:gd name="T43" fmla="*/ 48 h 100"/>
                  <a:gd name="T44" fmla="*/ 89 w 101"/>
                  <a:gd name="T45" fmla="*/ 53 h 100"/>
                  <a:gd name="T46" fmla="*/ 91 w 101"/>
                  <a:gd name="T47" fmla="*/ 57 h 100"/>
                  <a:gd name="T48" fmla="*/ 93 w 101"/>
                  <a:gd name="T49" fmla="*/ 62 h 100"/>
                  <a:gd name="T50" fmla="*/ 95 w 101"/>
                  <a:gd name="T51" fmla="*/ 66 h 100"/>
                  <a:gd name="T52" fmla="*/ 97 w 101"/>
                  <a:gd name="T53" fmla="*/ 71 h 100"/>
                  <a:gd name="T54" fmla="*/ 98 w 101"/>
                  <a:gd name="T55" fmla="*/ 76 h 100"/>
                  <a:gd name="T56" fmla="*/ 99 w 101"/>
                  <a:gd name="T57" fmla="*/ 80 h 100"/>
                  <a:gd name="T58" fmla="*/ 100 w 101"/>
                  <a:gd name="T59" fmla="*/ 85 h 100"/>
                  <a:gd name="T60" fmla="*/ 100 w 101"/>
                  <a:gd name="T61" fmla="*/ 90 h 100"/>
                  <a:gd name="T62" fmla="*/ 101 w 101"/>
                  <a:gd name="T63" fmla="*/ 95 h 100"/>
                  <a:gd name="T64" fmla="*/ 101 w 101"/>
                  <a:gd name="T65" fmla="*/ 100 h 1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1"/>
                  <a:gd name="T100" fmla="*/ 0 h 100"/>
                  <a:gd name="T101" fmla="*/ 101 w 101"/>
                  <a:gd name="T102" fmla="*/ 100 h 1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1" h="100">
                    <a:moveTo>
                      <a:pt x="0" y="0"/>
                    </a:moveTo>
                    <a:lnTo>
                      <a:pt x="5" y="0"/>
                    </a:lnTo>
                    <a:lnTo>
                      <a:pt x="10" y="0"/>
                    </a:lnTo>
                    <a:lnTo>
                      <a:pt x="15" y="1"/>
                    </a:lnTo>
                    <a:lnTo>
                      <a:pt x="20" y="2"/>
                    </a:lnTo>
                    <a:lnTo>
                      <a:pt x="25" y="3"/>
                    </a:lnTo>
                    <a:lnTo>
                      <a:pt x="30" y="5"/>
                    </a:lnTo>
                    <a:lnTo>
                      <a:pt x="35" y="6"/>
                    </a:lnTo>
                    <a:lnTo>
                      <a:pt x="39" y="8"/>
                    </a:lnTo>
                    <a:lnTo>
                      <a:pt x="44" y="10"/>
                    </a:lnTo>
                    <a:lnTo>
                      <a:pt x="48" y="12"/>
                    </a:lnTo>
                    <a:lnTo>
                      <a:pt x="52" y="15"/>
                    </a:lnTo>
                    <a:lnTo>
                      <a:pt x="57" y="17"/>
                    </a:lnTo>
                    <a:lnTo>
                      <a:pt x="60" y="20"/>
                    </a:lnTo>
                    <a:lnTo>
                      <a:pt x="64" y="23"/>
                    </a:lnTo>
                    <a:lnTo>
                      <a:pt x="68" y="26"/>
                    </a:lnTo>
                    <a:lnTo>
                      <a:pt x="71" y="29"/>
                    </a:lnTo>
                    <a:lnTo>
                      <a:pt x="74" y="33"/>
                    </a:lnTo>
                    <a:lnTo>
                      <a:pt x="78" y="36"/>
                    </a:lnTo>
                    <a:lnTo>
                      <a:pt x="81" y="40"/>
                    </a:lnTo>
                    <a:lnTo>
                      <a:pt x="84" y="45"/>
                    </a:lnTo>
                    <a:lnTo>
                      <a:pt x="86" y="48"/>
                    </a:lnTo>
                    <a:lnTo>
                      <a:pt x="89" y="53"/>
                    </a:lnTo>
                    <a:lnTo>
                      <a:pt x="91" y="57"/>
                    </a:lnTo>
                    <a:lnTo>
                      <a:pt x="93" y="62"/>
                    </a:lnTo>
                    <a:lnTo>
                      <a:pt x="95" y="66"/>
                    </a:lnTo>
                    <a:lnTo>
                      <a:pt x="97" y="71"/>
                    </a:lnTo>
                    <a:lnTo>
                      <a:pt x="98" y="76"/>
                    </a:lnTo>
                    <a:lnTo>
                      <a:pt x="99" y="80"/>
                    </a:lnTo>
                    <a:lnTo>
                      <a:pt x="100" y="85"/>
                    </a:lnTo>
                    <a:lnTo>
                      <a:pt x="100" y="90"/>
                    </a:lnTo>
                    <a:lnTo>
                      <a:pt x="101" y="95"/>
                    </a:lnTo>
                    <a:lnTo>
                      <a:pt x="101" y="10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4" name="Freeform 91"/>
              <p:cNvSpPr>
                <a:spLocks/>
              </p:cNvSpPr>
              <p:nvPr/>
            </p:nvSpPr>
            <p:spPr bwMode="auto">
              <a:xfrm>
                <a:off x="2815" y="2692"/>
                <a:ext cx="101" cy="101"/>
              </a:xfrm>
              <a:custGeom>
                <a:avLst/>
                <a:gdLst>
                  <a:gd name="T0" fmla="*/ 0 w 101"/>
                  <a:gd name="T1" fmla="*/ 101 h 101"/>
                  <a:gd name="T2" fmla="*/ 5 w 101"/>
                  <a:gd name="T3" fmla="*/ 101 h 101"/>
                  <a:gd name="T4" fmla="*/ 10 w 101"/>
                  <a:gd name="T5" fmla="*/ 101 h 101"/>
                  <a:gd name="T6" fmla="*/ 15 w 101"/>
                  <a:gd name="T7" fmla="*/ 100 h 101"/>
                  <a:gd name="T8" fmla="*/ 20 w 101"/>
                  <a:gd name="T9" fmla="*/ 99 h 101"/>
                  <a:gd name="T10" fmla="*/ 25 w 101"/>
                  <a:gd name="T11" fmla="*/ 98 h 101"/>
                  <a:gd name="T12" fmla="*/ 30 w 101"/>
                  <a:gd name="T13" fmla="*/ 97 h 101"/>
                  <a:gd name="T14" fmla="*/ 35 w 101"/>
                  <a:gd name="T15" fmla="*/ 95 h 101"/>
                  <a:gd name="T16" fmla="*/ 39 w 101"/>
                  <a:gd name="T17" fmla="*/ 94 h 101"/>
                  <a:gd name="T18" fmla="*/ 44 w 101"/>
                  <a:gd name="T19" fmla="*/ 91 h 101"/>
                  <a:gd name="T20" fmla="*/ 48 w 101"/>
                  <a:gd name="T21" fmla="*/ 89 h 101"/>
                  <a:gd name="T22" fmla="*/ 52 w 101"/>
                  <a:gd name="T23" fmla="*/ 87 h 101"/>
                  <a:gd name="T24" fmla="*/ 57 w 101"/>
                  <a:gd name="T25" fmla="*/ 84 h 101"/>
                  <a:gd name="T26" fmla="*/ 60 w 101"/>
                  <a:gd name="T27" fmla="*/ 82 h 101"/>
                  <a:gd name="T28" fmla="*/ 64 w 101"/>
                  <a:gd name="T29" fmla="*/ 79 h 101"/>
                  <a:gd name="T30" fmla="*/ 68 w 101"/>
                  <a:gd name="T31" fmla="*/ 75 h 101"/>
                  <a:gd name="T32" fmla="*/ 71 w 101"/>
                  <a:gd name="T33" fmla="*/ 72 h 101"/>
                  <a:gd name="T34" fmla="*/ 74 w 101"/>
                  <a:gd name="T35" fmla="*/ 68 h 101"/>
                  <a:gd name="T36" fmla="*/ 78 w 101"/>
                  <a:gd name="T37" fmla="*/ 65 h 101"/>
                  <a:gd name="T38" fmla="*/ 81 w 101"/>
                  <a:gd name="T39" fmla="*/ 61 h 101"/>
                  <a:gd name="T40" fmla="*/ 84 w 101"/>
                  <a:gd name="T41" fmla="*/ 57 h 101"/>
                  <a:gd name="T42" fmla="*/ 86 w 101"/>
                  <a:gd name="T43" fmla="*/ 53 h 101"/>
                  <a:gd name="T44" fmla="*/ 89 w 101"/>
                  <a:gd name="T45" fmla="*/ 49 h 101"/>
                  <a:gd name="T46" fmla="*/ 91 w 101"/>
                  <a:gd name="T47" fmla="*/ 44 h 101"/>
                  <a:gd name="T48" fmla="*/ 93 w 101"/>
                  <a:gd name="T49" fmla="*/ 40 h 101"/>
                  <a:gd name="T50" fmla="*/ 95 w 101"/>
                  <a:gd name="T51" fmla="*/ 35 h 101"/>
                  <a:gd name="T52" fmla="*/ 97 w 101"/>
                  <a:gd name="T53" fmla="*/ 31 h 101"/>
                  <a:gd name="T54" fmla="*/ 98 w 101"/>
                  <a:gd name="T55" fmla="*/ 26 h 101"/>
                  <a:gd name="T56" fmla="*/ 99 w 101"/>
                  <a:gd name="T57" fmla="*/ 21 h 101"/>
                  <a:gd name="T58" fmla="*/ 100 w 101"/>
                  <a:gd name="T59" fmla="*/ 16 h 101"/>
                  <a:gd name="T60" fmla="*/ 100 w 101"/>
                  <a:gd name="T61" fmla="*/ 11 h 101"/>
                  <a:gd name="T62" fmla="*/ 101 w 101"/>
                  <a:gd name="T63" fmla="*/ 5 h 101"/>
                  <a:gd name="T64" fmla="*/ 101 w 101"/>
                  <a:gd name="T65" fmla="*/ 0 h 1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1"/>
                  <a:gd name="T100" fmla="*/ 0 h 101"/>
                  <a:gd name="T101" fmla="*/ 101 w 101"/>
                  <a:gd name="T102" fmla="*/ 101 h 1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1" h="101">
                    <a:moveTo>
                      <a:pt x="0" y="101"/>
                    </a:moveTo>
                    <a:lnTo>
                      <a:pt x="5" y="101"/>
                    </a:lnTo>
                    <a:lnTo>
                      <a:pt x="10" y="101"/>
                    </a:lnTo>
                    <a:lnTo>
                      <a:pt x="15" y="100"/>
                    </a:lnTo>
                    <a:lnTo>
                      <a:pt x="20" y="99"/>
                    </a:lnTo>
                    <a:lnTo>
                      <a:pt x="25" y="98"/>
                    </a:lnTo>
                    <a:lnTo>
                      <a:pt x="30" y="97"/>
                    </a:lnTo>
                    <a:lnTo>
                      <a:pt x="35" y="95"/>
                    </a:lnTo>
                    <a:lnTo>
                      <a:pt x="39" y="94"/>
                    </a:lnTo>
                    <a:lnTo>
                      <a:pt x="44" y="91"/>
                    </a:lnTo>
                    <a:lnTo>
                      <a:pt x="48" y="89"/>
                    </a:lnTo>
                    <a:lnTo>
                      <a:pt x="52" y="87"/>
                    </a:lnTo>
                    <a:lnTo>
                      <a:pt x="57" y="84"/>
                    </a:lnTo>
                    <a:lnTo>
                      <a:pt x="60" y="82"/>
                    </a:lnTo>
                    <a:lnTo>
                      <a:pt x="64" y="79"/>
                    </a:lnTo>
                    <a:lnTo>
                      <a:pt x="68" y="75"/>
                    </a:lnTo>
                    <a:lnTo>
                      <a:pt x="71" y="72"/>
                    </a:lnTo>
                    <a:lnTo>
                      <a:pt x="74" y="68"/>
                    </a:lnTo>
                    <a:lnTo>
                      <a:pt x="78" y="65"/>
                    </a:lnTo>
                    <a:lnTo>
                      <a:pt x="81" y="61"/>
                    </a:lnTo>
                    <a:lnTo>
                      <a:pt x="84" y="57"/>
                    </a:lnTo>
                    <a:lnTo>
                      <a:pt x="86" y="53"/>
                    </a:lnTo>
                    <a:lnTo>
                      <a:pt x="89" y="49"/>
                    </a:lnTo>
                    <a:lnTo>
                      <a:pt x="91" y="44"/>
                    </a:lnTo>
                    <a:lnTo>
                      <a:pt x="93" y="40"/>
                    </a:lnTo>
                    <a:lnTo>
                      <a:pt x="95" y="35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99" y="21"/>
                    </a:lnTo>
                    <a:lnTo>
                      <a:pt x="100" y="16"/>
                    </a:lnTo>
                    <a:lnTo>
                      <a:pt x="100" y="11"/>
                    </a:lnTo>
                    <a:lnTo>
                      <a:pt x="101" y="5"/>
                    </a:lnTo>
                    <a:lnTo>
                      <a:pt x="101" y="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5" name="Rectangle 92"/>
              <p:cNvSpPr>
                <a:spLocks noChangeArrowheads="1"/>
              </p:cNvSpPr>
              <p:nvPr/>
            </p:nvSpPr>
            <p:spPr bwMode="auto">
              <a:xfrm>
                <a:off x="2714" y="2592"/>
                <a:ext cx="101" cy="201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6" name="Freeform 93"/>
              <p:cNvSpPr>
                <a:spLocks/>
              </p:cNvSpPr>
              <p:nvPr/>
            </p:nvSpPr>
            <p:spPr bwMode="auto">
              <a:xfrm>
                <a:off x="2670" y="2598"/>
                <a:ext cx="50" cy="51"/>
              </a:xfrm>
              <a:custGeom>
                <a:avLst/>
                <a:gdLst>
                  <a:gd name="T0" fmla="*/ 0 w 50"/>
                  <a:gd name="T1" fmla="*/ 23 h 51"/>
                  <a:gd name="T2" fmla="*/ 1 w 50"/>
                  <a:gd name="T3" fmla="*/ 18 h 51"/>
                  <a:gd name="T4" fmla="*/ 3 w 50"/>
                  <a:gd name="T5" fmla="*/ 13 h 51"/>
                  <a:gd name="T6" fmla="*/ 6 w 50"/>
                  <a:gd name="T7" fmla="*/ 9 h 51"/>
                  <a:gd name="T8" fmla="*/ 9 w 50"/>
                  <a:gd name="T9" fmla="*/ 6 h 51"/>
                  <a:gd name="T10" fmla="*/ 13 w 50"/>
                  <a:gd name="T11" fmla="*/ 3 h 51"/>
                  <a:gd name="T12" fmla="*/ 18 w 50"/>
                  <a:gd name="T13" fmla="*/ 1 h 51"/>
                  <a:gd name="T14" fmla="*/ 22 w 50"/>
                  <a:gd name="T15" fmla="*/ 0 h 51"/>
                  <a:gd name="T16" fmla="*/ 28 w 50"/>
                  <a:gd name="T17" fmla="*/ 0 h 51"/>
                  <a:gd name="T18" fmla="*/ 33 w 50"/>
                  <a:gd name="T19" fmla="*/ 1 h 51"/>
                  <a:gd name="T20" fmla="*/ 37 w 50"/>
                  <a:gd name="T21" fmla="*/ 3 h 51"/>
                  <a:gd name="T22" fmla="*/ 41 w 50"/>
                  <a:gd name="T23" fmla="*/ 6 h 51"/>
                  <a:gd name="T24" fmla="*/ 45 w 50"/>
                  <a:gd name="T25" fmla="*/ 9 h 51"/>
                  <a:gd name="T26" fmla="*/ 47 w 50"/>
                  <a:gd name="T27" fmla="*/ 13 h 51"/>
                  <a:gd name="T28" fmla="*/ 49 w 50"/>
                  <a:gd name="T29" fmla="*/ 18 h 51"/>
                  <a:gd name="T30" fmla="*/ 50 w 50"/>
                  <a:gd name="T31" fmla="*/ 23 h 51"/>
                  <a:gd name="T32" fmla="*/ 50 w 50"/>
                  <a:gd name="T33" fmla="*/ 28 h 51"/>
                  <a:gd name="T34" fmla="*/ 49 w 50"/>
                  <a:gd name="T35" fmla="*/ 33 h 51"/>
                  <a:gd name="T36" fmla="*/ 47 w 50"/>
                  <a:gd name="T37" fmla="*/ 37 h 51"/>
                  <a:gd name="T38" fmla="*/ 45 w 50"/>
                  <a:gd name="T39" fmla="*/ 42 h 51"/>
                  <a:gd name="T40" fmla="*/ 41 w 50"/>
                  <a:gd name="T41" fmla="*/ 45 h 51"/>
                  <a:gd name="T42" fmla="*/ 37 w 50"/>
                  <a:gd name="T43" fmla="*/ 47 h 51"/>
                  <a:gd name="T44" fmla="*/ 33 w 50"/>
                  <a:gd name="T45" fmla="*/ 49 h 51"/>
                  <a:gd name="T46" fmla="*/ 28 w 50"/>
                  <a:gd name="T47" fmla="*/ 51 h 51"/>
                  <a:gd name="T48" fmla="*/ 22 w 50"/>
                  <a:gd name="T49" fmla="*/ 51 h 51"/>
                  <a:gd name="T50" fmla="*/ 18 w 50"/>
                  <a:gd name="T51" fmla="*/ 49 h 51"/>
                  <a:gd name="T52" fmla="*/ 13 w 50"/>
                  <a:gd name="T53" fmla="*/ 47 h 51"/>
                  <a:gd name="T54" fmla="*/ 9 w 50"/>
                  <a:gd name="T55" fmla="*/ 45 h 51"/>
                  <a:gd name="T56" fmla="*/ 6 w 50"/>
                  <a:gd name="T57" fmla="*/ 42 h 51"/>
                  <a:gd name="T58" fmla="*/ 3 w 50"/>
                  <a:gd name="T59" fmla="*/ 37 h 51"/>
                  <a:gd name="T60" fmla="*/ 1 w 50"/>
                  <a:gd name="T61" fmla="*/ 33 h 51"/>
                  <a:gd name="T62" fmla="*/ 0 w 50"/>
                  <a:gd name="T63" fmla="*/ 28 h 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0"/>
                  <a:gd name="T97" fmla="*/ 0 h 51"/>
                  <a:gd name="T98" fmla="*/ 50 w 50"/>
                  <a:gd name="T99" fmla="*/ 51 h 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0" h="51">
                    <a:moveTo>
                      <a:pt x="0" y="25"/>
                    </a:moveTo>
                    <a:lnTo>
                      <a:pt x="0" y="23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8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5" y="2"/>
                    </a:lnTo>
                    <a:lnTo>
                      <a:pt x="37" y="3"/>
                    </a:lnTo>
                    <a:lnTo>
                      <a:pt x="40" y="4"/>
                    </a:lnTo>
                    <a:lnTo>
                      <a:pt x="41" y="6"/>
                    </a:lnTo>
                    <a:lnTo>
                      <a:pt x="43" y="7"/>
                    </a:lnTo>
                    <a:lnTo>
                      <a:pt x="45" y="9"/>
                    </a:lnTo>
                    <a:lnTo>
                      <a:pt x="46" y="11"/>
                    </a:lnTo>
                    <a:lnTo>
                      <a:pt x="47" y="13"/>
                    </a:lnTo>
                    <a:lnTo>
                      <a:pt x="48" y="16"/>
                    </a:lnTo>
                    <a:lnTo>
                      <a:pt x="49" y="18"/>
                    </a:lnTo>
                    <a:lnTo>
                      <a:pt x="50" y="20"/>
                    </a:lnTo>
                    <a:lnTo>
                      <a:pt x="50" y="23"/>
                    </a:lnTo>
                    <a:lnTo>
                      <a:pt x="50" y="25"/>
                    </a:lnTo>
                    <a:lnTo>
                      <a:pt x="50" y="28"/>
                    </a:lnTo>
                    <a:lnTo>
                      <a:pt x="50" y="30"/>
                    </a:lnTo>
                    <a:lnTo>
                      <a:pt x="49" y="33"/>
                    </a:lnTo>
                    <a:lnTo>
                      <a:pt x="48" y="35"/>
                    </a:lnTo>
                    <a:lnTo>
                      <a:pt x="47" y="37"/>
                    </a:lnTo>
                    <a:lnTo>
                      <a:pt x="46" y="40"/>
                    </a:lnTo>
                    <a:lnTo>
                      <a:pt x="45" y="42"/>
                    </a:lnTo>
                    <a:lnTo>
                      <a:pt x="43" y="43"/>
                    </a:lnTo>
                    <a:lnTo>
                      <a:pt x="41" y="45"/>
                    </a:lnTo>
                    <a:lnTo>
                      <a:pt x="40" y="46"/>
                    </a:lnTo>
                    <a:lnTo>
                      <a:pt x="37" y="47"/>
                    </a:lnTo>
                    <a:lnTo>
                      <a:pt x="35" y="49"/>
                    </a:lnTo>
                    <a:lnTo>
                      <a:pt x="33" y="49"/>
                    </a:lnTo>
                    <a:lnTo>
                      <a:pt x="31" y="50"/>
                    </a:lnTo>
                    <a:lnTo>
                      <a:pt x="28" y="51"/>
                    </a:lnTo>
                    <a:lnTo>
                      <a:pt x="26" y="51"/>
                    </a:lnTo>
                    <a:lnTo>
                      <a:pt x="22" y="51"/>
                    </a:lnTo>
                    <a:lnTo>
                      <a:pt x="20" y="50"/>
                    </a:lnTo>
                    <a:lnTo>
                      <a:pt x="18" y="49"/>
                    </a:lnTo>
                    <a:lnTo>
                      <a:pt x="15" y="49"/>
                    </a:lnTo>
                    <a:lnTo>
                      <a:pt x="13" y="47"/>
                    </a:lnTo>
                    <a:lnTo>
                      <a:pt x="11" y="46"/>
                    </a:lnTo>
                    <a:lnTo>
                      <a:pt x="9" y="45"/>
                    </a:lnTo>
                    <a:lnTo>
                      <a:pt x="7" y="43"/>
                    </a:lnTo>
                    <a:lnTo>
                      <a:pt x="6" y="42"/>
                    </a:lnTo>
                    <a:lnTo>
                      <a:pt x="5" y="40"/>
                    </a:lnTo>
                    <a:lnTo>
                      <a:pt x="3" y="37"/>
                    </a:lnTo>
                    <a:lnTo>
                      <a:pt x="2" y="35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0" y="2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7" name="Freeform 94"/>
              <p:cNvSpPr>
                <a:spLocks/>
              </p:cNvSpPr>
              <p:nvPr/>
            </p:nvSpPr>
            <p:spPr bwMode="auto">
              <a:xfrm>
                <a:off x="2670" y="2750"/>
                <a:ext cx="50" cy="50"/>
              </a:xfrm>
              <a:custGeom>
                <a:avLst/>
                <a:gdLst>
                  <a:gd name="T0" fmla="*/ 0 w 50"/>
                  <a:gd name="T1" fmla="*/ 22 h 50"/>
                  <a:gd name="T2" fmla="*/ 1 w 50"/>
                  <a:gd name="T3" fmla="*/ 17 h 50"/>
                  <a:gd name="T4" fmla="*/ 3 w 50"/>
                  <a:gd name="T5" fmla="*/ 12 h 50"/>
                  <a:gd name="T6" fmla="*/ 6 w 50"/>
                  <a:gd name="T7" fmla="*/ 8 h 50"/>
                  <a:gd name="T8" fmla="*/ 9 w 50"/>
                  <a:gd name="T9" fmla="*/ 5 h 50"/>
                  <a:gd name="T10" fmla="*/ 13 w 50"/>
                  <a:gd name="T11" fmla="*/ 3 h 50"/>
                  <a:gd name="T12" fmla="*/ 18 w 50"/>
                  <a:gd name="T13" fmla="*/ 1 h 50"/>
                  <a:gd name="T14" fmla="*/ 22 w 50"/>
                  <a:gd name="T15" fmla="*/ 0 h 50"/>
                  <a:gd name="T16" fmla="*/ 28 w 50"/>
                  <a:gd name="T17" fmla="*/ 0 h 50"/>
                  <a:gd name="T18" fmla="*/ 33 w 50"/>
                  <a:gd name="T19" fmla="*/ 1 h 50"/>
                  <a:gd name="T20" fmla="*/ 37 w 50"/>
                  <a:gd name="T21" fmla="*/ 3 h 50"/>
                  <a:gd name="T22" fmla="*/ 41 w 50"/>
                  <a:gd name="T23" fmla="*/ 5 h 50"/>
                  <a:gd name="T24" fmla="*/ 45 w 50"/>
                  <a:gd name="T25" fmla="*/ 8 h 50"/>
                  <a:gd name="T26" fmla="*/ 47 w 50"/>
                  <a:gd name="T27" fmla="*/ 12 h 50"/>
                  <a:gd name="T28" fmla="*/ 49 w 50"/>
                  <a:gd name="T29" fmla="*/ 17 h 50"/>
                  <a:gd name="T30" fmla="*/ 50 w 50"/>
                  <a:gd name="T31" fmla="*/ 22 h 50"/>
                  <a:gd name="T32" fmla="*/ 50 w 50"/>
                  <a:gd name="T33" fmla="*/ 27 h 50"/>
                  <a:gd name="T34" fmla="*/ 49 w 50"/>
                  <a:gd name="T35" fmla="*/ 32 h 50"/>
                  <a:gd name="T36" fmla="*/ 47 w 50"/>
                  <a:gd name="T37" fmla="*/ 36 h 50"/>
                  <a:gd name="T38" fmla="*/ 45 w 50"/>
                  <a:gd name="T39" fmla="*/ 41 h 50"/>
                  <a:gd name="T40" fmla="*/ 41 w 50"/>
                  <a:gd name="T41" fmla="*/ 44 h 50"/>
                  <a:gd name="T42" fmla="*/ 37 w 50"/>
                  <a:gd name="T43" fmla="*/ 47 h 50"/>
                  <a:gd name="T44" fmla="*/ 33 w 50"/>
                  <a:gd name="T45" fmla="*/ 48 h 50"/>
                  <a:gd name="T46" fmla="*/ 28 w 50"/>
                  <a:gd name="T47" fmla="*/ 50 h 50"/>
                  <a:gd name="T48" fmla="*/ 22 w 50"/>
                  <a:gd name="T49" fmla="*/ 50 h 50"/>
                  <a:gd name="T50" fmla="*/ 18 w 50"/>
                  <a:gd name="T51" fmla="*/ 48 h 50"/>
                  <a:gd name="T52" fmla="*/ 13 w 50"/>
                  <a:gd name="T53" fmla="*/ 47 h 50"/>
                  <a:gd name="T54" fmla="*/ 9 w 50"/>
                  <a:gd name="T55" fmla="*/ 44 h 50"/>
                  <a:gd name="T56" fmla="*/ 6 w 50"/>
                  <a:gd name="T57" fmla="*/ 41 h 50"/>
                  <a:gd name="T58" fmla="*/ 3 w 50"/>
                  <a:gd name="T59" fmla="*/ 36 h 50"/>
                  <a:gd name="T60" fmla="*/ 1 w 50"/>
                  <a:gd name="T61" fmla="*/ 32 h 50"/>
                  <a:gd name="T62" fmla="*/ 0 w 50"/>
                  <a:gd name="T63" fmla="*/ 27 h 5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0"/>
                  <a:gd name="T97" fmla="*/ 0 h 50"/>
                  <a:gd name="T98" fmla="*/ 50 w 50"/>
                  <a:gd name="T99" fmla="*/ 50 h 5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0" h="50">
                    <a:moveTo>
                      <a:pt x="0" y="24"/>
                    </a:moveTo>
                    <a:lnTo>
                      <a:pt x="0" y="22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2" y="15"/>
                    </a:lnTo>
                    <a:lnTo>
                      <a:pt x="3" y="12"/>
                    </a:lnTo>
                    <a:lnTo>
                      <a:pt x="5" y="10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3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7" y="3"/>
                    </a:lnTo>
                    <a:lnTo>
                      <a:pt x="40" y="4"/>
                    </a:lnTo>
                    <a:lnTo>
                      <a:pt x="41" y="5"/>
                    </a:lnTo>
                    <a:lnTo>
                      <a:pt x="43" y="7"/>
                    </a:lnTo>
                    <a:lnTo>
                      <a:pt x="45" y="8"/>
                    </a:lnTo>
                    <a:lnTo>
                      <a:pt x="46" y="10"/>
                    </a:lnTo>
                    <a:lnTo>
                      <a:pt x="47" y="12"/>
                    </a:lnTo>
                    <a:lnTo>
                      <a:pt x="48" y="15"/>
                    </a:lnTo>
                    <a:lnTo>
                      <a:pt x="49" y="17"/>
                    </a:lnTo>
                    <a:lnTo>
                      <a:pt x="50" y="19"/>
                    </a:lnTo>
                    <a:lnTo>
                      <a:pt x="50" y="22"/>
                    </a:lnTo>
                    <a:lnTo>
                      <a:pt x="50" y="24"/>
                    </a:lnTo>
                    <a:lnTo>
                      <a:pt x="50" y="27"/>
                    </a:lnTo>
                    <a:lnTo>
                      <a:pt x="50" y="29"/>
                    </a:lnTo>
                    <a:lnTo>
                      <a:pt x="49" y="32"/>
                    </a:lnTo>
                    <a:lnTo>
                      <a:pt x="48" y="34"/>
                    </a:lnTo>
                    <a:lnTo>
                      <a:pt x="47" y="36"/>
                    </a:lnTo>
                    <a:lnTo>
                      <a:pt x="46" y="39"/>
                    </a:lnTo>
                    <a:lnTo>
                      <a:pt x="45" y="41"/>
                    </a:lnTo>
                    <a:lnTo>
                      <a:pt x="43" y="42"/>
                    </a:lnTo>
                    <a:lnTo>
                      <a:pt x="41" y="44"/>
                    </a:lnTo>
                    <a:lnTo>
                      <a:pt x="40" y="45"/>
                    </a:lnTo>
                    <a:lnTo>
                      <a:pt x="37" y="47"/>
                    </a:lnTo>
                    <a:lnTo>
                      <a:pt x="35" y="48"/>
                    </a:lnTo>
                    <a:lnTo>
                      <a:pt x="33" y="48"/>
                    </a:lnTo>
                    <a:lnTo>
                      <a:pt x="31" y="49"/>
                    </a:lnTo>
                    <a:lnTo>
                      <a:pt x="28" y="50"/>
                    </a:lnTo>
                    <a:lnTo>
                      <a:pt x="26" y="50"/>
                    </a:lnTo>
                    <a:lnTo>
                      <a:pt x="22" y="50"/>
                    </a:lnTo>
                    <a:lnTo>
                      <a:pt x="20" y="49"/>
                    </a:lnTo>
                    <a:lnTo>
                      <a:pt x="18" y="48"/>
                    </a:lnTo>
                    <a:lnTo>
                      <a:pt x="15" y="48"/>
                    </a:lnTo>
                    <a:lnTo>
                      <a:pt x="13" y="47"/>
                    </a:lnTo>
                    <a:lnTo>
                      <a:pt x="11" y="45"/>
                    </a:lnTo>
                    <a:lnTo>
                      <a:pt x="9" y="44"/>
                    </a:lnTo>
                    <a:lnTo>
                      <a:pt x="7" y="42"/>
                    </a:lnTo>
                    <a:lnTo>
                      <a:pt x="6" y="41"/>
                    </a:lnTo>
                    <a:lnTo>
                      <a:pt x="5" y="39"/>
                    </a:lnTo>
                    <a:lnTo>
                      <a:pt x="3" y="36"/>
                    </a:lnTo>
                    <a:lnTo>
                      <a:pt x="2" y="34"/>
                    </a:lnTo>
                    <a:lnTo>
                      <a:pt x="1" y="32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8" name="Freeform 95"/>
              <p:cNvSpPr>
                <a:spLocks/>
              </p:cNvSpPr>
              <p:nvPr/>
            </p:nvSpPr>
            <p:spPr bwMode="auto">
              <a:xfrm>
                <a:off x="2664" y="2592"/>
                <a:ext cx="50" cy="50"/>
              </a:xfrm>
              <a:custGeom>
                <a:avLst/>
                <a:gdLst>
                  <a:gd name="T0" fmla="*/ 0 w 50"/>
                  <a:gd name="T1" fmla="*/ 22 h 50"/>
                  <a:gd name="T2" fmla="*/ 1 w 50"/>
                  <a:gd name="T3" fmla="*/ 17 h 50"/>
                  <a:gd name="T4" fmla="*/ 3 w 50"/>
                  <a:gd name="T5" fmla="*/ 13 h 50"/>
                  <a:gd name="T6" fmla="*/ 6 w 50"/>
                  <a:gd name="T7" fmla="*/ 9 h 50"/>
                  <a:gd name="T8" fmla="*/ 9 w 50"/>
                  <a:gd name="T9" fmla="*/ 6 h 50"/>
                  <a:gd name="T10" fmla="*/ 13 w 50"/>
                  <a:gd name="T11" fmla="*/ 3 h 50"/>
                  <a:gd name="T12" fmla="*/ 18 w 50"/>
                  <a:gd name="T13" fmla="*/ 1 h 50"/>
                  <a:gd name="T14" fmla="*/ 22 w 50"/>
                  <a:gd name="T15" fmla="*/ 0 h 50"/>
                  <a:gd name="T16" fmla="*/ 28 w 50"/>
                  <a:gd name="T17" fmla="*/ 0 h 50"/>
                  <a:gd name="T18" fmla="*/ 32 w 50"/>
                  <a:gd name="T19" fmla="*/ 1 h 50"/>
                  <a:gd name="T20" fmla="*/ 37 w 50"/>
                  <a:gd name="T21" fmla="*/ 3 h 50"/>
                  <a:gd name="T22" fmla="*/ 41 w 50"/>
                  <a:gd name="T23" fmla="*/ 6 h 50"/>
                  <a:gd name="T24" fmla="*/ 44 w 50"/>
                  <a:gd name="T25" fmla="*/ 9 h 50"/>
                  <a:gd name="T26" fmla="*/ 47 w 50"/>
                  <a:gd name="T27" fmla="*/ 13 h 50"/>
                  <a:gd name="T28" fmla="*/ 49 w 50"/>
                  <a:gd name="T29" fmla="*/ 17 h 50"/>
                  <a:gd name="T30" fmla="*/ 50 w 50"/>
                  <a:gd name="T31" fmla="*/ 22 h 50"/>
                  <a:gd name="T32" fmla="*/ 50 w 50"/>
                  <a:gd name="T33" fmla="*/ 25 h 50"/>
                  <a:gd name="T34" fmla="*/ 49 w 50"/>
                  <a:gd name="T35" fmla="*/ 30 h 50"/>
                  <a:gd name="T36" fmla="*/ 48 w 50"/>
                  <a:gd name="T37" fmla="*/ 35 h 50"/>
                  <a:gd name="T38" fmla="*/ 46 w 50"/>
                  <a:gd name="T39" fmla="*/ 39 h 50"/>
                  <a:gd name="T40" fmla="*/ 43 w 50"/>
                  <a:gd name="T41" fmla="*/ 43 h 50"/>
                  <a:gd name="T42" fmla="*/ 39 w 50"/>
                  <a:gd name="T43" fmla="*/ 46 h 50"/>
                  <a:gd name="T44" fmla="*/ 35 w 50"/>
                  <a:gd name="T45" fmla="*/ 48 h 50"/>
                  <a:gd name="T46" fmla="*/ 30 w 50"/>
                  <a:gd name="T47" fmla="*/ 50 h 50"/>
                  <a:gd name="T48" fmla="*/ 25 w 50"/>
                  <a:gd name="T49" fmla="*/ 50 h 50"/>
                  <a:gd name="T50" fmla="*/ 19 w 50"/>
                  <a:gd name="T51" fmla="*/ 50 h 50"/>
                  <a:gd name="T52" fmla="*/ 15 w 50"/>
                  <a:gd name="T53" fmla="*/ 48 h 50"/>
                  <a:gd name="T54" fmla="*/ 11 w 50"/>
                  <a:gd name="T55" fmla="*/ 46 h 50"/>
                  <a:gd name="T56" fmla="*/ 7 w 50"/>
                  <a:gd name="T57" fmla="*/ 43 h 50"/>
                  <a:gd name="T58" fmla="*/ 4 w 50"/>
                  <a:gd name="T59" fmla="*/ 39 h 50"/>
                  <a:gd name="T60" fmla="*/ 2 w 50"/>
                  <a:gd name="T61" fmla="*/ 35 h 50"/>
                  <a:gd name="T62" fmla="*/ 0 w 50"/>
                  <a:gd name="T63" fmla="*/ 30 h 50"/>
                  <a:gd name="T64" fmla="*/ 0 w 50"/>
                  <a:gd name="T65" fmla="*/ 25 h 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"/>
                  <a:gd name="T100" fmla="*/ 0 h 50"/>
                  <a:gd name="T101" fmla="*/ 50 w 50"/>
                  <a:gd name="T102" fmla="*/ 50 h 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" h="50">
                    <a:moveTo>
                      <a:pt x="0" y="25"/>
                    </a:moveTo>
                    <a:lnTo>
                      <a:pt x="0" y="22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5" y="2"/>
                    </a:lnTo>
                    <a:lnTo>
                      <a:pt x="37" y="3"/>
                    </a:lnTo>
                    <a:lnTo>
                      <a:pt x="39" y="4"/>
                    </a:lnTo>
                    <a:lnTo>
                      <a:pt x="41" y="6"/>
                    </a:lnTo>
                    <a:lnTo>
                      <a:pt x="43" y="7"/>
                    </a:lnTo>
                    <a:lnTo>
                      <a:pt x="44" y="9"/>
                    </a:lnTo>
                    <a:lnTo>
                      <a:pt x="46" y="11"/>
                    </a:lnTo>
                    <a:lnTo>
                      <a:pt x="47" y="13"/>
                    </a:lnTo>
                    <a:lnTo>
                      <a:pt x="48" y="15"/>
                    </a:lnTo>
                    <a:lnTo>
                      <a:pt x="49" y="17"/>
                    </a:lnTo>
                    <a:lnTo>
                      <a:pt x="49" y="20"/>
                    </a:lnTo>
                    <a:lnTo>
                      <a:pt x="50" y="22"/>
                    </a:lnTo>
                    <a:lnTo>
                      <a:pt x="50" y="25"/>
                    </a:lnTo>
                    <a:lnTo>
                      <a:pt x="50" y="27"/>
                    </a:lnTo>
                    <a:lnTo>
                      <a:pt x="49" y="30"/>
                    </a:lnTo>
                    <a:lnTo>
                      <a:pt x="49" y="32"/>
                    </a:lnTo>
                    <a:lnTo>
                      <a:pt x="48" y="35"/>
                    </a:lnTo>
                    <a:lnTo>
                      <a:pt x="47" y="37"/>
                    </a:lnTo>
                    <a:lnTo>
                      <a:pt x="46" y="39"/>
                    </a:lnTo>
                    <a:lnTo>
                      <a:pt x="44" y="41"/>
                    </a:lnTo>
                    <a:lnTo>
                      <a:pt x="43" y="43"/>
                    </a:lnTo>
                    <a:lnTo>
                      <a:pt x="41" y="45"/>
                    </a:lnTo>
                    <a:lnTo>
                      <a:pt x="39" y="46"/>
                    </a:lnTo>
                    <a:lnTo>
                      <a:pt x="37" y="47"/>
                    </a:lnTo>
                    <a:lnTo>
                      <a:pt x="35" y="48"/>
                    </a:lnTo>
                    <a:lnTo>
                      <a:pt x="32" y="49"/>
                    </a:lnTo>
                    <a:lnTo>
                      <a:pt x="30" y="50"/>
                    </a:lnTo>
                    <a:lnTo>
                      <a:pt x="28" y="50"/>
                    </a:lnTo>
                    <a:lnTo>
                      <a:pt x="25" y="50"/>
                    </a:lnTo>
                    <a:lnTo>
                      <a:pt x="22" y="50"/>
                    </a:lnTo>
                    <a:lnTo>
                      <a:pt x="19" y="50"/>
                    </a:lnTo>
                    <a:lnTo>
                      <a:pt x="18" y="49"/>
                    </a:lnTo>
                    <a:lnTo>
                      <a:pt x="15" y="48"/>
                    </a:lnTo>
                    <a:lnTo>
                      <a:pt x="13" y="47"/>
                    </a:lnTo>
                    <a:lnTo>
                      <a:pt x="11" y="46"/>
                    </a:lnTo>
                    <a:lnTo>
                      <a:pt x="9" y="45"/>
                    </a:lnTo>
                    <a:lnTo>
                      <a:pt x="7" y="43"/>
                    </a:lnTo>
                    <a:lnTo>
                      <a:pt x="6" y="41"/>
                    </a:lnTo>
                    <a:lnTo>
                      <a:pt x="4" y="39"/>
                    </a:lnTo>
                    <a:lnTo>
                      <a:pt x="3" y="37"/>
                    </a:lnTo>
                    <a:lnTo>
                      <a:pt x="2" y="35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0" y="25"/>
                    </a:lnTo>
                    <a:close/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9" name="Freeform 96"/>
              <p:cNvSpPr>
                <a:spLocks/>
              </p:cNvSpPr>
              <p:nvPr/>
            </p:nvSpPr>
            <p:spPr bwMode="auto">
              <a:xfrm>
                <a:off x="2664" y="2743"/>
                <a:ext cx="50" cy="50"/>
              </a:xfrm>
              <a:custGeom>
                <a:avLst/>
                <a:gdLst>
                  <a:gd name="T0" fmla="*/ 0 w 50"/>
                  <a:gd name="T1" fmla="*/ 22 h 50"/>
                  <a:gd name="T2" fmla="*/ 1 w 50"/>
                  <a:gd name="T3" fmla="*/ 18 h 50"/>
                  <a:gd name="T4" fmla="*/ 3 w 50"/>
                  <a:gd name="T5" fmla="*/ 13 h 50"/>
                  <a:gd name="T6" fmla="*/ 6 w 50"/>
                  <a:gd name="T7" fmla="*/ 9 h 50"/>
                  <a:gd name="T8" fmla="*/ 9 w 50"/>
                  <a:gd name="T9" fmla="*/ 6 h 50"/>
                  <a:gd name="T10" fmla="*/ 13 w 50"/>
                  <a:gd name="T11" fmla="*/ 3 h 50"/>
                  <a:gd name="T12" fmla="*/ 18 w 50"/>
                  <a:gd name="T13" fmla="*/ 1 h 50"/>
                  <a:gd name="T14" fmla="*/ 22 w 50"/>
                  <a:gd name="T15" fmla="*/ 0 h 50"/>
                  <a:gd name="T16" fmla="*/ 28 w 50"/>
                  <a:gd name="T17" fmla="*/ 0 h 50"/>
                  <a:gd name="T18" fmla="*/ 32 w 50"/>
                  <a:gd name="T19" fmla="*/ 1 h 50"/>
                  <a:gd name="T20" fmla="*/ 37 w 50"/>
                  <a:gd name="T21" fmla="*/ 3 h 50"/>
                  <a:gd name="T22" fmla="*/ 41 w 50"/>
                  <a:gd name="T23" fmla="*/ 6 h 50"/>
                  <a:gd name="T24" fmla="*/ 44 w 50"/>
                  <a:gd name="T25" fmla="*/ 9 h 50"/>
                  <a:gd name="T26" fmla="*/ 47 w 50"/>
                  <a:gd name="T27" fmla="*/ 13 h 50"/>
                  <a:gd name="T28" fmla="*/ 49 w 50"/>
                  <a:gd name="T29" fmla="*/ 18 h 50"/>
                  <a:gd name="T30" fmla="*/ 50 w 50"/>
                  <a:gd name="T31" fmla="*/ 22 h 50"/>
                  <a:gd name="T32" fmla="*/ 50 w 50"/>
                  <a:gd name="T33" fmla="*/ 25 h 50"/>
                  <a:gd name="T34" fmla="*/ 49 w 50"/>
                  <a:gd name="T35" fmla="*/ 30 h 50"/>
                  <a:gd name="T36" fmla="*/ 48 w 50"/>
                  <a:gd name="T37" fmla="*/ 35 h 50"/>
                  <a:gd name="T38" fmla="*/ 46 w 50"/>
                  <a:gd name="T39" fmla="*/ 40 h 50"/>
                  <a:gd name="T40" fmla="*/ 43 w 50"/>
                  <a:gd name="T41" fmla="*/ 43 h 50"/>
                  <a:gd name="T42" fmla="*/ 39 w 50"/>
                  <a:gd name="T43" fmla="*/ 46 h 50"/>
                  <a:gd name="T44" fmla="*/ 35 w 50"/>
                  <a:gd name="T45" fmla="*/ 48 h 50"/>
                  <a:gd name="T46" fmla="*/ 30 w 50"/>
                  <a:gd name="T47" fmla="*/ 50 h 50"/>
                  <a:gd name="T48" fmla="*/ 25 w 50"/>
                  <a:gd name="T49" fmla="*/ 50 h 50"/>
                  <a:gd name="T50" fmla="*/ 19 w 50"/>
                  <a:gd name="T51" fmla="*/ 50 h 50"/>
                  <a:gd name="T52" fmla="*/ 15 w 50"/>
                  <a:gd name="T53" fmla="*/ 48 h 50"/>
                  <a:gd name="T54" fmla="*/ 11 w 50"/>
                  <a:gd name="T55" fmla="*/ 46 h 50"/>
                  <a:gd name="T56" fmla="*/ 7 w 50"/>
                  <a:gd name="T57" fmla="*/ 43 h 50"/>
                  <a:gd name="T58" fmla="*/ 4 w 50"/>
                  <a:gd name="T59" fmla="*/ 40 h 50"/>
                  <a:gd name="T60" fmla="*/ 2 w 50"/>
                  <a:gd name="T61" fmla="*/ 35 h 50"/>
                  <a:gd name="T62" fmla="*/ 0 w 50"/>
                  <a:gd name="T63" fmla="*/ 30 h 50"/>
                  <a:gd name="T64" fmla="*/ 0 w 50"/>
                  <a:gd name="T65" fmla="*/ 25 h 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"/>
                  <a:gd name="T100" fmla="*/ 0 h 50"/>
                  <a:gd name="T101" fmla="*/ 50 w 50"/>
                  <a:gd name="T102" fmla="*/ 50 h 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" h="50">
                    <a:moveTo>
                      <a:pt x="0" y="25"/>
                    </a:moveTo>
                    <a:lnTo>
                      <a:pt x="0" y="22"/>
                    </a:lnTo>
                    <a:lnTo>
                      <a:pt x="0" y="20"/>
                    </a:lnTo>
                    <a:lnTo>
                      <a:pt x="1" y="18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5" y="2"/>
                    </a:lnTo>
                    <a:lnTo>
                      <a:pt x="37" y="3"/>
                    </a:lnTo>
                    <a:lnTo>
                      <a:pt x="39" y="5"/>
                    </a:lnTo>
                    <a:lnTo>
                      <a:pt x="41" y="6"/>
                    </a:lnTo>
                    <a:lnTo>
                      <a:pt x="43" y="7"/>
                    </a:lnTo>
                    <a:lnTo>
                      <a:pt x="44" y="9"/>
                    </a:lnTo>
                    <a:lnTo>
                      <a:pt x="46" y="11"/>
                    </a:lnTo>
                    <a:lnTo>
                      <a:pt x="47" y="13"/>
                    </a:lnTo>
                    <a:lnTo>
                      <a:pt x="48" y="15"/>
                    </a:lnTo>
                    <a:lnTo>
                      <a:pt x="49" y="18"/>
                    </a:lnTo>
                    <a:lnTo>
                      <a:pt x="49" y="20"/>
                    </a:lnTo>
                    <a:lnTo>
                      <a:pt x="50" y="22"/>
                    </a:lnTo>
                    <a:lnTo>
                      <a:pt x="50" y="25"/>
                    </a:lnTo>
                    <a:lnTo>
                      <a:pt x="50" y="28"/>
                    </a:lnTo>
                    <a:lnTo>
                      <a:pt x="49" y="30"/>
                    </a:lnTo>
                    <a:lnTo>
                      <a:pt x="49" y="33"/>
                    </a:lnTo>
                    <a:lnTo>
                      <a:pt x="48" y="35"/>
                    </a:lnTo>
                    <a:lnTo>
                      <a:pt x="47" y="37"/>
                    </a:lnTo>
                    <a:lnTo>
                      <a:pt x="46" y="40"/>
                    </a:lnTo>
                    <a:lnTo>
                      <a:pt x="44" y="41"/>
                    </a:lnTo>
                    <a:lnTo>
                      <a:pt x="43" y="43"/>
                    </a:lnTo>
                    <a:lnTo>
                      <a:pt x="41" y="45"/>
                    </a:lnTo>
                    <a:lnTo>
                      <a:pt x="39" y="46"/>
                    </a:lnTo>
                    <a:lnTo>
                      <a:pt x="37" y="47"/>
                    </a:lnTo>
                    <a:lnTo>
                      <a:pt x="35" y="48"/>
                    </a:lnTo>
                    <a:lnTo>
                      <a:pt x="32" y="49"/>
                    </a:lnTo>
                    <a:lnTo>
                      <a:pt x="30" y="50"/>
                    </a:lnTo>
                    <a:lnTo>
                      <a:pt x="28" y="50"/>
                    </a:lnTo>
                    <a:lnTo>
                      <a:pt x="25" y="50"/>
                    </a:lnTo>
                    <a:lnTo>
                      <a:pt x="22" y="50"/>
                    </a:lnTo>
                    <a:lnTo>
                      <a:pt x="19" y="50"/>
                    </a:lnTo>
                    <a:lnTo>
                      <a:pt x="18" y="49"/>
                    </a:lnTo>
                    <a:lnTo>
                      <a:pt x="15" y="48"/>
                    </a:lnTo>
                    <a:lnTo>
                      <a:pt x="13" y="47"/>
                    </a:lnTo>
                    <a:lnTo>
                      <a:pt x="11" y="46"/>
                    </a:lnTo>
                    <a:lnTo>
                      <a:pt x="9" y="45"/>
                    </a:lnTo>
                    <a:lnTo>
                      <a:pt x="7" y="43"/>
                    </a:lnTo>
                    <a:lnTo>
                      <a:pt x="6" y="41"/>
                    </a:lnTo>
                    <a:lnTo>
                      <a:pt x="4" y="40"/>
                    </a:lnTo>
                    <a:lnTo>
                      <a:pt x="3" y="37"/>
                    </a:lnTo>
                    <a:lnTo>
                      <a:pt x="2" y="35"/>
                    </a:lnTo>
                    <a:lnTo>
                      <a:pt x="1" y="33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5"/>
                    </a:lnTo>
                    <a:close/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" name="Rectangle 97"/>
              <p:cNvSpPr>
                <a:spLocks noChangeArrowheads="1"/>
              </p:cNvSpPr>
              <p:nvPr/>
            </p:nvSpPr>
            <p:spPr bwMode="auto">
              <a:xfrm>
                <a:off x="2755" y="2601"/>
                <a:ext cx="77" cy="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27730" name="AutoShape 98"/>
            <p:cNvCxnSpPr>
              <a:cxnSpLocks noChangeShapeType="1"/>
              <a:stCxn id="27667" idx="3"/>
              <a:endCxn id="27736" idx="2"/>
            </p:cNvCxnSpPr>
            <p:nvPr/>
          </p:nvCxnSpPr>
          <p:spPr bwMode="auto">
            <a:xfrm flipH="1" flipV="1">
              <a:off x="1581" y="2844"/>
              <a:ext cx="661" cy="286"/>
            </a:xfrm>
            <a:prstGeom prst="bentConnector5">
              <a:avLst>
                <a:gd name="adj1" fmla="val -21787"/>
                <a:gd name="adj2" fmla="val 146852"/>
                <a:gd name="adj3" fmla="val 10559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31" name="AutoShape 99"/>
            <p:cNvCxnSpPr>
              <a:cxnSpLocks noChangeShapeType="1"/>
              <a:stCxn id="27671" idx="3"/>
              <a:endCxn id="27737" idx="1"/>
            </p:cNvCxnSpPr>
            <p:nvPr/>
          </p:nvCxnSpPr>
          <p:spPr bwMode="auto">
            <a:xfrm flipV="1">
              <a:off x="966" y="3000"/>
              <a:ext cx="613" cy="130"/>
            </a:xfrm>
            <a:prstGeom prst="bentConnector3">
              <a:avLst>
                <a:gd name="adj1" fmla="val 4991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32" name="AutoShape 100"/>
            <p:cNvCxnSpPr>
              <a:cxnSpLocks noChangeShapeType="1"/>
              <a:stCxn id="27734" idx="32"/>
              <a:endCxn id="27754" idx="6"/>
            </p:cNvCxnSpPr>
            <p:nvPr/>
          </p:nvCxnSpPr>
          <p:spPr bwMode="auto">
            <a:xfrm flipH="1" flipV="1">
              <a:off x="1646" y="2339"/>
              <a:ext cx="184" cy="586"/>
            </a:xfrm>
            <a:prstGeom prst="bentConnector4">
              <a:avLst>
                <a:gd name="adj1" fmla="val -42935"/>
                <a:gd name="adj2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142"/>
          <p:cNvGrpSpPr>
            <a:grpSpLocks/>
          </p:cNvGrpSpPr>
          <p:nvPr/>
        </p:nvGrpSpPr>
        <p:grpSpPr bwMode="auto">
          <a:xfrm>
            <a:off x="152400" y="2879725"/>
            <a:ext cx="7670800" cy="2598738"/>
            <a:chOff x="96" y="1814"/>
            <a:chExt cx="4832" cy="1637"/>
          </a:xfrm>
        </p:grpSpPr>
        <p:sp>
          <p:nvSpPr>
            <p:cNvPr id="27701" name="Text Box 16"/>
            <p:cNvSpPr txBox="1">
              <a:spLocks noChangeArrowheads="1"/>
            </p:cNvSpPr>
            <p:nvPr/>
          </p:nvSpPr>
          <p:spPr bwMode="auto">
            <a:xfrm>
              <a:off x="2997" y="1814"/>
              <a:ext cx="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*</a:t>
              </a:r>
            </a:p>
          </p:txBody>
        </p:sp>
        <p:sp>
          <p:nvSpPr>
            <p:cNvPr id="27702" name="Text Box 46"/>
            <p:cNvSpPr txBox="1">
              <a:spLocks noChangeArrowheads="1"/>
            </p:cNvSpPr>
            <p:nvPr/>
          </p:nvSpPr>
          <p:spPr bwMode="auto">
            <a:xfrm>
              <a:off x="4619" y="3218"/>
              <a:ext cx="1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1600" b="0"/>
                <a:t>^</a:t>
              </a:r>
            </a:p>
          </p:txBody>
        </p:sp>
        <p:cxnSp>
          <p:nvCxnSpPr>
            <p:cNvPr id="27703" name="AutoShape 80"/>
            <p:cNvCxnSpPr>
              <a:cxnSpLocks noChangeShapeType="1"/>
              <a:stCxn id="27675" idx="3"/>
              <a:endCxn id="27751" idx="30"/>
            </p:cNvCxnSpPr>
            <p:nvPr/>
          </p:nvCxnSpPr>
          <p:spPr bwMode="auto">
            <a:xfrm flipV="1">
              <a:off x="3726" y="2755"/>
              <a:ext cx="1202" cy="375"/>
            </a:xfrm>
            <a:prstGeom prst="bentConnector3">
              <a:avLst>
                <a:gd name="adj1" fmla="val 5016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04" name="AutoShape 85"/>
            <p:cNvCxnSpPr>
              <a:cxnSpLocks noChangeShapeType="1"/>
              <a:stCxn id="27675" idx="3"/>
              <a:endCxn id="27678" idx="1"/>
            </p:cNvCxnSpPr>
            <p:nvPr/>
          </p:nvCxnSpPr>
          <p:spPr bwMode="auto">
            <a:xfrm>
              <a:off x="3726" y="3130"/>
              <a:ext cx="82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05" name="AutoShape 86"/>
            <p:cNvCxnSpPr>
              <a:cxnSpLocks noChangeShapeType="1"/>
              <a:stCxn id="27671" idx="3"/>
              <a:endCxn id="27708" idx="1"/>
            </p:cNvCxnSpPr>
            <p:nvPr/>
          </p:nvCxnSpPr>
          <p:spPr bwMode="auto">
            <a:xfrm>
              <a:off x="1308" y="3130"/>
              <a:ext cx="618" cy="15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06" name="AutoShape 87"/>
            <p:cNvCxnSpPr>
              <a:cxnSpLocks noChangeShapeType="1"/>
              <a:stCxn id="27667" idx="3"/>
              <a:endCxn id="27674" idx="1"/>
            </p:cNvCxnSpPr>
            <p:nvPr/>
          </p:nvCxnSpPr>
          <p:spPr bwMode="auto">
            <a:xfrm>
              <a:off x="2584" y="3130"/>
              <a:ext cx="878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7707" name="Group 110"/>
            <p:cNvGrpSpPr>
              <a:grpSpLocks/>
            </p:cNvGrpSpPr>
            <p:nvPr/>
          </p:nvGrpSpPr>
          <p:grpSpPr bwMode="auto">
            <a:xfrm>
              <a:off x="1926" y="3250"/>
              <a:ext cx="202" cy="201"/>
              <a:chOff x="3452" y="3600"/>
              <a:chExt cx="202" cy="201"/>
            </a:xfrm>
          </p:grpSpPr>
          <p:sp>
            <p:nvSpPr>
              <p:cNvPr id="27723" name="Freeform 102"/>
              <p:cNvSpPr>
                <a:spLocks/>
              </p:cNvSpPr>
              <p:nvPr/>
            </p:nvSpPr>
            <p:spPr bwMode="auto">
              <a:xfrm>
                <a:off x="3553" y="3600"/>
                <a:ext cx="101" cy="100"/>
              </a:xfrm>
              <a:custGeom>
                <a:avLst/>
                <a:gdLst>
                  <a:gd name="T0" fmla="*/ 0 w 101"/>
                  <a:gd name="T1" fmla="*/ 0 h 100"/>
                  <a:gd name="T2" fmla="*/ 5 w 101"/>
                  <a:gd name="T3" fmla="*/ 0 h 100"/>
                  <a:gd name="T4" fmla="*/ 10 w 101"/>
                  <a:gd name="T5" fmla="*/ 0 h 100"/>
                  <a:gd name="T6" fmla="*/ 15 w 101"/>
                  <a:gd name="T7" fmla="*/ 1 h 100"/>
                  <a:gd name="T8" fmla="*/ 20 w 101"/>
                  <a:gd name="T9" fmla="*/ 2 h 100"/>
                  <a:gd name="T10" fmla="*/ 25 w 101"/>
                  <a:gd name="T11" fmla="*/ 3 h 100"/>
                  <a:gd name="T12" fmla="*/ 30 w 101"/>
                  <a:gd name="T13" fmla="*/ 5 h 100"/>
                  <a:gd name="T14" fmla="*/ 35 w 101"/>
                  <a:gd name="T15" fmla="*/ 6 h 100"/>
                  <a:gd name="T16" fmla="*/ 39 w 101"/>
                  <a:gd name="T17" fmla="*/ 8 h 100"/>
                  <a:gd name="T18" fmla="*/ 44 w 101"/>
                  <a:gd name="T19" fmla="*/ 10 h 100"/>
                  <a:gd name="T20" fmla="*/ 48 w 101"/>
                  <a:gd name="T21" fmla="*/ 12 h 100"/>
                  <a:gd name="T22" fmla="*/ 52 w 101"/>
                  <a:gd name="T23" fmla="*/ 15 h 100"/>
                  <a:gd name="T24" fmla="*/ 57 w 101"/>
                  <a:gd name="T25" fmla="*/ 17 h 100"/>
                  <a:gd name="T26" fmla="*/ 60 w 101"/>
                  <a:gd name="T27" fmla="*/ 20 h 100"/>
                  <a:gd name="T28" fmla="*/ 64 w 101"/>
                  <a:gd name="T29" fmla="*/ 23 h 100"/>
                  <a:gd name="T30" fmla="*/ 68 w 101"/>
                  <a:gd name="T31" fmla="*/ 26 h 100"/>
                  <a:gd name="T32" fmla="*/ 71 w 101"/>
                  <a:gd name="T33" fmla="*/ 29 h 100"/>
                  <a:gd name="T34" fmla="*/ 74 w 101"/>
                  <a:gd name="T35" fmla="*/ 33 h 100"/>
                  <a:gd name="T36" fmla="*/ 78 w 101"/>
                  <a:gd name="T37" fmla="*/ 36 h 100"/>
                  <a:gd name="T38" fmla="*/ 81 w 101"/>
                  <a:gd name="T39" fmla="*/ 40 h 100"/>
                  <a:gd name="T40" fmla="*/ 84 w 101"/>
                  <a:gd name="T41" fmla="*/ 45 h 100"/>
                  <a:gd name="T42" fmla="*/ 86 w 101"/>
                  <a:gd name="T43" fmla="*/ 48 h 100"/>
                  <a:gd name="T44" fmla="*/ 89 w 101"/>
                  <a:gd name="T45" fmla="*/ 53 h 100"/>
                  <a:gd name="T46" fmla="*/ 91 w 101"/>
                  <a:gd name="T47" fmla="*/ 57 h 100"/>
                  <a:gd name="T48" fmla="*/ 93 w 101"/>
                  <a:gd name="T49" fmla="*/ 62 h 100"/>
                  <a:gd name="T50" fmla="*/ 95 w 101"/>
                  <a:gd name="T51" fmla="*/ 66 h 100"/>
                  <a:gd name="T52" fmla="*/ 97 w 101"/>
                  <a:gd name="T53" fmla="*/ 71 h 100"/>
                  <a:gd name="T54" fmla="*/ 98 w 101"/>
                  <a:gd name="T55" fmla="*/ 76 h 100"/>
                  <a:gd name="T56" fmla="*/ 99 w 101"/>
                  <a:gd name="T57" fmla="*/ 80 h 100"/>
                  <a:gd name="T58" fmla="*/ 100 w 101"/>
                  <a:gd name="T59" fmla="*/ 85 h 100"/>
                  <a:gd name="T60" fmla="*/ 100 w 101"/>
                  <a:gd name="T61" fmla="*/ 90 h 100"/>
                  <a:gd name="T62" fmla="*/ 101 w 101"/>
                  <a:gd name="T63" fmla="*/ 95 h 100"/>
                  <a:gd name="T64" fmla="*/ 101 w 101"/>
                  <a:gd name="T65" fmla="*/ 100 h 1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1"/>
                  <a:gd name="T100" fmla="*/ 0 h 100"/>
                  <a:gd name="T101" fmla="*/ 101 w 101"/>
                  <a:gd name="T102" fmla="*/ 100 h 1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1" h="100">
                    <a:moveTo>
                      <a:pt x="0" y="0"/>
                    </a:moveTo>
                    <a:lnTo>
                      <a:pt x="5" y="0"/>
                    </a:lnTo>
                    <a:lnTo>
                      <a:pt x="10" y="0"/>
                    </a:lnTo>
                    <a:lnTo>
                      <a:pt x="15" y="1"/>
                    </a:lnTo>
                    <a:lnTo>
                      <a:pt x="20" y="2"/>
                    </a:lnTo>
                    <a:lnTo>
                      <a:pt x="25" y="3"/>
                    </a:lnTo>
                    <a:lnTo>
                      <a:pt x="30" y="5"/>
                    </a:lnTo>
                    <a:lnTo>
                      <a:pt x="35" y="6"/>
                    </a:lnTo>
                    <a:lnTo>
                      <a:pt x="39" y="8"/>
                    </a:lnTo>
                    <a:lnTo>
                      <a:pt x="44" y="10"/>
                    </a:lnTo>
                    <a:lnTo>
                      <a:pt x="48" y="12"/>
                    </a:lnTo>
                    <a:lnTo>
                      <a:pt x="52" y="15"/>
                    </a:lnTo>
                    <a:lnTo>
                      <a:pt x="57" y="17"/>
                    </a:lnTo>
                    <a:lnTo>
                      <a:pt x="60" y="20"/>
                    </a:lnTo>
                    <a:lnTo>
                      <a:pt x="64" y="23"/>
                    </a:lnTo>
                    <a:lnTo>
                      <a:pt x="68" y="26"/>
                    </a:lnTo>
                    <a:lnTo>
                      <a:pt x="71" y="29"/>
                    </a:lnTo>
                    <a:lnTo>
                      <a:pt x="74" y="33"/>
                    </a:lnTo>
                    <a:lnTo>
                      <a:pt x="78" y="36"/>
                    </a:lnTo>
                    <a:lnTo>
                      <a:pt x="81" y="40"/>
                    </a:lnTo>
                    <a:lnTo>
                      <a:pt x="84" y="45"/>
                    </a:lnTo>
                    <a:lnTo>
                      <a:pt x="86" y="48"/>
                    </a:lnTo>
                    <a:lnTo>
                      <a:pt x="89" y="53"/>
                    </a:lnTo>
                    <a:lnTo>
                      <a:pt x="91" y="57"/>
                    </a:lnTo>
                    <a:lnTo>
                      <a:pt x="93" y="62"/>
                    </a:lnTo>
                    <a:lnTo>
                      <a:pt x="95" y="66"/>
                    </a:lnTo>
                    <a:lnTo>
                      <a:pt x="97" y="71"/>
                    </a:lnTo>
                    <a:lnTo>
                      <a:pt x="98" y="76"/>
                    </a:lnTo>
                    <a:lnTo>
                      <a:pt x="99" y="80"/>
                    </a:lnTo>
                    <a:lnTo>
                      <a:pt x="100" y="85"/>
                    </a:lnTo>
                    <a:lnTo>
                      <a:pt x="100" y="90"/>
                    </a:lnTo>
                    <a:lnTo>
                      <a:pt x="101" y="95"/>
                    </a:lnTo>
                    <a:lnTo>
                      <a:pt x="101" y="10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4" name="Freeform 103"/>
              <p:cNvSpPr>
                <a:spLocks/>
              </p:cNvSpPr>
              <p:nvPr/>
            </p:nvSpPr>
            <p:spPr bwMode="auto">
              <a:xfrm>
                <a:off x="3553" y="3700"/>
                <a:ext cx="101" cy="101"/>
              </a:xfrm>
              <a:custGeom>
                <a:avLst/>
                <a:gdLst>
                  <a:gd name="T0" fmla="*/ 0 w 101"/>
                  <a:gd name="T1" fmla="*/ 101 h 101"/>
                  <a:gd name="T2" fmla="*/ 5 w 101"/>
                  <a:gd name="T3" fmla="*/ 101 h 101"/>
                  <a:gd name="T4" fmla="*/ 10 w 101"/>
                  <a:gd name="T5" fmla="*/ 101 h 101"/>
                  <a:gd name="T6" fmla="*/ 15 w 101"/>
                  <a:gd name="T7" fmla="*/ 100 h 101"/>
                  <a:gd name="T8" fmla="*/ 20 w 101"/>
                  <a:gd name="T9" fmla="*/ 99 h 101"/>
                  <a:gd name="T10" fmla="*/ 25 w 101"/>
                  <a:gd name="T11" fmla="*/ 98 h 101"/>
                  <a:gd name="T12" fmla="*/ 30 w 101"/>
                  <a:gd name="T13" fmla="*/ 97 h 101"/>
                  <a:gd name="T14" fmla="*/ 35 w 101"/>
                  <a:gd name="T15" fmla="*/ 95 h 101"/>
                  <a:gd name="T16" fmla="*/ 39 w 101"/>
                  <a:gd name="T17" fmla="*/ 94 h 101"/>
                  <a:gd name="T18" fmla="*/ 44 w 101"/>
                  <a:gd name="T19" fmla="*/ 91 h 101"/>
                  <a:gd name="T20" fmla="*/ 48 w 101"/>
                  <a:gd name="T21" fmla="*/ 89 h 101"/>
                  <a:gd name="T22" fmla="*/ 52 w 101"/>
                  <a:gd name="T23" fmla="*/ 87 h 101"/>
                  <a:gd name="T24" fmla="*/ 57 w 101"/>
                  <a:gd name="T25" fmla="*/ 84 h 101"/>
                  <a:gd name="T26" fmla="*/ 60 w 101"/>
                  <a:gd name="T27" fmla="*/ 82 h 101"/>
                  <a:gd name="T28" fmla="*/ 64 w 101"/>
                  <a:gd name="T29" fmla="*/ 79 h 101"/>
                  <a:gd name="T30" fmla="*/ 68 w 101"/>
                  <a:gd name="T31" fmla="*/ 75 h 101"/>
                  <a:gd name="T32" fmla="*/ 71 w 101"/>
                  <a:gd name="T33" fmla="*/ 72 h 101"/>
                  <a:gd name="T34" fmla="*/ 74 w 101"/>
                  <a:gd name="T35" fmla="*/ 68 h 101"/>
                  <a:gd name="T36" fmla="*/ 78 w 101"/>
                  <a:gd name="T37" fmla="*/ 65 h 101"/>
                  <a:gd name="T38" fmla="*/ 81 w 101"/>
                  <a:gd name="T39" fmla="*/ 61 h 101"/>
                  <a:gd name="T40" fmla="*/ 84 w 101"/>
                  <a:gd name="T41" fmla="*/ 57 h 101"/>
                  <a:gd name="T42" fmla="*/ 86 w 101"/>
                  <a:gd name="T43" fmla="*/ 53 h 101"/>
                  <a:gd name="T44" fmla="*/ 89 w 101"/>
                  <a:gd name="T45" fmla="*/ 49 h 101"/>
                  <a:gd name="T46" fmla="*/ 91 w 101"/>
                  <a:gd name="T47" fmla="*/ 44 h 101"/>
                  <a:gd name="T48" fmla="*/ 93 w 101"/>
                  <a:gd name="T49" fmla="*/ 40 h 101"/>
                  <a:gd name="T50" fmla="*/ 95 w 101"/>
                  <a:gd name="T51" fmla="*/ 35 h 101"/>
                  <a:gd name="T52" fmla="*/ 97 w 101"/>
                  <a:gd name="T53" fmla="*/ 31 h 101"/>
                  <a:gd name="T54" fmla="*/ 98 w 101"/>
                  <a:gd name="T55" fmla="*/ 26 h 101"/>
                  <a:gd name="T56" fmla="*/ 99 w 101"/>
                  <a:gd name="T57" fmla="*/ 21 h 101"/>
                  <a:gd name="T58" fmla="*/ 100 w 101"/>
                  <a:gd name="T59" fmla="*/ 16 h 101"/>
                  <a:gd name="T60" fmla="*/ 100 w 101"/>
                  <a:gd name="T61" fmla="*/ 11 h 101"/>
                  <a:gd name="T62" fmla="*/ 101 w 101"/>
                  <a:gd name="T63" fmla="*/ 5 h 101"/>
                  <a:gd name="T64" fmla="*/ 101 w 101"/>
                  <a:gd name="T65" fmla="*/ 0 h 1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1"/>
                  <a:gd name="T100" fmla="*/ 0 h 101"/>
                  <a:gd name="T101" fmla="*/ 101 w 101"/>
                  <a:gd name="T102" fmla="*/ 101 h 1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1" h="101">
                    <a:moveTo>
                      <a:pt x="0" y="101"/>
                    </a:moveTo>
                    <a:lnTo>
                      <a:pt x="5" y="101"/>
                    </a:lnTo>
                    <a:lnTo>
                      <a:pt x="10" y="101"/>
                    </a:lnTo>
                    <a:lnTo>
                      <a:pt x="15" y="100"/>
                    </a:lnTo>
                    <a:lnTo>
                      <a:pt x="20" y="99"/>
                    </a:lnTo>
                    <a:lnTo>
                      <a:pt x="25" y="98"/>
                    </a:lnTo>
                    <a:lnTo>
                      <a:pt x="30" y="97"/>
                    </a:lnTo>
                    <a:lnTo>
                      <a:pt x="35" y="95"/>
                    </a:lnTo>
                    <a:lnTo>
                      <a:pt x="39" y="94"/>
                    </a:lnTo>
                    <a:lnTo>
                      <a:pt x="44" y="91"/>
                    </a:lnTo>
                    <a:lnTo>
                      <a:pt x="48" y="89"/>
                    </a:lnTo>
                    <a:lnTo>
                      <a:pt x="52" y="87"/>
                    </a:lnTo>
                    <a:lnTo>
                      <a:pt x="57" y="84"/>
                    </a:lnTo>
                    <a:lnTo>
                      <a:pt x="60" y="82"/>
                    </a:lnTo>
                    <a:lnTo>
                      <a:pt x="64" y="79"/>
                    </a:lnTo>
                    <a:lnTo>
                      <a:pt x="68" y="75"/>
                    </a:lnTo>
                    <a:lnTo>
                      <a:pt x="71" y="72"/>
                    </a:lnTo>
                    <a:lnTo>
                      <a:pt x="74" y="68"/>
                    </a:lnTo>
                    <a:lnTo>
                      <a:pt x="78" y="65"/>
                    </a:lnTo>
                    <a:lnTo>
                      <a:pt x="81" y="61"/>
                    </a:lnTo>
                    <a:lnTo>
                      <a:pt x="84" y="57"/>
                    </a:lnTo>
                    <a:lnTo>
                      <a:pt x="86" y="53"/>
                    </a:lnTo>
                    <a:lnTo>
                      <a:pt x="89" y="49"/>
                    </a:lnTo>
                    <a:lnTo>
                      <a:pt x="91" y="44"/>
                    </a:lnTo>
                    <a:lnTo>
                      <a:pt x="93" y="40"/>
                    </a:lnTo>
                    <a:lnTo>
                      <a:pt x="95" y="35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99" y="21"/>
                    </a:lnTo>
                    <a:lnTo>
                      <a:pt x="100" y="16"/>
                    </a:lnTo>
                    <a:lnTo>
                      <a:pt x="100" y="11"/>
                    </a:lnTo>
                    <a:lnTo>
                      <a:pt x="101" y="5"/>
                    </a:lnTo>
                    <a:lnTo>
                      <a:pt x="101" y="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5" name="Rectangle 104"/>
              <p:cNvSpPr>
                <a:spLocks noChangeArrowheads="1"/>
              </p:cNvSpPr>
              <p:nvPr/>
            </p:nvSpPr>
            <p:spPr bwMode="auto">
              <a:xfrm>
                <a:off x="3452" y="3600"/>
                <a:ext cx="101" cy="201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6" name="Rectangle 109"/>
              <p:cNvSpPr>
                <a:spLocks noChangeArrowheads="1"/>
              </p:cNvSpPr>
              <p:nvPr/>
            </p:nvSpPr>
            <p:spPr bwMode="auto">
              <a:xfrm>
                <a:off x="3493" y="3609"/>
                <a:ext cx="77" cy="1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708" name="Rectangle 111"/>
            <p:cNvSpPr>
              <a:spLocks noChangeArrowheads="1"/>
            </p:cNvSpPr>
            <p:nvPr/>
          </p:nvSpPr>
          <p:spPr bwMode="auto">
            <a:xfrm>
              <a:off x="1926" y="3264"/>
              <a:ext cx="47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9" name="Rectangle 112"/>
            <p:cNvSpPr>
              <a:spLocks noChangeArrowheads="1"/>
            </p:cNvSpPr>
            <p:nvPr/>
          </p:nvSpPr>
          <p:spPr bwMode="auto">
            <a:xfrm>
              <a:off x="1926" y="3360"/>
              <a:ext cx="47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7710" name="AutoShape 113"/>
            <p:cNvCxnSpPr>
              <a:cxnSpLocks noChangeShapeType="1"/>
              <a:endCxn id="27709" idx="1"/>
            </p:cNvCxnSpPr>
            <p:nvPr/>
          </p:nvCxnSpPr>
          <p:spPr bwMode="auto">
            <a:xfrm>
              <a:off x="96" y="3384"/>
              <a:ext cx="1830" cy="0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11" name="AutoShape 114"/>
            <p:cNvCxnSpPr>
              <a:cxnSpLocks noChangeShapeType="1"/>
              <a:stCxn id="27723" idx="27"/>
              <a:endCxn id="27666" idx="1"/>
            </p:cNvCxnSpPr>
            <p:nvPr/>
          </p:nvCxnSpPr>
          <p:spPr bwMode="auto">
            <a:xfrm flipV="1">
              <a:off x="2131" y="3130"/>
              <a:ext cx="189" cy="196"/>
            </a:xfrm>
            <a:prstGeom prst="bentConnector3">
              <a:avLst>
                <a:gd name="adj1" fmla="val 4920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12" name="Text Box 117"/>
            <p:cNvSpPr txBox="1">
              <a:spLocks noChangeArrowheads="1"/>
            </p:cNvSpPr>
            <p:nvPr/>
          </p:nvSpPr>
          <p:spPr bwMode="auto">
            <a:xfrm>
              <a:off x="126" y="3196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b="0"/>
                <a:t>c</a:t>
              </a:r>
            </a:p>
          </p:txBody>
        </p:sp>
        <p:sp>
          <p:nvSpPr>
            <p:cNvPr id="27713" name="Freeform 118"/>
            <p:cNvSpPr>
              <a:spLocks/>
            </p:cNvSpPr>
            <p:nvPr/>
          </p:nvSpPr>
          <p:spPr bwMode="auto">
            <a:xfrm>
              <a:off x="791" y="3026"/>
              <a:ext cx="262" cy="201"/>
            </a:xfrm>
            <a:custGeom>
              <a:avLst/>
              <a:gdLst>
                <a:gd name="T0" fmla="*/ 259 w 262"/>
                <a:gd name="T1" fmla="*/ 105 h 201"/>
                <a:gd name="T2" fmla="*/ 252 w 262"/>
                <a:gd name="T3" fmla="*/ 114 h 201"/>
                <a:gd name="T4" fmla="*/ 245 w 262"/>
                <a:gd name="T5" fmla="*/ 123 h 201"/>
                <a:gd name="T6" fmla="*/ 236 w 262"/>
                <a:gd name="T7" fmla="*/ 131 h 201"/>
                <a:gd name="T8" fmla="*/ 227 w 262"/>
                <a:gd name="T9" fmla="*/ 139 h 201"/>
                <a:gd name="T10" fmla="*/ 217 w 262"/>
                <a:gd name="T11" fmla="*/ 147 h 201"/>
                <a:gd name="T12" fmla="*/ 207 w 262"/>
                <a:gd name="T13" fmla="*/ 154 h 201"/>
                <a:gd name="T14" fmla="*/ 196 w 262"/>
                <a:gd name="T15" fmla="*/ 161 h 201"/>
                <a:gd name="T16" fmla="*/ 178 w 262"/>
                <a:gd name="T17" fmla="*/ 170 h 201"/>
                <a:gd name="T18" fmla="*/ 152 w 262"/>
                <a:gd name="T19" fmla="*/ 182 h 201"/>
                <a:gd name="T20" fmla="*/ 124 w 262"/>
                <a:gd name="T21" fmla="*/ 191 h 201"/>
                <a:gd name="T22" fmla="*/ 94 w 262"/>
                <a:gd name="T23" fmla="*/ 198 h 201"/>
                <a:gd name="T24" fmla="*/ 0 w 262"/>
                <a:gd name="T25" fmla="*/ 201 h 201"/>
                <a:gd name="T26" fmla="*/ 8 w 262"/>
                <a:gd name="T27" fmla="*/ 189 h 201"/>
                <a:gd name="T28" fmla="*/ 16 w 262"/>
                <a:gd name="T29" fmla="*/ 177 h 201"/>
                <a:gd name="T30" fmla="*/ 22 w 262"/>
                <a:gd name="T31" fmla="*/ 164 h 201"/>
                <a:gd name="T32" fmla="*/ 27 w 262"/>
                <a:gd name="T33" fmla="*/ 151 h 201"/>
                <a:gd name="T34" fmla="*/ 31 w 262"/>
                <a:gd name="T35" fmla="*/ 139 h 201"/>
                <a:gd name="T36" fmla="*/ 34 w 262"/>
                <a:gd name="T37" fmla="*/ 126 h 201"/>
                <a:gd name="T38" fmla="*/ 35 w 262"/>
                <a:gd name="T39" fmla="*/ 113 h 201"/>
                <a:gd name="T40" fmla="*/ 36 w 262"/>
                <a:gd name="T41" fmla="*/ 101 h 201"/>
                <a:gd name="T42" fmla="*/ 35 w 262"/>
                <a:gd name="T43" fmla="*/ 87 h 201"/>
                <a:gd name="T44" fmla="*/ 34 w 262"/>
                <a:gd name="T45" fmla="*/ 75 h 201"/>
                <a:gd name="T46" fmla="*/ 31 w 262"/>
                <a:gd name="T47" fmla="*/ 62 h 201"/>
                <a:gd name="T48" fmla="*/ 27 w 262"/>
                <a:gd name="T49" fmla="*/ 49 h 201"/>
                <a:gd name="T50" fmla="*/ 22 w 262"/>
                <a:gd name="T51" fmla="*/ 36 h 201"/>
                <a:gd name="T52" fmla="*/ 16 w 262"/>
                <a:gd name="T53" fmla="*/ 24 h 201"/>
                <a:gd name="T54" fmla="*/ 8 w 262"/>
                <a:gd name="T55" fmla="*/ 12 h 201"/>
                <a:gd name="T56" fmla="*/ 0 w 262"/>
                <a:gd name="T57" fmla="*/ 0 h 201"/>
                <a:gd name="T58" fmla="*/ 78 w 262"/>
                <a:gd name="T59" fmla="*/ 0 h 201"/>
                <a:gd name="T60" fmla="*/ 94 w 262"/>
                <a:gd name="T61" fmla="*/ 2 h 201"/>
                <a:gd name="T62" fmla="*/ 124 w 262"/>
                <a:gd name="T63" fmla="*/ 9 h 201"/>
                <a:gd name="T64" fmla="*/ 152 w 262"/>
                <a:gd name="T65" fmla="*/ 19 h 201"/>
                <a:gd name="T66" fmla="*/ 178 w 262"/>
                <a:gd name="T67" fmla="*/ 30 h 201"/>
                <a:gd name="T68" fmla="*/ 196 w 262"/>
                <a:gd name="T69" fmla="*/ 40 h 201"/>
                <a:gd name="T70" fmla="*/ 207 w 262"/>
                <a:gd name="T71" fmla="*/ 47 h 201"/>
                <a:gd name="T72" fmla="*/ 218 w 262"/>
                <a:gd name="T73" fmla="*/ 54 h 201"/>
                <a:gd name="T74" fmla="*/ 227 w 262"/>
                <a:gd name="T75" fmla="*/ 61 h 201"/>
                <a:gd name="T76" fmla="*/ 236 w 262"/>
                <a:gd name="T77" fmla="*/ 69 h 201"/>
                <a:gd name="T78" fmla="*/ 245 w 262"/>
                <a:gd name="T79" fmla="*/ 78 h 201"/>
                <a:gd name="T80" fmla="*/ 252 w 262"/>
                <a:gd name="T81" fmla="*/ 87 h 201"/>
                <a:gd name="T82" fmla="*/ 259 w 262"/>
                <a:gd name="T83" fmla="*/ 96 h 201"/>
                <a:gd name="T84" fmla="*/ 262 w 262"/>
                <a:gd name="T85" fmla="*/ 101 h 2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2"/>
                <a:gd name="T130" fmla="*/ 0 h 201"/>
                <a:gd name="T131" fmla="*/ 262 w 262"/>
                <a:gd name="T132" fmla="*/ 201 h 2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2" h="201">
                  <a:moveTo>
                    <a:pt x="262" y="101"/>
                  </a:moveTo>
                  <a:lnTo>
                    <a:pt x="259" y="105"/>
                  </a:lnTo>
                  <a:lnTo>
                    <a:pt x="255" y="109"/>
                  </a:lnTo>
                  <a:lnTo>
                    <a:pt x="252" y="114"/>
                  </a:lnTo>
                  <a:lnTo>
                    <a:pt x="248" y="118"/>
                  </a:lnTo>
                  <a:lnTo>
                    <a:pt x="245" y="123"/>
                  </a:lnTo>
                  <a:lnTo>
                    <a:pt x="241" y="127"/>
                  </a:lnTo>
                  <a:lnTo>
                    <a:pt x="236" y="131"/>
                  </a:lnTo>
                  <a:lnTo>
                    <a:pt x="232" y="135"/>
                  </a:lnTo>
                  <a:lnTo>
                    <a:pt x="227" y="139"/>
                  </a:lnTo>
                  <a:lnTo>
                    <a:pt x="222" y="143"/>
                  </a:lnTo>
                  <a:lnTo>
                    <a:pt x="217" y="147"/>
                  </a:lnTo>
                  <a:lnTo>
                    <a:pt x="212" y="150"/>
                  </a:lnTo>
                  <a:lnTo>
                    <a:pt x="207" y="154"/>
                  </a:lnTo>
                  <a:lnTo>
                    <a:pt x="201" y="158"/>
                  </a:lnTo>
                  <a:lnTo>
                    <a:pt x="196" y="161"/>
                  </a:lnTo>
                  <a:lnTo>
                    <a:pt x="190" y="164"/>
                  </a:lnTo>
                  <a:lnTo>
                    <a:pt x="178" y="170"/>
                  </a:lnTo>
                  <a:lnTo>
                    <a:pt x="165" y="176"/>
                  </a:lnTo>
                  <a:lnTo>
                    <a:pt x="152" y="182"/>
                  </a:lnTo>
                  <a:lnTo>
                    <a:pt x="138" y="186"/>
                  </a:lnTo>
                  <a:lnTo>
                    <a:pt x="124" y="191"/>
                  </a:lnTo>
                  <a:lnTo>
                    <a:pt x="109" y="195"/>
                  </a:lnTo>
                  <a:lnTo>
                    <a:pt x="94" y="198"/>
                  </a:lnTo>
                  <a:lnTo>
                    <a:pt x="78" y="201"/>
                  </a:lnTo>
                  <a:lnTo>
                    <a:pt x="0" y="201"/>
                  </a:lnTo>
                  <a:lnTo>
                    <a:pt x="4" y="195"/>
                  </a:lnTo>
                  <a:lnTo>
                    <a:pt x="8" y="189"/>
                  </a:lnTo>
                  <a:lnTo>
                    <a:pt x="12" y="183"/>
                  </a:lnTo>
                  <a:lnTo>
                    <a:pt x="16" y="177"/>
                  </a:lnTo>
                  <a:lnTo>
                    <a:pt x="19" y="170"/>
                  </a:lnTo>
                  <a:lnTo>
                    <a:pt x="22" y="164"/>
                  </a:lnTo>
                  <a:lnTo>
                    <a:pt x="25" y="158"/>
                  </a:lnTo>
                  <a:lnTo>
                    <a:pt x="27" y="151"/>
                  </a:lnTo>
                  <a:lnTo>
                    <a:pt x="29" y="145"/>
                  </a:lnTo>
                  <a:lnTo>
                    <a:pt x="31" y="139"/>
                  </a:lnTo>
                  <a:lnTo>
                    <a:pt x="32" y="132"/>
                  </a:lnTo>
                  <a:lnTo>
                    <a:pt x="34" y="126"/>
                  </a:lnTo>
                  <a:lnTo>
                    <a:pt x="35" y="120"/>
                  </a:lnTo>
                  <a:lnTo>
                    <a:pt x="35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94"/>
                  </a:lnTo>
                  <a:lnTo>
                    <a:pt x="35" y="87"/>
                  </a:lnTo>
                  <a:lnTo>
                    <a:pt x="35" y="81"/>
                  </a:lnTo>
                  <a:lnTo>
                    <a:pt x="34" y="75"/>
                  </a:lnTo>
                  <a:lnTo>
                    <a:pt x="32" y="68"/>
                  </a:lnTo>
                  <a:lnTo>
                    <a:pt x="31" y="62"/>
                  </a:lnTo>
                  <a:lnTo>
                    <a:pt x="29" y="55"/>
                  </a:lnTo>
                  <a:lnTo>
                    <a:pt x="27" y="49"/>
                  </a:lnTo>
                  <a:lnTo>
                    <a:pt x="25" y="43"/>
                  </a:lnTo>
                  <a:lnTo>
                    <a:pt x="22" y="36"/>
                  </a:lnTo>
                  <a:lnTo>
                    <a:pt x="19" y="30"/>
                  </a:lnTo>
                  <a:lnTo>
                    <a:pt x="16" y="24"/>
                  </a:lnTo>
                  <a:lnTo>
                    <a:pt x="12" y="17"/>
                  </a:lnTo>
                  <a:lnTo>
                    <a:pt x="8" y="12"/>
                  </a:lnTo>
                  <a:lnTo>
                    <a:pt x="4" y="5"/>
                  </a:lnTo>
                  <a:lnTo>
                    <a:pt x="0" y="0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09" y="5"/>
                  </a:lnTo>
                  <a:lnTo>
                    <a:pt x="124" y="9"/>
                  </a:lnTo>
                  <a:lnTo>
                    <a:pt x="138" y="14"/>
                  </a:lnTo>
                  <a:lnTo>
                    <a:pt x="152" y="19"/>
                  </a:lnTo>
                  <a:lnTo>
                    <a:pt x="165" y="24"/>
                  </a:lnTo>
                  <a:lnTo>
                    <a:pt x="178" y="30"/>
                  </a:lnTo>
                  <a:lnTo>
                    <a:pt x="190" y="36"/>
                  </a:lnTo>
                  <a:lnTo>
                    <a:pt x="196" y="40"/>
                  </a:lnTo>
                  <a:lnTo>
                    <a:pt x="201" y="43"/>
                  </a:lnTo>
                  <a:lnTo>
                    <a:pt x="207" y="47"/>
                  </a:lnTo>
                  <a:lnTo>
                    <a:pt x="213" y="50"/>
                  </a:lnTo>
                  <a:lnTo>
                    <a:pt x="218" y="54"/>
                  </a:lnTo>
                  <a:lnTo>
                    <a:pt x="222" y="57"/>
                  </a:lnTo>
                  <a:lnTo>
                    <a:pt x="227" y="61"/>
                  </a:lnTo>
                  <a:lnTo>
                    <a:pt x="232" y="66"/>
                  </a:lnTo>
                  <a:lnTo>
                    <a:pt x="236" y="69"/>
                  </a:lnTo>
                  <a:lnTo>
                    <a:pt x="241" y="74"/>
                  </a:lnTo>
                  <a:lnTo>
                    <a:pt x="245" y="78"/>
                  </a:lnTo>
                  <a:lnTo>
                    <a:pt x="248" y="82"/>
                  </a:lnTo>
                  <a:lnTo>
                    <a:pt x="252" y="87"/>
                  </a:lnTo>
                  <a:lnTo>
                    <a:pt x="255" y="91"/>
                  </a:lnTo>
                  <a:lnTo>
                    <a:pt x="259" y="96"/>
                  </a:lnTo>
                  <a:lnTo>
                    <a:pt x="262" y="101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Freeform 119"/>
            <p:cNvSpPr>
              <a:spLocks/>
            </p:cNvSpPr>
            <p:nvPr/>
          </p:nvSpPr>
          <p:spPr bwMode="auto">
            <a:xfrm>
              <a:off x="680" y="2942"/>
              <a:ext cx="101" cy="101"/>
            </a:xfrm>
            <a:custGeom>
              <a:avLst/>
              <a:gdLst>
                <a:gd name="T0" fmla="*/ 0 w 101"/>
                <a:gd name="T1" fmla="*/ 0 h 101"/>
                <a:gd name="T2" fmla="*/ 5 w 101"/>
                <a:gd name="T3" fmla="*/ 0 h 101"/>
                <a:gd name="T4" fmla="*/ 10 w 101"/>
                <a:gd name="T5" fmla="*/ 0 h 101"/>
                <a:gd name="T6" fmla="*/ 15 w 101"/>
                <a:gd name="T7" fmla="*/ 1 h 101"/>
                <a:gd name="T8" fmla="*/ 20 w 101"/>
                <a:gd name="T9" fmla="*/ 2 h 101"/>
                <a:gd name="T10" fmla="*/ 25 w 101"/>
                <a:gd name="T11" fmla="*/ 3 h 101"/>
                <a:gd name="T12" fmla="*/ 29 w 101"/>
                <a:gd name="T13" fmla="*/ 5 h 101"/>
                <a:gd name="T14" fmla="*/ 35 w 101"/>
                <a:gd name="T15" fmla="*/ 6 h 101"/>
                <a:gd name="T16" fmla="*/ 39 w 101"/>
                <a:gd name="T17" fmla="*/ 8 h 101"/>
                <a:gd name="T18" fmla="*/ 43 w 101"/>
                <a:gd name="T19" fmla="*/ 10 h 101"/>
                <a:gd name="T20" fmla="*/ 48 w 101"/>
                <a:gd name="T21" fmla="*/ 12 h 101"/>
                <a:gd name="T22" fmla="*/ 52 w 101"/>
                <a:gd name="T23" fmla="*/ 15 h 101"/>
                <a:gd name="T24" fmla="*/ 56 w 101"/>
                <a:gd name="T25" fmla="*/ 17 h 101"/>
                <a:gd name="T26" fmla="*/ 60 w 101"/>
                <a:gd name="T27" fmla="*/ 20 h 101"/>
                <a:gd name="T28" fmla="*/ 64 w 101"/>
                <a:gd name="T29" fmla="*/ 23 h 101"/>
                <a:gd name="T30" fmla="*/ 68 w 101"/>
                <a:gd name="T31" fmla="*/ 26 h 101"/>
                <a:gd name="T32" fmla="*/ 71 w 101"/>
                <a:gd name="T33" fmla="*/ 29 h 101"/>
                <a:gd name="T34" fmla="*/ 75 w 101"/>
                <a:gd name="T35" fmla="*/ 33 h 101"/>
                <a:gd name="T36" fmla="*/ 78 w 101"/>
                <a:gd name="T37" fmla="*/ 37 h 101"/>
                <a:gd name="T38" fmla="*/ 80 w 101"/>
                <a:gd name="T39" fmla="*/ 41 h 101"/>
                <a:gd name="T40" fmla="*/ 83 w 101"/>
                <a:gd name="T41" fmla="*/ 45 h 101"/>
                <a:gd name="T42" fmla="*/ 86 w 101"/>
                <a:gd name="T43" fmla="*/ 48 h 101"/>
                <a:gd name="T44" fmla="*/ 89 w 101"/>
                <a:gd name="T45" fmla="*/ 53 h 101"/>
                <a:gd name="T46" fmla="*/ 90 w 101"/>
                <a:gd name="T47" fmla="*/ 57 h 101"/>
                <a:gd name="T48" fmla="*/ 92 w 101"/>
                <a:gd name="T49" fmla="*/ 62 h 101"/>
                <a:gd name="T50" fmla="*/ 94 w 101"/>
                <a:gd name="T51" fmla="*/ 66 h 101"/>
                <a:gd name="T52" fmla="*/ 96 w 101"/>
                <a:gd name="T53" fmla="*/ 71 h 101"/>
                <a:gd name="T54" fmla="*/ 97 w 101"/>
                <a:gd name="T55" fmla="*/ 76 h 101"/>
                <a:gd name="T56" fmla="*/ 99 w 101"/>
                <a:gd name="T57" fmla="*/ 81 h 101"/>
                <a:gd name="T58" fmla="*/ 99 w 101"/>
                <a:gd name="T59" fmla="*/ 85 h 101"/>
                <a:gd name="T60" fmla="*/ 100 w 101"/>
                <a:gd name="T61" fmla="*/ 90 h 101"/>
                <a:gd name="T62" fmla="*/ 101 w 101"/>
                <a:gd name="T63" fmla="*/ 95 h 101"/>
                <a:gd name="T64" fmla="*/ 101 w 101"/>
                <a:gd name="T65" fmla="*/ 101 h 1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1"/>
                <a:gd name="T100" fmla="*/ 0 h 101"/>
                <a:gd name="T101" fmla="*/ 101 w 101"/>
                <a:gd name="T102" fmla="*/ 101 h 1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1" h="101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20" y="2"/>
                  </a:lnTo>
                  <a:lnTo>
                    <a:pt x="25" y="3"/>
                  </a:lnTo>
                  <a:lnTo>
                    <a:pt x="29" y="5"/>
                  </a:lnTo>
                  <a:lnTo>
                    <a:pt x="35" y="6"/>
                  </a:lnTo>
                  <a:lnTo>
                    <a:pt x="39" y="8"/>
                  </a:lnTo>
                  <a:lnTo>
                    <a:pt x="43" y="10"/>
                  </a:lnTo>
                  <a:lnTo>
                    <a:pt x="48" y="12"/>
                  </a:lnTo>
                  <a:lnTo>
                    <a:pt x="52" y="15"/>
                  </a:lnTo>
                  <a:lnTo>
                    <a:pt x="56" y="17"/>
                  </a:lnTo>
                  <a:lnTo>
                    <a:pt x="60" y="20"/>
                  </a:lnTo>
                  <a:lnTo>
                    <a:pt x="64" y="23"/>
                  </a:lnTo>
                  <a:lnTo>
                    <a:pt x="68" y="26"/>
                  </a:lnTo>
                  <a:lnTo>
                    <a:pt x="71" y="29"/>
                  </a:lnTo>
                  <a:lnTo>
                    <a:pt x="75" y="33"/>
                  </a:lnTo>
                  <a:lnTo>
                    <a:pt x="78" y="37"/>
                  </a:lnTo>
                  <a:lnTo>
                    <a:pt x="80" y="41"/>
                  </a:lnTo>
                  <a:lnTo>
                    <a:pt x="83" y="45"/>
                  </a:lnTo>
                  <a:lnTo>
                    <a:pt x="86" y="48"/>
                  </a:lnTo>
                  <a:lnTo>
                    <a:pt x="89" y="53"/>
                  </a:lnTo>
                  <a:lnTo>
                    <a:pt x="90" y="57"/>
                  </a:lnTo>
                  <a:lnTo>
                    <a:pt x="92" y="62"/>
                  </a:lnTo>
                  <a:lnTo>
                    <a:pt x="94" y="66"/>
                  </a:lnTo>
                  <a:lnTo>
                    <a:pt x="96" y="71"/>
                  </a:lnTo>
                  <a:lnTo>
                    <a:pt x="97" y="76"/>
                  </a:lnTo>
                  <a:lnTo>
                    <a:pt x="99" y="81"/>
                  </a:lnTo>
                  <a:lnTo>
                    <a:pt x="99" y="85"/>
                  </a:lnTo>
                  <a:lnTo>
                    <a:pt x="100" y="90"/>
                  </a:lnTo>
                  <a:lnTo>
                    <a:pt x="101" y="95"/>
                  </a:lnTo>
                  <a:lnTo>
                    <a:pt x="101" y="101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Freeform 120"/>
            <p:cNvSpPr>
              <a:spLocks/>
            </p:cNvSpPr>
            <p:nvPr/>
          </p:nvSpPr>
          <p:spPr bwMode="auto">
            <a:xfrm>
              <a:off x="680" y="3043"/>
              <a:ext cx="101" cy="100"/>
            </a:xfrm>
            <a:custGeom>
              <a:avLst/>
              <a:gdLst>
                <a:gd name="T0" fmla="*/ 0 w 101"/>
                <a:gd name="T1" fmla="*/ 100 h 100"/>
                <a:gd name="T2" fmla="*/ 5 w 101"/>
                <a:gd name="T3" fmla="*/ 100 h 100"/>
                <a:gd name="T4" fmla="*/ 10 w 101"/>
                <a:gd name="T5" fmla="*/ 100 h 100"/>
                <a:gd name="T6" fmla="*/ 15 w 101"/>
                <a:gd name="T7" fmla="*/ 99 h 100"/>
                <a:gd name="T8" fmla="*/ 20 w 101"/>
                <a:gd name="T9" fmla="*/ 98 h 100"/>
                <a:gd name="T10" fmla="*/ 25 w 101"/>
                <a:gd name="T11" fmla="*/ 97 h 100"/>
                <a:gd name="T12" fmla="*/ 29 w 101"/>
                <a:gd name="T13" fmla="*/ 96 h 100"/>
                <a:gd name="T14" fmla="*/ 35 w 101"/>
                <a:gd name="T15" fmla="*/ 94 h 100"/>
                <a:gd name="T16" fmla="*/ 39 w 101"/>
                <a:gd name="T17" fmla="*/ 93 h 100"/>
                <a:gd name="T18" fmla="*/ 43 w 101"/>
                <a:gd name="T19" fmla="*/ 90 h 100"/>
                <a:gd name="T20" fmla="*/ 48 w 101"/>
                <a:gd name="T21" fmla="*/ 88 h 100"/>
                <a:gd name="T22" fmla="*/ 52 w 101"/>
                <a:gd name="T23" fmla="*/ 86 h 100"/>
                <a:gd name="T24" fmla="*/ 56 w 101"/>
                <a:gd name="T25" fmla="*/ 83 h 100"/>
                <a:gd name="T26" fmla="*/ 60 w 101"/>
                <a:gd name="T27" fmla="*/ 81 h 100"/>
                <a:gd name="T28" fmla="*/ 64 w 101"/>
                <a:gd name="T29" fmla="*/ 78 h 100"/>
                <a:gd name="T30" fmla="*/ 68 w 101"/>
                <a:gd name="T31" fmla="*/ 74 h 100"/>
                <a:gd name="T32" fmla="*/ 71 w 101"/>
                <a:gd name="T33" fmla="*/ 71 h 100"/>
                <a:gd name="T34" fmla="*/ 75 w 101"/>
                <a:gd name="T35" fmla="*/ 67 h 100"/>
                <a:gd name="T36" fmla="*/ 78 w 101"/>
                <a:gd name="T37" fmla="*/ 64 h 100"/>
                <a:gd name="T38" fmla="*/ 80 w 101"/>
                <a:gd name="T39" fmla="*/ 60 h 100"/>
                <a:gd name="T40" fmla="*/ 83 w 101"/>
                <a:gd name="T41" fmla="*/ 56 h 100"/>
                <a:gd name="T42" fmla="*/ 86 w 101"/>
                <a:gd name="T43" fmla="*/ 52 h 100"/>
                <a:gd name="T44" fmla="*/ 89 w 101"/>
                <a:gd name="T45" fmla="*/ 48 h 100"/>
                <a:gd name="T46" fmla="*/ 90 w 101"/>
                <a:gd name="T47" fmla="*/ 43 h 100"/>
                <a:gd name="T48" fmla="*/ 92 w 101"/>
                <a:gd name="T49" fmla="*/ 39 h 100"/>
                <a:gd name="T50" fmla="*/ 94 w 101"/>
                <a:gd name="T51" fmla="*/ 34 h 100"/>
                <a:gd name="T52" fmla="*/ 96 w 101"/>
                <a:gd name="T53" fmla="*/ 30 h 100"/>
                <a:gd name="T54" fmla="*/ 97 w 101"/>
                <a:gd name="T55" fmla="*/ 25 h 100"/>
                <a:gd name="T56" fmla="*/ 99 w 101"/>
                <a:gd name="T57" fmla="*/ 20 h 100"/>
                <a:gd name="T58" fmla="*/ 99 w 101"/>
                <a:gd name="T59" fmla="*/ 15 h 100"/>
                <a:gd name="T60" fmla="*/ 100 w 101"/>
                <a:gd name="T61" fmla="*/ 10 h 100"/>
                <a:gd name="T62" fmla="*/ 101 w 101"/>
                <a:gd name="T63" fmla="*/ 5 h 100"/>
                <a:gd name="T64" fmla="*/ 101 w 101"/>
                <a:gd name="T65" fmla="*/ 0 h 1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1"/>
                <a:gd name="T100" fmla="*/ 0 h 100"/>
                <a:gd name="T101" fmla="*/ 101 w 101"/>
                <a:gd name="T102" fmla="*/ 100 h 1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1" h="100">
                  <a:moveTo>
                    <a:pt x="0" y="100"/>
                  </a:moveTo>
                  <a:lnTo>
                    <a:pt x="5" y="100"/>
                  </a:lnTo>
                  <a:lnTo>
                    <a:pt x="10" y="100"/>
                  </a:lnTo>
                  <a:lnTo>
                    <a:pt x="15" y="99"/>
                  </a:lnTo>
                  <a:lnTo>
                    <a:pt x="20" y="98"/>
                  </a:lnTo>
                  <a:lnTo>
                    <a:pt x="25" y="97"/>
                  </a:lnTo>
                  <a:lnTo>
                    <a:pt x="29" y="96"/>
                  </a:lnTo>
                  <a:lnTo>
                    <a:pt x="35" y="94"/>
                  </a:lnTo>
                  <a:lnTo>
                    <a:pt x="39" y="93"/>
                  </a:lnTo>
                  <a:lnTo>
                    <a:pt x="43" y="90"/>
                  </a:lnTo>
                  <a:lnTo>
                    <a:pt x="48" y="88"/>
                  </a:lnTo>
                  <a:lnTo>
                    <a:pt x="52" y="86"/>
                  </a:lnTo>
                  <a:lnTo>
                    <a:pt x="56" y="83"/>
                  </a:lnTo>
                  <a:lnTo>
                    <a:pt x="60" y="81"/>
                  </a:lnTo>
                  <a:lnTo>
                    <a:pt x="64" y="78"/>
                  </a:lnTo>
                  <a:lnTo>
                    <a:pt x="68" y="74"/>
                  </a:lnTo>
                  <a:lnTo>
                    <a:pt x="71" y="71"/>
                  </a:lnTo>
                  <a:lnTo>
                    <a:pt x="75" y="67"/>
                  </a:lnTo>
                  <a:lnTo>
                    <a:pt x="78" y="64"/>
                  </a:lnTo>
                  <a:lnTo>
                    <a:pt x="80" y="60"/>
                  </a:lnTo>
                  <a:lnTo>
                    <a:pt x="83" y="56"/>
                  </a:lnTo>
                  <a:lnTo>
                    <a:pt x="86" y="52"/>
                  </a:lnTo>
                  <a:lnTo>
                    <a:pt x="89" y="48"/>
                  </a:lnTo>
                  <a:lnTo>
                    <a:pt x="90" y="43"/>
                  </a:lnTo>
                  <a:lnTo>
                    <a:pt x="92" y="39"/>
                  </a:lnTo>
                  <a:lnTo>
                    <a:pt x="94" y="34"/>
                  </a:lnTo>
                  <a:lnTo>
                    <a:pt x="96" y="30"/>
                  </a:lnTo>
                  <a:lnTo>
                    <a:pt x="97" y="25"/>
                  </a:lnTo>
                  <a:lnTo>
                    <a:pt x="99" y="20"/>
                  </a:lnTo>
                  <a:lnTo>
                    <a:pt x="99" y="15"/>
                  </a:lnTo>
                  <a:lnTo>
                    <a:pt x="100" y="10"/>
                  </a:lnTo>
                  <a:lnTo>
                    <a:pt x="101" y="5"/>
                  </a:lnTo>
                  <a:lnTo>
                    <a:pt x="101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Rectangle 121"/>
            <p:cNvSpPr>
              <a:spLocks noChangeArrowheads="1"/>
            </p:cNvSpPr>
            <p:nvPr/>
          </p:nvSpPr>
          <p:spPr bwMode="auto">
            <a:xfrm>
              <a:off x="579" y="2942"/>
              <a:ext cx="101" cy="201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Freeform 124"/>
            <p:cNvSpPr>
              <a:spLocks/>
            </p:cNvSpPr>
            <p:nvPr/>
          </p:nvSpPr>
          <p:spPr bwMode="auto">
            <a:xfrm>
              <a:off x="528" y="3070"/>
              <a:ext cx="51" cy="50"/>
            </a:xfrm>
            <a:custGeom>
              <a:avLst/>
              <a:gdLst>
                <a:gd name="T0" fmla="*/ 0 w 51"/>
                <a:gd name="T1" fmla="*/ 22 h 50"/>
                <a:gd name="T2" fmla="*/ 2 w 51"/>
                <a:gd name="T3" fmla="*/ 17 h 50"/>
                <a:gd name="T4" fmla="*/ 4 w 51"/>
                <a:gd name="T5" fmla="*/ 13 h 50"/>
                <a:gd name="T6" fmla="*/ 6 w 51"/>
                <a:gd name="T7" fmla="*/ 9 h 50"/>
                <a:gd name="T8" fmla="*/ 9 w 51"/>
                <a:gd name="T9" fmla="*/ 6 h 50"/>
                <a:gd name="T10" fmla="*/ 14 w 51"/>
                <a:gd name="T11" fmla="*/ 3 h 50"/>
                <a:gd name="T12" fmla="*/ 18 w 51"/>
                <a:gd name="T13" fmla="*/ 1 h 50"/>
                <a:gd name="T14" fmla="*/ 23 w 51"/>
                <a:gd name="T15" fmla="*/ 0 h 50"/>
                <a:gd name="T16" fmla="*/ 28 w 51"/>
                <a:gd name="T17" fmla="*/ 0 h 50"/>
                <a:gd name="T18" fmla="*/ 33 w 51"/>
                <a:gd name="T19" fmla="*/ 1 h 50"/>
                <a:gd name="T20" fmla="*/ 37 w 51"/>
                <a:gd name="T21" fmla="*/ 3 h 50"/>
                <a:gd name="T22" fmla="*/ 42 w 51"/>
                <a:gd name="T23" fmla="*/ 6 h 50"/>
                <a:gd name="T24" fmla="*/ 45 w 51"/>
                <a:gd name="T25" fmla="*/ 9 h 50"/>
                <a:gd name="T26" fmla="*/ 47 w 51"/>
                <a:gd name="T27" fmla="*/ 13 h 50"/>
                <a:gd name="T28" fmla="*/ 49 w 51"/>
                <a:gd name="T29" fmla="*/ 17 h 50"/>
                <a:gd name="T30" fmla="*/ 51 w 51"/>
                <a:gd name="T31" fmla="*/ 22 h 50"/>
                <a:gd name="T32" fmla="*/ 51 w 51"/>
                <a:gd name="T33" fmla="*/ 25 h 50"/>
                <a:gd name="T34" fmla="*/ 50 w 51"/>
                <a:gd name="T35" fmla="*/ 30 h 50"/>
                <a:gd name="T36" fmla="*/ 49 w 51"/>
                <a:gd name="T37" fmla="*/ 35 h 50"/>
                <a:gd name="T38" fmla="*/ 46 w 51"/>
                <a:gd name="T39" fmla="*/ 39 h 50"/>
                <a:gd name="T40" fmla="*/ 44 w 51"/>
                <a:gd name="T41" fmla="*/ 43 h 50"/>
                <a:gd name="T42" fmla="*/ 40 w 51"/>
                <a:gd name="T43" fmla="*/ 46 h 50"/>
                <a:gd name="T44" fmla="*/ 35 w 51"/>
                <a:gd name="T45" fmla="*/ 48 h 50"/>
                <a:gd name="T46" fmla="*/ 31 w 51"/>
                <a:gd name="T47" fmla="*/ 50 h 50"/>
                <a:gd name="T48" fmla="*/ 26 w 51"/>
                <a:gd name="T49" fmla="*/ 50 h 50"/>
                <a:gd name="T50" fmla="*/ 20 w 51"/>
                <a:gd name="T51" fmla="*/ 50 h 50"/>
                <a:gd name="T52" fmla="*/ 16 w 51"/>
                <a:gd name="T53" fmla="*/ 48 h 50"/>
                <a:gd name="T54" fmla="*/ 11 w 51"/>
                <a:gd name="T55" fmla="*/ 46 h 50"/>
                <a:gd name="T56" fmla="*/ 7 w 51"/>
                <a:gd name="T57" fmla="*/ 43 h 50"/>
                <a:gd name="T58" fmla="*/ 5 w 51"/>
                <a:gd name="T59" fmla="*/ 39 h 50"/>
                <a:gd name="T60" fmla="*/ 2 w 51"/>
                <a:gd name="T61" fmla="*/ 35 h 50"/>
                <a:gd name="T62" fmla="*/ 1 w 51"/>
                <a:gd name="T63" fmla="*/ 30 h 50"/>
                <a:gd name="T64" fmla="*/ 0 w 51"/>
                <a:gd name="T65" fmla="*/ 25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"/>
                <a:gd name="T100" fmla="*/ 0 h 50"/>
                <a:gd name="T101" fmla="*/ 51 w 51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" h="50">
                  <a:moveTo>
                    <a:pt x="0" y="25"/>
                  </a:moveTo>
                  <a:lnTo>
                    <a:pt x="0" y="22"/>
                  </a:lnTo>
                  <a:lnTo>
                    <a:pt x="1" y="20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7" y="3"/>
                  </a:lnTo>
                  <a:lnTo>
                    <a:pt x="40" y="4"/>
                  </a:lnTo>
                  <a:lnTo>
                    <a:pt x="42" y="6"/>
                  </a:lnTo>
                  <a:lnTo>
                    <a:pt x="44" y="7"/>
                  </a:lnTo>
                  <a:lnTo>
                    <a:pt x="45" y="9"/>
                  </a:lnTo>
                  <a:lnTo>
                    <a:pt x="46" y="11"/>
                  </a:lnTo>
                  <a:lnTo>
                    <a:pt x="47" y="13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50" y="20"/>
                  </a:lnTo>
                  <a:lnTo>
                    <a:pt x="51" y="22"/>
                  </a:lnTo>
                  <a:lnTo>
                    <a:pt x="51" y="25"/>
                  </a:lnTo>
                  <a:lnTo>
                    <a:pt x="51" y="27"/>
                  </a:lnTo>
                  <a:lnTo>
                    <a:pt x="50" y="30"/>
                  </a:lnTo>
                  <a:lnTo>
                    <a:pt x="49" y="32"/>
                  </a:lnTo>
                  <a:lnTo>
                    <a:pt x="49" y="35"/>
                  </a:lnTo>
                  <a:lnTo>
                    <a:pt x="47" y="37"/>
                  </a:lnTo>
                  <a:lnTo>
                    <a:pt x="46" y="39"/>
                  </a:lnTo>
                  <a:lnTo>
                    <a:pt x="45" y="41"/>
                  </a:lnTo>
                  <a:lnTo>
                    <a:pt x="44" y="43"/>
                  </a:lnTo>
                  <a:lnTo>
                    <a:pt x="42" y="45"/>
                  </a:lnTo>
                  <a:lnTo>
                    <a:pt x="40" y="46"/>
                  </a:lnTo>
                  <a:lnTo>
                    <a:pt x="37" y="47"/>
                  </a:lnTo>
                  <a:lnTo>
                    <a:pt x="35" y="48"/>
                  </a:lnTo>
                  <a:lnTo>
                    <a:pt x="33" y="49"/>
                  </a:lnTo>
                  <a:lnTo>
                    <a:pt x="31" y="50"/>
                  </a:lnTo>
                  <a:lnTo>
                    <a:pt x="28" y="50"/>
                  </a:lnTo>
                  <a:lnTo>
                    <a:pt x="26" y="50"/>
                  </a:lnTo>
                  <a:lnTo>
                    <a:pt x="23" y="50"/>
                  </a:lnTo>
                  <a:lnTo>
                    <a:pt x="20" y="50"/>
                  </a:lnTo>
                  <a:lnTo>
                    <a:pt x="18" y="49"/>
                  </a:lnTo>
                  <a:lnTo>
                    <a:pt x="16" y="48"/>
                  </a:lnTo>
                  <a:lnTo>
                    <a:pt x="14" y="47"/>
                  </a:lnTo>
                  <a:lnTo>
                    <a:pt x="11" y="46"/>
                  </a:lnTo>
                  <a:lnTo>
                    <a:pt x="9" y="45"/>
                  </a:lnTo>
                  <a:lnTo>
                    <a:pt x="7" y="43"/>
                  </a:lnTo>
                  <a:lnTo>
                    <a:pt x="6" y="41"/>
                  </a:lnTo>
                  <a:lnTo>
                    <a:pt x="5" y="39"/>
                  </a:lnTo>
                  <a:lnTo>
                    <a:pt x="4" y="37"/>
                  </a:lnTo>
                  <a:lnTo>
                    <a:pt x="2" y="35"/>
                  </a:lnTo>
                  <a:lnTo>
                    <a:pt x="2" y="32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Rectangle 126"/>
            <p:cNvSpPr>
              <a:spLocks noChangeArrowheads="1"/>
            </p:cNvSpPr>
            <p:nvPr/>
          </p:nvSpPr>
          <p:spPr bwMode="auto">
            <a:xfrm>
              <a:off x="633" y="2949"/>
              <a:ext cx="65" cy="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7719" name="AutoShape 127"/>
            <p:cNvCxnSpPr>
              <a:cxnSpLocks noChangeShapeType="1"/>
              <a:stCxn id="27679" idx="3"/>
              <a:endCxn id="27713" idx="15"/>
            </p:cNvCxnSpPr>
            <p:nvPr/>
          </p:nvCxnSpPr>
          <p:spPr bwMode="auto">
            <a:xfrm flipH="1">
              <a:off x="807" y="3130"/>
              <a:ext cx="4010" cy="60"/>
            </a:xfrm>
            <a:prstGeom prst="bentConnector5">
              <a:avLst>
                <a:gd name="adj1" fmla="val -3593"/>
                <a:gd name="adj2" fmla="val 946662"/>
                <a:gd name="adj3" fmla="val 10820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0" name="AutoShape 128"/>
            <p:cNvCxnSpPr>
              <a:cxnSpLocks noChangeShapeType="1"/>
              <a:endCxn id="27717" idx="32"/>
            </p:cNvCxnSpPr>
            <p:nvPr/>
          </p:nvCxnSpPr>
          <p:spPr bwMode="auto">
            <a:xfrm flipV="1">
              <a:off x="192" y="3095"/>
              <a:ext cx="330" cy="289"/>
            </a:xfrm>
            <a:prstGeom prst="bentConnector3">
              <a:avLst>
                <a:gd name="adj1" fmla="val 50907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1" name="AutoShape 129"/>
            <p:cNvCxnSpPr>
              <a:cxnSpLocks noChangeShapeType="1"/>
              <a:stCxn id="27671" idx="3"/>
              <a:endCxn id="27722" idx="3"/>
            </p:cNvCxnSpPr>
            <p:nvPr/>
          </p:nvCxnSpPr>
          <p:spPr bwMode="auto">
            <a:xfrm flipH="1" flipV="1">
              <a:off x="579" y="2983"/>
              <a:ext cx="729" cy="147"/>
            </a:xfrm>
            <a:prstGeom prst="bentConnector5">
              <a:avLst>
                <a:gd name="adj1" fmla="val -20579"/>
                <a:gd name="adj2" fmla="val 266667"/>
                <a:gd name="adj3" fmla="val 12057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22" name="Freeform 130"/>
            <p:cNvSpPr>
              <a:spLocks/>
            </p:cNvSpPr>
            <p:nvPr/>
          </p:nvSpPr>
          <p:spPr bwMode="auto">
            <a:xfrm>
              <a:off x="573" y="2974"/>
              <a:ext cx="51" cy="50"/>
            </a:xfrm>
            <a:custGeom>
              <a:avLst/>
              <a:gdLst>
                <a:gd name="T0" fmla="*/ 0 w 51"/>
                <a:gd name="T1" fmla="*/ 22 h 50"/>
                <a:gd name="T2" fmla="*/ 2 w 51"/>
                <a:gd name="T3" fmla="*/ 17 h 50"/>
                <a:gd name="T4" fmla="*/ 4 w 51"/>
                <a:gd name="T5" fmla="*/ 13 h 50"/>
                <a:gd name="T6" fmla="*/ 6 w 51"/>
                <a:gd name="T7" fmla="*/ 9 h 50"/>
                <a:gd name="T8" fmla="*/ 9 w 51"/>
                <a:gd name="T9" fmla="*/ 6 h 50"/>
                <a:gd name="T10" fmla="*/ 14 w 51"/>
                <a:gd name="T11" fmla="*/ 3 h 50"/>
                <a:gd name="T12" fmla="*/ 18 w 51"/>
                <a:gd name="T13" fmla="*/ 1 h 50"/>
                <a:gd name="T14" fmla="*/ 23 w 51"/>
                <a:gd name="T15" fmla="*/ 0 h 50"/>
                <a:gd name="T16" fmla="*/ 28 w 51"/>
                <a:gd name="T17" fmla="*/ 0 h 50"/>
                <a:gd name="T18" fmla="*/ 33 w 51"/>
                <a:gd name="T19" fmla="*/ 1 h 50"/>
                <a:gd name="T20" fmla="*/ 37 w 51"/>
                <a:gd name="T21" fmla="*/ 3 h 50"/>
                <a:gd name="T22" fmla="*/ 42 w 51"/>
                <a:gd name="T23" fmla="*/ 6 h 50"/>
                <a:gd name="T24" fmla="*/ 45 w 51"/>
                <a:gd name="T25" fmla="*/ 9 h 50"/>
                <a:gd name="T26" fmla="*/ 47 w 51"/>
                <a:gd name="T27" fmla="*/ 13 h 50"/>
                <a:gd name="T28" fmla="*/ 49 w 51"/>
                <a:gd name="T29" fmla="*/ 17 h 50"/>
                <a:gd name="T30" fmla="*/ 51 w 51"/>
                <a:gd name="T31" fmla="*/ 22 h 50"/>
                <a:gd name="T32" fmla="*/ 51 w 51"/>
                <a:gd name="T33" fmla="*/ 25 h 50"/>
                <a:gd name="T34" fmla="*/ 50 w 51"/>
                <a:gd name="T35" fmla="*/ 30 h 50"/>
                <a:gd name="T36" fmla="*/ 49 w 51"/>
                <a:gd name="T37" fmla="*/ 35 h 50"/>
                <a:gd name="T38" fmla="*/ 46 w 51"/>
                <a:gd name="T39" fmla="*/ 39 h 50"/>
                <a:gd name="T40" fmla="*/ 44 w 51"/>
                <a:gd name="T41" fmla="*/ 43 h 50"/>
                <a:gd name="T42" fmla="*/ 40 w 51"/>
                <a:gd name="T43" fmla="*/ 46 h 50"/>
                <a:gd name="T44" fmla="*/ 35 w 51"/>
                <a:gd name="T45" fmla="*/ 48 h 50"/>
                <a:gd name="T46" fmla="*/ 31 w 51"/>
                <a:gd name="T47" fmla="*/ 50 h 50"/>
                <a:gd name="T48" fmla="*/ 26 w 51"/>
                <a:gd name="T49" fmla="*/ 50 h 50"/>
                <a:gd name="T50" fmla="*/ 20 w 51"/>
                <a:gd name="T51" fmla="*/ 50 h 50"/>
                <a:gd name="T52" fmla="*/ 16 w 51"/>
                <a:gd name="T53" fmla="*/ 48 h 50"/>
                <a:gd name="T54" fmla="*/ 11 w 51"/>
                <a:gd name="T55" fmla="*/ 46 h 50"/>
                <a:gd name="T56" fmla="*/ 7 w 51"/>
                <a:gd name="T57" fmla="*/ 43 h 50"/>
                <a:gd name="T58" fmla="*/ 5 w 51"/>
                <a:gd name="T59" fmla="*/ 39 h 50"/>
                <a:gd name="T60" fmla="*/ 2 w 51"/>
                <a:gd name="T61" fmla="*/ 35 h 50"/>
                <a:gd name="T62" fmla="*/ 1 w 51"/>
                <a:gd name="T63" fmla="*/ 30 h 50"/>
                <a:gd name="T64" fmla="*/ 0 w 51"/>
                <a:gd name="T65" fmla="*/ 25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"/>
                <a:gd name="T100" fmla="*/ 0 h 50"/>
                <a:gd name="T101" fmla="*/ 51 w 51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" h="50">
                  <a:moveTo>
                    <a:pt x="0" y="25"/>
                  </a:moveTo>
                  <a:lnTo>
                    <a:pt x="0" y="22"/>
                  </a:lnTo>
                  <a:lnTo>
                    <a:pt x="1" y="20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5" y="2"/>
                  </a:lnTo>
                  <a:lnTo>
                    <a:pt x="37" y="3"/>
                  </a:lnTo>
                  <a:lnTo>
                    <a:pt x="40" y="4"/>
                  </a:lnTo>
                  <a:lnTo>
                    <a:pt x="42" y="6"/>
                  </a:lnTo>
                  <a:lnTo>
                    <a:pt x="44" y="7"/>
                  </a:lnTo>
                  <a:lnTo>
                    <a:pt x="45" y="9"/>
                  </a:lnTo>
                  <a:lnTo>
                    <a:pt x="46" y="11"/>
                  </a:lnTo>
                  <a:lnTo>
                    <a:pt x="47" y="13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50" y="20"/>
                  </a:lnTo>
                  <a:lnTo>
                    <a:pt x="51" y="22"/>
                  </a:lnTo>
                  <a:lnTo>
                    <a:pt x="51" y="25"/>
                  </a:lnTo>
                  <a:lnTo>
                    <a:pt x="51" y="27"/>
                  </a:lnTo>
                  <a:lnTo>
                    <a:pt x="50" y="30"/>
                  </a:lnTo>
                  <a:lnTo>
                    <a:pt x="49" y="32"/>
                  </a:lnTo>
                  <a:lnTo>
                    <a:pt x="49" y="35"/>
                  </a:lnTo>
                  <a:lnTo>
                    <a:pt x="47" y="37"/>
                  </a:lnTo>
                  <a:lnTo>
                    <a:pt x="46" y="39"/>
                  </a:lnTo>
                  <a:lnTo>
                    <a:pt x="45" y="41"/>
                  </a:lnTo>
                  <a:lnTo>
                    <a:pt x="44" y="43"/>
                  </a:lnTo>
                  <a:lnTo>
                    <a:pt x="42" y="45"/>
                  </a:lnTo>
                  <a:lnTo>
                    <a:pt x="40" y="46"/>
                  </a:lnTo>
                  <a:lnTo>
                    <a:pt x="37" y="47"/>
                  </a:lnTo>
                  <a:lnTo>
                    <a:pt x="35" y="48"/>
                  </a:lnTo>
                  <a:lnTo>
                    <a:pt x="33" y="49"/>
                  </a:lnTo>
                  <a:lnTo>
                    <a:pt x="31" y="50"/>
                  </a:lnTo>
                  <a:lnTo>
                    <a:pt x="28" y="50"/>
                  </a:lnTo>
                  <a:lnTo>
                    <a:pt x="26" y="50"/>
                  </a:lnTo>
                  <a:lnTo>
                    <a:pt x="23" y="50"/>
                  </a:lnTo>
                  <a:lnTo>
                    <a:pt x="20" y="50"/>
                  </a:lnTo>
                  <a:lnTo>
                    <a:pt x="18" y="49"/>
                  </a:lnTo>
                  <a:lnTo>
                    <a:pt x="16" y="48"/>
                  </a:lnTo>
                  <a:lnTo>
                    <a:pt x="14" y="47"/>
                  </a:lnTo>
                  <a:lnTo>
                    <a:pt x="11" y="46"/>
                  </a:lnTo>
                  <a:lnTo>
                    <a:pt x="9" y="45"/>
                  </a:lnTo>
                  <a:lnTo>
                    <a:pt x="7" y="43"/>
                  </a:lnTo>
                  <a:lnTo>
                    <a:pt x="6" y="41"/>
                  </a:lnTo>
                  <a:lnTo>
                    <a:pt x="5" y="39"/>
                  </a:lnTo>
                  <a:lnTo>
                    <a:pt x="4" y="37"/>
                  </a:lnTo>
                  <a:lnTo>
                    <a:pt x="2" y="35"/>
                  </a:lnTo>
                  <a:lnTo>
                    <a:pt x="2" y="32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0638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90" name="Freeform 133"/>
          <p:cNvSpPr>
            <a:spLocks/>
          </p:cNvSpPr>
          <p:nvPr/>
        </p:nvSpPr>
        <p:spPr bwMode="auto">
          <a:xfrm>
            <a:off x="1785938" y="5232400"/>
            <a:ext cx="80962" cy="79375"/>
          </a:xfrm>
          <a:custGeom>
            <a:avLst/>
            <a:gdLst>
              <a:gd name="T0" fmla="*/ 0 w 51"/>
              <a:gd name="T1" fmla="*/ 2147483647 h 50"/>
              <a:gd name="T2" fmla="*/ 2147483647 w 51"/>
              <a:gd name="T3" fmla="*/ 2147483647 h 50"/>
              <a:gd name="T4" fmla="*/ 2147483647 w 51"/>
              <a:gd name="T5" fmla="*/ 2147483647 h 50"/>
              <a:gd name="T6" fmla="*/ 2147483647 w 51"/>
              <a:gd name="T7" fmla="*/ 2147483647 h 50"/>
              <a:gd name="T8" fmla="*/ 2147483647 w 51"/>
              <a:gd name="T9" fmla="*/ 2147483647 h 50"/>
              <a:gd name="T10" fmla="*/ 2147483647 w 51"/>
              <a:gd name="T11" fmla="*/ 2147483647 h 50"/>
              <a:gd name="T12" fmla="*/ 2147483647 w 51"/>
              <a:gd name="T13" fmla="*/ 2147483647 h 50"/>
              <a:gd name="T14" fmla="*/ 2147483647 w 51"/>
              <a:gd name="T15" fmla="*/ 0 h 50"/>
              <a:gd name="T16" fmla="*/ 2147483647 w 51"/>
              <a:gd name="T17" fmla="*/ 0 h 50"/>
              <a:gd name="T18" fmla="*/ 2147483647 w 51"/>
              <a:gd name="T19" fmla="*/ 2147483647 h 50"/>
              <a:gd name="T20" fmla="*/ 2147483647 w 51"/>
              <a:gd name="T21" fmla="*/ 2147483647 h 50"/>
              <a:gd name="T22" fmla="*/ 2147483647 w 51"/>
              <a:gd name="T23" fmla="*/ 2147483647 h 50"/>
              <a:gd name="T24" fmla="*/ 2147483647 w 51"/>
              <a:gd name="T25" fmla="*/ 2147483647 h 50"/>
              <a:gd name="T26" fmla="*/ 2147483647 w 51"/>
              <a:gd name="T27" fmla="*/ 2147483647 h 50"/>
              <a:gd name="T28" fmla="*/ 2147483647 w 51"/>
              <a:gd name="T29" fmla="*/ 2147483647 h 50"/>
              <a:gd name="T30" fmla="*/ 2147483647 w 51"/>
              <a:gd name="T31" fmla="*/ 2147483647 h 50"/>
              <a:gd name="T32" fmla="*/ 2147483647 w 51"/>
              <a:gd name="T33" fmla="*/ 2147483647 h 50"/>
              <a:gd name="T34" fmla="*/ 2147483647 w 51"/>
              <a:gd name="T35" fmla="*/ 2147483647 h 50"/>
              <a:gd name="T36" fmla="*/ 2147483647 w 51"/>
              <a:gd name="T37" fmla="*/ 2147483647 h 50"/>
              <a:gd name="T38" fmla="*/ 2147483647 w 51"/>
              <a:gd name="T39" fmla="*/ 2147483647 h 50"/>
              <a:gd name="T40" fmla="*/ 2147483647 w 51"/>
              <a:gd name="T41" fmla="*/ 2147483647 h 50"/>
              <a:gd name="T42" fmla="*/ 2147483647 w 51"/>
              <a:gd name="T43" fmla="*/ 2147483647 h 50"/>
              <a:gd name="T44" fmla="*/ 2147483647 w 51"/>
              <a:gd name="T45" fmla="*/ 2147483647 h 50"/>
              <a:gd name="T46" fmla="*/ 2147483647 w 51"/>
              <a:gd name="T47" fmla="*/ 2147483647 h 50"/>
              <a:gd name="T48" fmla="*/ 2147483647 w 51"/>
              <a:gd name="T49" fmla="*/ 2147483647 h 50"/>
              <a:gd name="T50" fmla="*/ 2147483647 w 51"/>
              <a:gd name="T51" fmla="*/ 2147483647 h 50"/>
              <a:gd name="T52" fmla="*/ 2147483647 w 51"/>
              <a:gd name="T53" fmla="*/ 2147483647 h 50"/>
              <a:gd name="T54" fmla="*/ 2147483647 w 51"/>
              <a:gd name="T55" fmla="*/ 2147483647 h 50"/>
              <a:gd name="T56" fmla="*/ 2147483647 w 51"/>
              <a:gd name="T57" fmla="*/ 2147483647 h 50"/>
              <a:gd name="T58" fmla="*/ 2147483647 w 51"/>
              <a:gd name="T59" fmla="*/ 2147483647 h 50"/>
              <a:gd name="T60" fmla="*/ 2147483647 w 51"/>
              <a:gd name="T61" fmla="*/ 2147483647 h 50"/>
              <a:gd name="T62" fmla="*/ 2147483647 w 51"/>
              <a:gd name="T63" fmla="*/ 2147483647 h 50"/>
              <a:gd name="T64" fmla="*/ 0 w 51"/>
              <a:gd name="T65" fmla="*/ 2147483647 h 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1"/>
              <a:gd name="T100" fmla="*/ 0 h 50"/>
              <a:gd name="T101" fmla="*/ 51 w 51"/>
              <a:gd name="T102" fmla="*/ 50 h 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1" h="50">
                <a:moveTo>
                  <a:pt x="0" y="25"/>
                </a:moveTo>
                <a:lnTo>
                  <a:pt x="0" y="22"/>
                </a:lnTo>
                <a:lnTo>
                  <a:pt x="1" y="20"/>
                </a:lnTo>
                <a:lnTo>
                  <a:pt x="2" y="17"/>
                </a:lnTo>
                <a:lnTo>
                  <a:pt x="2" y="15"/>
                </a:lnTo>
                <a:lnTo>
                  <a:pt x="4" y="13"/>
                </a:lnTo>
                <a:lnTo>
                  <a:pt x="5" y="11"/>
                </a:lnTo>
                <a:lnTo>
                  <a:pt x="6" y="9"/>
                </a:lnTo>
                <a:lnTo>
                  <a:pt x="7" y="7"/>
                </a:lnTo>
                <a:lnTo>
                  <a:pt x="9" y="6"/>
                </a:lnTo>
                <a:lnTo>
                  <a:pt x="11" y="4"/>
                </a:lnTo>
                <a:lnTo>
                  <a:pt x="14" y="3"/>
                </a:lnTo>
                <a:lnTo>
                  <a:pt x="16" y="2"/>
                </a:lnTo>
                <a:lnTo>
                  <a:pt x="18" y="1"/>
                </a:lnTo>
                <a:lnTo>
                  <a:pt x="20" y="0"/>
                </a:lnTo>
                <a:lnTo>
                  <a:pt x="23" y="0"/>
                </a:lnTo>
                <a:lnTo>
                  <a:pt x="26" y="0"/>
                </a:lnTo>
                <a:lnTo>
                  <a:pt x="28" y="0"/>
                </a:lnTo>
                <a:lnTo>
                  <a:pt x="31" y="0"/>
                </a:lnTo>
                <a:lnTo>
                  <a:pt x="33" y="1"/>
                </a:lnTo>
                <a:lnTo>
                  <a:pt x="35" y="2"/>
                </a:lnTo>
                <a:lnTo>
                  <a:pt x="37" y="3"/>
                </a:lnTo>
                <a:lnTo>
                  <a:pt x="40" y="4"/>
                </a:lnTo>
                <a:lnTo>
                  <a:pt x="42" y="6"/>
                </a:lnTo>
                <a:lnTo>
                  <a:pt x="44" y="7"/>
                </a:lnTo>
                <a:lnTo>
                  <a:pt x="45" y="9"/>
                </a:lnTo>
                <a:lnTo>
                  <a:pt x="46" y="11"/>
                </a:lnTo>
                <a:lnTo>
                  <a:pt x="47" y="13"/>
                </a:lnTo>
                <a:lnTo>
                  <a:pt x="49" y="15"/>
                </a:lnTo>
                <a:lnTo>
                  <a:pt x="49" y="17"/>
                </a:lnTo>
                <a:lnTo>
                  <a:pt x="50" y="20"/>
                </a:lnTo>
                <a:lnTo>
                  <a:pt x="51" y="22"/>
                </a:lnTo>
                <a:lnTo>
                  <a:pt x="51" y="25"/>
                </a:lnTo>
                <a:lnTo>
                  <a:pt x="51" y="27"/>
                </a:lnTo>
                <a:lnTo>
                  <a:pt x="50" y="30"/>
                </a:lnTo>
                <a:lnTo>
                  <a:pt x="49" y="32"/>
                </a:lnTo>
                <a:lnTo>
                  <a:pt x="49" y="35"/>
                </a:lnTo>
                <a:lnTo>
                  <a:pt x="47" y="37"/>
                </a:lnTo>
                <a:lnTo>
                  <a:pt x="46" y="39"/>
                </a:lnTo>
                <a:lnTo>
                  <a:pt x="45" y="41"/>
                </a:lnTo>
                <a:lnTo>
                  <a:pt x="44" y="43"/>
                </a:lnTo>
                <a:lnTo>
                  <a:pt x="42" y="45"/>
                </a:lnTo>
                <a:lnTo>
                  <a:pt x="40" y="46"/>
                </a:lnTo>
                <a:lnTo>
                  <a:pt x="37" y="47"/>
                </a:lnTo>
                <a:lnTo>
                  <a:pt x="35" y="48"/>
                </a:lnTo>
                <a:lnTo>
                  <a:pt x="33" y="49"/>
                </a:lnTo>
                <a:lnTo>
                  <a:pt x="31" y="50"/>
                </a:lnTo>
                <a:lnTo>
                  <a:pt x="28" y="50"/>
                </a:lnTo>
                <a:lnTo>
                  <a:pt x="26" y="50"/>
                </a:lnTo>
                <a:lnTo>
                  <a:pt x="23" y="50"/>
                </a:lnTo>
                <a:lnTo>
                  <a:pt x="20" y="50"/>
                </a:lnTo>
                <a:lnTo>
                  <a:pt x="18" y="49"/>
                </a:lnTo>
                <a:lnTo>
                  <a:pt x="16" y="48"/>
                </a:lnTo>
                <a:lnTo>
                  <a:pt x="14" y="47"/>
                </a:lnTo>
                <a:lnTo>
                  <a:pt x="11" y="46"/>
                </a:lnTo>
                <a:lnTo>
                  <a:pt x="9" y="45"/>
                </a:lnTo>
                <a:lnTo>
                  <a:pt x="7" y="43"/>
                </a:lnTo>
                <a:lnTo>
                  <a:pt x="6" y="41"/>
                </a:lnTo>
                <a:lnTo>
                  <a:pt x="5" y="39"/>
                </a:lnTo>
                <a:lnTo>
                  <a:pt x="4" y="37"/>
                </a:lnTo>
                <a:lnTo>
                  <a:pt x="2" y="35"/>
                </a:lnTo>
                <a:lnTo>
                  <a:pt x="2" y="32"/>
                </a:lnTo>
                <a:lnTo>
                  <a:pt x="1" y="30"/>
                </a:lnTo>
                <a:lnTo>
                  <a:pt x="0" y="27"/>
                </a:lnTo>
                <a:lnTo>
                  <a:pt x="0" y="2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063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1" name="Freeform 135"/>
          <p:cNvSpPr>
            <a:spLocks/>
          </p:cNvSpPr>
          <p:nvPr/>
        </p:nvSpPr>
        <p:spPr bwMode="auto">
          <a:xfrm>
            <a:off x="3817938" y="5232400"/>
            <a:ext cx="80962" cy="79375"/>
          </a:xfrm>
          <a:custGeom>
            <a:avLst/>
            <a:gdLst>
              <a:gd name="T0" fmla="*/ 0 w 51"/>
              <a:gd name="T1" fmla="*/ 2147483647 h 50"/>
              <a:gd name="T2" fmla="*/ 2147483647 w 51"/>
              <a:gd name="T3" fmla="*/ 2147483647 h 50"/>
              <a:gd name="T4" fmla="*/ 2147483647 w 51"/>
              <a:gd name="T5" fmla="*/ 2147483647 h 50"/>
              <a:gd name="T6" fmla="*/ 2147483647 w 51"/>
              <a:gd name="T7" fmla="*/ 2147483647 h 50"/>
              <a:gd name="T8" fmla="*/ 2147483647 w 51"/>
              <a:gd name="T9" fmla="*/ 2147483647 h 50"/>
              <a:gd name="T10" fmla="*/ 2147483647 w 51"/>
              <a:gd name="T11" fmla="*/ 2147483647 h 50"/>
              <a:gd name="T12" fmla="*/ 2147483647 w 51"/>
              <a:gd name="T13" fmla="*/ 2147483647 h 50"/>
              <a:gd name="T14" fmla="*/ 2147483647 w 51"/>
              <a:gd name="T15" fmla="*/ 0 h 50"/>
              <a:gd name="T16" fmla="*/ 2147483647 w 51"/>
              <a:gd name="T17" fmla="*/ 0 h 50"/>
              <a:gd name="T18" fmla="*/ 2147483647 w 51"/>
              <a:gd name="T19" fmla="*/ 2147483647 h 50"/>
              <a:gd name="T20" fmla="*/ 2147483647 w 51"/>
              <a:gd name="T21" fmla="*/ 2147483647 h 50"/>
              <a:gd name="T22" fmla="*/ 2147483647 w 51"/>
              <a:gd name="T23" fmla="*/ 2147483647 h 50"/>
              <a:gd name="T24" fmla="*/ 2147483647 w 51"/>
              <a:gd name="T25" fmla="*/ 2147483647 h 50"/>
              <a:gd name="T26" fmla="*/ 2147483647 w 51"/>
              <a:gd name="T27" fmla="*/ 2147483647 h 50"/>
              <a:gd name="T28" fmla="*/ 2147483647 w 51"/>
              <a:gd name="T29" fmla="*/ 2147483647 h 50"/>
              <a:gd name="T30" fmla="*/ 2147483647 w 51"/>
              <a:gd name="T31" fmla="*/ 2147483647 h 50"/>
              <a:gd name="T32" fmla="*/ 2147483647 w 51"/>
              <a:gd name="T33" fmla="*/ 2147483647 h 50"/>
              <a:gd name="T34" fmla="*/ 2147483647 w 51"/>
              <a:gd name="T35" fmla="*/ 2147483647 h 50"/>
              <a:gd name="T36" fmla="*/ 2147483647 w 51"/>
              <a:gd name="T37" fmla="*/ 2147483647 h 50"/>
              <a:gd name="T38" fmla="*/ 2147483647 w 51"/>
              <a:gd name="T39" fmla="*/ 2147483647 h 50"/>
              <a:gd name="T40" fmla="*/ 2147483647 w 51"/>
              <a:gd name="T41" fmla="*/ 2147483647 h 50"/>
              <a:gd name="T42" fmla="*/ 2147483647 w 51"/>
              <a:gd name="T43" fmla="*/ 2147483647 h 50"/>
              <a:gd name="T44" fmla="*/ 2147483647 w 51"/>
              <a:gd name="T45" fmla="*/ 2147483647 h 50"/>
              <a:gd name="T46" fmla="*/ 2147483647 w 51"/>
              <a:gd name="T47" fmla="*/ 2147483647 h 50"/>
              <a:gd name="T48" fmla="*/ 2147483647 w 51"/>
              <a:gd name="T49" fmla="*/ 2147483647 h 50"/>
              <a:gd name="T50" fmla="*/ 2147483647 w 51"/>
              <a:gd name="T51" fmla="*/ 2147483647 h 50"/>
              <a:gd name="T52" fmla="*/ 2147483647 w 51"/>
              <a:gd name="T53" fmla="*/ 2147483647 h 50"/>
              <a:gd name="T54" fmla="*/ 2147483647 w 51"/>
              <a:gd name="T55" fmla="*/ 2147483647 h 50"/>
              <a:gd name="T56" fmla="*/ 2147483647 w 51"/>
              <a:gd name="T57" fmla="*/ 2147483647 h 50"/>
              <a:gd name="T58" fmla="*/ 2147483647 w 51"/>
              <a:gd name="T59" fmla="*/ 2147483647 h 50"/>
              <a:gd name="T60" fmla="*/ 2147483647 w 51"/>
              <a:gd name="T61" fmla="*/ 2147483647 h 50"/>
              <a:gd name="T62" fmla="*/ 2147483647 w 51"/>
              <a:gd name="T63" fmla="*/ 2147483647 h 50"/>
              <a:gd name="T64" fmla="*/ 0 w 51"/>
              <a:gd name="T65" fmla="*/ 2147483647 h 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1"/>
              <a:gd name="T100" fmla="*/ 0 h 50"/>
              <a:gd name="T101" fmla="*/ 51 w 51"/>
              <a:gd name="T102" fmla="*/ 50 h 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1" h="50">
                <a:moveTo>
                  <a:pt x="0" y="25"/>
                </a:moveTo>
                <a:lnTo>
                  <a:pt x="0" y="22"/>
                </a:lnTo>
                <a:lnTo>
                  <a:pt x="1" y="20"/>
                </a:lnTo>
                <a:lnTo>
                  <a:pt x="2" y="17"/>
                </a:lnTo>
                <a:lnTo>
                  <a:pt x="2" y="15"/>
                </a:lnTo>
                <a:lnTo>
                  <a:pt x="4" y="13"/>
                </a:lnTo>
                <a:lnTo>
                  <a:pt x="5" y="11"/>
                </a:lnTo>
                <a:lnTo>
                  <a:pt x="6" y="9"/>
                </a:lnTo>
                <a:lnTo>
                  <a:pt x="7" y="7"/>
                </a:lnTo>
                <a:lnTo>
                  <a:pt x="9" y="6"/>
                </a:lnTo>
                <a:lnTo>
                  <a:pt x="11" y="4"/>
                </a:lnTo>
                <a:lnTo>
                  <a:pt x="14" y="3"/>
                </a:lnTo>
                <a:lnTo>
                  <a:pt x="16" y="2"/>
                </a:lnTo>
                <a:lnTo>
                  <a:pt x="18" y="1"/>
                </a:lnTo>
                <a:lnTo>
                  <a:pt x="20" y="0"/>
                </a:lnTo>
                <a:lnTo>
                  <a:pt x="23" y="0"/>
                </a:lnTo>
                <a:lnTo>
                  <a:pt x="26" y="0"/>
                </a:lnTo>
                <a:lnTo>
                  <a:pt x="28" y="0"/>
                </a:lnTo>
                <a:lnTo>
                  <a:pt x="31" y="0"/>
                </a:lnTo>
                <a:lnTo>
                  <a:pt x="33" y="1"/>
                </a:lnTo>
                <a:lnTo>
                  <a:pt x="35" y="2"/>
                </a:lnTo>
                <a:lnTo>
                  <a:pt x="37" y="3"/>
                </a:lnTo>
                <a:lnTo>
                  <a:pt x="40" y="4"/>
                </a:lnTo>
                <a:lnTo>
                  <a:pt x="42" y="6"/>
                </a:lnTo>
                <a:lnTo>
                  <a:pt x="44" y="7"/>
                </a:lnTo>
                <a:lnTo>
                  <a:pt x="45" y="9"/>
                </a:lnTo>
                <a:lnTo>
                  <a:pt x="46" y="11"/>
                </a:lnTo>
                <a:lnTo>
                  <a:pt x="47" y="13"/>
                </a:lnTo>
                <a:lnTo>
                  <a:pt x="49" y="15"/>
                </a:lnTo>
                <a:lnTo>
                  <a:pt x="49" y="17"/>
                </a:lnTo>
                <a:lnTo>
                  <a:pt x="50" y="20"/>
                </a:lnTo>
                <a:lnTo>
                  <a:pt x="51" y="22"/>
                </a:lnTo>
                <a:lnTo>
                  <a:pt x="51" y="25"/>
                </a:lnTo>
                <a:lnTo>
                  <a:pt x="51" y="27"/>
                </a:lnTo>
                <a:lnTo>
                  <a:pt x="50" y="30"/>
                </a:lnTo>
                <a:lnTo>
                  <a:pt x="49" y="32"/>
                </a:lnTo>
                <a:lnTo>
                  <a:pt x="49" y="35"/>
                </a:lnTo>
                <a:lnTo>
                  <a:pt x="47" y="37"/>
                </a:lnTo>
                <a:lnTo>
                  <a:pt x="46" y="39"/>
                </a:lnTo>
                <a:lnTo>
                  <a:pt x="45" y="41"/>
                </a:lnTo>
                <a:lnTo>
                  <a:pt x="44" y="43"/>
                </a:lnTo>
                <a:lnTo>
                  <a:pt x="42" y="45"/>
                </a:lnTo>
                <a:lnTo>
                  <a:pt x="40" y="46"/>
                </a:lnTo>
                <a:lnTo>
                  <a:pt x="37" y="47"/>
                </a:lnTo>
                <a:lnTo>
                  <a:pt x="35" y="48"/>
                </a:lnTo>
                <a:lnTo>
                  <a:pt x="33" y="49"/>
                </a:lnTo>
                <a:lnTo>
                  <a:pt x="31" y="50"/>
                </a:lnTo>
                <a:lnTo>
                  <a:pt x="28" y="50"/>
                </a:lnTo>
                <a:lnTo>
                  <a:pt x="26" y="50"/>
                </a:lnTo>
                <a:lnTo>
                  <a:pt x="23" y="50"/>
                </a:lnTo>
                <a:lnTo>
                  <a:pt x="20" y="50"/>
                </a:lnTo>
                <a:lnTo>
                  <a:pt x="18" y="49"/>
                </a:lnTo>
                <a:lnTo>
                  <a:pt x="16" y="48"/>
                </a:lnTo>
                <a:lnTo>
                  <a:pt x="14" y="47"/>
                </a:lnTo>
                <a:lnTo>
                  <a:pt x="11" y="46"/>
                </a:lnTo>
                <a:lnTo>
                  <a:pt x="9" y="45"/>
                </a:lnTo>
                <a:lnTo>
                  <a:pt x="7" y="43"/>
                </a:lnTo>
                <a:lnTo>
                  <a:pt x="6" y="41"/>
                </a:lnTo>
                <a:lnTo>
                  <a:pt x="5" y="39"/>
                </a:lnTo>
                <a:lnTo>
                  <a:pt x="4" y="37"/>
                </a:lnTo>
                <a:lnTo>
                  <a:pt x="2" y="35"/>
                </a:lnTo>
                <a:lnTo>
                  <a:pt x="2" y="32"/>
                </a:lnTo>
                <a:lnTo>
                  <a:pt x="1" y="30"/>
                </a:lnTo>
                <a:lnTo>
                  <a:pt x="0" y="27"/>
                </a:lnTo>
                <a:lnTo>
                  <a:pt x="0" y="2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063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2" name="Freeform 137"/>
          <p:cNvSpPr>
            <a:spLocks/>
          </p:cNvSpPr>
          <p:nvPr/>
        </p:nvSpPr>
        <p:spPr bwMode="auto">
          <a:xfrm>
            <a:off x="5629275" y="5232400"/>
            <a:ext cx="80963" cy="79375"/>
          </a:xfrm>
          <a:custGeom>
            <a:avLst/>
            <a:gdLst>
              <a:gd name="T0" fmla="*/ 0 w 51"/>
              <a:gd name="T1" fmla="*/ 2147483647 h 50"/>
              <a:gd name="T2" fmla="*/ 2147483647 w 51"/>
              <a:gd name="T3" fmla="*/ 2147483647 h 50"/>
              <a:gd name="T4" fmla="*/ 2147483647 w 51"/>
              <a:gd name="T5" fmla="*/ 2147483647 h 50"/>
              <a:gd name="T6" fmla="*/ 2147483647 w 51"/>
              <a:gd name="T7" fmla="*/ 2147483647 h 50"/>
              <a:gd name="T8" fmla="*/ 2147483647 w 51"/>
              <a:gd name="T9" fmla="*/ 2147483647 h 50"/>
              <a:gd name="T10" fmla="*/ 2147483647 w 51"/>
              <a:gd name="T11" fmla="*/ 2147483647 h 50"/>
              <a:gd name="T12" fmla="*/ 2147483647 w 51"/>
              <a:gd name="T13" fmla="*/ 2147483647 h 50"/>
              <a:gd name="T14" fmla="*/ 2147483647 w 51"/>
              <a:gd name="T15" fmla="*/ 0 h 50"/>
              <a:gd name="T16" fmla="*/ 2147483647 w 51"/>
              <a:gd name="T17" fmla="*/ 0 h 50"/>
              <a:gd name="T18" fmla="*/ 2147483647 w 51"/>
              <a:gd name="T19" fmla="*/ 2147483647 h 50"/>
              <a:gd name="T20" fmla="*/ 2147483647 w 51"/>
              <a:gd name="T21" fmla="*/ 2147483647 h 50"/>
              <a:gd name="T22" fmla="*/ 2147483647 w 51"/>
              <a:gd name="T23" fmla="*/ 2147483647 h 50"/>
              <a:gd name="T24" fmla="*/ 2147483647 w 51"/>
              <a:gd name="T25" fmla="*/ 2147483647 h 50"/>
              <a:gd name="T26" fmla="*/ 2147483647 w 51"/>
              <a:gd name="T27" fmla="*/ 2147483647 h 50"/>
              <a:gd name="T28" fmla="*/ 2147483647 w 51"/>
              <a:gd name="T29" fmla="*/ 2147483647 h 50"/>
              <a:gd name="T30" fmla="*/ 2147483647 w 51"/>
              <a:gd name="T31" fmla="*/ 2147483647 h 50"/>
              <a:gd name="T32" fmla="*/ 2147483647 w 51"/>
              <a:gd name="T33" fmla="*/ 2147483647 h 50"/>
              <a:gd name="T34" fmla="*/ 2147483647 w 51"/>
              <a:gd name="T35" fmla="*/ 2147483647 h 50"/>
              <a:gd name="T36" fmla="*/ 2147483647 w 51"/>
              <a:gd name="T37" fmla="*/ 2147483647 h 50"/>
              <a:gd name="T38" fmla="*/ 2147483647 w 51"/>
              <a:gd name="T39" fmla="*/ 2147483647 h 50"/>
              <a:gd name="T40" fmla="*/ 2147483647 w 51"/>
              <a:gd name="T41" fmla="*/ 2147483647 h 50"/>
              <a:gd name="T42" fmla="*/ 2147483647 w 51"/>
              <a:gd name="T43" fmla="*/ 2147483647 h 50"/>
              <a:gd name="T44" fmla="*/ 2147483647 w 51"/>
              <a:gd name="T45" fmla="*/ 2147483647 h 50"/>
              <a:gd name="T46" fmla="*/ 2147483647 w 51"/>
              <a:gd name="T47" fmla="*/ 2147483647 h 50"/>
              <a:gd name="T48" fmla="*/ 2147483647 w 51"/>
              <a:gd name="T49" fmla="*/ 2147483647 h 50"/>
              <a:gd name="T50" fmla="*/ 2147483647 w 51"/>
              <a:gd name="T51" fmla="*/ 2147483647 h 50"/>
              <a:gd name="T52" fmla="*/ 2147483647 w 51"/>
              <a:gd name="T53" fmla="*/ 2147483647 h 50"/>
              <a:gd name="T54" fmla="*/ 2147483647 w 51"/>
              <a:gd name="T55" fmla="*/ 2147483647 h 50"/>
              <a:gd name="T56" fmla="*/ 2147483647 w 51"/>
              <a:gd name="T57" fmla="*/ 2147483647 h 50"/>
              <a:gd name="T58" fmla="*/ 2147483647 w 51"/>
              <a:gd name="T59" fmla="*/ 2147483647 h 50"/>
              <a:gd name="T60" fmla="*/ 2147483647 w 51"/>
              <a:gd name="T61" fmla="*/ 2147483647 h 50"/>
              <a:gd name="T62" fmla="*/ 2147483647 w 51"/>
              <a:gd name="T63" fmla="*/ 2147483647 h 50"/>
              <a:gd name="T64" fmla="*/ 0 w 51"/>
              <a:gd name="T65" fmla="*/ 2147483647 h 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1"/>
              <a:gd name="T100" fmla="*/ 0 h 50"/>
              <a:gd name="T101" fmla="*/ 51 w 51"/>
              <a:gd name="T102" fmla="*/ 50 h 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1" h="50">
                <a:moveTo>
                  <a:pt x="0" y="25"/>
                </a:moveTo>
                <a:lnTo>
                  <a:pt x="0" y="22"/>
                </a:lnTo>
                <a:lnTo>
                  <a:pt x="1" y="20"/>
                </a:lnTo>
                <a:lnTo>
                  <a:pt x="2" y="17"/>
                </a:lnTo>
                <a:lnTo>
                  <a:pt x="2" y="15"/>
                </a:lnTo>
                <a:lnTo>
                  <a:pt x="4" y="13"/>
                </a:lnTo>
                <a:lnTo>
                  <a:pt x="5" y="11"/>
                </a:lnTo>
                <a:lnTo>
                  <a:pt x="6" y="9"/>
                </a:lnTo>
                <a:lnTo>
                  <a:pt x="7" y="7"/>
                </a:lnTo>
                <a:lnTo>
                  <a:pt x="9" y="6"/>
                </a:lnTo>
                <a:lnTo>
                  <a:pt x="11" y="4"/>
                </a:lnTo>
                <a:lnTo>
                  <a:pt x="14" y="3"/>
                </a:lnTo>
                <a:lnTo>
                  <a:pt x="16" y="2"/>
                </a:lnTo>
                <a:lnTo>
                  <a:pt x="18" y="1"/>
                </a:lnTo>
                <a:lnTo>
                  <a:pt x="20" y="0"/>
                </a:lnTo>
                <a:lnTo>
                  <a:pt x="23" y="0"/>
                </a:lnTo>
                <a:lnTo>
                  <a:pt x="26" y="0"/>
                </a:lnTo>
                <a:lnTo>
                  <a:pt x="28" y="0"/>
                </a:lnTo>
                <a:lnTo>
                  <a:pt x="31" y="0"/>
                </a:lnTo>
                <a:lnTo>
                  <a:pt x="33" y="1"/>
                </a:lnTo>
                <a:lnTo>
                  <a:pt x="35" y="2"/>
                </a:lnTo>
                <a:lnTo>
                  <a:pt x="37" y="3"/>
                </a:lnTo>
                <a:lnTo>
                  <a:pt x="40" y="4"/>
                </a:lnTo>
                <a:lnTo>
                  <a:pt x="42" y="6"/>
                </a:lnTo>
                <a:lnTo>
                  <a:pt x="44" y="7"/>
                </a:lnTo>
                <a:lnTo>
                  <a:pt x="45" y="9"/>
                </a:lnTo>
                <a:lnTo>
                  <a:pt x="46" y="11"/>
                </a:lnTo>
                <a:lnTo>
                  <a:pt x="47" y="13"/>
                </a:lnTo>
                <a:lnTo>
                  <a:pt x="49" y="15"/>
                </a:lnTo>
                <a:lnTo>
                  <a:pt x="49" y="17"/>
                </a:lnTo>
                <a:lnTo>
                  <a:pt x="50" y="20"/>
                </a:lnTo>
                <a:lnTo>
                  <a:pt x="51" y="22"/>
                </a:lnTo>
                <a:lnTo>
                  <a:pt x="51" y="25"/>
                </a:lnTo>
                <a:lnTo>
                  <a:pt x="51" y="27"/>
                </a:lnTo>
                <a:lnTo>
                  <a:pt x="50" y="30"/>
                </a:lnTo>
                <a:lnTo>
                  <a:pt x="49" y="32"/>
                </a:lnTo>
                <a:lnTo>
                  <a:pt x="49" y="35"/>
                </a:lnTo>
                <a:lnTo>
                  <a:pt x="47" y="37"/>
                </a:lnTo>
                <a:lnTo>
                  <a:pt x="46" y="39"/>
                </a:lnTo>
                <a:lnTo>
                  <a:pt x="45" y="41"/>
                </a:lnTo>
                <a:lnTo>
                  <a:pt x="44" y="43"/>
                </a:lnTo>
                <a:lnTo>
                  <a:pt x="42" y="45"/>
                </a:lnTo>
                <a:lnTo>
                  <a:pt x="40" y="46"/>
                </a:lnTo>
                <a:lnTo>
                  <a:pt x="37" y="47"/>
                </a:lnTo>
                <a:lnTo>
                  <a:pt x="35" y="48"/>
                </a:lnTo>
                <a:lnTo>
                  <a:pt x="33" y="49"/>
                </a:lnTo>
                <a:lnTo>
                  <a:pt x="31" y="50"/>
                </a:lnTo>
                <a:lnTo>
                  <a:pt x="28" y="50"/>
                </a:lnTo>
                <a:lnTo>
                  <a:pt x="26" y="50"/>
                </a:lnTo>
                <a:lnTo>
                  <a:pt x="23" y="50"/>
                </a:lnTo>
                <a:lnTo>
                  <a:pt x="20" y="50"/>
                </a:lnTo>
                <a:lnTo>
                  <a:pt x="18" y="49"/>
                </a:lnTo>
                <a:lnTo>
                  <a:pt x="16" y="48"/>
                </a:lnTo>
                <a:lnTo>
                  <a:pt x="14" y="47"/>
                </a:lnTo>
                <a:lnTo>
                  <a:pt x="11" y="46"/>
                </a:lnTo>
                <a:lnTo>
                  <a:pt x="9" y="45"/>
                </a:lnTo>
                <a:lnTo>
                  <a:pt x="7" y="43"/>
                </a:lnTo>
                <a:lnTo>
                  <a:pt x="6" y="41"/>
                </a:lnTo>
                <a:lnTo>
                  <a:pt x="5" y="39"/>
                </a:lnTo>
                <a:lnTo>
                  <a:pt x="4" y="37"/>
                </a:lnTo>
                <a:lnTo>
                  <a:pt x="2" y="35"/>
                </a:lnTo>
                <a:lnTo>
                  <a:pt x="2" y="32"/>
                </a:lnTo>
                <a:lnTo>
                  <a:pt x="1" y="30"/>
                </a:lnTo>
                <a:lnTo>
                  <a:pt x="0" y="27"/>
                </a:lnTo>
                <a:lnTo>
                  <a:pt x="0" y="2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063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3" name="Freeform 139"/>
          <p:cNvSpPr>
            <a:spLocks/>
          </p:cNvSpPr>
          <p:nvPr/>
        </p:nvSpPr>
        <p:spPr bwMode="auto">
          <a:xfrm>
            <a:off x="7364413" y="5235575"/>
            <a:ext cx="80962" cy="79375"/>
          </a:xfrm>
          <a:custGeom>
            <a:avLst/>
            <a:gdLst>
              <a:gd name="T0" fmla="*/ 0 w 51"/>
              <a:gd name="T1" fmla="*/ 2147483647 h 50"/>
              <a:gd name="T2" fmla="*/ 2147483647 w 51"/>
              <a:gd name="T3" fmla="*/ 2147483647 h 50"/>
              <a:gd name="T4" fmla="*/ 2147483647 w 51"/>
              <a:gd name="T5" fmla="*/ 2147483647 h 50"/>
              <a:gd name="T6" fmla="*/ 2147483647 w 51"/>
              <a:gd name="T7" fmla="*/ 2147483647 h 50"/>
              <a:gd name="T8" fmla="*/ 2147483647 w 51"/>
              <a:gd name="T9" fmla="*/ 2147483647 h 50"/>
              <a:gd name="T10" fmla="*/ 2147483647 w 51"/>
              <a:gd name="T11" fmla="*/ 2147483647 h 50"/>
              <a:gd name="T12" fmla="*/ 2147483647 w 51"/>
              <a:gd name="T13" fmla="*/ 2147483647 h 50"/>
              <a:gd name="T14" fmla="*/ 2147483647 w 51"/>
              <a:gd name="T15" fmla="*/ 0 h 50"/>
              <a:gd name="T16" fmla="*/ 2147483647 w 51"/>
              <a:gd name="T17" fmla="*/ 0 h 50"/>
              <a:gd name="T18" fmla="*/ 2147483647 w 51"/>
              <a:gd name="T19" fmla="*/ 2147483647 h 50"/>
              <a:gd name="T20" fmla="*/ 2147483647 w 51"/>
              <a:gd name="T21" fmla="*/ 2147483647 h 50"/>
              <a:gd name="T22" fmla="*/ 2147483647 w 51"/>
              <a:gd name="T23" fmla="*/ 2147483647 h 50"/>
              <a:gd name="T24" fmla="*/ 2147483647 w 51"/>
              <a:gd name="T25" fmla="*/ 2147483647 h 50"/>
              <a:gd name="T26" fmla="*/ 2147483647 w 51"/>
              <a:gd name="T27" fmla="*/ 2147483647 h 50"/>
              <a:gd name="T28" fmla="*/ 2147483647 w 51"/>
              <a:gd name="T29" fmla="*/ 2147483647 h 50"/>
              <a:gd name="T30" fmla="*/ 2147483647 w 51"/>
              <a:gd name="T31" fmla="*/ 2147483647 h 50"/>
              <a:gd name="T32" fmla="*/ 2147483647 w 51"/>
              <a:gd name="T33" fmla="*/ 2147483647 h 50"/>
              <a:gd name="T34" fmla="*/ 2147483647 w 51"/>
              <a:gd name="T35" fmla="*/ 2147483647 h 50"/>
              <a:gd name="T36" fmla="*/ 2147483647 w 51"/>
              <a:gd name="T37" fmla="*/ 2147483647 h 50"/>
              <a:gd name="T38" fmla="*/ 2147483647 w 51"/>
              <a:gd name="T39" fmla="*/ 2147483647 h 50"/>
              <a:gd name="T40" fmla="*/ 2147483647 w 51"/>
              <a:gd name="T41" fmla="*/ 2147483647 h 50"/>
              <a:gd name="T42" fmla="*/ 2147483647 w 51"/>
              <a:gd name="T43" fmla="*/ 2147483647 h 50"/>
              <a:gd name="T44" fmla="*/ 2147483647 w 51"/>
              <a:gd name="T45" fmla="*/ 2147483647 h 50"/>
              <a:gd name="T46" fmla="*/ 2147483647 w 51"/>
              <a:gd name="T47" fmla="*/ 2147483647 h 50"/>
              <a:gd name="T48" fmla="*/ 2147483647 w 51"/>
              <a:gd name="T49" fmla="*/ 2147483647 h 50"/>
              <a:gd name="T50" fmla="*/ 2147483647 w 51"/>
              <a:gd name="T51" fmla="*/ 2147483647 h 50"/>
              <a:gd name="T52" fmla="*/ 2147483647 w 51"/>
              <a:gd name="T53" fmla="*/ 2147483647 h 50"/>
              <a:gd name="T54" fmla="*/ 2147483647 w 51"/>
              <a:gd name="T55" fmla="*/ 2147483647 h 50"/>
              <a:gd name="T56" fmla="*/ 2147483647 w 51"/>
              <a:gd name="T57" fmla="*/ 2147483647 h 50"/>
              <a:gd name="T58" fmla="*/ 2147483647 w 51"/>
              <a:gd name="T59" fmla="*/ 2147483647 h 50"/>
              <a:gd name="T60" fmla="*/ 2147483647 w 51"/>
              <a:gd name="T61" fmla="*/ 2147483647 h 50"/>
              <a:gd name="T62" fmla="*/ 2147483647 w 51"/>
              <a:gd name="T63" fmla="*/ 2147483647 h 50"/>
              <a:gd name="T64" fmla="*/ 0 w 51"/>
              <a:gd name="T65" fmla="*/ 2147483647 h 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1"/>
              <a:gd name="T100" fmla="*/ 0 h 50"/>
              <a:gd name="T101" fmla="*/ 51 w 51"/>
              <a:gd name="T102" fmla="*/ 50 h 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1" h="50">
                <a:moveTo>
                  <a:pt x="0" y="25"/>
                </a:moveTo>
                <a:lnTo>
                  <a:pt x="0" y="22"/>
                </a:lnTo>
                <a:lnTo>
                  <a:pt x="1" y="20"/>
                </a:lnTo>
                <a:lnTo>
                  <a:pt x="2" y="17"/>
                </a:lnTo>
                <a:lnTo>
                  <a:pt x="2" y="15"/>
                </a:lnTo>
                <a:lnTo>
                  <a:pt x="4" y="13"/>
                </a:lnTo>
                <a:lnTo>
                  <a:pt x="5" y="11"/>
                </a:lnTo>
                <a:lnTo>
                  <a:pt x="6" y="9"/>
                </a:lnTo>
                <a:lnTo>
                  <a:pt x="7" y="7"/>
                </a:lnTo>
                <a:lnTo>
                  <a:pt x="9" y="6"/>
                </a:lnTo>
                <a:lnTo>
                  <a:pt x="11" y="4"/>
                </a:lnTo>
                <a:lnTo>
                  <a:pt x="14" y="3"/>
                </a:lnTo>
                <a:lnTo>
                  <a:pt x="16" y="2"/>
                </a:lnTo>
                <a:lnTo>
                  <a:pt x="18" y="1"/>
                </a:lnTo>
                <a:lnTo>
                  <a:pt x="20" y="0"/>
                </a:lnTo>
                <a:lnTo>
                  <a:pt x="23" y="0"/>
                </a:lnTo>
                <a:lnTo>
                  <a:pt x="26" y="0"/>
                </a:lnTo>
                <a:lnTo>
                  <a:pt x="28" y="0"/>
                </a:lnTo>
                <a:lnTo>
                  <a:pt x="31" y="0"/>
                </a:lnTo>
                <a:lnTo>
                  <a:pt x="33" y="1"/>
                </a:lnTo>
                <a:lnTo>
                  <a:pt x="35" y="2"/>
                </a:lnTo>
                <a:lnTo>
                  <a:pt x="37" y="3"/>
                </a:lnTo>
                <a:lnTo>
                  <a:pt x="40" y="4"/>
                </a:lnTo>
                <a:lnTo>
                  <a:pt x="42" y="6"/>
                </a:lnTo>
                <a:lnTo>
                  <a:pt x="44" y="7"/>
                </a:lnTo>
                <a:lnTo>
                  <a:pt x="45" y="9"/>
                </a:lnTo>
                <a:lnTo>
                  <a:pt x="46" y="11"/>
                </a:lnTo>
                <a:lnTo>
                  <a:pt x="47" y="13"/>
                </a:lnTo>
                <a:lnTo>
                  <a:pt x="49" y="15"/>
                </a:lnTo>
                <a:lnTo>
                  <a:pt x="49" y="17"/>
                </a:lnTo>
                <a:lnTo>
                  <a:pt x="50" y="20"/>
                </a:lnTo>
                <a:lnTo>
                  <a:pt x="51" y="22"/>
                </a:lnTo>
                <a:lnTo>
                  <a:pt x="51" y="25"/>
                </a:lnTo>
                <a:lnTo>
                  <a:pt x="51" y="27"/>
                </a:lnTo>
                <a:lnTo>
                  <a:pt x="50" y="30"/>
                </a:lnTo>
                <a:lnTo>
                  <a:pt x="49" y="32"/>
                </a:lnTo>
                <a:lnTo>
                  <a:pt x="49" y="35"/>
                </a:lnTo>
                <a:lnTo>
                  <a:pt x="47" y="37"/>
                </a:lnTo>
                <a:lnTo>
                  <a:pt x="46" y="39"/>
                </a:lnTo>
                <a:lnTo>
                  <a:pt x="45" y="41"/>
                </a:lnTo>
                <a:lnTo>
                  <a:pt x="44" y="43"/>
                </a:lnTo>
                <a:lnTo>
                  <a:pt x="42" y="45"/>
                </a:lnTo>
                <a:lnTo>
                  <a:pt x="40" y="46"/>
                </a:lnTo>
                <a:lnTo>
                  <a:pt x="37" y="47"/>
                </a:lnTo>
                <a:lnTo>
                  <a:pt x="35" y="48"/>
                </a:lnTo>
                <a:lnTo>
                  <a:pt x="33" y="49"/>
                </a:lnTo>
                <a:lnTo>
                  <a:pt x="31" y="50"/>
                </a:lnTo>
                <a:lnTo>
                  <a:pt x="28" y="50"/>
                </a:lnTo>
                <a:lnTo>
                  <a:pt x="26" y="50"/>
                </a:lnTo>
                <a:lnTo>
                  <a:pt x="23" y="50"/>
                </a:lnTo>
                <a:lnTo>
                  <a:pt x="20" y="50"/>
                </a:lnTo>
                <a:lnTo>
                  <a:pt x="18" y="49"/>
                </a:lnTo>
                <a:lnTo>
                  <a:pt x="16" y="48"/>
                </a:lnTo>
                <a:lnTo>
                  <a:pt x="14" y="47"/>
                </a:lnTo>
                <a:lnTo>
                  <a:pt x="11" y="46"/>
                </a:lnTo>
                <a:lnTo>
                  <a:pt x="9" y="45"/>
                </a:lnTo>
                <a:lnTo>
                  <a:pt x="7" y="43"/>
                </a:lnTo>
                <a:lnTo>
                  <a:pt x="6" y="41"/>
                </a:lnTo>
                <a:lnTo>
                  <a:pt x="5" y="39"/>
                </a:lnTo>
                <a:lnTo>
                  <a:pt x="4" y="37"/>
                </a:lnTo>
                <a:lnTo>
                  <a:pt x="2" y="35"/>
                </a:lnTo>
                <a:lnTo>
                  <a:pt x="2" y="32"/>
                </a:lnTo>
                <a:lnTo>
                  <a:pt x="1" y="30"/>
                </a:lnTo>
                <a:lnTo>
                  <a:pt x="0" y="27"/>
                </a:lnTo>
                <a:lnTo>
                  <a:pt x="0" y="2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0638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141"/>
          <p:cNvGrpSpPr>
            <a:grpSpLocks/>
          </p:cNvGrpSpPr>
          <p:nvPr/>
        </p:nvGrpSpPr>
        <p:grpSpPr bwMode="auto">
          <a:xfrm>
            <a:off x="173038" y="5305425"/>
            <a:ext cx="7254875" cy="768350"/>
            <a:chOff x="109" y="3342"/>
            <a:chExt cx="4570" cy="484"/>
          </a:xfrm>
        </p:grpSpPr>
        <p:cxnSp>
          <p:nvCxnSpPr>
            <p:cNvPr id="27696" name="AutoShape 132"/>
            <p:cNvCxnSpPr>
              <a:cxnSpLocks noChangeShapeType="1"/>
              <a:stCxn id="27690" idx="21"/>
            </p:cNvCxnSpPr>
            <p:nvPr/>
          </p:nvCxnSpPr>
          <p:spPr bwMode="auto">
            <a:xfrm rot="5400000">
              <a:off x="426" y="3084"/>
              <a:ext cx="482" cy="997"/>
            </a:xfrm>
            <a:prstGeom prst="bentConnector2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7" name="AutoShape 134"/>
            <p:cNvCxnSpPr>
              <a:cxnSpLocks noChangeShapeType="1"/>
              <a:stCxn id="27691" idx="21"/>
            </p:cNvCxnSpPr>
            <p:nvPr/>
          </p:nvCxnSpPr>
          <p:spPr bwMode="auto">
            <a:xfrm rot="5400000">
              <a:off x="1123" y="2502"/>
              <a:ext cx="482" cy="2162"/>
            </a:xfrm>
            <a:prstGeom prst="bentConnector2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8" name="AutoShape 136"/>
            <p:cNvCxnSpPr>
              <a:cxnSpLocks noChangeShapeType="1"/>
              <a:stCxn id="27692" idx="21"/>
            </p:cNvCxnSpPr>
            <p:nvPr/>
          </p:nvCxnSpPr>
          <p:spPr bwMode="auto">
            <a:xfrm rot="5400000">
              <a:off x="2264" y="2502"/>
              <a:ext cx="482" cy="2162"/>
            </a:xfrm>
            <a:prstGeom prst="bentConnector2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9" name="AutoShape 138"/>
            <p:cNvCxnSpPr>
              <a:cxnSpLocks noChangeShapeType="1"/>
              <a:stCxn id="27693" idx="21"/>
            </p:cNvCxnSpPr>
            <p:nvPr/>
          </p:nvCxnSpPr>
          <p:spPr bwMode="auto">
            <a:xfrm rot="5400000">
              <a:off x="3357" y="2504"/>
              <a:ext cx="482" cy="2162"/>
            </a:xfrm>
            <a:prstGeom prst="bentConnector2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00" name="Text Box 140"/>
            <p:cNvSpPr txBox="1">
              <a:spLocks noChangeArrowheads="1"/>
            </p:cNvSpPr>
            <p:nvPr/>
          </p:nvSpPr>
          <p:spPr bwMode="auto">
            <a:xfrm>
              <a:off x="109" y="3612"/>
              <a:ext cx="2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 b="0"/>
                <a:t>clk</a:t>
              </a:r>
            </a:p>
          </p:txBody>
        </p:sp>
      </p:grpSp>
      <p:sp>
        <p:nvSpPr>
          <p:cNvPr id="27695" name="Text Box 145"/>
          <p:cNvSpPr txBox="1">
            <a:spLocks noChangeArrowheads="1"/>
          </p:cNvSpPr>
          <p:nvPr/>
        </p:nvSpPr>
        <p:spPr bwMode="auto">
          <a:xfrm>
            <a:off x="4757738" y="2873375"/>
            <a:ext cx="98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US" b="0"/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graphicFrame>
        <p:nvGraphicFramePr>
          <p:cNvPr id="28675" name="Object 2"/>
          <p:cNvGraphicFramePr>
            <a:graphicFrameLocks noChangeAspect="1"/>
          </p:cNvGraphicFramePr>
          <p:nvPr/>
        </p:nvGraphicFramePr>
        <p:xfrm>
          <a:off x="3240088" y="1298575"/>
          <a:ext cx="2449512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Worksheet" r:id="rId4" imgW="939800" imgH="635000" progId="Excel.Sheet.8">
                  <p:embed/>
                </p:oleObj>
              </mc:Choice>
              <mc:Fallback>
                <p:oleObj name="Worksheet" r:id="rId4" imgW="939800" imgH="6350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1298575"/>
                        <a:ext cx="2449512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Binary State Assignment (Gray Code)</a:t>
            </a:r>
          </a:p>
        </p:txBody>
      </p:sp>
      <p:graphicFrame>
        <p:nvGraphicFramePr>
          <p:cNvPr id="28677" name="Object 3"/>
          <p:cNvGraphicFramePr>
            <a:graphicFrameLocks noChangeAspect="1"/>
          </p:cNvGraphicFramePr>
          <p:nvPr/>
        </p:nvGraphicFramePr>
        <p:xfrm>
          <a:off x="2055813" y="3289300"/>
          <a:ext cx="5100637" cy="262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Visio" r:id="rId6" imgW="2552700" imgH="1308100" progId="Visio.Drawing.6">
                  <p:embed/>
                </p:oleObj>
              </mc:Choice>
              <mc:Fallback>
                <p:oleObj name="Visio" r:id="rId6" imgW="2552700" imgH="13081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3289300"/>
                        <a:ext cx="5100637" cy="262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11150" y="36083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/>
        </p:nvGraphicFramePr>
        <p:xfrm>
          <a:off x="2122488" y="990600"/>
          <a:ext cx="4899025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5" name="Worksheet" r:id="rId4" imgW="1854200" imgH="762000" progId="Excel.Sheet.8">
                  <p:embed/>
                </p:oleObj>
              </mc:Choice>
              <mc:Fallback>
                <p:oleObj name="Worksheet" r:id="rId4" imgW="1854200" imgH="7620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990600"/>
                        <a:ext cx="4899025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Encoded state table and next-state K-maps</a:t>
            </a:r>
          </a:p>
        </p:txBody>
      </p:sp>
      <p:sp>
        <p:nvSpPr>
          <p:cNvPr id="29701" name="Text Box 308"/>
          <p:cNvSpPr txBox="1">
            <a:spLocks noChangeArrowheads="1"/>
          </p:cNvSpPr>
          <p:nvPr/>
        </p:nvSpPr>
        <p:spPr bwMode="auto">
          <a:xfrm>
            <a:off x="5934075" y="5684838"/>
            <a:ext cx="1722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 b="0"/>
              <a:t>ns0 = (s0 | c) &amp; ¬s1</a:t>
            </a:r>
          </a:p>
        </p:txBody>
      </p:sp>
      <p:sp>
        <p:nvSpPr>
          <p:cNvPr id="29702" name="Text Box 310"/>
          <p:cNvSpPr txBox="1">
            <a:spLocks noChangeArrowheads="1"/>
          </p:cNvSpPr>
          <p:nvPr/>
        </p:nvSpPr>
        <p:spPr bwMode="auto">
          <a:xfrm>
            <a:off x="2438400" y="5670550"/>
            <a:ext cx="862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400" b="0"/>
              <a:t>ns1 = s0</a:t>
            </a:r>
          </a:p>
        </p:txBody>
      </p:sp>
      <p:grpSp>
        <p:nvGrpSpPr>
          <p:cNvPr id="29703" name="Group 489"/>
          <p:cNvGrpSpPr>
            <a:grpSpLocks/>
          </p:cNvGrpSpPr>
          <p:nvPr/>
        </p:nvGrpSpPr>
        <p:grpSpPr bwMode="auto">
          <a:xfrm>
            <a:off x="1592263" y="3321050"/>
            <a:ext cx="2239962" cy="2362200"/>
            <a:chOff x="1003" y="2064"/>
            <a:chExt cx="1411" cy="1488"/>
          </a:xfrm>
        </p:grpSpPr>
        <p:sp>
          <p:nvSpPr>
            <p:cNvPr id="29750" name="Rectangle 462"/>
            <p:cNvSpPr>
              <a:spLocks noChangeArrowheads="1"/>
            </p:cNvSpPr>
            <p:nvPr/>
          </p:nvSpPr>
          <p:spPr bwMode="auto">
            <a:xfrm>
              <a:off x="1324" y="2742"/>
              <a:ext cx="270" cy="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9751" name="Rectangle 463"/>
            <p:cNvSpPr>
              <a:spLocks noChangeArrowheads="1"/>
            </p:cNvSpPr>
            <p:nvPr/>
          </p:nvSpPr>
          <p:spPr bwMode="auto">
            <a:xfrm>
              <a:off x="1594" y="2742"/>
              <a:ext cx="270" cy="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9752" name="Rectangle 464"/>
            <p:cNvSpPr>
              <a:spLocks noChangeArrowheads="1"/>
            </p:cNvSpPr>
            <p:nvPr/>
          </p:nvSpPr>
          <p:spPr bwMode="auto">
            <a:xfrm>
              <a:off x="1324" y="3022"/>
              <a:ext cx="270" cy="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9753" name="Rectangle 465"/>
            <p:cNvSpPr>
              <a:spLocks noChangeArrowheads="1"/>
            </p:cNvSpPr>
            <p:nvPr/>
          </p:nvSpPr>
          <p:spPr bwMode="auto">
            <a:xfrm>
              <a:off x="1594" y="3022"/>
              <a:ext cx="270" cy="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9754" name="Line 466"/>
            <p:cNvSpPr>
              <a:spLocks noChangeShapeType="1"/>
            </p:cNvSpPr>
            <p:nvPr/>
          </p:nvSpPr>
          <p:spPr bwMode="auto">
            <a:xfrm flipH="1" flipV="1">
              <a:off x="1124" y="2543"/>
              <a:ext cx="20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Rectangle 467"/>
            <p:cNvSpPr>
              <a:spLocks noChangeArrowheads="1"/>
            </p:cNvSpPr>
            <p:nvPr/>
          </p:nvSpPr>
          <p:spPr bwMode="auto">
            <a:xfrm>
              <a:off x="1077" y="2556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c</a:t>
              </a:r>
              <a:endParaRPr lang="en-US" sz="1600"/>
            </a:p>
          </p:txBody>
        </p:sp>
        <p:sp>
          <p:nvSpPr>
            <p:cNvPr id="29756" name="Rectangle 468"/>
            <p:cNvSpPr>
              <a:spLocks noChangeArrowheads="1"/>
            </p:cNvSpPr>
            <p:nvPr/>
          </p:nvSpPr>
          <p:spPr bwMode="auto">
            <a:xfrm>
              <a:off x="1205" y="2412"/>
              <a:ext cx="2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s1s0</a:t>
              </a:r>
              <a:endParaRPr lang="en-US" sz="1600"/>
            </a:p>
          </p:txBody>
        </p:sp>
        <p:sp>
          <p:nvSpPr>
            <p:cNvPr id="29757" name="Rectangle 469"/>
            <p:cNvSpPr>
              <a:spLocks noChangeArrowheads="1"/>
            </p:cNvSpPr>
            <p:nvPr/>
          </p:nvSpPr>
          <p:spPr bwMode="auto">
            <a:xfrm>
              <a:off x="1403" y="2565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00</a:t>
              </a:r>
              <a:endParaRPr lang="en-US"/>
            </a:p>
          </p:txBody>
        </p:sp>
        <p:sp>
          <p:nvSpPr>
            <p:cNvPr id="29758" name="Rectangle 470"/>
            <p:cNvSpPr>
              <a:spLocks noChangeArrowheads="1"/>
            </p:cNvSpPr>
            <p:nvPr/>
          </p:nvSpPr>
          <p:spPr bwMode="auto">
            <a:xfrm>
              <a:off x="1678" y="257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01</a:t>
              </a:r>
              <a:endParaRPr lang="en-US"/>
            </a:p>
          </p:txBody>
        </p:sp>
        <p:sp>
          <p:nvSpPr>
            <p:cNvPr id="29759" name="Text Box 473"/>
            <p:cNvSpPr txBox="1">
              <a:spLocks noChangeArrowheads="1"/>
            </p:cNvSpPr>
            <p:nvPr/>
          </p:nvSpPr>
          <p:spPr bwMode="auto">
            <a:xfrm>
              <a:off x="1139" y="2770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b="0"/>
                <a:t>0</a:t>
              </a:r>
            </a:p>
          </p:txBody>
        </p:sp>
        <p:sp>
          <p:nvSpPr>
            <p:cNvPr id="29760" name="Text Box 474"/>
            <p:cNvSpPr txBox="1">
              <a:spLocks noChangeArrowheads="1"/>
            </p:cNvSpPr>
            <p:nvPr/>
          </p:nvSpPr>
          <p:spPr bwMode="auto">
            <a:xfrm>
              <a:off x="1134" y="302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b="0"/>
                <a:t>1</a:t>
              </a:r>
            </a:p>
          </p:txBody>
        </p:sp>
        <p:sp>
          <p:nvSpPr>
            <p:cNvPr id="29761" name="Rectangle 475"/>
            <p:cNvSpPr>
              <a:spLocks noChangeArrowheads="1"/>
            </p:cNvSpPr>
            <p:nvPr/>
          </p:nvSpPr>
          <p:spPr bwMode="auto">
            <a:xfrm>
              <a:off x="1867" y="2739"/>
              <a:ext cx="270" cy="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9762" name="Rectangle 476"/>
            <p:cNvSpPr>
              <a:spLocks noChangeArrowheads="1"/>
            </p:cNvSpPr>
            <p:nvPr/>
          </p:nvSpPr>
          <p:spPr bwMode="auto">
            <a:xfrm>
              <a:off x="2137" y="2739"/>
              <a:ext cx="270" cy="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9763" name="Rectangle 477"/>
            <p:cNvSpPr>
              <a:spLocks noChangeArrowheads="1"/>
            </p:cNvSpPr>
            <p:nvPr/>
          </p:nvSpPr>
          <p:spPr bwMode="auto">
            <a:xfrm>
              <a:off x="1867" y="3019"/>
              <a:ext cx="270" cy="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9764" name="Rectangle 478"/>
            <p:cNvSpPr>
              <a:spLocks noChangeArrowheads="1"/>
            </p:cNvSpPr>
            <p:nvPr/>
          </p:nvSpPr>
          <p:spPr bwMode="auto">
            <a:xfrm>
              <a:off x="2137" y="3019"/>
              <a:ext cx="270" cy="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9765" name="Rectangle 479"/>
            <p:cNvSpPr>
              <a:spLocks noChangeArrowheads="1"/>
            </p:cNvSpPr>
            <p:nvPr/>
          </p:nvSpPr>
          <p:spPr bwMode="auto">
            <a:xfrm>
              <a:off x="1955" y="2565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11</a:t>
              </a:r>
              <a:endParaRPr lang="en-US"/>
            </a:p>
          </p:txBody>
        </p:sp>
        <p:sp>
          <p:nvSpPr>
            <p:cNvPr id="29766" name="Rectangle 480"/>
            <p:cNvSpPr>
              <a:spLocks noChangeArrowheads="1"/>
            </p:cNvSpPr>
            <p:nvPr/>
          </p:nvSpPr>
          <p:spPr bwMode="auto">
            <a:xfrm>
              <a:off x="2236" y="2568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29767" name="Line 481"/>
            <p:cNvSpPr>
              <a:spLocks noChangeShapeType="1"/>
            </p:cNvSpPr>
            <p:nvPr/>
          </p:nvSpPr>
          <p:spPr bwMode="auto">
            <a:xfrm flipV="1">
              <a:off x="1104" y="3024"/>
              <a:ext cx="1" cy="22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8" name="Line 482"/>
            <p:cNvSpPr>
              <a:spLocks noChangeShapeType="1"/>
            </p:cNvSpPr>
            <p:nvPr/>
          </p:nvSpPr>
          <p:spPr bwMode="auto">
            <a:xfrm flipV="1">
              <a:off x="1632" y="2544"/>
              <a:ext cx="489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9" name="Line 483"/>
            <p:cNvSpPr>
              <a:spLocks noChangeShapeType="1"/>
            </p:cNvSpPr>
            <p:nvPr/>
          </p:nvSpPr>
          <p:spPr bwMode="auto">
            <a:xfrm flipV="1">
              <a:off x="1876" y="3360"/>
              <a:ext cx="489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0" name="Rectangle 484"/>
            <p:cNvSpPr>
              <a:spLocks noChangeArrowheads="1"/>
            </p:cNvSpPr>
            <p:nvPr/>
          </p:nvSpPr>
          <p:spPr bwMode="auto">
            <a:xfrm>
              <a:off x="1831" y="2389"/>
              <a:ext cx="13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s0</a:t>
              </a:r>
              <a:endParaRPr lang="en-US" sz="1600"/>
            </a:p>
          </p:txBody>
        </p:sp>
        <p:sp>
          <p:nvSpPr>
            <p:cNvPr id="29771" name="Rectangle 485"/>
            <p:cNvSpPr>
              <a:spLocks noChangeArrowheads="1"/>
            </p:cNvSpPr>
            <p:nvPr/>
          </p:nvSpPr>
          <p:spPr bwMode="auto">
            <a:xfrm>
              <a:off x="2053" y="3398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a1</a:t>
              </a:r>
              <a:endParaRPr lang="en-US" sz="1600"/>
            </a:p>
          </p:txBody>
        </p:sp>
        <p:sp>
          <p:nvSpPr>
            <p:cNvPr id="29772" name="Rectangle 487"/>
            <p:cNvSpPr>
              <a:spLocks noChangeArrowheads="1"/>
            </p:cNvSpPr>
            <p:nvPr/>
          </p:nvSpPr>
          <p:spPr bwMode="auto">
            <a:xfrm>
              <a:off x="1684" y="2064"/>
              <a:ext cx="4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/>
                <a:t>ns1</a:t>
              </a:r>
            </a:p>
          </p:txBody>
        </p:sp>
        <p:sp>
          <p:nvSpPr>
            <p:cNvPr id="29773" name="Rectangle 488"/>
            <p:cNvSpPr>
              <a:spLocks noChangeArrowheads="1"/>
            </p:cNvSpPr>
            <p:nvPr/>
          </p:nvSpPr>
          <p:spPr bwMode="auto">
            <a:xfrm>
              <a:off x="1003" y="3070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c</a:t>
              </a:r>
              <a:endParaRPr lang="en-US" sz="1600"/>
            </a:p>
          </p:txBody>
        </p:sp>
      </p:grpSp>
      <p:grpSp>
        <p:nvGrpSpPr>
          <p:cNvPr id="29704" name="Group 515"/>
          <p:cNvGrpSpPr>
            <a:grpSpLocks/>
          </p:cNvGrpSpPr>
          <p:nvPr/>
        </p:nvGrpSpPr>
        <p:grpSpPr bwMode="auto">
          <a:xfrm>
            <a:off x="5281613" y="3314700"/>
            <a:ext cx="2239962" cy="2362200"/>
            <a:chOff x="3327" y="2088"/>
            <a:chExt cx="1411" cy="1488"/>
          </a:xfrm>
        </p:grpSpPr>
        <p:sp>
          <p:nvSpPr>
            <p:cNvPr id="29726" name="Rectangle 491"/>
            <p:cNvSpPr>
              <a:spLocks noChangeArrowheads="1"/>
            </p:cNvSpPr>
            <p:nvPr/>
          </p:nvSpPr>
          <p:spPr bwMode="auto">
            <a:xfrm>
              <a:off x="3647" y="2766"/>
              <a:ext cx="270" cy="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9727" name="Rectangle 492"/>
            <p:cNvSpPr>
              <a:spLocks noChangeArrowheads="1"/>
            </p:cNvSpPr>
            <p:nvPr/>
          </p:nvSpPr>
          <p:spPr bwMode="auto">
            <a:xfrm>
              <a:off x="3917" y="2766"/>
              <a:ext cx="270" cy="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9728" name="Rectangle 493"/>
            <p:cNvSpPr>
              <a:spLocks noChangeArrowheads="1"/>
            </p:cNvSpPr>
            <p:nvPr/>
          </p:nvSpPr>
          <p:spPr bwMode="auto">
            <a:xfrm>
              <a:off x="3647" y="3046"/>
              <a:ext cx="270" cy="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9729" name="Rectangle 494"/>
            <p:cNvSpPr>
              <a:spLocks noChangeArrowheads="1"/>
            </p:cNvSpPr>
            <p:nvPr/>
          </p:nvSpPr>
          <p:spPr bwMode="auto">
            <a:xfrm>
              <a:off x="3917" y="3046"/>
              <a:ext cx="270" cy="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9730" name="Line 495"/>
            <p:cNvSpPr>
              <a:spLocks noChangeShapeType="1"/>
            </p:cNvSpPr>
            <p:nvPr/>
          </p:nvSpPr>
          <p:spPr bwMode="auto">
            <a:xfrm flipH="1" flipV="1">
              <a:off x="3447" y="2567"/>
              <a:ext cx="20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Rectangle 496"/>
            <p:cNvSpPr>
              <a:spLocks noChangeArrowheads="1"/>
            </p:cNvSpPr>
            <p:nvPr/>
          </p:nvSpPr>
          <p:spPr bwMode="auto">
            <a:xfrm>
              <a:off x="3401" y="2580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c</a:t>
              </a:r>
              <a:endParaRPr lang="en-US" sz="1600"/>
            </a:p>
          </p:txBody>
        </p:sp>
        <p:sp>
          <p:nvSpPr>
            <p:cNvPr id="29732" name="Rectangle 497"/>
            <p:cNvSpPr>
              <a:spLocks noChangeArrowheads="1"/>
            </p:cNvSpPr>
            <p:nvPr/>
          </p:nvSpPr>
          <p:spPr bwMode="auto">
            <a:xfrm>
              <a:off x="3529" y="2436"/>
              <a:ext cx="2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s1s0</a:t>
              </a:r>
              <a:endParaRPr lang="en-US" sz="1600"/>
            </a:p>
          </p:txBody>
        </p:sp>
        <p:sp>
          <p:nvSpPr>
            <p:cNvPr id="29733" name="Rectangle 498"/>
            <p:cNvSpPr>
              <a:spLocks noChangeArrowheads="1"/>
            </p:cNvSpPr>
            <p:nvPr/>
          </p:nvSpPr>
          <p:spPr bwMode="auto">
            <a:xfrm>
              <a:off x="3727" y="25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00</a:t>
              </a:r>
              <a:endParaRPr lang="en-US"/>
            </a:p>
          </p:txBody>
        </p:sp>
        <p:sp>
          <p:nvSpPr>
            <p:cNvPr id="29734" name="Rectangle 499"/>
            <p:cNvSpPr>
              <a:spLocks noChangeArrowheads="1"/>
            </p:cNvSpPr>
            <p:nvPr/>
          </p:nvSpPr>
          <p:spPr bwMode="auto">
            <a:xfrm>
              <a:off x="4002" y="2594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01</a:t>
              </a:r>
              <a:endParaRPr lang="en-US"/>
            </a:p>
          </p:txBody>
        </p:sp>
        <p:sp>
          <p:nvSpPr>
            <p:cNvPr id="29735" name="Text Box 500"/>
            <p:cNvSpPr txBox="1">
              <a:spLocks noChangeArrowheads="1"/>
            </p:cNvSpPr>
            <p:nvPr/>
          </p:nvSpPr>
          <p:spPr bwMode="auto">
            <a:xfrm>
              <a:off x="3463" y="2794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b="0"/>
                <a:t>0</a:t>
              </a:r>
            </a:p>
          </p:txBody>
        </p:sp>
        <p:sp>
          <p:nvSpPr>
            <p:cNvPr id="29736" name="Text Box 501"/>
            <p:cNvSpPr txBox="1">
              <a:spLocks noChangeArrowheads="1"/>
            </p:cNvSpPr>
            <p:nvPr/>
          </p:nvSpPr>
          <p:spPr bwMode="auto">
            <a:xfrm>
              <a:off x="3458" y="3053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b="0"/>
                <a:t>1</a:t>
              </a:r>
            </a:p>
          </p:txBody>
        </p:sp>
        <p:sp>
          <p:nvSpPr>
            <p:cNvPr id="29737" name="Rectangle 502"/>
            <p:cNvSpPr>
              <a:spLocks noChangeArrowheads="1"/>
            </p:cNvSpPr>
            <p:nvPr/>
          </p:nvSpPr>
          <p:spPr bwMode="auto">
            <a:xfrm>
              <a:off x="4190" y="2770"/>
              <a:ext cx="270" cy="27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9738" name="Rectangle 503"/>
            <p:cNvSpPr>
              <a:spLocks noChangeArrowheads="1"/>
            </p:cNvSpPr>
            <p:nvPr/>
          </p:nvSpPr>
          <p:spPr bwMode="auto">
            <a:xfrm>
              <a:off x="4460" y="2770"/>
              <a:ext cx="270" cy="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9739" name="Rectangle 504"/>
            <p:cNvSpPr>
              <a:spLocks noChangeArrowheads="1"/>
            </p:cNvSpPr>
            <p:nvPr/>
          </p:nvSpPr>
          <p:spPr bwMode="auto">
            <a:xfrm>
              <a:off x="4190" y="3050"/>
              <a:ext cx="270" cy="27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9740" name="Rectangle 505"/>
            <p:cNvSpPr>
              <a:spLocks noChangeArrowheads="1"/>
            </p:cNvSpPr>
            <p:nvPr/>
          </p:nvSpPr>
          <p:spPr bwMode="auto">
            <a:xfrm>
              <a:off x="4460" y="3050"/>
              <a:ext cx="270" cy="27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9741" name="Rectangle 506"/>
            <p:cNvSpPr>
              <a:spLocks noChangeArrowheads="1"/>
            </p:cNvSpPr>
            <p:nvPr/>
          </p:nvSpPr>
          <p:spPr bwMode="auto">
            <a:xfrm>
              <a:off x="4279" y="25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11</a:t>
              </a:r>
              <a:endParaRPr lang="en-US"/>
            </a:p>
          </p:txBody>
        </p:sp>
        <p:sp>
          <p:nvSpPr>
            <p:cNvPr id="29742" name="Rectangle 507"/>
            <p:cNvSpPr>
              <a:spLocks noChangeArrowheads="1"/>
            </p:cNvSpPr>
            <p:nvPr/>
          </p:nvSpPr>
          <p:spPr bwMode="auto">
            <a:xfrm>
              <a:off x="4560" y="2592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29743" name="Line 508"/>
            <p:cNvSpPr>
              <a:spLocks noChangeShapeType="1"/>
            </p:cNvSpPr>
            <p:nvPr/>
          </p:nvSpPr>
          <p:spPr bwMode="auto">
            <a:xfrm flipV="1">
              <a:off x="3427" y="3048"/>
              <a:ext cx="1" cy="22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Line 509"/>
            <p:cNvSpPr>
              <a:spLocks noChangeShapeType="1"/>
            </p:cNvSpPr>
            <p:nvPr/>
          </p:nvSpPr>
          <p:spPr bwMode="auto">
            <a:xfrm flipV="1">
              <a:off x="3955" y="2568"/>
              <a:ext cx="489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Line 510"/>
            <p:cNvSpPr>
              <a:spLocks noChangeShapeType="1"/>
            </p:cNvSpPr>
            <p:nvPr/>
          </p:nvSpPr>
          <p:spPr bwMode="auto">
            <a:xfrm flipV="1">
              <a:off x="4199" y="3384"/>
              <a:ext cx="489" cy="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Rectangle 511"/>
            <p:cNvSpPr>
              <a:spLocks noChangeArrowheads="1"/>
            </p:cNvSpPr>
            <p:nvPr/>
          </p:nvSpPr>
          <p:spPr bwMode="auto">
            <a:xfrm>
              <a:off x="4154" y="2413"/>
              <a:ext cx="13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s0</a:t>
              </a:r>
              <a:endParaRPr lang="en-US" sz="1600"/>
            </a:p>
          </p:txBody>
        </p:sp>
        <p:sp>
          <p:nvSpPr>
            <p:cNvPr id="29747" name="Rectangle 512"/>
            <p:cNvSpPr>
              <a:spLocks noChangeArrowheads="1"/>
            </p:cNvSpPr>
            <p:nvPr/>
          </p:nvSpPr>
          <p:spPr bwMode="auto">
            <a:xfrm>
              <a:off x="4383" y="3422"/>
              <a:ext cx="13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s1</a:t>
              </a:r>
              <a:endParaRPr lang="en-US" sz="1600"/>
            </a:p>
          </p:txBody>
        </p:sp>
        <p:sp>
          <p:nvSpPr>
            <p:cNvPr id="29748" name="Rectangle 513"/>
            <p:cNvSpPr>
              <a:spLocks noChangeArrowheads="1"/>
            </p:cNvSpPr>
            <p:nvPr/>
          </p:nvSpPr>
          <p:spPr bwMode="auto">
            <a:xfrm>
              <a:off x="4009" y="2088"/>
              <a:ext cx="4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/>
                <a:t>ns0</a:t>
              </a:r>
            </a:p>
          </p:txBody>
        </p:sp>
        <p:sp>
          <p:nvSpPr>
            <p:cNvPr id="29749" name="Rectangle 514"/>
            <p:cNvSpPr>
              <a:spLocks noChangeArrowheads="1"/>
            </p:cNvSpPr>
            <p:nvPr/>
          </p:nvSpPr>
          <p:spPr bwMode="auto">
            <a:xfrm>
              <a:off x="3327" y="3094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c</a:t>
              </a:r>
              <a:endParaRPr lang="en-US" sz="1600"/>
            </a:p>
          </p:txBody>
        </p:sp>
      </p:grpSp>
      <p:sp>
        <p:nvSpPr>
          <p:cNvPr id="29705" name="Text Box 516"/>
          <p:cNvSpPr txBox="1">
            <a:spLocks noChangeArrowheads="1"/>
          </p:cNvSpPr>
          <p:nvPr/>
        </p:nvSpPr>
        <p:spPr bwMode="auto">
          <a:xfrm>
            <a:off x="2214563" y="44434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0</a:t>
            </a:r>
          </a:p>
        </p:txBody>
      </p:sp>
      <p:sp>
        <p:nvSpPr>
          <p:cNvPr id="29706" name="Text Box 517"/>
          <p:cNvSpPr txBox="1">
            <a:spLocks noChangeArrowheads="1"/>
          </p:cNvSpPr>
          <p:nvPr/>
        </p:nvSpPr>
        <p:spPr bwMode="auto">
          <a:xfrm>
            <a:off x="2654300" y="44386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1</a:t>
            </a:r>
          </a:p>
        </p:txBody>
      </p:sp>
      <p:sp>
        <p:nvSpPr>
          <p:cNvPr id="29707" name="Text Box 518"/>
          <p:cNvSpPr txBox="1">
            <a:spLocks noChangeArrowheads="1"/>
          </p:cNvSpPr>
          <p:nvPr/>
        </p:nvSpPr>
        <p:spPr bwMode="auto">
          <a:xfrm>
            <a:off x="3087688" y="44386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1</a:t>
            </a:r>
          </a:p>
        </p:txBody>
      </p:sp>
      <p:sp>
        <p:nvSpPr>
          <p:cNvPr id="29708" name="Text Box 519"/>
          <p:cNvSpPr txBox="1">
            <a:spLocks noChangeArrowheads="1"/>
          </p:cNvSpPr>
          <p:nvPr/>
        </p:nvSpPr>
        <p:spPr bwMode="auto">
          <a:xfrm>
            <a:off x="3509963" y="44386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0</a:t>
            </a:r>
          </a:p>
        </p:txBody>
      </p:sp>
      <p:sp>
        <p:nvSpPr>
          <p:cNvPr id="29709" name="Text Box 520"/>
          <p:cNvSpPr txBox="1">
            <a:spLocks noChangeArrowheads="1"/>
          </p:cNvSpPr>
          <p:nvPr/>
        </p:nvSpPr>
        <p:spPr bwMode="auto">
          <a:xfrm>
            <a:off x="3511550" y="48593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0</a:t>
            </a:r>
          </a:p>
        </p:txBody>
      </p:sp>
      <p:sp>
        <p:nvSpPr>
          <p:cNvPr id="29710" name="Text Box 521"/>
          <p:cNvSpPr txBox="1">
            <a:spLocks noChangeArrowheads="1"/>
          </p:cNvSpPr>
          <p:nvPr/>
        </p:nvSpPr>
        <p:spPr bwMode="auto">
          <a:xfrm>
            <a:off x="3087688" y="48593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1</a:t>
            </a:r>
          </a:p>
        </p:txBody>
      </p:sp>
      <p:sp>
        <p:nvSpPr>
          <p:cNvPr id="29711" name="Text Box 522"/>
          <p:cNvSpPr txBox="1">
            <a:spLocks noChangeArrowheads="1"/>
          </p:cNvSpPr>
          <p:nvPr/>
        </p:nvSpPr>
        <p:spPr bwMode="auto">
          <a:xfrm>
            <a:off x="2654300" y="48593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1</a:t>
            </a:r>
          </a:p>
        </p:txBody>
      </p:sp>
      <p:sp>
        <p:nvSpPr>
          <p:cNvPr id="29712" name="Text Box 523"/>
          <p:cNvSpPr txBox="1">
            <a:spLocks noChangeArrowheads="1"/>
          </p:cNvSpPr>
          <p:nvPr/>
        </p:nvSpPr>
        <p:spPr bwMode="auto">
          <a:xfrm>
            <a:off x="2217738" y="48593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0</a:t>
            </a:r>
          </a:p>
        </p:txBody>
      </p:sp>
      <p:sp>
        <p:nvSpPr>
          <p:cNvPr id="29713" name="Text Box 524"/>
          <p:cNvSpPr txBox="1">
            <a:spLocks noChangeArrowheads="1"/>
          </p:cNvSpPr>
          <p:nvPr/>
        </p:nvSpPr>
        <p:spPr bwMode="auto">
          <a:xfrm>
            <a:off x="5902325" y="44434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0</a:t>
            </a:r>
          </a:p>
        </p:txBody>
      </p:sp>
      <p:sp>
        <p:nvSpPr>
          <p:cNvPr id="29714" name="Text Box 525"/>
          <p:cNvSpPr txBox="1">
            <a:spLocks noChangeArrowheads="1"/>
          </p:cNvSpPr>
          <p:nvPr/>
        </p:nvSpPr>
        <p:spPr bwMode="auto">
          <a:xfrm>
            <a:off x="6342063" y="44386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1</a:t>
            </a:r>
          </a:p>
        </p:txBody>
      </p:sp>
      <p:sp>
        <p:nvSpPr>
          <p:cNvPr id="29715" name="Text Box 526"/>
          <p:cNvSpPr txBox="1">
            <a:spLocks noChangeArrowheads="1"/>
          </p:cNvSpPr>
          <p:nvPr/>
        </p:nvSpPr>
        <p:spPr bwMode="auto">
          <a:xfrm>
            <a:off x="6775450" y="44386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0</a:t>
            </a:r>
          </a:p>
        </p:txBody>
      </p:sp>
      <p:sp>
        <p:nvSpPr>
          <p:cNvPr id="29716" name="Text Box 527"/>
          <p:cNvSpPr txBox="1">
            <a:spLocks noChangeArrowheads="1"/>
          </p:cNvSpPr>
          <p:nvPr/>
        </p:nvSpPr>
        <p:spPr bwMode="auto">
          <a:xfrm>
            <a:off x="7197725" y="44386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0</a:t>
            </a:r>
          </a:p>
        </p:txBody>
      </p:sp>
      <p:sp>
        <p:nvSpPr>
          <p:cNvPr id="29717" name="Text Box 528"/>
          <p:cNvSpPr txBox="1">
            <a:spLocks noChangeArrowheads="1"/>
          </p:cNvSpPr>
          <p:nvPr/>
        </p:nvSpPr>
        <p:spPr bwMode="auto">
          <a:xfrm>
            <a:off x="7199313" y="48593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0</a:t>
            </a:r>
          </a:p>
        </p:txBody>
      </p:sp>
      <p:sp>
        <p:nvSpPr>
          <p:cNvPr id="29718" name="Text Box 529"/>
          <p:cNvSpPr txBox="1">
            <a:spLocks noChangeArrowheads="1"/>
          </p:cNvSpPr>
          <p:nvPr/>
        </p:nvSpPr>
        <p:spPr bwMode="auto">
          <a:xfrm>
            <a:off x="6775450" y="48593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0</a:t>
            </a:r>
          </a:p>
        </p:txBody>
      </p:sp>
      <p:sp>
        <p:nvSpPr>
          <p:cNvPr id="29719" name="Text Box 530"/>
          <p:cNvSpPr txBox="1">
            <a:spLocks noChangeArrowheads="1"/>
          </p:cNvSpPr>
          <p:nvPr/>
        </p:nvSpPr>
        <p:spPr bwMode="auto">
          <a:xfrm>
            <a:off x="6342063" y="48593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1</a:t>
            </a:r>
          </a:p>
        </p:txBody>
      </p:sp>
      <p:sp>
        <p:nvSpPr>
          <p:cNvPr id="29720" name="Text Box 531"/>
          <p:cNvSpPr txBox="1">
            <a:spLocks noChangeArrowheads="1"/>
          </p:cNvSpPr>
          <p:nvPr/>
        </p:nvSpPr>
        <p:spPr bwMode="auto">
          <a:xfrm>
            <a:off x="5905500" y="48593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1</a:t>
            </a:r>
          </a:p>
        </p:txBody>
      </p:sp>
      <p:sp>
        <p:nvSpPr>
          <p:cNvPr id="29721" name="AutoShape 532"/>
          <p:cNvSpPr>
            <a:spLocks noChangeArrowheads="1"/>
          </p:cNvSpPr>
          <p:nvPr/>
        </p:nvSpPr>
        <p:spPr bwMode="auto">
          <a:xfrm>
            <a:off x="2586038" y="4440238"/>
            <a:ext cx="730250" cy="79851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AutoShape 533"/>
          <p:cNvSpPr>
            <a:spLocks noChangeArrowheads="1"/>
          </p:cNvSpPr>
          <p:nvPr/>
        </p:nvSpPr>
        <p:spPr bwMode="auto">
          <a:xfrm>
            <a:off x="6273800" y="4441825"/>
            <a:ext cx="319088" cy="7762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AutoShape 534"/>
          <p:cNvSpPr>
            <a:spLocks noChangeArrowheads="1"/>
          </p:cNvSpPr>
          <p:nvPr/>
        </p:nvSpPr>
        <p:spPr bwMode="auto">
          <a:xfrm>
            <a:off x="5819775" y="4889500"/>
            <a:ext cx="774700" cy="3302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Rectangle 535"/>
          <p:cNvSpPr>
            <a:spLocks noChangeArrowheads="1"/>
          </p:cNvSpPr>
          <p:nvPr/>
        </p:nvSpPr>
        <p:spPr bwMode="auto">
          <a:xfrm>
            <a:off x="3570288" y="1349375"/>
            <a:ext cx="846137" cy="26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0"/>
              <a:t>¬carew</a:t>
            </a:r>
          </a:p>
        </p:txBody>
      </p:sp>
      <p:sp>
        <p:nvSpPr>
          <p:cNvPr id="29725" name="Rectangle 536"/>
          <p:cNvSpPr>
            <a:spLocks noChangeArrowheads="1"/>
          </p:cNvSpPr>
          <p:nvPr/>
        </p:nvSpPr>
        <p:spPr bwMode="auto">
          <a:xfrm>
            <a:off x="4762500" y="1352550"/>
            <a:ext cx="846138" cy="26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0"/>
              <a:t>carew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graphicFrame>
        <p:nvGraphicFramePr>
          <p:cNvPr id="30723" name="Object 2"/>
          <p:cNvGraphicFramePr>
            <a:graphicFrameLocks noChangeAspect="1"/>
          </p:cNvGraphicFramePr>
          <p:nvPr/>
        </p:nvGraphicFramePr>
        <p:xfrm>
          <a:off x="320675" y="2439988"/>
          <a:ext cx="4899025" cy="200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Worksheet" r:id="rId4" imgW="1854200" imgH="762000" progId="Excel.Sheet.8">
                  <p:embed/>
                </p:oleObj>
              </mc:Choice>
              <mc:Fallback>
                <p:oleObj name="Worksheet" r:id="rId4" imgW="1854200" imgH="7620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2439988"/>
                        <a:ext cx="4899025" cy="200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Logic Equations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1751013" y="2779713"/>
            <a:ext cx="846137" cy="26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0"/>
              <a:t>¬carew</a:t>
            </a:r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2943225" y="2782888"/>
            <a:ext cx="846138" cy="26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0"/>
              <a:t>carew</a:t>
            </a: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5583238" y="2184400"/>
            <a:ext cx="293211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b="0"/>
              <a:t>ns1 = s0</a:t>
            </a:r>
          </a:p>
          <a:p>
            <a:pPr algn="l">
              <a:spcBef>
                <a:spcPct val="0"/>
              </a:spcBef>
            </a:pPr>
            <a:r>
              <a:rPr lang="en-US" b="0"/>
              <a:t>ns0 = (s0 | carew) &amp; ¬s1</a:t>
            </a:r>
          </a:p>
          <a:p>
            <a:pPr algn="l">
              <a:spcBef>
                <a:spcPct val="0"/>
              </a:spcBef>
            </a:pPr>
            <a:r>
              <a:rPr lang="en-US" b="0"/>
              <a:t>lgns = ¬s0 &amp; ¬s1</a:t>
            </a:r>
          </a:p>
          <a:p>
            <a:pPr algn="l">
              <a:spcBef>
                <a:spcPct val="0"/>
              </a:spcBef>
            </a:pPr>
            <a:r>
              <a:rPr lang="en-US" b="0"/>
              <a:t>lyns = s0 &amp; ¬s1</a:t>
            </a:r>
          </a:p>
          <a:p>
            <a:pPr algn="l">
              <a:spcBef>
                <a:spcPct val="0"/>
              </a:spcBef>
            </a:pPr>
            <a:r>
              <a:rPr lang="en-US" b="0"/>
              <a:t>lrns = s1</a:t>
            </a:r>
          </a:p>
          <a:p>
            <a:pPr algn="l">
              <a:spcBef>
                <a:spcPct val="0"/>
              </a:spcBef>
            </a:pPr>
            <a:r>
              <a:rPr lang="en-US" b="0"/>
              <a:t>lgew = s0 &amp; s1</a:t>
            </a:r>
          </a:p>
          <a:p>
            <a:pPr algn="l">
              <a:spcBef>
                <a:spcPct val="0"/>
              </a:spcBef>
            </a:pPr>
            <a:r>
              <a:rPr lang="en-US" b="0"/>
              <a:t>lyew = ¬s0 &amp; s1</a:t>
            </a:r>
          </a:p>
          <a:p>
            <a:pPr algn="l">
              <a:spcBef>
                <a:spcPct val="0"/>
              </a:spcBef>
            </a:pPr>
            <a:r>
              <a:rPr lang="en-US" b="0"/>
              <a:t>lrew = ¬s1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graphicFrame>
        <p:nvGraphicFramePr>
          <p:cNvPr id="31747" name="Object 2"/>
          <p:cNvGraphicFramePr>
            <a:graphicFrameLocks noChangeAspect="1"/>
          </p:cNvGraphicFramePr>
          <p:nvPr/>
        </p:nvGraphicFramePr>
        <p:xfrm>
          <a:off x="1339850" y="1785938"/>
          <a:ext cx="601503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Visio" r:id="rId4" imgW="3009900" imgH="1714500" progId="Visio.Drawing.6">
                  <p:embed/>
                </p:oleObj>
              </mc:Choice>
              <mc:Fallback>
                <p:oleObj name="Visio" r:id="rId4" imgW="3009900" imgH="17145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1785938"/>
                        <a:ext cx="6015038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Implementation of traffic-light controller with binary state assignment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219200" y="4246563"/>
            <a:ext cx="846138" cy="26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carew</a:t>
            </a:r>
          </a:p>
        </p:txBody>
      </p:sp>
      <p:sp>
        <p:nvSpPr>
          <p:cNvPr id="31750" name="Oval 7"/>
          <p:cNvSpPr>
            <a:spLocks noChangeArrowheads="1"/>
          </p:cNvSpPr>
          <p:nvPr/>
        </p:nvSpPr>
        <p:spPr bwMode="auto">
          <a:xfrm rot="10800000">
            <a:off x="8191500" y="4324350"/>
            <a:ext cx="133350" cy="1333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Oval 8"/>
          <p:cNvSpPr>
            <a:spLocks noChangeArrowheads="1"/>
          </p:cNvSpPr>
          <p:nvPr/>
        </p:nvSpPr>
        <p:spPr bwMode="auto">
          <a:xfrm rot="10800000">
            <a:off x="8191500" y="4149725"/>
            <a:ext cx="133350" cy="1333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Oval 9"/>
          <p:cNvSpPr>
            <a:spLocks noChangeArrowheads="1"/>
          </p:cNvSpPr>
          <p:nvPr/>
        </p:nvSpPr>
        <p:spPr bwMode="auto">
          <a:xfrm rot="10800000">
            <a:off x="8196263" y="3986213"/>
            <a:ext cx="133350" cy="1333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 rot="10800000">
            <a:off x="8128000" y="3952875"/>
            <a:ext cx="274638" cy="5381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Oval 14"/>
          <p:cNvSpPr>
            <a:spLocks noChangeArrowheads="1"/>
          </p:cNvSpPr>
          <p:nvPr/>
        </p:nvSpPr>
        <p:spPr bwMode="auto">
          <a:xfrm rot="10800000">
            <a:off x="8215313" y="2587625"/>
            <a:ext cx="133350" cy="1333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Oval 15"/>
          <p:cNvSpPr>
            <a:spLocks noChangeArrowheads="1"/>
          </p:cNvSpPr>
          <p:nvPr/>
        </p:nvSpPr>
        <p:spPr bwMode="auto">
          <a:xfrm rot="10800000">
            <a:off x="8215313" y="2413000"/>
            <a:ext cx="133350" cy="1333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Oval 16"/>
          <p:cNvSpPr>
            <a:spLocks noChangeArrowheads="1"/>
          </p:cNvSpPr>
          <p:nvPr/>
        </p:nvSpPr>
        <p:spPr bwMode="auto">
          <a:xfrm rot="10800000">
            <a:off x="8220075" y="2249488"/>
            <a:ext cx="133350" cy="1333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Rectangle 17"/>
          <p:cNvSpPr>
            <a:spLocks noChangeArrowheads="1"/>
          </p:cNvSpPr>
          <p:nvPr/>
        </p:nvSpPr>
        <p:spPr bwMode="auto">
          <a:xfrm rot="10800000">
            <a:off x="8142288" y="2214563"/>
            <a:ext cx="274637" cy="5381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1758" name="AutoShape 20"/>
          <p:cNvCxnSpPr>
            <a:cxnSpLocks noChangeShapeType="1"/>
            <a:endCxn id="31756" idx="6"/>
          </p:cNvCxnSpPr>
          <p:nvPr/>
        </p:nvCxnSpPr>
        <p:spPr bwMode="auto">
          <a:xfrm>
            <a:off x="7248525" y="2081213"/>
            <a:ext cx="971550" cy="23336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9" name="AutoShape 21"/>
          <p:cNvCxnSpPr>
            <a:cxnSpLocks noChangeShapeType="1"/>
            <a:endCxn id="31755" idx="6"/>
          </p:cNvCxnSpPr>
          <p:nvPr/>
        </p:nvCxnSpPr>
        <p:spPr bwMode="auto">
          <a:xfrm flipV="1">
            <a:off x="7299325" y="2478088"/>
            <a:ext cx="915988" cy="293687"/>
          </a:xfrm>
          <a:prstGeom prst="bentConnector3">
            <a:avLst>
              <a:gd name="adj1" fmla="val 4991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0" name="AutoShape 22"/>
          <p:cNvCxnSpPr>
            <a:cxnSpLocks noChangeShapeType="1"/>
            <a:endCxn id="31754" idx="6"/>
          </p:cNvCxnSpPr>
          <p:nvPr/>
        </p:nvCxnSpPr>
        <p:spPr bwMode="auto">
          <a:xfrm flipV="1">
            <a:off x="7308850" y="2652713"/>
            <a:ext cx="906463" cy="576262"/>
          </a:xfrm>
          <a:prstGeom prst="bentConnector3">
            <a:avLst>
              <a:gd name="adj1" fmla="val 62519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1" name="AutoShape 23"/>
          <p:cNvCxnSpPr>
            <a:cxnSpLocks noChangeShapeType="1"/>
            <a:endCxn id="31752" idx="6"/>
          </p:cNvCxnSpPr>
          <p:nvPr/>
        </p:nvCxnSpPr>
        <p:spPr bwMode="auto">
          <a:xfrm>
            <a:off x="7300913" y="3686175"/>
            <a:ext cx="895350" cy="36512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2" name="AutoShape 24"/>
          <p:cNvCxnSpPr>
            <a:cxnSpLocks noChangeShapeType="1"/>
            <a:endCxn id="31751" idx="6"/>
          </p:cNvCxnSpPr>
          <p:nvPr/>
        </p:nvCxnSpPr>
        <p:spPr bwMode="auto">
          <a:xfrm flipV="1">
            <a:off x="7297738" y="4214813"/>
            <a:ext cx="893762" cy="155575"/>
          </a:xfrm>
          <a:prstGeom prst="bentConnector3">
            <a:avLst>
              <a:gd name="adj1" fmla="val 4991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3" name="AutoShape 25"/>
          <p:cNvCxnSpPr>
            <a:cxnSpLocks noChangeShapeType="1"/>
            <a:endCxn id="31750" idx="6"/>
          </p:cNvCxnSpPr>
          <p:nvPr/>
        </p:nvCxnSpPr>
        <p:spPr bwMode="auto">
          <a:xfrm flipV="1">
            <a:off x="7297738" y="4389438"/>
            <a:ext cx="893762" cy="614362"/>
          </a:xfrm>
          <a:prstGeom prst="bentConnector3">
            <a:avLst>
              <a:gd name="adj1" fmla="val 66426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Readings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3225" indent="-346075"/>
            <a:r>
              <a:rPr lang="en-US" smtClean="0">
                <a:ea typeface="ＭＳ Ｐゴシック" pitchFamily="34" charset="-128"/>
                <a:cs typeface="Times New Roman" pitchFamily="18" charset="0"/>
              </a:rPr>
              <a:t>L6: Chapter 14</a:t>
            </a:r>
          </a:p>
          <a:p>
            <a:pPr marL="403225" indent="-346075"/>
            <a:r>
              <a:rPr lang="en-US" smtClean="0">
                <a:ea typeface="ＭＳ Ｐゴシック" pitchFamily="34" charset="-128"/>
                <a:cs typeface="Times New Roman" pitchFamily="18" charset="0"/>
              </a:rPr>
              <a:t>L7: Chapter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Another Example - Divide by 3 FSM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Output: (out) goes high once for each third cycle that input (in) is high</a:t>
            </a:r>
          </a:p>
          <a:p>
            <a:r>
              <a:rPr lang="en-US" smtClean="0">
                <a:ea typeface="ＭＳ Ｐゴシック" pitchFamily="34" charset="-128"/>
              </a:rPr>
              <a:t>Example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IN: 	0101010011100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OUT:	0000001000010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Note one cycle delay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Another Example - Divide by 3 FSM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Output: (out) goes high once for each third cycle that input (in) is high</a:t>
            </a:r>
          </a:p>
          <a:p>
            <a:r>
              <a:rPr lang="en-US" smtClean="0">
                <a:ea typeface="ＭＳ Ｐゴシック" pitchFamily="34" charset="-128"/>
              </a:rPr>
              <a:t>Example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IN: 	0101010011100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OUT:	0000001000010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Note one cycle delay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Draw state diagram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How many states do we need?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What are the transitions?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What are the outputs?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How do we make the output go high in the same cycle as the third input 1?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FSMs in Verilog (Style guide)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All feedback through explicitly instantiated DFF module!</a:t>
            </a:r>
          </a:p>
          <a:p>
            <a:r>
              <a:rPr lang="en-US" smtClean="0">
                <a:ea typeface="ＭＳ Ｐゴシック" pitchFamily="34" charset="-128"/>
              </a:rPr>
              <a:t>Next state and output functions are combinational – case or assign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No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inferred latches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Make sure you can reset your FSM</a:t>
            </a:r>
          </a:p>
          <a:p>
            <a:r>
              <a:rPr lang="en-US" smtClean="0">
                <a:ea typeface="ＭＳ Ｐゴシック" pitchFamily="34" charset="-128"/>
              </a:rPr>
              <a:t>Use defines for state encoding (and width)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graphicFrame>
        <p:nvGraphicFramePr>
          <p:cNvPr id="35843" name="Object 2"/>
          <p:cNvGraphicFramePr>
            <a:graphicFrameLocks noChangeAspect="1"/>
          </p:cNvGraphicFramePr>
          <p:nvPr/>
        </p:nvGraphicFramePr>
        <p:xfrm>
          <a:off x="0" y="1101725"/>
          <a:ext cx="35560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Visio" r:id="rId4" imgW="5067300" imgH="1358900" progId="Visio.Drawing.6">
                  <p:embed/>
                </p:oleObj>
              </mc:Choice>
              <mc:Fallback>
                <p:oleObj name="Visio" r:id="rId4" imgW="5067300" imgH="13589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01725"/>
                        <a:ext cx="35560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255588" y="2046288"/>
            <a:ext cx="3581400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FSM Example for Lecture 7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Bill Dally 1/30/03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define state assignment - one hot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SWIDTH 4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GNS 4'b1000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YNS 4'b0100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GEW 4'b0010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YEW 4'b0001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define output codes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GNSL 6'b100001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YNSL 6'b010001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GEWL 6'b001100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YEWL 6'b001010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define flip-flop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module DFF(clk, in, out)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parameter n = 1;  // width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input clk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input [n-1:0] in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output [n-1:0] out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reg [n-1:0] out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always @(posedge clk)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out = in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endmodule </a:t>
            </a: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3733800" y="1101725"/>
            <a:ext cx="5530850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Traffic_Light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Inputs: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  clk - system clock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  rst - reset - high true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  carew - car east/west - true when car is waiting in east-west direction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Outputs: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  lights - (6 bits) {gns, yns, rns, gew, yew, rew}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Waits in state GNS until carew is true, then sequences YNS, GEW, YEW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and back to GNS.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module Traffic_Light(clk, rst, carew, lights)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input clk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input rst ;            // reset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input carew ;          // car present on east-west road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output [5:0] lights ;  // {gns, yns, rns, gew, yew, rew}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wire [`SWIDTH-1:0] state, next ; // current and next state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reg [`SWIDTH-1:0] next1 ;        // next state w/o reset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reg [5:0] lights ;               // output - six lights 1=on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// instantiate state register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DFF #(`SWIDTH) state_reg(clk, next, state)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// next state and output equations - this is combinational logic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always @(state or carew) begin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case(state)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`GNS: {next1, lights} = {(carew ? `YNS : `GNS), `GNSL}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`YNS: {next1, lights} = {`GEW, `YNSL}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`GEW: {next1, lights} = {`YEW, `GEWL}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`YEW: {next1, lights} = {`GNS, `YEWL}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endcase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end 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// add reset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assign next = rst ? `GNS : next1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endmodule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215900" y="981075"/>
            <a:ext cx="652463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900" b="0"/>
              <a:t>¬carew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820738" y="1408113"/>
            <a:ext cx="331787" cy="115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800" b="0"/>
              <a:t>carew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3860800" y="3530600"/>
            <a:ext cx="3205163" cy="3857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aphicFrame>
        <p:nvGraphicFramePr>
          <p:cNvPr id="36868" name="Object 2"/>
          <p:cNvGraphicFramePr>
            <a:graphicFrameLocks noChangeAspect="1"/>
          </p:cNvGraphicFramePr>
          <p:nvPr/>
        </p:nvGraphicFramePr>
        <p:xfrm>
          <a:off x="304800" y="5145088"/>
          <a:ext cx="35560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Visio" r:id="rId4" imgW="5067300" imgH="1358900" progId="Visio.Drawing.6">
                  <p:embed/>
                </p:oleObj>
              </mc:Choice>
              <mc:Fallback>
                <p:oleObj name="Visio" r:id="rId4" imgW="5067300" imgH="13589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145088"/>
                        <a:ext cx="35560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152400" y="1101725"/>
            <a:ext cx="35814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FSM Example for Lecture 7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Bill Dally 1/30/03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define state assignment - one hot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SWIDTH 4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GNS 4'b1000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YNS 4'b0100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GEW 4'b0010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YEW 4'b0001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define output codes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GNSL 6'b100001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YNSL 6'b010001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GEWL 6'b001100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YEWL 6'b001010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define flip-flop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module DFF(clk, in, out)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parameter n = 1;  // width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input clk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input [n-1:0] in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output [n-1:0] out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reg [n-1:0] out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always @(posedge clk)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out = in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endmodule </a:t>
            </a:r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3733800" y="1101725"/>
            <a:ext cx="5530850" cy="4370388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Traffic_Light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Inputs: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  clk - system clock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  rst - reset - high true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  carew - car east/west - true when car is waiting in east-west direction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Outputs: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  lights - (6 bits) {gns, yns, rns, gew, yew, rew}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Waits in state GNS until carew is true, then sequences YNS, GEW, YEW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and back to GNS.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module Traffic_Light(clk, rst, carew, lights)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input clk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input rst ;            // reset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input carew ;          // car present on east-west road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output [5:0] lights ;  // {gns, yns, rns, gew, yew, rew}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wire [`SWIDTH-1:0] state, next ; // current and next state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reg [`SWIDTH-1:0] next1 ;        // next state w/o reset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reg [5:0] lights ;               // output - six lights 1=on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// instantiate state register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DFF #(`SWIDTH) state_reg(clk, next, state)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// next state and output equations - this is combinational logic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always @(state or carew) begin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case(state)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`GNS: {next1, lights} = {(carew ? `YNS : `GNS), `GNSL}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`YNS: {next1, lights} = {`GEW, `YNSL}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`GEW: {next1, lights} = {`YEW, `GEWL}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`YEW: {next1, lights} = {`GNS, `YEWL}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endcase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end 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// add reset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assign next = rst ? `GNS : next1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endmodule</a:t>
            </a:r>
          </a:p>
        </p:txBody>
      </p:sp>
      <p:sp>
        <p:nvSpPr>
          <p:cNvPr id="368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Feedback (state) in explicitly declared DFF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3860800" y="3911600"/>
            <a:ext cx="4705350" cy="113982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aphicFrame>
        <p:nvGraphicFramePr>
          <p:cNvPr id="37892" name="Object 2"/>
          <p:cNvGraphicFramePr>
            <a:graphicFrameLocks noChangeAspect="1"/>
          </p:cNvGraphicFramePr>
          <p:nvPr/>
        </p:nvGraphicFramePr>
        <p:xfrm>
          <a:off x="304800" y="5145088"/>
          <a:ext cx="35560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Visio" r:id="rId4" imgW="5067300" imgH="1358900" progId="Visio.Drawing.6">
                  <p:embed/>
                </p:oleObj>
              </mc:Choice>
              <mc:Fallback>
                <p:oleObj name="Visio" r:id="rId4" imgW="5067300" imgH="13589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145088"/>
                        <a:ext cx="35560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152400" y="1101725"/>
            <a:ext cx="35814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FSM Example for Lecture 7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Bill Dally 1/30/03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define state assignment - one hot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SWIDTH 4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GNS 4'b1000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YNS 4'b0100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GEW 4'b0010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YEW 4'b0001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define output codes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GNSL 6'b100001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YNSL 6'b010001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GEWL 6'b001100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YEWL 6'b001010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define flip-flop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module DFF(clk, in, out)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parameter n = 1;  // width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input clk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input [n-1:0] in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output [n-1:0] out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reg [n-1:0] out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always @(posedge clk)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out = in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endmodule </a:t>
            </a:r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3733800" y="1101725"/>
            <a:ext cx="5530850" cy="4370388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Traffic_Light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Inputs: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  clk - system clock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  rst - reset - high true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  carew - car east/west - true when car is waiting in east-west direction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Outputs: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  lights - (6 bits) {gns, yns, rns, gew, yew, rew}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Waits in state GNS until carew is true, then sequences YNS, GEW, YEW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and back to GNS.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module Traffic_Light(clk, rst, carew, lights)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input clk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input rst ;            // reset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input carew ;          // car present on east-west road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output [5:0] lights ;  // {gns, yns, rns, gew, yew, rew}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wire [`SWIDTH-1:0] state, next ; // current and next state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reg [`SWIDTH-1:0] next1 ;        // next state w/o reset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reg [5:0] lights ;               // output - six lights 1=on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// instantiate state register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DFF #(`SWIDTH) state_reg(clk, next, state)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// next state and output equations - this is combinational logic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always @(state or carew) begin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case(state)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`GNS: {next1, lights} = {(carew ? `YNS : `GNS), `GNSL}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`YNS: {next1, lights} = {`GEW, `YNSL}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`GEW: {next1, lights} = {`YEW, `GEWL}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`YEW: {next1, lights} = {`GNS, `YEWL}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endcase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end 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// add reset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assign next = rst ? `GNS : next1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endmodule</a:t>
            </a:r>
          </a:p>
        </p:txBody>
      </p:sp>
      <p:sp>
        <p:nvSpPr>
          <p:cNvPr id="37895" name="Rectangle 6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Next-state and output functions are combinational</a:t>
            </a:r>
          </a:p>
        </p:txBody>
      </p:sp>
      <p:sp>
        <p:nvSpPr>
          <p:cNvPr id="37896" name="AutoShape 7"/>
          <p:cNvSpPr>
            <a:spLocks noChangeArrowheads="1"/>
          </p:cNvSpPr>
          <p:nvPr/>
        </p:nvSpPr>
        <p:spPr bwMode="auto">
          <a:xfrm>
            <a:off x="493713" y="2586038"/>
            <a:ext cx="2949575" cy="1327150"/>
          </a:xfrm>
          <a:prstGeom prst="wedgeRoundRectCallout">
            <a:avLst>
              <a:gd name="adj1" fmla="val 71366"/>
              <a:gd name="adj2" fmla="val 76588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Case statement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concatenation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to assign next state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and outputs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3860800" y="4983163"/>
            <a:ext cx="3205163" cy="34607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aphicFrame>
        <p:nvGraphicFramePr>
          <p:cNvPr id="38916" name="Object 2"/>
          <p:cNvGraphicFramePr>
            <a:graphicFrameLocks noChangeAspect="1"/>
          </p:cNvGraphicFramePr>
          <p:nvPr/>
        </p:nvGraphicFramePr>
        <p:xfrm>
          <a:off x="304800" y="5145088"/>
          <a:ext cx="35560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Visio" r:id="rId4" imgW="5067300" imgH="1358900" progId="Visio.Drawing.6">
                  <p:embed/>
                </p:oleObj>
              </mc:Choice>
              <mc:Fallback>
                <p:oleObj name="Visio" r:id="rId4" imgW="5067300" imgH="13589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145088"/>
                        <a:ext cx="35560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152400" y="1101725"/>
            <a:ext cx="35814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FSM Example for Lecture 7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Bill Dally 1/30/03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define state assignment - one hot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SWIDTH 4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GNS 4'b1000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YNS 4'b0100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GEW 4'b0010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YEW 4'b0001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define output codes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GNSL 6'b100001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YNSL 6'b010001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GEWL 6'b001100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YEWL 6'b001010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define flip-flop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module DFF(clk, in, out)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parameter n = 1;  // width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input clk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input [n-1:0] in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output [n-1:0] out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reg [n-1:0] out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always @(posedge clk)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out = in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endmodule </a:t>
            </a: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3733800" y="1101725"/>
            <a:ext cx="5530850" cy="4370388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Traffic_Light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Inputs: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  clk - system clock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  rst - reset - high true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  carew - car east/west - true when car is waiting in east-west direction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Outputs: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  lights - (6 bits) {gns, yns, rns, gew, yew, rew}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Waits in state GNS until carew is true, then sequences YNS, GEW, YEW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and back to GNS.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module Traffic_Light(clk, rst, carew, lights)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input clk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input rst ;            // reset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input carew ;          // car present on east-west road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output [5:0] lights ;  // {gns, yns, rns, gew, yew, rew}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wire [`SWIDTH-1:0] state, next ; // current and next state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reg [`SWIDTH-1:0] next1 ;        // next state w/o reset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reg [5:0] lights ;               // output - six lights 1=on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// instantiate state register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DFF #(`SWIDTH) state_reg(clk, next, state)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// next state and output equations - this is combinational logic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always @(state or carew) begin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case(state)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`GNS: {next1, lights} = {(carew ? `YNS : `GNS), `GNSL}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`YNS: {next1, lights} = {`GEW, `YNSL}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`GEW: {next1, lights} = {`YEW, `GEWL}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`YEW: {next1, lights} = {`GNS, `YEWL}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endcase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end 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// add reset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assign next = rst ? `GNS : next1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endmodule</a:t>
            </a:r>
          </a:p>
        </p:txBody>
      </p:sp>
      <p:sp>
        <p:nvSpPr>
          <p:cNvPr id="3891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Explicit reset</a:t>
            </a:r>
          </a:p>
        </p:txBody>
      </p:sp>
      <p:sp>
        <p:nvSpPr>
          <p:cNvPr id="38920" name="AutoShape 7"/>
          <p:cNvSpPr>
            <a:spLocks noChangeArrowheads="1"/>
          </p:cNvSpPr>
          <p:nvPr/>
        </p:nvSpPr>
        <p:spPr bwMode="auto">
          <a:xfrm>
            <a:off x="6061075" y="5672138"/>
            <a:ext cx="2949575" cy="669925"/>
          </a:xfrm>
          <a:prstGeom prst="wedgeRoundRectCallout">
            <a:avLst>
              <a:gd name="adj1" fmla="val -41444"/>
              <a:gd name="adj2" fmla="val -110236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Separate assign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for reset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152400" y="1811338"/>
            <a:ext cx="3205163" cy="754062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graphicFrame>
        <p:nvGraphicFramePr>
          <p:cNvPr id="39940" name="Object 2"/>
          <p:cNvGraphicFramePr>
            <a:graphicFrameLocks noChangeAspect="1"/>
          </p:cNvGraphicFramePr>
          <p:nvPr/>
        </p:nvGraphicFramePr>
        <p:xfrm>
          <a:off x="304800" y="5145088"/>
          <a:ext cx="35560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Visio" r:id="rId4" imgW="5067300" imgH="1358900" progId="Visio.Drawing.6">
                  <p:embed/>
                </p:oleObj>
              </mc:Choice>
              <mc:Fallback>
                <p:oleObj name="Visio" r:id="rId4" imgW="5067300" imgH="13589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145088"/>
                        <a:ext cx="35560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152400" y="1101725"/>
            <a:ext cx="35814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FSM Example for Lecture 7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Bill Dally 1/30/03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define state assignment - one hot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SWIDTH 4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GNS 4'b1000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YNS 4'b0100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GEW 4'b0010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YEW 4'b0001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define output codes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GNSL 6'b100001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YNSL 6'b010001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GEWL 6'b001100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`define YEWL 6'b001010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define flip-flop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module DFF(clk, in, out)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parameter n = 1;  // width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input clk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input [n-1:0] in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output [n-1:0] out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reg [n-1:0] out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always @(posedge clk)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out = in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endmodule </a:t>
            </a:r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3733800" y="1101725"/>
            <a:ext cx="5530850" cy="44577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Traffic_Light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Inputs: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  clk - system clock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  rst - reset - high true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  carew - car east/west - true when car is waiting in east-west direction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Outputs: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  lights - (6 bits) {gns, yns, rns, gew, yew, rew}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Waits in state GNS until carew is true, then sequences YNS, GEW, YEW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and back to GNS.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module Traffic_Light(clk, rst, carew, lights)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input clk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input rst ;            // reset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input carew ;          // car present on east-west road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output [5:0] lights ;  // {gns, yns, rns, gew, yew, rew}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wire [`SWIDTH-1:0] state, next ; // current and next state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reg [`SWIDTH-1:0] next1 ;        // next state w/o reset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reg [5:0] lights ;               // output - six lights 1=on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// instantiate state register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DFF #(`SWIDTH) state_reg(clk, next, state)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// next state and output equations - this is combinational logic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always @* begin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case(state)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`GNS: {next1, lights} = {(carew ? `YNS : `GNS), `GNSL}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`YNS: {next1, lights} = {`GEW, `YNSL}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`GEW: {next1, lights} = {`YEW, `GEWL}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`YEW: {next1, lights} = {`GNS, `YEWL}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endcase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end 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// add reset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assign next = rst ? `GNS : next1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endmodule</a:t>
            </a:r>
          </a:p>
        </p:txBody>
      </p:sp>
      <p:sp>
        <p:nvSpPr>
          <p:cNvPr id="399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Use defines for state assignment and width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Defines for output codes are a good idea too.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762000" y="381000"/>
            <a:ext cx="32766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x xxxx xxxxxx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1 0 xxxx xxxxxx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1000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1000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1000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1000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0100 010001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0010 001100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0001 001010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1000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1000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1000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1000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0100 010001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0010 001100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0001 001010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1000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0100 010001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0010 001100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0001 001010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711575" y="609600"/>
            <a:ext cx="5432425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test bench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module test_fsm1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reg clk, rst, carew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wire [5:0] lights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traffic_light tl(clk, rst, carew, lights)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// clock with period of 10 units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initial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forever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begin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  #5 clk = 1 ; #5 clk = 0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  $display("%b %b %b %b",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  rst, carew, tl.state, lights 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end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// input stimuli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initial begin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#10 rst = 0 ;              // start w/o reset to show x state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#20 rst = 1 ; carew = 0 ;  // reset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#10 rst = 0 ;              // remove reset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#30 carew = 1 ;            // wait 3 cycles, then car arrives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#10 carew = 0 ;            // car leaves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#60 carew = 1 ;            // wait 6 cycles then car comes and stays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#80                        // 8 more cycles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$stop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end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endmodule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Courier New" pitchFamily="49" charset="0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6963"/>
            <a:ext cx="914400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762000" y="381000"/>
            <a:ext cx="32766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x xxxx xxxxxx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1 0 xxxx xxxxxx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1000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1000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1000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1000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0100 010001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0010 001100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0001 001010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1000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1000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1000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1000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0100 010001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0010 001100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0001 001010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1000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0100 010001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0010 001100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0001 001010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711575" y="609600"/>
            <a:ext cx="5432425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test bench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module test_fsm1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reg clk, rst, carew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wire [5:0] lights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traffic_light tl(clk, rst, carew, lights)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// clock with period of 10 units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initial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forever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begin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  #5 clk = 1 ; #5 clk = 0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  $display("%b %b %b %b",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  rst, carew, tl.state, lights 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end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// input stimuli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initial begin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#10 rst = 0 ;              // start w/o reset to show x state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#20 rst = 1 ; carew = 0 ;  // reset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#10 rst = 0 ;              // remove reset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#30 carew = 1 ;            // wait 3 cycles, then car arrives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#10 carew = 0 ;            // car leaves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#60 carew = 1 ;            // wait 6 cycles then car comes and stays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#80                        // 8 more cycles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$stop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end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endmodule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Courier New" pitchFamily="49" charset="0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6963"/>
            <a:ext cx="914400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</a:p>
        </p:txBody>
      </p:sp>
      <p:sp>
        <p:nvSpPr>
          <p:cNvPr id="41990" name="AutoShape 7"/>
          <p:cNvSpPr>
            <a:spLocks noChangeArrowheads="1"/>
          </p:cNvSpPr>
          <p:nvPr/>
        </p:nvSpPr>
        <p:spPr bwMode="auto">
          <a:xfrm>
            <a:off x="3614738" y="541338"/>
            <a:ext cx="2949575" cy="681037"/>
          </a:xfrm>
          <a:prstGeom prst="wedgeRoundRectCallout">
            <a:avLst>
              <a:gd name="adj1" fmla="val -64981"/>
              <a:gd name="adj2" fmla="val -45782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State starts at X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need to reset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Today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Sequential logic: circuits with state</a:t>
            </a:r>
          </a:p>
          <a:p>
            <a:pPr lvl="1"/>
            <a:r>
              <a:rPr lang="en-US" i="1" smtClean="0">
                <a:ea typeface="ＭＳ Ｐゴシック" pitchFamily="34" charset="-128"/>
              </a:rPr>
              <a:t>Synchronizes</a:t>
            </a:r>
            <a:r>
              <a:rPr lang="en-US" smtClean="0">
                <a:ea typeface="ＭＳ Ｐゴシック" pitchFamily="34" charset="-128"/>
              </a:rPr>
              <a:t> state transitions to a clock</a:t>
            </a:r>
          </a:p>
          <a:p>
            <a:r>
              <a:rPr lang="en-US" smtClean="0">
                <a:ea typeface="ＭＳ Ｐゴシック" pitchFamily="34" charset="-128"/>
              </a:rPr>
              <a:t>D Flip-flops (DFF)</a:t>
            </a:r>
          </a:p>
          <a:p>
            <a:r>
              <a:rPr lang="en-US" smtClean="0">
                <a:ea typeface="ＭＳ Ｐゴシック" pitchFamily="34" charset="-128"/>
              </a:rPr>
              <a:t>Finite state machines (FSMs)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One-hot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Binary</a:t>
            </a:r>
          </a:p>
          <a:p>
            <a:r>
              <a:rPr lang="en-US" smtClean="0">
                <a:ea typeface="ＭＳ Ｐゴシック" pitchFamily="34" charset="-128"/>
              </a:rPr>
              <a:t>Desigining state machines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State/input tables</a:t>
            </a:r>
          </a:p>
          <a:p>
            <a:r>
              <a:rPr lang="en-US" smtClean="0">
                <a:ea typeface="ＭＳ Ｐゴシック" pitchFamily="34" charset="-128"/>
              </a:rPr>
              <a:t>FSMs in Verilog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Style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Explicit state declaration</a:t>
            </a:r>
          </a:p>
          <a:p>
            <a:pPr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762000" y="381000"/>
            <a:ext cx="32766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x xxxx xxxxxx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1 0 xxxx xxxxxx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1000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1000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1000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1000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0100 010001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0010 001100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0001 001010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1000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1000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1000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1000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0100 010001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0010 001100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0001 001010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1000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0100 010001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0010 001100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0001 001010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711575" y="609600"/>
            <a:ext cx="5432425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 test bench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//-----------------------------------------------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module test_fsm1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reg clk, rst, carew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wire [5:0] lights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traffic_light tl(clk, rst, carew, lights)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// clock with period of 10 units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initial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forever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begin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  #5 clk = 1 ; #5 clk = 0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  $display("%b %b %b %b",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  rst, carew, tl.state, lights )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  end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// input stimuli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initial begin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#10 rst = 0 ;              // start w/o reset to show x state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#20 rst = 1 ; carew = 0 ;  // reset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#10 rst = 0 ;              // remove reset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#30 carew = 1 ;            // wait 3 cycles, then car arrives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#10 carew = 0 ;            // car leaves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#60 carew = 1 ;            // wait 6 cycles then car comes and stays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#80                        // 8 more cycles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  $stop ;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  end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Courier New" pitchFamily="49" charset="0"/>
              </a:rPr>
              <a:t>endmodule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Courier New" pitchFamily="49" charset="0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6963"/>
            <a:ext cx="914400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</a:p>
        </p:txBody>
      </p:sp>
      <p:sp>
        <p:nvSpPr>
          <p:cNvPr id="43014" name="AutoShape 7"/>
          <p:cNvSpPr>
            <a:spLocks noChangeArrowheads="1"/>
          </p:cNvSpPr>
          <p:nvPr/>
        </p:nvSpPr>
        <p:spPr bwMode="auto">
          <a:xfrm>
            <a:off x="3808413" y="1447800"/>
            <a:ext cx="2949575" cy="681038"/>
          </a:xfrm>
          <a:prstGeom prst="wedgeRoundRectCallout">
            <a:avLst>
              <a:gd name="adj1" fmla="val -70722"/>
              <a:gd name="adj2" fmla="val 1463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Car arrives on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 east-west road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1409700" y="1828800"/>
            <a:ext cx="63246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//----------------------------------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// define state assignment - Gray code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//----------------------------------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`define SWIDTH 2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`define GNS 2'b00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`define YNS 2'b01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`define GEW 2'b11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`define YEW 2'b10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Change the state assignment with defines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228600"/>
            <a:ext cx="32766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x xx xxxxxx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1 0 xx xxxxxx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01 010001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11 001100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10 001010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0 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01 010001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11 001100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10 001010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00 100001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01 010001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11 001100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latin typeface="Courier New" pitchFamily="49" charset="0"/>
              </a:rPr>
              <a:t># 0 1 10 001010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24400"/>
            <a:ext cx="90678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600" smtClean="0">
                <a:ea typeface="ＭＳ Ｐゴシック" pitchFamily="34" charset="-128"/>
              </a:rPr>
              <a:t>Sequential logic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ea typeface="ＭＳ Ｐゴシック" pitchFamily="34" charset="-128"/>
              </a:rPr>
              <a:t>State feedback around combinational logic</a:t>
            </a:r>
          </a:p>
          <a:p>
            <a:pPr>
              <a:lnSpc>
                <a:spcPct val="80000"/>
              </a:lnSpc>
            </a:pPr>
            <a:r>
              <a:rPr lang="en-US" sz="1600" smtClean="0">
                <a:ea typeface="ＭＳ Ｐゴシック" pitchFamily="34" charset="-128"/>
              </a:rPr>
              <a:t>Synchronous sequential logic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ea typeface="ＭＳ Ｐゴシック" pitchFamily="34" charset="-128"/>
              </a:rPr>
              <a:t>State register </a:t>
            </a:r>
            <a:r>
              <a:rPr lang="en-US" sz="1600" i="1" smtClean="0">
                <a:ea typeface="ＭＳ Ｐゴシック" pitchFamily="34" charset="-128"/>
              </a:rPr>
              <a:t>synchronizes</a:t>
            </a:r>
            <a:r>
              <a:rPr lang="en-US" sz="1600" smtClean="0">
                <a:ea typeface="ＭＳ Ｐゴシック" pitchFamily="34" charset="-128"/>
              </a:rPr>
              <a:t> state transitions with a clock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ea typeface="ＭＳ Ｐゴシック" pitchFamily="34" charset="-128"/>
              </a:rPr>
              <a:t>All bits of state are updated at the same time on the rising edge of the clock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ea typeface="ＭＳ Ｐゴシック" pitchFamily="34" charset="-128"/>
              </a:rPr>
              <a:t>Reduces synchronous machine design to combinational design of next-state function</a:t>
            </a:r>
          </a:p>
          <a:p>
            <a:pPr>
              <a:lnSpc>
                <a:spcPct val="80000"/>
              </a:lnSpc>
            </a:pPr>
            <a:r>
              <a:rPr lang="en-US" sz="1600" smtClean="0">
                <a:ea typeface="ＭＳ Ｐゴシック" pitchFamily="34" charset="-128"/>
              </a:rPr>
              <a:t>State diagram and table describe next-state and output functions</a:t>
            </a:r>
            <a:br>
              <a:rPr lang="en-US" sz="1600" smtClean="0">
                <a:ea typeface="ＭＳ Ｐゴシック" pitchFamily="34" charset="-128"/>
              </a:rPr>
            </a:br>
            <a:r>
              <a:rPr lang="en-US" sz="1600" smtClean="0">
                <a:ea typeface="ＭＳ Ｐゴシック" pitchFamily="34" charset="-128"/>
              </a:rPr>
              <a:t/>
            </a:r>
            <a:br>
              <a:rPr lang="en-US" sz="1600" smtClean="0">
                <a:ea typeface="ＭＳ Ｐゴシック" pitchFamily="34" charset="-128"/>
              </a:rPr>
            </a:br>
            <a:endParaRPr lang="en-US" sz="160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smtClean="0">
                <a:ea typeface="ＭＳ Ｐゴシック" pitchFamily="34" charset="-128"/>
              </a:rPr>
              <a:t/>
            </a:r>
            <a:br>
              <a:rPr lang="en-US" sz="1600" smtClean="0">
                <a:ea typeface="ＭＳ Ｐゴシック" pitchFamily="34" charset="-128"/>
              </a:rPr>
            </a:br>
            <a:endParaRPr lang="en-US" sz="160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160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160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600" smtClean="0">
                <a:ea typeface="ＭＳ Ｐゴシック" pitchFamily="34" charset="-128"/>
              </a:rPr>
              <a:t>State assignment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ea typeface="ＭＳ Ｐゴシック" pitchFamily="34" charset="-128"/>
              </a:rPr>
              <a:t>Assign binary codes to states – one hot or binary</a:t>
            </a:r>
          </a:p>
          <a:p>
            <a:pPr>
              <a:lnSpc>
                <a:spcPct val="80000"/>
              </a:lnSpc>
            </a:pPr>
            <a:r>
              <a:rPr lang="en-US" sz="1600" smtClean="0">
                <a:ea typeface="ＭＳ Ｐゴシック" pitchFamily="34" charset="-128"/>
              </a:rPr>
              <a:t>Implementation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ea typeface="ＭＳ Ｐゴシック" pitchFamily="34" charset="-128"/>
              </a:rPr>
              <a:t>Design combinational logic for next-state and output functions</a:t>
            </a:r>
          </a:p>
          <a:p>
            <a:pPr>
              <a:lnSpc>
                <a:spcPct val="80000"/>
              </a:lnSpc>
            </a:pPr>
            <a:r>
              <a:rPr lang="en-US" sz="1600" smtClean="0">
                <a:ea typeface="ＭＳ Ｐゴシック" pitchFamily="34" charset="-128"/>
              </a:rPr>
              <a:t>Verilog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ea typeface="ＭＳ Ｐゴシック" pitchFamily="34" charset="-128"/>
              </a:rPr>
              <a:t>Explicitly instantiate flip-flops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ea typeface="ＭＳ Ｐゴシック" pitchFamily="34" charset="-128"/>
              </a:rPr>
              <a:t>Case (or casex) statement for next-state function</a:t>
            </a:r>
          </a:p>
          <a:p>
            <a:pPr lvl="1">
              <a:lnSpc>
                <a:spcPct val="80000"/>
              </a:lnSpc>
            </a:pPr>
            <a:r>
              <a:rPr lang="en-US" sz="1600" smtClean="0">
                <a:ea typeface="ＭＳ Ｐゴシック" pitchFamily="34" charset="-128"/>
              </a:rPr>
              <a:t>Use defines for state assignment</a:t>
            </a:r>
          </a:p>
          <a:p>
            <a:pPr>
              <a:lnSpc>
                <a:spcPct val="80000"/>
              </a:lnSpc>
            </a:pPr>
            <a:endParaRPr lang="en-US" sz="1600" smtClean="0">
              <a:ea typeface="ＭＳ Ｐゴシック" pitchFamily="34" charset="-128"/>
            </a:endParaRPr>
          </a:p>
        </p:txBody>
      </p:sp>
      <p:graphicFrame>
        <p:nvGraphicFramePr>
          <p:cNvPr id="46085" name="Object 2"/>
          <p:cNvGraphicFramePr>
            <a:graphicFrameLocks noChangeAspect="1"/>
          </p:cNvGraphicFramePr>
          <p:nvPr>
            <p:ph sz="half" idx="4294967295"/>
          </p:nvPr>
        </p:nvGraphicFramePr>
        <p:xfrm>
          <a:off x="5073650" y="2873375"/>
          <a:ext cx="32480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Worksheet" r:id="rId4" imgW="2463800" imgH="762000" progId="Excel.Sheet.8">
                  <p:embed/>
                </p:oleObj>
              </mc:Choice>
              <mc:Fallback>
                <p:oleObj name="Worksheet" r:id="rId4" imgW="2463800" imgH="7620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2873375"/>
                        <a:ext cx="324802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3"/>
          <p:cNvGraphicFramePr>
            <a:graphicFrameLocks noChangeAspect="1"/>
          </p:cNvGraphicFramePr>
          <p:nvPr/>
        </p:nvGraphicFramePr>
        <p:xfrm>
          <a:off x="423863" y="2960688"/>
          <a:ext cx="35560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Visio" r:id="rId6" imgW="5067300" imgH="1358900" progId="Visio.Drawing.6">
                  <p:embed/>
                </p:oleObj>
              </mc:Choice>
              <mc:Fallback>
                <p:oleObj name="Visio" r:id="rId6" imgW="5067300" imgH="13589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2960688"/>
                        <a:ext cx="35560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Next Time	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Data Path FSMs</a:t>
            </a: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graphicFrame>
        <p:nvGraphicFramePr>
          <p:cNvPr id="683010" name="Object 2"/>
          <p:cNvGraphicFramePr>
            <a:graphicFrameLocks noChangeAspect="1"/>
          </p:cNvGraphicFramePr>
          <p:nvPr/>
        </p:nvGraphicFramePr>
        <p:xfrm>
          <a:off x="409575" y="2487613"/>
          <a:ext cx="3602038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Visio" r:id="rId4" imgW="1803400" imgH="749300" progId="Visio.Drawing.6">
                  <p:embed/>
                </p:oleObj>
              </mc:Choice>
              <mc:Fallback>
                <p:oleObj name="Visio" r:id="rId4" imgW="1803400" imgH="7493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2487613"/>
                        <a:ext cx="3602038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3011" name="Text Box 3"/>
          <p:cNvSpPr txBox="1">
            <a:spLocks noChangeArrowheads="1"/>
          </p:cNvSpPr>
          <p:nvPr/>
        </p:nvSpPr>
        <p:spPr bwMode="auto">
          <a:xfrm>
            <a:off x="822325" y="4003675"/>
            <a:ext cx="288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latin typeface="Tahoma" pitchFamily="34" charset="0"/>
              </a:rPr>
              <a:t>Combinational Logic</a:t>
            </a:r>
          </a:p>
        </p:txBody>
      </p:sp>
      <p:sp>
        <p:nvSpPr>
          <p:cNvPr id="683012" name="Text Box 4"/>
          <p:cNvSpPr txBox="1">
            <a:spLocks noChangeArrowheads="1"/>
          </p:cNvSpPr>
          <p:nvPr/>
        </p:nvSpPr>
        <p:spPr bwMode="auto">
          <a:xfrm>
            <a:off x="5875338" y="4460875"/>
            <a:ext cx="237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latin typeface="Tahoma" pitchFamily="34" charset="0"/>
              </a:rPr>
              <a:t>Sequential Logic</a:t>
            </a:r>
          </a:p>
        </p:txBody>
      </p:sp>
      <p:graphicFrame>
        <p:nvGraphicFramePr>
          <p:cNvPr id="683013" name="Object 3"/>
          <p:cNvGraphicFramePr>
            <a:graphicFrameLocks noChangeAspect="1"/>
          </p:cNvGraphicFramePr>
          <p:nvPr/>
        </p:nvGraphicFramePr>
        <p:xfrm>
          <a:off x="5427663" y="2098675"/>
          <a:ext cx="3271837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Visio" r:id="rId6" imgW="1638300" imgH="1117600" progId="Visio.Drawing.6">
                  <p:embed/>
                </p:oleObj>
              </mc:Choice>
              <mc:Fallback>
                <p:oleObj name="Visio" r:id="rId6" imgW="1638300" imgH="11176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663" y="2098675"/>
                        <a:ext cx="3271837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Sequential logic has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autoUpdateAnimBg="0"/>
      <p:bldP spid="68301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 Flip-Flop	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Input: D</a:t>
            </a:r>
          </a:p>
          <a:p>
            <a:r>
              <a:rPr lang="en-US" smtClean="0">
                <a:ea typeface="ＭＳ Ｐゴシック" pitchFamily="34" charset="-128"/>
              </a:rPr>
              <a:t>Output: Q</a:t>
            </a:r>
          </a:p>
          <a:p>
            <a:r>
              <a:rPr lang="en-US" smtClean="0">
                <a:ea typeface="ＭＳ Ｐゴシック" pitchFamily="34" charset="-128"/>
              </a:rPr>
              <a:t>Clock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Q outputs a steady value</a:t>
            </a:r>
          </a:p>
          <a:p>
            <a:r>
              <a:rPr lang="en-US" smtClean="0">
                <a:ea typeface="ＭＳ Ｐゴシック" pitchFamily="34" charset="-128"/>
              </a:rPr>
              <a:t>Edge on Clock changes Q to be D</a:t>
            </a:r>
          </a:p>
          <a:p>
            <a:r>
              <a:rPr lang="en-US" smtClean="0">
                <a:ea typeface="ＭＳ Ｐゴシック" pitchFamily="34" charset="-128"/>
              </a:rPr>
              <a:t>Flip-flop stores state</a:t>
            </a:r>
          </a:p>
          <a:p>
            <a:r>
              <a:rPr lang="en-US" smtClean="0">
                <a:ea typeface="ＭＳ Ｐゴシック" pitchFamily="34" charset="-128"/>
              </a:rPr>
              <a:t>Allows sequential circuits to iterate</a:t>
            </a:r>
          </a:p>
        </p:txBody>
      </p:sp>
      <p:grpSp>
        <p:nvGrpSpPr>
          <p:cNvPr id="17413" name="Group 29"/>
          <p:cNvGrpSpPr>
            <a:grpSpLocks/>
          </p:cNvGrpSpPr>
          <p:nvPr/>
        </p:nvGrpSpPr>
        <p:grpSpPr bwMode="auto">
          <a:xfrm>
            <a:off x="4881563" y="1276350"/>
            <a:ext cx="3133725" cy="1711325"/>
            <a:chOff x="2805" y="994"/>
            <a:chExt cx="1974" cy="1078"/>
          </a:xfrm>
        </p:grpSpPr>
        <p:grpSp>
          <p:nvGrpSpPr>
            <p:cNvPr id="17434" name="Group 11"/>
            <p:cNvGrpSpPr>
              <a:grpSpLocks/>
            </p:cNvGrpSpPr>
            <p:nvPr/>
          </p:nvGrpSpPr>
          <p:grpSpPr bwMode="auto">
            <a:xfrm>
              <a:off x="2805" y="994"/>
              <a:ext cx="1974" cy="946"/>
              <a:chOff x="2805" y="994"/>
              <a:chExt cx="1974" cy="946"/>
            </a:xfrm>
          </p:grpSpPr>
          <p:sp>
            <p:nvSpPr>
              <p:cNvPr id="17437" name="Rectangle 5"/>
              <p:cNvSpPr>
                <a:spLocks noChangeArrowheads="1"/>
              </p:cNvSpPr>
              <p:nvPr/>
            </p:nvSpPr>
            <p:spPr bwMode="auto">
              <a:xfrm>
                <a:off x="3440" y="994"/>
                <a:ext cx="704" cy="82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7438" name="Text Box 6"/>
              <p:cNvSpPr txBox="1">
                <a:spLocks noChangeArrowheads="1"/>
              </p:cNvSpPr>
              <p:nvPr/>
            </p:nvSpPr>
            <p:spPr bwMode="auto">
              <a:xfrm>
                <a:off x="3482" y="1312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b="0"/>
                  <a:t>D</a:t>
                </a:r>
              </a:p>
            </p:txBody>
          </p:sp>
          <p:sp>
            <p:nvSpPr>
              <p:cNvPr id="17439" name="Text Box 7"/>
              <p:cNvSpPr txBox="1">
                <a:spLocks noChangeArrowheads="1"/>
              </p:cNvSpPr>
              <p:nvPr/>
            </p:nvSpPr>
            <p:spPr bwMode="auto">
              <a:xfrm>
                <a:off x="3974" y="1312"/>
                <a:ext cx="12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b="0"/>
                  <a:t>Q</a:t>
                </a:r>
              </a:p>
            </p:txBody>
          </p:sp>
          <p:sp>
            <p:nvSpPr>
              <p:cNvPr id="17440" name="Text Box 8"/>
              <p:cNvSpPr txBox="1">
                <a:spLocks noChangeArrowheads="1"/>
              </p:cNvSpPr>
              <p:nvPr/>
            </p:nvSpPr>
            <p:spPr bwMode="auto">
              <a:xfrm>
                <a:off x="3765" y="1633"/>
                <a:ext cx="120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3200" b="0"/>
                  <a:t>^</a:t>
                </a:r>
              </a:p>
            </p:txBody>
          </p:sp>
          <p:sp>
            <p:nvSpPr>
              <p:cNvPr id="17441" name="Line 9"/>
              <p:cNvSpPr>
                <a:spLocks noChangeShapeType="1"/>
              </p:cNvSpPr>
              <p:nvPr/>
            </p:nvSpPr>
            <p:spPr bwMode="auto">
              <a:xfrm>
                <a:off x="2805" y="1408"/>
                <a:ext cx="6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7442" name="Line 10"/>
              <p:cNvSpPr>
                <a:spLocks noChangeShapeType="1"/>
              </p:cNvSpPr>
              <p:nvPr/>
            </p:nvSpPr>
            <p:spPr bwMode="auto">
              <a:xfrm>
                <a:off x="4144" y="1408"/>
                <a:ext cx="6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17435" name="Line 23"/>
            <p:cNvSpPr>
              <a:spLocks noChangeShapeType="1"/>
            </p:cNvSpPr>
            <p:nvPr/>
          </p:nvSpPr>
          <p:spPr bwMode="auto">
            <a:xfrm>
              <a:off x="3828" y="1822"/>
              <a:ext cx="0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7436" name="Line 24"/>
            <p:cNvSpPr>
              <a:spLocks noChangeShapeType="1"/>
            </p:cNvSpPr>
            <p:nvPr/>
          </p:nvSpPr>
          <p:spPr bwMode="auto">
            <a:xfrm flipH="1">
              <a:off x="3132" y="2062"/>
              <a:ext cx="68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17414" name="Text Box 30"/>
          <p:cNvSpPr txBox="1">
            <a:spLocks noChangeArrowheads="1"/>
          </p:cNvSpPr>
          <p:nvPr/>
        </p:nvSpPr>
        <p:spPr bwMode="auto">
          <a:xfrm>
            <a:off x="4951413" y="1565275"/>
            <a:ext cx="44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d</a:t>
            </a:r>
          </a:p>
        </p:txBody>
      </p:sp>
      <p:sp>
        <p:nvSpPr>
          <p:cNvPr id="17415" name="Text Box 31"/>
          <p:cNvSpPr txBox="1">
            <a:spLocks noChangeArrowheads="1"/>
          </p:cNvSpPr>
          <p:nvPr/>
        </p:nvSpPr>
        <p:spPr bwMode="auto">
          <a:xfrm>
            <a:off x="7939088" y="1565275"/>
            <a:ext cx="44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q</a:t>
            </a:r>
          </a:p>
        </p:txBody>
      </p:sp>
      <p:sp>
        <p:nvSpPr>
          <p:cNvPr id="17416" name="Text Box 32"/>
          <p:cNvSpPr txBox="1">
            <a:spLocks noChangeArrowheads="1"/>
          </p:cNvSpPr>
          <p:nvPr/>
        </p:nvSpPr>
        <p:spPr bwMode="auto">
          <a:xfrm>
            <a:off x="5629275" y="2682875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clk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4849813" y="3597275"/>
            <a:ext cx="3133725" cy="1711325"/>
            <a:chOff x="3055" y="2266"/>
            <a:chExt cx="1974" cy="1078"/>
          </a:xfrm>
        </p:grpSpPr>
        <p:grpSp>
          <p:nvGrpSpPr>
            <p:cNvPr id="17418" name="Group 28"/>
            <p:cNvGrpSpPr>
              <a:grpSpLocks/>
            </p:cNvGrpSpPr>
            <p:nvPr/>
          </p:nvGrpSpPr>
          <p:grpSpPr bwMode="auto">
            <a:xfrm>
              <a:off x="3055" y="2266"/>
              <a:ext cx="1974" cy="1078"/>
              <a:chOff x="2808" y="2236"/>
              <a:chExt cx="1974" cy="1078"/>
            </a:xfrm>
          </p:grpSpPr>
          <p:sp>
            <p:nvSpPr>
              <p:cNvPr id="17422" name="Rectangle 13"/>
              <p:cNvSpPr>
                <a:spLocks noChangeArrowheads="1"/>
              </p:cNvSpPr>
              <p:nvPr/>
            </p:nvSpPr>
            <p:spPr bwMode="auto">
              <a:xfrm>
                <a:off x="3443" y="2236"/>
                <a:ext cx="704" cy="82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7423" name="Text Box 14"/>
              <p:cNvSpPr txBox="1">
                <a:spLocks noChangeArrowheads="1"/>
              </p:cNvSpPr>
              <p:nvPr/>
            </p:nvSpPr>
            <p:spPr bwMode="auto">
              <a:xfrm>
                <a:off x="3485" y="2554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b="0"/>
                  <a:t>D</a:t>
                </a:r>
              </a:p>
            </p:txBody>
          </p:sp>
          <p:sp>
            <p:nvSpPr>
              <p:cNvPr id="17424" name="Text Box 15"/>
              <p:cNvSpPr txBox="1">
                <a:spLocks noChangeArrowheads="1"/>
              </p:cNvSpPr>
              <p:nvPr/>
            </p:nvSpPr>
            <p:spPr bwMode="auto">
              <a:xfrm>
                <a:off x="3977" y="2554"/>
                <a:ext cx="12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b="0"/>
                  <a:t>Q</a:t>
                </a:r>
              </a:p>
            </p:txBody>
          </p:sp>
          <p:sp>
            <p:nvSpPr>
              <p:cNvPr id="17425" name="Text Box 16"/>
              <p:cNvSpPr txBox="1">
                <a:spLocks noChangeArrowheads="1"/>
              </p:cNvSpPr>
              <p:nvPr/>
            </p:nvSpPr>
            <p:spPr bwMode="auto">
              <a:xfrm>
                <a:off x="3768" y="2875"/>
                <a:ext cx="120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sz="3200" b="0"/>
                  <a:t>^</a:t>
                </a:r>
              </a:p>
            </p:txBody>
          </p:sp>
          <p:sp>
            <p:nvSpPr>
              <p:cNvPr id="17426" name="Line 17"/>
              <p:cNvSpPr>
                <a:spLocks noChangeShapeType="1"/>
              </p:cNvSpPr>
              <p:nvPr/>
            </p:nvSpPr>
            <p:spPr bwMode="auto">
              <a:xfrm>
                <a:off x="2808" y="2650"/>
                <a:ext cx="6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7427" name="Line 18"/>
              <p:cNvSpPr>
                <a:spLocks noChangeShapeType="1"/>
              </p:cNvSpPr>
              <p:nvPr/>
            </p:nvSpPr>
            <p:spPr bwMode="auto">
              <a:xfrm>
                <a:off x="4147" y="2650"/>
                <a:ext cx="6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7428" name="Line 19"/>
              <p:cNvSpPr>
                <a:spLocks noChangeShapeType="1"/>
              </p:cNvSpPr>
              <p:nvPr/>
            </p:nvSpPr>
            <p:spPr bwMode="auto">
              <a:xfrm flipH="1">
                <a:off x="3065" y="2554"/>
                <a:ext cx="67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7429" name="Line 20"/>
              <p:cNvSpPr>
                <a:spLocks noChangeShapeType="1"/>
              </p:cNvSpPr>
              <p:nvPr/>
            </p:nvSpPr>
            <p:spPr bwMode="auto">
              <a:xfrm flipH="1">
                <a:off x="4414" y="2554"/>
                <a:ext cx="67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7430" name="Text Box 21"/>
              <p:cNvSpPr txBox="1">
                <a:spLocks noChangeArrowheads="1"/>
              </p:cNvSpPr>
              <p:nvPr/>
            </p:nvSpPr>
            <p:spPr bwMode="auto">
              <a:xfrm>
                <a:off x="3093" y="2368"/>
                <a:ext cx="8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b="0"/>
                  <a:t>s</a:t>
                </a:r>
              </a:p>
            </p:txBody>
          </p:sp>
          <p:sp>
            <p:nvSpPr>
              <p:cNvPr id="17431" name="Text Box 22"/>
              <p:cNvSpPr txBox="1">
                <a:spLocks noChangeArrowheads="1"/>
              </p:cNvSpPr>
              <p:nvPr/>
            </p:nvSpPr>
            <p:spPr bwMode="auto">
              <a:xfrm>
                <a:off x="4481" y="2372"/>
                <a:ext cx="8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b="0"/>
                  <a:t>s</a:t>
                </a:r>
              </a:p>
            </p:txBody>
          </p:sp>
          <p:sp>
            <p:nvSpPr>
              <p:cNvPr id="17432" name="Line 26"/>
              <p:cNvSpPr>
                <a:spLocks noChangeShapeType="1"/>
              </p:cNvSpPr>
              <p:nvPr/>
            </p:nvSpPr>
            <p:spPr bwMode="auto">
              <a:xfrm>
                <a:off x="3838" y="3064"/>
                <a:ext cx="0" cy="2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17433" name="Line 27"/>
              <p:cNvSpPr>
                <a:spLocks noChangeShapeType="1"/>
              </p:cNvSpPr>
              <p:nvPr/>
            </p:nvSpPr>
            <p:spPr bwMode="auto">
              <a:xfrm flipH="1">
                <a:off x="3142" y="3304"/>
                <a:ext cx="68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17419" name="Text Box 33"/>
            <p:cNvSpPr txBox="1">
              <a:spLocks noChangeArrowheads="1"/>
            </p:cNvSpPr>
            <p:nvPr/>
          </p:nvSpPr>
          <p:spPr bwMode="auto">
            <a:xfrm>
              <a:off x="3580" y="3142"/>
              <a:ext cx="33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clk</a:t>
              </a:r>
            </a:p>
          </p:txBody>
        </p:sp>
        <p:sp>
          <p:nvSpPr>
            <p:cNvPr id="17420" name="Text Box 34"/>
            <p:cNvSpPr txBox="1">
              <a:spLocks noChangeArrowheads="1"/>
            </p:cNvSpPr>
            <p:nvPr/>
          </p:nvSpPr>
          <p:spPr bwMode="auto">
            <a:xfrm>
              <a:off x="3105" y="2448"/>
              <a:ext cx="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d</a:t>
              </a:r>
            </a:p>
          </p:txBody>
        </p:sp>
        <p:sp>
          <p:nvSpPr>
            <p:cNvPr id="17421" name="Text Box 35"/>
            <p:cNvSpPr txBox="1">
              <a:spLocks noChangeArrowheads="1"/>
            </p:cNvSpPr>
            <p:nvPr/>
          </p:nvSpPr>
          <p:spPr bwMode="auto">
            <a:xfrm>
              <a:off x="4987" y="2458"/>
              <a:ext cx="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b="0"/>
                <a:t>q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graphicFrame>
        <p:nvGraphicFramePr>
          <p:cNvPr id="18435" name="Object 2"/>
          <p:cNvGraphicFramePr>
            <a:graphicFrameLocks noChangeAspect="1"/>
          </p:cNvGraphicFramePr>
          <p:nvPr/>
        </p:nvGraphicFramePr>
        <p:xfrm>
          <a:off x="1573213" y="4237038"/>
          <a:ext cx="5995987" cy="189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Visio" r:id="rId4" imgW="2997200" imgH="952500" progId="Visio.Drawing.6">
                  <p:embed/>
                </p:oleObj>
              </mc:Choice>
              <mc:Fallback>
                <p:oleObj name="Visio" r:id="rId4" imgW="2997200" imgH="9525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4237038"/>
                        <a:ext cx="5995987" cy="189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3"/>
          <p:cNvGraphicFramePr>
            <a:graphicFrameLocks noChangeAspect="1"/>
          </p:cNvGraphicFramePr>
          <p:nvPr/>
        </p:nvGraphicFramePr>
        <p:xfrm>
          <a:off x="1806575" y="1082675"/>
          <a:ext cx="5100638" cy="262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Visio" r:id="rId6" imgW="2552700" imgH="1308100" progId="Visio.Drawing.6">
                  <p:embed/>
                </p:oleObj>
              </mc:Choice>
              <mc:Fallback>
                <p:oleObj name="Visio" r:id="rId6" imgW="2552700" imgH="13081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1082675"/>
                        <a:ext cx="5100638" cy="262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Synchronous Sequential Logic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840038" y="1908175"/>
            <a:ext cx="379412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400" b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684039" name="Rectangle 7"/>
          <p:cNvSpPr>
            <a:spLocks noChangeArrowheads="1"/>
          </p:cNvSpPr>
          <p:nvPr/>
        </p:nvSpPr>
        <p:spPr bwMode="auto">
          <a:xfrm>
            <a:off x="2838450" y="1912938"/>
            <a:ext cx="379413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400" b="0">
                <a:solidFill>
                  <a:srgbClr val="CC0000"/>
                </a:solidFill>
              </a:rPr>
              <a:t>B</a:t>
            </a:r>
          </a:p>
        </p:txBody>
      </p:sp>
      <p:sp>
        <p:nvSpPr>
          <p:cNvPr id="684040" name="Rectangle 8"/>
          <p:cNvSpPr>
            <a:spLocks noChangeArrowheads="1"/>
          </p:cNvSpPr>
          <p:nvPr/>
        </p:nvSpPr>
        <p:spPr bwMode="auto">
          <a:xfrm>
            <a:off x="2828925" y="1922463"/>
            <a:ext cx="379413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400" b="0">
                <a:solidFill>
                  <a:srgbClr val="CC0000"/>
                </a:solidFill>
              </a:rPr>
              <a:t>C</a:t>
            </a:r>
          </a:p>
        </p:txBody>
      </p:sp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4778375" y="2092325"/>
            <a:ext cx="379413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400" b="0">
                <a:solidFill>
                  <a:srgbClr val="CC0000"/>
                </a:solidFill>
              </a:rPr>
              <a:t>B</a:t>
            </a:r>
          </a:p>
        </p:txBody>
      </p:sp>
      <p:sp>
        <p:nvSpPr>
          <p:cNvPr id="684043" name="Rectangle 11"/>
          <p:cNvSpPr>
            <a:spLocks noChangeArrowheads="1"/>
          </p:cNvSpPr>
          <p:nvPr/>
        </p:nvSpPr>
        <p:spPr bwMode="auto">
          <a:xfrm>
            <a:off x="4776788" y="2114550"/>
            <a:ext cx="379412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400" b="0">
                <a:solidFill>
                  <a:srgbClr val="CC0000"/>
                </a:solidFill>
              </a:rPr>
              <a:t>C</a:t>
            </a:r>
          </a:p>
        </p:txBody>
      </p:sp>
      <p:sp>
        <p:nvSpPr>
          <p:cNvPr id="684047" name="Rectangle 15"/>
          <p:cNvSpPr>
            <a:spLocks noChangeArrowheads="1"/>
          </p:cNvSpPr>
          <p:nvPr/>
        </p:nvSpPr>
        <p:spPr bwMode="auto">
          <a:xfrm>
            <a:off x="4776788" y="2109788"/>
            <a:ext cx="379412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400" b="0">
                <a:solidFill>
                  <a:srgbClr val="CC0000"/>
                </a:solidFill>
              </a:rPr>
              <a:t>D</a:t>
            </a:r>
          </a:p>
        </p:txBody>
      </p:sp>
      <p:sp>
        <p:nvSpPr>
          <p:cNvPr id="18444" name="Rectangle 16"/>
          <p:cNvSpPr>
            <a:spLocks noChangeArrowheads="1"/>
          </p:cNvSpPr>
          <p:nvPr/>
        </p:nvSpPr>
        <p:spPr bwMode="auto">
          <a:xfrm>
            <a:off x="4241800" y="955675"/>
            <a:ext cx="379413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400" b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684044" name="Rectangle 12"/>
          <p:cNvSpPr>
            <a:spLocks noChangeArrowheads="1"/>
          </p:cNvSpPr>
          <p:nvPr/>
        </p:nvSpPr>
        <p:spPr bwMode="auto">
          <a:xfrm>
            <a:off x="4243388" y="933450"/>
            <a:ext cx="379412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400" b="0">
                <a:solidFill>
                  <a:srgbClr val="CC0000"/>
                </a:solidFill>
              </a:rPr>
              <a:t>B</a:t>
            </a:r>
          </a:p>
        </p:txBody>
      </p:sp>
      <p:sp>
        <p:nvSpPr>
          <p:cNvPr id="684045" name="Rectangle 13"/>
          <p:cNvSpPr>
            <a:spLocks noChangeArrowheads="1"/>
          </p:cNvSpPr>
          <p:nvPr/>
        </p:nvSpPr>
        <p:spPr bwMode="auto">
          <a:xfrm>
            <a:off x="4241800" y="955675"/>
            <a:ext cx="379413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400" b="0">
                <a:solidFill>
                  <a:srgbClr val="CC0000"/>
                </a:solidFill>
              </a:rPr>
              <a:t>C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806575" y="2562225"/>
            <a:ext cx="4052888" cy="1125538"/>
            <a:chOff x="1138" y="1614"/>
            <a:chExt cx="2553" cy="709"/>
          </a:xfrm>
        </p:grpSpPr>
        <p:sp>
          <p:nvSpPr>
            <p:cNvPr id="18448" name="Line 18"/>
            <p:cNvSpPr>
              <a:spLocks noChangeShapeType="1"/>
            </p:cNvSpPr>
            <p:nvPr/>
          </p:nvSpPr>
          <p:spPr bwMode="auto">
            <a:xfrm>
              <a:off x="1138" y="2307"/>
              <a:ext cx="2553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18449" name="Line 19"/>
            <p:cNvSpPr>
              <a:spLocks noChangeShapeType="1"/>
            </p:cNvSpPr>
            <p:nvPr/>
          </p:nvSpPr>
          <p:spPr bwMode="auto">
            <a:xfrm>
              <a:off x="3677" y="1614"/>
              <a:ext cx="0" cy="709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9" grpId="0" animBg="1"/>
      <p:bldP spid="684040" grpId="0" animBg="1"/>
      <p:bldP spid="684043" grpId="0" animBg="1"/>
      <p:bldP spid="684047" grpId="0" animBg="1"/>
      <p:bldP spid="684044" grpId="0" animBg="1"/>
      <p:bldP spid="6840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 Sequential Circuit: Increment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405438" y="2033588"/>
            <a:ext cx="1428750" cy="1333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b="0"/>
              <a:t>Adder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7294563" y="2239963"/>
            <a:ext cx="47625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4706938" y="2287588"/>
            <a:ext cx="698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4706938" y="1652588"/>
            <a:ext cx="0" cy="63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 flipV="1">
            <a:off x="4706938" y="1652588"/>
            <a:ext cx="3659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 flipV="1">
            <a:off x="8366125" y="1636713"/>
            <a:ext cx="0" cy="968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7770813" y="2605088"/>
            <a:ext cx="619125" cy="15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H="1" flipV="1">
            <a:off x="6850063" y="2620963"/>
            <a:ext cx="428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V="1">
            <a:off x="4484688" y="3001963"/>
            <a:ext cx="920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6596063" y="3805238"/>
            <a:ext cx="920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7500938" y="3001963"/>
            <a:ext cx="0" cy="803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 flipV="1">
            <a:off x="6945313" y="2446338"/>
            <a:ext cx="22225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9472" name="Line 17"/>
          <p:cNvSpPr>
            <a:spLocks noChangeShapeType="1"/>
          </p:cNvSpPr>
          <p:nvPr/>
        </p:nvSpPr>
        <p:spPr bwMode="auto">
          <a:xfrm flipV="1">
            <a:off x="4986338" y="2120900"/>
            <a:ext cx="22225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9473" name="Line 18"/>
          <p:cNvSpPr>
            <a:spLocks noChangeShapeType="1"/>
          </p:cNvSpPr>
          <p:nvPr/>
        </p:nvSpPr>
        <p:spPr bwMode="auto">
          <a:xfrm flipV="1">
            <a:off x="8008938" y="2454275"/>
            <a:ext cx="22225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9474" name="Text Box 21"/>
          <p:cNvSpPr txBox="1">
            <a:spLocks noChangeArrowheads="1"/>
          </p:cNvSpPr>
          <p:nvPr/>
        </p:nvSpPr>
        <p:spPr bwMode="auto">
          <a:xfrm>
            <a:off x="4978400" y="1895475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n</a:t>
            </a:r>
          </a:p>
        </p:txBody>
      </p:sp>
      <p:sp>
        <p:nvSpPr>
          <p:cNvPr id="19475" name="Text Box 22"/>
          <p:cNvSpPr txBox="1">
            <a:spLocks noChangeArrowheads="1"/>
          </p:cNvSpPr>
          <p:nvPr/>
        </p:nvSpPr>
        <p:spPr bwMode="auto">
          <a:xfrm>
            <a:off x="6961188" y="2198688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n</a:t>
            </a:r>
          </a:p>
        </p:txBody>
      </p:sp>
      <p:sp>
        <p:nvSpPr>
          <p:cNvPr id="19476" name="Text Box 23"/>
          <p:cNvSpPr txBox="1">
            <a:spLocks noChangeArrowheads="1"/>
          </p:cNvSpPr>
          <p:nvPr/>
        </p:nvSpPr>
        <p:spPr bwMode="auto">
          <a:xfrm>
            <a:off x="8089900" y="2149475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n</a:t>
            </a:r>
          </a:p>
        </p:txBody>
      </p:sp>
      <p:sp>
        <p:nvSpPr>
          <p:cNvPr id="19477" name="Text Box 25"/>
          <p:cNvSpPr txBox="1">
            <a:spLocks noChangeArrowheads="1"/>
          </p:cNvSpPr>
          <p:nvPr/>
        </p:nvSpPr>
        <p:spPr bwMode="auto">
          <a:xfrm>
            <a:off x="4837113" y="2684463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1</a:t>
            </a:r>
          </a:p>
        </p:txBody>
      </p:sp>
      <p:sp>
        <p:nvSpPr>
          <p:cNvPr id="19478" name="Text Box 26"/>
          <p:cNvSpPr txBox="1">
            <a:spLocks noChangeArrowheads="1"/>
          </p:cNvSpPr>
          <p:nvPr/>
        </p:nvSpPr>
        <p:spPr bwMode="auto">
          <a:xfrm>
            <a:off x="6861175" y="3500438"/>
            <a:ext cx="311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clk</a:t>
            </a:r>
          </a:p>
        </p:txBody>
      </p:sp>
      <p:sp>
        <p:nvSpPr>
          <p:cNvPr id="19479" name="Text Box 27"/>
          <p:cNvSpPr txBox="1">
            <a:spLocks noChangeArrowheads="1"/>
          </p:cNvSpPr>
          <p:nvPr/>
        </p:nvSpPr>
        <p:spPr bwMode="auto">
          <a:xfrm>
            <a:off x="7442200" y="2792413"/>
            <a:ext cx="119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b="0"/>
              <a:t>^</a:t>
            </a:r>
          </a:p>
        </p:txBody>
      </p:sp>
      <p:sp>
        <p:nvSpPr>
          <p:cNvPr id="19480" name="Text Box 29"/>
          <p:cNvSpPr txBox="1">
            <a:spLocks noChangeArrowheads="1"/>
          </p:cNvSpPr>
          <p:nvPr/>
        </p:nvSpPr>
        <p:spPr bwMode="auto">
          <a:xfrm>
            <a:off x="7458075" y="2441575"/>
            <a:ext cx="292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1143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ctr"/>
            <a:r>
              <a:rPr lang="en-US" sz="1800" b="0"/>
              <a:t>Q</a:t>
            </a:r>
          </a:p>
        </p:txBody>
      </p:sp>
      <p:sp>
        <p:nvSpPr>
          <p:cNvPr id="19481" name="Text Box 30"/>
          <p:cNvSpPr txBox="1">
            <a:spLocks noChangeArrowheads="1"/>
          </p:cNvSpPr>
          <p:nvPr/>
        </p:nvSpPr>
        <p:spPr bwMode="auto">
          <a:xfrm>
            <a:off x="7200900" y="2438400"/>
            <a:ext cx="27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1143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algn="ctr"/>
            <a:r>
              <a:rPr lang="en-US" sz="1800" b="0"/>
              <a:t>D</a:t>
            </a:r>
          </a:p>
        </p:txBody>
      </p:sp>
      <p:sp>
        <p:nvSpPr>
          <p:cNvPr id="19482" name="Rectangle 3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Increment a count on every clock tick</a:t>
            </a:r>
          </a:p>
          <a:p>
            <a:r>
              <a:rPr lang="en-US" smtClean="0">
                <a:ea typeface="ＭＳ Ｐゴシック" pitchFamily="34" charset="-128"/>
              </a:rPr>
              <a:t>Just wrap around on overflow</a:t>
            </a:r>
          </a:p>
        </p:txBody>
      </p:sp>
      <p:sp>
        <p:nvSpPr>
          <p:cNvPr id="19483" name="Rectangle 32"/>
          <p:cNvSpPr>
            <a:spLocks noChangeArrowheads="1"/>
          </p:cNvSpPr>
          <p:nvPr/>
        </p:nvSpPr>
        <p:spPr bwMode="auto">
          <a:xfrm>
            <a:off x="152400" y="4243388"/>
            <a:ext cx="8763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r>
              <a:rPr lang="en-US" b="0"/>
              <a:t>Maintaining state has a lot more uses than arithmetic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graphicFrame>
        <p:nvGraphicFramePr>
          <p:cNvPr id="20483" name="Object 2"/>
          <p:cNvGraphicFramePr>
            <a:graphicFrameLocks noChangeAspect="1"/>
          </p:cNvGraphicFramePr>
          <p:nvPr/>
        </p:nvGraphicFramePr>
        <p:xfrm>
          <a:off x="609600" y="1225550"/>
          <a:ext cx="8189913" cy="465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Visio" r:id="rId4" imgW="4102100" imgH="2336800" progId="Visio.Drawing.6">
                  <p:embed/>
                </p:oleObj>
              </mc:Choice>
              <mc:Fallback>
                <p:oleObj name="Visio" r:id="rId4" imgW="4102100" imgH="23368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25550"/>
                        <a:ext cx="8189913" cy="465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Example: A Traffic-Light Controller</a:t>
            </a: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6008688" y="4281488"/>
            <a:ext cx="846137" cy="26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800" b="0"/>
              <a:t>carew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0"/>
              <a:t>(c) 2005-2012 W. J. Dally  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Traffic Light FSM Behavior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57300"/>
            <a:ext cx="8763000" cy="49911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Reset to green in north-south direction</a:t>
            </a:r>
          </a:p>
          <a:p>
            <a:r>
              <a:rPr lang="en-US" smtClean="0">
                <a:ea typeface="ＭＳ Ｐゴシック" pitchFamily="34" charset="-128"/>
              </a:rPr>
              <a:t>If light is green or yellow in one direction, it must be red in the other</a:t>
            </a:r>
          </a:p>
          <a:p>
            <a:r>
              <a:rPr lang="en-US" smtClean="0">
                <a:ea typeface="ＭＳ Ｐゴシック" pitchFamily="34" charset="-128"/>
              </a:rPr>
              <a:t>A light must be yellow between changing from green to red</a:t>
            </a:r>
          </a:p>
          <a:p>
            <a:r>
              <a:rPr lang="en-US" smtClean="0">
                <a:ea typeface="ＭＳ Ｐゴシック" pitchFamily="34" charset="-128"/>
              </a:rPr>
              <a:t>If there is a car waiting east-west, then east-west should become green before returning to green north-south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e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</Template>
  <TotalTime>0</TotalTime>
  <Pages>9</Pages>
  <Words>4235</Words>
  <Application>Microsoft Office PowerPoint</Application>
  <PresentationFormat>On-screen Show (4:3)</PresentationFormat>
  <Paragraphs>869</Paragraphs>
  <Slides>34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ＭＳ Ｐゴシック</vt:lpstr>
      <vt:lpstr>Times New Roman</vt:lpstr>
      <vt:lpstr>Tahoma</vt:lpstr>
      <vt:lpstr>Courier New</vt:lpstr>
      <vt:lpstr>lect</vt:lpstr>
      <vt:lpstr>Microsoft Visio Drawing</vt:lpstr>
      <vt:lpstr>Microsoft Excel Worksheet</vt:lpstr>
      <vt:lpstr>Digital Design: A Systems Approach  Lecture 6:  Sequential Logic </vt:lpstr>
      <vt:lpstr>Readings</vt:lpstr>
      <vt:lpstr>Today</vt:lpstr>
      <vt:lpstr>Sequential logic has state</vt:lpstr>
      <vt:lpstr>D Flip-Flop </vt:lpstr>
      <vt:lpstr>Synchronous Sequential Logic</vt:lpstr>
      <vt:lpstr>Example Sequential Circuit: Increment</vt:lpstr>
      <vt:lpstr>Example: A Traffic-Light Controller</vt:lpstr>
      <vt:lpstr>Traffic Light FSM Behavior</vt:lpstr>
      <vt:lpstr>Traffic Light FSM</vt:lpstr>
      <vt:lpstr>Complete Traffic Light State machine</vt:lpstr>
      <vt:lpstr>State Table (ignoring reset for now)</vt:lpstr>
      <vt:lpstr>State Assignment</vt:lpstr>
      <vt:lpstr>One-Hot State Assignment</vt:lpstr>
      <vt:lpstr>Translating No-Reset FSM To One-Hot Controller</vt:lpstr>
      <vt:lpstr>Binary State Assignment (Gray Code)</vt:lpstr>
      <vt:lpstr>Encoded state table and next-state K-maps</vt:lpstr>
      <vt:lpstr>Logic Equations</vt:lpstr>
      <vt:lpstr>Implementation of traffic-light controller with binary state assignment</vt:lpstr>
      <vt:lpstr>Another Example - Divide by 3 FSM</vt:lpstr>
      <vt:lpstr>Another Example - Divide by 3 FSM</vt:lpstr>
      <vt:lpstr>FSMs in Verilog (Style guide)</vt:lpstr>
      <vt:lpstr>PowerPoint Presentation</vt:lpstr>
      <vt:lpstr>Feedback (state) in explicitly declared DFF module</vt:lpstr>
      <vt:lpstr>Next-state and output functions are combinational</vt:lpstr>
      <vt:lpstr>Explicit reset</vt:lpstr>
      <vt:lpstr>Use defines for state assignment and width Defines for output codes are a good idea too.</vt:lpstr>
      <vt:lpstr>PowerPoint Presentation</vt:lpstr>
      <vt:lpstr>PowerPoint Presentation</vt:lpstr>
      <vt:lpstr>PowerPoint Presentation</vt:lpstr>
      <vt:lpstr>Change the state assignment with defines</vt:lpstr>
      <vt:lpstr>PowerPoint Presentation</vt:lpstr>
      <vt:lpstr>Summary</vt:lpstr>
      <vt:lpstr>Next Time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2012-11-30T22:08:48Z</dcterms:created>
  <dcterms:modified xsi:type="dcterms:W3CDTF">2012-11-30T22:09:07Z</dcterms:modified>
</cp:coreProperties>
</file>