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80" r:id="rId3"/>
    <p:sldId id="282" r:id="rId4"/>
    <p:sldId id="283" r:id="rId5"/>
    <p:sldId id="284" r:id="rId6"/>
    <p:sldId id="281" r:id="rId7"/>
    <p:sldId id="285" r:id="rId8"/>
    <p:sldId id="286"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292929"/>
    <a:srgbClr val="969696"/>
    <a:srgbClr val="0000FF"/>
    <a:srgbClr val="00CC00"/>
    <a:srgbClr val="CCFFFF"/>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22/07/2015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41300" y="1542144"/>
            <a:ext cx="8732520" cy="47460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299" y="161925"/>
            <a:ext cx="7610929" cy="125571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16000" y="6419850"/>
            <a:ext cx="721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8360228" y="6419850"/>
            <a:ext cx="63137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74328" y="149225"/>
            <a:ext cx="1013459"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130425"/>
            <a:ext cx="8037286" cy="2760889"/>
          </a:xfrm>
        </p:spPr>
        <p:txBody>
          <a:bodyPr>
            <a:normAutofit/>
          </a:bodyPr>
          <a:lstStyle/>
          <a:p>
            <a:r>
              <a:rPr lang="en-US" dirty="0" smtClean="0"/>
              <a:t>Supplement e13.1:</a:t>
            </a:r>
            <a:br>
              <a:rPr lang="en-US" dirty="0" smtClean="0"/>
            </a:br>
            <a:r>
              <a:rPr lang="en-US" dirty="0" smtClean="0"/>
              <a:t>Phasing antennas</a:t>
            </a:r>
            <a:endParaRPr lang="en-US" dirty="0"/>
          </a:p>
        </p:txBody>
      </p:sp>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54" y="138545"/>
            <a:ext cx="7760970" cy="6694170"/>
          </a:xfrm>
          <a:prstGeom prst="rect">
            <a:avLst/>
          </a:prstGeom>
        </p:spPr>
      </p:pic>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sp>
        <p:nvSpPr>
          <p:cNvPr id="6" name="Content Placeholder 6"/>
          <p:cNvSpPr txBox="1">
            <a:spLocks/>
          </p:cNvSpPr>
          <p:nvPr/>
        </p:nvSpPr>
        <p:spPr>
          <a:xfrm>
            <a:off x="1981200" y="1551708"/>
            <a:ext cx="7111051" cy="455495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Traditional “reflector antenna” generally use a single source, the feed, and a parabolic reflector to focus the energy in one direction. To scan, feed and reflector must rotate together.</a:t>
            </a:r>
            <a:endParaRPr lang="en-US" sz="2400"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Reflector antenna</a:t>
            </a:r>
            <a:endParaRPr lang="en-CA" dirty="0"/>
          </a:p>
        </p:txBody>
      </p:sp>
    </p:spTree>
    <p:extLst>
      <p:ext uri="{BB962C8B-B14F-4D97-AF65-F5344CB8AC3E}">
        <p14:creationId xmlns:p14="http://schemas.microsoft.com/office/powerpoint/2010/main" val="899177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sp>
        <p:nvSpPr>
          <p:cNvPr id="6" name="Content Placeholder 6"/>
          <p:cNvSpPr txBox="1">
            <a:spLocks/>
          </p:cNvSpPr>
          <p:nvPr/>
        </p:nvSpPr>
        <p:spPr>
          <a:xfrm>
            <a:off x="5067305" y="1551708"/>
            <a:ext cx="4024946" cy="486814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At its basis, the “focusing” of the energy is achieved because the reflector acts as a multitude of point antennas. These work together in such a way that the reflections from each element of the reflector combine constructively in one direction, and destructively in others.</a:t>
            </a:r>
          </a:p>
          <a:p>
            <a:pPr marL="0" indent="0">
              <a:buNone/>
            </a:pPr>
            <a:r>
              <a:rPr lang="en-US" sz="2400" dirty="0" smtClean="0"/>
              <a:t>The same can be achieved by having a large number of emitting antennas, known as antenna arrays. </a:t>
            </a:r>
            <a:endParaRPr lang="en-US" sz="2400" dirty="0"/>
          </a:p>
        </p:txBody>
      </p:sp>
      <p:sp>
        <p:nvSpPr>
          <p:cNvPr id="2" name="Title 1"/>
          <p:cNvSpPr>
            <a:spLocks noGrp="1"/>
          </p:cNvSpPr>
          <p:nvPr>
            <p:ph type="title"/>
          </p:nvPr>
        </p:nvSpPr>
        <p:spPr>
          <a:xfrm>
            <a:off x="116113" y="110835"/>
            <a:ext cx="7852228" cy="1260765"/>
          </a:xfrm>
        </p:spPr>
        <p:txBody>
          <a:bodyPr>
            <a:normAutofit fontScale="90000"/>
          </a:bodyPr>
          <a:lstStyle/>
          <a:p>
            <a:r>
              <a:rPr lang="en-US" dirty="0" smtClean="0"/>
              <a:t>Reflector antenna and </a:t>
            </a:r>
            <a:br>
              <a:rPr lang="en-US" dirty="0" smtClean="0"/>
            </a:br>
            <a:r>
              <a:rPr lang="en-US" dirty="0" smtClean="0"/>
              <a:t>antenna arrays</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52405" y="1529200"/>
            <a:ext cx="4800600" cy="5029200"/>
          </a:xfrm>
          <a:prstGeom prst="rect">
            <a:avLst/>
          </a:prstGeom>
        </p:spPr>
      </p:pic>
      <p:grpSp>
        <p:nvGrpSpPr>
          <p:cNvPr id="14" name="Group 13"/>
          <p:cNvGrpSpPr/>
          <p:nvPr/>
        </p:nvGrpSpPr>
        <p:grpSpPr>
          <a:xfrm>
            <a:off x="2152073" y="6190356"/>
            <a:ext cx="63272" cy="175737"/>
            <a:chOff x="470623" y="802410"/>
            <a:chExt cx="63272" cy="175737"/>
          </a:xfrm>
        </p:grpSpPr>
        <p:cxnSp>
          <p:nvCxnSpPr>
            <p:cNvPr id="15" name="Straight Connector 14"/>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9" name="Group 18"/>
          <p:cNvGrpSpPr/>
          <p:nvPr/>
        </p:nvGrpSpPr>
        <p:grpSpPr>
          <a:xfrm>
            <a:off x="2428311" y="6295126"/>
            <a:ext cx="63272" cy="175737"/>
            <a:chOff x="470623" y="802410"/>
            <a:chExt cx="63272" cy="175737"/>
          </a:xfrm>
        </p:grpSpPr>
        <p:cxnSp>
          <p:nvCxnSpPr>
            <p:cNvPr id="20" name="Straight Connector 19"/>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2633104" y="6285584"/>
            <a:ext cx="63272" cy="175737"/>
            <a:chOff x="470623" y="802410"/>
            <a:chExt cx="63272" cy="175737"/>
          </a:xfrm>
        </p:grpSpPr>
        <p:cxnSp>
          <p:nvCxnSpPr>
            <p:cNvPr id="25" name="Straight Connector 24"/>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9" name="Group 28"/>
          <p:cNvGrpSpPr/>
          <p:nvPr/>
        </p:nvGrpSpPr>
        <p:grpSpPr>
          <a:xfrm>
            <a:off x="2914105" y="6176019"/>
            <a:ext cx="63272" cy="175737"/>
            <a:chOff x="470623" y="802410"/>
            <a:chExt cx="63272" cy="175737"/>
          </a:xfrm>
        </p:grpSpPr>
        <p:cxnSp>
          <p:nvCxnSpPr>
            <p:cNvPr id="30" name="Straight Connector 29"/>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900593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
        <p:nvSpPr>
          <p:cNvPr id="6" name="Content Placeholder 6"/>
          <p:cNvSpPr txBox="1">
            <a:spLocks/>
          </p:cNvSpPr>
          <p:nvPr/>
        </p:nvSpPr>
        <p:spPr>
          <a:xfrm>
            <a:off x="116113" y="1551708"/>
            <a:ext cx="8976138" cy="126076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Most wind profilers are designed as antenna arrays because they are simpler to build and more flexible to use then the giant reflectors that would be needed to achieve the same beam width.</a:t>
            </a:r>
          </a:p>
          <a:p>
            <a:pPr marL="0" indent="0">
              <a:buNone/>
            </a:pPr>
            <a:r>
              <a:rPr lang="en-US" sz="2200" dirty="0" smtClean="0"/>
              <a:t>See, for example, this photo (and the enlarged section) of the MU Radar.</a:t>
            </a:r>
            <a:endParaRPr lang="en-US" sz="2200" dirty="0"/>
          </a:p>
        </p:txBody>
      </p:sp>
      <p:sp>
        <p:nvSpPr>
          <p:cNvPr id="2" name="Title 1"/>
          <p:cNvSpPr>
            <a:spLocks noGrp="1"/>
          </p:cNvSpPr>
          <p:nvPr>
            <p:ph type="title"/>
          </p:nvPr>
        </p:nvSpPr>
        <p:spPr>
          <a:xfrm>
            <a:off x="116113" y="110835"/>
            <a:ext cx="7852228" cy="1260765"/>
          </a:xfrm>
        </p:spPr>
        <p:txBody>
          <a:bodyPr>
            <a:normAutofit fontScale="90000"/>
          </a:bodyPr>
          <a:lstStyle/>
          <a:p>
            <a:r>
              <a:rPr lang="en-US" dirty="0" smtClean="0"/>
              <a:t>Antenna arrays and </a:t>
            </a:r>
            <a:br>
              <a:rPr lang="en-US" dirty="0" smtClean="0"/>
            </a:br>
            <a:r>
              <a:rPr lang="en-US" dirty="0" smtClean="0"/>
              <a:t>wind profilers</a:t>
            </a:r>
            <a:endParaRPr lang="en-CA"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3371850"/>
            <a:ext cx="4286250" cy="2857500"/>
          </a:xfrm>
          <a:prstGeom prst="rect">
            <a:avLst/>
          </a:prstGeom>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1712" y="3371850"/>
            <a:ext cx="4040505" cy="3028950"/>
          </a:xfrm>
          <a:prstGeom prst="rect">
            <a:avLst/>
          </a:prstGeom>
        </p:spPr>
      </p:pic>
      <p:sp>
        <p:nvSpPr>
          <p:cNvPr id="9" name="Rectangle 8"/>
          <p:cNvSpPr>
            <a:spLocks noChangeAspect="1"/>
          </p:cNvSpPr>
          <p:nvPr/>
        </p:nvSpPr>
        <p:spPr>
          <a:xfrm>
            <a:off x="2033594" y="4773325"/>
            <a:ext cx="868680" cy="651510"/>
          </a:xfrm>
          <a:prstGeom prst="rect">
            <a:avLst/>
          </a:prstGeom>
          <a:noFill/>
          <a:ln w="12700">
            <a:solidFill>
              <a:srgbClr val="FFFF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97865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“Pointing” an antenna array</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66091"/>
            <a:ext cx="3810000" cy="4381499"/>
          </a:xfrm>
          <a:prstGeom prst="rect">
            <a:avLst/>
          </a:prstGeom>
        </p:spPr>
      </p:pic>
      <p:grpSp>
        <p:nvGrpSpPr>
          <p:cNvPr id="8" name="Group 7"/>
          <p:cNvGrpSpPr/>
          <p:nvPr/>
        </p:nvGrpSpPr>
        <p:grpSpPr>
          <a:xfrm>
            <a:off x="1609778" y="5608446"/>
            <a:ext cx="63272" cy="175737"/>
            <a:chOff x="470623" y="802410"/>
            <a:chExt cx="63272" cy="175737"/>
          </a:xfrm>
        </p:grpSpPr>
        <p:cxnSp>
          <p:nvCxnSpPr>
            <p:cNvPr id="9" name="Straight Connector 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1800274" y="5610843"/>
            <a:ext cx="63272" cy="175737"/>
            <a:chOff x="470623" y="802410"/>
            <a:chExt cx="63272" cy="175737"/>
          </a:xfrm>
        </p:grpSpPr>
        <p:cxnSp>
          <p:nvCxnSpPr>
            <p:cNvPr id="14" name="Straight Connector 1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938388" y="5610859"/>
            <a:ext cx="63272" cy="175737"/>
            <a:chOff x="470623" y="802410"/>
            <a:chExt cx="63272" cy="175737"/>
          </a:xfrm>
        </p:grpSpPr>
        <p:cxnSp>
          <p:nvCxnSpPr>
            <p:cNvPr id="19" name="Straight Connector 1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3" name="Group 22"/>
          <p:cNvGrpSpPr/>
          <p:nvPr/>
        </p:nvGrpSpPr>
        <p:grpSpPr>
          <a:xfrm>
            <a:off x="2047930" y="5610875"/>
            <a:ext cx="63272" cy="175737"/>
            <a:chOff x="470623" y="802410"/>
            <a:chExt cx="63272" cy="175737"/>
          </a:xfrm>
        </p:grpSpPr>
        <p:cxnSp>
          <p:nvCxnSpPr>
            <p:cNvPr id="24" name="Straight Connector 2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2178901" y="5610891"/>
            <a:ext cx="63272" cy="175737"/>
            <a:chOff x="470623" y="802410"/>
            <a:chExt cx="63272" cy="175737"/>
          </a:xfrm>
        </p:grpSpPr>
        <p:cxnSp>
          <p:nvCxnSpPr>
            <p:cNvPr id="29" name="Straight Connector 2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33" name="Group 32"/>
          <p:cNvGrpSpPr/>
          <p:nvPr/>
        </p:nvGrpSpPr>
        <p:grpSpPr>
          <a:xfrm>
            <a:off x="2371778" y="5610907"/>
            <a:ext cx="63272" cy="175737"/>
            <a:chOff x="470623" y="802410"/>
            <a:chExt cx="63272" cy="175737"/>
          </a:xfrm>
        </p:grpSpPr>
        <p:cxnSp>
          <p:nvCxnSpPr>
            <p:cNvPr id="34" name="Straight Connector 3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40" name="Rectangle 39"/>
          <p:cNvSpPr/>
          <p:nvPr/>
        </p:nvSpPr>
        <p:spPr>
          <a:xfrm>
            <a:off x="1399319" y="5860472"/>
            <a:ext cx="1260757" cy="789709"/>
          </a:xfrm>
          <a:prstGeom prst="rect">
            <a:avLst/>
          </a:prstGeom>
          <a:noFill/>
          <a:ln w="3175">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1" name="TextBox 40"/>
          <p:cNvSpPr txBox="1"/>
          <p:nvPr/>
        </p:nvSpPr>
        <p:spPr>
          <a:xfrm rot="16200000">
            <a:off x="796396" y="6027187"/>
            <a:ext cx="795491" cy="461665"/>
          </a:xfrm>
          <a:prstGeom prst="rect">
            <a:avLst/>
          </a:prstGeom>
          <a:noFill/>
        </p:spPr>
        <p:txBody>
          <a:bodyPr wrap="square" rtlCol="0">
            <a:spAutoFit/>
          </a:bodyPr>
          <a:lstStyle/>
          <a:p>
            <a:pPr algn="ctr"/>
            <a:r>
              <a:rPr lang="en-US" sz="1200" dirty="0" smtClean="0"/>
              <a:t>Transmit phase </a:t>
            </a:r>
            <a:r>
              <a:rPr lang="el-GR" sz="1200" i="1" dirty="0" smtClean="0"/>
              <a:t>φ</a:t>
            </a:r>
            <a:r>
              <a:rPr lang="en-US" sz="1200" baseline="-25000" dirty="0" smtClean="0"/>
              <a:t>k</a:t>
            </a:r>
            <a:endParaRPr lang="en-CA" sz="1200" baseline="-25000" dirty="0"/>
          </a:p>
        </p:txBody>
      </p:sp>
      <p:sp>
        <p:nvSpPr>
          <p:cNvPr id="42" name="TextBox 41"/>
          <p:cNvSpPr txBox="1"/>
          <p:nvPr/>
        </p:nvSpPr>
        <p:spPr>
          <a:xfrm>
            <a:off x="1634862" y="6615551"/>
            <a:ext cx="798745" cy="276999"/>
          </a:xfrm>
          <a:prstGeom prst="rect">
            <a:avLst/>
          </a:prstGeom>
          <a:noFill/>
        </p:spPr>
        <p:txBody>
          <a:bodyPr wrap="none" rtlCol="0">
            <a:spAutoFit/>
          </a:bodyPr>
          <a:lstStyle/>
          <a:p>
            <a:r>
              <a:rPr lang="en-US" sz="1200" dirty="0" smtClean="0"/>
              <a:t>Position </a:t>
            </a:r>
            <a:r>
              <a:rPr lang="en-US" sz="1200" i="1" dirty="0" smtClean="0"/>
              <a:t>x</a:t>
            </a:r>
            <a:endParaRPr lang="en-CA" sz="1200" i="1" dirty="0"/>
          </a:p>
        </p:txBody>
      </p:sp>
      <p:sp>
        <p:nvSpPr>
          <p:cNvPr id="7" name="Rectangle 6"/>
          <p:cNvSpPr/>
          <p:nvPr/>
        </p:nvSpPr>
        <p:spPr>
          <a:xfrm>
            <a:off x="1616921" y="6234112"/>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3" name="Rectangle 42"/>
          <p:cNvSpPr/>
          <p:nvPr/>
        </p:nvSpPr>
        <p:spPr>
          <a:xfrm>
            <a:off x="1796591"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4" name="Rectangle 43"/>
          <p:cNvSpPr/>
          <p:nvPr/>
        </p:nvSpPr>
        <p:spPr>
          <a:xfrm>
            <a:off x="1959994"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5" name="Rectangle 44"/>
          <p:cNvSpPr/>
          <p:nvPr/>
        </p:nvSpPr>
        <p:spPr>
          <a:xfrm>
            <a:off x="2068539"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6" name="Rectangle 45"/>
          <p:cNvSpPr/>
          <p:nvPr/>
        </p:nvSpPr>
        <p:spPr>
          <a:xfrm>
            <a:off x="2200251"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7" name="Rectangle 46"/>
          <p:cNvSpPr/>
          <p:nvPr/>
        </p:nvSpPr>
        <p:spPr>
          <a:xfrm>
            <a:off x="2364556"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 name="Content Placeholder 6"/>
          <p:cNvSpPr txBox="1">
            <a:spLocks/>
          </p:cNvSpPr>
          <p:nvPr/>
        </p:nvSpPr>
        <p:spPr>
          <a:xfrm>
            <a:off x="119419" y="1551708"/>
            <a:ext cx="3806693" cy="342207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Consider the set of emitting antennas shown in red ( ). Let us also assume that they all transmit pulses simultaneously with the same phase (as in the previous illustrations, black lines illustrate the position of the waves’ crests).</a:t>
            </a:r>
            <a:endParaRPr lang="en-US" sz="2400" dirty="0"/>
          </a:p>
        </p:txBody>
      </p:sp>
      <p:grpSp>
        <p:nvGrpSpPr>
          <p:cNvPr id="55" name="Group 54"/>
          <p:cNvGrpSpPr/>
          <p:nvPr/>
        </p:nvGrpSpPr>
        <p:grpSpPr>
          <a:xfrm>
            <a:off x="3093081" y="2079809"/>
            <a:ext cx="63272" cy="175737"/>
            <a:chOff x="470623" y="802410"/>
            <a:chExt cx="63272" cy="175737"/>
          </a:xfrm>
        </p:grpSpPr>
        <p:cxnSp>
          <p:nvCxnSpPr>
            <p:cNvPr id="56" name="Straight Connector 55"/>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cxnSp>
        <p:nvCxnSpPr>
          <p:cNvPr id="39" name="Straight Connector 38"/>
          <p:cNvCxnSpPr/>
          <p:nvPr/>
        </p:nvCxnSpPr>
        <p:spPr>
          <a:xfrm flipH="1">
            <a:off x="1415450" y="6255327"/>
            <a:ext cx="1235102" cy="2692"/>
          </a:xfrm>
          <a:prstGeom prst="line">
            <a:avLst/>
          </a:prstGeom>
          <a:ln w="6350">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53" name="Content Placeholder 6"/>
          <p:cNvSpPr txBox="1">
            <a:spLocks/>
          </p:cNvSpPr>
          <p:nvPr/>
        </p:nvSpPr>
        <p:spPr>
          <a:xfrm>
            <a:off x="4447308" y="1579415"/>
            <a:ext cx="4544291" cy="420475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Mathematically, we can write the transmit signal from antenna </a:t>
            </a:r>
            <a:r>
              <a:rPr lang="en-US" sz="2400" i="1" dirty="0" smtClean="0"/>
              <a:t>k</a:t>
            </a:r>
            <a:r>
              <a:rPr lang="en-US" sz="2400" dirty="0" smtClean="0"/>
              <a:t> as:</a:t>
            </a:r>
          </a:p>
          <a:p>
            <a:pPr marL="0" indent="0">
              <a:buNone/>
            </a:pPr>
            <a:r>
              <a:rPr lang="en-US" sz="2400" dirty="0"/>
              <a:t>	 </a:t>
            </a:r>
            <a:r>
              <a:rPr lang="en-US" sz="2400" dirty="0" smtClean="0"/>
              <a:t>  V(</a:t>
            </a:r>
            <a:r>
              <a:rPr lang="en-US" sz="2400" i="1" dirty="0" smtClean="0"/>
              <a:t>k</a:t>
            </a:r>
            <a:r>
              <a:rPr lang="en-US" sz="2400" dirty="0" smtClean="0"/>
              <a:t>) = </a:t>
            </a:r>
            <a:r>
              <a:rPr lang="en-US" sz="2400" i="1" dirty="0" err="1" smtClean="0"/>
              <a:t>A</a:t>
            </a:r>
            <a:r>
              <a:rPr lang="en-US" sz="2400" baseline="-25000" dirty="0" err="1" smtClean="0"/>
              <a:t>k</a:t>
            </a:r>
            <a:r>
              <a:rPr lang="en-US" sz="2400" dirty="0" smtClean="0"/>
              <a:t> sin(2</a:t>
            </a:r>
            <a:r>
              <a:rPr lang="el-GR" sz="2400" dirty="0" smtClean="0"/>
              <a:t>π</a:t>
            </a:r>
            <a:r>
              <a:rPr lang="en-US" sz="2400" i="1" dirty="0" err="1" smtClean="0"/>
              <a:t>ft</a:t>
            </a:r>
            <a:r>
              <a:rPr lang="en-US" sz="2400" i="1" dirty="0" smtClean="0"/>
              <a:t>+</a:t>
            </a:r>
            <a:r>
              <a:rPr lang="el-GR" sz="2400" i="1" dirty="0" smtClean="0"/>
              <a:t>φ</a:t>
            </a:r>
            <a:r>
              <a:rPr lang="en-US" sz="2400" baseline="-25000" dirty="0" smtClean="0"/>
              <a:t>k</a:t>
            </a:r>
            <a:r>
              <a:rPr lang="en-US" sz="2400" dirty="0" smtClean="0"/>
              <a:t>),</a:t>
            </a:r>
          </a:p>
          <a:p>
            <a:pPr marL="0" indent="0">
              <a:buNone/>
            </a:pPr>
            <a:r>
              <a:rPr lang="en-US" sz="2400" dirty="0" smtClean="0"/>
              <a:t>where </a:t>
            </a:r>
            <a:r>
              <a:rPr lang="en-US" sz="2400" i="1" dirty="0" err="1" smtClean="0"/>
              <a:t>A</a:t>
            </a:r>
            <a:r>
              <a:rPr lang="en-US" sz="2400" baseline="-25000" dirty="0" err="1" smtClean="0"/>
              <a:t>k</a:t>
            </a:r>
            <a:r>
              <a:rPr lang="en-US" sz="2400" dirty="0" smtClean="0"/>
              <a:t> is the amplitude of the transmit signal, </a:t>
            </a:r>
            <a:r>
              <a:rPr lang="en-US" sz="2400" i="1" dirty="0" smtClean="0"/>
              <a:t>f</a:t>
            </a:r>
            <a:r>
              <a:rPr lang="en-US" sz="2400" dirty="0" smtClean="0"/>
              <a:t> is the transmit frequency, </a:t>
            </a:r>
            <a:r>
              <a:rPr lang="en-US" sz="2400" i="1" dirty="0" smtClean="0"/>
              <a:t>t</a:t>
            </a:r>
            <a:r>
              <a:rPr lang="en-US" sz="2400" dirty="0" smtClean="0"/>
              <a:t> is time, and </a:t>
            </a:r>
            <a:r>
              <a:rPr lang="el-GR" sz="2400" i="1" dirty="0"/>
              <a:t>φ</a:t>
            </a:r>
            <a:r>
              <a:rPr lang="en-US" sz="2400" baseline="-25000" dirty="0" smtClean="0"/>
              <a:t>k</a:t>
            </a:r>
            <a:r>
              <a:rPr lang="en-US" sz="2400" dirty="0" smtClean="0"/>
              <a:t> is the phase shift of the transmit pulse from each antenna with respect to an internal reference wave of frequency </a:t>
            </a:r>
            <a:r>
              <a:rPr lang="en-US" sz="2400" i="1" dirty="0" smtClean="0"/>
              <a:t>f</a:t>
            </a:r>
            <a:r>
              <a:rPr lang="en-US" sz="2400" dirty="0" smtClean="0"/>
              <a:t>. In this first scenario, </a:t>
            </a:r>
            <a:r>
              <a:rPr lang="el-GR" sz="2400" i="1" dirty="0"/>
              <a:t>φ</a:t>
            </a:r>
            <a:r>
              <a:rPr lang="en-US" sz="2400" baseline="-25000" dirty="0" smtClean="0"/>
              <a:t>k</a:t>
            </a:r>
            <a:r>
              <a:rPr lang="en-US" sz="2400" dirty="0" smtClean="0"/>
              <a:t> is identical for all </a:t>
            </a:r>
            <a:r>
              <a:rPr lang="en-US" sz="2400" i="1" dirty="0" smtClean="0"/>
              <a:t>k</a:t>
            </a:r>
            <a:r>
              <a:rPr lang="en-US" sz="2400" dirty="0" smtClean="0"/>
              <a:t>.</a:t>
            </a:r>
          </a:p>
          <a:p>
            <a:pPr marL="0" indent="0">
              <a:buNone/>
            </a:pPr>
            <a:endParaRPr lang="en-US" sz="2400" dirty="0"/>
          </a:p>
        </p:txBody>
      </p:sp>
      <p:sp>
        <p:nvSpPr>
          <p:cNvPr id="54" name="TextBox 53"/>
          <p:cNvSpPr txBox="1"/>
          <p:nvPr/>
        </p:nvSpPr>
        <p:spPr>
          <a:xfrm>
            <a:off x="1330047" y="5798101"/>
            <a:ext cx="1247457" cy="276999"/>
          </a:xfrm>
          <a:prstGeom prst="rect">
            <a:avLst/>
          </a:prstGeom>
          <a:noFill/>
        </p:spPr>
        <p:txBody>
          <a:bodyPr wrap="none" rtlCol="0">
            <a:spAutoFit/>
          </a:bodyPr>
          <a:lstStyle/>
          <a:p>
            <a:r>
              <a:rPr lang="en-US" sz="1200" i="1" dirty="0" smtClean="0"/>
              <a:t>k</a:t>
            </a:r>
            <a:r>
              <a:rPr lang="en-US" sz="1200" dirty="0" smtClean="0"/>
              <a:t>= 1   2  3 4  5   6</a:t>
            </a:r>
            <a:endParaRPr lang="en-CA" sz="1200" i="1" dirty="0"/>
          </a:p>
        </p:txBody>
      </p:sp>
    </p:spTree>
    <p:extLst>
      <p:ext uri="{BB962C8B-B14F-4D97-AF65-F5344CB8AC3E}">
        <p14:creationId xmlns:p14="http://schemas.microsoft.com/office/powerpoint/2010/main" val="22635074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“Pointing” an antenna array</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66091"/>
            <a:ext cx="3809999" cy="4381498"/>
          </a:xfrm>
          <a:prstGeom prst="rect">
            <a:avLst/>
          </a:prstGeom>
        </p:spPr>
      </p:pic>
      <p:grpSp>
        <p:nvGrpSpPr>
          <p:cNvPr id="8" name="Group 7"/>
          <p:cNvGrpSpPr/>
          <p:nvPr/>
        </p:nvGrpSpPr>
        <p:grpSpPr>
          <a:xfrm>
            <a:off x="1609778" y="5608446"/>
            <a:ext cx="63272" cy="175737"/>
            <a:chOff x="470623" y="802410"/>
            <a:chExt cx="63272" cy="175737"/>
          </a:xfrm>
        </p:grpSpPr>
        <p:cxnSp>
          <p:nvCxnSpPr>
            <p:cNvPr id="9" name="Straight Connector 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1800274" y="5610843"/>
            <a:ext cx="63272" cy="175737"/>
            <a:chOff x="470623" y="802410"/>
            <a:chExt cx="63272" cy="175737"/>
          </a:xfrm>
        </p:grpSpPr>
        <p:cxnSp>
          <p:nvCxnSpPr>
            <p:cNvPr id="14" name="Straight Connector 1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938388" y="5610859"/>
            <a:ext cx="63272" cy="175737"/>
            <a:chOff x="470623" y="802410"/>
            <a:chExt cx="63272" cy="175737"/>
          </a:xfrm>
        </p:grpSpPr>
        <p:cxnSp>
          <p:nvCxnSpPr>
            <p:cNvPr id="19" name="Straight Connector 1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3" name="Group 22"/>
          <p:cNvGrpSpPr/>
          <p:nvPr/>
        </p:nvGrpSpPr>
        <p:grpSpPr>
          <a:xfrm>
            <a:off x="2047930" y="5610875"/>
            <a:ext cx="63272" cy="175737"/>
            <a:chOff x="470623" y="802410"/>
            <a:chExt cx="63272" cy="175737"/>
          </a:xfrm>
        </p:grpSpPr>
        <p:cxnSp>
          <p:nvCxnSpPr>
            <p:cNvPr id="24" name="Straight Connector 2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2178901" y="5610891"/>
            <a:ext cx="63272" cy="175737"/>
            <a:chOff x="470623" y="802410"/>
            <a:chExt cx="63272" cy="175737"/>
          </a:xfrm>
        </p:grpSpPr>
        <p:cxnSp>
          <p:nvCxnSpPr>
            <p:cNvPr id="29" name="Straight Connector 2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33" name="Group 32"/>
          <p:cNvGrpSpPr/>
          <p:nvPr/>
        </p:nvGrpSpPr>
        <p:grpSpPr>
          <a:xfrm>
            <a:off x="2371778" y="5610907"/>
            <a:ext cx="63272" cy="175737"/>
            <a:chOff x="470623" y="802410"/>
            <a:chExt cx="63272" cy="175737"/>
          </a:xfrm>
        </p:grpSpPr>
        <p:cxnSp>
          <p:nvCxnSpPr>
            <p:cNvPr id="34" name="Straight Connector 3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40" name="Rectangle 39"/>
          <p:cNvSpPr/>
          <p:nvPr/>
        </p:nvSpPr>
        <p:spPr>
          <a:xfrm>
            <a:off x="1399319" y="5860472"/>
            <a:ext cx="1260757" cy="789709"/>
          </a:xfrm>
          <a:prstGeom prst="rect">
            <a:avLst/>
          </a:prstGeom>
          <a:noFill/>
          <a:ln w="3175">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1" name="TextBox 40"/>
          <p:cNvSpPr txBox="1"/>
          <p:nvPr/>
        </p:nvSpPr>
        <p:spPr>
          <a:xfrm rot="16200000">
            <a:off x="796396" y="6027187"/>
            <a:ext cx="795491" cy="461665"/>
          </a:xfrm>
          <a:prstGeom prst="rect">
            <a:avLst/>
          </a:prstGeom>
          <a:noFill/>
        </p:spPr>
        <p:txBody>
          <a:bodyPr wrap="square" rtlCol="0">
            <a:spAutoFit/>
          </a:bodyPr>
          <a:lstStyle/>
          <a:p>
            <a:pPr algn="ctr"/>
            <a:r>
              <a:rPr lang="en-US" sz="1200" dirty="0" smtClean="0"/>
              <a:t>Transmit phase </a:t>
            </a:r>
            <a:r>
              <a:rPr lang="el-GR" sz="1200" i="1" dirty="0"/>
              <a:t>φ</a:t>
            </a:r>
            <a:r>
              <a:rPr lang="en-US" sz="1200" baseline="-25000" dirty="0"/>
              <a:t>k</a:t>
            </a:r>
            <a:endParaRPr lang="en-CA" sz="1200" dirty="0"/>
          </a:p>
        </p:txBody>
      </p:sp>
      <p:sp>
        <p:nvSpPr>
          <p:cNvPr id="7" name="Rectangle 6"/>
          <p:cNvSpPr/>
          <p:nvPr/>
        </p:nvSpPr>
        <p:spPr>
          <a:xfrm>
            <a:off x="1616921" y="6234112"/>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3" name="Rectangle 42"/>
          <p:cNvSpPr/>
          <p:nvPr/>
        </p:nvSpPr>
        <p:spPr>
          <a:xfrm>
            <a:off x="1796591"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4" name="Rectangle 43"/>
          <p:cNvSpPr/>
          <p:nvPr/>
        </p:nvSpPr>
        <p:spPr>
          <a:xfrm>
            <a:off x="1959994"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5" name="Rectangle 44"/>
          <p:cNvSpPr/>
          <p:nvPr/>
        </p:nvSpPr>
        <p:spPr>
          <a:xfrm>
            <a:off x="2068539"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6" name="Rectangle 45"/>
          <p:cNvSpPr/>
          <p:nvPr/>
        </p:nvSpPr>
        <p:spPr>
          <a:xfrm>
            <a:off x="2200251"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7" name="Rectangle 46"/>
          <p:cNvSpPr/>
          <p:nvPr/>
        </p:nvSpPr>
        <p:spPr>
          <a:xfrm>
            <a:off x="2364556" y="6235159"/>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 name="Content Placeholder 6"/>
          <p:cNvSpPr txBox="1">
            <a:spLocks/>
          </p:cNvSpPr>
          <p:nvPr/>
        </p:nvSpPr>
        <p:spPr>
          <a:xfrm>
            <a:off x="3926114" y="1579416"/>
            <a:ext cx="5065486" cy="428085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If the transmit phase shift is identical for all antennas (</a:t>
            </a:r>
            <a:r>
              <a:rPr lang="el-GR" sz="2400" i="1" dirty="0"/>
              <a:t>φ</a:t>
            </a:r>
            <a:r>
              <a:rPr lang="en-US" sz="2400" baseline="-25000" dirty="0" smtClean="0"/>
              <a:t>k  </a:t>
            </a:r>
            <a:r>
              <a:rPr lang="en-US" sz="2400" dirty="0" smtClean="0"/>
              <a:t>= constant for all </a:t>
            </a:r>
            <a:r>
              <a:rPr lang="en-US" sz="2400" i="1" dirty="0" smtClean="0"/>
              <a:t>k</a:t>
            </a:r>
            <a:r>
              <a:rPr lang="en-US" sz="2400" dirty="0" smtClean="0"/>
              <a:t>), and all antennas are on a plane, then the combined wave propagates perpendicular to that plane (here, vertically).</a:t>
            </a:r>
          </a:p>
          <a:p>
            <a:pPr marL="0" indent="0">
              <a:buNone/>
            </a:pPr>
            <a:endParaRPr lang="en-US" sz="2400" dirty="0" smtClean="0"/>
          </a:p>
          <a:p>
            <a:pPr marL="0" indent="0">
              <a:buNone/>
            </a:pPr>
            <a:r>
              <a:rPr lang="en-US" sz="2400" dirty="0" smtClean="0"/>
              <a:t>This is best seen at far ranges where the emissions from all antennas interfere constructively in the vertical direction and more or less destructively in others.</a:t>
            </a:r>
          </a:p>
          <a:p>
            <a:pPr marL="0" indent="0">
              <a:buNone/>
            </a:pPr>
            <a:endParaRPr lang="en-US" sz="2400" dirty="0"/>
          </a:p>
        </p:txBody>
      </p:sp>
      <p:cxnSp>
        <p:nvCxnSpPr>
          <p:cNvPr id="39" name="Straight Connector 38"/>
          <p:cNvCxnSpPr/>
          <p:nvPr/>
        </p:nvCxnSpPr>
        <p:spPr>
          <a:xfrm flipH="1">
            <a:off x="1415450" y="6255327"/>
            <a:ext cx="1235102" cy="2692"/>
          </a:xfrm>
          <a:prstGeom prst="line">
            <a:avLst/>
          </a:prstGeom>
          <a:ln w="6350">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1634862" y="6615551"/>
            <a:ext cx="798745" cy="276999"/>
          </a:xfrm>
          <a:prstGeom prst="rect">
            <a:avLst/>
          </a:prstGeom>
          <a:noFill/>
        </p:spPr>
        <p:txBody>
          <a:bodyPr wrap="none" rtlCol="0">
            <a:spAutoFit/>
          </a:bodyPr>
          <a:lstStyle/>
          <a:p>
            <a:r>
              <a:rPr lang="en-US" sz="1200" dirty="0" smtClean="0"/>
              <a:t>Position </a:t>
            </a:r>
            <a:r>
              <a:rPr lang="en-US" sz="1200" i="1" dirty="0" smtClean="0"/>
              <a:t>x</a:t>
            </a:r>
            <a:endParaRPr lang="en-CA" sz="1200" i="1" dirty="0"/>
          </a:p>
        </p:txBody>
      </p:sp>
      <p:sp>
        <p:nvSpPr>
          <p:cNvPr id="49" name="TextBox 48"/>
          <p:cNvSpPr txBox="1"/>
          <p:nvPr/>
        </p:nvSpPr>
        <p:spPr>
          <a:xfrm>
            <a:off x="1330047" y="5798101"/>
            <a:ext cx="1247457" cy="276999"/>
          </a:xfrm>
          <a:prstGeom prst="rect">
            <a:avLst/>
          </a:prstGeom>
          <a:noFill/>
        </p:spPr>
        <p:txBody>
          <a:bodyPr wrap="none" rtlCol="0">
            <a:spAutoFit/>
          </a:bodyPr>
          <a:lstStyle/>
          <a:p>
            <a:r>
              <a:rPr lang="en-US" sz="1200" i="1" dirty="0" smtClean="0"/>
              <a:t>k</a:t>
            </a:r>
            <a:r>
              <a:rPr lang="en-US" sz="1200" dirty="0" smtClean="0"/>
              <a:t>= 1   2  3 4  5   6</a:t>
            </a:r>
            <a:endParaRPr lang="en-CA" sz="1200" i="1" dirty="0"/>
          </a:p>
        </p:txBody>
      </p:sp>
    </p:spTree>
    <p:extLst>
      <p:ext uri="{BB962C8B-B14F-4D97-AF65-F5344CB8AC3E}">
        <p14:creationId xmlns:p14="http://schemas.microsoft.com/office/powerpoint/2010/main" val="25952041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“Pointing” an antenna array</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66091"/>
            <a:ext cx="3809999" cy="4381499"/>
          </a:xfrm>
          <a:prstGeom prst="rect">
            <a:avLst/>
          </a:prstGeom>
        </p:spPr>
      </p:pic>
      <p:grpSp>
        <p:nvGrpSpPr>
          <p:cNvPr id="8" name="Group 7"/>
          <p:cNvGrpSpPr/>
          <p:nvPr/>
        </p:nvGrpSpPr>
        <p:grpSpPr>
          <a:xfrm>
            <a:off x="1609778" y="5608446"/>
            <a:ext cx="63272" cy="175737"/>
            <a:chOff x="470623" y="802410"/>
            <a:chExt cx="63272" cy="175737"/>
          </a:xfrm>
        </p:grpSpPr>
        <p:cxnSp>
          <p:nvCxnSpPr>
            <p:cNvPr id="9" name="Straight Connector 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1800274" y="5610843"/>
            <a:ext cx="63272" cy="175737"/>
            <a:chOff x="470623" y="802410"/>
            <a:chExt cx="63272" cy="175737"/>
          </a:xfrm>
        </p:grpSpPr>
        <p:cxnSp>
          <p:nvCxnSpPr>
            <p:cNvPr id="14" name="Straight Connector 1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938388" y="5610859"/>
            <a:ext cx="63272" cy="175737"/>
            <a:chOff x="470623" y="802410"/>
            <a:chExt cx="63272" cy="175737"/>
          </a:xfrm>
        </p:grpSpPr>
        <p:cxnSp>
          <p:nvCxnSpPr>
            <p:cNvPr id="19" name="Straight Connector 1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3" name="Group 22"/>
          <p:cNvGrpSpPr/>
          <p:nvPr/>
        </p:nvGrpSpPr>
        <p:grpSpPr>
          <a:xfrm>
            <a:off x="2047930" y="5610875"/>
            <a:ext cx="63272" cy="175737"/>
            <a:chOff x="470623" y="802410"/>
            <a:chExt cx="63272" cy="175737"/>
          </a:xfrm>
        </p:grpSpPr>
        <p:cxnSp>
          <p:nvCxnSpPr>
            <p:cNvPr id="24" name="Straight Connector 2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2178901" y="5610891"/>
            <a:ext cx="63272" cy="175737"/>
            <a:chOff x="470623" y="802410"/>
            <a:chExt cx="63272" cy="175737"/>
          </a:xfrm>
        </p:grpSpPr>
        <p:cxnSp>
          <p:nvCxnSpPr>
            <p:cNvPr id="29" name="Straight Connector 2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33" name="Group 32"/>
          <p:cNvGrpSpPr/>
          <p:nvPr/>
        </p:nvGrpSpPr>
        <p:grpSpPr>
          <a:xfrm>
            <a:off x="2371778" y="5610907"/>
            <a:ext cx="63272" cy="175737"/>
            <a:chOff x="470623" y="802410"/>
            <a:chExt cx="63272" cy="175737"/>
          </a:xfrm>
        </p:grpSpPr>
        <p:cxnSp>
          <p:nvCxnSpPr>
            <p:cNvPr id="34" name="Straight Connector 3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40" name="Rectangle 39"/>
          <p:cNvSpPr/>
          <p:nvPr/>
        </p:nvSpPr>
        <p:spPr>
          <a:xfrm>
            <a:off x="1399319" y="5860472"/>
            <a:ext cx="1260757" cy="789709"/>
          </a:xfrm>
          <a:prstGeom prst="rect">
            <a:avLst/>
          </a:prstGeom>
          <a:noFill/>
          <a:ln w="3175">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1" name="TextBox 40"/>
          <p:cNvSpPr txBox="1"/>
          <p:nvPr/>
        </p:nvSpPr>
        <p:spPr>
          <a:xfrm rot="16200000">
            <a:off x="796396" y="6027187"/>
            <a:ext cx="795491" cy="461665"/>
          </a:xfrm>
          <a:prstGeom prst="rect">
            <a:avLst/>
          </a:prstGeom>
          <a:noFill/>
        </p:spPr>
        <p:txBody>
          <a:bodyPr wrap="square" rtlCol="0">
            <a:spAutoFit/>
          </a:bodyPr>
          <a:lstStyle/>
          <a:p>
            <a:pPr algn="ctr"/>
            <a:r>
              <a:rPr lang="en-US" sz="1200" dirty="0" smtClean="0"/>
              <a:t>Transmit phase </a:t>
            </a:r>
            <a:r>
              <a:rPr lang="el-GR" sz="1200" i="1" dirty="0"/>
              <a:t>φ</a:t>
            </a:r>
            <a:r>
              <a:rPr lang="en-US" sz="1200" baseline="-25000" dirty="0"/>
              <a:t>k</a:t>
            </a:r>
            <a:endParaRPr lang="en-CA" sz="1200" dirty="0"/>
          </a:p>
        </p:txBody>
      </p:sp>
      <p:sp>
        <p:nvSpPr>
          <p:cNvPr id="7" name="Rectangle 6"/>
          <p:cNvSpPr/>
          <p:nvPr/>
        </p:nvSpPr>
        <p:spPr>
          <a:xfrm>
            <a:off x="1616921" y="6331733"/>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3" name="Rectangle 42"/>
          <p:cNvSpPr/>
          <p:nvPr/>
        </p:nvSpPr>
        <p:spPr>
          <a:xfrm>
            <a:off x="1801353" y="6275636"/>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4" name="Rectangle 43"/>
          <p:cNvSpPr/>
          <p:nvPr/>
        </p:nvSpPr>
        <p:spPr>
          <a:xfrm>
            <a:off x="1955232" y="6232778"/>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5" name="Rectangle 44"/>
          <p:cNvSpPr/>
          <p:nvPr/>
        </p:nvSpPr>
        <p:spPr>
          <a:xfrm>
            <a:off x="2068539" y="6201825"/>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6" name="Rectangle 45"/>
          <p:cNvSpPr/>
          <p:nvPr/>
        </p:nvSpPr>
        <p:spPr>
          <a:xfrm>
            <a:off x="2190727" y="6168491"/>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7" name="Rectangle 46"/>
          <p:cNvSpPr/>
          <p:nvPr/>
        </p:nvSpPr>
        <p:spPr>
          <a:xfrm>
            <a:off x="2374080" y="6113728"/>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39" name="Straight Connector 38"/>
          <p:cNvCxnSpPr/>
          <p:nvPr/>
        </p:nvCxnSpPr>
        <p:spPr>
          <a:xfrm flipH="1">
            <a:off x="1399320" y="6054436"/>
            <a:ext cx="1260756" cy="365414"/>
          </a:xfrm>
          <a:prstGeom prst="line">
            <a:avLst/>
          </a:prstGeom>
          <a:ln w="6350">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54" name="Content Placeholder 6"/>
          <p:cNvSpPr txBox="1">
            <a:spLocks/>
          </p:cNvSpPr>
          <p:nvPr/>
        </p:nvSpPr>
        <p:spPr>
          <a:xfrm>
            <a:off x="4419600" y="1579416"/>
            <a:ext cx="4571999" cy="435718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For example, let us vary the transmit phase shift </a:t>
            </a:r>
            <a:r>
              <a:rPr lang="el-GR" sz="2400" i="1" dirty="0" smtClean="0"/>
              <a:t>φ</a:t>
            </a:r>
            <a:r>
              <a:rPr lang="en-US" sz="2400" baseline="-25000" dirty="0" smtClean="0"/>
              <a:t>k</a:t>
            </a:r>
            <a:r>
              <a:rPr lang="en-US" sz="2400" dirty="0" smtClean="0"/>
              <a:t> such that:</a:t>
            </a:r>
          </a:p>
          <a:p>
            <a:pPr marL="0" indent="0">
              <a:buNone/>
            </a:pPr>
            <a:r>
              <a:rPr lang="en-US" sz="2400" i="1" dirty="0" smtClean="0"/>
              <a:t>           </a:t>
            </a:r>
            <a:r>
              <a:rPr lang="el-GR" sz="2400" i="1" dirty="0" smtClean="0"/>
              <a:t>φ</a:t>
            </a:r>
            <a:r>
              <a:rPr lang="en-US" sz="2400" baseline="-25000" dirty="0" smtClean="0"/>
              <a:t>k </a:t>
            </a:r>
            <a:r>
              <a:rPr lang="en-US" sz="2400" dirty="0" smtClean="0"/>
              <a:t>= </a:t>
            </a:r>
            <a:r>
              <a:rPr lang="en-US" sz="2400" i="1" dirty="0" smtClean="0"/>
              <a:t>a x(k</a:t>
            </a:r>
            <a:r>
              <a:rPr lang="en-US" sz="2400" dirty="0" smtClean="0"/>
              <a:t>) + </a:t>
            </a:r>
            <a:r>
              <a:rPr lang="el-GR" sz="2400" i="1" dirty="0" smtClean="0"/>
              <a:t>φ</a:t>
            </a:r>
            <a:r>
              <a:rPr lang="en-US" sz="2400" baseline="-25000" dirty="0" smtClean="0"/>
              <a:t>o</a:t>
            </a:r>
            <a:endParaRPr lang="en-US" sz="2400" dirty="0" smtClean="0"/>
          </a:p>
          <a:p>
            <a:pPr marL="0" indent="0">
              <a:buNone/>
            </a:pPr>
            <a:r>
              <a:rPr lang="en-US" sz="2400" dirty="0" smtClean="0"/>
              <a:t>where </a:t>
            </a:r>
            <a:r>
              <a:rPr lang="en-US" sz="2400" i="1" dirty="0" smtClean="0"/>
              <a:t>a </a:t>
            </a:r>
            <a:r>
              <a:rPr lang="en-US" sz="2400" dirty="0" smtClean="0"/>
              <a:t>is a constant, </a:t>
            </a:r>
            <a:r>
              <a:rPr lang="en-US" sz="2400" i="1" dirty="0" smtClean="0"/>
              <a:t>x</a:t>
            </a:r>
            <a:r>
              <a:rPr lang="en-US" sz="2400" dirty="0" smtClean="0"/>
              <a:t>(</a:t>
            </a:r>
            <a:r>
              <a:rPr lang="en-US" sz="2400" i="1" dirty="0" smtClean="0"/>
              <a:t>k</a:t>
            </a:r>
            <a:r>
              <a:rPr lang="en-US" sz="2400" dirty="0" smtClean="0"/>
              <a:t>) is the position of the antenna </a:t>
            </a:r>
            <a:r>
              <a:rPr lang="en-US" sz="2400" i="1" dirty="0" smtClean="0"/>
              <a:t>k</a:t>
            </a:r>
            <a:r>
              <a:rPr lang="en-US" sz="2400" dirty="0" smtClean="0"/>
              <a:t>, and </a:t>
            </a:r>
            <a:r>
              <a:rPr lang="el-GR" sz="2400" i="1" dirty="0"/>
              <a:t>φ</a:t>
            </a:r>
            <a:r>
              <a:rPr lang="en-US" sz="2400" baseline="-25000" dirty="0"/>
              <a:t>o </a:t>
            </a:r>
            <a:r>
              <a:rPr lang="en-US" sz="2400" baseline="-25000" dirty="0" smtClean="0"/>
              <a:t> </a:t>
            </a:r>
            <a:r>
              <a:rPr lang="en-US" sz="2400" dirty="0" smtClean="0"/>
              <a:t>a constant identical for all </a:t>
            </a:r>
            <a:r>
              <a:rPr lang="en-US" sz="2400" i="1" dirty="0" smtClean="0"/>
              <a:t>k</a:t>
            </a:r>
            <a:r>
              <a:rPr lang="en-US" sz="2400" dirty="0" smtClean="0"/>
              <a:t>. </a:t>
            </a:r>
          </a:p>
          <a:p>
            <a:pPr marL="0" indent="0">
              <a:buNone/>
            </a:pPr>
            <a:r>
              <a:rPr lang="en-US" sz="2400" dirty="0" smtClean="0"/>
              <a:t>This is illustrated on the image on the lower left.</a:t>
            </a:r>
          </a:p>
          <a:p>
            <a:pPr marL="0" indent="0">
              <a:buNone/>
            </a:pPr>
            <a:r>
              <a:rPr lang="en-US" sz="2400" dirty="0" smtClean="0"/>
              <a:t>What will now happen to the constructive interference pattern from all the antennas at far range?</a:t>
            </a:r>
          </a:p>
        </p:txBody>
      </p:sp>
      <p:sp>
        <p:nvSpPr>
          <p:cNvPr id="60" name="TextBox 59"/>
          <p:cNvSpPr txBox="1"/>
          <p:nvPr/>
        </p:nvSpPr>
        <p:spPr>
          <a:xfrm>
            <a:off x="1634862" y="6615551"/>
            <a:ext cx="798745" cy="276999"/>
          </a:xfrm>
          <a:prstGeom prst="rect">
            <a:avLst/>
          </a:prstGeom>
          <a:noFill/>
        </p:spPr>
        <p:txBody>
          <a:bodyPr wrap="none" rtlCol="0">
            <a:spAutoFit/>
          </a:bodyPr>
          <a:lstStyle/>
          <a:p>
            <a:r>
              <a:rPr lang="en-US" sz="1200" dirty="0" smtClean="0"/>
              <a:t>Position </a:t>
            </a:r>
            <a:r>
              <a:rPr lang="en-US" sz="1200" i="1" dirty="0" smtClean="0"/>
              <a:t>x</a:t>
            </a:r>
            <a:endParaRPr lang="en-CA" sz="1200" i="1" dirty="0"/>
          </a:p>
        </p:txBody>
      </p:sp>
      <p:sp>
        <p:nvSpPr>
          <p:cNvPr id="61" name="TextBox 60"/>
          <p:cNvSpPr txBox="1"/>
          <p:nvPr/>
        </p:nvSpPr>
        <p:spPr>
          <a:xfrm>
            <a:off x="1330047" y="5798101"/>
            <a:ext cx="1247457" cy="276999"/>
          </a:xfrm>
          <a:prstGeom prst="rect">
            <a:avLst/>
          </a:prstGeom>
          <a:noFill/>
        </p:spPr>
        <p:txBody>
          <a:bodyPr wrap="none" rtlCol="0">
            <a:spAutoFit/>
          </a:bodyPr>
          <a:lstStyle/>
          <a:p>
            <a:r>
              <a:rPr lang="en-US" sz="1200" i="1" dirty="0" smtClean="0"/>
              <a:t>k</a:t>
            </a:r>
            <a:r>
              <a:rPr lang="en-US" sz="1200" dirty="0" smtClean="0"/>
              <a:t>= 1   2  3 4  5   6</a:t>
            </a:r>
            <a:endParaRPr lang="en-CA" sz="1200" i="1" dirty="0"/>
          </a:p>
        </p:txBody>
      </p:sp>
      <p:sp>
        <p:nvSpPr>
          <p:cNvPr id="62" name="Content Placeholder 6"/>
          <p:cNvSpPr txBox="1">
            <a:spLocks/>
          </p:cNvSpPr>
          <p:nvPr/>
        </p:nvSpPr>
        <p:spPr>
          <a:xfrm>
            <a:off x="119419" y="1551708"/>
            <a:ext cx="3806693" cy="342207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There is no special reason why the transmit phase shift </a:t>
            </a:r>
            <a:r>
              <a:rPr lang="el-GR" sz="2400" i="1" dirty="0"/>
              <a:t>φ</a:t>
            </a:r>
            <a:r>
              <a:rPr lang="en-US" sz="2400" baseline="-25000" dirty="0"/>
              <a:t>k</a:t>
            </a:r>
            <a:r>
              <a:rPr lang="en-US" sz="2400" dirty="0"/>
              <a:t> </a:t>
            </a:r>
            <a:r>
              <a:rPr lang="en-US" sz="2400" dirty="0" smtClean="0"/>
              <a:t>should be identical for all antennas. In fact, the real value of antenna arrays lies in our ability to have a different </a:t>
            </a:r>
            <a:r>
              <a:rPr lang="el-GR" sz="2400" i="1" dirty="0"/>
              <a:t>φ</a:t>
            </a:r>
            <a:r>
              <a:rPr lang="en-US" sz="2400" baseline="-25000" dirty="0" smtClean="0"/>
              <a:t>k</a:t>
            </a:r>
            <a:r>
              <a:rPr lang="en-US" sz="2400" dirty="0"/>
              <a:t> </a:t>
            </a:r>
            <a:r>
              <a:rPr lang="en-US" sz="2400" dirty="0" smtClean="0"/>
              <a:t>for each antenna.</a:t>
            </a:r>
          </a:p>
          <a:p>
            <a:pPr marL="0" indent="0">
              <a:buNone/>
            </a:pPr>
            <a:r>
              <a:rPr lang="en-US" sz="2400" dirty="0" smtClean="0"/>
              <a:t>This forms the basis behind phased array antennas.</a:t>
            </a:r>
            <a:endParaRPr lang="en-US" sz="2400" dirty="0"/>
          </a:p>
        </p:txBody>
      </p:sp>
    </p:spTree>
    <p:extLst>
      <p:ext uri="{BB962C8B-B14F-4D97-AF65-F5344CB8AC3E}">
        <p14:creationId xmlns:p14="http://schemas.microsoft.com/office/powerpoint/2010/main" val="1525897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e13.1: Phasing antennas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8</a:t>
            </a:fld>
            <a:endParaRPr lang="en-US"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“Pointing” an antenna array</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66091"/>
            <a:ext cx="3809999" cy="4381498"/>
          </a:xfrm>
          <a:prstGeom prst="rect">
            <a:avLst/>
          </a:prstGeom>
        </p:spPr>
      </p:pic>
      <p:grpSp>
        <p:nvGrpSpPr>
          <p:cNvPr id="8" name="Group 7"/>
          <p:cNvGrpSpPr/>
          <p:nvPr/>
        </p:nvGrpSpPr>
        <p:grpSpPr>
          <a:xfrm>
            <a:off x="1609778" y="5608446"/>
            <a:ext cx="63272" cy="175737"/>
            <a:chOff x="470623" y="802410"/>
            <a:chExt cx="63272" cy="175737"/>
          </a:xfrm>
        </p:grpSpPr>
        <p:cxnSp>
          <p:nvCxnSpPr>
            <p:cNvPr id="9" name="Straight Connector 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1800274" y="5610843"/>
            <a:ext cx="63272" cy="175737"/>
            <a:chOff x="470623" y="802410"/>
            <a:chExt cx="63272" cy="175737"/>
          </a:xfrm>
        </p:grpSpPr>
        <p:cxnSp>
          <p:nvCxnSpPr>
            <p:cNvPr id="14" name="Straight Connector 1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938388" y="5610859"/>
            <a:ext cx="63272" cy="175737"/>
            <a:chOff x="470623" y="802410"/>
            <a:chExt cx="63272" cy="175737"/>
          </a:xfrm>
        </p:grpSpPr>
        <p:cxnSp>
          <p:nvCxnSpPr>
            <p:cNvPr id="19" name="Straight Connector 1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3" name="Group 22"/>
          <p:cNvGrpSpPr/>
          <p:nvPr/>
        </p:nvGrpSpPr>
        <p:grpSpPr>
          <a:xfrm>
            <a:off x="2047930" y="5610875"/>
            <a:ext cx="63272" cy="175737"/>
            <a:chOff x="470623" y="802410"/>
            <a:chExt cx="63272" cy="175737"/>
          </a:xfrm>
        </p:grpSpPr>
        <p:cxnSp>
          <p:nvCxnSpPr>
            <p:cNvPr id="24" name="Straight Connector 2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2178901" y="5610891"/>
            <a:ext cx="63272" cy="175737"/>
            <a:chOff x="470623" y="802410"/>
            <a:chExt cx="63272" cy="175737"/>
          </a:xfrm>
        </p:grpSpPr>
        <p:cxnSp>
          <p:nvCxnSpPr>
            <p:cNvPr id="29" name="Straight Connector 28"/>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grpSp>
        <p:nvGrpSpPr>
          <p:cNvPr id="33" name="Group 32"/>
          <p:cNvGrpSpPr/>
          <p:nvPr/>
        </p:nvGrpSpPr>
        <p:grpSpPr>
          <a:xfrm>
            <a:off x="2371778" y="5610907"/>
            <a:ext cx="63272" cy="175737"/>
            <a:chOff x="470623" y="802410"/>
            <a:chExt cx="63272" cy="175737"/>
          </a:xfrm>
        </p:grpSpPr>
        <p:cxnSp>
          <p:nvCxnSpPr>
            <p:cNvPr id="34" name="Straight Connector 33"/>
            <p:cNvCxnSpPr/>
            <p:nvPr/>
          </p:nvCxnSpPr>
          <p:spPr>
            <a:xfrm flipV="1">
              <a:off x="484909" y="88669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18259" y="886707"/>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200000" flipV="1">
              <a:off x="470623" y="802410"/>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1200000" flipV="1">
              <a:off x="533895" y="802411"/>
              <a:ext cx="0" cy="9144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40" name="Rectangle 39"/>
          <p:cNvSpPr/>
          <p:nvPr/>
        </p:nvSpPr>
        <p:spPr>
          <a:xfrm>
            <a:off x="1399319" y="5860472"/>
            <a:ext cx="1260757" cy="789709"/>
          </a:xfrm>
          <a:prstGeom prst="rect">
            <a:avLst/>
          </a:prstGeom>
          <a:noFill/>
          <a:ln w="3175">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1" name="TextBox 40"/>
          <p:cNvSpPr txBox="1"/>
          <p:nvPr/>
        </p:nvSpPr>
        <p:spPr>
          <a:xfrm rot="16200000">
            <a:off x="796396" y="6027187"/>
            <a:ext cx="795491" cy="461665"/>
          </a:xfrm>
          <a:prstGeom prst="rect">
            <a:avLst/>
          </a:prstGeom>
          <a:noFill/>
        </p:spPr>
        <p:txBody>
          <a:bodyPr wrap="square" rtlCol="0">
            <a:spAutoFit/>
          </a:bodyPr>
          <a:lstStyle/>
          <a:p>
            <a:pPr algn="ctr"/>
            <a:r>
              <a:rPr lang="en-US" sz="1200" dirty="0" smtClean="0"/>
              <a:t>Transmit phase </a:t>
            </a:r>
            <a:r>
              <a:rPr lang="el-GR" sz="1200" i="1" dirty="0"/>
              <a:t>φ</a:t>
            </a:r>
            <a:r>
              <a:rPr lang="en-US" sz="1200" baseline="-25000" dirty="0"/>
              <a:t>k</a:t>
            </a:r>
            <a:endParaRPr lang="en-CA" sz="1200" dirty="0"/>
          </a:p>
        </p:txBody>
      </p:sp>
      <p:sp>
        <p:nvSpPr>
          <p:cNvPr id="6" name="Content Placeholder 6"/>
          <p:cNvSpPr txBox="1">
            <a:spLocks/>
          </p:cNvSpPr>
          <p:nvPr/>
        </p:nvSpPr>
        <p:spPr>
          <a:xfrm>
            <a:off x="3926114" y="1579416"/>
            <a:ext cx="5065486" cy="4840434"/>
          </a:xfrm>
          <a:prstGeom prst="rect">
            <a:avLst/>
          </a:prstGeom>
        </p:spPr>
        <p:txBody>
          <a:bodyPr vert="horz" lIns="91440" tIns="45720" rIns="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In this case, the constructive interference propagates with an angle </a:t>
            </a:r>
            <a:r>
              <a:rPr lang="el-GR" sz="2400" i="1" dirty="0"/>
              <a:t>θ </a:t>
            </a:r>
            <a:r>
              <a:rPr lang="en-US" sz="2400" dirty="0" smtClean="0"/>
              <a:t>compared to previously. For −</a:t>
            </a:r>
            <a:r>
              <a:rPr lang="el-GR" sz="2400" i="1" dirty="0" smtClean="0"/>
              <a:t>λ</a:t>
            </a:r>
            <a:r>
              <a:rPr lang="en-US" sz="2400" i="1" dirty="0" smtClean="0"/>
              <a:t> </a:t>
            </a:r>
            <a:r>
              <a:rPr lang="en-US" sz="2400" dirty="0" smtClean="0"/>
              <a:t>&lt; </a:t>
            </a:r>
            <a:r>
              <a:rPr lang="en-US" sz="2400" i="1" dirty="0" smtClean="0"/>
              <a:t>a </a:t>
            </a:r>
            <a:r>
              <a:rPr lang="en-US" sz="2400" dirty="0" smtClean="0"/>
              <a:t>&lt; </a:t>
            </a:r>
            <a:r>
              <a:rPr lang="el-GR" sz="2400" i="1" dirty="0" smtClean="0"/>
              <a:t>λ</a:t>
            </a:r>
            <a:r>
              <a:rPr lang="en-US" sz="2400" dirty="0" smtClean="0"/>
              <a:t>, that angle is determined by:</a:t>
            </a:r>
          </a:p>
          <a:p>
            <a:pPr marL="0" indent="0">
              <a:buNone/>
            </a:pPr>
            <a:r>
              <a:rPr lang="en-US" sz="2400" dirty="0" smtClean="0"/>
              <a:t>			</a:t>
            </a:r>
            <a:r>
              <a:rPr lang="el-GR" sz="2400" i="1" dirty="0" smtClean="0"/>
              <a:t>θ</a:t>
            </a:r>
            <a:r>
              <a:rPr lang="en-US" sz="2400" dirty="0" smtClean="0"/>
              <a:t> = sin</a:t>
            </a:r>
            <a:r>
              <a:rPr lang="en-US" sz="2400" baseline="30000" dirty="0" smtClean="0"/>
              <a:t>−1</a:t>
            </a:r>
            <a:r>
              <a:rPr lang="en-US" sz="2400" dirty="0" smtClean="0"/>
              <a:t>(</a:t>
            </a:r>
            <a:r>
              <a:rPr lang="en-US" sz="2400" i="1" dirty="0" smtClean="0"/>
              <a:t>a</a:t>
            </a:r>
            <a:r>
              <a:rPr lang="en-US" sz="2400" dirty="0" smtClean="0"/>
              <a:t>/</a:t>
            </a:r>
            <a:r>
              <a:rPr lang="el-GR" sz="2400" i="1" dirty="0" smtClean="0"/>
              <a:t>λ</a:t>
            </a:r>
            <a:r>
              <a:rPr lang="en-US" sz="2400" dirty="0" smtClean="0"/>
              <a:t>)</a:t>
            </a:r>
            <a:endParaRPr lang="en-US" sz="2400" dirty="0"/>
          </a:p>
          <a:p>
            <a:pPr marL="0" indent="0">
              <a:buNone/>
            </a:pPr>
            <a:r>
              <a:rPr lang="en-US" sz="2400" dirty="0" smtClean="0"/>
              <a:t>where </a:t>
            </a:r>
            <a:r>
              <a:rPr lang="el-GR" sz="2400" i="1" dirty="0" smtClean="0"/>
              <a:t>λ</a:t>
            </a:r>
            <a:r>
              <a:rPr lang="en-US" sz="2400" i="1" dirty="0" smtClean="0"/>
              <a:t> </a:t>
            </a:r>
            <a:r>
              <a:rPr lang="en-US" sz="2400" dirty="0" smtClean="0"/>
              <a:t>is the radar wavelength.</a:t>
            </a:r>
          </a:p>
          <a:p>
            <a:pPr marL="0" indent="0">
              <a:buNone/>
            </a:pPr>
            <a:r>
              <a:rPr lang="en-US" sz="2400" dirty="0" smtClean="0"/>
              <a:t>Therefore, by changing the transmit and receive phase shifts of individual antennas, it is possible to “point” the </a:t>
            </a:r>
            <a:r>
              <a:rPr lang="en-US" sz="2400" dirty="0" smtClean="0"/>
              <a:t>radar </a:t>
            </a:r>
            <a:r>
              <a:rPr lang="en-US" sz="2400" dirty="0" smtClean="0"/>
              <a:t>antenna </a:t>
            </a:r>
            <a:r>
              <a:rPr lang="en-US" sz="2400" dirty="0" smtClean="0"/>
              <a:t>array in </a:t>
            </a:r>
            <a:r>
              <a:rPr lang="en-US" sz="2400" dirty="0" smtClean="0"/>
              <a:t>different directions</a:t>
            </a:r>
            <a:r>
              <a:rPr lang="en-US" sz="2400" dirty="0" smtClean="0"/>
              <a:t>.</a:t>
            </a:r>
          </a:p>
          <a:p>
            <a:pPr marL="0" indent="0">
              <a:buNone/>
            </a:pPr>
            <a:r>
              <a:rPr lang="en-US" sz="2400" dirty="0" smtClean="0"/>
              <a:t>“Scanning” therefore becomes as quick as the speed at which </a:t>
            </a:r>
            <a:r>
              <a:rPr lang="el-GR" sz="2400" i="1" dirty="0"/>
              <a:t>φ</a:t>
            </a:r>
            <a:r>
              <a:rPr lang="en-US" sz="2400" baseline="-25000" dirty="0"/>
              <a:t>k </a:t>
            </a:r>
            <a:r>
              <a:rPr lang="en-US" sz="2400" dirty="0" smtClean="0"/>
              <a:t>can be changed.</a:t>
            </a:r>
            <a:endParaRPr lang="en-US" sz="2400" dirty="0" smtClean="0"/>
          </a:p>
        </p:txBody>
      </p:sp>
      <p:sp>
        <p:nvSpPr>
          <p:cNvPr id="48" name="TextBox 47"/>
          <p:cNvSpPr txBox="1"/>
          <p:nvPr/>
        </p:nvSpPr>
        <p:spPr>
          <a:xfrm>
            <a:off x="1330047" y="5798101"/>
            <a:ext cx="1247457" cy="276999"/>
          </a:xfrm>
          <a:prstGeom prst="rect">
            <a:avLst/>
          </a:prstGeom>
          <a:noFill/>
        </p:spPr>
        <p:txBody>
          <a:bodyPr wrap="none" rtlCol="0">
            <a:spAutoFit/>
          </a:bodyPr>
          <a:lstStyle/>
          <a:p>
            <a:r>
              <a:rPr lang="en-US" sz="1200" i="1" dirty="0" smtClean="0"/>
              <a:t>k</a:t>
            </a:r>
            <a:r>
              <a:rPr lang="en-US" sz="1200" dirty="0" smtClean="0"/>
              <a:t>= 1   2  3 4  5   6</a:t>
            </a:r>
            <a:endParaRPr lang="en-CA" sz="1200" i="1" dirty="0"/>
          </a:p>
        </p:txBody>
      </p:sp>
      <p:sp>
        <p:nvSpPr>
          <p:cNvPr id="49" name="Rectangle 48"/>
          <p:cNvSpPr/>
          <p:nvPr/>
        </p:nvSpPr>
        <p:spPr>
          <a:xfrm>
            <a:off x="1616921" y="6331733"/>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0" name="Rectangle 49"/>
          <p:cNvSpPr/>
          <p:nvPr/>
        </p:nvSpPr>
        <p:spPr>
          <a:xfrm>
            <a:off x="1801353" y="6275636"/>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1" name="Rectangle 50"/>
          <p:cNvSpPr/>
          <p:nvPr/>
        </p:nvSpPr>
        <p:spPr>
          <a:xfrm>
            <a:off x="1955232" y="6232778"/>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2" name="Rectangle 51"/>
          <p:cNvSpPr/>
          <p:nvPr/>
        </p:nvSpPr>
        <p:spPr>
          <a:xfrm>
            <a:off x="2068539" y="6201825"/>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3" name="Rectangle 52"/>
          <p:cNvSpPr/>
          <p:nvPr/>
        </p:nvSpPr>
        <p:spPr>
          <a:xfrm>
            <a:off x="2190727" y="6168491"/>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54" name="Rectangle 53"/>
          <p:cNvSpPr/>
          <p:nvPr/>
        </p:nvSpPr>
        <p:spPr>
          <a:xfrm>
            <a:off x="2374080" y="6113728"/>
            <a:ext cx="45720" cy="4572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55" name="Straight Connector 54"/>
          <p:cNvCxnSpPr/>
          <p:nvPr/>
        </p:nvCxnSpPr>
        <p:spPr>
          <a:xfrm flipH="1">
            <a:off x="1399320" y="6054436"/>
            <a:ext cx="1260756" cy="365414"/>
          </a:xfrm>
          <a:prstGeom prst="line">
            <a:avLst/>
          </a:prstGeom>
          <a:ln w="6350">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1634862" y="6615551"/>
            <a:ext cx="798745" cy="276999"/>
          </a:xfrm>
          <a:prstGeom prst="rect">
            <a:avLst/>
          </a:prstGeom>
          <a:noFill/>
        </p:spPr>
        <p:txBody>
          <a:bodyPr wrap="none" rtlCol="0">
            <a:spAutoFit/>
          </a:bodyPr>
          <a:lstStyle/>
          <a:p>
            <a:r>
              <a:rPr lang="en-US" sz="1200" dirty="0" smtClean="0"/>
              <a:t>Position </a:t>
            </a:r>
            <a:r>
              <a:rPr lang="en-US" sz="1200" i="1" dirty="0" smtClean="0"/>
              <a:t>x</a:t>
            </a:r>
            <a:endParaRPr lang="en-CA" sz="1200" i="1" dirty="0"/>
          </a:p>
        </p:txBody>
      </p:sp>
    </p:spTree>
    <p:extLst>
      <p:ext uri="{BB962C8B-B14F-4D97-AF65-F5344CB8AC3E}">
        <p14:creationId xmlns:p14="http://schemas.microsoft.com/office/powerpoint/2010/main" val="42950809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6492</TotalTime>
  <Words>573</Words>
  <Application>Microsoft Office PowerPoint</Application>
  <PresentationFormat>On-screen Show (4:3)</PresentationFormat>
  <Paragraphs>60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Template</vt:lpstr>
      <vt:lpstr>Supplement e13.1: Phasing antennas</vt:lpstr>
      <vt:lpstr>Reflector antenna</vt:lpstr>
      <vt:lpstr>Reflector antenna and  antenna arrays</vt:lpstr>
      <vt:lpstr>Antenna arrays and  wind profilers</vt:lpstr>
      <vt:lpstr>“Pointing” an antenna array</vt:lpstr>
      <vt:lpstr>“Pointing” an antenna array</vt:lpstr>
      <vt:lpstr>“Pointing” an antenna array</vt:lpstr>
      <vt:lpstr>“Pointing” an antenna array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e13.1:Phasing antennas</dc:title>
  <dc:creator>Frederic Fabry</dc:creator>
  <cp:lastModifiedBy>Frederic Fabry</cp:lastModifiedBy>
  <cp:revision>340</cp:revision>
  <dcterms:created xsi:type="dcterms:W3CDTF">2014-10-20T18:29:00Z</dcterms:created>
  <dcterms:modified xsi:type="dcterms:W3CDTF">2015-07-23T03:02:42Z</dcterms:modified>
</cp:coreProperties>
</file>