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81" r:id="rId3"/>
    <p:sldId id="280" r:id="rId4"/>
    <p:sldId id="282" r:id="rId5"/>
    <p:sldId id="284" r:id="rId6"/>
    <p:sldId id="286" r:id="rId7"/>
    <p:sldId id="287" r:id="rId8"/>
    <p:sldId id="288" r:id="rId9"/>
    <p:sldId id="289" r:id="rId10"/>
    <p:sldId id="290" r:id="rId11"/>
    <p:sldId id="291" r:id="rId12"/>
    <p:sldId id="292" r:id="rId13"/>
    <p:sldId id="295" r:id="rId14"/>
    <p:sldId id="296" r:id="rId15"/>
    <p:sldId id="297" r:id="rId16"/>
    <p:sldId id="298" r:id="rId17"/>
    <p:sldId id="299" r:id="rId18"/>
    <p:sldId id="293" r:id="rId19"/>
    <p:sldId id="303" r:id="rId20"/>
    <p:sldId id="302" r:id="rId21"/>
    <p:sldId id="301"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3300"/>
    <a:srgbClr val="FFFFFF"/>
    <a:srgbClr val="000000"/>
    <a:srgbClr val="292929"/>
    <a:srgbClr val="969696"/>
    <a:srgbClr val="0000FF"/>
    <a:srgbClr val="00CC00"/>
    <a:srgbClr val="CCFFFF"/>
    <a:srgbClr val="FFFFF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69" d="100"/>
          <a:sy n="69" d="100"/>
        </p:scale>
        <p:origin x="-1416" y="-96"/>
      </p:cViewPr>
      <p:guideLst>
        <p:guide orient="horz" pos="2160"/>
        <p:guide pos="543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1F3DB1-E28F-4303-AB89-A08B8B2F769E}" type="datetimeFigureOut">
              <a:rPr lang="en-CA" smtClean="0"/>
              <a:t>26/06/2015</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2EB175-E2BF-41C0-BE4F-DE29300BE5DA}" type="slidenum">
              <a:rPr lang="en-CA" smtClean="0"/>
              <a:t>‹#›</a:t>
            </a:fld>
            <a:endParaRPr lang="en-CA" dirty="0"/>
          </a:p>
        </p:txBody>
      </p:sp>
    </p:spTree>
    <p:extLst>
      <p:ext uri="{BB962C8B-B14F-4D97-AF65-F5344CB8AC3E}">
        <p14:creationId xmlns:p14="http://schemas.microsoft.com/office/powerpoint/2010/main" val="3432577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1.66 10</a:t>
            </a:r>
            <a:r>
              <a:rPr lang="en-US" baseline="30000" dirty="0" smtClean="0"/>
              <a:t>-15</a:t>
            </a:r>
            <a:r>
              <a:rPr lang="en-US" dirty="0" smtClean="0"/>
              <a:t> + </a:t>
            </a:r>
            <a:endParaRPr lang="en-CA" dirty="0"/>
          </a:p>
        </p:txBody>
      </p:sp>
      <p:sp>
        <p:nvSpPr>
          <p:cNvPr id="4" name="Slide Number Placeholder 3"/>
          <p:cNvSpPr>
            <a:spLocks noGrp="1"/>
          </p:cNvSpPr>
          <p:nvPr>
            <p:ph type="sldNum" sz="quarter" idx="10"/>
          </p:nvPr>
        </p:nvSpPr>
        <p:spPr/>
        <p:txBody>
          <a:bodyPr/>
          <a:lstStyle/>
          <a:p>
            <a:fld id="{2E2EB175-E2BF-41C0-BE4F-DE29300BE5DA}" type="slidenum">
              <a:rPr lang="en-CA" smtClean="0"/>
              <a:t>15</a:t>
            </a:fld>
            <a:endParaRPr lang="en-CA" dirty="0"/>
          </a:p>
        </p:txBody>
      </p:sp>
    </p:spTree>
    <p:extLst>
      <p:ext uri="{BB962C8B-B14F-4D97-AF65-F5344CB8AC3E}">
        <p14:creationId xmlns:p14="http://schemas.microsoft.com/office/powerpoint/2010/main" val="1212716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E2EB175-E2BF-41C0-BE4F-DE29300BE5DA}" type="slidenum">
              <a:rPr lang="en-CA" smtClean="0"/>
              <a:t>16</a:t>
            </a:fld>
            <a:endParaRPr lang="en-CA" dirty="0"/>
          </a:p>
        </p:txBody>
      </p:sp>
    </p:spTree>
    <p:extLst>
      <p:ext uri="{BB962C8B-B14F-4D97-AF65-F5344CB8AC3E}">
        <p14:creationId xmlns:p14="http://schemas.microsoft.com/office/powerpoint/2010/main" val="1212716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1" dirty="0" err="1" smtClean="0"/>
              <a:t>P</a:t>
            </a:r>
            <a:r>
              <a:rPr lang="en-US" baseline="-25000" dirty="0" err="1" smtClean="0"/>
              <a:t>r</a:t>
            </a:r>
            <a:r>
              <a:rPr lang="en-US" baseline="-25000" dirty="0" smtClean="0"/>
              <a:t>(post filter)</a:t>
            </a:r>
            <a:r>
              <a:rPr lang="en-US" baseline="0" dirty="0" smtClean="0"/>
              <a:t> = </a:t>
            </a:r>
            <a:r>
              <a:rPr lang="en-US" sz="1200" i="1" dirty="0" err="1" smtClean="0"/>
              <a:t>P</a:t>
            </a:r>
            <a:r>
              <a:rPr lang="en-US" sz="1200" baseline="-25000" dirty="0" err="1" smtClean="0"/>
              <a:t>r</a:t>
            </a:r>
            <a:r>
              <a:rPr lang="en-US" sz="1200" baseline="-25000" dirty="0" smtClean="0"/>
              <a:t>(after LNA)</a:t>
            </a:r>
            <a:r>
              <a:rPr lang="en-US" sz="1200" dirty="0" smtClean="0"/>
              <a:t> 10</a:t>
            </a:r>
            <a:r>
              <a:rPr lang="en-US" sz="1200" i="0" baseline="30000" dirty="0" smtClean="0"/>
              <a:t>(8+1)</a:t>
            </a:r>
            <a:r>
              <a:rPr lang="en-US" sz="1200" baseline="30000" dirty="0" smtClean="0"/>
              <a:t>/10</a:t>
            </a:r>
            <a:r>
              <a:rPr lang="en-US" sz="1200" baseline="-25000" dirty="0" smtClean="0"/>
              <a:t> </a:t>
            </a:r>
            <a:r>
              <a:rPr lang="en-US" sz="1200" dirty="0" smtClean="0"/>
              <a:t>≈ 5.4*10</a:t>
            </a:r>
            <a:r>
              <a:rPr lang="en-US" sz="1200" baseline="30000" dirty="0" smtClean="0"/>
              <a:t>−13</a:t>
            </a:r>
            <a:r>
              <a:rPr lang="en-US" sz="1200" dirty="0" smtClean="0"/>
              <a:t> W;		After a 30 dB gain, </a:t>
            </a:r>
            <a:r>
              <a:rPr lang="en-US" sz="1200" i="1" dirty="0" err="1" smtClean="0"/>
              <a:t>P</a:t>
            </a:r>
            <a:r>
              <a:rPr lang="en-US" sz="1200" dirty="0" err="1" smtClean="0"/>
              <a:t>’</a:t>
            </a:r>
            <a:r>
              <a:rPr lang="en-US" sz="1200" baseline="-25000" dirty="0" err="1" smtClean="0"/>
              <a:t>r</a:t>
            </a:r>
            <a:r>
              <a:rPr lang="en-US" sz="1200" dirty="0" smtClean="0"/>
              <a:t> then becomes 5.4*10</a:t>
            </a:r>
            <a:r>
              <a:rPr lang="en-US" sz="1200" baseline="30000" dirty="0" smtClean="0"/>
              <a:t>−10</a:t>
            </a:r>
            <a:r>
              <a:rPr lang="en-US" sz="1200" dirty="0" smtClean="0"/>
              <a:t> W.</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P</a:t>
            </a:r>
            <a:r>
              <a:rPr lang="en-US" baseline="-25000" dirty="0" smtClean="0"/>
              <a:t>N(post filter)</a:t>
            </a:r>
            <a:r>
              <a:rPr lang="en-US" baseline="0" dirty="0" smtClean="0"/>
              <a:t> = </a:t>
            </a:r>
            <a:r>
              <a:rPr lang="en-US" sz="1200" i="1" dirty="0" smtClean="0"/>
              <a:t>P</a:t>
            </a:r>
            <a:r>
              <a:rPr lang="en-US" sz="1200" baseline="-25000" dirty="0" smtClean="0"/>
              <a:t>N(after LNA)</a:t>
            </a:r>
            <a:r>
              <a:rPr lang="en-US" sz="1200" dirty="0" smtClean="0"/>
              <a:t> 10</a:t>
            </a:r>
            <a:r>
              <a:rPr lang="en-US" sz="1200" i="0" baseline="30000" dirty="0" smtClean="0"/>
              <a:t>(8+1)</a:t>
            </a:r>
            <a:r>
              <a:rPr lang="en-US" sz="1200" baseline="30000" dirty="0" smtClean="0"/>
              <a:t>/10</a:t>
            </a:r>
            <a:r>
              <a:rPr lang="en-US" sz="1200" baseline="-25000" dirty="0" smtClean="0"/>
              <a:t>  </a:t>
            </a:r>
            <a:r>
              <a:rPr lang="en-US" sz="1200" dirty="0" smtClean="0"/>
              <a:t>+ </a:t>
            </a:r>
            <a:r>
              <a:rPr lang="en-US" sz="1200" i="1" dirty="0" smtClean="0"/>
              <a:t>kB</a:t>
            </a:r>
            <a:r>
              <a:rPr lang="en-US" sz="1200" dirty="0" smtClean="0"/>
              <a:t> (1 – 10</a:t>
            </a:r>
            <a:r>
              <a:rPr lang="en-US" sz="1200" baseline="30000" dirty="0" smtClean="0"/>
              <a:t>−</a:t>
            </a:r>
            <a:r>
              <a:rPr lang="en-US" sz="1200" i="0" baseline="30000" dirty="0" smtClean="0"/>
              <a:t>(8+1)</a:t>
            </a:r>
            <a:r>
              <a:rPr lang="en-US" sz="1200" baseline="30000" dirty="0" smtClean="0"/>
              <a:t>/10</a:t>
            </a:r>
            <a:r>
              <a:rPr lang="en-US" sz="1200" dirty="0" smtClean="0"/>
              <a:t>)</a:t>
            </a:r>
            <a:r>
              <a:rPr lang="en-US" sz="1200" i="1" dirty="0" err="1" smtClean="0"/>
              <a:t>T</a:t>
            </a:r>
            <a:r>
              <a:rPr lang="en-US" sz="1200" baseline="-25000" dirty="0" err="1" smtClean="0"/>
              <a:t>component</a:t>
            </a:r>
            <a:r>
              <a:rPr lang="en-US" sz="1200" baseline="0" dirty="0" smtClean="0"/>
              <a:t> </a:t>
            </a:r>
            <a:r>
              <a:rPr lang="en-US" sz="1200" dirty="0" smtClean="0"/>
              <a:t>≈ 3.5*10</a:t>
            </a:r>
            <a:r>
              <a:rPr lang="en-US" sz="1200" baseline="30000" dirty="0" smtClean="0"/>
              <a:t>−12</a:t>
            </a:r>
            <a:r>
              <a:rPr lang="en-US" sz="1200" dirty="0" smtClean="0"/>
              <a:t> + 3.5*10</a:t>
            </a:r>
            <a:r>
              <a:rPr lang="en-US" sz="1200" baseline="30000" dirty="0" smtClean="0"/>
              <a:t>−15</a:t>
            </a:r>
            <a:r>
              <a:rPr lang="en-US" sz="1200" dirty="0" smtClean="0"/>
              <a:t> ≈ 3.5*10</a:t>
            </a:r>
            <a:r>
              <a:rPr lang="en-US" sz="1200" baseline="30000" dirty="0" smtClean="0"/>
              <a:t>−12</a:t>
            </a:r>
            <a:r>
              <a:rPr lang="en-US" sz="1200" dirty="0" smtClean="0"/>
              <a:t> </a:t>
            </a:r>
            <a:r>
              <a:rPr lang="en-US" sz="1200" baseline="0" dirty="0" smtClean="0"/>
              <a:t>; new noise is tiny </a:t>
            </a:r>
            <a:r>
              <a:rPr lang="en-US" sz="1200" baseline="0" dirty="0" err="1" smtClean="0"/>
              <a:t>wrt</a:t>
            </a:r>
            <a:r>
              <a:rPr lang="en-US" sz="1200" baseline="0" dirty="0" smtClean="0"/>
              <a:t> old. </a:t>
            </a:r>
            <a:endParaRPr lang="en-US" sz="1200" dirty="0" smtClean="0"/>
          </a:p>
        </p:txBody>
      </p:sp>
      <p:sp>
        <p:nvSpPr>
          <p:cNvPr id="4" name="Slide Number Placeholder 3"/>
          <p:cNvSpPr>
            <a:spLocks noGrp="1"/>
          </p:cNvSpPr>
          <p:nvPr>
            <p:ph type="sldNum" sz="quarter" idx="10"/>
          </p:nvPr>
        </p:nvSpPr>
        <p:spPr/>
        <p:txBody>
          <a:bodyPr/>
          <a:lstStyle/>
          <a:p>
            <a:fld id="{2E2EB175-E2BF-41C0-BE4F-DE29300BE5DA}" type="slidenum">
              <a:rPr lang="en-CA" smtClean="0"/>
              <a:t>17</a:t>
            </a:fld>
            <a:endParaRPr lang="en-CA" dirty="0"/>
          </a:p>
        </p:txBody>
      </p:sp>
    </p:spTree>
    <p:extLst>
      <p:ext uri="{BB962C8B-B14F-4D97-AF65-F5344CB8AC3E}">
        <p14:creationId xmlns:p14="http://schemas.microsoft.com/office/powerpoint/2010/main" val="1212716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128034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4045445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274638"/>
            <a:ext cx="2057400" cy="5961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5100" y="274638"/>
            <a:ext cx="6553200" cy="5961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2056160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41300" y="1542144"/>
            <a:ext cx="8732520" cy="47460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765498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286346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1300" y="1600200"/>
            <a:ext cx="4254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34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dirty="0" smtClean="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724336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41300" y="1641943"/>
            <a:ext cx="4256088" cy="5329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41300" y="2174875"/>
            <a:ext cx="42560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41943"/>
            <a:ext cx="4346575" cy="5329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3465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 Cambridge University Press 2015 – All Rights Reserved</a:t>
            </a:r>
            <a:endParaRPr lang="en-US" dirty="0"/>
          </a:p>
        </p:txBody>
      </p:sp>
      <p:sp>
        <p:nvSpPr>
          <p:cNvPr id="9" name="Slide Number Placeholder 8"/>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2003918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t>© Cambridge University Press 2015 – All Rights Reserved</a:t>
            </a:r>
            <a:endParaRPr lang="en-US" dirty="0"/>
          </a:p>
        </p:txBody>
      </p:sp>
      <p:sp>
        <p:nvSpPr>
          <p:cNvPr id="5" name="Slide Number Placeholder 4"/>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591999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6136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5100" y="273050"/>
            <a:ext cx="33004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4165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65100" y="1435100"/>
            <a:ext cx="33004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83443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137563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1299" y="161925"/>
            <a:ext cx="7610929" cy="125571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41300" y="1600200"/>
            <a:ext cx="8732520" cy="47460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016000" y="6419850"/>
            <a:ext cx="721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smtClean="0"/>
          </a:p>
        </p:txBody>
      </p:sp>
      <p:sp>
        <p:nvSpPr>
          <p:cNvPr id="6" name="Slide Number Placeholder 5"/>
          <p:cNvSpPr>
            <a:spLocks noGrp="1"/>
          </p:cNvSpPr>
          <p:nvPr>
            <p:ph type="sldNum" sz="quarter" idx="4"/>
          </p:nvPr>
        </p:nvSpPr>
        <p:spPr>
          <a:xfrm>
            <a:off x="8360228" y="6419850"/>
            <a:ext cx="63137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DB3BC-D9AA-C249-9E0B-FE3AE73EEB10}" type="slidenum">
              <a:rPr lang="en-US" smtClean="0"/>
              <a:t>‹#›</a:t>
            </a:fld>
            <a:endParaRPr lang="en-US" dirty="0"/>
          </a:p>
        </p:txBody>
      </p:sp>
      <p:pic>
        <p:nvPicPr>
          <p:cNvPr id="4" name="Picture 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974328" y="149225"/>
            <a:ext cx="1013459" cy="1333500"/>
          </a:xfrm>
          <a:prstGeom prst="rect">
            <a:avLst/>
          </a:prstGeom>
        </p:spPr>
      </p:pic>
    </p:spTree>
    <p:extLst>
      <p:ext uri="{BB962C8B-B14F-4D97-AF65-F5344CB8AC3E}">
        <p14:creationId xmlns:p14="http://schemas.microsoft.com/office/powerpoint/2010/main" val="759380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7026" y="2130425"/>
            <a:ext cx="8037286" cy="2760889"/>
          </a:xfrm>
        </p:spPr>
        <p:txBody>
          <a:bodyPr>
            <a:normAutofit/>
          </a:bodyPr>
          <a:lstStyle/>
          <a:p>
            <a:r>
              <a:rPr lang="en-US" dirty="0" smtClean="0"/>
              <a:t>Supplement e13.2:</a:t>
            </a:r>
            <a:br>
              <a:rPr lang="en-US" dirty="0" smtClean="0"/>
            </a:br>
            <a:r>
              <a:rPr lang="en-US" dirty="0" smtClean="0"/>
              <a:t>Received power, </a:t>
            </a:r>
            <a:br>
              <a:rPr lang="en-US" dirty="0" smtClean="0"/>
            </a:br>
            <a:r>
              <a:rPr lang="en-US" dirty="0" smtClean="0"/>
              <a:t>signal and noise</a:t>
            </a:r>
            <a:endParaRPr lang="en-US" dirty="0"/>
          </a:p>
        </p:txBody>
      </p:sp>
      <p:sp>
        <p:nvSpPr>
          <p:cNvPr id="4" name="Footer Placeholder 3"/>
          <p:cNvSpPr>
            <a:spLocks noGrp="1"/>
          </p:cNvSpPr>
          <p:nvPr>
            <p:ph type="ftr" sz="quarter" idx="11"/>
          </p:nvPr>
        </p:nvSpPr>
        <p:spPr/>
        <p:txBody>
          <a:bodyPr/>
          <a:lstStyle/>
          <a:p>
            <a:r>
              <a:rPr lang="en-US" dirty="0" smtClean="0"/>
              <a:t>e13.2: Received power, signal and noise</a:t>
            </a:r>
            <a:endParaRPr lang="en-US" dirty="0"/>
          </a:p>
        </p:txBody>
      </p:sp>
      <p:sp>
        <p:nvSpPr>
          <p:cNvPr id="5" name="Slide Number Placeholder 4"/>
          <p:cNvSpPr>
            <a:spLocks noGrp="1"/>
          </p:cNvSpPr>
          <p:nvPr>
            <p:ph type="sldNum" sz="quarter" idx="12"/>
          </p:nvPr>
        </p:nvSpPr>
        <p:spPr/>
        <p:txBody>
          <a:bodyPr/>
          <a:lstStyle/>
          <a:p>
            <a:fld id="{3FDDB3BC-D9AA-C249-9E0B-FE3AE73EEB10}" type="slidenum">
              <a:rPr lang="en-US" smtClean="0"/>
              <a:t>1</a:t>
            </a:fld>
            <a:endParaRPr lang="en-US" dirty="0"/>
          </a:p>
        </p:txBody>
      </p:sp>
    </p:spTree>
    <p:extLst>
      <p:ext uri="{BB962C8B-B14F-4D97-AF65-F5344CB8AC3E}">
        <p14:creationId xmlns:p14="http://schemas.microsoft.com/office/powerpoint/2010/main" val="2005380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sp>
        <p:nvSpPr>
          <p:cNvPr id="5" name="Slide Number Placeholder 4"/>
          <p:cNvSpPr>
            <a:spLocks noGrp="1"/>
          </p:cNvSpPr>
          <p:nvPr>
            <p:ph type="sldNum" sz="quarter" idx="12"/>
          </p:nvPr>
        </p:nvSpPr>
        <p:spPr/>
        <p:txBody>
          <a:bodyPr/>
          <a:lstStyle/>
          <a:p>
            <a:fld id="{3FDDB3BC-D9AA-C249-9E0B-FE3AE73EEB10}" type="slidenum">
              <a:rPr lang="en-US" smtClean="0"/>
              <a:t>10</a:t>
            </a:fld>
            <a:endParaRPr lang="en-US"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Component specifications jargon:</a:t>
            </a:r>
            <a:br>
              <a:rPr lang="en-US" dirty="0" smtClean="0"/>
            </a:br>
            <a:r>
              <a:rPr lang="en-US" dirty="0" smtClean="0"/>
              <a:t>A brief introduction (I)</a:t>
            </a:r>
            <a:endParaRPr lang="en-CA" sz="4100" dirty="0"/>
          </a:p>
        </p:txBody>
      </p:sp>
      <p:sp>
        <p:nvSpPr>
          <p:cNvPr id="16" name="Content Placeholder 6"/>
          <p:cNvSpPr txBox="1">
            <a:spLocks/>
          </p:cNvSpPr>
          <p:nvPr/>
        </p:nvSpPr>
        <p:spPr>
          <a:xfrm>
            <a:off x="116114" y="1551708"/>
            <a:ext cx="9027886" cy="51123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transformation of the signal by different components can be described by a set of characteristics that these components have. These include:</a:t>
            </a:r>
          </a:p>
          <a:p>
            <a:pPr marL="0" indent="0">
              <a:buNone/>
            </a:pPr>
            <a:r>
              <a:rPr lang="en-US" sz="2400" i="1" dirty="0" smtClean="0"/>
              <a:t>Losses</a:t>
            </a:r>
            <a:r>
              <a:rPr lang="en-US" sz="2400" dirty="0" smtClean="0"/>
              <a:t>: Components are not perfect conductors; losses occur. Losses </a:t>
            </a:r>
            <a:r>
              <a:rPr lang="en-US" sz="2400" i="1" dirty="0" smtClean="0"/>
              <a:t>L</a:t>
            </a:r>
            <a:r>
              <a:rPr lang="en-US" sz="2400" dirty="0" smtClean="0"/>
              <a:t> are generally expressed in dB such that:</a:t>
            </a:r>
          </a:p>
          <a:p>
            <a:pPr marL="0" indent="0">
              <a:buNone/>
            </a:pPr>
            <a:r>
              <a:rPr lang="en-US" sz="2400" i="1" dirty="0" smtClean="0"/>
              <a:t>						P</a:t>
            </a:r>
            <a:r>
              <a:rPr lang="en-US" sz="2400" baseline="-25000" dirty="0" smtClean="0"/>
              <a:t>out</a:t>
            </a:r>
            <a:r>
              <a:rPr lang="en-US" sz="2400" dirty="0" smtClean="0"/>
              <a:t> = </a:t>
            </a:r>
            <a:r>
              <a:rPr lang="en-US" sz="2400" i="1" dirty="0" smtClean="0"/>
              <a:t>P</a:t>
            </a:r>
            <a:r>
              <a:rPr lang="en-US" sz="2400" baseline="-25000" dirty="0" smtClean="0"/>
              <a:t>in</a:t>
            </a:r>
            <a:r>
              <a:rPr lang="en-US" sz="2400" dirty="0" smtClean="0"/>
              <a:t> 10</a:t>
            </a:r>
            <a:r>
              <a:rPr lang="en-US" sz="2400" baseline="30000" dirty="0" smtClean="0"/>
              <a:t>−</a:t>
            </a:r>
            <a:r>
              <a:rPr lang="en-US" sz="2400" i="1" baseline="30000" dirty="0" smtClean="0"/>
              <a:t>L</a:t>
            </a:r>
            <a:r>
              <a:rPr lang="en-US" sz="2400" baseline="30000" dirty="0" smtClean="0"/>
              <a:t>/10</a:t>
            </a:r>
            <a:r>
              <a:rPr lang="en-US" sz="2400" dirty="0" smtClean="0"/>
              <a:t>.</a:t>
            </a:r>
          </a:p>
          <a:p>
            <a:pPr marL="0" indent="0">
              <a:buNone/>
            </a:pPr>
            <a:r>
              <a:rPr lang="en-US" sz="2400" dirty="0" smtClean="0"/>
              <a:t>A circulator for example may have a loss of about 0.3 </a:t>
            </a:r>
            <a:r>
              <a:rPr lang="en-US" sz="2400" dirty="0" err="1" smtClean="0"/>
              <a:t>dB.</a:t>
            </a:r>
            <a:r>
              <a:rPr lang="en-US" sz="2400" dirty="0" smtClean="0"/>
              <a:t> In that case, the signal power will be reduced to 10</a:t>
            </a:r>
            <a:r>
              <a:rPr lang="en-US" sz="2400" baseline="30000" dirty="0" smtClean="0"/>
              <a:t> −0.3/10</a:t>
            </a:r>
            <a:r>
              <a:rPr lang="en-US" sz="2400" dirty="0" smtClean="0"/>
              <a:t> or 93% of its original value.</a:t>
            </a:r>
          </a:p>
          <a:p>
            <a:pPr marL="0" indent="0">
              <a:buNone/>
            </a:pPr>
            <a:r>
              <a:rPr lang="en-US" sz="2400" dirty="0" smtClean="0"/>
              <a:t>Some components such as waveguides and cables have losses per unit distance, e.g., 0.045 dB/m for copper waveguides at C-band. A 40-m waveguide run from the feed to the receiver at the base of the radar tower would hence have a loss of 40*0.045 = 1.8 dB, reducing the signal </a:t>
            </a:r>
            <a:r>
              <a:rPr lang="en-US" sz="2400" i="1" dirty="0"/>
              <a:t>P</a:t>
            </a:r>
            <a:r>
              <a:rPr lang="en-US" sz="2400" baseline="-25000" dirty="0"/>
              <a:t>in </a:t>
            </a:r>
            <a:r>
              <a:rPr lang="en-US" sz="2400" baseline="-25000" dirty="0" smtClean="0"/>
              <a:t> </a:t>
            </a:r>
            <a:r>
              <a:rPr lang="en-US" sz="2400" dirty="0" smtClean="0"/>
              <a:t>by one-third (note that that same loss also occurs on transmit).</a:t>
            </a:r>
            <a:endParaRPr lang="en-US" sz="2400" dirty="0"/>
          </a:p>
        </p:txBody>
      </p:sp>
    </p:spTree>
    <p:extLst>
      <p:ext uri="{BB962C8B-B14F-4D97-AF65-F5344CB8AC3E}">
        <p14:creationId xmlns:p14="http://schemas.microsoft.com/office/powerpoint/2010/main" val="898972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sp>
        <p:nvSpPr>
          <p:cNvPr id="5" name="Slide Number Placeholder 4"/>
          <p:cNvSpPr>
            <a:spLocks noGrp="1"/>
          </p:cNvSpPr>
          <p:nvPr>
            <p:ph type="sldNum" sz="quarter" idx="12"/>
          </p:nvPr>
        </p:nvSpPr>
        <p:spPr/>
        <p:txBody>
          <a:bodyPr/>
          <a:lstStyle/>
          <a:p>
            <a:fld id="{3FDDB3BC-D9AA-C249-9E0B-FE3AE73EEB10}" type="slidenum">
              <a:rPr lang="en-US" smtClean="0"/>
              <a:t>11</a:t>
            </a:fld>
            <a:endParaRPr lang="en-US"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Reminder: </a:t>
            </a:r>
            <a:br>
              <a:rPr lang="en-US" dirty="0" smtClean="0"/>
            </a:br>
            <a:r>
              <a:rPr lang="en-US" dirty="0" smtClean="0"/>
              <a:t>Effects of losses on signal vs. noise</a:t>
            </a:r>
            <a:endParaRPr lang="en-CA" sz="4100" dirty="0"/>
          </a:p>
        </p:txBody>
      </p:sp>
      <p:sp>
        <p:nvSpPr>
          <p:cNvPr id="16" name="Content Placeholder 6"/>
          <p:cNvSpPr txBox="1">
            <a:spLocks/>
          </p:cNvSpPr>
          <p:nvPr/>
        </p:nvSpPr>
        <p:spPr>
          <a:xfrm>
            <a:off x="116114" y="1551708"/>
            <a:ext cx="8976138" cy="51123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An attenuator is also an emitter (see </a:t>
            </a:r>
            <a:r>
              <a:rPr lang="en-US" sz="2400" dirty="0" err="1" smtClean="0"/>
              <a:t>Kirchoff’s</a:t>
            </a:r>
            <a:r>
              <a:rPr lang="en-US" sz="2400" dirty="0" smtClean="0"/>
              <a:t> Law). Therefore, any component that reduces signal also adds to noise in the process.</a:t>
            </a:r>
          </a:p>
          <a:p>
            <a:pPr marL="0" indent="0">
              <a:buNone/>
            </a:pPr>
            <a:r>
              <a:rPr lang="en-US" sz="2400" dirty="0" smtClean="0"/>
              <a:t>At microwave frequencies, that added noise is a linear function of the absorptivity of the </a:t>
            </a:r>
            <a:r>
              <a:rPr lang="en-US" sz="2400" dirty="0"/>
              <a:t>component </a:t>
            </a:r>
            <a:r>
              <a:rPr lang="en-US" sz="2400" dirty="0" smtClean="0"/>
              <a:t>(1 – 10</a:t>
            </a:r>
            <a:r>
              <a:rPr lang="en-US" sz="2400" baseline="30000" dirty="0"/>
              <a:t>−</a:t>
            </a:r>
            <a:r>
              <a:rPr lang="en-US" sz="2400" i="1" baseline="30000" dirty="0" smtClean="0"/>
              <a:t>L</a:t>
            </a:r>
            <a:r>
              <a:rPr lang="en-US" sz="2400" baseline="30000" dirty="0" smtClean="0"/>
              <a:t>/10</a:t>
            </a:r>
            <a:r>
              <a:rPr lang="en-US" sz="2400" dirty="0" smtClean="0"/>
              <a:t>) and of its physical temperature </a:t>
            </a:r>
            <a:r>
              <a:rPr lang="en-US" sz="2400" i="1" dirty="0" err="1" smtClean="0"/>
              <a:t>T</a:t>
            </a:r>
            <a:r>
              <a:rPr lang="en-US" sz="2400" baseline="-25000" dirty="0" err="1" smtClean="0"/>
              <a:t>component</a:t>
            </a:r>
            <a:r>
              <a:rPr lang="en-US" sz="2400" dirty="0" smtClean="0"/>
              <a:t> in K.</a:t>
            </a:r>
            <a:endParaRPr lang="en-US" sz="2400" i="1" dirty="0" smtClean="0"/>
          </a:p>
          <a:p>
            <a:pPr marL="0" indent="0">
              <a:buNone/>
            </a:pPr>
            <a:r>
              <a:rPr lang="en-US" sz="2400" dirty="0" smtClean="0"/>
              <a:t>As a result, a component with a loss </a:t>
            </a:r>
            <a:r>
              <a:rPr lang="en-US" sz="2400" i="1" dirty="0" smtClean="0"/>
              <a:t>L</a:t>
            </a:r>
            <a:r>
              <a:rPr lang="en-US" sz="2400" dirty="0" smtClean="0"/>
              <a:t> modify signal and noise by:</a:t>
            </a:r>
          </a:p>
          <a:p>
            <a:pPr marL="0" indent="0">
              <a:buNone/>
            </a:pPr>
            <a:r>
              <a:rPr lang="en-US" sz="2400" i="1" dirty="0" smtClean="0"/>
              <a:t>						</a:t>
            </a:r>
            <a:r>
              <a:rPr lang="en-US" sz="2400" i="1" dirty="0" err="1" smtClean="0"/>
              <a:t>P</a:t>
            </a:r>
            <a:r>
              <a:rPr lang="en-US" sz="2400" baseline="-25000" dirty="0" err="1" smtClean="0"/>
              <a:t>r</a:t>
            </a:r>
            <a:r>
              <a:rPr lang="en-US" sz="2400" baseline="-25000" dirty="0" smtClean="0"/>
              <a:t>-out</a:t>
            </a:r>
            <a:r>
              <a:rPr lang="en-US" sz="2400" dirty="0" smtClean="0"/>
              <a:t> </a:t>
            </a:r>
            <a:r>
              <a:rPr lang="en-US" sz="2400" dirty="0"/>
              <a:t>= </a:t>
            </a:r>
            <a:r>
              <a:rPr lang="en-US" sz="2400" i="1" dirty="0" err="1" smtClean="0"/>
              <a:t>P</a:t>
            </a:r>
            <a:r>
              <a:rPr lang="en-US" sz="2400" baseline="-25000" dirty="0" err="1" smtClean="0"/>
              <a:t>r</a:t>
            </a:r>
            <a:r>
              <a:rPr lang="en-US" sz="2400" baseline="-25000" dirty="0" smtClean="0"/>
              <a:t>-in</a:t>
            </a:r>
            <a:r>
              <a:rPr lang="en-US" sz="2400" dirty="0" smtClean="0"/>
              <a:t> </a:t>
            </a:r>
            <a:r>
              <a:rPr lang="en-US" sz="2400" dirty="0"/>
              <a:t>10</a:t>
            </a:r>
            <a:r>
              <a:rPr lang="en-US" sz="2400" baseline="30000" dirty="0"/>
              <a:t>−</a:t>
            </a:r>
            <a:r>
              <a:rPr lang="en-US" sz="2400" i="1" baseline="30000" dirty="0" smtClean="0"/>
              <a:t>L</a:t>
            </a:r>
            <a:r>
              <a:rPr lang="en-US" sz="2400" baseline="30000" dirty="0" smtClean="0"/>
              <a:t>/10</a:t>
            </a:r>
            <a:r>
              <a:rPr lang="en-US" sz="2400" dirty="0" smtClean="0"/>
              <a:t>,  and</a:t>
            </a:r>
          </a:p>
          <a:p>
            <a:pPr marL="0" indent="0">
              <a:buNone/>
            </a:pPr>
            <a:r>
              <a:rPr lang="en-US" sz="2400" i="1" dirty="0"/>
              <a:t>				</a:t>
            </a:r>
            <a:r>
              <a:rPr lang="en-US" sz="2400" i="1" dirty="0" smtClean="0"/>
              <a:t>P</a:t>
            </a:r>
            <a:r>
              <a:rPr lang="en-US" sz="2400" baseline="-25000" dirty="0" smtClean="0"/>
              <a:t>N-out</a:t>
            </a:r>
            <a:r>
              <a:rPr lang="en-US" sz="2400" dirty="0" smtClean="0"/>
              <a:t> </a:t>
            </a:r>
            <a:r>
              <a:rPr lang="en-US" sz="2400" dirty="0"/>
              <a:t>= </a:t>
            </a:r>
            <a:r>
              <a:rPr lang="en-US" sz="2400" i="1" dirty="0" smtClean="0"/>
              <a:t>P</a:t>
            </a:r>
            <a:r>
              <a:rPr lang="en-US" sz="2400" baseline="-25000" dirty="0" smtClean="0"/>
              <a:t>N-in</a:t>
            </a:r>
            <a:r>
              <a:rPr lang="en-US" sz="2400" dirty="0" smtClean="0"/>
              <a:t> </a:t>
            </a:r>
            <a:r>
              <a:rPr lang="en-US" sz="2400" dirty="0"/>
              <a:t>10</a:t>
            </a:r>
            <a:r>
              <a:rPr lang="en-US" sz="2400" baseline="30000" dirty="0"/>
              <a:t>−</a:t>
            </a:r>
            <a:r>
              <a:rPr lang="en-US" sz="2400" i="1" baseline="30000" dirty="0" smtClean="0"/>
              <a:t>L</a:t>
            </a:r>
            <a:r>
              <a:rPr lang="en-US" sz="2400" baseline="30000" dirty="0" smtClean="0"/>
              <a:t>/10</a:t>
            </a:r>
            <a:r>
              <a:rPr lang="en-US" sz="2400" dirty="0" smtClean="0"/>
              <a:t> + </a:t>
            </a:r>
            <a:r>
              <a:rPr lang="en-US" sz="2400" i="1" dirty="0" smtClean="0"/>
              <a:t>kB</a:t>
            </a:r>
            <a:r>
              <a:rPr lang="en-US" sz="2400" dirty="0"/>
              <a:t> (1 – 10</a:t>
            </a:r>
            <a:r>
              <a:rPr lang="en-US" sz="2400" baseline="30000" dirty="0"/>
              <a:t>−</a:t>
            </a:r>
            <a:r>
              <a:rPr lang="en-US" sz="2400" i="1" baseline="30000" dirty="0" smtClean="0"/>
              <a:t>L</a:t>
            </a:r>
            <a:r>
              <a:rPr lang="en-US" sz="2400" baseline="30000" dirty="0" smtClean="0"/>
              <a:t>/10</a:t>
            </a:r>
            <a:r>
              <a:rPr lang="en-US" sz="2400" dirty="0" smtClean="0"/>
              <a:t>)</a:t>
            </a:r>
            <a:r>
              <a:rPr lang="en-US" sz="2400" i="1" dirty="0" err="1" smtClean="0"/>
              <a:t>T</a:t>
            </a:r>
            <a:r>
              <a:rPr lang="en-US" sz="2400" baseline="-25000" dirty="0" err="1" smtClean="0"/>
              <a:t>component</a:t>
            </a:r>
            <a:r>
              <a:rPr lang="en-US" sz="2400" dirty="0" smtClean="0"/>
              <a:t>,</a:t>
            </a:r>
          </a:p>
          <a:p>
            <a:pPr marL="0" indent="0">
              <a:buNone/>
            </a:pPr>
            <a:r>
              <a:rPr lang="en-US" sz="2400" i="1" dirty="0" smtClean="0"/>
              <a:t>k</a:t>
            </a:r>
            <a:r>
              <a:rPr lang="en-US" sz="2400" dirty="0" smtClean="0"/>
              <a:t> </a:t>
            </a:r>
            <a:r>
              <a:rPr lang="en-US" sz="2400" dirty="0"/>
              <a:t>being the Boltzmann constant (1.381 × 10</a:t>
            </a:r>
            <a:r>
              <a:rPr lang="en-US" sz="2400" baseline="30000" dirty="0"/>
              <a:t>−23</a:t>
            </a:r>
            <a:r>
              <a:rPr lang="en-US" sz="2400" dirty="0"/>
              <a:t> J/K</a:t>
            </a:r>
            <a:r>
              <a:rPr lang="en-US" sz="2400" dirty="0" smtClean="0"/>
              <a:t>), and </a:t>
            </a:r>
            <a:r>
              <a:rPr lang="en-US" sz="2400" i="1" dirty="0"/>
              <a:t>B</a:t>
            </a:r>
            <a:r>
              <a:rPr lang="en-US" sz="2400" dirty="0"/>
              <a:t> </a:t>
            </a:r>
            <a:r>
              <a:rPr lang="en-US" sz="2400" dirty="0" smtClean="0"/>
              <a:t>the</a:t>
            </a:r>
            <a:endParaRPr lang="en-US" sz="2400" dirty="0"/>
          </a:p>
          <a:p>
            <a:pPr marL="0" indent="0">
              <a:buNone/>
            </a:pPr>
            <a:r>
              <a:rPr lang="en-US" sz="2400" dirty="0"/>
              <a:t>bandwidth of the receiver </a:t>
            </a:r>
            <a:r>
              <a:rPr lang="en-US" sz="2400" dirty="0" smtClean="0"/>
              <a:t>(here, 1,000,000 </a:t>
            </a:r>
            <a:r>
              <a:rPr lang="en-US" sz="2400" dirty="0"/>
              <a:t>Hz</a:t>
            </a:r>
            <a:r>
              <a:rPr lang="en-US" sz="2400" dirty="0" smtClean="0"/>
              <a:t>).</a:t>
            </a:r>
          </a:p>
          <a:p>
            <a:pPr marL="0" indent="0">
              <a:buNone/>
            </a:pPr>
            <a:r>
              <a:rPr lang="en-US" sz="2400" dirty="0" smtClean="0"/>
              <a:t>Therefore, all along the receiver path, noise gradually gains on signal.</a:t>
            </a:r>
            <a:endParaRPr lang="en-US" sz="2400" dirty="0"/>
          </a:p>
        </p:txBody>
      </p:sp>
    </p:spTree>
    <p:extLst>
      <p:ext uri="{BB962C8B-B14F-4D97-AF65-F5344CB8AC3E}">
        <p14:creationId xmlns:p14="http://schemas.microsoft.com/office/powerpoint/2010/main" val="761386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sp>
        <p:nvSpPr>
          <p:cNvPr id="5" name="Slide Number Placeholder 4"/>
          <p:cNvSpPr>
            <a:spLocks noGrp="1"/>
          </p:cNvSpPr>
          <p:nvPr>
            <p:ph type="sldNum" sz="quarter" idx="12"/>
          </p:nvPr>
        </p:nvSpPr>
        <p:spPr/>
        <p:txBody>
          <a:bodyPr/>
          <a:lstStyle/>
          <a:p>
            <a:fld id="{3FDDB3BC-D9AA-C249-9E0B-FE3AE73EEB10}" type="slidenum">
              <a:rPr lang="en-US" smtClean="0"/>
              <a:t>12</a:t>
            </a:fld>
            <a:endParaRPr lang="en-US"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t>Component specifications jargon:</a:t>
            </a:r>
            <a:br>
              <a:rPr lang="en-US" dirty="0"/>
            </a:br>
            <a:r>
              <a:rPr lang="en-US" dirty="0"/>
              <a:t>A brief introduction (</a:t>
            </a:r>
            <a:r>
              <a:rPr lang="en-US" dirty="0" smtClean="0"/>
              <a:t>II)</a:t>
            </a:r>
            <a:endParaRPr lang="en-CA" sz="4100" dirty="0"/>
          </a:p>
        </p:txBody>
      </p:sp>
      <p:sp>
        <p:nvSpPr>
          <p:cNvPr id="16" name="Content Placeholder 6"/>
          <p:cNvSpPr txBox="1">
            <a:spLocks/>
          </p:cNvSpPr>
          <p:nvPr/>
        </p:nvSpPr>
        <p:spPr>
          <a:xfrm>
            <a:off x="116114" y="1551708"/>
            <a:ext cx="8976138" cy="51123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a:t>The transformation of the signal by different components can be described by a set of characteristics that these components have. These include:</a:t>
            </a:r>
          </a:p>
          <a:p>
            <a:pPr marL="0" indent="0">
              <a:buNone/>
            </a:pPr>
            <a:r>
              <a:rPr lang="en-US" sz="2400" i="1" dirty="0"/>
              <a:t>Gain</a:t>
            </a:r>
            <a:r>
              <a:rPr lang="en-US" sz="2400" dirty="0"/>
              <a:t>: Amplifiers have gains </a:t>
            </a:r>
            <a:r>
              <a:rPr lang="en-US" sz="2400" i="1" dirty="0"/>
              <a:t>G</a:t>
            </a:r>
            <a:r>
              <a:rPr lang="en-US" sz="2400" dirty="0"/>
              <a:t>, also expressed in dB, such that:</a:t>
            </a:r>
            <a:endParaRPr lang="en-US" sz="2400" i="1" dirty="0"/>
          </a:p>
          <a:p>
            <a:pPr marL="0" indent="0">
              <a:buNone/>
            </a:pPr>
            <a:r>
              <a:rPr lang="en-US" sz="2400" i="1" dirty="0"/>
              <a:t>						P</a:t>
            </a:r>
            <a:r>
              <a:rPr lang="en-US" sz="2400" baseline="-25000" dirty="0"/>
              <a:t>out</a:t>
            </a:r>
            <a:r>
              <a:rPr lang="en-US" sz="2400" dirty="0"/>
              <a:t> = </a:t>
            </a:r>
            <a:r>
              <a:rPr lang="en-US" sz="2400" i="1" dirty="0"/>
              <a:t>P</a:t>
            </a:r>
            <a:r>
              <a:rPr lang="en-US" sz="2400" baseline="-25000" dirty="0"/>
              <a:t>in</a:t>
            </a:r>
            <a:r>
              <a:rPr lang="en-US" sz="2400" dirty="0"/>
              <a:t> 10</a:t>
            </a:r>
            <a:r>
              <a:rPr lang="en-US" sz="2400" i="1" baseline="30000" dirty="0"/>
              <a:t>G</a:t>
            </a:r>
            <a:r>
              <a:rPr lang="en-US" sz="2400" baseline="30000" dirty="0"/>
              <a:t>/10</a:t>
            </a:r>
            <a:r>
              <a:rPr lang="en-US" sz="2400" dirty="0"/>
              <a:t>.</a:t>
            </a:r>
          </a:p>
          <a:p>
            <a:pPr marL="0" indent="0">
              <a:buNone/>
            </a:pPr>
            <a:r>
              <a:rPr lang="en-US" sz="2400" dirty="0"/>
              <a:t>An amplifier with a 40 dB gain amplify </a:t>
            </a:r>
            <a:r>
              <a:rPr lang="en-US" sz="2400" dirty="0" smtClean="0"/>
              <a:t>all inputs </a:t>
            </a:r>
            <a:r>
              <a:rPr lang="en-US" sz="2400" dirty="0"/>
              <a:t>by a factor 10,000.</a:t>
            </a:r>
          </a:p>
          <a:p>
            <a:pPr marL="0" indent="0">
              <a:buNone/>
            </a:pPr>
            <a:r>
              <a:rPr lang="en-US" sz="2400" i="1" dirty="0"/>
              <a:t>Noise value</a:t>
            </a:r>
            <a:r>
              <a:rPr lang="en-US" sz="2400" dirty="0"/>
              <a:t>: Amplifiers also add to the noise. This is expressed as a noise value </a:t>
            </a:r>
            <a:r>
              <a:rPr lang="en-US" sz="2400" i="1" dirty="0"/>
              <a:t>N</a:t>
            </a:r>
            <a:r>
              <a:rPr lang="en-US" sz="2400" dirty="0"/>
              <a:t> (in dB of course).</a:t>
            </a:r>
          </a:p>
          <a:p>
            <a:pPr marL="0" indent="0">
              <a:buNone/>
            </a:pPr>
            <a:r>
              <a:rPr lang="en-US" sz="2400" dirty="0"/>
              <a:t>The net result is that amplification is different for signal and noise:</a:t>
            </a:r>
          </a:p>
          <a:p>
            <a:pPr marL="0" indent="0">
              <a:buNone/>
            </a:pPr>
            <a:r>
              <a:rPr lang="en-US" sz="2400" i="1" dirty="0"/>
              <a:t>				</a:t>
            </a:r>
            <a:r>
              <a:rPr lang="en-US" sz="2400" i="1" dirty="0" err="1" smtClean="0"/>
              <a:t>P</a:t>
            </a:r>
            <a:r>
              <a:rPr lang="en-US" sz="2400" baseline="-25000" dirty="0" err="1" smtClean="0"/>
              <a:t>r</a:t>
            </a:r>
            <a:r>
              <a:rPr lang="en-US" sz="2400" baseline="-25000" dirty="0" smtClean="0"/>
              <a:t>-out</a:t>
            </a:r>
            <a:r>
              <a:rPr lang="en-US" sz="2400" dirty="0" smtClean="0"/>
              <a:t> = </a:t>
            </a:r>
            <a:r>
              <a:rPr lang="en-US" sz="2400" i="1" dirty="0" err="1" smtClean="0"/>
              <a:t>P</a:t>
            </a:r>
            <a:r>
              <a:rPr lang="en-US" sz="2400" baseline="-25000" dirty="0" err="1" smtClean="0"/>
              <a:t>r</a:t>
            </a:r>
            <a:r>
              <a:rPr lang="en-US" sz="2400" baseline="-25000" dirty="0" smtClean="0"/>
              <a:t>-in</a:t>
            </a:r>
            <a:r>
              <a:rPr lang="en-US" sz="2400" dirty="0" smtClean="0"/>
              <a:t> 10</a:t>
            </a:r>
            <a:r>
              <a:rPr lang="en-US" sz="2400" baseline="30000" dirty="0" smtClean="0"/>
              <a:t>−</a:t>
            </a:r>
            <a:r>
              <a:rPr lang="en-US" sz="2400" i="1" baseline="30000" dirty="0" smtClean="0"/>
              <a:t>N</a:t>
            </a:r>
            <a:r>
              <a:rPr lang="en-US" sz="2400" baseline="30000" dirty="0" smtClean="0"/>
              <a:t>/10</a:t>
            </a:r>
            <a:r>
              <a:rPr lang="en-US" sz="2400" dirty="0" smtClean="0"/>
              <a:t>10</a:t>
            </a:r>
            <a:r>
              <a:rPr lang="en-US" sz="2400" baseline="30000" dirty="0" smtClean="0"/>
              <a:t>(</a:t>
            </a:r>
            <a:r>
              <a:rPr lang="en-US" sz="2400" i="1" baseline="30000" dirty="0" smtClean="0"/>
              <a:t>G+N</a:t>
            </a:r>
            <a:r>
              <a:rPr lang="en-US" sz="2400" baseline="30000" dirty="0" smtClean="0"/>
              <a:t>)/10</a:t>
            </a:r>
            <a:r>
              <a:rPr lang="en-US" sz="2400" dirty="0"/>
              <a:t> = </a:t>
            </a:r>
            <a:r>
              <a:rPr lang="en-US" sz="2400" i="1" dirty="0" err="1"/>
              <a:t>P</a:t>
            </a:r>
            <a:r>
              <a:rPr lang="en-US" sz="2400" baseline="-25000" dirty="0" err="1"/>
              <a:t>r</a:t>
            </a:r>
            <a:r>
              <a:rPr lang="en-US" sz="2400" baseline="-25000" dirty="0"/>
              <a:t>-in</a:t>
            </a:r>
            <a:r>
              <a:rPr lang="en-US" sz="2400" dirty="0"/>
              <a:t> 10</a:t>
            </a:r>
            <a:r>
              <a:rPr lang="en-US" sz="2400" i="1" baseline="30000" dirty="0"/>
              <a:t>G</a:t>
            </a:r>
            <a:r>
              <a:rPr lang="en-US" sz="2400" baseline="30000" dirty="0"/>
              <a:t>/10</a:t>
            </a:r>
            <a:r>
              <a:rPr lang="en-US" sz="2400" dirty="0"/>
              <a:t>, </a:t>
            </a:r>
            <a:r>
              <a:rPr lang="en-US" sz="2400" dirty="0" smtClean="0"/>
              <a:t>and</a:t>
            </a:r>
          </a:p>
          <a:p>
            <a:pPr marL="0" indent="0">
              <a:buNone/>
            </a:pPr>
            <a:r>
              <a:rPr lang="en-US" sz="2400" i="1" dirty="0"/>
              <a:t>		P</a:t>
            </a:r>
            <a:r>
              <a:rPr lang="en-US" sz="2400" baseline="-25000" dirty="0"/>
              <a:t>N-out</a:t>
            </a:r>
            <a:r>
              <a:rPr lang="en-US" sz="2400" dirty="0"/>
              <a:t> = </a:t>
            </a:r>
            <a:r>
              <a:rPr lang="en-US" sz="2400" dirty="0" smtClean="0"/>
              <a:t>[</a:t>
            </a:r>
            <a:r>
              <a:rPr lang="en-US" sz="2400" i="1" dirty="0" smtClean="0"/>
              <a:t>P</a:t>
            </a:r>
            <a:r>
              <a:rPr lang="en-US" sz="2400" baseline="-25000" dirty="0" smtClean="0"/>
              <a:t>N-in</a:t>
            </a:r>
            <a:r>
              <a:rPr lang="en-US" sz="2400" dirty="0" smtClean="0"/>
              <a:t> </a:t>
            </a:r>
            <a:r>
              <a:rPr lang="en-US" sz="2400" dirty="0"/>
              <a:t>10</a:t>
            </a:r>
            <a:r>
              <a:rPr lang="en-US" sz="2400" baseline="30000" dirty="0" smtClean="0"/>
              <a:t>−</a:t>
            </a:r>
            <a:r>
              <a:rPr lang="en-US" sz="2400" i="1" baseline="30000" dirty="0" smtClean="0"/>
              <a:t>N</a:t>
            </a:r>
            <a:r>
              <a:rPr lang="en-US" sz="2400" baseline="30000" dirty="0" smtClean="0"/>
              <a:t>/10</a:t>
            </a:r>
            <a:r>
              <a:rPr lang="en-US" sz="2400" dirty="0" smtClean="0"/>
              <a:t> </a:t>
            </a:r>
            <a:r>
              <a:rPr lang="en-US" sz="2400" dirty="0"/>
              <a:t>+ </a:t>
            </a:r>
            <a:r>
              <a:rPr lang="en-US" sz="2400" i="1" dirty="0"/>
              <a:t>kB</a:t>
            </a:r>
            <a:r>
              <a:rPr lang="en-US" sz="2400" dirty="0"/>
              <a:t> (1 – 10</a:t>
            </a:r>
            <a:r>
              <a:rPr lang="en-US" sz="2400" baseline="30000" dirty="0" smtClean="0"/>
              <a:t>−</a:t>
            </a:r>
            <a:r>
              <a:rPr lang="en-US" sz="2400" i="1" baseline="30000" dirty="0" smtClean="0"/>
              <a:t>N</a:t>
            </a:r>
            <a:r>
              <a:rPr lang="en-US" sz="2400" baseline="30000" dirty="0" smtClean="0"/>
              <a:t>/10</a:t>
            </a:r>
            <a:r>
              <a:rPr lang="en-US" sz="2400" dirty="0" smtClean="0"/>
              <a:t>)</a:t>
            </a:r>
            <a:r>
              <a:rPr lang="en-US" sz="2400" i="1" dirty="0" err="1" smtClean="0"/>
              <a:t>T</a:t>
            </a:r>
            <a:r>
              <a:rPr lang="en-US" sz="2400" baseline="-25000" dirty="0" err="1" smtClean="0"/>
              <a:t>component</a:t>
            </a:r>
            <a:r>
              <a:rPr lang="en-US" sz="2400" dirty="0" smtClean="0"/>
              <a:t>]10</a:t>
            </a:r>
            <a:r>
              <a:rPr lang="en-US" sz="2400" baseline="30000" dirty="0" smtClean="0"/>
              <a:t>(</a:t>
            </a:r>
            <a:r>
              <a:rPr lang="en-US" sz="2400" i="1" baseline="30000" dirty="0" smtClean="0"/>
              <a:t>G+N</a:t>
            </a:r>
            <a:r>
              <a:rPr lang="en-US" sz="2400" baseline="30000" dirty="0" smtClean="0"/>
              <a:t>)/10</a:t>
            </a:r>
            <a:r>
              <a:rPr lang="en-US" sz="2400" dirty="0" smtClean="0"/>
              <a:t>.</a:t>
            </a:r>
            <a:endParaRPr lang="en-US" sz="2400" dirty="0"/>
          </a:p>
        </p:txBody>
      </p:sp>
    </p:spTree>
    <p:extLst>
      <p:ext uri="{BB962C8B-B14F-4D97-AF65-F5344CB8AC3E}">
        <p14:creationId xmlns:p14="http://schemas.microsoft.com/office/powerpoint/2010/main" val="42942958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sp>
        <p:nvSpPr>
          <p:cNvPr id="5" name="Slide Number Placeholder 4"/>
          <p:cNvSpPr>
            <a:spLocks noGrp="1"/>
          </p:cNvSpPr>
          <p:nvPr>
            <p:ph type="sldNum" sz="quarter" idx="12"/>
          </p:nvPr>
        </p:nvSpPr>
        <p:spPr/>
        <p:txBody>
          <a:bodyPr/>
          <a:lstStyle/>
          <a:p>
            <a:fld id="{3FDDB3BC-D9AA-C249-9E0B-FE3AE73EEB10}" type="slidenum">
              <a:rPr lang="en-US" smtClean="0"/>
              <a:t>13</a:t>
            </a:fld>
            <a:endParaRPr lang="en-US"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Calculations of final signal power</a:t>
            </a:r>
            <a:endParaRPr lang="en-CA" sz="4100" dirty="0"/>
          </a:p>
        </p:txBody>
      </p:sp>
      <p:sp>
        <p:nvSpPr>
          <p:cNvPr id="16" name="Content Placeholder 6"/>
          <p:cNvSpPr txBox="1">
            <a:spLocks/>
          </p:cNvSpPr>
          <p:nvPr/>
        </p:nvSpPr>
        <p:spPr>
          <a:xfrm>
            <a:off x="116114" y="1551708"/>
            <a:ext cx="8976138" cy="51123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Computing signal and noise at every step is a long process.</a:t>
            </a:r>
          </a:p>
          <a:p>
            <a:pPr marL="0" indent="0">
              <a:buNone/>
            </a:pPr>
            <a:r>
              <a:rPr lang="en-US" sz="2400" dirty="0" smtClean="0"/>
              <a:t>But there are shortcuts: For computing the signal power at different stages of the receiver, losses and gains of all the components in dBs prior to that stage can be added to ease calculations because: </a:t>
            </a:r>
          </a:p>
          <a:p>
            <a:pPr marL="0" indent="0">
              <a:buNone/>
            </a:pPr>
            <a:r>
              <a:rPr lang="en-US" sz="2400" i="1" dirty="0"/>
              <a:t>	</a:t>
            </a:r>
            <a:r>
              <a:rPr lang="en-US" sz="2400" i="1" dirty="0" smtClean="0"/>
              <a:t>	P</a:t>
            </a:r>
            <a:r>
              <a:rPr lang="en-US" sz="2400" baseline="-25000" dirty="0" smtClean="0"/>
              <a:t>3</a:t>
            </a:r>
            <a:r>
              <a:rPr lang="en-US" sz="2400" dirty="0" smtClean="0"/>
              <a:t>   =   </a:t>
            </a:r>
            <a:r>
              <a:rPr lang="en-US" sz="2400" i="1" dirty="0" smtClean="0"/>
              <a:t>P</a:t>
            </a:r>
            <a:r>
              <a:rPr lang="en-US" sz="2400" baseline="-25000" dirty="0" smtClean="0"/>
              <a:t>2</a:t>
            </a:r>
            <a:r>
              <a:rPr lang="en-US" sz="2400" dirty="0" smtClean="0"/>
              <a:t> 10</a:t>
            </a:r>
            <a:r>
              <a:rPr lang="en-US" sz="2400" i="1" baseline="30000" dirty="0" smtClean="0"/>
              <a:t>B</a:t>
            </a:r>
            <a:r>
              <a:rPr lang="en-US" sz="2400" baseline="30000" dirty="0" smtClean="0"/>
              <a:t>/10</a:t>
            </a:r>
            <a:r>
              <a:rPr lang="en-US" sz="2400" dirty="0" smtClean="0"/>
              <a:t>   =   (</a:t>
            </a:r>
            <a:r>
              <a:rPr lang="en-US" sz="2400" i="1" dirty="0" smtClean="0"/>
              <a:t>P</a:t>
            </a:r>
            <a:r>
              <a:rPr lang="en-US" sz="2400" baseline="-25000" dirty="0" smtClean="0"/>
              <a:t>1</a:t>
            </a:r>
            <a:r>
              <a:rPr lang="en-US" sz="2400" dirty="0" smtClean="0"/>
              <a:t> 10</a:t>
            </a:r>
            <a:r>
              <a:rPr lang="en-US" sz="2400" i="1" baseline="30000" dirty="0" smtClean="0"/>
              <a:t>A</a:t>
            </a:r>
            <a:r>
              <a:rPr lang="en-US" sz="2400" baseline="30000" dirty="0" smtClean="0"/>
              <a:t>/10</a:t>
            </a:r>
            <a:r>
              <a:rPr lang="en-US" sz="2400" dirty="0"/>
              <a:t>) 10</a:t>
            </a:r>
            <a:r>
              <a:rPr lang="en-US" sz="2400" i="1" baseline="30000" dirty="0"/>
              <a:t>B</a:t>
            </a:r>
            <a:r>
              <a:rPr lang="en-US" sz="2400" baseline="30000" dirty="0"/>
              <a:t>/10</a:t>
            </a:r>
            <a:r>
              <a:rPr lang="en-US" sz="2400" dirty="0"/>
              <a:t> </a:t>
            </a:r>
            <a:r>
              <a:rPr lang="en-US" sz="2400" dirty="0" smtClean="0"/>
              <a:t>  =   </a:t>
            </a:r>
            <a:r>
              <a:rPr lang="en-US" sz="2400" i="1" dirty="0" smtClean="0"/>
              <a:t>P</a:t>
            </a:r>
            <a:r>
              <a:rPr lang="en-US" sz="2400" baseline="-25000" dirty="0" smtClean="0"/>
              <a:t>1</a:t>
            </a:r>
            <a:r>
              <a:rPr lang="en-US" sz="2400" dirty="0" smtClean="0"/>
              <a:t> 10</a:t>
            </a:r>
            <a:r>
              <a:rPr lang="en-US" sz="2400" i="1" baseline="30000" dirty="0" smtClean="0"/>
              <a:t> </a:t>
            </a:r>
            <a:r>
              <a:rPr lang="en-US" sz="2400" baseline="30000" dirty="0" smtClean="0"/>
              <a:t>(</a:t>
            </a:r>
            <a:r>
              <a:rPr lang="en-US" sz="2400" i="1" baseline="30000" dirty="0" smtClean="0"/>
              <a:t>A</a:t>
            </a:r>
            <a:r>
              <a:rPr lang="en-US" sz="2400" baseline="30000" dirty="0" smtClean="0"/>
              <a:t>+</a:t>
            </a:r>
            <a:r>
              <a:rPr lang="en-US" sz="2400" i="1" baseline="30000" dirty="0" smtClean="0"/>
              <a:t>B</a:t>
            </a:r>
            <a:r>
              <a:rPr lang="en-US" sz="2400" baseline="30000" dirty="0" smtClean="0"/>
              <a:t>)/10</a:t>
            </a:r>
            <a:r>
              <a:rPr lang="en-US" sz="2400" baseline="-25000" dirty="0" smtClean="0"/>
              <a:t>.</a:t>
            </a:r>
            <a:endParaRPr lang="en-US" sz="2400" baseline="-25000" dirty="0"/>
          </a:p>
          <a:p>
            <a:pPr marL="0" indent="0">
              <a:buNone/>
            </a:pPr>
            <a:r>
              <a:rPr lang="en-US" sz="2400" dirty="0" smtClean="0"/>
              <a:t>For noise, a similar shortcut is possible but a) for sections with passive components only (no gain involved), and b) if the temperatures of all the components are similar:</a:t>
            </a:r>
          </a:p>
          <a:p>
            <a:pPr marL="0" indent="0">
              <a:buNone/>
            </a:pPr>
            <a:r>
              <a:rPr lang="en-US" sz="2400" i="1" dirty="0" smtClean="0"/>
              <a:t>  P</a:t>
            </a:r>
            <a:r>
              <a:rPr lang="en-US" sz="2400" baseline="-25000" dirty="0" smtClean="0"/>
              <a:t>3</a:t>
            </a:r>
            <a:r>
              <a:rPr lang="en-US" sz="2400" dirty="0" smtClean="0"/>
              <a:t>   </a:t>
            </a:r>
            <a:r>
              <a:rPr lang="en-US" sz="2400" dirty="0"/>
              <a:t>= </a:t>
            </a:r>
            <a:r>
              <a:rPr lang="en-US" sz="2400" i="1" dirty="0" smtClean="0"/>
              <a:t>P</a:t>
            </a:r>
            <a:r>
              <a:rPr lang="en-US" sz="2400" baseline="-25000" dirty="0" smtClean="0"/>
              <a:t>2</a:t>
            </a:r>
            <a:r>
              <a:rPr lang="en-US" sz="2400" dirty="0" smtClean="0"/>
              <a:t> 10</a:t>
            </a:r>
            <a:r>
              <a:rPr lang="en-US" sz="2400" i="1" baseline="30000" dirty="0" smtClean="0"/>
              <a:t>L2</a:t>
            </a:r>
            <a:r>
              <a:rPr lang="en-US" sz="2400" baseline="30000" dirty="0" smtClean="0"/>
              <a:t>/10</a:t>
            </a:r>
            <a:r>
              <a:rPr lang="en-US" sz="2400" dirty="0" smtClean="0"/>
              <a:t> + </a:t>
            </a:r>
            <a:r>
              <a:rPr lang="en-US" sz="2400" i="1" dirty="0"/>
              <a:t>kB</a:t>
            </a:r>
            <a:r>
              <a:rPr lang="en-US" sz="2400" dirty="0"/>
              <a:t> (1 – 10</a:t>
            </a:r>
            <a:r>
              <a:rPr lang="en-US" sz="2400" baseline="30000" dirty="0"/>
              <a:t>−</a:t>
            </a:r>
            <a:r>
              <a:rPr lang="en-US" sz="2400" i="1" baseline="30000" dirty="0" smtClean="0"/>
              <a:t>L2</a:t>
            </a:r>
            <a:r>
              <a:rPr lang="en-US" sz="2400" baseline="30000" dirty="0" smtClean="0"/>
              <a:t>/10</a:t>
            </a:r>
            <a:r>
              <a:rPr lang="en-US" sz="2400" dirty="0" smtClean="0"/>
              <a:t>)</a:t>
            </a:r>
            <a:r>
              <a:rPr lang="en-US" sz="2400" i="1" dirty="0" err="1" smtClean="0"/>
              <a:t>T</a:t>
            </a:r>
            <a:r>
              <a:rPr lang="en-US" sz="2400" baseline="-25000" dirty="0" err="1" smtClean="0"/>
              <a:t>component</a:t>
            </a:r>
            <a:endParaRPr lang="en-US" sz="2400" dirty="0" smtClean="0"/>
          </a:p>
          <a:p>
            <a:pPr marL="0" indent="0">
              <a:buNone/>
            </a:pPr>
            <a:r>
              <a:rPr lang="en-US" sz="2400" dirty="0" smtClean="0"/>
              <a:t>         =  </a:t>
            </a:r>
            <a:r>
              <a:rPr lang="en-US" sz="2000" dirty="0" smtClean="0"/>
              <a:t>{[</a:t>
            </a:r>
            <a:r>
              <a:rPr lang="en-US" sz="2000" i="1" dirty="0" smtClean="0"/>
              <a:t>P</a:t>
            </a:r>
            <a:r>
              <a:rPr lang="en-US" sz="2000" baseline="-25000" dirty="0" smtClean="0"/>
              <a:t>1</a:t>
            </a:r>
            <a:r>
              <a:rPr lang="en-US" sz="2000" dirty="0" smtClean="0"/>
              <a:t> 10</a:t>
            </a:r>
            <a:r>
              <a:rPr lang="en-US" sz="2000" i="1" baseline="30000" dirty="0" smtClean="0"/>
              <a:t>L1</a:t>
            </a:r>
            <a:r>
              <a:rPr lang="en-US" sz="2000" baseline="30000" dirty="0" smtClean="0"/>
              <a:t>/10</a:t>
            </a:r>
            <a:r>
              <a:rPr lang="en-US" sz="2000" dirty="0" smtClean="0"/>
              <a:t> </a:t>
            </a:r>
            <a:r>
              <a:rPr lang="en-US" sz="2000" dirty="0"/>
              <a:t>+ </a:t>
            </a:r>
            <a:r>
              <a:rPr lang="en-US" sz="2000" i="1" dirty="0"/>
              <a:t>kB</a:t>
            </a:r>
            <a:r>
              <a:rPr lang="en-US" sz="2000" dirty="0"/>
              <a:t> (1 – 10</a:t>
            </a:r>
            <a:r>
              <a:rPr lang="en-US" sz="2000" baseline="30000" dirty="0"/>
              <a:t>−</a:t>
            </a:r>
            <a:r>
              <a:rPr lang="en-US" sz="2000" i="1" baseline="30000" dirty="0" smtClean="0"/>
              <a:t>L1</a:t>
            </a:r>
            <a:r>
              <a:rPr lang="en-US" sz="2000" baseline="30000" dirty="0" smtClean="0"/>
              <a:t>/10</a:t>
            </a:r>
            <a:r>
              <a:rPr lang="en-US" sz="2000" dirty="0" smtClean="0"/>
              <a:t>)</a:t>
            </a:r>
            <a:r>
              <a:rPr lang="en-US" sz="2000" i="1" dirty="0" err="1" smtClean="0"/>
              <a:t>T</a:t>
            </a:r>
            <a:r>
              <a:rPr lang="en-US" sz="2000" baseline="-25000" dirty="0" err="1" smtClean="0"/>
              <a:t>component</a:t>
            </a:r>
            <a:r>
              <a:rPr lang="en-US" sz="2000" dirty="0" smtClean="0"/>
              <a:t>] </a:t>
            </a:r>
            <a:r>
              <a:rPr lang="en-US" sz="2000" dirty="0"/>
              <a:t>10</a:t>
            </a:r>
            <a:r>
              <a:rPr lang="en-US" sz="2000" i="1" baseline="30000" dirty="0"/>
              <a:t>L2</a:t>
            </a:r>
            <a:r>
              <a:rPr lang="en-US" sz="2000" baseline="30000" dirty="0"/>
              <a:t>/10</a:t>
            </a:r>
            <a:r>
              <a:rPr lang="en-US" sz="2000" dirty="0"/>
              <a:t> + </a:t>
            </a:r>
            <a:r>
              <a:rPr lang="en-US" sz="2000" i="1" dirty="0"/>
              <a:t>kB</a:t>
            </a:r>
            <a:r>
              <a:rPr lang="en-US" sz="2000" dirty="0"/>
              <a:t> (1 – 10</a:t>
            </a:r>
            <a:r>
              <a:rPr lang="en-US" sz="2000" baseline="30000" dirty="0"/>
              <a:t>−</a:t>
            </a:r>
            <a:r>
              <a:rPr lang="en-US" sz="2000" i="1" baseline="30000" dirty="0" smtClean="0"/>
              <a:t>L2</a:t>
            </a:r>
            <a:r>
              <a:rPr lang="en-US" sz="2000" baseline="30000" dirty="0" smtClean="0"/>
              <a:t>/10</a:t>
            </a:r>
            <a:r>
              <a:rPr lang="en-US" sz="2000" dirty="0" smtClean="0"/>
              <a:t>)</a:t>
            </a:r>
            <a:r>
              <a:rPr lang="en-US" sz="2000" i="1" dirty="0" err="1" smtClean="0"/>
              <a:t>T</a:t>
            </a:r>
            <a:r>
              <a:rPr lang="en-US" sz="2000" baseline="-25000" dirty="0" err="1" smtClean="0"/>
              <a:t>component</a:t>
            </a:r>
            <a:r>
              <a:rPr lang="en-US" sz="2000" dirty="0" smtClean="0"/>
              <a:t>}</a:t>
            </a:r>
            <a:endParaRPr lang="en-US" sz="2000" dirty="0"/>
          </a:p>
          <a:p>
            <a:pPr marL="0" indent="0">
              <a:buNone/>
            </a:pPr>
            <a:r>
              <a:rPr lang="en-US" sz="2400" dirty="0" smtClean="0"/>
              <a:t>         =  </a:t>
            </a:r>
            <a:r>
              <a:rPr lang="en-US" sz="2400" i="1" dirty="0" smtClean="0"/>
              <a:t>P</a:t>
            </a:r>
            <a:r>
              <a:rPr lang="en-US" sz="2400" baseline="-25000" dirty="0" smtClean="0"/>
              <a:t>1</a:t>
            </a:r>
            <a:r>
              <a:rPr lang="en-US" sz="2400" dirty="0" smtClean="0"/>
              <a:t> 10</a:t>
            </a:r>
            <a:r>
              <a:rPr lang="en-US" sz="2400" baseline="30000" dirty="0"/>
              <a:t>(</a:t>
            </a:r>
            <a:r>
              <a:rPr lang="en-US" sz="2400" i="1" baseline="30000" dirty="0"/>
              <a:t>L1</a:t>
            </a:r>
            <a:r>
              <a:rPr lang="en-US" sz="2400" baseline="30000" dirty="0"/>
              <a:t>+</a:t>
            </a:r>
            <a:r>
              <a:rPr lang="en-US" sz="2400" i="1" baseline="30000" dirty="0"/>
              <a:t>L2</a:t>
            </a:r>
            <a:r>
              <a:rPr lang="en-US" sz="2400" baseline="30000" dirty="0"/>
              <a:t>)</a:t>
            </a:r>
            <a:r>
              <a:rPr lang="en-US" sz="2400" baseline="30000" dirty="0" smtClean="0"/>
              <a:t>/10</a:t>
            </a:r>
            <a:r>
              <a:rPr lang="en-US" sz="2400" dirty="0" smtClean="0"/>
              <a:t>  + </a:t>
            </a:r>
            <a:r>
              <a:rPr lang="en-US" sz="2400" i="1" dirty="0"/>
              <a:t>kB</a:t>
            </a:r>
            <a:r>
              <a:rPr lang="en-US" sz="2400" dirty="0"/>
              <a:t> </a:t>
            </a:r>
            <a:r>
              <a:rPr lang="en-US" sz="2400" dirty="0" smtClean="0"/>
              <a:t>[1 </a:t>
            </a:r>
            <a:r>
              <a:rPr lang="en-US" sz="2400" dirty="0"/>
              <a:t>– 10</a:t>
            </a:r>
            <a:r>
              <a:rPr lang="en-US" sz="2400" baseline="30000" dirty="0" smtClean="0"/>
              <a:t>−(</a:t>
            </a:r>
            <a:r>
              <a:rPr lang="en-US" sz="2400" i="1" baseline="30000" dirty="0" smtClean="0"/>
              <a:t>L1</a:t>
            </a:r>
            <a:r>
              <a:rPr lang="en-US" sz="2400" baseline="30000" dirty="0" smtClean="0"/>
              <a:t>+</a:t>
            </a:r>
            <a:r>
              <a:rPr lang="en-US" sz="2400" i="1" baseline="30000" dirty="0" smtClean="0"/>
              <a:t>L2</a:t>
            </a:r>
            <a:r>
              <a:rPr lang="en-US" sz="2400" baseline="30000" dirty="0" smtClean="0"/>
              <a:t>)/10</a:t>
            </a:r>
            <a:r>
              <a:rPr lang="en-US" sz="2400" dirty="0" smtClean="0"/>
              <a:t>]</a:t>
            </a:r>
            <a:r>
              <a:rPr lang="en-US" sz="2400" i="1" dirty="0" err="1" smtClean="0"/>
              <a:t>T</a:t>
            </a:r>
            <a:r>
              <a:rPr lang="en-US" sz="2400" baseline="-25000" dirty="0" err="1" smtClean="0"/>
              <a:t>component</a:t>
            </a:r>
            <a:endParaRPr lang="en-US" sz="2400" dirty="0"/>
          </a:p>
          <a:p>
            <a:pPr marL="0" indent="0">
              <a:buNone/>
            </a:pPr>
            <a:r>
              <a:rPr lang="en-US" sz="2400" dirty="0" smtClean="0"/>
              <a:t>It is now time to compute signal and noise strengths at different stages.</a:t>
            </a:r>
            <a:endParaRPr lang="en-US" sz="2400" dirty="0"/>
          </a:p>
        </p:txBody>
      </p:sp>
    </p:spTree>
    <p:extLst>
      <p:ext uri="{BB962C8B-B14F-4D97-AF65-F5344CB8AC3E}">
        <p14:creationId xmlns:p14="http://schemas.microsoft.com/office/powerpoint/2010/main" val="1643370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1081088" y="3424238"/>
            <a:ext cx="3143250" cy="1814512"/>
          </a:xfrm>
          <a:custGeom>
            <a:avLst/>
            <a:gdLst>
              <a:gd name="connsiteX0" fmla="*/ 1352550 w 3143250"/>
              <a:gd name="connsiteY0" fmla="*/ 0 h 1814512"/>
              <a:gd name="connsiteX1" fmla="*/ 219075 w 3143250"/>
              <a:gd name="connsiteY1" fmla="*/ 166687 h 1814512"/>
              <a:gd name="connsiteX2" fmla="*/ 223837 w 3143250"/>
              <a:gd name="connsiteY2" fmla="*/ 814387 h 1814512"/>
              <a:gd name="connsiteX3" fmla="*/ 0 w 3143250"/>
              <a:gd name="connsiteY3" fmla="*/ 990600 h 1814512"/>
              <a:gd name="connsiteX4" fmla="*/ 4762 w 3143250"/>
              <a:gd name="connsiteY4" fmla="*/ 1347787 h 1814512"/>
              <a:gd name="connsiteX5" fmla="*/ 214312 w 3143250"/>
              <a:gd name="connsiteY5" fmla="*/ 1490662 h 1814512"/>
              <a:gd name="connsiteX6" fmla="*/ 500062 w 3143250"/>
              <a:gd name="connsiteY6" fmla="*/ 1485900 h 1814512"/>
              <a:gd name="connsiteX7" fmla="*/ 695325 w 3143250"/>
              <a:gd name="connsiteY7" fmla="*/ 1290637 h 1814512"/>
              <a:gd name="connsiteX8" fmla="*/ 2981325 w 3143250"/>
              <a:gd name="connsiteY8" fmla="*/ 1295400 h 1814512"/>
              <a:gd name="connsiteX9" fmla="*/ 2986087 w 3143250"/>
              <a:gd name="connsiteY9" fmla="*/ 1814512 h 1814512"/>
              <a:gd name="connsiteX10" fmla="*/ 3143250 w 3143250"/>
              <a:gd name="connsiteY10" fmla="*/ 1809750 h 1814512"/>
              <a:gd name="connsiteX11" fmla="*/ 3128962 w 3143250"/>
              <a:gd name="connsiteY11" fmla="*/ 938212 h 1814512"/>
              <a:gd name="connsiteX12" fmla="*/ 609600 w 3143250"/>
              <a:gd name="connsiteY12" fmla="*/ 933450 h 1814512"/>
              <a:gd name="connsiteX13" fmla="*/ 1476375 w 3143250"/>
              <a:gd name="connsiteY13" fmla="*/ 938212 h 1814512"/>
              <a:gd name="connsiteX14" fmla="*/ 1352550 w 3143250"/>
              <a:gd name="connsiteY14" fmla="*/ 0 h 1814512"/>
              <a:gd name="connsiteX0" fmla="*/ 1352550 w 3143250"/>
              <a:gd name="connsiteY0" fmla="*/ 0 h 1814512"/>
              <a:gd name="connsiteX1" fmla="*/ 219075 w 3143250"/>
              <a:gd name="connsiteY1" fmla="*/ 166687 h 1814512"/>
              <a:gd name="connsiteX2" fmla="*/ 223837 w 3143250"/>
              <a:gd name="connsiteY2" fmla="*/ 814387 h 1814512"/>
              <a:gd name="connsiteX3" fmla="*/ 0 w 3143250"/>
              <a:gd name="connsiteY3" fmla="*/ 990600 h 1814512"/>
              <a:gd name="connsiteX4" fmla="*/ 4762 w 3143250"/>
              <a:gd name="connsiteY4" fmla="*/ 1347787 h 1814512"/>
              <a:gd name="connsiteX5" fmla="*/ 214312 w 3143250"/>
              <a:gd name="connsiteY5" fmla="*/ 1490662 h 1814512"/>
              <a:gd name="connsiteX6" fmla="*/ 500062 w 3143250"/>
              <a:gd name="connsiteY6" fmla="*/ 1485900 h 1814512"/>
              <a:gd name="connsiteX7" fmla="*/ 695325 w 3143250"/>
              <a:gd name="connsiteY7" fmla="*/ 1290637 h 1814512"/>
              <a:gd name="connsiteX8" fmla="*/ 2981325 w 3143250"/>
              <a:gd name="connsiteY8" fmla="*/ 1295400 h 1814512"/>
              <a:gd name="connsiteX9" fmla="*/ 2986087 w 3143250"/>
              <a:gd name="connsiteY9" fmla="*/ 1814512 h 1814512"/>
              <a:gd name="connsiteX10" fmla="*/ 3143250 w 3143250"/>
              <a:gd name="connsiteY10" fmla="*/ 1809750 h 1814512"/>
              <a:gd name="connsiteX11" fmla="*/ 3128962 w 3143250"/>
              <a:gd name="connsiteY11" fmla="*/ 938212 h 1814512"/>
              <a:gd name="connsiteX12" fmla="*/ 1476375 w 3143250"/>
              <a:gd name="connsiteY12" fmla="*/ 938212 h 1814512"/>
              <a:gd name="connsiteX13" fmla="*/ 1352550 w 3143250"/>
              <a:gd name="connsiteY13" fmla="*/ 0 h 1814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43250" h="1814512">
                <a:moveTo>
                  <a:pt x="1352550" y="0"/>
                </a:moveTo>
                <a:lnTo>
                  <a:pt x="219075" y="166687"/>
                </a:lnTo>
                <a:cubicBezTo>
                  <a:pt x="220662" y="382587"/>
                  <a:pt x="222250" y="598487"/>
                  <a:pt x="223837" y="814387"/>
                </a:cubicBezTo>
                <a:lnTo>
                  <a:pt x="0" y="990600"/>
                </a:lnTo>
                <a:cubicBezTo>
                  <a:pt x="1587" y="1109662"/>
                  <a:pt x="3175" y="1228725"/>
                  <a:pt x="4762" y="1347787"/>
                </a:cubicBezTo>
                <a:lnTo>
                  <a:pt x="214312" y="1490662"/>
                </a:lnTo>
                <a:lnTo>
                  <a:pt x="500062" y="1485900"/>
                </a:lnTo>
                <a:lnTo>
                  <a:pt x="695325" y="1290637"/>
                </a:lnTo>
                <a:lnTo>
                  <a:pt x="2981325" y="1295400"/>
                </a:lnTo>
                <a:cubicBezTo>
                  <a:pt x="2982912" y="1468437"/>
                  <a:pt x="2984500" y="1641475"/>
                  <a:pt x="2986087" y="1814512"/>
                </a:cubicBezTo>
                <a:lnTo>
                  <a:pt x="3143250" y="1809750"/>
                </a:lnTo>
                <a:lnTo>
                  <a:pt x="3128962" y="938212"/>
                </a:lnTo>
                <a:lnTo>
                  <a:pt x="1476375" y="938212"/>
                </a:lnTo>
                <a:lnTo>
                  <a:pt x="1352550" y="0"/>
                </a:lnTo>
                <a:close/>
              </a:path>
            </a:pathLst>
          </a:cu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14</a:t>
            </a:fld>
            <a:endParaRPr lang="en-US" dirty="0"/>
          </a:p>
        </p:txBody>
      </p:sp>
      <p:sp>
        <p:nvSpPr>
          <p:cNvPr id="8" name="Rectangle 7"/>
          <p:cNvSpPr/>
          <p:nvPr/>
        </p:nvSpPr>
        <p:spPr>
          <a:xfrm>
            <a:off x="0" y="4900486"/>
            <a:ext cx="2687782" cy="18954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7592291" y="4793672"/>
            <a:ext cx="1499960"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TextBox 11"/>
          <p:cNvSpPr txBox="1"/>
          <p:nvPr/>
        </p:nvSpPr>
        <p:spPr>
          <a:xfrm>
            <a:off x="6458096" y="5569603"/>
            <a:ext cx="415498"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3" name="TextBox 12"/>
          <p:cNvSpPr txBox="1"/>
          <p:nvPr/>
        </p:nvSpPr>
        <p:spPr>
          <a:xfrm>
            <a:off x="6956304" y="5569598"/>
            <a:ext cx="471604"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4" name="TextBox 13"/>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5" name="TextBox 14"/>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Noise and power in the receiver</a:t>
            </a:r>
            <a:br>
              <a:rPr lang="en-US" dirty="0" smtClean="0"/>
            </a:br>
            <a:r>
              <a:rPr lang="en-US" dirty="0" smtClean="0"/>
              <a:t>1) At the low noise amplifier input</a:t>
            </a:r>
            <a:endParaRPr lang="en-CA" dirty="0"/>
          </a:p>
        </p:txBody>
      </p:sp>
      <p:sp>
        <p:nvSpPr>
          <p:cNvPr id="17" name="Rectangle 1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9" name="Rectangle 18"/>
          <p:cNvSpPr/>
          <p:nvPr/>
        </p:nvSpPr>
        <p:spPr>
          <a:xfrm>
            <a:off x="2489566" y="5380825"/>
            <a:ext cx="863600" cy="5285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0" name="Rectangle 19"/>
          <p:cNvSpPr/>
          <p:nvPr/>
        </p:nvSpPr>
        <p:spPr>
          <a:xfrm>
            <a:off x="110835" y="3695097"/>
            <a:ext cx="1233055" cy="576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6" name="Content Placeholder 6"/>
          <p:cNvSpPr txBox="1">
            <a:spLocks/>
          </p:cNvSpPr>
          <p:nvPr/>
        </p:nvSpPr>
        <p:spPr>
          <a:xfrm>
            <a:off x="116114" y="1551708"/>
            <a:ext cx="8976138" cy="159327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Let us only consider a 40-m C-band copper waveguide, and a circulator at room temperatures (290K). There are no active components; the losses can hence be summed to simplify calculations:</a:t>
            </a:r>
          </a:p>
          <a:p>
            <a:pPr marL="0" indent="0">
              <a:buNone/>
            </a:pPr>
            <a:r>
              <a:rPr lang="en-US" sz="2400" i="1" dirty="0" smtClean="0"/>
              <a:t>L</a:t>
            </a:r>
            <a:r>
              <a:rPr lang="en-US" sz="2400" dirty="0" smtClean="0"/>
              <a:t> </a:t>
            </a:r>
            <a:r>
              <a:rPr lang="en-US" sz="2400" dirty="0"/>
              <a:t>= </a:t>
            </a:r>
            <a:r>
              <a:rPr lang="en-US" sz="2400" i="1" dirty="0" err="1"/>
              <a:t>L</a:t>
            </a:r>
            <a:r>
              <a:rPr lang="en-US" sz="2400" baseline="-25000" dirty="0" err="1"/>
              <a:t>waveguides</a:t>
            </a:r>
            <a:r>
              <a:rPr lang="en-US" sz="2400" dirty="0"/>
              <a:t> </a:t>
            </a:r>
            <a:r>
              <a:rPr lang="en-US" sz="2400" dirty="0" smtClean="0"/>
              <a:t>+ </a:t>
            </a:r>
            <a:r>
              <a:rPr lang="en-US" sz="2400" i="1" dirty="0" err="1" smtClean="0"/>
              <a:t>L</a:t>
            </a:r>
            <a:r>
              <a:rPr lang="en-US" sz="2400" baseline="-25000" dirty="0" err="1" smtClean="0"/>
              <a:t>circulator</a:t>
            </a:r>
            <a:r>
              <a:rPr lang="en-US" sz="2400" dirty="0" smtClean="0"/>
              <a:t>  = 40*0.045+ 0.3 = 2.1 </a:t>
            </a:r>
            <a:r>
              <a:rPr lang="en-US" sz="2400" dirty="0" err="1" smtClean="0"/>
              <a:t>dB.</a:t>
            </a:r>
            <a:r>
              <a:rPr lang="en-US" sz="2400" dirty="0" smtClean="0"/>
              <a:t> Hence:</a:t>
            </a:r>
          </a:p>
        </p:txBody>
      </p:sp>
      <p:sp>
        <p:nvSpPr>
          <p:cNvPr id="22" name="Rectangle 21"/>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1" name="Content Placeholder 6"/>
          <p:cNvSpPr txBox="1">
            <a:spLocks/>
          </p:cNvSpPr>
          <p:nvPr/>
        </p:nvSpPr>
        <p:spPr>
          <a:xfrm>
            <a:off x="3477490" y="3200448"/>
            <a:ext cx="5666509" cy="1316133"/>
          </a:xfrm>
          <a:prstGeom prst="rect">
            <a:avLst/>
          </a:prstGeom>
        </p:spPr>
        <p:txBody>
          <a:bodyPr vert="horz" lIns="0" tIns="45720" rIns="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i="1" dirty="0" err="1" smtClean="0"/>
              <a:t>P</a:t>
            </a:r>
            <a:r>
              <a:rPr lang="en-US" sz="2400" baseline="-25000" dirty="0" err="1" smtClean="0"/>
              <a:t>r</a:t>
            </a:r>
            <a:r>
              <a:rPr lang="en-US" sz="2400" baseline="-25000" dirty="0" smtClean="0"/>
              <a:t>(up-to-LNA)</a:t>
            </a:r>
            <a:r>
              <a:rPr lang="en-US" sz="2400" dirty="0" smtClean="0"/>
              <a:t> = </a:t>
            </a:r>
            <a:r>
              <a:rPr lang="en-US" sz="2400" i="1" dirty="0" err="1" smtClean="0"/>
              <a:t>P</a:t>
            </a:r>
            <a:r>
              <a:rPr lang="en-US" sz="2400" baseline="-25000" dirty="0" err="1" smtClean="0"/>
              <a:t>r</a:t>
            </a:r>
            <a:r>
              <a:rPr lang="en-US" sz="2400" dirty="0" smtClean="0"/>
              <a:t> 10</a:t>
            </a:r>
            <a:r>
              <a:rPr lang="en-US" sz="2400" i="1" baseline="30000" dirty="0" smtClean="0"/>
              <a:t>L</a:t>
            </a:r>
            <a:r>
              <a:rPr lang="en-US" sz="2400" baseline="30000" dirty="0" smtClean="0"/>
              <a:t>/10</a:t>
            </a:r>
            <a:r>
              <a:rPr lang="en-US" sz="2400" baseline="-25000" dirty="0" smtClean="0"/>
              <a:t> </a:t>
            </a:r>
            <a:r>
              <a:rPr lang="en-US" sz="2400" dirty="0" smtClean="0"/>
              <a:t>= 0.62</a:t>
            </a:r>
            <a:r>
              <a:rPr lang="en-US" sz="2400" i="1" dirty="0"/>
              <a:t> </a:t>
            </a:r>
            <a:r>
              <a:rPr lang="en-US" sz="2400" i="1" dirty="0" err="1" smtClean="0"/>
              <a:t>P</a:t>
            </a:r>
            <a:r>
              <a:rPr lang="en-US" sz="2400" baseline="-25000" dirty="0" err="1" smtClean="0"/>
              <a:t>r</a:t>
            </a:r>
            <a:r>
              <a:rPr lang="en-US" sz="2400" baseline="-25000" dirty="0" smtClean="0"/>
              <a:t> </a:t>
            </a:r>
            <a:r>
              <a:rPr lang="en-US" sz="2400" dirty="0" smtClean="0"/>
              <a:t>≈ 4.3*10</a:t>
            </a:r>
            <a:r>
              <a:rPr lang="en-US" sz="2400" baseline="30000" dirty="0" smtClean="0"/>
              <a:t> </a:t>
            </a:r>
            <a:r>
              <a:rPr lang="en-US" sz="2400" baseline="30000" dirty="0"/>
              <a:t>−</a:t>
            </a:r>
            <a:r>
              <a:rPr lang="en-US" sz="2400" baseline="30000" dirty="0" smtClean="0"/>
              <a:t>16</a:t>
            </a:r>
            <a:r>
              <a:rPr lang="en-US" sz="2400" dirty="0" smtClean="0"/>
              <a:t> </a:t>
            </a:r>
            <a:r>
              <a:rPr lang="en-US" sz="2400" dirty="0"/>
              <a:t>W</a:t>
            </a:r>
            <a:endParaRPr lang="en-US" sz="2400" dirty="0" smtClean="0"/>
          </a:p>
          <a:p>
            <a:pPr marL="0" indent="0">
              <a:buNone/>
            </a:pPr>
            <a:r>
              <a:rPr lang="en-US" sz="2100" i="1" dirty="0" smtClean="0"/>
              <a:t>P</a:t>
            </a:r>
            <a:r>
              <a:rPr lang="en-US" sz="2100" baseline="-25000" dirty="0" smtClean="0"/>
              <a:t>N(up-to-LNA)</a:t>
            </a:r>
            <a:r>
              <a:rPr lang="en-US" sz="2100" dirty="0" smtClean="0"/>
              <a:t> = </a:t>
            </a:r>
            <a:r>
              <a:rPr lang="en-US" sz="2100" i="1" dirty="0" smtClean="0"/>
              <a:t>P</a:t>
            </a:r>
            <a:r>
              <a:rPr lang="en-US" sz="2100" baseline="-25000" dirty="0" smtClean="0"/>
              <a:t>N</a:t>
            </a:r>
            <a:r>
              <a:rPr lang="en-US" sz="2100" dirty="0" smtClean="0"/>
              <a:t> 10</a:t>
            </a:r>
            <a:r>
              <a:rPr lang="en-US" sz="2100" i="1" baseline="30000" dirty="0" smtClean="0"/>
              <a:t>L</a:t>
            </a:r>
            <a:r>
              <a:rPr lang="en-US" sz="2100" baseline="30000" dirty="0" smtClean="0"/>
              <a:t>/10</a:t>
            </a:r>
            <a:r>
              <a:rPr lang="en-US" sz="2100" dirty="0"/>
              <a:t> + </a:t>
            </a:r>
            <a:r>
              <a:rPr lang="en-US" sz="2100" i="1" dirty="0"/>
              <a:t>kB</a:t>
            </a:r>
            <a:r>
              <a:rPr lang="en-US" sz="2100" dirty="0"/>
              <a:t> (1 – 10</a:t>
            </a:r>
            <a:r>
              <a:rPr lang="en-US" sz="2100" baseline="30000" dirty="0"/>
              <a:t>−</a:t>
            </a:r>
            <a:r>
              <a:rPr lang="en-US" sz="2100" i="1" baseline="30000" dirty="0" smtClean="0"/>
              <a:t>L</a:t>
            </a:r>
            <a:r>
              <a:rPr lang="en-US" sz="2100" baseline="30000" dirty="0" smtClean="0"/>
              <a:t>/10</a:t>
            </a:r>
            <a:r>
              <a:rPr lang="en-US" sz="2100" dirty="0" smtClean="0"/>
              <a:t>)</a:t>
            </a:r>
            <a:r>
              <a:rPr lang="en-US" sz="2100" i="1" dirty="0" err="1" smtClean="0"/>
              <a:t>T</a:t>
            </a:r>
            <a:r>
              <a:rPr lang="en-US" sz="2100" baseline="-25000" dirty="0" err="1" smtClean="0"/>
              <a:t>component</a:t>
            </a:r>
            <a:endParaRPr lang="en-US" sz="2400" dirty="0"/>
          </a:p>
          <a:p>
            <a:pPr marL="0" indent="0">
              <a:buNone/>
            </a:pPr>
            <a:r>
              <a:rPr lang="en-US" sz="2400" dirty="0" smtClean="0"/>
              <a:t>                  =</a:t>
            </a:r>
            <a:r>
              <a:rPr lang="en-US" sz="2000" dirty="0"/>
              <a:t> </a:t>
            </a:r>
            <a:r>
              <a:rPr lang="en-US" sz="2000" dirty="0" smtClean="0"/>
              <a:t>0.62</a:t>
            </a:r>
            <a:r>
              <a:rPr lang="en-US" sz="2000" i="1" dirty="0" smtClean="0"/>
              <a:t>P</a:t>
            </a:r>
            <a:r>
              <a:rPr lang="en-US" sz="2000" baseline="-25000" dirty="0" smtClean="0"/>
              <a:t>N </a:t>
            </a:r>
            <a:r>
              <a:rPr lang="en-US" sz="2000" dirty="0" smtClean="0"/>
              <a:t>+ 0.38</a:t>
            </a:r>
            <a:r>
              <a:rPr lang="en-US" sz="2100" i="1" dirty="0" smtClean="0"/>
              <a:t>kBT</a:t>
            </a:r>
            <a:r>
              <a:rPr lang="en-US" sz="2100" baseline="-25000" dirty="0" smtClean="0"/>
              <a:t>component</a:t>
            </a:r>
            <a:r>
              <a:rPr lang="en-US" sz="2100" dirty="0" smtClean="0"/>
              <a:t> </a:t>
            </a:r>
            <a:r>
              <a:rPr lang="en-US" sz="2000" dirty="0"/>
              <a:t>≈ </a:t>
            </a:r>
            <a:r>
              <a:rPr lang="en-US" sz="2000" dirty="0" smtClean="0"/>
              <a:t>2*10</a:t>
            </a:r>
            <a:r>
              <a:rPr lang="en-US" sz="2000" baseline="30000" dirty="0" smtClean="0"/>
              <a:t> </a:t>
            </a:r>
            <a:r>
              <a:rPr lang="en-US" sz="2000" baseline="30000" dirty="0"/>
              <a:t>−</a:t>
            </a:r>
            <a:r>
              <a:rPr lang="en-US" sz="2000" baseline="30000" dirty="0" smtClean="0"/>
              <a:t>15</a:t>
            </a:r>
            <a:r>
              <a:rPr lang="en-US" sz="2000" dirty="0" smtClean="0"/>
              <a:t> W</a:t>
            </a:r>
            <a:r>
              <a:rPr lang="en-US" sz="2100" dirty="0" smtClean="0"/>
              <a:t> </a:t>
            </a:r>
            <a:endParaRPr lang="en-US" sz="2100" dirty="0"/>
          </a:p>
        </p:txBody>
      </p:sp>
      <p:sp>
        <p:nvSpPr>
          <p:cNvPr id="23" name="Rectangle 22"/>
          <p:cNvSpPr/>
          <p:nvPr/>
        </p:nvSpPr>
        <p:spPr>
          <a:xfrm>
            <a:off x="2757074" y="5671134"/>
            <a:ext cx="2444657" cy="110280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b="1" dirty="0"/>
          </a:p>
        </p:txBody>
      </p:sp>
      <p:sp>
        <p:nvSpPr>
          <p:cNvPr id="24" name="Rectangle 23"/>
          <p:cNvSpPr/>
          <p:nvPr/>
        </p:nvSpPr>
        <p:spPr>
          <a:xfrm>
            <a:off x="5201731" y="4516582"/>
            <a:ext cx="2692063" cy="227287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5" name="Content Placeholder 6"/>
          <p:cNvSpPr txBox="1">
            <a:spLocks/>
          </p:cNvSpPr>
          <p:nvPr/>
        </p:nvSpPr>
        <p:spPr>
          <a:xfrm>
            <a:off x="5306291" y="4779913"/>
            <a:ext cx="3772099" cy="1994029"/>
          </a:xfrm>
          <a:prstGeom prst="rect">
            <a:avLst/>
          </a:prstGeom>
        </p:spPr>
        <p:txBody>
          <a:bodyPr vert="horz" lIns="0" tIns="45720" rIns="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Time to reflect: Just with waveguides and circulator, we went from a signal-to-noise ratio of 1 (0 dB) to one around 0.215 (−6.6 dB). It gets worse.</a:t>
            </a:r>
            <a:endParaRPr lang="en-US" sz="2100" dirty="0"/>
          </a:p>
        </p:txBody>
      </p:sp>
    </p:spTree>
    <p:extLst>
      <p:ext uri="{BB962C8B-B14F-4D97-AF65-F5344CB8AC3E}">
        <p14:creationId xmlns:p14="http://schemas.microsoft.com/office/powerpoint/2010/main" val="3904077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3948545" y="5209309"/>
            <a:ext cx="1233055" cy="700027"/>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15</a:t>
            </a:fld>
            <a:endParaRPr lang="en-US" dirty="0"/>
          </a:p>
        </p:txBody>
      </p:sp>
      <p:sp>
        <p:nvSpPr>
          <p:cNvPr id="8" name="Rectangle 7"/>
          <p:cNvSpPr/>
          <p:nvPr/>
        </p:nvSpPr>
        <p:spPr>
          <a:xfrm>
            <a:off x="-1" y="3200448"/>
            <a:ext cx="3823855" cy="359551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5306291" y="4793672"/>
            <a:ext cx="3785960"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Noise and power in the receiver</a:t>
            </a:r>
            <a:br>
              <a:rPr lang="en-US" dirty="0" smtClean="0"/>
            </a:br>
            <a:r>
              <a:rPr lang="en-US" dirty="0" smtClean="0"/>
              <a:t>2) Contribution from the LNA</a:t>
            </a:r>
            <a:endParaRPr lang="en-CA" dirty="0"/>
          </a:p>
        </p:txBody>
      </p:sp>
      <p:sp>
        <p:nvSpPr>
          <p:cNvPr id="17" name="Rectangle 1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2" name="Rectangle 21"/>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3" name="Rectangle 22"/>
          <p:cNvSpPr/>
          <p:nvPr/>
        </p:nvSpPr>
        <p:spPr>
          <a:xfrm>
            <a:off x="2757074" y="5909337"/>
            <a:ext cx="2444657" cy="864606"/>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b="1" dirty="0"/>
          </a:p>
        </p:txBody>
      </p:sp>
      <p:sp>
        <p:nvSpPr>
          <p:cNvPr id="24" name="Rectangle 23"/>
          <p:cNvSpPr/>
          <p:nvPr/>
        </p:nvSpPr>
        <p:spPr>
          <a:xfrm>
            <a:off x="5201731" y="4516582"/>
            <a:ext cx="2692063" cy="227287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6" name="Content Placeholder 6"/>
          <p:cNvSpPr txBox="1">
            <a:spLocks/>
          </p:cNvSpPr>
          <p:nvPr/>
        </p:nvSpPr>
        <p:spPr>
          <a:xfrm>
            <a:off x="116114" y="1551708"/>
            <a:ext cx="8976138" cy="263466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A good low-noise amplifier (LNA) at S- or C-band has a noise figure </a:t>
            </a:r>
            <a:r>
              <a:rPr lang="en-US" sz="2400" i="1" dirty="0" smtClean="0"/>
              <a:t>N</a:t>
            </a:r>
            <a:r>
              <a:rPr lang="en-US" sz="2400" dirty="0" smtClean="0"/>
              <a:t> of about 0.8 dB for a gain </a:t>
            </a:r>
            <a:r>
              <a:rPr lang="en-US" sz="2400" i="1" dirty="0" smtClean="0"/>
              <a:t>G</a:t>
            </a:r>
            <a:r>
              <a:rPr lang="en-US" sz="2400" dirty="0" smtClean="0"/>
              <a:t> of 40 </a:t>
            </a:r>
            <a:r>
              <a:rPr lang="en-US" sz="2400" dirty="0" err="1" smtClean="0"/>
              <a:t>dB.</a:t>
            </a:r>
            <a:r>
              <a:rPr lang="en-US" sz="2400" dirty="0" smtClean="0"/>
              <a:t> This will then lead to:</a:t>
            </a:r>
          </a:p>
          <a:p>
            <a:pPr marL="0" indent="0">
              <a:buNone/>
            </a:pPr>
            <a:r>
              <a:rPr lang="en-US" sz="2400" i="1" dirty="0"/>
              <a:t>		</a:t>
            </a:r>
            <a:r>
              <a:rPr lang="en-US" sz="2400" i="1" dirty="0" err="1" smtClean="0"/>
              <a:t>P</a:t>
            </a:r>
            <a:r>
              <a:rPr lang="en-US" sz="2400" baseline="-25000" dirty="0" err="1" smtClean="0"/>
              <a:t>r</a:t>
            </a:r>
            <a:r>
              <a:rPr lang="en-US" sz="2400" baseline="-25000" dirty="0" smtClean="0"/>
              <a:t>(after LNA)</a:t>
            </a:r>
            <a:r>
              <a:rPr lang="en-US" sz="2400" dirty="0" smtClean="0"/>
              <a:t> </a:t>
            </a:r>
            <a:r>
              <a:rPr lang="en-US" sz="2400" dirty="0"/>
              <a:t>= </a:t>
            </a:r>
            <a:r>
              <a:rPr lang="en-US" sz="2400" i="1" dirty="0" err="1"/>
              <a:t>P</a:t>
            </a:r>
            <a:r>
              <a:rPr lang="en-US" sz="2400" baseline="-25000" dirty="0" err="1"/>
              <a:t>r</a:t>
            </a:r>
            <a:r>
              <a:rPr lang="en-US" sz="2400" baseline="-25000" dirty="0"/>
              <a:t>(up-to-LNA)</a:t>
            </a:r>
            <a:r>
              <a:rPr lang="en-US" sz="2400" dirty="0" smtClean="0"/>
              <a:t> 10</a:t>
            </a:r>
            <a:r>
              <a:rPr lang="en-US" sz="2400" i="1" baseline="30000" dirty="0" smtClean="0"/>
              <a:t>G</a:t>
            </a:r>
            <a:r>
              <a:rPr lang="en-US" sz="2400" baseline="30000" dirty="0" smtClean="0"/>
              <a:t>/10</a:t>
            </a:r>
            <a:r>
              <a:rPr lang="en-US" sz="2400" dirty="0" smtClean="0"/>
              <a:t> </a:t>
            </a:r>
            <a:r>
              <a:rPr lang="en-US" sz="2400" dirty="0"/>
              <a:t>≈ </a:t>
            </a:r>
            <a:r>
              <a:rPr lang="en-US" sz="2400" dirty="0" smtClean="0"/>
              <a:t>4.3*10</a:t>
            </a:r>
            <a:r>
              <a:rPr lang="en-US" sz="2400" baseline="30000" dirty="0" smtClean="0"/>
              <a:t>−12</a:t>
            </a:r>
            <a:r>
              <a:rPr lang="en-US" sz="2400" dirty="0" smtClean="0"/>
              <a:t> W, and</a:t>
            </a:r>
            <a:endParaRPr lang="en-US" sz="2400" dirty="0"/>
          </a:p>
          <a:p>
            <a:pPr marL="0" indent="0">
              <a:buNone/>
            </a:pPr>
            <a:r>
              <a:rPr lang="en-US" sz="2400" i="1" dirty="0" smtClean="0"/>
              <a:t>P</a:t>
            </a:r>
            <a:r>
              <a:rPr lang="en-US" sz="2400" baseline="-25000" dirty="0" smtClean="0"/>
              <a:t>N(after </a:t>
            </a:r>
            <a:r>
              <a:rPr lang="en-US" sz="2400" baseline="-25000" dirty="0"/>
              <a:t>LNA)</a:t>
            </a:r>
            <a:r>
              <a:rPr lang="en-US" sz="2400" dirty="0" smtClean="0"/>
              <a:t> </a:t>
            </a:r>
            <a:r>
              <a:rPr lang="en-US" sz="2400" dirty="0"/>
              <a:t>= </a:t>
            </a:r>
            <a:r>
              <a:rPr lang="en-US" sz="2400" dirty="0" smtClean="0"/>
              <a:t>[</a:t>
            </a:r>
            <a:r>
              <a:rPr lang="en-US" sz="2400" i="1" dirty="0" smtClean="0"/>
              <a:t>P</a:t>
            </a:r>
            <a:r>
              <a:rPr lang="en-US" sz="2400" baseline="-25000" dirty="0" smtClean="0"/>
              <a:t>N(up-to-LNA)</a:t>
            </a:r>
            <a:r>
              <a:rPr lang="en-US" sz="2400" dirty="0" smtClean="0"/>
              <a:t> </a:t>
            </a:r>
            <a:r>
              <a:rPr lang="en-US" sz="2400" dirty="0"/>
              <a:t>10</a:t>
            </a:r>
            <a:r>
              <a:rPr lang="en-US" sz="2400" baseline="30000" dirty="0" smtClean="0"/>
              <a:t>−</a:t>
            </a:r>
            <a:r>
              <a:rPr lang="en-US" sz="2400" i="1" baseline="30000" dirty="0" smtClean="0"/>
              <a:t>N</a:t>
            </a:r>
            <a:r>
              <a:rPr lang="en-US" sz="2400" baseline="30000" dirty="0" smtClean="0"/>
              <a:t>/10</a:t>
            </a:r>
            <a:r>
              <a:rPr lang="en-US" sz="2400" dirty="0" smtClean="0"/>
              <a:t> </a:t>
            </a:r>
            <a:r>
              <a:rPr lang="en-US" sz="2400" dirty="0"/>
              <a:t>+ </a:t>
            </a:r>
            <a:r>
              <a:rPr lang="en-US" sz="2400" i="1" dirty="0"/>
              <a:t>kB</a:t>
            </a:r>
            <a:r>
              <a:rPr lang="en-US" sz="2400" dirty="0"/>
              <a:t> (1 – 10</a:t>
            </a:r>
            <a:r>
              <a:rPr lang="en-US" sz="2400" baseline="30000" dirty="0" smtClean="0"/>
              <a:t>−</a:t>
            </a:r>
            <a:r>
              <a:rPr lang="en-US" sz="2400" i="1" baseline="30000" dirty="0" smtClean="0"/>
              <a:t>N</a:t>
            </a:r>
            <a:r>
              <a:rPr lang="en-US" sz="2400" baseline="30000" dirty="0" smtClean="0"/>
              <a:t>/10</a:t>
            </a:r>
            <a:r>
              <a:rPr lang="en-US" sz="2400" dirty="0" smtClean="0"/>
              <a:t>)</a:t>
            </a:r>
            <a:r>
              <a:rPr lang="en-US" sz="2400" i="1" dirty="0" err="1" smtClean="0"/>
              <a:t>T</a:t>
            </a:r>
            <a:r>
              <a:rPr lang="en-US" sz="2400" baseline="-25000" dirty="0" err="1" smtClean="0"/>
              <a:t>component</a:t>
            </a:r>
            <a:r>
              <a:rPr lang="en-US" sz="2400" dirty="0" smtClean="0"/>
              <a:t>]10</a:t>
            </a:r>
            <a:r>
              <a:rPr lang="en-US" sz="2400" baseline="30000" dirty="0" smtClean="0"/>
              <a:t>(</a:t>
            </a:r>
            <a:r>
              <a:rPr lang="en-US" sz="2400" i="1" baseline="30000" dirty="0" smtClean="0"/>
              <a:t>G+N</a:t>
            </a:r>
            <a:r>
              <a:rPr lang="en-US" sz="2400" baseline="30000" dirty="0" smtClean="0"/>
              <a:t>)/10</a:t>
            </a:r>
            <a:endParaRPr lang="en-US" sz="2400" dirty="0" smtClean="0"/>
          </a:p>
          <a:p>
            <a:pPr marL="0" indent="0">
              <a:buNone/>
            </a:pPr>
            <a:r>
              <a:rPr lang="en-US" sz="2400" dirty="0"/>
              <a:t> </a:t>
            </a:r>
            <a:r>
              <a:rPr lang="en-US" sz="2400" dirty="0" smtClean="0"/>
              <a:t>                  = [2*10</a:t>
            </a:r>
            <a:r>
              <a:rPr lang="en-US" sz="2400" baseline="30000" dirty="0" smtClean="0"/>
              <a:t>−15 </a:t>
            </a:r>
            <a:r>
              <a:rPr lang="en-US" sz="2400" dirty="0"/>
              <a:t>10</a:t>
            </a:r>
            <a:r>
              <a:rPr lang="en-US" sz="2400" baseline="30000" dirty="0" smtClean="0"/>
              <a:t>−0.8/10</a:t>
            </a:r>
            <a:r>
              <a:rPr lang="en-US" sz="2400" dirty="0" smtClean="0"/>
              <a:t> </a:t>
            </a:r>
            <a:r>
              <a:rPr lang="en-US" sz="2400" dirty="0"/>
              <a:t>+ </a:t>
            </a:r>
            <a:r>
              <a:rPr lang="en-US" sz="2400" i="1" dirty="0"/>
              <a:t>kB</a:t>
            </a:r>
            <a:r>
              <a:rPr lang="en-US" sz="2400" dirty="0"/>
              <a:t> (1 – 10</a:t>
            </a:r>
            <a:r>
              <a:rPr lang="en-US" sz="2400" baseline="30000" dirty="0" smtClean="0"/>
              <a:t>−0.8/10</a:t>
            </a:r>
            <a:r>
              <a:rPr lang="en-US" sz="2400" dirty="0" smtClean="0"/>
              <a:t>)290]10</a:t>
            </a:r>
            <a:r>
              <a:rPr lang="en-US" sz="2400" baseline="30000" dirty="0" smtClean="0"/>
              <a:t>(40.8)/10</a:t>
            </a:r>
            <a:r>
              <a:rPr lang="en-US" sz="2800" dirty="0" smtClean="0"/>
              <a:t> </a:t>
            </a:r>
          </a:p>
          <a:p>
            <a:pPr marL="0" indent="0">
              <a:buNone/>
            </a:pPr>
            <a:r>
              <a:rPr lang="en-US" sz="2400" dirty="0"/>
              <a:t>	</a:t>
            </a:r>
            <a:r>
              <a:rPr lang="en-US" sz="2400" dirty="0" smtClean="0"/>
              <a:t>		 ≈2.8*10</a:t>
            </a:r>
            <a:r>
              <a:rPr lang="en-US" sz="2400" baseline="30000" dirty="0" smtClean="0"/>
              <a:t>−11</a:t>
            </a:r>
            <a:r>
              <a:rPr lang="en-US" sz="2400" dirty="0" smtClean="0"/>
              <a:t> W         </a:t>
            </a:r>
            <a:r>
              <a:rPr lang="en-US" sz="2400" dirty="0" smtClean="0">
                <a:sym typeface="Wingdings" panose="05000000000000000000" pitchFamily="2" charset="2"/>
              </a:rPr>
              <a:t> SNR </a:t>
            </a:r>
            <a:r>
              <a:rPr lang="en-US" sz="2400" dirty="0" smtClean="0"/>
              <a:t>≈ 0.154 or −8.1 </a:t>
            </a:r>
            <a:r>
              <a:rPr lang="en-US" sz="2400" dirty="0" err="1" smtClean="0"/>
              <a:t>dB.</a:t>
            </a:r>
            <a:endParaRPr lang="en-US" sz="2400" dirty="0"/>
          </a:p>
          <a:p>
            <a:pPr marL="0" indent="0">
              <a:buNone/>
            </a:pPr>
            <a:endParaRPr lang="en-US" sz="2400" dirty="0"/>
          </a:p>
        </p:txBody>
      </p:sp>
      <p:sp>
        <p:nvSpPr>
          <p:cNvPr id="27" name="Content Placeholder 6"/>
          <p:cNvSpPr txBox="1">
            <a:spLocks/>
          </p:cNvSpPr>
          <p:nvPr/>
        </p:nvSpPr>
        <p:spPr>
          <a:xfrm>
            <a:off x="5306291" y="4215932"/>
            <a:ext cx="3685308" cy="2211636"/>
          </a:xfrm>
          <a:prstGeom prst="rect">
            <a:avLst/>
          </a:prstGeom>
        </p:spPr>
        <p:txBody>
          <a:bodyPr vert="horz" lIns="0" tIns="45720" rIns="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relative increase of noise compared to signal essentially stops here: </a:t>
            </a:r>
            <a:r>
              <a:rPr lang="en-US" sz="2400" u="sng" dirty="0" smtClean="0"/>
              <a:t>if the LNA gain is sufficient</a:t>
            </a:r>
            <a:r>
              <a:rPr lang="en-US" sz="2400" dirty="0" smtClean="0"/>
              <a:t>, additional noise contributions should be small compared to the existing amplified noise.</a:t>
            </a:r>
            <a:endParaRPr lang="en-US" sz="2100" dirty="0"/>
          </a:p>
        </p:txBody>
      </p:sp>
    </p:spTree>
    <p:extLst>
      <p:ext uri="{BB962C8B-B14F-4D97-AF65-F5344CB8AC3E}">
        <p14:creationId xmlns:p14="http://schemas.microsoft.com/office/powerpoint/2010/main" val="39484174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2687783" y="5888204"/>
            <a:ext cx="3574472" cy="896771"/>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16</a:t>
            </a:fld>
            <a:endParaRPr lang="en-US" dirty="0"/>
          </a:p>
        </p:txBody>
      </p:sp>
      <p:sp>
        <p:nvSpPr>
          <p:cNvPr id="8" name="Rectangle 7"/>
          <p:cNvSpPr/>
          <p:nvPr/>
        </p:nvSpPr>
        <p:spPr>
          <a:xfrm>
            <a:off x="0" y="3200448"/>
            <a:ext cx="2687784" cy="359551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6400800" y="4793672"/>
            <a:ext cx="2691451"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Noise and power in the receiver</a:t>
            </a:r>
            <a:br>
              <a:rPr lang="en-US" dirty="0" smtClean="0"/>
            </a:br>
            <a:r>
              <a:rPr lang="en-US" dirty="0" smtClean="0"/>
              <a:t>3a) The mixing system explained</a:t>
            </a:r>
            <a:endParaRPr lang="en-CA" dirty="0"/>
          </a:p>
        </p:txBody>
      </p:sp>
      <p:sp>
        <p:nvSpPr>
          <p:cNvPr id="17" name="Rectangle 1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2" name="Rectangle 21"/>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3" name="Rectangle 22"/>
          <p:cNvSpPr/>
          <p:nvPr/>
        </p:nvSpPr>
        <p:spPr>
          <a:xfrm>
            <a:off x="2672631" y="3449782"/>
            <a:ext cx="2444657" cy="241591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b="1" dirty="0"/>
          </a:p>
        </p:txBody>
      </p:sp>
      <p:sp>
        <p:nvSpPr>
          <p:cNvPr id="24" name="Rectangle 23"/>
          <p:cNvSpPr/>
          <p:nvPr/>
        </p:nvSpPr>
        <p:spPr>
          <a:xfrm>
            <a:off x="5117289" y="4516583"/>
            <a:ext cx="2776506" cy="127823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6" name="Content Placeholder 6"/>
          <p:cNvSpPr txBox="1">
            <a:spLocks/>
          </p:cNvSpPr>
          <p:nvPr/>
        </p:nvSpPr>
        <p:spPr>
          <a:xfrm>
            <a:off x="116114" y="1551707"/>
            <a:ext cx="9027886" cy="4100948"/>
          </a:xfrm>
          <a:prstGeom prst="rect">
            <a:avLst/>
          </a:prstGeom>
        </p:spPr>
        <p:txBody>
          <a:bodyPr vert="horz" lIns="91440" tIns="45720" rIns="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Mixers multiply the oscillating signal from two sources. Given the received signal of frequency </a:t>
            </a:r>
            <a:r>
              <a:rPr lang="en-US" sz="2400" i="1" dirty="0" smtClean="0"/>
              <a:t>f</a:t>
            </a:r>
            <a:r>
              <a:rPr lang="en-US" sz="2400" dirty="0" smtClean="0"/>
              <a:t> and an internal reference of frequency </a:t>
            </a:r>
            <a:r>
              <a:rPr lang="en-US" sz="2400" i="1" dirty="0" err="1" smtClean="0"/>
              <a:t>f</a:t>
            </a:r>
            <a:r>
              <a:rPr lang="en-US" sz="2400" baseline="-25000" dirty="0" err="1" smtClean="0"/>
              <a:t>LO</a:t>
            </a:r>
            <a:r>
              <a:rPr lang="en-US" sz="2400" dirty="0" smtClean="0"/>
              <a:t>,</a:t>
            </a:r>
          </a:p>
          <a:p>
            <a:pPr marL="0" indent="0">
              <a:buNone/>
            </a:pPr>
            <a:endParaRPr lang="en-US" sz="1000" dirty="0" smtClean="0"/>
          </a:p>
          <a:p>
            <a:pPr marL="0" indent="0">
              <a:buNone/>
            </a:pPr>
            <a:r>
              <a:rPr lang="en-US" sz="2400" dirty="0" smtClean="0"/>
              <a:t>sin(2</a:t>
            </a:r>
            <a:r>
              <a:rPr lang="el-GR" sz="2400" dirty="0" smtClean="0"/>
              <a:t>π</a:t>
            </a:r>
            <a:r>
              <a:rPr lang="en-US" sz="2400" i="1" dirty="0" err="1" smtClean="0"/>
              <a:t>ft</a:t>
            </a:r>
            <a:r>
              <a:rPr lang="en-US" sz="2400" dirty="0" smtClean="0"/>
              <a:t>+</a:t>
            </a:r>
            <a:r>
              <a:rPr lang="el-GR" sz="2400" i="1" dirty="0"/>
              <a:t>φ</a:t>
            </a:r>
            <a:r>
              <a:rPr lang="en-US" sz="2400" dirty="0" smtClean="0"/>
              <a:t>) cos(2</a:t>
            </a:r>
            <a:r>
              <a:rPr lang="el-GR" sz="2400" dirty="0"/>
              <a:t>π</a:t>
            </a:r>
            <a:r>
              <a:rPr lang="en-US" sz="2400" i="1" dirty="0" err="1" smtClean="0"/>
              <a:t>f</a:t>
            </a:r>
            <a:r>
              <a:rPr lang="en-US" sz="2400" baseline="-25000" dirty="0" err="1" smtClean="0"/>
              <a:t>LO</a:t>
            </a:r>
            <a:r>
              <a:rPr lang="en-US" sz="2400" dirty="0" err="1" smtClean="0"/>
              <a:t>t</a:t>
            </a:r>
            <a:r>
              <a:rPr lang="en-US" sz="2400" dirty="0" smtClean="0"/>
              <a:t>) = ½ {sin[2</a:t>
            </a:r>
            <a:r>
              <a:rPr lang="el-GR" sz="2400" dirty="0" smtClean="0"/>
              <a:t>π</a:t>
            </a:r>
            <a:r>
              <a:rPr lang="en-US" sz="2400" i="1" dirty="0" smtClean="0"/>
              <a:t>t</a:t>
            </a:r>
            <a:r>
              <a:rPr lang="en-US" sz="2400" dirty="0" smtClean="0"/>
              <a:t>(</a:t>
            </a:r>
            <a:r>
              <a:rPr lang="en-US" sz="2400" i="1" dirty="0" err="1" smtClean="0"/>
              <a:t>f</a:t>
            </a:r>
            <a:r>
              <a:rPr lang="en-US" sz="2400" dirty="0" err="1" smtClean="0"/>
              <a:t>+</a:t>
            </a:r>
            <a:r>
              <a:rPr lang="en-US" sz="2400" i="1" dirty="0" err="1" smtClean="0"/>
              <a:t>f</a:t>
            </a:r>
            <a:r>
              <a:rPr lang="en-US" sz="2400" i="1" baseline="-25000" dirty="0" err="1" smtClean="0"/>
              <a:t>LO</a:t>
            </a:r>
            <a:r>
              <a:rPr lang="en-US" sz="2400" dirty="0" smtClean="0"/>
              <a:t>)+</a:t>
            </a:r>
            <a:r>
              <a:rPr lang="el-GR" sz="2400" i="1" dirty="0"/>
              <a:t>φ</a:t>
            </a:r>
            <a:r>
              <a:rPr lang="en-US" sz="2400" dirty="0" smtClean="0"/>
              <a:t>)]</a:t>
            </a:r>
            <a:r>
              <a:rPr lang="en-US" sz="2400" dirty="0"/>
              <a:t> </a:t>
            </a:r>
            <a:r>
              <a:rPr lang="en-US" sz="2400" dirty="0" smtClean="0"/>
              <a:t>+ sin[2</a:t>
            </a:r>
            <a:r>
              <a:rPr lang="el-GR" sz="2400" dirty="0"/>
              <a:t>π</a:t>
            </a:r>
            <a:r>
              <a:rPr lang="en-US" sz="2400" i="1" dirty="0" smtClean="0"/>
              <a:t>t</a:t>
            </a:r>
            <a:r>
              <a:rPr lang="en-US" sz="2400" dirty="0" smtClean="0"/>
              <a:t>(</a:t>
            </a:r>
            <a:r>
              <a:rPr lang="en-US" sz="2400" i="1" dirty="0" smtClean="0"/>
              <a:t>f</a:t>
            </a:r>
            <a:r>
              <a:rPr lang="en-US" sz="2400" dirty="0" smtClean="0"/>
              <a:t>−</a:t>
            </a:r>
            <a:r>
              <a:rPr lang="en-US" sz="2400" i="1" dirty="0" err="1" smtClean="0"/>
              <a:t>f</a:t>
            </a:r>
            <a:r>
              <a:rPr lang="en-US" sz="2400" i="1" baseline="-25000" dirty="0" err="1" smtClean="0"/>
              <a:t>LO</a:t>
            </a:r>
            <a:r>
              <a:rPr lang="en-US" sz="2400" dirty="0"/>
              <a:t>)+</a:t>
            </a:r>
            <a:r>
              <a:rPr lang="el-GR" sz="2400" i="1" dirty="0"/>
              <a:t>φ</a:t>
            </a:r>
            <a:r>
              <a:rPr lang="en-US" sz="2400" dirty="0" smtClean="0"/>
              <a:t>)]}:</a:t>
            </a:r>
          </a:p>
          <a:p>
            <a:pPr marL="0" indent="0">
              <a:buNone/>
            </a:pPr>
            <a:endParaRPr lang="en-US" sz="1000" dirty="0" smtClean="0"/>
          </a:p>
          <a:p>
            <a:pPr marL="0" indent="0">
              <a:buNone/>
            </a:pPr>
            <a:r>
              <a:rPr lang="en-US" sz="2400" dirty="0" smtClean="0"/>
              <a:t>The output of a mixer is hence two superposed waves of frequencies </a:t>
            </a:r>
            <a:r>
              <a:rPr lang="en-US" sz="2400" i="1" dirty="0"/>
              <a:t>f</a:t>
            </a:r>
            <a:r>
              <a:rPr lang="en-US" sz="2400" dirty="0"/>
              <a:t>−</a:t>
            </a:r>
            <a:r>
              <a:rPr lang="en-US" sz="2400" i="1" dirty="0" err="1" smtClean="0"/>
              <a:t>f</a:t>
            </a:r>
            <a:r>
              <a:rPr lang="en-US" sz="2400" i="1" baseline="-25000" dirty="0" err="1" smtClean="0"/>
              <a:t>LO</a:t>
            </a:r>
            <a:r>
              <a:rPr lang="en-US" sz="2400" dirty="0" smtClean="0"/>
              <a:t> and </a:t>
            </a:r>
            <a:r>
              <a:rPr lang="en-US" sz="2400" i="1" dirty="0" err="1" smtClean="0"/>
              <a:t>f</a:t>
            </a:r>
            <a:r>
              <a:rPr lang="en-US" sz="2400" dirty="0" err="1" smtClean="0"/>
              <a:t>+</a:t>
            </a:r>
            <a:r>
              <a:rPr lang="en-US" sz="2400" i="1" dirty="0" err="1" smtClean="0"/>
              <a:t>f</a:t>
            </a:r>
            <a:r>
              <a:rPr lang="en-US" sz="2400" i="1" baseline="-25000" dirty="0" err="1" smtClean="0"/>
              <a:t>LO</a:t>
            </a:r>
            <a:r>
              <a:rPr lang="en-US" sz="2400" dirty="0" smtClean="0"/>
              <a:t>. If </a:t>
            </a:r>
            <a:r>
              <a:rPr lang="en-US" sz="2400" i="1" dirty="0" err="1" smtClean="0"/>
              <a:t>f</a:t>
            </a:r>
            <a:r>
              <a:rPr lang="en-US" sz="2400" i="1" baseline="-25000" dirty="0" err="1" smtClean="0"/>
              <a:t>LO</a:t>
            </a:r>
            <a:r>
              <a:rPr lang="en-US" sz="2400" dirty="0" smtClean="0"/>
              <a:t> is chosen to be close to </a:t>
            </a:r>
            <a:r>
              <a:rPr lang="en-US" sz="2400" i="1" dirty="0" smtClean="0"/>
              <a:t>f</a:t>
            </a:r>
            <a:r>
              <a:rPr lang="en-US" sz="2400" dirty="0" smtClean="0"/>
              <a:t>, the intermediate frequency </a:t>
            </a:r>
            <a:r>
              <a:rPr lang="en-US" sz="2400" i="1" dirty="0" err="1" smtClean="0"/>
              <a:t>f</a:t>
            </a:r>
            <a:r>
              <a:rPr lang="en-US" sz="2400" i="1" baseline="-25000" dirty="0" err="1" smtClean="0"/>
              <a:t>IF</a:t>
            </a:r>
            <a:r>
              <a:rPr lang="en-US" sz="2400" dirty="0" smtClean="0"/>
              <a:t> = </a:t>
            </a:r>
            <a:r>
              <a:rPr lang="en-US" sz="2400" i="1" dirty="0" smtClean="0"/>
              <a:t>f</a:t>
            </a:r>
            <a:r>
              <a:rPr lang="en-US" sz="2400" dirty="0"/>
              <a:t>−</a:t>
            </a:r>
            <a:r>
              <a:rPr lang="en-US" sz="2400" i="1" dirty="0" err="1"/>
              <a:t>f</a:t>
            </a:r>
            <a:r>
              <a:rPr lang="en-US" sz="2400" i="1" baseline="-25000" dirty="0" err="1"/>
              <a:t>LO</a:t>
            </a:r>
            <a:r>
              <a:rPr lang="en-US" sz="2400" dirty="0"/>
              <a:t> </a:t>
            </a:r>
            <a:r>
              <a:rPr lang="en-US" sz="2400" dirty="0" smtClean="0"/>
              <a:t>is much smaller than </a:t>
            </a:r>
            <a:r>
              <a:rPr lang="en-US" sz="2400" i="1" dirty="0" smtClean="0"/>
              <a:t>f</a:t>
            </a:r>
            <a:r>
              <a:rPr lang="en-US" sz="2400" dirty="0" smtClean="0"/>
              <a:t> (often 60 MHz), while the much higher </a:t>
            </a:r>
            <a:r>
              <a:rPr lang="en-US" sz="2400" i="1" dirty="0" err="1" smtClean="0"/>
              <a:t>f</a:t>
            </a:r>
            <a:r>
              <a:rPr lang="en-US" sz="2400" dirty="0" err="1" smtClean="0"/>
              <a:t>+</a:t>
            </a:r>
            <a:r>
              <a:rPr lang="en-US" sz="2400" i="1" dirty="0" err="1" smtClean="0"/>
              <a:t>f</a:t>
            </a:r>
            <a:r>
              <a:rPr lang="en-US" sz="2400" i="1" baseline="-25000" dirty="0" err="1" smtClean="0"/>
              <a:t>LO</a:t>
            </a:r>
            <a:r>
              <a:rPr lang="en-US" sz="2400" dirty="0" smtClean="0"/>
              <a:t> can be subsequently filtered. </a:t>
            </a:r>
          </a:p>
          <a:p>
            <a:pPr marL="0" indent="0">
              <a:buNone/>
            </a:pPr>
            <a:endParaRPr lang="en-US" sz="1000" dirty="0" smtClean="0"/>
          </a:p>
          <a:p>
            <a:pPr marL="0" indent="0">
              <a:buNone/>
            </a:pPr>
            <a:r>
              <a:rPr lang="en-US" sz="2400" dirty="0" smtClean="0"/>
              <a:t>Also note that any phase shift </a:t>
            </a:r>
            <a:r>
              <a:rPr lang="el-GR" sz="2400" i="1" dirty="0"/>
              <a:t>φ</a:t>
            </a:r>
            <a:r>
              <a:rPr lang="el-GR" sz="2400" dirty="0"/>
              <a:t> </a:t>
            </a:r>
            <a:r>
              <a:rPr lang="en-US" sz="2400" dirty="0" smtClean="0"/>
              <a:t>in the input signal is preserved by mixing and does not affect our ability to make Doppler measurements.</a:t>
            </a:r>
          </a:p>
        </p:txBody>
      </p:sp>
    </p:spTree>
    <p:extLst>
      <p:ext uri="{BB962C8B-B14F-4D97-AF65-F5344CB8AC3E}">
        <p14:creationId xmlns:p14="http://schemas.microsoft.com/office/powerpoint/2010/main" val="4065522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2687783" y="5888204"/>
            <a:ext cx="3574472" cy="896771"/>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17</a:t>
            </a:fld>
            <a:endParaRPr lang="en-US" dirty="0"/>
          </a:p>
        </p:txBody>
      </p:sp>
      <p:sp>
        <p:nvSpPr>
          <p:cNvPr id="8" name="Rectangle 7"/>
          <p:cNvSpPr/>
          <p:nvPr/>
        </p:nvSpPr>
        <p:spPr>
          <a:xfrm>
            <a:off x="0" y="3200448"/>
            <a:ext cx="2687784" cy="359551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6400800" y="4793672"/>
            <a:ext cx="2691451"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Noise and power in the receiver</a:t>
            </a:r>
            <a:br>
              <a:rPr lang="en-US" dirty="0" smtClean="0"/>
            </a:br>
            <a:r>
              <a:rPr lang="en-US" dirty="0" smtClean="0"/>
              <a:t>3b) The mixing system and noise</a:t>
            </a:r>
            <a:endParaRPr lang="en-CA" dirty="0"/>
          </a:p>
        </p:txBody>
      </p:sp>
      <p:sp>
        <p:nvSpPr>
          <p:cNvPr id="17" name="Rectangle 1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2" name="Rectangle 21"/>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3" name="Rectangle 22"/>
          <p:cNvSpPr/>
          <p:nvPr/>
        </p:nvSpPr>
        <p:spPr>
          <a:xfrm>
            <a:off x="2672631" y="3449782"/>
            <a:ext cx="2444657" cy="241591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b="1" dirty="0"/>
          </a:p>
        </p:txBody>
      </p:sp>
      <p:sp>
        <p:nvSpPr>
          <p:cNvPr id="24" name="Rectangle 23"/>
          <p:cNvSpPr/>
          <p:nvPr/>
        </p:nvSpPr>
        <p:spPr>
          <a:xfrm>
            <a:off x="5117289" y="4516583"/>
            <a:ext cx="2776506" cy="127823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6" name="Content Placeholder 6"/>
          <p:cNvSpPr txBox="1">
            <a:spLocks/>
          </p:cNvSpPr>
          <p:nvPr/>
        </p:nvSpPr>
        <p:spPr>
          <a:xfrm>
            <a:off x="116114" y="1551707"/>
            <a:ext cx="8976138" cy="383771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Mixers have considerable losses, of the order of 8 </a:t>
            </a:r>
            <a:r>
              <a:rPr lang="en-US" sz="2400" dirty="0" err="1" smtClean="0"/>
              <a:t>dB.</a:t>
            </a:r>
            <a:r>
              <a:rPr lang="en-US" sz="2400" dirty="0" smtClean="0"/>
              <a:t> And in the process of removing the unwanted signal, the subsequent filters also reduce the wanted signal by about 1 </a:t>
            </a:r>
            <a:r>
              <a:rPr lang="en-US" sz="2400" dirty="0" err="1" smtClean="0"/>
              <a:t>dB.</a:t>
            </a:r>
            <a:endParaRPr lang="en-US" sz="2400" dirty="0" smtClean="0"/>
          </a:p>
          <a:p>
            <a:pPr marL="0" indent="0">
              <a:buNone/>
            </a:pPr>
            <a:endParaRPr lang="en-US" sz="1000" dirty="0" smtClean="0"/>
          </a:p>
          <a:p>
            <a:pPr marL="0" indent="0">
              <a:buNone/>
            </a:pPr>
            <a:r>
              <a:rPr lang="en-US" sz="2400" dirty="0" smtClean="0"/>
              <a:t>In parallel, the digitizer that follows the mixing requires the signal to have enough voltage (and hence power) to be measured; a last amplification stage is therefore needed, often another 30 dB of gain.</a:t>
            </a:r>
          </a:p>
          <a:p>
            <a:pPr marL="0" indent="0">
              <a:buNone/>
            </a:pPr>
            <a:endParaRPr lang="en-US" sz="1000" dirty="0" smtClean="0"/>
          </a:p>
          <a:p>
            <a:pPr marL="0" indent="0">
              <a:buNone/>
            </a:pPr>
            <a:r>
              <a:rPr lang="en-US" sz="2400" dirty="0" smtClean="0"/>
              <a:t>Given </a:t>
            </a:r>
            <a:r>
              <a:rPr lang="en-US" sz="2400" i="1" dirty="0" err="1"/>
              <a:t>P</a:t>
            </a:r>
            <a:r>
              <a:rPr lang="en-US" sz="2400" baseline="-25000" dirty="0" err="1"/>
              <a:t>r</a:t>
            </a:r>
            <a:r>
              <a:rPr lang="en-US" sz="2400" baseline="-25000" dirty="0"/>
              <a:t>(after LNA)</a:t>
            </a:r>
            <a:r>
              <a:rPr lang="en-US" sz="2400" dirty="0"/>
              <a:t> </a:t>
            </a:r>
            <a:r>
              <a:rPr lang="en-US" sz="2400" dirty="0" smtClean="0"/>
              <a:t>≈ 4.3*10</a:t>
            </a:r>
            <a:r>
              <a:rPr lang="en-US" sz="2400" baseline="30000" dirty="0" smtClean="0"/>
              <a:t>−</a:t>
            </a:r>
            <a:r>
              <a:rPr lang="en-US" sz="2400" baseline="30000" dirty="0"/>
              <a:t>12</a:t>
            </a:r>
            <a:r>
              <a:rPr lang="en-US" sz="2400" dirty="0"/>
              <a:t> </a:t>
            </a:r>
            <a:r>
              <a:rPr lang="en-US" sz="2400" dirty="0" smtClean="0"/>
              <a:t>W and </a:t>
            </a:r>
            <a:r>
              <a:rPr lang="en-US" sz="2400" i="1" dirty="0"/>
              <a:t>P</a:t>
            </a:r>
            <a:r>
              <a:rPr lang="en-US" sz="2400" baseline="-25000" dirty="0"/>
              <a:t>N(after LNA</a:t>
            </a:r>
            <a:r>
              <a:rPr lang="en-US" sz="2400" baseline="-25000" dirty="0" smtClean="0"/>
              <a:t>)</a:t>
            </a:r>
            <a:r>
              <a:rPr lang="en-US" sz="2400" dirty="0"/>
              <a:t> ≈</a:t>
            </a:r>
            <a:r>
              <a:rPr lang="en-US" sz="2400" dirty="0" smtClean="0"/>
              <a:t>2.8*10</a:t>
            </a:r>
            <a:r>
              <a:rPr lang="en-US" sz="2400" baseline="30000" dirty="0" smtClean="0"/>
              <a:t>−</a:t>
            </a:r>
            <a:r>
              <a:rPr lang="en-US" sz="2400" baseline="30000" dirty="0"/>
              <a:t>11</a:t>
            </a:r>
            <a:r>
              <a:rPr lang="en-US" sz="2400" dirty="0"/>
              <a:t> </a:t>
            </a:r>
            <a:r>
              <a:rPr lang="en-US" sz="2400" dirty="0" smtClean="0"/>
              <a:t>W, one should finally get </a:t>
            </a:r>
            <a:r>
              <a:rPr lang="en-US" sz="2400" i="1" dirty="0" err="1" smtClean="0"/>
              <a:t>P’</a:t>
            </a:r>
            <a:r>
              <a:rPr lang="en-US" sz="2400" baseline="-25000" dirty="0" err="1" smtClean="0"/>
              <a:t>r</a:t>
            </a:r>
            <a:r>
              <a:rPr lang="en-US" sz="2400" dirty="0" smtClean="0"/>
              <a:t> </a:t>
            </a:r>
            <a:r>
              <a:rPr lang="en-US" sz="2400" dirty="0"/>
              <a:t>≈ </a:t>
            </a:r>
            <a:r>
              <a:rPr lang="en-US" sz="2400" dirty="0" smtClean="0"/>
              <a:t>5.4*10</a:t>
            </a:r>
            <a:r>
              <a:rPr lang="en-US" sz="2400" baseline="30000" dirty="0" smtClean="0"/>
              <a:t>−10</a:t>
            </a:r>
            <a:r>
              <a:rPr lang="en-US" sz="2400" dirty="0" smtClean="0"/>
              <a:t> </a:t>
            </a:r>
            <a:r>
              <a:rPr lang="en-US" sz="2400" dirty="0"/>
              <a:t>W and </a:t>
            </a:r>
            <a:r>
              <a:rPr lang="en-US" sz="2400" i="1" dirty="0" smtClean="0"/>
              <a:t>P’</a:t>
            </a:r>
            <a:r>
              <a:rPr lang="en-US" sz="2400" baseline="-25000" dirty="0" smtClean="0"/>
              <a:t>N</a:t>
            </a:r>
            <a:r>
              <a:rPr lang="en-US" sz="2400" dirty="0" smtClean="0"/>
              <a:t> ≈3.5*10</a:t>
            </a:r>
            <a:r>
              <a:rPr lang="en-US" sz="2400" baseline="30000" dirty="0" smtClean="0"/>
              <a:t> −9</a:t>
            </a:r>
            <a:r>
              <a:rPr lang="en-US" sz="2400" dirty="0" smtClean="0"/>
              <a:t> W, with no significant change to the SNR.</a:t>
            </a:r>
          </a:p>
          <a:p>
            <a:pPr marL="0" indent="0">
              <a:buNone/>
            </a:pPr>
            <a:endParaRPr lang="en-US" sz="2400" dirty="0"/>
          </a:p>
        </p:txBody>
      </p:sp>
    </p:spTree>
    <p:extLst>
      <p:ext uri="{BB962C8B-B14F-4D97-AF65-F5344CB8AC3E}">
        <p14:creationId xmlns:p14="http://schemas.microsoft.com/office/powerpoint/2010/main" val="33085535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sp>
        <p:nvSpPr>
          <p:cNvPr id="5" name="Slide Number Placeholder 4"/>
          <p:cNvSpPr>
            <a:spLocks noGrp="1"/>
          </p:cNvSpPr>
          <p:nvPr>
            <p:ph type="sldNum" sz="quarter" idx="12"/>
          </p:nvPr>
        </p:nvSpPr>
        <p:spPr/>
        <p:txBody>
          <a:bodyPr/>
          <a:lstStyle/>
          <a:p>
            <a:fld id="{3FDDB3BC-D9AA-C249-9E0B-FE3AE73EEB10}" type="slidenum">
              <a:rPr lang="en-US" smtClean="0"/>
              <a:t>18</a:t>
            </a:fld>
            <a:endParaRPr lang="en-US"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Conclusion and implications (I)</a:t>
            </a:r>
            <a:endParaRPr lang="en-CA" sz="4100" dirty="0"/>
          </a:p>
        </p:txBody>
      </p:sp>
      <p:pic>
        <p:nvPicPr>
          <p:cNvPr id="19" name="Picture 18"/>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20" name="Rectangle 19"/>
          <p:cNvSpPr/>
          <p:nvPr/>
        </p:nvSpPr>
        <p:spPr>
          <a:xfrm>
            <a:off x="0" y="4900486"/>
            <a:ext cx="2687782" cy="18954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1" name="Rectangle 20"/>
          <p:cNvSpPr/>
          <p:nvPr/>
        </p:nvSpPr>
        <p:spPr>
          <a:xfrm>
            <a:off x="7592291" y="4793672"/>
            <a:ext cx="1499960"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2" name="Rectangle 21"/>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3" name="TextBox 22"/>
          <p:cNvSpPr txBox="1"/>
          <p:nvPr/>
        </p:nvSpPr>
        <p:spPr>
          <a:xfrm>
            <a:off x="6458096" y="5569603"/>
            <a:ext cx="415498"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24" name="TextBox 23"/>
          <p:cNvSpPr txBox="1"/>
          <p:nvPr/>
        </p:nvSpPr>
        <p:spPr>
          <a:xfrm>
            <a:off x="6956304" y="5569598"/>
            <a:ext cx="471604"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25" name="TextBox 24"/>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26" name="TextBox 25"/>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27" name="Rectangle 2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8" name="Rectangle 27"/>
          <p:cNvSpPr/>
          <p:nvPr/>
        </p:nvSpPr>
        <p:spPr>
          <a:xfrm>
            <a:off x="2489566" y="5380825"/>
            <a:ext cx="863600" cy="5285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9" name="Rectangle 28"/>
          <p:cNvSpPr/>
          <p:nvPr/>
        </p:nvSpPr>
        <p:spPr>
          <a:xfrm>
            <a:off x="110835" y="3695097"/>
            <a:ext cx="1233055" cy="576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1" name="Rectangle 30"/>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0" name="Content Placeholder 6"/>
          <p:cNvSpPr txBox="1">
            <a:spLocks/>
          </p:cNvSpPr>
          <p:nvPr/>
        </p:nvSpPr>
        <p:spPr>
          <a:xfrm>
            <a:off x="3600343" y="3089608"/>
            <a:ext cx="5491907" cy="145330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calculations must therefore include the contribution of receiver components.</a:t>
            </a:r>
          </a:p>
        </p:txBody>
      </p:sp>
      <p:sp>
        <p:nvSpPr>
          <p:cNvPr id="16" name="Content Placeholder 6"/>
          <p:cNvSpPr txBox="1">
            <a:spLocks/>
          </p:cNvSpPr>
          <p:nvPr/>
        </p:nvSpPr>
        <p:spPr>
          <a:xfrm>
            <a:off x="116114" y="1551708"/>
            <a:ext cx="8976138" cy="51123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signal power </a:t>
            </a:r>
            <a:r>
              <a:rPr lang="en-US" sz="2400" i="1" dirty="0" err="1" smtClean="0"/>
              <a:t>P</a:t>
            </a:r>
            <a:r>
              <a:rPr lang="en-US" sz="2400" dirty="0" err="1" smtClean="0"/>
              <a:t>’</a:t>
            </a:r>
            <a:r>
              <a:rPr lang="en-US" sz="2400" baseline="-25000" dirty="0" err="1" smtClean="0"/>
              <a:t>r</a:t>
            </a:r>
            <a:r>
              <a:rPr lang="en-US" sz="2400" dirty="0" smtClean="0"/>
              <a:t> measured at the signal processor is obviously very different from the signal </a:t>
            </a:r>
            <a:r>
              <a:rPr lang="en-US" sz="2400" i="1" dirty="0" err="1" smtClean="0"/>
              <a:t>P</a:t>
            </a:r>
            <a:r>
              <a:rPr lang="en-US" sz="2400" baseline="-25000" dirty="0" err="1" smtClean="0"/>
              <a:t>r</a:t>
            </a:r>
            <a:r>
              <a:rPr lang="en-US" sz="2400" dirty="0" smtClean="0"/>
              <a:t> received by the antenna, but since we know the components gains and losses, we can computed </a:t>
            </a:r>
            <a:r>
              <a:rPr lang="en-US" sz="2400" i="1" dirty="0" smtClean="0"/>
              <a:t>P</a:t>
            </a:r>
            <a:r>
              <a:rPr lang="en-US" sz="2400" baseline="-25000" dirty="0" smtClean="0"/>
              <a:t>r</a:t>
            </a:r>
            <a:r>
              <a:rPr lang="en-US" sz="2400" dirty="0" smtClean="0"/>
              <a:t>.</a:t>
            </a:r>
          </a:p>
          <a:p>
            <a:pPr marL="0" indent="0">
              <a:buNone/>
            </a:pPr>
            <a:r>
              <a:rPr lang="en-US" sz="2400" dirty="0" smtClean="0"/>
              <a:t>Noise also changed, and increased more than signal. Proper SNR</a:t>
            </a:r>
            <a:endParaRPr lang="en-US" sz="2400" dirty="0"/>
          </a:p>
        </p:txBody>
      </p:sp>
    </p:spTree>
    <p:extLst>
      <p:ext uri="{BB962C8B-B14F-4D97-AF65-F5344CB8AC3E}">
        <p14:creationId xmlns:p14="http://schemas.microsoft.com/office/powerpoint/2010/main" val="15984022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sp>
        <p:nvSpPr>
          <p:cNvPr id="5" name="Slide Number Placeholder 4"/>
          <p:cNvSpPr>
            <a:spLocks noGrp="1"/>
          </p:cNvSpPr>
          <p:nvPr>
            <p:ph type="sldNum" sz="quarter" idx="12"/>
          </p:nvPr>
        </p:nvSpPr>
        <p:spPr/>
        <p:txBody>
          <a:bodyPr/>
          <a:lstStyle/>
          <a:p>
            <a:fld id="{3FDDB3BC-D9AA-C249-9E0B-FE3AE73EEB10}" type="slidenum">
              <a:rPr lang="en-US" smtClean="0"/>
              <a:t>19</a:t>
            </a:fld>
            <a:endParaRPr lang="en-US"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Conclusion and implications (II)</a:t>
            </a:r>
            <a:endParaRPr lang="en-CA" sz="4100" dirty="0"/>
          </a:p>
        </p:txBody>
      </p:sp>
      <p:pic>
        <p:nvPicPr>
          <p:cNvPr id="19" name="Picture 18"/>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20" name="Rectangle 19"/>
          <p:cNvSpPr/>
          <p:nvPr/>
        </p:nvSpPr>
        <p:spPr>
          <a:xfrm>
            <a:off x="0" y="4900486"/>
            <a:ext cx="2687782" cy="18954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1" name="Rectangle 20"/>
          <p:cNvSpPr/>
          <p:nvPr/>
        </p:nvSpPr>
        <p:spPr>
          <a:xfrm>
            <a:off x="7592291" y="4793672"/>
            <a:ext cx="1499960"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2" name="Rectangle 21"/>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3" name="TextBox 22"/>
          <p:cNvSpPr txBox="1"/>
          <p:nvPr/>
        </p:nvSpPr>
        <p:spPr>
          <a:xfrm>
            <a:off x="6458096" y="5569603"/>
            <a:ext cx="415498"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24" name="TextBox 23"/>
          <p:cNvSpPr txBox="1"/>
          <p:nvPr/>
        </p:nvSpPr>
        <p:spPr>
          <a:xfrm>
            <a:off x="6956304" y="5569598"/>
            <a:ext cx="471604"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25" name="TextBox 24"/>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26" name="TextBox 25"/>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27" name="Rectangle 2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8" name="Rectangle 27"/>
          <p:cNvSpPr/>
          <p:nvPr/>
        </p:nvSpPr>
        <p:spPr>
          <a:xfrm>
            <a:off x="2489566" y="5380825"/>
            <a:ext cx="863600" cy="5285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9" name="Rectangle 28"/>
          <p:cNvSpPr/>
          <p:nvPr/>
        </p:nvSpPr>
        <p:spPr>
          <a:xfrm>
            <a:off x="110835" y="3695097"/>
            <a:ext cx="1233055" cy="576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6" name="Content Placeholder 6"/>
          <p:cNvSpPr txBox="1">
            <a:spLocks/>
          </p:cNvSpPr>
          <p:nvPr/>
        </p:nvSpPr>
        <p:spPr>
          <a:xfrm>
            <a:off x="116114" y="1551708"/>
            <a:ext cx="8976138" cy="51123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i="1" dirty="0" err="1"/>
              <a:t>P</a:t>
            </a:r>
            <a:r>
              <a:rPr lang="en-US" sz="2400" baseline="-25000" dirty="0" err="1"/>
              <a:t>r</a:t>
            </a:r>
            <a:r>
              <a:rPr lang="en-US" sz="2400" baseline="-25000" dirty="0"/>
              <a:t>(up-to-LNA)</a:t>
            </a:r>
            <a:r>
              <a:rPr lang="en-US" sz="2400" dirty="0"/>
              <a:t> = </a:t>
            </a:r>
            <a:r>
              <a:rPr lang="en-US" sz="2400" i="1" dirty="0" err="1"/>
              <a:t>P</a:t>
            </a:r>
            <a:r>
              <a:rPr lang="en-US" sz="2400" baseline="-25000" dirty="0" err="1"/>
              <a:t>r</a:t>
            </a:r>
            <a:r>
              <a:rPr lang="en-US" sz="2400" dirty="0"/>
              <a:t> 10</a:t>
            </a:r>
            <a:r>
              <a:rPr lang="en-US" sz="2400" i="1" baseline="30000" dirty="0"/>
              <a:t>L</a:t>
            </a:r>
            <a:r>
              <a:rPr lang="en-US" sz="2400" baseline="30000" dirty="0"/>
              <a:t>/10</a:t>
            </a:r>
            <a:r>
              <a:rPr lang="en-US" sz="2400" baseline="-25000" dirty="0"/>
              <a:t> </a:t>
            </a:r>
            <a:r>
              <a:rPr lang="en-US" sz="2400" dirty="0" smtClean="0"/>
              <a:t>   vs.   </a:t>
            </a:r>
            <a:r>
              <a:rPr lang="en-US" sz="2100" i="1" dirty="0" smtClean="0"/>
              <a:t>P</a:t>
            </a:r>
            <a:r>
              <a:rPr lang="en-US" sz="2100" baseline="-25000" dirty="0" smtClean="0"/>
              <a:t>N(up-to-LNA</a:t>
            </a:r>
            <a:r>
              <a:rPr lang="en-US" sz="2100" baseline="-25000" dirty="0"/>
              <a:t>)</a:t>
            </a:r>
            <a:r>
              <a:rPr lang="en-US" sz="2100" dirty="0"/>
              <a:t> = </a:t>
            </a:r>
            <a:r>
              <a:rPr lang="en-US" sz="2100" i="1" dirty="0"/>
              <a:t>P</a:t>
            </a:r>
            <a:r>
              <a:rPr lang="en-US" sz="2100" baseline="-25000" dirty="0"/>
              <a:t>N</a:t>
            </a:r>
            <a:r>
              <a:rPr lang="en-US" sz="2100" dirty="0"/>
              <a:t> 10</a:t>
            </a:r>
            <a:r>
              <a:rPr lang="en-US" sz="2100" i="1" baseline="30000" dirty="0"/>
              <a:t>L</a:t>
            </a:r>
            <a:r>
              <a:rPr lang="en-US" sz="2100" baseline="30000" dirty="0"/>
              <a:t>/10</a:t>
            </a:r>
            <a:r>
              <a:rPr lang="en-US" sz="2100" dirty="0"/>
              <a:t> + </a:t>
            </a:r>
            <a:r>
              <a:rPr lang="en-US" sz="2100" i="1" dirty="0"/>
              <a:t>kB</a:t>
            </a:r>
            <a:r>
              <a:rPr lang="en-US" sz="2100" dirty="0"/>
              <a:t> (1 – 10</a:t>
            </a:r>
            <a:r>
              <a:rPr lang="en-US" sz="2100" baseline="30000" dirty="0"/>
              <a:t>−</a:t>
            </a:r>
            <a:r>
              <a:rPr lang="en-US" sz="2100" i="1" baseline="30000" dirty="0"/>
              <a:t>L</a:t>
            </a:r>
            <a:r>
              <a:rPr lang="en-US" sz="2100" baseline="30000" dirty="0"/>
              <a:t>/10</a:t>
            </a:r>
            <a:r>
              <a:rPr lang="en-US" sz="2100" dirty="0"/>
              <a:t>)</a:t>
            </a:r>
            <a:r>
              <a:rPr lang="en-US" sz="2100" i="1" dirty="0" err="1"/>
              <a:t>T</a:t>
            </a:r>
            <a:r>
              <a:rPr lang="en-US" sz="2100" baseline="-25000" dirty="0" err="1"/>
              <a:t>component</a:t>
            </a:r>
            <a:endParaRPr lang="en-US" sz="2400" dirty="0"/>
          </a:p>
          <a:p>
            <a:pPr marL="0" indent="0">
              <a:buNone/>
            </a:pPr>
            <a:r>
              <a:rPr lang="en-US" sz="2400" dirty="0" smtClean="0"/>
              <a:t>For a given radar pulse length and bandwidth</a:t>
            </a:r>
            <a:r>
              <a:rPr lang="en-US" sz="2400" dirty="0"/>
              <a:t>, two courses of action are possible to </a:t>
            </a:r>
            <a:r>
              <a:rPr lang="en-US" sz="2400" dirty="0" smtClean="0"/>
              <a:t>minimize the degradation of SNR in the receiver: reduce losses (shorter/better waveguides, better LNAs, etc.) or have a cooled</a:t>
            </a:r>
            <a:endParaRPr lang="en-US" sz="2400" dirty="0"/>
          </a:p>
        </p:txBody>
      </p:sp>
      <p:sp>
        <p:nvSpPr>
          <p:cNvPr id="31" name="Rectangle 30"/>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0" name="Content Placeholder 6"/>
          <p:cNvSpPr txBox="1">
            <a:spLocks/>
          </p:cNvSpPr>
          <p:nvPr/>
        </p:nvSpPr>
        <p:spPr>
          <a:xfrm>
            <a:off x="3600343" y="3089560"/>
            <a:ext cx="5491907" cy="156556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receiver (smaller </a:t>
            </a:r>
            <a:r>
              <a:rPr lang="en-US" sz="2400" i="1" dirty="0" err="1"/>
              <a:t>T</a:t>
            </a:r>
            <a:r>
              <a:rPr lang="en-US" sz="2400" baseline="-25000" dirty="0" err="1"/>
              <a:t>component</a:t>
            </a:r>
            <a:r>
              <a:rPr lang="en-US" sz="2400" dirty="0" smtClean="0"/>
              <a:t>). Radio-telescopes use these techniques, but they are often not compatible with low-maintenance operational systems.</a:t>
            </a:r>
          </a:p>
        </p:txBody>
      </p:sp>
    </p:spTree>
    <p:extLst>
      <p:ext uri="{BB962C8B-B14F-4D97-AF65-F5344CB8AC3E}">
        <p14:creationId xmlns:p14="http://schemas.microsoft.com/office/powerpoint/2010/main" val="32494077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2</a:t>
            </a:fld>
            <a:endParaRPr lang="en-US" dirty="0"/>
          </a:p>
        </p:txBody>
      </p:sp>
      <p:sp>
        <p:nvSpPr>
          <p:cNvPr id="6" name="Content Placeholder 6"/>
          <p:cNvSpPr txBox="1">
            <a:spLocks/>
          </p:cNvSpPr>
          <p:nvPr/>
        </p:nvSpPr>
        <p:spPr>
          <a:xfrm>
            <a:off x="116114" y="1551708"/>
            <a:ext cx="8976138" cy="156556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Equation (3.4) describes the power of the signal </a:t>
            </a:r>
            <a:r>
              <a:rPr lang="en-US" sz="2400" i="1" dirty="0" err="1" smtClean="0"/>
              <a:t>P</a:t>
            </a:r>
            <a:r>
              <a:rPr lang="en-US" sz="2400" baseline="-25000" dirty="0" err="1" smtClean="0"/>
              <a:t>r</a:t>
            </a:r>
            <a:r>
              <a:rPr lang="en-US" sz="2400" dirty="0" smtClean="0"/>
              <a:t> that we need to compute </a:t>
            </a:r>
            <a:r>
              <a:rPr lang="en-US" sz="2400" i="1" dirty="0" err="1" smtClean="0"/>
              <a:t>Z</a:t>
            </a:r>
            <a:r>
              <a:rPr lang="en-US" sz="2400" baseline="-25000" dirty="0" err="1" smtClean="0"/>
              <a:t>e</a:t>
            </a:r>
            <a:r>
              <a:rPr lang="en-US" sz="2400" dirty="0"/>
              <a:t> while </a:t>
            </a:r>
            <a:r>
              <a:rPr lang="en-US" sz="2400" dirty="0" smtClean="0"/>
              <a:t>(13.3) does the same for the competing noise </a:t>
            </a:r>
            <a:r>
              <a:rPr lang="en-US" sz="2400" i="1" dirty="0" smtClean="0"/>
              <a:t>P</a:t>
            </a:r>
            <a:r>
              <a:rPr lang="en-US" sz="2400" baseline="-25000" dirty="0" smtClean="0"/>
              <a:t>N</a:t>
            </a:r>
            <a:r>
              <a:rPr lang="en-US" sz="2400" dirty="0" smtClean="0"/>
              <a:t>.</a:t>
            </a:r>
          </a:p>
          <a:p>
            <a:pPr marL="0" indent="0">
              <a:buNone/>
            </a:pPr>
            <a:r>
              <a:rPr lang="en-US" sz="2400" dirty="0" smtClean="0"/>
              <a:t>These equations are valid at the antenna. But this is not what the radar really measures.</a:t>
            </a:r>
            <a:endParaRPr lang="en-US" sz="2400" dirty="0"/>
          </a:p>
        </p:txBody>
      </p:sp>
      <p:sp>
        <p:nvSpPr>
          <p:cNvPr id="2" name="Title 1"/>
          <p:cNvSpPr>
            <a:spLocks noGrp="1"/>
          </p:cNvSpPr>
          <p:nvPr>
            <p:ph type="title"/>
          </p:nvPr>
        </p:nvSpPr>
        <p:spPr>
          <a:xfrm>
            <a:off x="116113" y="110835"/>
            <a:ext cx="7852228" cy="1260765"/>
          </a:xfrm>
        </p:spPr>
        <p:txBody>
          <a:bodyPr>
            <a:normAutofit/>
          </a:bodyPr>
          <a:lstStyle/>
          <a:p>
            <a:r>
              <a:rPr lang="en-US" dirty="0" smtClean="0"/>
              <a:t>Signal and noise: The theory </a:t>
            </a:r>
            <a:endParaRPr lang="en-CA" dirty="0"/>
          </a:p>
        </p:txBody>
      </p:sp>
      <p:sp>
        <p:nvSpPr>
          <p:cNvPr id="8" name="Rectangle 7"/>
          <p:cNvSpPr/>
          <p:nvPr/>
        </p:nvSpPr>
        <p:spPr>
          <a:xfrm>
            <a:off x="0" y="3283528"/>
            <a:ext cx="1828800" cy="351243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1016000" y="4516582"/>
            <a:ext cx="8076251" cy="227937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3200383" y="4267197"/>
            <a:ext cx="582808"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6270" y="5931945"/>
            <a:ext cx="6736080" cy="883920"/>
          </a:xfrm>
          <a:prstGeom prst="rect">
            <a:avLst/>
          </a:prstGeom>
        </p:spPr>
      </p:pic>
      <p:sp>
        <p:nvSpPr>
          <p:cNvPr id="12" name="TextBox 11"/>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3" name="TextBox 12"/>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54850" y="4626845"/>
            <a:ext cx="6598920" cy="1249680"/>
          </a:xfrm>
          <a:prstGeom prst="rect">
            <a:avLst/>
          </a:prstGeom>
        </p:spPr>
      </p:pic>
    </p:spTree>
    <p:extLst>
      <p:ext uri="{BB962C8B-B14F-4D97-AF65-F5344CB8AC3E}">
        <p14:creationId xmlns:p14="http://schemas.microsoft.com/office/powerpoint/2010/main" val="4549086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sp>
        <p:nvSpPr>
          <p:cNvPr id="5" name="Slide Number Placeholder 4"/>
          <p:cNvSpPr>
            <a:spLocks noGrp="1"/>
          </p:cNvSpPr>
          <p:nvPr>
            <p:ph type="sldNum" sz="quarter" idx="12"/>
          </p:nvPr>
        </p:nvSpPr>
        <p:spPr/>
        <p:txBody>
          <a:bodyPr/>
          <a:lstStyle/>
          <a:p>
            <a:fld id="{3FDDB3BC-D9AA-C249-9E0B-FE3AE73EEB10}" type="slidenum">
              <a:rPr lang="en-US" smtClean="0"/>
              <a:t>20</a:t>
            </a:fld>
            <a:endParaRPr lang="en-US" dirty="0"/>
          </a:p>
        </p:txBody>
      </p:sp>
    </p:spTree>
    <p:extLst>
      <p:ext uri="{BB962C8B-B14F-4D97-AF65-F5344CB8AC3E}">
        <p14:creationId xmlns:p14="http://schemas.microsoft.com/office/powerpoint/2010/main" val="3960218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sp>
        <p:nvSpPr>
          <p:cNvPr id="5" name="Slide Number Placeholder 4"/>
          <p:cNvSpPr>
            <a:spLocks noGrp="1"/>
          </p:cNvSpPr>
          <p:nvPr>
            <p:ph type="sldNum" sz="quarter" idx="12"/>
          </p:nvPr>
        </p:nvSpPr>
        <p:spPr/>
        <p:txBody>
          <a:bodyPr/>
          <a:lstStyle/>
          <a:p>
            <a:fld id="{3FDDB3BC-D9AA-C249-9E0B-FE3AE73EEB10}" type="slidenum">
              <a:rPr lang="en-US" smtClean="0"/>
              <a:t>21</a:t>
            </a:fld>
            <a:endParaRPr lang="en-US"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On the treatment of bandwidth and noise in this discussion</a:t>
            </a:r>
            <a:endParaRPr lang="en-CA" sz="4100" dirty="0"/>
          </a:p>
        </p:txBody>
      </p:sp>
      <p:pic>
        <p:nvPicPr>
          <p:cNvPr id="19" name="Picture 18"/>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20" name="Rectangle 19"/>
          <p:cNvSpPr/>
          <p:nvPr/>
        </p:nvSpPr>
        <p:spPr>
          <a:xfrm>
            <a:off x="0" y="4900486"/>
            <a:ext cx="2687782" cy="18954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1" name="Rectangle 20"/>
          <p:cNvSpPr/>
          <p:nvPr/>
        </p:nvSpPr>
        <p:spPr>
          <a:xfrm>
            <a:off x="7592291" y="4793672"/>
            <a:ext cx="1499960"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2" name="Rectangle 21"/>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3" name="TextBox 22"/>
          <p:cNvSpPr txBox="1"/>
          <p:nvPr/>
        </p:nvSpPr>
        <p:spPr>
          <a:xfrm>
            <a:off x="6458096" y="5569603"/>
            <a:ext cx="415498"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24" name="TextBox 23"/>
          <p:cNvSpPr txBox="1"/>
          <p:nvPr/>
        </p:nvSpPr>
        <p:spPr>
          <a:xfrm>
            <a:off x="6956304" y="5569598"/>
            <a:ext cx="471604"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25" name="TextBox 24"/>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26" name="TextBox 25"/>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27" name="Rectangle 2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8" name="Rectangle 27"/>
          <p:cNvSpPr/>
          <p:nvPr/>
        </p:nvSpPr>
        <p:spPr>
          <a:xfrm>
            <a:off x="2489566" y="5380825"/>
            <a:ext cx="863600" cy="5285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9" name="Rectangle 28"/>
          <p:cNvSpPr/>
          <p:nvPr/>
        </p:nvSpPr>
        <p:spPr>
          <a:xfrm>
            <a:off x="110835" y="3695097"/>
            <a:ext cx="1233055" cy="576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6" name="Content Placeholder 6"/>
          <p:cNvSpPr txBox="1">
            <a:spLocks/>
          </p:cNvSpPr>
          <p:nvPr/>
        </p:nvSpPr>
        <p:spPr>
          <a:xfrm>
            <a:off x="116114" y="1551708"/>
            <a:ext cx="8976138" cy="51123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In all latter calculations, I assume that noise has a constant relatively narrow bandwidth </a:t>
            </a:r>
            <a:r>
              <a:rPr lang="en-US" sz="2400" i="1" dirty="0" smtClean="0"/>
              <a:t>B</a:t>
            </a:r>
            <a:r>
              <a:rPr lang="en-US" sz="2400" dirty="0" smtClean="0"/>
              <a:t> of 1 </a:t>
            </a:r>
            <a:r>
              <a:rPr lang="en-US" sz="2400" dirty="0" err="1" smtClean="0"/>
              <a:t>MHz.</a:t>
            </a:r>
            <a:r>
              <a:rPr lang="en-US" sz="2400" dirty="0" smtClean="0"/>
              <a:t> Purists will accurately comment that noise actually has a wide bandwidth that gets reduced by filters in the receiver. I chose to consider “noise after frequency filtering” in all</a:t>
            </a:r>
            <a:endParaRPr lang="en-US" sz="2400" dirty="0"/>
          </a:p>
        </p:txBody>
      </p:sp>
      <p:sp>
        <p:nvSpPr>
          <p:cNvPr id="31" name="Rectangle 30"/>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0" name="Content Placeholder 6"/>
          <p:cNvSpPr txBox="1">
            <a:spLocks/>
          </p:cNvSpPr>
          <p:nvPr/>
        </p:nvSpPr>
        <p:spPr>
          <a:xfrm>
            <a:off x="3600343" y="3034188"/>
            <a:ext cx="5491907" cy="145330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calculations not to further complicate this already fairly technical discussion.</a:t>
            </a:r>
          </a:p>
          <a:p>
            <a:pPr marL="0" indent="0">
              <a:buNone/>
            </a:pPr>
            <a:r>
              <a:rPr lang="en-US" sz="2400" dirty="0" smtClean="0">
                <a:hlinkClick r:id="rId3" action="ppaction://hlinksldjump"/>
              </a:rPr>
              <a:t>Back to the black box slide.</a:t>
            </a:r>
            <a:endParaRPr lang="en-US" sz="2400" dirty="0"/>
          </a:p>
        </p:txBody>
      </p:sp>
    </p:spTree>
    <p:extLst>
      <p:ext uri="{BB962C8B-B14F-4D97-AF65-F5344CB8AC3E}">
        <p14:creationId xmlns:p14="http://schemas.microsoft.com/office/powerpoint/2010/main" val="1565165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3</a:t>
            </a:fld>
            <a:endParaRPr lang="en-US" dirty="0"/>
          </a:p>
        </p:txBody>
      </p:sp>
      <p:sp>
        <p:nvSpPr>
          <p:cNvPr id="6" name="Content Placeholder 6"/>
          <p:cNvSpPr txBox="1">
            <a:spLocks/>
          </p:cNvSpPr>
          <p:nvPr/>
        </p:nvSpPr>
        <p:spPr>
          <a:xfrm>
            <a:off x="116114" y="1551708"/>
            <a:ext cx="8976138" cy="145330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signal and noise powers </a:t>
            </a:r>
            <a:r>
              <a:rPr lang="en-US" sz="2400" i="1" dirty="0" err="1" smtClean="0"/>
              <a:t>P’</a:t>
            </a:r>
            <a:r>
              <a:rPr lang="en-US" sz="2400" baseline="-25000" dirty="0" err="1" smtClean="0"/>
              <a:t>r</a:t>
            </a:r>
            <a:r>
              <a:rPr lang="en-US" sz="2400" dirty="0" smtClean="0"/>
              <a:t> and </a:t>
            </a:r>
            <a:r>
              <a:rPr lang="en-US" sz="2400" i="1" dirty="0" smtClean="0"/>
              <a:t>P’</a:t>
            </a:r>
            <a:r>
              <a:rPr lang="en-US" sz="2400" baseline="-25000" dirty="0" smtClean="0"/>
              <a:t>N </a:t>
            </a:r>
            <a:r>
              <a:rPr lang="en-US" sz="2400" dirty="0" smtClean="0"/>
              <a:t>that are really seen by the radar are those detected and computed by the signal processor. In between, many radar components transform the original powers </a:t>
            </a:r>
            <a:r>
              <a:rPr lang="en-US" sz="2400" i="1" dirty="0" err="1" smtClean="0"/>
              <a:t>P</a:t>
            </a:r>
            <a:r>
              <a:rPr lang="en-US" sz="2400" baseline="-25000" dirty="0" err="1" smtClean="0"/>
              <a:t>r</a:t>
            </a:r>
            <a:r>
              <a:rPr lang="en-US" sz="2400" dirty="0" smtClean="0"/>
              <a:t> and </a:t>
            </a:r>
            <a:r>
              <a:rPr lang="en-US" sz="2400" i="1" dirty="0" smtClean="0"/>
              <a:t>P</a:t>
            </a:r>
            <a:r>
              <a:rPr lang="en-US" sz="2400" baseline="-25000" dirty="0" smtClean="0"/>
              <a:t>N</a:t>
            </a:r>
            <a:r>
              <a:rPr lang="en-US" sz="2400" dirty="0" smtClean="0"/>
              <a:t>.</a:t>
            </a:r>
            <a:endParaRPr lang="en-US" sz="2400" dirty="0"/>
          </a:p>
        </p:txBody>
      </p:sp>
      <p:sp>
        <p:nvSpPr>
          <p:cNvPr id="2" name="Title 1"/>
          <p:cNvSpPr>
            <a:spLocks noGrp="1"/>
          </p:cNvSpPr>
          <p:nvPr>
            <p:ph type="title"/>
          </p:nvPr>
        </p:nvSpPr>
        <p:spPr>
          <a:xfrm>
            <a:off x="116113" y="110835"/>
            <a:ext cx="7852228" cy="1260765"/>
          </a:xfrm>
        </p:spPr>
        <p:txBody>
          <a:bodyPr>
            <a:normAutofit/>
          </a:bodyPr>
          <a:lstStyle/>
          <a:p>
            <a:r>
              <a:rPr lang="en-US" dirty="0"/>
              <a:t>Signal and noise: The </a:t>
            </a:r>
            <a:r>
              <a:rPr lang="en-US" dirty="0" smtClean="0"/>
              <a:t>reality</a:t>
            </a:r>
            <a:endParaRPr lang="en-CA" dirty="0"/>
          </a:p>
        </p:txBody>
      </p:sp>
      <p:sp>
        <p:nvSpPr>
          <p:cNvPr id="8" name="Rectangle 7"/>
          <p:cNvSpPr/>
          <p:nvPr/>
        </p:nvSpPr>
        <p:spPr>
          <a:xfrm>
            <a:off x="0" y="4900486"/>
            <a:ext cx="2687782" cy="1895475"/>
          </a:xfrm>
          <a:prstGeom prst="rect">
            <a:avLst/>
          </a:prstGeom>
          <a:solidFill>
            <a:srgbClr val="FFFFFF">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7592291" y="4793672"/>
            <a:ext cx="1499960" cy="2002287"/>
          </a:xfrm>
          <a:prstGeom prst="rect">
            <a:avLst/>
          </a:prstGeom>
          <a:solidFill>
            <a:srgbClr val="FFFFFF">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7813962" y="4516582"/>
            <a:ext cx="1165616" cy="277090"/>
          </a:xfrm>
          <a:prstGeom prst="rect">
            <a:avLst/>
          </a:prstGeom>
          <a:solidFill>
            <a:srgbClr val="FFFFFF">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TextBox 11"/>
          <p:cNvSpPr txBox="1"/>
          <p:nvPr/>
        </p:nvSpPr>
        <p:spPr>
          <a:xfrm>
            <a:off x="6458096" y="5569603"/>
            <a:ext cx="415498"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3" name="TextBox 12"/>
          <p:cNvSpPr txBox="1"/>
          <p:nvPr/>
        </p:nvSpPr>
        <p:spPr>
          <a:xfrm>
            <a:off x="6956304" y="5569598"/>
            <a:ext cx="471604"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4" name="TextBox 13"/>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5" name="TextBox 14"/>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6" name="Rectangle 15"/>
          <p:cNvSpPr/>
          <p:nvPr/>
        </p:nvSpPr>
        <p:spPr>
          <a:xfrm>
            <a:off x="110835" y="3695097"/>
            <a:ext cx="1233055" cy="576654"/>
          </a:xfrm>
          <a:prstGeom prst="rect">
            <a:avLst/>
          </a:prstGeom>
          <a:solidFill>
            <a:srgbClr val="FFFFFF">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8991772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4</a:t>
            </a:fld>
            <a:endParaRPr lang="en-US" dirty="0"/>
          </a:p>
        </p:txBody>
      </p:sp>
      <p:sp>
        <p:nvSpPr>
          <p:cNvPr id="8" name="Rectangle 7"/>
          <p:cNvSpPr/>
          <p:nvPr/>
        </p:nvSpPr>
        <p:spPr>
          <a:xfrm>
            <a:off x="0" y="4900486"/>
            <a:ext cx="2687782" cy="1895475"/>
          </a:xfrm>
          <a:prstGeom prst="rect">
            <a:avLst/>
          </a:prstGeom>
          <a:solidFill>
            <a:srgbClr val="FFFFFF">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7592291" y="4793672"/>
            <a:ext cx="1499960" cy="2002287"/>
          </a:xfrm>
          <a:prstGeom prst="rect">
            <a:avLst/>
          </a:prstGeom>
          <a:solidFill>
            <a:srgbClr val="FFFFFF">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7813962" y="4516582"/>
            <a:ext cx="1165616" cy="277090"/>
          </a:xfrm>
          <a:prstGeom prst="rect">
            <a:avLst/>
          </a:prstGeom>
          <a:solidFill>
            <a:srgbClr val="FFFFFF">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TextBox 11"/>
          <p:cNvSpPr txBox="1"/>
          <p:nvPr/>
        </p:nvSpPr>
        <p:spPr>
          <a:xfrm>
            <a:off x="6458096" y="5569603"/>
            <a:ext cx="415498"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3" name="TextBox 12"/>
          <p:cNvSpPr txBox="1"/>
          <p:nvPr/>
        </p:nvSpPr>
        <p:spPr>
          <a:xfrm>
            <a:off x="6956304" y="5569598"/>
            <a:ext cx="471604"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4" name="TextBox 13"/>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5" name="TextBox 14"/>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6" name="Content Placeholder 6"/>
          <p:cNvSpPr txBox="1">
            <a:spLocks/>
          </p:cNvSpPr>
          <p:nvPr/>
        </p:nvSpPr>
        <p:spPr>
          <a:xfrm>
            <a:off x="116114" y="1551708"/>
            <a:ext cx="8976138" cy="145330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To compute </a:t>
            </a:r>
            <a:r>
              <a:rPr lang="en-US" sz="2400" i="1" dirty="0" err="1" smtClean="0"/>
              <a:t>P</a:t>
            </a:r>
            <a:r>
              <a:rPr lang="en-US" sz="2400" dirty="0" err="1" smtClean="0"/>
              <a:t>’</a:t>
            </a:r>
            <a:r>
              <a:rPr lang="en-US" sz="2400" baseline="-25000" dirty="0" err="1" smtClean="0"/>
              <a:t>r</a:t>
            </a:r>
            <a:r>
              <a:rPr lang="en-US" sz="2400" dirty="0" smtClean="0"/>
              <a:t>, </a:t>
            </a:r>
            <a:r>
              <a:rPr lang="en-US" sz="2400" i="1" dirty="0"/>
              <a:t>P</a:t>
            </a:r>
            <a:r>
              <a:rPr lang="en-US" sz="2400" dirty="0"/>
              <a:t>’</a:t>
            </a:r>
            <a:r>
              <a:rPr lang="en-US" sz="2400" baseline="-25000" dirty="0"/>
              <a:t>N</a:t>
            </a:r>
            <a:r>
              <a:rPr lang="en-US" sz="2400" dirty="0" smtClean="0"/>
              <a:t>, and the true signal-to-noise ratio (SNR) requires a conceptual understanding of what every receiver component does to signal and noise. This will also serve as our motivation to explore a bit deeper how the receiver operates.</a:t>
            </a:r>
            <a:endParaRPr lang="en-US" sz="2400" dirty="0"/>
          </a:p>
        </p:txBody>
      </p:sp>
      <p:sp>
        <p:nvSpPr>
          <p:cNvPr id="18" name="Title 1"/>
          <p:cNvSpPr txBox="1">
            <a:spLocks noGrp="1"/>
          </p:cNvSpPr>
          <p:nvPr>
            <p:ph type="title"/>
          </p:nvPr>
        </p:nvSpPr>
        <p:spPr>
          <a:xfrm>
            <a:off x="41565" y="148070"/>
            <a:ext cx="7893794" cy="1255713"/>
          </a:xfrm>
          <a:prstGeom prst="rect">
            <a:avLst/>
          </a:prstGeom>
        </p:spPr>
        <p:txBody>
          <a:bodyPr vert="horz" lIns="91440" tIns="45720" rIns="9144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Going from </a:t>
            </a:r>
            <a:r>
              <a:rPr lang="en-US" i="1" dirty="0" err="1" smtClean="0"/>
              <a:t>P</a:t>
            </a:r>
            <a:r>
              <a:rPr lang="en-US" baseline="-25000" dirty="0" err="1" smtClean="0"/>
              <a:t>r</a:t>
            </a:r>
            <a:r>
              <a:rPr lang="en-US" dirty="0" smtClean="0"/>
              <a:t> and </a:t>
            </a:r>
            <a:r>
              <a:rPr lang="en-US" i="1" dirty="0" smtClean="0"/>
              <a:t>P</a:t>
            </a:r>
            <a:r>
              <a:rPr lang="en-US" baseline="-25000" dirty="0" smtClean="0"/>
              <a:t>N</a:t>
            </a:r>
            <a:r>
              <a:rPr lang="en-US" dirty="0" smtClean="0"/>
              <a:t> to </a:t>
            </a:r>
            <a:r>
              <a:rPr lang="en-US" i="1" dirty="0" err="1" smtClean="0"/>
              <a:t>P</a:t>
            </a:r>
            <a:r>
              <a:rPr lang="en-US" dirty="0" err="1" smtClean="0"/>
              <a:t>’</a:t>
            </a:r>
            <a:r>
              <a:rPr lang="en-US" baseline="-25000" dirty="0" err="1" smtClean="0"/>
              <a:t>r</a:t>
            </a:r>
            <a:r>
              <a:rPr lang="en-US" dirty="0" smtClean="0"/>
              <a:t> and </a:t>
            </a:r>
            <a:r>
              <a:rPr lang="en-US" i="1" dirty="0" smtClean="0"/>
              <a:t>P</a:t>
            </a:r>
            <a:r>
              <a:rPr lang="en-US" dirty="0" smtClean="0"/>
              <a:t>’</a:t>
            </a:r>
            <a:r>
              <a:rPr lang="en-US" baseline="-25000" dirty="0" smtClean="0"/>
              <a:t>N</a:t>
            </a:r>
            <a:r>
              <a:rPr lang="en-US" dirty="0" smtClean="0"/>
              <a:t>:</a:t>
            </a:r>
            <a:br>
              <a:rPr lang="en-US" dirty="0" smtClean="0"/>
            </a:br>
            <a:r>
              <a:rPr lang="en-US" dirty="0" smtClean="0"/>
              <a:t>Understanding the receiver</a:t>
            </a:r>
            <a:endParaRPr lang="en-CA" dirty="0"/>
          </a:p>
        </p:txBody>
      </p:sp>
      <p:sp>
        <p:nvSpPr>
          <p:cNvPr id="17" name="Rectangle 16"/>
          <p:cNvSpPr/>
          <p:nvPr/>
        </p:nvSpPr>
        <p:spPr>
          <a:xfrm>
            <a:off x="110835" y="3695097"/>
            <a:ext cx="1233055" cy="576654"/>
          </a:xfrm>
          <a:prstGeom prst="rect">
            <a:avLst/>
          </a:prstGeom>
          <a:solidFill>
            <a:srgbClr val="FFFFFF">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941717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1081088" y="3424238"/>
            <a:ext cx="3143250" cy="1814512"/>
          </a:xfrm>
          <a:custGeom>
            <a:avLst/>
            <a:gdLst>
              <a:gd name="connsiteX0" fmla="*/ 1352550 w 3143250"/>
              <a:gd name="connsiteY0" fmla="*/ 0 h 1814512"/>
              <a:gd name="connsiteX1" fmla="*/ 219075 w 3143250"/>
              <a:gd name="connsiteY1" fmla="*/ 166687 h 1814512"/>
              <a:gd name="connsiteX2" fmla="*/ 223837 w 3143250"/>
              <a:gd name="connsiteY2" fmla="*/ 814387 h 1814512"/>
              <a:gd name="connsiteX3" fmla="*/ 0 w 3143250"/>
              <a:gd name="connsiteY3" fmla="*/ 990600 h 1814512"/>
              <a:gd name="connsiteX4" fmla="*/ 4762 w 3143250"/>
              <a:gd name="connsiteY4" fmla="*/ 1347787 h 1814512"/>
              <a:gd name="connsiteX5" fmla="*/ 214312 w 3143250"/>
              <a:gd name="connsiteY5" fmla="*/ 1490662 h 1814512"/>
              <a:gd name="connsiteX6" fmla="*/ 500062 w 3143250"/>
              <a:gd name="connsiteY6" fmla="*/ 1485900 h 1814512"/>
              <a:gd name="connsiteX7" fmla="*/ 695325 w 3143250"/>
              <a:gd name="connsiteY7" fmla="*/ 1290637 h 1814512"/>
              <a:gd name="connsiteX8" fmla="*/ 2981325 w 3143250"/>
              <a:gd name="connsiteY8" fmla="*/ 1295400 h 1814512"/>
              <a:gd name="connsiteX9" fmla="*/ 2986087 w 3143250"/>
              <a:gd name="connsiteY9" fmla="*/ 1814512 h 1814512"/>
              <a:gd name="connsiteX10" fmla="*/ 3143250 w 3143250"/>
              <a:gd name="connsiteY10" fmla="*/ 1809750 h 1814512"/>
              <a:gd name="connsiteX11" fmla="*/ 3128962 w 3143250"/>
              <a:gd name="connsiteY11" fmla="*/ 938212 h 1814512"/>
              <a:gd name="connsiteX12" fmla="*/ 609600 w 3143250"/>
              <a:gd name="connsiteY12" fmla="*/ 933450 h 1814512"/>
              <a:gd name="connsiteX13" fmla="*/ 1476375 w 3143250"/>
              <a:gd name="connsiteY13" fmla="*/ 938212 h 1814512"/>
              <a:gd name="connsiteX14" fmla="*/ 1352550 w 3143250"/>
              <a:gd name="connsiteY14" fmla="*/ 0 h 1814512"/>
              <a:gd name="connsiteX0" fmla="*/ 1352550 w 3143250"/>
              <a:gd name="connsiteY0" fmla="*/ 0 h 1814512"/>
              <a:gd name="connsiteX1" fmla="*/ 219075 w 3143250"/>
              <a:gd name="connsiteY1" fmla="*/ 166687 h 1814512"/>
              <a:gd name="connsiteX2" fmla="*/ 223837 w 3143250"/>
              <a:gd name="connsiteY2" fmla="*/ 814387 h 1814512"/>
              <a:gd name="connsiteX3" fmla="*/ 0 w 3143250"/>
              <a:gd name="connsiteY3" fmla="*/ 990600 h 1814512"/>
              <a:gd name="connsiteX4" fmla="*/ 4762 w 3143250"/>
              <a:gd name="connsiteY4" fmla="*/ 1347787 h 1814512"/>
              <a:gd name="connsiteX5" fmla="*/ 214312 w 3143250"/>
              <a:gd name="connsiteY5" fmla="*/ 1490662 h 1814512"/>
              <a:gd name="connsiteX6" fmla="*/ 500062 w 3143250"/>
              <a:gd name="connsiteY6" fmla="*/ 1485900 h 1814512"/>
              <a:gd name="connsiteX7" fmla="*/ 695325 w 3143250"/>
              <a:gd name="connsiteY7" fmla="*/ 1290637 h 1814512"/>
              <a:gd name="connsiteX8" fmla="*/ 2981325 w 3143250"/>
              <a:gd name="connsiteY8" fmla="*/ 1295400 h 1814512"/>
              <a:gd name="connsiteX9" fmla="*/ 2986087 w 3143250"/>
              <a:gd name="connsiteY9" fmla="*/ 1814512 h 1814512"/>
              <a:gd name="connsiteX10" fmla="*/ 3143250 w 3143250"/>
              <a:gd name="connsiteY10" fmla="*/ 1809750 h 1814512"/>
              <a:gd name="connsiteX11" fmla="*/ 3128962 w 3143250"/>
              <a:gd name="connsiteY11" fmla="*/ 938212 h 1814512"/>
              <a:gd name="connsiteX12" fmla="*/ 1476375 w 3143250"/>
              <a:gd name="connsiteY12" fmla="*/ 938212 h 1814512"/>
              <a:gd name="connsiteX13" fmla="*/ 1352550 w 3143250"/>
              <a:gd name="connsiteY13" fmla="*/ 0 h 1814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43250" h="1814512">
                <a:moveTo>
                  <a:pt x="1352550" y="0"/>
                </a:moveTo>
                <a:lnTo>
                  <a:pt x="219075" y="166687"/>
                </a:lnTo>
                <a:cubicBezTo>
                  <a:pt x="220662" y="382587"/>
                  <a:pt x="222250" y="598487"/>
                  <a:pt x="223837" y="814387"/>
                </a:cubicBezTo>
                <a:lnTo>
                  <a:pt x="0" y="990600"/>
                </a:lnTo>
                <a:cubicBezTo>
                  <a:pt x="1587" y="1109662"/>
                  <a:pt x="3175" y="1228725"/>
                  <a:pt x="4762" y="1347787"/>
                </a:cubicBezTo>
                <a:lnTo>
                  <a:pt x="214312" y="1490662"/>
                </a:lnTo>
                <a:lnTo>
                  <a:pt x="500062" y="1485900"/>
                </a:lnTo>
                <a:lnTo>
                  <a:pt x="695325" y="1290637"/>
                </a:lnTo>
                <a:lnTo>
                  <a:pt x="2981325" y="1295400"/>
                </a:lnTo>
                <a:cubicBezTo>
                  <a:pt x="2982912" y="1468437"/>
                  <a:pt x="2984500" y="1641475"/>
                  <a:pt x="2986087" y="1814512"/>
                </a:cubicBezTo>
                <a:lnTo>
                  <a:pt x="3143250" y="1809750"/>
                </a:lnTo>
                <a:lnTo>
                  <a:pt x="3128962" y="938212"/>
                </a:lnTo>
                <a:lnTo>
                  <a:pt x="1476375" y="938212"/>
                </a:lnTo>
                <a:lnTo>
                  <a:pt x="1352550" y="0"/>
                </a:lnTo>
                <a:close/>
              </a:path>
            </a:pathLst>
          </a:cu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5</a:t>
            </a:fld>
            <a:endParaRPr lang="en-US" dirty="0"/>
          </a:p>
        </p:txBody>
      </p:sp>
      <p:sp>
        <p:nvSpPr>
          <p:cNvPr id="8" name="Rectangle 7"/>
          <p:cNvSpPr/>
          <p:nvPr/>
        </p:nvSpPr>
        <p:spPr>
          <a:xfrm>
            <a:off x="0" y="4900486"/>
            <a:ext cx="2687782" cy="18954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7592291" y="4793672"/>
            <a:ext cx="1499960"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TextBox 11"/>
          <p:cNvSpPr txBox="1"/>
          <p:nvPr/>
        </p:nvSpPr>
        <p:spPr>
          <a:xfrm>
            <a:off x="6458096" y="5569603"/>
            <a:ext cx="415498"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3" name="TextBox 12"/>
          <p:cNvSpPr txBox="1"/>
          <p:nvPr/>
        </p:nvSpPr>
        <p:spPr>
          <a:xfrm>
            <a:off x="6956304" y="5569598"/>
            <a:ext cx="471604"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4" name="TextBox 13"/>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5" name="TextBox 14"/>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Key sections of the receiving system:</a:t>
            </a:r>
            <a:br>
              <a:rPr lang="en-US" dirty="0" smtClean="0"/>
            </a:br>
            <a:r>
              <a:rPr lang="en-US" dirty="0" smtClean="0"/>
              <a:t>1) The path to the first amplifier</a:t>
            </a:r>
            <a:endParaRPr lang="en-CA" dirty="0"/>
          </a:p>
        </p:txBody>
      </p:sp>
      <p:sp>
        <p:nvSpPr>
          <p:cNvPr id="17" name="Rectangle 1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9" name="Rectangle 18"/>
          <p:cNvSpPr/>
          <p:nvPr/>
        </p:nvSpPr>
        <p:spPr>
          <a:xfrm>
            <a:off x="2489566" y="5380825"/>
            <a:ext cx="863600" cy="5285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0" name="Rectangle 19"/>
          <p:cNvSpPr/>
          <p:nvPr/>
        </p:nvSpPr>
        <p:spPr>
          <a:xfrm>
            <a:off x="110835" y="3695097"/>
            <a:ext cx="1233055" cy="576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2" name="Rectangle 21"/>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6" name="Content Placeholder 6"/>
          <p:cNvSpPr txBox="1">
            <a:spLocks/>
          </p:cNvSpPr>
          <p:nvPr/>
        </p:nvSpPr>
        <p:spPr>
          <a:xfrm>
            <a:off x="116114" y="1551708"/>
            <a:ext cx="8976138" cy="145330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Received signals are extremely weak. To further process or analyze them, they must be amplified as quickly as possible. But there is a necessary distance and number of components between the antenna and the first amplifier. Over that path, losses occur.</a:t>
            </a:r>
            <a:endParaRPr lang="en-US" sz="2400" dirty="0"/>
          </a:p>
        </p:txBody>
      </p:sp>
    </p:spTree>
    <p:extLst>
      <p:ext uri="{BB962C8B-B14F-4D97-AF65-F5344CB8AC3E}">
        <p14:creationId xmlns:p14="http://schemas.microsoft.com/office/powerpoint/2010/main" val="23551174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948545" y="5209309"/>
            <a:ext cx="1233055" cy="700027"/>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6</a:t>
            </a:fld>
            <a:endParaRPr lang="en-US" dirty="0"/>
          </a:p>
        </p:txBody>
      </p:sp>
      <p:sp>
        <p:nvSpPr>
          <p:cNvPr id="8" name="Rectangle 7"/>
          <p:cNvSpPr/>
          <p:nvPr/>
        </p:nvSpPr>
        <p:spPr>
          <a:xfrm>
            <a:off x="0" y="4900486"/>
            <a:ext cx="2687782" cy="18954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7592291" y="4793672"/>
            <a:ext cx="1499960"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TextBox 11"/>
          <p:cNvSpPr txBox="1"/>
          <p:nvPr/>
        </p:nvSpPr>
        <p:spPr>
          <a:xfrm>
            <a:off x="6458096" y="5569603"/>
            <a:ext cx="415498"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3" name="TextBox 12"/>
          <p:cNvSpPr txBox="1"/>
          <p:nvPr/>
        </p:nvSpPr>
        <p:spPr>
          <a:xfrm>
            <a:off x="6956304" y="5569598"/>
            <a:ext cx="471604"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4" name="TextBox 13"/>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5" name="TextBox 14"/>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Key sections of the receiving system:</a:t>
            </a:r>
            <a:br>
              <a:rPr lang="en-US" dirty="0" smtClean="0"/>
            </a:br>
            <a:r>
              <a:rPr lang="en-US" dirty="0"/>
              <a:t>2) The first (low-noise) </a:t>
            </a:r>
            <a:r>
              <a:rPr lang="en-US" dirty="0" smtClean="0"/>
              <a:t>amplifiers</a:t>
            </a:r>
            <a:endParaRPr lang="en-CA" dirty="0"/>
          </a:p>
        </p:txBody>
      </p:sp>
      <p:sp>
        <p:nvSpPr>
          <p:cNvPr id="17" name="Rectangle 1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9" name="Rectangle 18"/>
          <p:cNvSpPr/>
          <p:nvPr/>
        </p:nvSpPr>
        <p:spPr>
          <a:xfrm>
            <a:off x="2489566" y="5380825"/>
            <a:ext cx="863600" cy="5285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0" name="Rectangle 19"/>
          <p:cNvSpPr/>
          <p:nvPr/>
        </p:nvSpPr>
        <p:spPr>
          <a:xfrm>
            <a:off x="110835" y="3695097"/>
            <a:ext cx="1233055" cy="576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1" name="Rectangle 20"/>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6" name="Content Placeholder 6"/>
          <p:cNvSpPr txBox="1">
            <a:spLocks/>
          </p:cNvSpPr>
          <p:nvPr/>
        </p:nvSpPr>
        <p:spPr>
          <a:xfrm>
            <a:off x="116114" y="1551708"/>
            <a:ext cx="8976138" cy="145330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Radio frequency (RF) low-noise amplifiers do just that: they try to amplify the signal and noise they receive on input as accurately as possible. Each amplifier has a specific gain (the multiplicative factor by which they amplify the signal) and also introduces some noise.</a:t>
            </a:r>
            <a:endParaRPr lang="en-US" sz="2400" dirty="0"/>
          </a:p>
        </p:txBody>
      </p:sp>
    </p:spTree>
    <p:extLst>
      <p:ext uri="{BB962C8B-B14F-4D97-AF65-F5344CB8AC3E}">
        <p14:creationId xmlns:p14="http://schemas.microsoft.com/office/powerpoint/2010/main" val="38770495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87783" y="5888204"/>
            <a:ext cx="3574472" cy="896771"/>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7</a:t>
            </a:fld>
            <a:endParaRPr lang="en-US" dirty="0"/>
          </a:p>
        </p:txBody>
      </p:sp>
      <p:sp>
        <p:nvSpPr>
          <p:cNvPr id="8" name="Rectangle 7"/>
          <p:cNvSpPr/>
          <p:nvPr/>
        </p:nvSpPr>
        <p:spPr>
          <a:xfrm>
            <a:off x="0" y="4900486"/>
            <a:ext cx="2687782" cy="18954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7592291" y="4793672"/>
            <a:ext cx="1499960"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TextBox 11"/>
          <p:cNvSpPr txBox="1"/>
          <p:nvPr/>
        </p:nvSpPr>
        <p:spPr>
          <a:xfrm>
            <a:off x="6458096" y="5569603"/>
            <a:ext cx="415498"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3" name="TextBox 12"/>
          <p:cNvSpPr txBox="1"/>
          <p:nvPr/>
        </p:nvSpPr>
        <p:spPr>
          <a:xfrm>
            <a:off x="6956304" y="5569598"/>
            <a:ext cx="471604"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4" name="TextBox 13"/>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5" name="TextBox 14"/>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Key sections of the receiving system:</a:t>
            </a:r>
            <a:br>
              <a:rPr lang="en-US" dirty="0" smtClean="0"/>
            </a:br>
            <a:r>
              <a:rPr lang="en-US" dirty="0" smtClean="0"/>
              <a:t>3) </a:t>
            </a:r>
            <a:r>
              <a:rPr lang="en-US" dirty="0"/>
              <a:t>The </a:t>
            </a:r>
            <a:r>
              <a:rPr lang="en-US" dirty="0" smtClean="0"/>
              <a:t>mixing system</a:t>
            </a:r>
            <a:endParaRPr lang="en-CA" dirty="0"/>
          </a:p>
        </p:txBody>
      </p:sp>
      <p:sp>
        <p:nvSpPr>
          <p:cNvPr id="17" name="Rectangle 1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9" name="Rectangle 18"/>
          <p:cNvSpPr/>
          <p:nvPr/>
        </p:nvSpPr>
        <p:spPr>
          <a:xfrm>
            <a:off x="2489566" y="5380825"/>
            <a:ext cx="863600" cy="507379"/>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1" name="Rectangle 20"/>
          <p:cNvSpPr/>
          <p:nvPr/>
        </p:nvSpPr>
        <p:spPr>
          <a:xfrm>
            <a:off x="110835" y="3695097"/>
            <a:ext cx="1233055" cy="576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2" name="Rectangle 21"/>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0" name="Content Placeholder 6"/>
          <p:cNvSpPr txBox="1">
            <a:spLocks/>
          </p:cNvSpPr>
          <p:nvPr/>
        </p:nvSpPr>
        <p:spPr>
          <a:xfrm>
            <a:off x="3600343" y="3034188"/>
            <a:ext cx="5491907" cy="145330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a:t>intermediate </a:t>
            </a:r>
            <a:r>
              <a:rPr lang="en-US" sz="2400" dirty="0" smtClean="0"/>
              <a:t>frequency (IF) signal also </a:t>
            </a:r>
            <a:r>
              <a:rPr lang="en-US" sz="2400" dirty="0"/>
              <a:t>introduces losses and noise, hence </a:t>
            </a:r>
            <a:r>
              <a:rPr lang="en-US" sz="2400" dirty="0" smtClean="0"/>
              <a:t>the need for additional amplifiers behind.</a:t>
            </a:r>
            <a:endParaRPr lang="en-US" sz="2400" dirty="0"/>
          </a:p>
        </p:txBody>
      </p:sp>
      <p:sp>
        <p:nvSpPr>
          <p:cNvPr id="16" name="Content Placeholder 6"/>
          <p:cNvSpPr txBox="1">
            <a:spLocks/>
          </p:cNvSpPr>
          <p:nvPr/>
        </p:nvSpPr>
        <p:spPr>
          <a:xfrm>
            <a:off x="116114" y="1551708"/>
            <a:ext cx="8976138" cy="145330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Except perhaps for wind profilers, radio frequencies oscillate too rapidly to be digitized at a reasonable cost with the current technology. The frequency of the RF signal must hence be reduced using a process known as mixing. This transformation of the RF signal into an</a:t>
            </a:r>
            <a:endParaRPr lang="en-US" sz="2400" dirty="0"/>
          </a:p>
        </p:txBody>
      </p:sp>
    </p:spTree>
    <p:extLst>
      <p:ext uri="{BB962C8B-B14F-4D97-AF65-F5344CB8AC3E}">
        <p14:creationId xmlns:p14="http://schemas.microsoft.com/office/powerpoint/2010/main" val="36945342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298211" y="4900487"/>
            <a:ext cx="1233055" cy="1519364"/>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8</a:t>
            </a:fld>
            <a:endParaRPr lang="en-US" dirty="0"/>
          </a:p>
        </p:txBody>
      </p:sp>
      <p:sp>
        <p:nvSpPr>
          <p:cNvPr id="8" name="Rectangle 7"/>
          <p:cNvSpPr/>
          <p:nvPr/>
        </p:nvSpPr>
        <p:spPr>
          <a:xfrm>
            <a:off x="0" y="4900486"/>
            <a:ext cx="2687782" cy="18954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7592291" y="4793672"/>
            <a:ext cx="1499960"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TextBox 11"/>
          <p:cNvSpPr txBox="1"/>
          <p:nvPr/>
        </p:nvSpPr>
        <p:spPr>
          <a:xfrm>
            <a:off x="6458096" y="5569603"/>
            <a:ext cx="415498"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3" name="TextBox 12"/>
          <p:cNvSpPr txBox="1"/>
          <p:nvPr/>
        </p:nvSpPr>
        <p:spPr>
          <a:xfrm>
            <a:off x="6956304" y="5569598"/>
            <a:ext cx="471604"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4" name="TextBox 13"/>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5" name="TextBox 14"/>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Key sections of the receiving system:</a:t>
            </a:r>
            <a:br>
              <a:rPr lang="en-US" dirty="0" smtClean="0"/>
            </a:br>
            <a:r>
              <a:rPr lang="en-US" dirty="0" smtClean="0"/>
              <a:t>4) </a:t>
            </a:r>
            <a:r>
              <a:rPr lang="en-US" dirty="0"/>
              <a:t>The </a:t>
            </a:r>
            <a:r>
              <a:rPr lang="en-US" dirty="0" smtClean="0"/>
              <a:t>digitizer and signal processor</a:t>
            </a:r>
            <a:endParaRPr lang="en-CA" dirty="0"/>
          </a:p>
        </p:txBody>
      </p:sp>
      <p:sp>
        <p:nvSpPr>
          <p:cNvPr id="17" name="Rectangle 1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9" name="Rectangle 18"/>
          <p:cNvSpPr/>
          <p:nvPr/>
        </p:nvSpPr>
        <p:spPr>
          <a:xfrm>
            <a:off x="2489566" y="5380825"/>
            <a:ext cx="863600" cy="5285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0" name="Rectangle 19"/>
          <p:cNvSpPr/>
          <p:nvPr/>
        </p:nvSpPr>
        <p:spPr>
          <a:xfrm>
            <a:off x="110835" y="3695097"/>
            <a:ext cx="1233055" cy="576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1" name="Rectangle 20"/>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6" name="Content Placeholder 6"/>
          <p:cNvSpPr txBox="1">
            <a:spLocks/>
          </p:cNvSpPr>
          <p:nvPr/>
        </p:nvSpPr>
        <p:spPr>
          <a:xfrm>
            <a:off x="116114" y="1551708"/>
            <a:ext cx="8976138" cy="159327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Finally, the digitizer converts the IF analog signal into numbers.</a:t>
            </a:r>
          </a:p>
          <a:p>
            <a:pPr marL="0" indent="0">
              <a:buNone/>
            </a:pPr>
            <a:r>
              <a:rPr lang="en-US" sz="2400" dirty="0" smtClean="0"/>
              <a:t>These are then passed to the signal processor that must interpret them and compute the signal and noise powers. These computed quantities are finally used to estimate </a:t>
            </a:r>
            <a:r>
              <a:rPr lang="en-US" sz="2400" i="1" dirty="0" err="1" smtClean="0"/>
              <a:t>Z</a:t>
            </a:r>
            <a:r>
              <a:rPr lang="en-US" sz="2400" baseline="-25000" dirty="0" err="1" smtClean="0"/>
              <a:t>e</a:t>
            </a:r>
            <a:r>
              <a:rPr lang="en-US" sz="2400" dirty="0" smtClean="0"/>
              <a:t> and other radar measurements.</a:t>
            </a:r>
            <a:endParaRPr lang="en-US" sz="2400" dirty="0"/>
          </a:p>
        </p:txBody>
      </p:sp>
    </p:spTree>
    <p:extLst>
      <p:ext uri="{BB962C8B-B14F-4D97-AF65-F5344CB8AC3E}">
        <p14:creationId xmlns:p14="http://schemas.microsoft.com/office/powerpoint/2010/main" val="536113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e13.2: Received power, signal and noise</a:t>
            </a: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6260" y="3005011"/>
            <a:ext cx="8834438" cy="3790950"/>
          </a:xfrm>
          <a:prstGeom prst="rect">
            <a:avLst/>
          </a:prstGeom>
        </p:spPr>
      </p:pic>
      <p:sp>
        <p:nvSpPr>
          <p:cNvPr id="5" name="Slide Number Placeholder 4"/>
          <p:cNvSpPr>
            <a:spLocks noGrp="1"/>
          </p:cNvSpPr>
          <p:nvPr>
            <p:ph type="sldNum" sz="quarter" idx="12"/>
          </p:nvPr>
        </p:nvSpPr>
        <p:spPr/>
        <p:txBody>
          <a:bodyPr/>
          <a:lstStyle/>
          <a:p>
            <a:fld id="{3FDDB3BC-D9AA-C249-9E0B-FE3AE73EEB10}" type="slidenum">
              <a:rPr lang="en-US" smtClean="0"/>
              <a:t>9</a:t>
            </a:fld>
            <a:endParaRPr lang="en-US" dirty="0"/>
          </a:p>
        </p:txBody>
      </p:sp>
      <p:sp>
        <p:nvSpPr>
          <p:cNvPr id="8" name="Rectangle 7"/>
          <p:cNvSpPr/>
          <p:nvPr/>
        </p:nvSpPr>
        <p:spPr>
          <a:xfrm>
            <a:off x="0" y="4900486"/>
            <a:ext cx="2687782" cy="18954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ectangle 8"/>
          <p:cNvSpPr/>
          <p:nvPr/>
        </p:nvSpPr>
        <p:spPr>
          <a:xfrm>
            <a:off x="7592291" y="4793672"/>
            <a:ext cx="1499960" cy="20022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p:cNvSpPr/>
          <p:nvPr/>
        </p:nvSpPr>
        <p:spPr>
          <a:xfrm>
            <a:off x="7813962" y="4516582"/>
            <a:ext cx="1165616" cy="27709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TextBox 11"/>
          <p:cNvSpPr txBox="1"/>
          <p:nvPr/>
        </p:nvSpPr>
        <p:spPr>
          <a:xfrm>
            <a:off x="6458096" y="5569603"/>
            <a:ext cx="415498"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3" name="TextBox 12"/>
          <p:cNvSpPr txBox="1"/>
          <p:nvPr/>
        </p:nvSpPr>
        <p:spPr>
          <a:xfrm>
            <a:off x="6956304" y="5569598"/>
            <a:ext cx="471604"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4" name="TextBox 13"/>
          <p:cNvSpPr txBox="1"/>
          <p:nvPr/>
        </p:nvSpPr>
        <p:spPr>
          <a:xfrm rot="21207041">
            <a:off x="2509421" y="3394368"/>
            <a:ext cx="370166" cy="369332"/>
          </a:xfrm>
          <a:prstGeom prst="rect">
            <a:avLst/>
          </a:prstGeom>
          <a:solidFill>
            <a:srgbClr val="FFCC00"/>
          </a:solidFill>
        </p:spPr>
        <p:txBody>
          <a:bodyPr wrap="none" rtlCol="0">
            <a:spAutoFit/>
          </a:bodyPr>
          <a:lstStyle/>
          <a:p>
            <a:r>
              <a:rPr lang="en-US" i="1" dirty="0" err="1" smtClean="0"/>
              <a:t>P</a:t>
            </a:r>
            <a:r>
              <a:rPr lang="en-US" baseline="-25000" dirty="0" err="1" smtClean="0"/>
              <a:t>r</a:t>
            </a:r>
            <a:endParaRPr lang="en-CA" baseline="-25000" dirty="0"/>
          </a:p>
        </p:txBody>
      </p:sp>
      <p:sp>
        <p:nvSpPr>
          <p:cNvPr id="15" name="TextBox 14"/>
          <p:cNvSpPr txBox="1"/>
          <p:nvPr/>
        </p:nvSpPr>
        <p:spPr>
          <a:xfrm rot="21207041">
            <a:off x="2564269" y="3879288"/>
            <a:ext cx="426720" cy="369332"/>
          </a:xfrm>
          <a:prstGeom prst="rect">
            <a:avLst/>
          </a:prstGeom>
          <a:solidFill>
            <a:srgbClr val="00B0F0"/>
          </a:solidFill>
        </p:spPr>
        <p:txBody>
          <a:bodyPr wrap="none" rtlCol="0">
            <a:spAutoFit/>
          </a:bodyPr>
          <a:lstStyle/>
          <a:p>
            <a:r>
              <a:rPr lang="en-US" i="1" dirty="0" smtClean="0"/>
              <a:t>P</a:t>
            </a:r>
            <a:r>
              <a:rPr lang="en-US" baseline="-25000" dirty="0" smtClean="0"/>
              <a:t>N</a:t>
            </a:r>
            <a:endParaRPr lang="en-CA" baseline="-25000" dirty="0"/>
          </a:p>
        </p:txBody>
      </p:sp>
      <p:sp>
        <p:nvSpPr>
          <p:cNvPr id="18" name="Title 1"/>
          <p:cNvSpPr txBox="1">
            <a:spLocks noGrp="1"/>
          </p:cNvSpPr>
          <p:nvPr>
            <p:ph type="title"/>
          </p:nvPr>
        </p:nvSpPr>
        <p:spPr>
          <a:xfrm>
            <a:off x="157680" y="148070"/>
            <a:ext cx="7736114" cy="1255713"/>
          </a:xfrm>
          <a:prstGeom prst="rect">
            <a:avLst/>
          </a:prstGeom>
        </p:spPr>
        <p:txBody>
          <a:bodyPr vert="horz" lIns="0" tIns="45720" rIns="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The outcome of signal and noise:</a:t>
            </a:r>
            <a:br>
              <a:rPr lang="en-US" dirty="0" smtClean="0"/>
            </a:br>
            <a:r>
              <a:rPr lang="en-US" dirty="0" smtClean="0"/>
              <a:t>Opening the receiver black box</a:t>
            </a:r>
            <a:endParaRPr lang="en-CA" dirty="0"/>
          </a:p>
        </p:txBody>
      </p:sp>
      <p:sp>
        <p:nvSpPr>
          <p:cNvPr id="17" name="Rectangle 16"/>
          <p:cNvSpPr/>
          <p:nvPr/>
        </p:nvSpPr>
        <p:spPr>
          <a:xfrm>
            <a:off x="3269673" y="3005011"/>
            <a:ext cx="5542735" cy="12667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9" name="Rectangle 18"/>
          <p:cNvSpPr/>
          <p:nvPr/>
        </p:nvSpPr>
        <p:spPr>
          <a:xfrm>
            <a:off x="2489566" y="5380825"/>
            <a:ext cx="863600" cy="5285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6" name="Content Placeholder 6"/>
          <p:cNvSpPr txBox="1">
            <a:spLocks/>
          </p:cNvSpPr>
          <p:nvPr/>
        </p:nvSpPr>
        <p:spPr>
          <a:xfrm>
            <a:off x="116114" y="1551708"/>
            <a:ext cx="9027886" cy="1579419"/>
          </a:xfrm>
          <a:prstGeom prst="rect">
            <a:avLst/>
          </a:prstGeom>
        </p:spPr>
        <p:txBody>
          <a:bodyPr vert="horz" lIns="91440" tIns="45720" rIns="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We now go over each of those key sections to understand what happens to signal and noise.</a:t>
            </a:r>
          </a:p>
          <a:p>
            <a:pPr marL="0" indent="0">
              <a:buNone/>
            </a:pPr>
            <a:r>
              <a:rPr lang="en-US" sz="2400" dirty="0" smtClean="0"/>
              <a:t>For illustration purposes, we will assume a typical value for </a:t>
            </a:r>
            <a:r>
              <a:rPr lang="en-US" sz="2400" i="1" dirty="0" smtClean="0"/>
              <a:t>P</a:t>
            </a:r>
            <a:r>
              <a:rPr lang="en-US" sz="2400" baseline="-25000" dirty="0" smtClean="0"/>
              <a:t>N</a:t>
            </a:r>
            <a:r>
              <a:rPr lang="en-US" sz="2400" dirty="0" smtClean="0"/>
              <a:t> at a few degrees elevation (noise temperature </a:t>
            </a:r>
            <a:r>
              <a:rPr lang="en-US" sz="2400" i="1" dirty="0" smtClean="0"/>
              <a:t>T</a:t>
            </a:r>
            <a:r>
              <a:rPr lang="en-US" sz="2400" baseline="-25000" dirty="0" smtClean="0"/>
              <a:t>A</a:t>
            </a:r>
            <a:r>
              <a:rPr lang="en-US" sz="2400" dirty="0" smtClean="0"/>
              <a:t> of 50 K, </a:t>
            </a:r>
            <a:r>
              <a:rPr lang="en-US" sz="2400" dirty="0" smtClean="0">
                <a:hlinkClick r:id="rId3" action="ppaction://hlinksldjump"/>
              </a:rPr>
              <a:t>bandwidth </a:t>
            </a:r>
            <a:r>
              <a:rPr lang="en-US" sz="2400" i="1" dirty="0" smtClean="0">
                <a:hlinkClick r:id="rId3" action="ppaction://hlinksldjump"/>
              </a:rPr>
              <a:t>B</a:t>
            </a:r>
            <a:r>
              <a:rPr lang="en-US" sz="2400" dirty="0" smtClean="0">
                <a:hlinkClick r:id="rId3" action="ppaction://hlinksldjump"/>
              </a:rPr>
              <a:t> of 1 MHz</a:t>
            </a:r>
            <a:r>
              <a:rPr lang="en-US" sz="2400" dirty="0" smtClean="0"/>
              <a:t>,</a:t>
            </a:r>
            <a:endParaRPr lang="en-US" sz="2400" dirty="0"/>
          </a:p>
        </p:txBody>
      </p:sp>
      <p:sp>
        <p:nvSpPr>
          <p:cNvPr id="20" name="Content Placeholder 6"/>
          <p:cNvSpPr txBox="1">
            <a:spLocks/>
          </p:cNvSpPr>
          <p:nvPr/>
        </p:nvSpPr>
        <p:spPr>
          <a:xfrm>
            <a:off x="3600343" y="3089609"/>
            <a:ext cx="5491907" cy="9882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leading to </a:t>
            </a:r>
            <a:r>
              <a:rPr lang="en-US" sz="2400" i="1" dirty="0" smtClean="0"/>
              <a:t>P</a:t>
            </a:r>
            <a:r>
              <a:rPr lang="en-US" sz="2400" baseline="-25000" dirty="0" smtClean="0"/>
              <a:t>N </a:t>
            </a:r>
            <a:r>
              <a:rPr lang="en-US" sz="2400" dirty="0" smtClean="0"/>
              <a:t>= </a:t>
            </a:r>
            <a:r>
              <a:rPr lang="en-US" sz="2400" i="1" dirty="0" err="1" smtClean="0"/>
              <a:t>kBT</a:t>
            </a:r>
            <a:r>
              <a:rPr lang="en-US" sz="2400" baseline="-25000" dirty="0" err="1" smtClean="0"/>
              <a:t>A</a:t>
            </a:r>
            <a:r>
              <a:rPr lang="en-US" sz="2400" dirty="0" smtClean="0"/>
              <a:t> of about 7*10</a:t>
            </a:r>
            <a:r>
              <a:rPr lang="en-US" sz="2400" baseline="30000" dirty="0" smtClean="0"/>
              <a:t>−16</a:t>
            </a:r>
            <a:r>
              <a:rPr lang="en-US" sz="2400" dirty="0" smtClean="0"/>
              <a:t> W), and a weak signal </a:t>
            </a:r>
            <a:r>
              <a:rPr lang="en-US" sz="2400" i="1" dirty="0" err="1" smtClean="0"/>
              <a:t>P</a:t>
            </a:r>
            <a:r>
              <a:rPr lang="en-US" sz="2400" baseline="-25000" dirty="0" err="1" smtClean="0"/>
              <a:t>r</a:t>
            </a:r>
            <a:r>
              <a:rPr lang="en-US" sz="2400" dirty="0" smtClean="0"/>
              <a:t> such that </a:t>
            </a:r>
            <a:r>
              <a:rPr lang="en-US" sz="2400" i="1" dirty="0" err="1" smtClean="0"/>
              <a:t>P</a:t>
            </a:r>
            <a:r>
              <a:rPr lang="en-US" sz="2400" baseline="-25000" dirty="0" err="1" smtClean="0"/>
              <a:t>r</a:t>
            </a:r>
            <a:r>
              <a:rPr lang="en-US" sz="2400" dirty="0" smtClean="0"/>
              <a:t> = </a:t>
            </a:r>
            <a:r>
              <a:rPr lang="en-US" sz="2400" i="1" dirty="0" smtClean="0"/>
              <a:t>P</a:t>
            </a:r>
            <a:r>
              <a:rPr lang="en-US" sz="2400" baseline="-25000" dirty="0" smtClean="0"/>
              <a:t>N</a:t>
            </a:r>
            <a:r>
              <a:rPr lang="en-US" sz="2400" dirty="0" smtClean="0"/>
              <a:t>.</a:t>
            </a:r>
            <a:endParaRPr lang="en-US" sz="2400" dirty="0"/>
          </a:p>
        </p:txBody>
      </p:sp>
      <p:sp>
        <p:nvSpPr>
          <p:cNvPr id="21" name="Rectangle 20"/>
          <p:cNvSpPr/>
          <p:nvPr/>
        </p:nvSpPr>
        <p:spPr>
          <a:xfrm>
            <a:off x="110835" y="3695097"/>
            <a:ext cx="1233055" cy="576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2" name="Rectangle 21"/>
          <p:cNvSpPr/>
          <p:nvPr/>
        </p:nvSpPr>
        <p:spPr>
          <a:xfrm>
            <a:off x="4224338" y="3856156"/>
            <a:ext cx="1954789" cy="6604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49339954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mpatibleSerif">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7491</TotalTime>
  <Words>1654</Words>
  <Application>Microsoft Office PowerPoint</Application>
  <PresentationFormat>On-screen Show (4:3)</PresentationFormat>
  <Paragraphs>189</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Template</vt:lpstr>
      <vt:lpstr>Supplement e13.2: Received power,  signal and noise</vt:lpstr>
      <vt:lpstr>Signal and noise: The theory </vt:lpstr>
      <vt:lpstr>Signal and noise: The reality</vt:lpstr>
      <vt:lpstr>Going from Pr and PN to P’r and P’N: Understanding the receiver</vt:lpstr>
      <vt:lpstr>Key sections of the receiving system: 1) The path to the first amplifier</vt:lpstr>
      <vt:lpstr>Key sections of the receiving system: 2) The first (low-noise) amplifiers</vt:lpstr>
      <vt:lpstr>Key sections of the receiving system: 3) The mixing system</vt:lpstr>
      <vt:lpstr>Key sections of the receiving system: 4) The digitizer and signal processor</vt:lpstr>
      <vt:lpstr>The outcome of signal and noise: Opening the receiver black box</vt:lpstr>
      <vt:lpstr>Component specifications jargon: A brief introduction (I)</vt:lpstr>
      <vt:lpstr>Reminder:  Effects of losses on signal vs. noise</vt:lpstr>
      <vt:lpstr>Component specifications jargon: A brief introduction (II)</vt:lpstr>
      <vt:lpstr>Calculations of final signal power</vt:lpstr>
      <vt:lpstr>Noise and power in the receiver 1) At the low noise amplifier input</vt:lpstr>
      <vt:lpstr>Noise and power in the receiver 2) Contribution from the LNA</vt:lpstr>
      <vt:lpstr>Noise and power in the receiver 3a) The mixing system explained</vt:lpstr>
      <vt:lpstr>Noise and power in the receiver 3b) The mixing system and noise</vt:lpstr>
      <vt:lpstr>Conclusion and implications (I)</vt:lpstr>
      <vt:lpstr>Conclusion and implications (II)</vt:lpstr>
      <vt:lpstr>PowerPoint Presentation</vt:lpstr>
      <vt:lpstr>On the treatment of bandwidth and noise in this discussion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e13.2: Received power, signal and noise</dc:title>
  <dc:creator>Frederic Fabry</dc:creator>
  <cp:lastModifiedBy>Frederic Fabry</cp:lastModifiedBy>
  <cp:revision>411</cp:revision>
  <dcterms:created xsi:type="dcterms:W3CDTF">2014-10-20T18:29:00Z</dcterms:created>
  <dcterms:modified xsi:type="dcterms:W3CDTF">2015-06-26T17:57:39Z</dcterms:modified>
</cp:coreProperties>
</file>