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5039" r:id="rId2"/>
    <p:sldMasterId id="2147485026" r:id="rId3"/>
    <p:sldMasterId id="2147485015" r:id="rId4"/>
  </p:sldMasterIdLst>
  <p:notesMasterIdLst>
    <p:notesMasterId r:id="rId77"/>
  </p:notesMasterIdLst>
  <p:handoutMasterIdLst>
    <p:handoutMasterId r:id="rId78"/>
  </p:handoutMasterIdLst>
  <p:sldIdLst>
    <p:sldId id="713" r:id="rId5"/>
    <p:sldId id="258" r:id="rId6"/>
    <p:sldId id="641" r:id="rId7"/>
    <p:sldId id="555" r:id="rId8"/>
    <p:sldId id="552" r:id="rId9"/>
    <p:sldId id="568" r:id="rId10"/>
    <p:sldId id="590" r:id="rId11"/>
    <p:sldId id="653" r:id="rId12"/>
    <p:sldId id="567" r:id="rId13"/>
    <p:sldId id="615" r:id="rId14"/>
    <p:sldId id="621" r:id="rId15"/>
    <p:sldId id="622" r:id="rId16"/>
    <p:sldId id="642" r:id="rId17"/>
    <p:sldId id="706" r:id="rId18"/>
    <p:sldId id="570" r:id="rId19"/>
    <p:sldId id="596" r:id="rId20"/>
    <p:sldId id="643" r:id="rId21"/>
    <p:sldId id="658" r:id="rId22"/>
    <p:sldId id="709" r:id="rId23"/>
    <p:sldId id="712" r:id="rId24"/>
    <p:sldId id="710" r:id="rId25"/>
    <p:sldId id="711" r:id="rId26"/>
    <p:sldId id="562" r:id="rId27"/>
    <p:sldId id="628" r:id="rId28"/>
    <p:sldId id="629" r:id="rId29"/>
    <p:sldId id="630" r:id="rId30"/>
    <p:sldId id="631" r:id="rId31"/>
    <p:sldId id="632" r:id="rId32"/>
    <p:sldId id="652" r:id="rId33"/>
    <p:sldId id="716" r:id="rId34"/>
    <p:sldId id="623" r:id="rId35"/>
    <p:sldId id="666" r:id="rId36"/>
    <p:sldId id="583" r:id="rId37"/>
    <p:sldId id="584" r:id="rId38"/>
    <p:sldId id="580" r:id="rId39"/>
    <p:sldId id="575" r:id="rId40"/>
    <p:sldId id="717" r:id="rId41"/>
    <p:sldId id="608" r:id="rId42"/>
    <p:sldId id="673" r:id="rId43"/>
    <p:sldId id="669" r:id="rId44"/>
    <p:sldId id="650" r:id="rId45"/>
    <p:sldId id="721" r:id="rId46"/>
    <p:sldId id="718" r:id="rId47"/>
    <p:sldId id="651" r:id="rId48"/>
    <p:sldId id="678" r:id="rId49"/>
    <p:sldId id="701" r:id="rId50"/>
    <p:sldId id="646" r:id="rId51"/>
    <p:sldId id="549" r:id="rId52"/>
    <p:sldId id="648" r:id="rId53"/>
    <p:sldId id="576" r:id="rId54"/>
    <p:sldId id="647" r:id="rId55"/>
    <p:sldId id="577" r:id="rId56"/>
    <p:sldId id="674" r:id="rId57"/>
    <p:sldId id="680" r:id="rId58"/>
    <p:sldId id="703" r:id="rId59"/>
    <p:sldId id="604" r:id="rId60"/>
    <p:sldId id="672" r:id="rId61"/>
    <p:sldId id="605" r:id="rId62"/>
    <p:sldId id="696" r:id="rId63"/>
    <p:sldId id="704" r:id="rId64"/>
    <p:sldId id="698" r:id="rId65"/>
    <p:sldId id="681" r:id="rId66"/>
    <p:sldId id="682" r:id="rId67"/>
    <p:sldId id="665" r:id="rId68"/>
    <p:sldId id="722" r:id="rId69"/>
    <p:sldId id="719" r:id="rId70"/>
    <p:sldId id="720" r:id="rId71"/>
    <p:sldId id="603" r:id="rId72"/>
    <p:sldId id="707" r:id="rId73"/>
    <p:sldId id="663" r:id="rId74"/>
    <p:sldId id="626" r:id="rId75"/>
    <p:sldId id="677" r:id="rId76"/>
  </p:sldIdLst>
  <p:sldSz cx="9144000" cy="6858000" type="screen4x3"/>
  <p:notesSz cx="6858000" cy="9239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14188"/>
    <a:srgbClr val="3191F7"/>
    <a:srgbClr val="9A172F"/>
    <a:srgbClr val="0000CC"/>
    <a:srgbClr val="006EC0"/>
    <a:srgbClr val="FFFE9C"/>
    <a:srgbClr val="17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10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wmf"/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776DB9F-8A6A-A14D-91C1-EC2E281C9769}" type="datetime1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7C9F963F-FC25-F948-BBDF-F5E662E87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3738"/>
            <a:ext cx="4616450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8644"/>
            <a:ext cx="502920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A3C695F-8C32-5948-AABD-957DF27F1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222B6-109A-614D-AADE-F87355DBF316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70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3C695F-8C32-5948-AABD-957DF27F13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3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339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59D0-8C4E-0447-9C3E-1E065E307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91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50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1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3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20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36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59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67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1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0EA44-9243-9743-A3DE-830F5115E1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29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7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15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9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69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51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8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76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8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13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4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01662-CDCD-D445-8146-376014A4D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footer.jpg"/>
          <p:cNvPicPr>
            <a:picLocks noChangeAspect="1"/>
          </p:cNvPicPr>
          <p:nvPr userDrawn="1"/>
        </p:nvPicPr>
        <p:blipFill>
          <a:blip r:embed="rId2"/>
          <a:srcRect l="307" r="360" b="8740"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6"/>
          <p:cNvSpPr>
            <a:spLocks noChangeShapeType="1"/>
          </p:cNvSpPr>
          <p:nvPr userDrawn="1"/>
        </p:nvSpPr>
        <p:spPr bwMode="auto">
          <a:xfrm>
            <a:off x="87630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6" name="Line 17"/>
          <p:cNvSpPr>
            <a:spLocks noChangeShapeType="1"/>
          </p:cNvSpPr>
          <p:nvPr userDrawn="1"/>
        </p:nvSpPr>
        <p:spPr bwMode="auto">
          <a:xfrm>
            <a:off x="709295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>
            <a:off x="54229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 userDrawn="1"/>
        </p:nvSpPr>
        <p:spPr bwMode="auto">
          <a:xfrm>
            <a:off x="3754438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2185988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7091363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pic>
        <p:nvPicPr>
          <p:cNvPr id="11" name="Grafik 22" descr="pic_titel_1.jpg"/>
          <p:cNvPicPr>
            <a:picLocks noChangeAspect="1"/>
          </p:cNvPicPr>
          <p:nvPr userDrawn="1"/>
        </p:nvPicPr>
        <p:blipFill>
          <a:blip r:embed="rId3"/>
          <a:srcRect b="1765"/>
          <a:stretch>
            <a:fillRect/>
          </a:stretch>
        </p:blipFill>
        <p:spPr bwMode="auto">
          <a:xfrm>
            <a:off x="-1588" y="3292475"/>
            <a:ext cx="9144001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 userDrawn="1"/>
        </p:nvPicPr>
        <p:blipFill>
          <a:blip r:embed="rId4"/>
          <a:srcRect l="27147" t="43604" r="25964" b="42442"/>
          <a:stretch>
            <a:fillRect/>
          </a:stretch>
        </p:blipFill>
        <p:spPr bwMode="auto">
          <a:xfrm>
            <a:off x="7385050" y="-1588"/>
            <a:ext cx="11572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logo uzh-eth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77825" y="69850"/>
            <a:ext cx="21605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57263"/>
            <a:ext cx="8382000" cy="9461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de-DE" smtClean="0"/>
              <a:t>Titelmasterformat durch Klicken bearbeiten</a:t>
            </a:r>
          </a:p>
        </p:txBody>
      </p:sp>
      <p:sp>
        <p:nvSpPr>
          <p:cNvPr id="235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38338"/>
            <a:ext cx="8382000" cy="1143000"/>
          </a:xfrm>
        </p:spPr>
        <p:txBody>
          <a:bodyPr/>
          <a:lstStyle>
            <a:lvl1pPr marL="0" indent="0">
              <a:buFont typeface="Wingdings" pitchFamily="2" charset="2"/>
              <a:buNone/>
              <a:defRPr smtClean="0"/>
            </a:lvl1pPr>
          </a:lstStyle>
          <a:p>
            <a:r>
              <a:rPr lang="de-DE" smtClean="0"/>
              <a:t>Formatvorlage des Untertitelmasters durch Klicken bearbeiten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18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FC024-355A-1C44-B181-BA675FBDA24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footer.jpg"/>
          <p:cNvPicPr>
            <a:picLocks noChangeAspect="1"/>
          </p:cNvPicPr>
          <p:nvPr userDrawn="1"/>
        </p:nvPicPr>
        <p:blipFill>
          <a:blip r:embed="rId2"/>
          <a:srcRect l="307" r="360" b="8740"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6"/>
          <p:cNvSpPr>
            <a:spLocks noChangeShapeType="1"/>
          </p:cNvSpPr>
          <p:nvPr userDrawn="1"/>
        </p:nvSpPr>
        <p:spPr bwMode="auto">
          <a:xfrm>
            <a:off x="87630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6" name="Line 17"/>
          <p:cNvSpPr>
            <a:spLocks noChangeShapeType="1"/>
          </p:cNvSpPr>
          <p:nvPr userDrawn="1"/>
        </p:nvSpPr>
        <p:spPr bwMode="auto">
          <a:xfrm>
            <a:off x="709295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>
            <a:off x="5422900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8" name="Line 19"/>
          <p:cNvSpPr>
            <a:spLocks noChangeShapeType="1"/>
          </p:cNvSpPr>
          <p:nvPr userDrawn="1"/>
        </p:nvSpPr>
        <p:spPr bwMode="auto">
          <a:xfrm>
            <a:off x="3754438" y="-11113"/>
            <a:ext cx="0" cy="150813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9" name="Line 16"/>
          <p:cNvSpPr>
            <a:spLocks noChangeShapeType="1"/>
          </p:cNvSpPr>
          <p:nvPr userDrawn="1"/>
        </p:nvSpPr>
        <p:spPr bwMode="auto">
          <a:xfrm>
            <a:off x="2185988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sp>
        <p:nvSpPr>
          <p:cNvPr id="10" name="Line 16"/>
          <p:cNvSpPr>
            <a:spLocks noChangeShapeType="1"/>
          </p:cNvSpPr>
          <p:nvPr userDrawn="1"/>
        </p:nvSpPr>
        <p:spPr bwMode="auto">
          <a:xfrm>
            <a:off x="7091363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16" charset="2"/>
              <a:buNone/>
              <a:defRPr/>
            </a:pPr>
            <a:endParaRPr lang="de-CH">
              <a:ea typeface="+mn-ea"/>
              <a:cs typeface="+mn-cs"/>
            </a:endParaRPr>
          </a:p>
        </p:txBody>
      </p:sp>
      <p:pic>
        <p:nvPicPr>
          <p:cNvPr id="11" name="Grafik 14" descr="hg.jpg"/>
          <p:cNvPicPr>
            <a:picLocks noChangeAspect="1"/>
          </p:cNvPicPr>
          <p:nvPr userDrawn="1"/>
        </p:nvPicPr>
        <p:blipFill>
          <a:blip r:embed="rId3"/>
          <a:srcRect t="13959"/>
          <a:stretch>
            <a:fillRect/>
          </a:stretch>
        </p:blipFill>
        <p:spPr bwMode="auto">
          <a:xfrm>
            <a:off x="0" y="538163"/>
            <a:ext cx="9144000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7"/>
          <p:cNvPicPr>
            <a:picLocks noChangeAspect="1" noChangeArrowheads="1"/>
          </p:cNvPicPr>
          <p:nvPr userDrawn="1"/>
        </p:nvPicPr>
        <p:blipFill>
          <a:blip r:embed="rId4"/>
          <a:srcRect l="27147" t="43604" r="25964" b="42442"/>
          <a:stretch>
            <a:fillRect/>
          </a:stretch>
        </p:blipFill>
        <p:spPr bwMode="auto">
          <a:xfrm>
            <a:off x="7385050" y="-1588"/>
            <a:ext cx="1157288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logo uzh-eth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77825" y="69850"/>
            <a:ext cx="2160588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528764"/>
            <a:ext cx="8382000" cy="1052512"/>
          </a:xfr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2620962"/>
            <a:ext cx="8382000" cy="19700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938B7-AE2E-514A-B769-AC5FFB45A3B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1751013"/>
            <a:ext cx="4114800" cy="46783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51013"/>
            <a:ext cx="4114800" cy="46783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de-CH" dirty="0"/>
          </a:p>
        </p:txBody>
      </p:sp>
      <p:sp>
        <p:nvSpPr>
          <p:cNvPr id="5" name="Datumsplatzhalter 18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A504-EC86-FB4D-ADC2-2B83DF278F4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18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8DF45-351B-3E42-A78D-7ABB76CFF5E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8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6A4C7-7CD4-F949-A475-4FC8BD440E2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957263"/>
            <a:ext cx="9144000" cy="56213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Datumsplatzhalter 18"/>
          <p:cNvSpPr>
            <a:spLocks noGrp="1"/>
          </p:cNvSpPr>
          <p:nvPr>
            <p:ph type="dt" sz="half" idx="10"/>
          </p:nvPr>
        </p:nvSpPr>
        <p:spPr>
          <a:xfrm>
            <a:off x="292100" y="6635750"/>
            <a:ext cx="182245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16CB8-74D8-E54E-A518-B6E1FE515D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9EA12-B25D-C842-9480-BF108885F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FBC4-84B2-C846-916A-9420C162D2F8}" type="datetime1">
              <a:rPr lang="en-US"/>
              <a:pPr>
                <a:defRPr/>
              </a:pPr>
              <a:t>10/16/2019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5D0E-A699-9E43-BBE8-454A46B22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445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97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7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UC_logo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212138" y="26988"/>
            <a:ext cx="842962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94738" y="6528330"/>
            <a:ext cx="4000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177775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CC30EA44-9243-9743-A3DE-830F5115E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 userDrawn="1"/>
        </p:nvSpPr>
        <p:spPr bwMode="auto">
          <a:xfrm>
            <a:off x="130175" y="776288"/>
            <a:ext cx="8156575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8113" y="0"/>
            <a:ext cx="81803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95250" y="6651625"/>
            <a:ext cx="8696666" cy="0"/>
          </a:xfrm>
          <a:prstGeom prst="line">
            <a:avLst/>
          </a:prstGeom>
          <a:noFill/>
          <a:ln w="12700">
            <a:solidFill>
              <a:srgbClr val="0A7D6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-26126" y="6611779"/>
            <a:ext cx="63664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000" dirty="0" smtClean="0">
                <a:solidFill>
                  <a:srgbClr val="0A7D6E"/>
                </a:solidFill>
              </a:rPr>
              <a:t>Professor David Attwood</a:t>
            </a:r>
            <a:r>
              <a:rPr lang="en-US" sz="1000" baseline="0" dirty="0" smtClean="0">
                <a:solidFill>
                  <a:srgbClr val="0A7D6E"/>
                </a:solidFill>
              </a:rPr>
              <a:t> / UC Berkeley / AST 210/ EE213, Fall 2019, Chapter 6</a:t>
            </a:r>
            <a:endParaRPr lang="en-US" sz="1000" dirty="0">
              <a:solidFill>
                <a:srgbClr val="0A7D6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5038" r:id="rId2"/>
    <p:sldLayoutId id="2147484979" r:id="rId3"/>
    <p:sldLayoutId id="2147484980" r:id="rId4"/>
    <p:sldLayoutId id="2147485024" r:id="rId5"/>
    <p:sldLayoutId id="2147485025" r:id="rId6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+mj-lt"/>
          <a:ea typeface="+mj-ea"/>
          <a:cs typeface="Verdana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9A172F"/>
          </a:solidFill>
          <a:latin typeface="Arial" charset="0"/>
          <a:ea typeface="Geneva" charset="0"/>
          <a:cs typeface="Geneva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9A172F"/>
          </a:solidFill>
          <a:latin typeface="Arial" charset="0"/>
          <a:ea typeface="Geneva" charset="0"/>
          <a:cs typeface="Geneva" charset="0"/>
        </a:defRPr>
      </a:lvl9pPr>
    </p:titleStyle>
    <p:bodyStyle>
      <a:lvl1pPr marL="225425" indent="-225425" algn="l" rtl="0" eaLnBrk="0" fontAlgn="base" hangingPunct="0">
        <a:spcBef>
          <a:spcPct val="25000"/>
        </a:spcBef>
        <a:spcAft>
          <a:spcPct val="0"/>
        </a:spcAft>
        <a:buChar char="•"/>
        <a:defRPr sz="2400">
          <a:solidFill>
            <a:srgbClr val="014188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spcBef>
          <a:spcPct val="25000"/>
        </a:spcBef>
        <a:spcAft>
          <a:spcPct val="0"/>
        </a:spcAft>
        <a:buChar char="–"/>
        <a:defRPr sz="2400">
          <a:solidFill>
            <a:srgbClr val="014188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har char="•"/>
        <a:defRPr sz="2000">
          <a:solidFill>
            <a:srgbClr val="014188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sz="2000">
          <a:solidFill>
            <a:srgbClr val="014188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sz="2000">
          <a:solidFill>
            <a:srgbClr val="01418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F46C-CFD4-4FBA-96CB-964ACB786318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0CCC-1DFB-4ACF-B399-0C559DF85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C15F-1D9A-434F-999A-B00C8AB0E40B}" type="datetimeFigureOut">
              <a:rPr lang="en-US" smtClean="0"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908BE-644A-4F02-96CD-BC8CCBAC4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Grafik 20" descr="footer.jpg"/>
          <p:cNvPicPr>
            <a:picLocks noChangeAspect="1"/>
          </p:cNvPicPr>
          <p:nvPr userDrawn="1"/>
        </p:nvPicPr>
        <p:blipFill>
          <a:blip r:embed="rId9"/>
          <a:srcRect l="307" r="360" b="8740"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1150" y="0"/>
            <a:ext cx="756285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50963"/>
            <a:ext cx="8382000" cy="516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3" name="Foliennummernplatzhalter 19"/>
          <p:cNvSpPr>
            <a:spLocks noGrp="1"/>
          </p:cNvSpPr>
          <p:nvPr>
            <p:ph type="sldNum" sz="quarter" idx="4"/>
          </p:nvPr>
        </p:nvSpPr>
        <p:spPr bwMode="auto">
          <a:xfrm>
            <a:off x="7204075" y="6635750"/>
            <a:ext cx="16383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19B966E1-2A02-DB43-80A2-EEE25DF26B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0358" name="Picture 18"/>
          <p:cNvPicPr>
            <a:picLocks noChangeAspect="1" noChangeArrowheads="1"/>
          </p:cNvPicPr>
          <p:nvPr userDrawn="1"/>
        </p:nvPicPr>
        <p:blipFill>
          <a:blip r:embed="rId10"/>
          <a:srcRect l="27147" t="43604" r="25964" b="42442"/>
          <a:stretch>
            <a:fillRect/>
          </a:stretch>
        </p:blipFill>
        <p:spPr bwMode="auto">
          <a:xfrm>
            <a:off x="0" y="6148388"/>
            <a:ext cx="100488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Fußzeilenplatzhalter 20"/>
          <p:cNvSpPr>
            <a:spLocks noGrp="1"/>
          </p:cNvSpPr>
          <p:nvPr>
            <p:ph type="ftr" sz="quarter" idx="3"/>
          </p:nvPr>
        </p:nvSpPr>
        <p:spPr bwMode="auto">
          <a:xfrm>
            <a:off x="2239963" y="6635750"/>
            <a:ext cx="4773612" cy="449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>
                <a:solidFill>
                  <a:schemeClr val="bg1"/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pic>
        <p:nvPicPr>
          <p:cNvPr id="100360" name="Picture 25" descr="Logo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8900" y="30163"/>
            <a:ext cx="13747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7938" y="431800"/>
            <a:ext cx="14922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335B"/>
                </a:solidFill>
              </a:rPr>
              <a:t>Swiss Light Source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-128"/>
        </a:defRPr>
      </a:lvl2pPr>
      <a:lvl3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-128"/>
        </a:defRPr>
      </a:lvl3pPr>
      <a:lvl4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-128"/>
        </a:defRPr>
      </a:lvl4pPr>
      <a:lvl5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628650" indent="-242888" algn="l" rtl="0" eaLnBrk="0" fontAlgn="base" hangingPunct="0">
        <a:lnSpc>
          <a:spcPts val="2200"/>
        </a:lnSpc>
        <a:spcBef>
          <a:spcPts val="400"/>
        </a:spcBef>
        <a:spcAft>
          <a:spcPct val="0"/>
        </a:spcAft>
        <a:buClr>
          <a:srgbClr val="7FA7C8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957263" indent="-190500" algn="l" rtl="0" eaLnBrk="0" fontAlgn="base" hangingPunct="0">
        <a:lnSpc>
          <a:spcPts val="2000"/>
        </a:lnSpc>
        <a:spcBef>
          <a:spcPts val="400"/>
        </a:spcBef>
        <a:spcAft>
          <a:spcPct val="0"/>
        </a:spcAft>
        <a:buClr>
          <a:srgbClr val="BFD3E3"/>
        </a:buClr>
        <a:buFont typeface="Wingdings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343025" indent="-195263" algn="l" rtl="0" eaLnBrk="0" fontAlgn="base" hangingPunct="0">
        <a:lnSpc>
          <a:spcPts val="1800"/>
        </a:lnSpc>
        <a:spcBef>
          <a:spcPts val="200"/>
        </a:spcBef>
        <a:spcAft>
          <a:spcPct val="0"/>
        </a:spcAft>
        <a:buClr>
          <a:srgbClr val="BFD3E3"/>
        </a:buClr>
        <a:buFont typeface="Wingdings" charset="2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1524000" indent="-96838" algn="l" rtl="0" eaLnBrk="0" fontAlgn="base" hangingPunct="0">
        <a:spcBef>
          <a:spcPct val="20000"/>
        </a:spcBef>
        <a:spcAft>
          <a:spcPct val="0"/>
        </a:spcAft>
        <a:buClr>
          <a:srgbClr val="BFD3E3"/>
        </a:buClr>
        <a:buFont typeface="Wingdings" charset="2"/>
        <a:buChar char="§"/>
        <a:defRPr sz="1000">
          <a:solidFill>
            <a:schemeClr val="tx1"/>
          </a:solidFill>
          <a:latin typeface="+mn-lt"/>
          <a:ea typeface="+mn-ea"/>
        </a:defRPr>
      </a:lvl5pPr>
      <a:lvl6pPr marL="19812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6pPr>
      <a:lvl7pPr marL="24384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7pPr>
      <a:lvl8pPr marL="28956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8pPr>
      <a:lvl9pPr marL="33528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8.wmf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6.bin"/><Relationship Id="rId21" Type="http://schemas.openxmlformats.org/officeDocument/2006/relationships/image" Target="../media/image37.pn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40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36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7.wmf"/><Relationship Id="rId5" Type="http://schemas.openxmlformats.org/officeDocument/2006/relationships/image" Target="../media/image35.png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41.wmf"/><Relationship Id="rId4" Type="http://schemas.openxmlformats.org/officeDocument/2006/relationships/image" Target="../media/image34.w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1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5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1.png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44.png"/><Relationship Id="rId4" Type="http://schemas.openxmlformats.org/officeDocument/2006/relationships/image" Target="../media/image42.wmf"/><Relationship Id="rId9" Type="http://schemas.openxmlformats.org/officeDocument/2006/relationships/image" Target="../media/image43.png"/><Relationship Id="rId14" Type="http://schemas.openxmlformats.org/officeDocument/2006/relationships/image" Target="../media/image4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49.wmf"/><Relationship Id="rId3" Type="http://schemas.openxmlformats.org/officeDocument/2006/relationships/image" Target="../media/image48.png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0.png"/><Relationship Id="rId11" Type="http://schemas.openxmlformats.org/officeDocument/2006/relationships/image" Target="../media/image48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10.wmf"/><Relationship Id="rId3" Type="http://schemas.openxmlformats.org/officeDocument/2006/relationships/image" Target="../media/image54.pn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wmf"/><Relationship Id="rId11" Type="http://schemas.openxmlformats.org/officeDocument/2006/relationships/image" Target="../media/image59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1.png"/><Relationship Id="rId10" Type="http://schemas.openxmlformats.org/officeDocument/2006/relationships/image" Target="../media/image9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2.jp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png"/><Relationship Id="rId5" Type="http://schemas.openxmlformats.org/officeDocument/2006/relationships/image" Target="../media/image9.w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8.png"/><Relationship Id="rId9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1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wmf"/><Relationship Id="rId11" Type="http://schemas.openxmlformats.org/officeDocument/2006/relationships/image" Target="../media/image59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1.png"/><Relationship Id="rId10" Type="http://schemas.openxmlformats.org/officeDocument/2006/relationships/image" Target="../media/image9.wmf"/><Relationship Id="rId4" Type="http://schemas.openxmlformats.org/officeDocument/2006/relationships/image" Target="../media/image56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8.png"/><Relationship Id="rId9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105.jpg"/><Relationship Id="rId7" Type="http://schemas.openxmlformats.org/officeDocument/2006/relationships/image" Target="../media/image83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20.png"/><Relationship Id="rId5" Type="http://schemas.openxmlformats.org/officeDocument/2006/relationships/image" Target="../media/image106.wmf"/><Relationship Id="rId10" Type="http://schemas.openxmlformats.org/officeDocument/2006/relationships/image" Target="../media/image870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8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California</a:t>
            </a:r>
            <a:r>
              <a:rPr lang="en-US" smtClean="0"/>
              <a:t>, Berkeley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X-rays and Extreme </a:t>
            </a:r>
            <a:r>
              <a:rPr lang="en-US" dirty="0"/>
              <a:t>U</a:t>
            </a:r>
            <a:r>
              <a:rPr lang="en-US" dirty="0" smtClean="0"/>
              <a:t>ltraviolet </a:t>
            </a:r>
            <a:r>
              <a:rPr lang="en-US" dirty="0"/>
              <a:t>R</a:t>
            </a:r>
            <a:r>
              <a:rPr lang="en-US" dirty="0" smtClean="0"/>
              <a:t>adiation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0" y="999778"/>
            <a:ext cx="5615864" cy="56158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15673" y="1144180"/>
            <a:ext cx="2735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A172F"/>
                </a:solidFill>
              </a:rPr>
              <a:t>AST210/EECS213</a:t>
            </a:r>
          </a:p>
          <a:p>
            <a:r>
              <a:rPr lang="en-US" b="1" dirty="0" smtClean="0">
                <a:solidFill>
                  <a:srgbClr val="9A172F"/>
                </a:solidFill>
              </a:rPr>
              <a:t>Fall </a:t>
            </a:r>
            <a:r>
              <a:rPr lang="en-US" b="1" dirty="0">
                <a:solidFill>
                  <a:srgbClr val="9A172F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807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power grows exponentially with </a:t>
            </a:r>
            <a:r>
              <a:rPr lang="en-US" dirty="0" err="1" smtClean="0"/>
              <a:t>microbunching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2" y="908881"/>
            <a:ext cx="6745224" cy="530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bunching advantage of </a:t>
            </a:r>
            <a:r>
              <a:rPr lang="en-US" dirty="0" err="1" smtClean="0"/>
              <a:t>FELs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31" y="1156934"/>
            <a:ext cx="8660581" cy="4581226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In an </a:t>
            </a:r>
            <a:r>
              <a:rPr lang="en-US" sz="2200" dirty="0" err="1" smtClean="0">
                <a:latin typeface="Arial"/>
                <a:cs typeface="Arial"/>
              </a:rPr>
              <a:t>undulator</a:t>
            </a:r>
            <a:r>
              <a:rPr lang="en-US" sz="2200" dirty="0" smtClean="0">
                <a:latin typeface="Arial"/>
                <a:cs typeface="Arial"/>
              </a:rPr>
              <a:t> with random, uncorrelated electron positions within the bunch, only the radiated self-fields </a:t>
            </a:r>
            <a:r>
              <a:rPr lang="en-US" sz="2200" b="1" dirty="0" smtClean="0">
                <a:latin typeface="Arial"/>
                <a:cs typeface="Arial"/>
              </a:rPr>
              <a:t>E</a:t>
            </a:r>
            <a:r>
              <a:rPr lang="en-US" sz="2200" dirty="0" smtClean="0">
                <a:latin typeface="Arial"/>
                <a:cs typeface="Arial"/>
              </a:rPr>
              <a:t> add constructively.</a:t>
            </a: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Coherence is limited</a:t>
            </a: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Power radiated is proportional to N</a:t>
            </a:r>
            <a:r>
              <a:rPr lang="en-US" sz="2200" baseline="-25000" dirty="0" smtClean="0">
                <a:latin typeface="Arial"/>
                <a:cs typeface="Arial"/>
              </a:rPr>
              <a:t>e</a:t>
            </a:r>
            <a:r>
              <a:rPr lang="en-US" sz="2200" dirty="0" smtClean="0">
                <a:latin typeface="Arial"/>
                <a:cs typeface="Arial"/>
              </a:rPr>
              <a:t> (total # electrons)</a:t>
            </a:r>
          </a:p>
          <a:p>
            <a:pPr marL="0" indent="0">
              <a:buNone/>
            </a:pPr>
            <a:r>
              <a:rPr lang="en-US" sz="2200" dirty="0" smtClean="0">
                <a:cs typeface="Arial"/>
              </a:rPr>
              <a:t>For FEL lasing the radiated </a:t>
            </a:r>
            <a:r>
              <a:rPr lang="en-US" sz="2200" dirty="0" smtClean="0">
                <a:latin typeface="Arial"/>
                <a:cs typeface="Arial"/>
              </a:rPr>
              <a:t>fields are strong enough to form “</a:t>
            </a:r>
            <a:r>
              <a:rPr lang="en-US" sz="2200" dirty="0" err="1" smtClean="0">
                <a:latin typeface="Arial"/>
                <a:cs typeface="Arial"/>
              </a:rPr>
              <a:t>microbunches</a:t>
            </a:r>
            <a:r>
              <a:rPr lang="en-US" sz="2200" dirty="0" smtClean="0">
                <a:latin typeface="Arial"/>
                <a:cs typeface="Arial"/>
              </a:rPr>
              <a:t>” within which the electron positions are well correlated. Radiated fields from these correlated electrons are in phase. The net electric field scales with </a:t>
            </a:r>
            <a:r>
              <a:rPr lang="en-US" sz="2200" dirty="0" err="1" smtClean="0">
                <a:latin typeface="Arial"/>
                <a:cs typeface="Arial"/>
              </a:rPr>
              <a:t>N</a:t>
            </a:r>
            <a:r>
              <a:rPr lang="en-US" sz="2200" baseline="-25000" dirty="0" err="1" smtClean="0">
                <a:latin typeface="Arial"/>
                <a:cs typeface="Arial"/>
              </a:rPr>
              <a:t>e</a:t>
            </a:r>
            <a:r>
              <a:rPr lang="en-US" sz="2200" baseline="-25000" dirty="0" err="1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, the # of electrons in the </a:t>
            </a:r>
            <a:r>
              <a:rPr lang="en-US" sz="2200" dirty="0" err="1" smtClean="0">
                <a:cs typeface="Arial"/>
              </a:rPr>
              <a:t>microbunch</a:t>
            </a:r>
            <a:r>
              <a:rPr lang="en-US" sz="2200" dirty="0" smtClean="0">
                <a:cs typeface="Arial"/>
              </a:rPr>
              <a:t>, </a:t>
            </a:r>
            <a:r>
              <a:rPr lang="en-US" sz="2200" dirty="0" smtClean="0">
                <a:latin typeface="Arial"/>
                <a:cs typeface="Arial"/>
              </a:rPr>
              <a:t>and power scales with N</a:t>
            </a:r>
            <a:r>
              <a:rPr lang="en-US" sz="2200" baseline="-25000" dirty="0" smtClean="0">
                <a:latin typeface="Arial"/>
                <a:cs typeface="Arial"/>
              </a:rPr>
              <a:t>e</a:t>
            </a:r>
            <a:r>
              <a:rPr lang="en-US" sz="2200" baseline="-25000" dirty="0" smtClean="0">
                <a:cs typeface="Arial"/>
              </a:rPr>
              <a:t>j</a:t>
            </a:r>
            <a:r>
              <a:rPr lang="en-US" sz="2200" baseline="30000" dirty="0" smtClean="0">
                <a:latin typeface="Arial"/>
                <a:cs typeface="Arial"/>
              </a:rPr>
              <a:t>2</a:t>
            </a:r>
            <a:r>
              <a:rPr lang="en-US" sz="2200" dirty="0" smtClean="0">
                <a:cs typeface="Arial"/>
              </a:rPr>
              <a:t> times the number of </a:t>
            </a:r>
            <a:r>
              <a:rPr lang="en-US" sz="2200" dirty="0" err="1" smtClean="0">
                <a:cs typeface="Arial"/>
              </a:rPr>
              <a:t>microbunches</a:t>
            </a:r>
            <a:r>
              <a:rPr lang="en-US" sz="2200" dirty="0" smtClean="0">
                <a:cs typeface="Arial"/>
              </a:rPr>
              <a:t>, </a:t>
            </a:r>
            <a:r>
              <a:rPr lang="en-US" sz="2200" dirty="0" err="1" smtClean="0">
                <a:cs typeface="Arial"/>
              </a:rPr>
              <a:t>n</a:t>
            </a:r>
            <a:r>
              <a:rPr lang="en-US" sz="2200" baseline="-25000" dirty="0" err="1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.</a:t>
            </a:r>
            <a:endParaRPr lang="en-US" sz="2200" baseline="30000" dirty="0" smtClean="0">
              <a:latin typeface="Arial"/>
              <a:cs typeface="Arial"/>
            </a:endParaRPr>
          </a:p>
          <a:p>
            <a:pPr marL="400050" indent="-169863"/>
            <a:r>
              <a:rPr lang="en-US" sz="2200" dirty="0" smtClean="0">
                <a:latin typeface="Arial"/>
                <a:cs typeface="Arial"/>
              </a:rPr>
              <a:t>Essentially full spatial coherence is achieved</a:t>
            </a:r>
          </a:p>
          <a:p>
            <a:pPr marL="400050" indent="-169863"/>
            <a:r>
              <a:rPr lang="en-US" sz="2200" dirty="0" smtClean="0">
                <a:cs typeface="Arial"/>
              </a:rPr>
              <a:t>Power radiated is proportional to Σn</a:t>
            </a:r>
            <a:r>
              <a:rPr lang="en-US" sz="2200" baseline="-25000" dirty="0" smtClean="0">
                <a:cs typeface="Arial"/>
              </a:rPr>
              <a:t>j</a:t>
            </a:r>
            <a:r>
              <a:rPr lang="en-US" sz="2200" dirty="0" smtClean="0">
                <a:cs typeface="Arial"/>
              </a:rPr>
              <a:t>N</a:t>
            </a:r>
            <a:r>
              <a:rPr lang="en-US" sz="2200" baseline="-25000" dirty="0" smtClean="0">
                <a:cs typeface="Arial"/>
              </a:rPr>
              <a:t>ej</a:t>
            </a:r>
            <a:r>
              <a:rPr lang="en-US" sz="2200" baseline="30000" dirty="0" smtClean="0">
                <a:cs typeface="Arial"/>
              </a:rPr>
              <a:t>2</a:t>
            </a:r>
            <a:r>
              <a:rPr lang="en-US" sz="2200" dirty="0" smtClean="0">
                <a:cs typeface="Arial"/>
              </a:rPr>
              <a:t>; Gain ~ 3 × 10</a:t>
            </a:r>
            <a:r>
              <a:rPr lang="en-US" sz="2200" baseline="30000" dirty="0" smtClean="0">
                <a:cs typeface="Arial"/>
              </a:rPr>
              <a:t>6</a:t>
            </a:r>
            <a:endParaRPr lang="en-US" sz="2200" dirty="0" smtClean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FEL_physics_Aug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8" y="882354"/>
            <a:ext cx="8646262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6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evolution of incoherent clapping </a:t>
            </a:r>
            <a:br>
              <a:rPr lang="en-US" dirty="0" smtClean="0"/>
            </a:br>
            <a:r>
              <a:rPr lang="en-US" dirty="0" smtClean="0"/>
              <a:t>to coherent clapping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soccer sta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58" y="884906"/>
            <a:ext cx="7548989" cy="5661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0065" y="5997677"/>
            <a:ext cx="2619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Suggested by Hideo Kitamura,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(RIKEN)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2" y="0"/>
            <a:ext cx="9094788" cy="6821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53" y="3614335"/>
            <a:ext cx="4471491" cy="2265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8306" y="6009810"/>
            <a:ext cx="185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Z. </a:t>
            </a:r>
            <a:r>
              <a:rPr lang="en-US" sz="2000" dirty="0" err="1"/>
              <a:t>Néda</a:t>
            </a:r>
            <a:r>
              <a:rPr lang="en-US" sz="2000" dirty="0"/>
              <a:t> et al</a:t>
            </a:r>
            <a:r>
              <a:rPr lang="en-US" sz="2800" dirty="0" smtClean="0"/>
              <a:t>.,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915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</a:t>
            </a:r>
            <a:r>
              <a:rPr lang="en-US" dirty="0" err="1" smtClean="0"/>
              <a:t>Microbunching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0114" y="6246310"/>
            <a:ext cx="64885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014188"/>
                </a:solidFill>
              </a:rPr>
              <a:t>Courtesy of Sven </a:t>
            </a:r>
            <a:r>
              <a:rPr lang="en-US" sz="1800" dirty="0" err="1">
                <a:solidFill>
                  <a:srgbClr val="014188"/>
                </a:solidFill>
              </a:rPr>
              <a:t>Reiche</a:t>
            </a:r>
            <a:r>
              <a:rPr lang="en-US" sz="1800" dirty="0">
                <a:solidFill>
                  <a:srgbClr val="014188"/>
                </a:solidFill>
              </a:rPr>
              <a:t>, </a:t>
            </a:r>
            <a:r>
              <a:rPr lang="en-US" sz="1800" dirty="0" smtClean="0">
                <a:solidFill>
                  <a:srgbClr val="014188"/>
                </a:solidFill>
              </a:rPr>
              <a:t>U. Hamburg; UCLA</a:t>
            </a:r>
            <a:r>
              <a:rPr lang="en-US" sz="1800" dirty="0">
                <a:solidFill>
                  <a:srgbClr val="014188"/>
                </a:solidFill>
              </a:rPr>
              <a:t>;</a:t>
            </a:r>
            <a:r>
              <a:rPr lang="en-US" sz="1800" dirty="0" smtClean="0">
                <a:solidFill>
                  <a:srgbClr val="014188"/>
                </a:solidFill>
              </a:rPr>
              <a:t> </a:t>
            </a:r>
            <a:r>
              <a:rPr lang="en-US" sz="1800" dirty="0">
                <a:solidFill>
                  <a:srgbClr val="014188"/>
                </a:solidFill>
              </a:rPr>
              <a:t>now </a:t>
            </a:r>
            <a:r>
              <a:rPr lang="en-US" sz="1800" dirty="0" smtClean="0">
                <a:solidFill>
                  <a:srgbClr val="014188"/>
                </a:solidFill>
              </a:rPr>
              <a:t>SwissFEL</a:t>
            </a:r>
            <a:endParaRPr lang="en-US" sz="1800" dirty="0">
              <a:solidFill>
                <a:srgbClr val="014188"/>
              </a:solidFill>
            </a:endParaRPr>
          </a:p>
        </p:txBody>
      </p:sp>
      <p:pic>
        <p:nvPicPr>
          <p:cNvPr id="3" name="microbunc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01" y="827098"/>
            <a:ext cx="6543916" cy="53541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09117" y="3999540"/>
                <a:ext cx="2334883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T</a:t>
                </a:r>
                <a:r>
                  <a:rPr lang="en-US" sz="2000" dirty="0" smtClean="0"/>
                  <a:t>ESLA, precursor</a:t>
                </a:r>
              </a:p>
              <a:p>
                <a:r>
                  <a:rPr lang="en-US" sz="2000" dirty="0" smtClean="0"/>
                  <a:t>to </a:t>
                </a:r>
                <a:r>
                  <a:rPr lang="en-US" sz="2000" dirty="0"/>
                  <a:t>FLASH at </a:t>
                </a:r>
                <a:r>
                  <a:rPr lang="en-US" sz="2000" dirty="0" smtClean="0"/>
                  <a:t>DESY 233 MeV, 500 A</a:t>
                </a:r>
              </a:p>
              <a:p>
                <a:r>
                  <a:rPr lang="el-GR" sz="2000" dirty="0" smtClean="0"/>
                  <a:t>λ</a:t>
                </a:r>
                <a:r>
                  <a:rPr lang="en-US" sz="2000" dirty="0" smtClean="0"/>
                  <a:t>= 109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 smtClean="0"/>
                  <a:t>=27.3 mm </a:t>
                </a:r>
              </a:p>
              <a:p>
                <a:r>
                  <a:rPr lang="en-US" sz="2000" dirty="0" smtClean="0"/>
                  <a:t>K =1.17, N = 494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117" y="3999540"/>
                <a:ext cx="2334883" cy="2246769"/>
              </a:xfrm>
              <a:prstGeom prst="rect">
                <a:avLst/>
              </a:prstGeom>
              <a:blipFill>
                <a:blip r:embed="rId5"/>
                <a:stretch>
                  <a:fillRect l="-2872" t="-1084" r="-5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14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time steps from the movie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17" y="946030"/>
            <a:ext cx="174585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60499" y="3321509"/>
                <a:ext cx="3009690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TESLA, precursor</a:t>
                </a:r>
              </a:p>
              <a:p>
                <a:r>
                  <a:rPr lang="en-US" dirty="0"/>
                  <a:t>to FLASH at DESY 233 MeV, 500 A</a:t>
                </a:r>
              </a:p>
              <a:p>
                <a:r>
                  <a:rPr lang="el-GR" dirty="0"/>
                  <a:t>λ</a:t>
                </a:r>
                <a:r>
                  <a:rPr lang="en-US" dirty="0"/>
                  <a:t>= 109 nm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=27.3 mm </a:t>
                </a:r>
              </a:p>
              <a:p>
                <a:r>
                  <a:rPr lang="en-US" dirty="0"/>
                  <a:t>K =1.17, N = 494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499" y="3321509"/>
                <a:ext cx="3009690" cy="2308324"/>
              </a:xfrm>
              <a:prstGeom prst="rect">
                <a:avLst/>
              </a:prstGeom>
              <a:blipFill>
                <a:blip r:embed="rId3"/>
                <a:stretch>
                  <a:fillRect l="-3239" t="-1847" b="-5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52069" y="6112195"/>
            <a:ext cx="8564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14188"/>
                </a:solidFill>
              </a:rPr>
              <a:t>Courtesy of Sven </a:t>
            </a:r>
            <a:r>
              <a:rPr lang="en-US" sz="2000" dirty="0" err="1">
                <a:solidFill>
                  <a:srgbClr val="014188"/>
                </a:solidFill>
              </a:rPr>
              <a:t>Reiche</a:t>
            </a:r>
            <a:r>
              <a:rPr lang="en-US" sz="2000" dirty="0">
                <a:solidFill>
                  <a:srgbClr val="014188"/>
                </a:solidFill>
              </a:rPr>
              <a:t>, U. Hamburg; UCLA; now SwissFEL</a:t>
            </a:r>
          </a:p>
        </p:txBody>
      </p:sp>
    </p:spTree>
    <p:extLst>
      <p:ext uri="{BB962C8B-B14F-4D97-AF65-F5344CB8AC3E}">
        <p14:creationId xmlns:p14="http://schemas.microsoft.com/office/powerpoint/2010/main" val="28728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is transferred between the electrons and the co-propagating wave, depending on local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2096627"/>
            <a:ext cx="5049849" cy="2771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238" y="762000"/>
            <a:ext cx="8779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lectron bunching occurs, which results in increased radiation, </a:t>
            </a:r>
          </a:p>
          <a:p>
            <a:r>
              <a:rPr lang="en-US" dirty="0" smtClean="0"/>
              <a:t>stronger electric fields, and further bunching. This exponential </a:t>
            </a:r>
          </a:p>
          <a:p>
            <a:r>
              <a:rPr lang="en-US" dirty="0" smtClean="0"/>
              <a:t>process leads to wave </a:t>
            </a:r>
            <a:r>
              <a:rPr lang="en-US" dirty="0"/>
              <a:t>growth (lasing)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7405" y="198919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Depending on each electron’s position with respect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 the 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phase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the co-propagating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wave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its transverse velocity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will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either be increased or decreased, affecting its time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return to the z-axis, and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thus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affecting local charge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density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This causes an electron density modulation on a wavelength scale, so-called “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microbunching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38929"/>
              </p:ext>
            </p:extLst>
          </p:nvPr>
        </p:nvGraphicFramePr>
        <p:xfrm>
          <a:off x="1335881" y="5337176"/>
          <a:ext cx="2188369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" name="Equation" r:id="rId4" imgW="1066680" imgH="393480" progId="Equation.DSMT4">
                  <p:embed/>
                </p:oleObj>
              </mc:Choice>
              <mc:Fallback>
                <p:oleObj name="Equation" r:id="rId4" imgW="1066680" imgH="3934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881" y="5337176"/>
                        <a:ext cx="2188369" cy="849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35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scale of electron beam - wave interaction in an FEL </a:t>
            </a:r>
            <a:r>
              <a:rPr lang="en-US" dirty="0" err="1"/>
              <a:t>undulator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3" y="1060268"/>
            <a:ext cx="7231427" cy="5029200"/>
          </a:xfrm>
        </p:spPr>
      </p:pic>
      <p:sp>
        <p:nvSpPr>
          <p:cNvPr id="3" name="Rectangle 2"/>
          <p:cNvSpPr/>
          <p:nvPr/>
        </p:nvSpPr>
        <p:spPr bwMode="auto">
          <a:xfrm>
            <a:off x="2690948" y="3148570"/>
            <a:ext cx="2697480" cy="15457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70003" y="3275266"/>
                <a:ext cx="2697481" cy="11873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𝑏𝑢𝑛𝑐h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𝑤𝑎𝑣𝑒𝑡𝑟𝑎𝑖𝑛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𝑙𝑒𝑛𝑔𝑡h</m:t>
                          </m:r>
                        </m:den>
                      </m:f>
                      <m:r>
                        <a:rPr lang="en-US" sz="1800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80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21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500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0">
                              <a:latin typeface="Cambria Math" panose="02040503050406030204" pitchFamily="18" charset="0"/>
                            </a:rPr>
                            <m:t>0.1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den>
                      </m:f>
                      <m:r>
                        <a:rPr lang="en-US" sz="1800" i="0"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800" i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03" y="3275266"/>
                <a:ext cx="2697481" cy="11873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252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phase space?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3" y="982389"/>
            <a:ext cx="77724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“Phase Space” refers to a multi-dimensional space in which the spatial and velocity (or momentum) coordinates of particles are described. This could be a 6-dimentional space in which the coordinates of all N particles are plotted as a function of time, as in the microscopic </a:t>
            </a:r>
            <a:r>
              <a:rPr lang="en-US" dirty="0" err="1" smtClean="0"/>
              <a:t>Klimontovich</a:t>
            </a:r>
            <a:r>
              <a:rPr lang="en-US" dirty="0" smtClean="0"/>
              <a:t> distribution, Eq.(8.9)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 could also be a 6-dimensional phase space in which particles are grouped and described in terms of a “kinetic distribution function”, f(v, r; t), which is </a:t>
            </a:r>
            <a:r>
              <a:rPr lang="en-US" dirty="0"/>
              <a:t>more slowly </a:t>
            </a:r>
            <a:r>
              <a:rPr lang="en-US" dirty="0" smtClean="0"/>
              <a:t>varying, and often described in terms of a </a:t>
            </a:r>
            <a:r>
              <a:rPr lang="en-US" dirty="0" err="1" smtClean="0"/>
              <a:t>Vlasov</a:t>
            </a:r>
            <a:r>
              <a:rPr lang="en-US" dirty="0" smtClean="0"/>
              <a:t> type equation, </a:t>
            </a:r>
            <a:r>
              <a:rPr lang="en-US" dirty="0" err="1" smtClean="0"/>
              <a:t>Sectin</a:t>
            </a:r>
            <a:r>
              <a:rPr lang="en-US" dirty="0" smtClean="0"/>
              <a:t> 8.4.2.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171768"/>
              </p:ext>
            </p:extLst>
          </p:nvPr>
        </p:nvGraphicFramePr>
        <p:xfrm>
          <a:off x="1246765" y="3261857"/>
          <a:ext cx="5472489" cy="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Equation" r:id="rId3" imgW="2692400" imgH="431800" progId="Equation.DSMT4">
                  <p:embed/>
                </p:oleObj>
              </mc:Choice>
              <mc:Fallback>
                <p:oleObj name="Equation" r:id="rId3" imgW="2692400" imgH="431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765" y="3261857"/>
                        <a:ext cx="5472489" cy="892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960" y="438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8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0" y="1516063"/>
            <a:ext cx="9388699" cy="1930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dirty="0" smtClean="0">
                <a:solidFill>
                  <a:srgbClr val="800000"/>
                </a:solidFill>
                <a:latin typeface="Verdana" charset="0"/>
              </a:rPr>
              <a:t>X-ray and EUV Free Electron Lasers</a:t>
            </a:r>
          </a:p>
        </p:txBody>
      </p:sp>
      <p:sp>
        <p:nvSpPr>
          <p:cNvPr id="34819" name="Subtitle 2"/>
          <p:cNvSpPr>
            <a:spLocks noGrp="1"/>
          </p:cNvSpPr>
          <p:nvPr>
            <p:ph type="subTitle" idx="4294967295"/>
          </p:nvPr>
        </p:nvSpPr>
        <p:spPr>
          <a:xfrm>
            <a:off x="842963" y="4294188"/>
            <a:ext cx="7424737" cy="1646237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David Attwood</a:t>
            </a:r>
            <a:br>
              <a:rPr lang="en-US" sz="2800" dirty="0" smtClean="0">
                <a:solidFill>
                  <a:srgbClr val="000090"/>
                </a:solidFill>
              </a:rPr>
            </a:br>
            <a:r>
              <a:rPr lang="en-US" sz="2800" dirty="0" smtClean="0">
                <a:solidFill>
                  <a:srgbClr val="000090"/>
                </a:solidFill>
              </a:rPr>
              <a:t>University of California, Berkeley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0FDF9CF-E298-2B49-A32F-C22EA101C720}" type="slidenum">
              <a:rPr lang="en-US" smtClean="0"/>
              <a:pPr/>
              <a:t>2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longitudinal phase space: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             electron energy and z-position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0" y="1053516"/>
            <a:ext cx="7819508" cy="35315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7722" y="5301287"/>
            <a:ext cx="70679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14188"/>
                </a:solidFill>
              </a:rPr>
              <a:t>Kim, Huang, Lindberg, </a:t>
            </a:r>
            <a:r>
              <a:rPr lang="en-US" i="1" dirty="0" smtClean="0">
                <a:solidFill>
                  <a:srgbClr val="014188"/>
                </a:solidFill>
              </a:rPr>
              <a:t>Synchrotron Radiation and </a:t>
            </a:r>
          </a:p>
          <a:p>
            <a:r>
              <a:rPr lang="en-US" i="1" dirty="0" smtClean="0">
                <a:solidFill>
                  <a:srgbClr val="014188"/>
                </a:solidFill>
              </a:rPr>
              <a:t>Free Electron Lasers </a:t>
            </a:r>
            <a:r>
              <a:rPr lang="en-US" dirty="0" smtClean="0">
                <a:solidFill>
                  <a:srgbClr val="014188"/>
                </a:solidFill>
              </a:rPr>
              <a:t>(Cambridge, 2017), p.89.</a:t>
            </a:r>
            <a:endParaRPr lang="en-US" dirty="0">
              <a:solidFill>
                <a:srgbClr val="01418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822646" y="4671914"/>
                <a:ext cx="5126596" cy="542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      </a:t>
                </a:r>
                <a:r>
                  <a:rPr lang="el-G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200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(</a:t>
                </a:r>
                <a:r>
                  <a:rPr lang="el-G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–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kz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(6.17b)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646" y="4671914"/>
                <a:ext cx="5126596" cy="542521"/>
              </a:xfrm>
              <a:prstGeom prst="rect">
                <a:avLst/>
              </a:prstGeom>
              <a:blipFill>
                <a:blip r:embed="rId3"/>
                <a:stretch>
                  <a:fillRect t="-10112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933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7" y="0"/>
            <a:ext cx="8180387" cy="762000"/>
          </a:xfrm>
        </p:spPr>
        <p:txBody>
          <a:bodyPr/>
          <a:lstStyle/>
          <a:p>
            <a:r>
              <a:rPr lang="en-US" dirty="0" smtClean="0"/>
              <a:t>FEL </a:t>
            </a:r>
            <a:r>
              <a:rPr lang="en-US" dirty="0"/>
              <a:t>longitudinal phase space: </a:t>
            </a:r>
            <a:br>
              <a:rPr lang="en-US" dirty="0"/>
            </a:br>
            <a:r>
              <a:rPr lang="en-US" dirty="0"/>
              <a:t>                          electron energy and </a:t>
            </a:r>
            <a:r>
              <a:rPr lang="en-US" dirty="0" smtClean="0"/>
              <a:t>z-position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6" y="857793"/>
            <a:ext cx="3669757" cy="579369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60687" y="5131470"/>
            <a:ext cx="49096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14188"/>
                </a:solidFill>
              </a:rPr>
              <a:t>Saldin</a:t>
            </a:r>
            <a:r>
              <a:rPr lang="en-US" dirty="0" smtClean="0">
                <a:solidFill>
                  <a:srgbClr val="014188"/>
                </a:solidFill>
              </a:rPr>
              <a:t>, </a:t>
            </a:r>
            <a:r>
              <a:rPr lang="en-US" dirty="0" err="1" smtClean="0">
                <a:solidFill>
                  <a:srgbClr val="014188"/>
                </a:solidFill>
              </a:rPr>
              <a:t>Schneidmiller</a:t>
            </a:r>
            <a:r>
              <a:rPr lang="en-US" dirty="0" smtClean="0">
                <a:solidFill>
                  <a:srgbClr val="014188"/>
                </a:solidFill>
              </a:rPr>
              <a:t>, </a:t>
            </a:r>
            <a:r>
              <a:rPr lang="en-US" dirty="0" err="1" smtClean="0">
                <a:solidFill>
                  <a:srgbClr val="014188"/>
                </a:solidFill>
              </a:rPr>
              <a:t>Yurkov</a:t>
            </a:r>
            <a:r>
              <a:rPr lang="en-US" dirty="0" smtClean="0">
                <a:solidFill>
                  <a:srgbClr val="014188"/>
                </a:solidFill>
              </a:rPr>
              <a:t>, </a:t>
            </a:r>
            <a:r>
              <a:rPr lang="en-US" i="1" dirty="0" smtClean="0">
                <a:solidFill>
                  <a:srgbClr val="014188"/>
                </a:solidFill>
              </a:rPr>
              <a:t>The </a:t>
            </a:r>
          </a:p>
          <a:p>
            <a:r>
              <a:rPr lang="en-US" i="1" dirty="0" smtClean="0">
                <a:solidFill>
                  <a:srgbClr val="014188"/>
                </a:solidFill>
              </a:rPr>
              <a:t>Physics of Free Electron Lasers</a:t>
            </a:r>
          </a:p>
          <a:p>
            <a:r>
              <a:rPr lang="en-US" dirty="0" smtClean="0">
                <a:solidFill>
                  <a:srgbClr val="014188"/>
                </a:solidFill>
              </a:rPr>
              <a:t>(Springer, 2000), p.70.</a:t>
            </a:r>
            <a:endParaRPr lang="en-US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26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 longitudinal phase space: </a:t>
            </a:r>
            <a:br>
              <a:rPr lang="en-US" dirty="0"/>
            </a:br>
            <a:r>
              <a:rPr lang="en-US" dirty="0"/>
              <a:t>                          electron energy and z-position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857791"/>
            <a:ext cx="4199709" cy="25467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9" y="864540"/>
            <a:ext cx="4307093" cy="5127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377" y="4771254"/>
            <a:ext cx="45175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14188"/>
                </a:solidFill>
              </a:rPr>
              <a:t>Schmuser</a:t>
            </a:r>
            <a:r>
              <a:rPr lang="en-US" sz="2000" dirty="0" smtClean="0">
                <a:solidFill>
                  <a:srgbClr val="014188"/>
                </a:solidFill>
              </a:rPr>
              <a:t> </a:t>
            </a:r>
            <a:r>
              <a:rPr lang="en-US" sz="2000" dirty="0" err="1" smtClean="0">
                <a:solidFill>
                  <a:srgbClr val="014188"/>
                </a:solidFill>
              </a:rPr>
              <a:t>Dohlus</a:t>
            </a:r>
            <a:r>
              <a:rPr lang="en-US" sz="2000" dirty="0" smtClean="0">
                <a:solidFill>
                  <a:srgbClr val="014188"/>
                </a:solidFill>
              </a:rPr>
              <a:t> </a:t>
            </a:r>
            <a:r>
              <a:rPr lang="en-US" sz="2000" dirty="0" err="1" smtClean="0">
                <a:solidFill>
                  <a:srgbClr val="014188"/>
                </a:solidFill>
              </a:rPr>
              <a:t>Rossbach</a:t>
            </a:r>
            <a:r>
              <a:rPr lang="en-US" sz="2000" dirty="0" smtClean="0">
                <a:solidFill>
                  <a:srgbClr val="014188"/>
                </a:solidFill>
              </a:rPr>
              <a:t> Behrens,</a:t>
            </a:r>
          </a:p>
          <a:p>
            <a:r>
              <a:rPr lang="en-US" sz="2000" i="1" dirty="0" smtClean="0">
                <a:solidFill>
                  <a:srgbClr val="014188"/>
                </a:solidFill>
              </a:rPr>
              <a:t>Free-Electron Lasers in the Ultraviolet</a:t>
            </a:r>
          </a:p>
          <a:p>
            <a:r>
              <a:rPr lang="en-US" sz="2000" i="1" dirty="0">
                <a:solidFill>
                  <a:srgbClr val="014188"/>
                </a:solidFill>
              </a:rPr>
              <a:t>a</a:t>
            </a:r>
            <a:r>
              <a:rPr lang="en-US" sz="2000" i="1" dirty="0" smtClean="0">
                <a:solidFill>
                  <a:srgbClr val="014188"/>
                </a:solidFill>
              </a:rPr>
              <a:t>nd X-Ray Regime </a:t>
            </a:r>
            <a:r>
              <a:rPr lang="en-US" sz="2000" dirty="0" smtClean="0">
                <a:solidFill>
                  <a:srgbClr val="014188"/>
                </a:solidFill>
              </a:rPr>
              <a:t>(Springer, 2014),</a:t>
            </a:r>
          </a:p>
          <a:p>
            <a:r>
              <a:rPr lang="en-US" sz="2000" dirty="0" smtClean="0">
                <a:solidFill>
                  <a:srgbClr val="014188"/>
                </a:solidFill>
              </a:rPr>
              <a:t>pp.76,77.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1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 of motion for the FEL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AEA218A-AA1F-7240-A820-7CB1B67E1E77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2" y="1104775"/>
            <a:ext cx="7897368" cy="428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equations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426" y="1481863"/>
            <a:ext cx="7695006" cy="841485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Combining the force equation and the energy equation  </a:t>
            </a:r>
          </a:p>
          <a:p>
            <a:pPr marL="0" indent="0">
              <a:buNone/>
            </a:pPr>
            <a:r>
              <a:rPr lang="en-US" sz="2000" dirty="0"/>
              <a:t>                                         </a:t>
            </a:r>
            <a:r>
              <a:rPr lang="en-US" sz="2000" dirty="0" smtClean="0"/>
              <a:t>  or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Introducing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982835"/>
              </p:ext>
            </p:extLst>
          </p:nvPr>
        </p:nvGraphicFramePr>
        <p:xfrm>
          <a:off x="1167461" y="843785"/>
          <a:ext cx="1166813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8" name="Equation" r:id="rId3" imgW="698400" imgH="393480" progId="Equation.DSMT4">
                  <p:embed/>
                </p:oleObj>
              </mc:Choice>
              <mc:Fallback>
                <p:oleObj name="Equation" r:id="rId3" imgW="69840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7461" y="843785"/>
                        <a:ext cx="1166813" cy="6969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34853" y="970415"/>
                <a:ext cx="248984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0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F</m:t>
                          </m:r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= −</m:t>
                          </m:r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E</m:t>
                          </m:r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m:rPr>
                              <m:nor/>
                            </m:rPr>
                            <a:rPr lang="en-US" sz="20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853" y="970415"/>
                <a:ext cx="2489849" cy="400110"/>
              </a:xfrm>
              <a:prstGeom prst="rect">
                <a:avLst/>
              </a:prstGeom>
              <a:blipFill>
                <a:blip r:embed="rId5"/>
                <a:stretch>
                  <a:fillRect t="-124242" r="-23039" b="-19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34819"/>
              </p:ext>
            </p:extLst>
          </p:nvPr>
        </p:nvGraphicFramePr>
        <p:xfrm>
          <a:off x="673822" y="1829435"/>
          <a:ext cx="2111158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79" name="Equation" r:id="rId6" imgW="1612800" imgH="393480" progId="Equation.DSMT4">
                  <p:embed/>
                </p:oleObj>
              </mc:Choice>
              <mc:Fallback>
                <p:oleObj name="Equation" r:id="rId6" imgW="161280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22" y="1829435"/>
                        <a:ext cx="2111158" cy="581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683056"/>
              </p:ext>
            </p:extLst>
          </p:nvPr>
        </p:nvGraphicFramePr>
        <p:xfrm>
          <a:off x="3644275" y="1776742"/>
          <a:ext cx="1788884" cy="64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0" name="Equation" r:id="rId8" imgW="1104900" imgH="393700" progId="Equation.DSMT4">
                  <p:embed/>
                </p:oleObj>
              </mc:Choice>
              <mc:Fallback>
                <p:oleObj name="Equation" r:id="rId8" imgW="11049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75" y="1776742"/>
                        <a:ext cx="1788884" cy="6464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67691" y="27740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48266"/>
              </p:ext>
            </p:extLst>
          </p:nvPr>
        </p:nvGraphicFramePr>
        <p:xfrm>
          <a:off x="1554397" y="3137557"/>
          <a:ext cx="6103880" cy="141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1" name="Equation" r:id="rId10" imgW="3733560" imgH="863280" progId="Equation.DSMT4">
                  <p:embed/>
                </p:oleObj>
              </mc:Choice>
              <mc:Fallback>
                <p:oleObj name="Equation" r:id="rId10" imgW="3733560" imgH="8632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397" y="3137557"/>
                        <a:ext cx="6103880" cy="14155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1750868" y="41355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553563"/>
              </p:ext>
            </p:extLst>
          </p:nvPr>
        </p:nvGraphicFramePr>
        <p:xfrm>
          <a:off x="3146873" y="4796182"/>
          <a:ext cx="1463051" cy="757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2" name="Equation" r:id="rId12" imgW="787058" imgH="393529" progId="Equation.DSMT4">
                  <p:embed/>
                </p:oleObj>
              </mc:Choice>
              <mc:Fallback>
                <p:oleObj name="Equation" r:id="rId12" imgW="787058" imgH="393529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873" y="4796182"/>
                        <a:ext cx="1463051" cy="757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2993447" y="41355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049046"/>
              </p:ext>
            </p:extLst>
          </p:nvPr>
        </p:nvGraphicFramePr>
        <p:xfrm>
          <a:off x="4886849" y="4766013"/>
          <a:ext cx="1274803" cy="75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3" name="Equation" r:id="rId14" imgW="711000" imgH="419040" progId="Equation.DSMT4">
                  <p:embed/>
                </p:oleObj>
              </mc:Choice>
              <mc:Fallback>
                <p:oleObj name="Equation" r:id="rId14" imgW="711000" imgH="41904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849" y="4766013"/>
                        <a:ext cx="1274803" cy="7579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4341667" y="41070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1750868" y="47832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17291"/>
              </p:ext>
            </p:extLst>
          </p:nvPr>
        </p:nvGraphicFramePr>
        <p:xfrm>
          <a:off x="2307043" y="5729663"/>
          <a:ext cx="2738480" cy="88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4" name="Equation" r:id="rId16" imgW="1295280" imgH="419040" progId="Equation.DSMT4">
                  <p:embed/>
                </p:oleObj>
              </mc:Choice>
              <mc:Fallback>
                <p:oleObj name="Equation" r:id="rId16" imgW="1295280" imgH="41904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7043" y="5729663"/>
                        <a:ext cx="2738480" cy="8859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389909" y="480171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605357"/>
              </p:ext>
            </p:extLst>
          </p:nvPr>
        </p:nvGraphicFramePr>
        <p:xfrm>
          <a:off x="6259458" y="4584296"/>
          <a:ext cx="2573784" cy="207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5" name="Equation" r:id="rId18" imgW="1435100" imgH="1143000" progId="Equation.DSMT4">
                  <p:embed/>
                </p:oleObj>
              </mc:Choice>
              <mc:Fallback>
                <p:oleObj name="Equation" r:id="rId18" imgW="1435100" imgH="11430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458" y="4584296"/>
                        <a:ext cx="2573784" cy="20728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78443" y="2392662"/>
                <a:ext cx="6383466" cy="851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𝐾𝑐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𝑘𝑧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43" y="2392662"/>
                <a:ext cx="6383466" cy="85145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475582" y="4357548"/>
                <a:ext cx="1671291" cy="787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582" y="4357548"/>
                <a:ext cx="1671291" cy="78746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42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5464" cy="762000"/>
          </a:xfrm>
        </p:spPr>
        <p:txBody>
          <a:bodyPr/>
          <a:lstStyle/>
          <a:p>
            <a:r>
              <a:rPr lang="en-US" dirty="0" smtClean="0"/>
              <a:t>The one-dimensional wave equation for a growing wave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82091" y="1548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899063" y="3281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2888672" y="46862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724458" y="53110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5071195" y="509327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5102368" y="615358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708081"/>
              </p:ext>
            </p:extLst>
          </p:nvPr>
        </p:nvGraphicFramePr>
        <p:xfrm>
          <a:off x="890209" y="5351424"/>
          <a:ext cx="4407658" cy="922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3" name="Equation" r:id="rId3" imgW="2247840" imgH="457200" progId="Equation.DSMT4">
                  <p:embed/>
                </p:oleObj>
              </mc:Choice>
              <mc:Fallback>
                <p:oleObj name="Equation" r:id="rId3" imgW="2247840" imgH="4572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209" y="5351424"/>
                        <a:ext cx="4407658" cy="9229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848625"/>
              </p:ext>
            </p:extLst>
          </p:nvPr>
        </p:nvGraphicFramePr>
        <p:xfrm>
          <a:off x="5626432" y="5324880"/>
          <a:ext cx="3321546" cy="1039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4" name="Equation" r:id="rId5" imgW="1701800" imgH="533400" progId="Equation.DSMT4">
                  <p:embed/>
                </p:oleObj>
              </mc:Choice>
              <mc:Fallback>
                <p:oleObj name="Equation" r:id="rId5" imgW="1701800" imgH="5334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6432" y="5324880"/>
                        <a:ext cx="3321546" cy="10391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0368" y="866823"/>
                <a:ext cx="5479368" cy="9257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𝐄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68" y="866823"/>
                <a:ext cx="5479368" cy="9257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97190" y="1830463"/>
                <a:ext cx="6149620" cy="48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</m:acc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begChr m:val="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b="0" i="1" smtClean="0">
                        <a:solidFill>
                          <a:srgbClr val="9A172F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9A172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rgbClr val="9A172F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9A172F"/>
                        </a:solidFill>
                        <a:latin typeface="Cambria Math" panose="02040503050406030204" pitchFamily="18" charset="0"/>
                      </a:rPr>
                      <m:t>.,</m:t>
                    </m:r>
                  </m:oMath>
                </a14:m>
                <a:r>
                  <a:rPr lang="en-US" sz="2000" dirty="0" smtClean="0">
                    <a:solidFill>
                      <a:srgbClr val="9A172F"/>
                    </a:solidFill>
                  </a:rPr>
                  <a:t> wave growth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190" y="1830463"/>
                <a:ext cx="6149620" cy="486672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99219" y="2273981"/>
                <a:ext cx="4260269" cy="8411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0"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sSup>
                        <m:sSup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>
                                      <a:latin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219" y="2273981"/>
                <a:ext cx="4260269" cy="8411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90209" y="3267227"/>
                <a:ext cx="39015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𝐉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)=−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9" y="3267227"/>
                <a:ext cx="3901516" cy="461665"/>
              </a:xfrm>
              <a:prstGeom prst="rect">
                <a:avLst/>
              </a:prstGeom>
              <a:blipFill>
                <a:blip r:embed="rId10"/>
                <a:stretch>
                  <a:fillRect t="-127632" r="-16719" b="-19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262807"/>
              </p:ext>
            </p:extLst>
          </p:nvPr>
        </p:nvGraphicFramePr>
        <p:xfrm>
          <a:off x="5071195" y="2966760"/>
          <a:ext cx="2655073" cy="106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5" name="Equation" r:id="rId11" imgW="1206500" imgH="482600" progId="Equation.DSMT4">
                  <p:embed/>
                </p:oleObj>
              </mc:Choice>
              <mc:Fallback>
                <p:oleObj name="Equation" r:id="rId11" imgW="1206500" imgH="48260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1195" y="2966760"/>
                        <a:ext cx="2655073" cy="106621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560786" y="3610582"/>
                <a:ext cx="5726419" cy="115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limUpp>
                                        <m:limUp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Upp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acc>
                                        </m:e>
                                        <m:lim/>
                                      </m:limUpp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𝑒𝐾</m:t>
                                  </m:r>
                                </m:num>
                                <m:den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86" y="3610582"/>
                <a:ext cx="5726419" cy="11539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30079" y="4620316"/>
                <a:ext cx="8014253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cos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79" y="4620316"/>
                <a:ext cx="8014253" cy="6685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0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Three coupled first order equations for E, </a:t>
                </a:r>
                <a:r>
                  <a:rPr lang="el-GR" dirty="0" smtClean="0"/>
                  <a:t>η</a:t>
                </a:r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106" y="856622"/>
            <a:ext cx="77724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9A172F"/>
                </a:solidFill>
              </a:rPr>
              <a:t>…are non-linear</a:t>
            </a:r>
            <a:endParaRPr lang="en-US" dirty="0">
              <a:solidFill>
                <a:srgbClr val="9A172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2418" y="106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680935"/>
              </p:ext>
            </p:extLst>
          </p:nvPr>
        </p:nvGraphicFramePr>
        <p:xfrm>
          <a:off x="448243" y="1186472"/>
          <a:ext cx="4563397" cy="534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Equation" r:id="rId4" imgW="1625600" imgH="1892300" progId="Equation.DSMT4">
                  <p:embed/>
                </p:oleObj>
              </mc:Choice>
              <mc:Fallback>
                <p:oleObj name="Equation" r:id="rId4" imgW="1625600" imgH="1892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243" y="1186472"/>
                        <a:ext cx="4563397" cy="53418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117777" y="4822877"/>
                <a:ext cx="3904206" cy="163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Here we have replaced K with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K</a:t>
                </a:r>
                <a14:m>
                  <m:oMath xmlns:m="http://schemas.openxmlformats.org/officeDocument/2006/math">
                    <m:r>
                      <a:rPr lang="en-US" sz="2000" i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[JJ</a:t>
                </a:r>
                <a:r>
                  <a:rPr lang="en-US" sz="2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] </a:t>
                </a:r>
                <a:r>
                  <a:rPr lang="en-US" sz="20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 account for energy transfer to harmonics, as described in </a:t>
                </a:r>
                <a:r>
                  <a:rPr lang="en-US" sz="2000" dirty="0" err="1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Eqs</a:t>
                </a:r>
                <a:r>
                  <a:rPr lang="en-US" sz="2000" dirty="0" smtClean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(5.40 and 5.41). This is a relatively small factor for K ~ 1.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777" y="4822877"/>
                <a:ext cx="3904206" cy="1639551"/>
              </a:xfrm>
              <a:prstGeom prst="rect">
                <a:avLst/>
              </a:prstGeom>
              <a:blipFill>
                <a:blip r:embed="rId6"/>
                <a:stretch>
                  <a:fillRect l="-1719" t="-1859" b="-5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9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93936" y="193403"/>
                <a:ext cx="7945229" cy="716623"/>
              </a:xfrm>
            </p:spPr>
            <p:txBody>
              <a:bodyPr/>
              <a:lstStyle/>
              <a:p>
                <a:r>
                  <a:rPr lang="en-US" dirty="0" smtClean="0"/>
                  <a:t>Combining linearized versions of the three first order equations yields a cubic differential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3936" y="193403"/>
                <a:ext cx="7945229" cy="716623"/>
              </a:xfrm>
              <a:blipFill>
                <a:blip r:embed="rId3"/>
                <a:stretch>
                  <a:fillRect l="-1228" t="-37607" r="-1228"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684" y="855838"/>
            <a:ext cx="8106508" cy="5208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CC"/>
                </a:solidFill>
              </a:rPr>
              <a:t>Linearization is appropriate for early FEL gain before amplitudes grow too large and nonlinearities begin to dominate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240179"/>
              </p:ext>
            </p:extLst>
          </p:nvPr>
        </p:nvGraphicFramePr>
        <p:xfrm>
          <a:off x="700662" y="2004277"/>
          <a:ext cx="1751135" cy="874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8" name="Equation" r:id="rId4" imgW="774364" imgH="393529" progId="Equation.DSMT4">
                  <p:embed/>
                </p:oleObj>
              </mc:Choice>
              <mc:Fallback>
                <p:oleObj name="Equation" r:id="rId4" imgW="774364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662" y="2004277"/>
                        <a:ext cx="1751135" cy="8742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872331" y="25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12749" y="3098065"/>
                <a:ext cx="2732608" cy="902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49" y="3098065"/>
                <a:ext cx="2732608" cy="9022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15653" y="-66760"/>
            <a:ext cx="96736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398488"/>
              </p:ext>
            </p:extLst>
          </p:nvPr>
        </p:nvGraphicFramePr>
        <p:xfrm>
          <a:off x="686532" y="4219944"/>
          <a:ext cx="2786683" cy="944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9" name="Equation" r:id="rId7" imgW="1638300" imgH="558800" progId="Equation.DSMT4">
                  <p:embed/>
                </p:oleObj>
              </mc:Choice>
              <mc:Fallback>
                <p:oleObj name="Equation" r:id="rId7" imgW="1638300" imgH="558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532" y="4219944"/>
                        <a:ext cx="2786683" cy="944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Bracket 13"/>
          <p:cNvSpPr/>
          <p:nvPr/>
        </p:nvSpPr>
        <p:spPr bwMode="auto">
          <a:xfrm>
            <a:off x="3473216" y="2004276"/>
            <a:ext cx="435594" cy="3261059"/>
          </a:xfrm>
          <a:prstGeom prst="rightBracke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>
            <a:off x="4009292" y="2733152"/>
            <a:ext cx="357484" cy="1668026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04946" y="2594033"/>
                <a:ext cx="453861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000CC"/>
                    </a:solidFill>
                  </a:rPr>
                  <a:t>Combine to form a 3</a:t>
                </a:r>
                <a:r>
                  <a:rPr lang="en-US" baseline="30000" dirty="0" smtClean="0">
                    <a:solidFill>
                      <a:srgbClr val="0000CC"/>
                    </a:solidFill>
                  </a:rPr>
                  <a:t>rd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 order differential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: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    </a:t>
                </a:r>
                <a:endParaRPr lang="en-US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946" y="2594033"/>
                <a:ext cx="4538610" cy="1200329"/>
              </a:xfrm>
              <a:prstGeom prst="rect">
                <a:avLst/>
              </a:prstGeom>
              <a:blipFill>
                <a:blip r:embed="rId9"/>
                <a:stretch>
                  <a:fillRect l="-2151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0" y="-24743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178"/>
              </p:ext>
            </p:extLst>
          </p:nvPr>
        </p:nvGraphicFramePr>
        <p:xfrm>
          <a:off x="5079438" y="3549214"/>
          <a:ext cx="2321172" cy="837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0" name="Equation" r:id="rId10" imgW="1130300" imgH="419100" progId="Equation.DSMT4">
                  <p:embed/>
                </p:oleObj>
              </mc:Choice>
              <mc:Fallback>
                <p:oleObj name="Equation" r:id="rId10" imgW="1130300" imgH="4191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9438" y="3549214"/>
                        <a:ext cx="2321172" cy="8375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5"/>
          <p:cNvSpPr>
            <a:spLocks noChangeArrowheads="1"/>
          </p:cNvSpPr>
          <p:nvPr/>
        </p:nvSpPr>
        <p:spPr bwMode="auto">
          <a:xfrm flipV="1">
            <a:off x="1419779" y="115358"/>
            <a:ext cx="80626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706404"/>
              </p:ext>
            </p:extLst>
          </p:nvPr>
        </p:nvGraphicFramePr>
        <p:xfrm>
          <a:off x="5079438" y="5139842"/>
          <a:ext cx="2150349" cy="1077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51" name="Equation" r:id="rId12" imgW="1270000" imgH="609600" progId="Equation.DSMT4">
                  <p:embed/>
                </p:oleObj>
              </mc:Choice>
              <mc:Fallback>
                <p:oleObj name="Equation" r:id="rId12" imgW="1270000" imgH="6096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9438" y="5139842"/>
                        <a:ext cx="2150349" cy="10771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624121" y="4401178"/>
            <a:ext cx="334422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w</a:t>
            </a:r>
            <a:r>
              <a:rPr lang="en-US" dirty="0" smtClean="0">
                <a:solidFill>
                  <a:srgbClr val="0000CC"/>
                </a:solidFill>
              </a:rPr>
              <a:t>here </a:t>
            </a:r>
            <a:r>
              <a:rPr lang="el-GR" dirty="0" smtClean="0">
                <a:solidFill>
                  <a:srgbClr val="0000CC"/>
                </a:solidFill>
              </a:rPr>
              <a:t>Γ</a:t>
            </a:r>
            <a:r>
              <a:rPr lang="en-US" dirty="0" smtClean="0">
                <a:solidFill>
                  <a:srgbClr val="0000CC"/>
                </a:solidFill>
              </a:rPr>
              <a:t> is the “gain parameter”  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the 3</a:t>
            </a:r>
            <a:r>
              <a:rPr lang="en-US" baseline="30000" dirty="0" smtClean="0"/>
              <a:t>rd</a:t>
            </a:r>
            <a:r>
              <a:rPr lang="en-US" dirty="0" smtClean="0"/>
              <a:t> order FEL differential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6197" y="1066800"/>
                <a:ext cx="7752303" cy="400890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 smtClean="0">
                    <a:solidFill>
                      <a:srgbClr val="014188"/>
                    </a:solidFill>
                  </a:rPr>
                  <a:t>Assume a one-dimensional solution of the form</a:t>
                </a:r>
              </a:p>
              <a:p>
                <a:pPr marL="0" indent="0">
                  <a:buNone/>
                </a:pPr>
                <a:r>
                  <a:rPr lang="en-US" sz="2000" dirty="0"/>
                  <a:t>O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ne obtains a third order dispersion relation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                 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14188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14188"/>
                    </a:solidFill>
                  </a:rPr>
                  <a:t>w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ith three solutions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:   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14188"/>
                    </a:solidFill>
                  </a:rPr>
                  <a:t> 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>
                    <a:solidFill>
                      <a:srgbClr val="014188"/>
                    </a:solidFill>
                  </a:rPr>
                  <a:t> ,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m:rPr>
                        <m:sty m:val="p"/>
                      </m:rPr>
                      <a:rPr lang="en-US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>
                    <a:solidFill>
                      <a:srgbClr val="014188"/>
                    </a:solidFill>
                  </a:rPr>
                  <a:t> 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m:rPr>
                        <m:sty m:val="p"/>
                      </m:rPr>
                      <a:rPr lang="en-US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                </a:t>
                </a:r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6197" y="1066800"/>
                <a:ext cx="7752303" cy="4008901"/>
              </a:xfrm>
              <a:blipFill>
                <a:blip r:embed="rId3"/>
                <a:stretch>
                  <a:fillRect l="-865" t="-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19603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480333"/>
              </p:ext>
            </p:extLst>
          </p:nvPr>
        </p:nvGraphicFramePr>
        <p:xfrm>
          <a:off x="6019091" y="1000863"/>
          <a:ext cx="1386671" cy="512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1" name="Equation" r:id="rId4" imgW="723586" imgH="253890" progId="Equation.DSMT4">
                  <p:embed/>
                </p:oleObj>
              </mc:Choice>
              <mc:Fallback>
                <p:oleObj name="Equation" r:id="rId4" imgW="723586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091" y="1000863"/>
                        <a:ext cx="1386671" cy="5128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 flipV="1">
            <a:off x="0" y="-1020299"/>
            <a:ext cx="10507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383390"/>
              </p:ext>
            </p:extLst>
          </p:nvPr>
        </p:nvGraphicFramePr>
        <p:xfrm>
          <a:off x="2490984" y="1992206"/>
          <a:ext cx="1056085" cy="442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" name="Equation" r:id="rId6" imgW="533169" imgH="228501" progId="Equation.DSMT4">
                  <p:embed/>
                </p:oleObj>
              </mc:Choice>
              <mc:Fallback>
                <p:oleObj name="Equation" r:id="rId6" imgW="533169" imgH="228501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984" y="1992206"/>
                        <a:ext cx="1056085" cy="4426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-876916"/>
            <a:ext cx="1050769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05140" y="3426524"/>
            <a:ext cx="7860146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141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 third corresponds to a wave of exponentially growing amplitude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014188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1418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>
              <a:solidFill>
                <a:srgbClr val="014188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en-US" altLang="en-US" sz="2000" dirty="0" smtClean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ith a power growth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>
              <a:solidFill>
                <a:srgbClr val="014188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US" altLang="en-US" sz="2000" dirty="0" smtClean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nd power gain length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</a:t>
            </a: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>
                <a:solidFill>
                  <a:srgbClr val="01418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This result assumes small amplitude gain, no 2D or 3D effects, etc.                                          </a:t>
            </a:r>
            <a:endParaRPr lang="en-US" altLang="en-US" sz="2000" dirty="0">
              <a:solidFill>
                <a:srgbClr val="014188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0000CC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89455"/>
              </p:ext>
            </p:extLst>
          </p:nvPr>
        </p:nvGraphicFramePr>
        <p:xfrm>
          <a:off x="2115269" y="3954710"/>
          <a:ext cx="3019440" cy="65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3" name="Equation" r:id="rId8" imgW="1307532" imgH="291973" progId="Equation.DSMT4">
                  <p:embed/>
                </p:oleObj>
              </mc:Choice>
              <mc:Fallback>
                <p:oleObj name="Equation" r:id="rId8" imgW="1307532" imgH="291973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269" y="3954710"/>
                        <a:ext cx="3019440" cy="6516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 flipV="1">
            <a:off x="-63129" y="-19051"/>
            <a:ext cx="923471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188682"/>
              </p:ext>
            </p:extLst>
          </p:nvPr>
        </p:nvGraphicFramePr>
        <p:xfrm>
          <a:off x="3316858" y="4573420"/>
          <a:ext cx="1835140" cy="5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4" name="Equation" r:id="rId10" imgW="914003" imgH="266584" progId="Equation.DSMT4">
                  <p:embed/>
                </p:oleObj>
              </mc:Choice>
              <mc:Fallback>
                <p:oleObj name="Equation" r:id="rId10" imgW="914003" imgH="266584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6858" y="4573420"/>
                        <a:ext cx="1835140" cy="535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56515"/>
              </p:ext>
            </p:extLst>
          </p:nvPr>
        </p:nvGraphicFramePr>
        <p:xfrm>
          <a:off x="3357052" y="5253225"/>
          <a:ext cx="1968457" cy="957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5" name="Equation" r:id="rId12" imgW="1040948" imgH="520474" progId="Equation.DSMT4">
                  <p:embed/>
                </p:oleObj>
              </mc:Choice>
              <mc:Fallback>
                <p:oleObj name="Equation" r:id="rId12" imgW="1040948" imgH="520474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7052" y="5253225"/>
                        <a:ext cx="1968457" cy="9571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09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7583" y="120089"/>
                <a:ext cx="8120062" cy="646094"/>
              </a:xfrm>
            </p:spPr>
            <p:txBody>
              <a:bodyPr/>
              <a:lstStyle/>
              <a:p>
                <a:r>
                  <a:rPr lang="en-US" dirty="0" smtClean="0"/>
                  <a:t>The FEL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i="1" dirty="0"/>
                          <m:t>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 </m:t>
                    </m:r>
                  </m:oMath>
                </a14:m>
                <a:r>
                  <a:rPr lang="en-US" dirty="0" smtClean="0"/>
                  <a:t>sets the gain length, relative spectral bandwidth, and saturation power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7583" y="120089"/>
                <a:ext cx="8120062" cy="646094"/>
              </a:xfrm>
              <a:blipFill>
                <a:blip r:embed="rId4"/>
                <a:stretch>
                  <a:fillRect l="-1126" t="-20755" r="-90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BB120-F55A-A842-8156-A6A32DD8086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5893" y="1296364"/>
            <a:ext cx="1661657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45893" y="1296364"/>
          <a:ext cx="2737523" cy="1331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9" name="Equation" r:id="rId5" imgW="1040948" imgH="520474" progId="Equation.DSMT4">
                  <p:embed/>
                </p:oleObj>
              </mc:Choice>
              <mc:Fallback>
                <p:oleObj name="Equation" r:id="rId5" imgW="1040948" imgH="520474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893" y="1296364"/>
                        <a:ext cx="2737523" cy="1331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9428" y="4074289"/>
            <a:ext cx="1259591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98497" y="3472725"/>
                <a:ext cx="3286990" cy="11243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FWHM</m:t>
                                </m:r>
                              </m:e>
                            </m:mr>
                          </m:m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𝐹𝐸𝐿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497" y="3472725"/>
                <a:ext cx="3286990" cy="1124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55913" y="5889912"/>
                <a:ext cx="3573086" cy="51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rgbClr val="014188"/>
                    </a:solidFill>
                  </a:rPr>
                  <a:t>At LCLS,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FEL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14188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Felix Titling" panose="04060505060202020A04" pitchFamily="82" charset="0"/>
                  </a:rPr>
                  <a:t>= 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+mn-lt"/>
                  </a:rPr>
                  <a:t>1/2300</a:t>
                </a:r>
                <a:endParaRPr lang="en-US" sz="2000" dirty="0">
                  <a:solidFill>
                    <a:srgbClr val="014188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913" y="5889912"/>
                <a:ext cx="3573086" cy="513282"/>
              </a:xfrm>
              <a:prstGeom prst="rect">
                <a:avLst/>
              </a:prstGeom>
              <a:blipFill>
                <a:blip r:embed="rId8"/>
                <a:stretch>
                  <a:fillRect l="-170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4"/>
          <p:cNvSpPr>
            <a:spLocks noChangeArrowheads="1"/>
          </p:cNvSpPr>
          <p:nvPr/>
        </p:nvSpPr>
        <p:spPr bwMode="auto">
          <a:xfrm flipV="1">
            <a:off x="3553886" y="1736427"/>
            <a:ext cx="110664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874120" y="1238158"/>
          <a:ext cx="2834578" cy="1223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0" name="Equation" r:id="rId9" imgW="1307880" imgH="558720" progId="Equation.DSMT4">
                  <p:embed/>
                </p:oleObj>
              </mc:Choice>
              <mc:Fallback>
                <p:oleObj name="Equation" r:id="rId9" imgW="1307880" imgH="5587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120" y="1238158"/>
                        <a:ext cx="2834578" cy="1223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5"/>
          <p:cNvSpPr>
            <a:spLocks noChangeArrowheads="1"/>
          </p:cNvSpPr>
          <p:nvPr/>
        </p:nvSpPr>
        <p:spPr bwMode="auto">
          <a:xfrm flipV="1">
            <a:off x="3553886" y="2307927"/>
            <a:ext cx="110664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715046" y="2602373"/>
                <a:ext cx="142827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[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JJ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046" y="2602373"/>
                <a:ext cx="1428276" cy="471539"/>
              </a:xfrm>
              <a:prstGeom prst="rect">
                <a:avLst/>
              </a:prstGeom>
              <a:blipFill>
                <a:blip r:embed="rId11"/>
                <a:stretch>
                  <a:fillRect l="-1282" t="-7792" r="-5556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977415"/>
              </p:ext>
            </p:extLst>
          </p:nvPr>
        </p:nvGraphicFramePr>
        <p:xfrm>
          <a:off x="1241034" y="4959369"/>
          <a:ext cx="45212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1" name="Equation" r:id="rId12" imgW="1498320" imgH="507960" progId="Equation.DSMT4">
                  <p:embed/>
                </p:oleObj>
              </mc:Choice>
              <mc:Fallback>
                <p:oleObj name="Equation" r:id="rId12" imgW="149832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034" y="4959369"/>
                        <a:ext cx="4521200" cy="1047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23"/>
          <p:cNvSpPr>
            <a:spLocks noChangeArrowheads="1"/>
          </p:cNvSpPr>
          <p:nvPr/>
        </p:nvSpPr>
        <p:spPr bwMode="auto">
          <a:xfrm>
            <a:off x="-109752" y="8701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125"/>
          <p:cNvSpPr>
            <a:spLocks noChangeArrowheads="1"/>
          </p:cNvSpPr>
          <p:nvPr/>
        </p:nvSpPr>
        <p:spPr bwMode="auto">
          <a:xfrm>
            <a:off x="42648" y="10225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26435" y="5021579"/>
                <a:ext cx="49876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5" y="5021579"/>
                <a:ext cx="49876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 bwMode="auto">
          <a:xfrm>
            <a:off x="1956216" y="4821503"/>
            <a:ext cx="498763" cy="3990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59855" y="3696035"/>
                <a:ext cx="811569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855" y="3696035"/>
                <a:ext cx="811569" cy="5052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 bwMode="auto">
          <a:xfrm>
            <a:off x="2288876" y="3509998"/>
            <a:ext cx="332206" cy="3842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97671" y="3179839"/>
            <a:ext cx="7929154" cy="25437"/>
          </a:xfrm>
          <a:prstGeom prst="straightConnector1">
            <a:avLst/>
          </a:prstGeom>
          <a:ln>
            <a:solidFill>
              <a:srgbClr val="9A172F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evolution from </a:t>
            </a:r>
            <a:r>
              <a:rPr lang="en-US" dirty="0" err="1" smtClean="0"/>
              <a:t>undulator</a:t>
            </a:r>
            <a:r>
              <a:rPr lang="en-US" dirty="0" smtClean="0"/>
              <a:t> radiation to x-ray FEL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71" y="889247"/>
            <a:ext cx="8325035" cy="46015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14188"/>
                </a:solidFill>
              </a:rPr>
              <a:t>FELs offer </a:t>
            </a:r>
            <a:r>
              <a:rPr lang="en-US" sz="2000" dirty="0" err="1" smtClean="0">
                <a:solidFill>
                  <a:srgbClr val="014188"/>
                </a:solidFill>
              </a:rPr>
              <a:t>fsec</a:t>
            </a:r>
            <a:r>
              <a:rPr lang="en-US" sz="2000" dirty="0" smtClean="0">
                <a:solidFill>
                  <a:srgbClr val="014188"/>
                </a:solidFill>
              </a:rPr>
              <a:t> </a:t>
            </a:r>
            <a:r>
              <a:rPr lang="en-US" sz="2000" dirty="0">
                <a:solidFill>
                  <a:srgbClr val="014188"/>
                </a:solidFill>
              </a:rPr>
              <a:t>pulses, full spatial coherence, and GW </a:t>
            </a:r>
            <a:r>
              <a:rPr lang="en-US" sz="2000" dirty="0" smtClean="0">
                <a:solidFill>
                  <a:srgbClr val="014188"/>
                </a:solidFill>
              </a:rPr>
              <a:t>peak power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8828AA-7D1A-C348-B7D9-EF0C3E11BC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2" y="1663482"/>
            <a:ext cx="4802922" cy="377853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055460"/>
              </p:ext>
            </p:extLst>
          </p:nvPr>
        </p:nvGraphicFramePr>
        <p:xfrm>
          <a:off x="5270431" y="1691315"/>
          <a:ext cx="2245772" cy="96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1" name="Equation" r:id="rId4" imgW="1307880" imgH="558720" progId="Equation.DSMT4">
                  <p:embed/>
                </p:oleObj>
              </mc:Choice>
              <mc:Fallback>
                <p:oleObj name="Equation" r:id="rId4" imgW="1307880" imgH="5587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431" y="1691315"/>
                        <a:ext cx="2245772" cy="9693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7995398" y="2006737"/>
            <a:ext cx="607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/>
              <a:t>(6.9)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023351"/>
              </p:ext>
            </p:extLst>
          </p:nvPr>
        </p:nvGraphicFramePr>
        <p:xfrm>
          <a:off x="5255857" y="2842331"/>
          <a:ext cx="1890665" cy="919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2" name="Equation" r:id="rId6" imgW="1040948" imgH="520474" progId="Equation.DSMT4">
                  <p:embed/>
                </p:oleObj>
              </mc:Choice>
              <mc:Fallback>
                <p:oleObj name="Equation" r:id="rId6" imgW="1040948" imgH="520474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5857" y="2842331"/>
                        <a:ext cx="1890665" cy="919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973066" y="3053232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/>
              <a:t>(</a:t>
            </a:r>
            <a:r>
              <a:rPr lang="en-US" sz="1600" dirty="0" smtClean="0"/>
              <a:t>6.12)</a:t>
            </a:r>
            <a:endParaRPr lang="en-US" sz="16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726334"/>
              </p:ext>
            </p:extLst>
          </p:nvPr>
        </p:nvGraphicFramePr>
        <p:xfrm>
          <a:off x="5265798" y="4008019"/>
          <a:ext cx="3343767" cy="774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3" name="Equation" r:id="rId8" imgW="1498320" imgH="507960" progId="Equation.DSMT4">
                  <p:embed/>
                </p:oleObj>
              </mc:Choice>
              <mc:Fallback>
                <p:oleObj name="Equation" r:id="rId8" imgW="1498320" imgH="50796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98" y="4008019"/>
                        <a:ext cx="3343767" cy="7748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995398" y="4739092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/>
              <a:t>(</a:t>
            </a:r>
            <a:r>
              <a:rPr lang="en-US" sz="1600" dirty="0" smtClean="0"/>
              <a:t>6.13)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201773" y="5024341"/>
                <a:ext cx="2383088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𝛥𝜔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𝐹𝐸𝐿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14188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73" y="5024341"/>
                <a:ext cx="2383088" cy="612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840966" y="5760883"/>
                <a:ext cx="157979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𝜎𝜎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′=</m:t>
                      </m:r>
                      <m:f>
                        <m:fPr>
                          <m:type m:val="li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966" y="5760883"/>
                <a:ext cx="1579791" cy="400110"/>
              </a:xfrm>
              <a:prstGeom prst="rect">
                <a:avLst/>
              </a:prstGeom>
              <a:blipFill>
                <a:blip r:embed="rId11"/>
                <a:stretch>
                  <a:fillRect t="-113636" r="-20849" b="-18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086879" y="5791661"/>
            <a:ext cx="6078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dirty="0"/>
              <a:t>(</a:t>
            </a:r>
            <a:r>
              <a:rPr lang="en-US" sz="1600" dirty="0" smtClean="0"/>
              <a:t>6.2)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62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0"/>
            <a:ext cx="5690409" cy="762000"/>
          </a:xfrm>
        </p:spPr>
        <p:txBody>
          <a:bodyPr/>
          <a:lstStyle/>
          <a:p>
            <a:r>
              <a:rPr lang="en-US" dirty="0" smtClean="0"/>
              <a:t>Spectral bandwidth of an x-ray 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8113" y="842267"/>
                <a:ext cx="8844522" cy="5940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14188"/>
                    </a:solidFill>
                  </a:rPr>
                  <a:t>As 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a first cut we model the spectrum of a one-dimensional FEL of constant gain length L</a:t>
                </a:r>
                <a:r>
                  <a:rPr lang="en-US" sz="2000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, as an oscillating electric field of exponentially increasing amplitude.</a:t>
                </a: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2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L</a:t>
                </a:r>
                <a:r>
                  <a:rPr lang="en-US" sz="1600" i="1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>
                    <a:solidFill>
                      <a:srgbClr val="014188"/>
                    </a:solidFill>
                  </a:rPr>
                  <a:t>is the e-folding distance for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the</a:t>
                </a: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electric field and</a:t>
                </a:r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2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L</a:t>
                </a:r>
                <a:r>
                  <a:rPr lang="en-US" sz="1600" i="1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/c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is the time</a:t>
                </a: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for photons to traverse that distance.</a:t>
                </a:r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                                                            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(~600 @ LCLS)</a:t>
                </a:r>
              </a:p>
              <a:p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                                                                                                                                      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(1D, </a:t>
                </a:r>
                <a:r>
                  <a:rPr lang="el-GR" sz="1200" dirty="0" smtClean="0">
                    <a:solidFill>
                      <a:srgbClr val="9A172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Δγ</a:t>
                </a:r>
                <a:r>
                  <a:rPr lang="en-US" sz="1200" dirty="0" smtClean="0">
                    <a:solidFill>
                      <a:srgbClr val="9A172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0)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                                                                                                                   </a:t>
                </a:r>
                <a:endParaRPr lang="en-US" sz="1600" dirty="0" smtClean="0">
                  <a:solidFill>
                    <a:srgbClr val="9A172F"/>
                  </a:solidFill>
                </a:endParaRPr>
              </a:p>
              <a:p>
                <a:endParaRPr lang="en-US" sz="1600" dirty="0" smtClean="0">
                  <a:solidFill>
                    <a:srgbClr val="014188"/>
                  </a:solidFill>
                </a:endParaRPr>
              </a:p>
              <a:p>
                <a:endParaRPr lang="en-US" sz="1600" dirty="0" smtClean="0">
                  <a:solidFill>
                    <a:srgbClr val="014188"/>
                  </a:solidFill>
                </a:endParaRPr>
              </a:p>
              <a:p>
                <a:r>
                  <a:rPr lang="en-US" sz="1600" dirty="0" smtClean="0">
                    <a:solidFill>
                      <a:srgbClr val="9A172F"/>
                    </a:solidFill>
                  </a:rPr>
                  <a:t>Caveats</a:t>
                </a:r>
                <a:r>
                  <a:rPr lang="en-US" sz="1600" dirty="0">
                    <a:solidFill>
                      <a:srgbClr val="9A172F"/>
                    </a:solidFill>
                  </a:rPr>
                  <a:t>: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This assumes a </a:t>
                </a:r>
                <a:r>
                  <a:rPr lang="en-US" sz="1600" dirty="0" smtClean="0">
                    <a:solidFill>
                      <a:srgbClr val="9A172F"/>
                    </a:solidFill>
                  </a:rPr>
                  <a:t>1D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constant gain model, well below </a:t>
                </a:r>
                <a:r>
                  <a:rPr lang="en-US" sz="1600" dirty="0" err="1" smtClean="0">
                    <a:solidFill>
                      <a:srgbClr val="014188"/>
                    </a:solidFill>
                  </a:rPr>
                  <a:t>saturation,with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l-GR" sz="1600" dirty="0" smtClean="0">
                    <a:solidFill>
                      <a:srgbClr val="9A172F"/>
                    </a:solidFill>
                  </a:rPr>
                  <a:t>Δ</a:t>
                </a:r>
                <a:r>
                  <a:rPr lang="el-GR" sz="1600" dirty="0" smtClean="0">
                    <a:solidFill>
                      <a:srgbClr val="9A172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1600" dirty="0" smtClean="0">
                    <a:solidFill>
                      <a:srgbClr val="9A172F"/>
                    </a:solidFill>
                  </a:rPr>
                  <a:t> = 0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. 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Transverse variations will affect spectral bandwidth. </a:t>
                </a:r>
                <a:r>
                  <a:rPr lang="en-US" sz="1600" dirty="0" err="1" smtClean="0">
                    <a:solidFill>
                      <a:srgbClr val="014188"/>
                    </a:solidFill>
                  </a:rPr>
                  <a:t>Geloni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>
                    <a:solidFill>
                      <a:srgbClr val="014188"/>
                    </a:solidFill>
                  </a:rPr>
                  <a:t>et al. (NJP, 12, 035021, March 2010) point out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600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14188"/>
                    </a:solidFill>
                  </a:rPr>
                  <a:t> is the number of cycles in one gain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length. Also </a:t>
                </a:r>
                <a:r>
                  <a:rPr lang="en-US" sz="1600" dirty="0">
                    <a:solidFill>
                      <a:srgbClr val="014188"/>
                    </a:solidFill>
                    <a:latin typeface="+mn-lt"/>
                  </a:rPr>
                  <a:t>s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ee ref.6.27, </a:t>
                </a:r>
                <a:r>
                  <a:rPr lang="en-US" sz="1600" dirty="0" err="1" smtClean="0">
                    <a:solidFill>
                      <a:srgbClr val="014188"/>
                    </a:solidFill>
                    <a:latin typeface="+mn-lt"/>
                  </a:rPr>
                  <a:t>Schmüser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 et al.,p.69, Eq.(5.14) for z=8L</a:t>
                </a:r>
                <a:r>
                  <a:rPr lang="en-US" sz="1600" baseline="-25000" dirty="0" smtClean="0">
                    <a:solidFill>
                      <a:srgbClr val="014188"/>
                    </a:solidFill>
                    <a:latin typeface="+mn-lt"/>
                  </a:rPr>
                  <a:t>G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, and ref 6.28, Kim et al., pp.116 and 142 for further discussions. </a:t>
                </a:r>
                <a:endParaRPr lang="en-US" sz="2000" dirty="0">
                  <a:solidFill>
                    <a:srgbClr val="014188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3" y="842267"/>
                <a:ext cx="8844522" cy="5940088"/>
              </a:xfrm>
              <a:prstGeom prst="rect">
                <a:avLst/>
              </a:prstGeom>
              <a:blipFill>
                <a:blip r:embed="rId2"/>
                <a:stretch>
                  <a:fillRect l="-758" t="-410" r="-55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18881" y="3517253"/>
                <a:ext cx="292387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en-US" sz="18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881" y="3517253"/>
                <a:ext cx="2923877" cy="404983"/>
              </a:xfrm>
              <a:prstGeom prst="rect">
                <a:avLst/>
              </a:prstGeom>
              <a:blipFill>
                <a:blip r:embed="rId3"/>
                <a:stretch>
                  <a:fillRect t="-156061" r="-21294" b="-2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80651" y="3855692"/>
                <a:ext cx="23506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800" i="0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1800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</m:oMath>
                </a14:m>
                <a:r>
                  <a:rPr lang="en-US" dirty="0" smtClean="0"/>
                  <a:t>     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651" y="3855692"/>
                <a:ext cx="2350687" cy="461665"/>
              </a:xfrm>
              <a:prstGeom prst="rect">
                <a:avLst/>
              </a:prstGeom>
              <a:blipFill>
                <a:blip r:embed="rId4"/>
                <a:stretch>
                  <a:fillRect t="-75000" b="-1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54933" y="3487758"/>
                <a:ext cx="2922275" cy="628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933" y="3487758"/>
                <a:ext cx="2922275" cy="628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60374" y="4120453"/>
                <a:ext cx="3216834" cy="610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𝛥𝜔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374" y="4120453"/>
                <a:ext cx="3216834" cy="6102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89186" y="4212482"/>
                <a:ext cx="1328825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sSub>
                      <m:sSubPr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endParaRPr lang="en-US" sz="1600" dirty="0">
                  <a:solidFill>
                    <a:srgbClr val="014188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186" y="4212482"/>
                <a:ext cx="1328825" cy="395429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60374" y="4811015"/>
                <a:ext cx="2142951" cy="554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𝛥𝜔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=1.47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𝐹𝐸𝐿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374" y="4811015"/>
                <a:ext cx="2142951" cy="554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8" y="1526804"/>
            <a:ext cx="6220214" cy="20171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8267" y="1451518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14188"/>
                </a:solidFill>
              </a:rPr>
              <a:t>Fourier transform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1367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FEL lasing and the FEL parameter ρ</a:t>
            </a:r>
            <a:r>
              <a:rPr lang="en-US" baseline="-25000" dirty="0" smtClean="0"/>
              <a:t>FEL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28" y="799483"/>
            <a:ext cx="6659378" cy="57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92" y="0"/>
            <a:ext cx="8180387" cy="762000"/>
          </a:xfrm>
        </p:spPr>
        <p:txBody>
          <a:bodyPr/>
          <a:lstStyle/>
          <a:p>
            <a:r>
              <a:rPr lang="en-US" dirty="0" smtClean="0"/>
              <a:t>Some multi-dimensional effects which play an important role in FEL lasing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441" y="873630"/>
                <a:ext cx="8625646" cy="5117534"/>
              </a:xfrm>
            </p:spPr>
            <p:txBody>
              <a:bodyPr/>
              <a:lstStyle/>
              <a:p>
                <a:r>
                  <a:rPr lang="en-US" dirty="0" smtClean="0"/>
                  <a:t>The analysis to this point focused on understanding the physics of FEL gain within a tractable 1D model</a:t>
                </a:r>
              </a:p>
              <a:p>
                <a:r>
                  <a:rPr lang="en-US" dirty="0"/>
                  <a:t>Beam overlap. The electron and photon beams must </a:t>
                </a:r>
                <a:r>
                  <a:rPr lang="en-US" dirty="0" smtClean="0"/>
                  <a:t>have </a:t>
                </a:r>
                <a:r>
                  <a:rPr lang="en-US" dirty="0"/>
                  <a:t>substantial overlap or there is no lasing </a:t>
                </a:r>
                <a:r>
                  <a:rPr lang="en-US" dirty="0" smtClean="0"/>
                  <a:t>action. For nominally d= 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sz="2000" dirty="0" smtClean="0"/>
                  <a:t>FWHM</a:t>
                </a:r>
                <a:r>
                  <a:rPr lang="en-US" dirty="0" smtClean="0"/>
                  <a:t> electron and photon beams to remain aligned within approximately d/4 over a distance of order 1 km, this sets an angular tolerance of order 5 </a:t>
                </a:r>
                <a:r>
                  <a:rPr lang="en-US" dirty="0" err="1" smtClean="0"/>
                  <a:t>nrad</a:t>
                </a:r>
                <a:r>
                  <a:rPr lang="en-US" dirty="0"/>
                  <a:t> </a:t>
                </a:r>
                <a:r>
                  <a:rPr lang="en-US" dirty="0" smtClean="0"/>
                  <a:t>for a nominally 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dirty="0" smtClean="0"/>
                  <a:t>rad </a:t>
                </a:r>
                <a:r>
                  <a:rPr lang="en-US" sz="2000" dirty="0" smtClean="0"/>
                  <a:t>FWHM</a:t>
                </a:r>
                <a:r>
                  <a:rPr lang="en-US" dirty="0" smtClean="0"/>
                  <a:t> beam.</a:t>
                </a:r>
              </a:p>
              <a:p>
                <a:r>
                  <a:rPr lang="en-US" dirty="0" smtClean="0"/>
                  <a:t>Diffraction of radiation from a 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 smtClean="0"/>
                  <a:t> photon beam. In addition to growth in the forward direction there is also diffractive losses to full angles of 2.44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 smtClean="0"/>
                  <a:t>/d ~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rad</m:t>
                    </m:r>
                  </m:oMath>
                </a14:m>
                <a:r>
                  <a:rPr lang="en-US" dirty="0" smtClean="0"/>
                  <a:t>. These linear losses, however, are far out weighed by the exponential gain in the forward direction. Sometimes the phrase ‘gain self-guiding’ is used to describe this directional dominance by the exponential FEL gain process.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441" y="873630"/>
                <a:ext cx="8625646" cy="5117534"/>
              </a:xfrm>
              <a:blipFill>
                <a:blip r:embed="rId2"/>
                <a:stretch>
                  <a:fillRect l="-919" t="-833" r="-1767" b="-1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FLASH free-electron laser (FEL) in Hamburg was the first major break through to short wavelength FELs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9970" y="0"/>
            <a:ext cx="917536" cy="91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ut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038" y="856671"/>
            <a:ext cx="37338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99063" y="6261100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>
                <a:latin typeface="Gill Sans" charset="0"/>
              </a:rPr>
              <a:t>Chapman et al, </a:t>
            </a:r>
            <a:r>
              <a:rPr lang="en-US" sz="1600" i="1">
                <a:latin typeface="Gill Sans" charset="0"/>
              </a:rPr>
              <a:t>Nature Phys</a:t>
            </a:r>
            <a:r>
              <a:rPr lang="en-US" sz="1600">
                <a:latin typeface="Gill Sans" charset="0"/>
              </a:rPr>
              <a:t> </a:t>
            </a:r>
            <a:r>
              <a:rPr lang="en-US" sz="1600" b="1">
                <a:latin typeface="Gill Sans" charset="0"/>
              </a:rPr>
              <a:t>2</a:t>
            </a:r>
            <a:r>
              <a:rPr lang="en-US" sz="1600">
                <a:latin typeface="Gill Sans" charset="0"/>
              </a:rPr>
              <a:t> 839 (2006)</a:t>
            </a:r>
          </a:p>
        </p:txBody>
      </p:sp>
      <p:pic>
        <p:nvPicPr>
          <p:cNvPr id="8" name="Picture 6" descr="nphys December Cover-print"/>
          <p:cNvPicPr>
            <a:picLocks noChangeAspect="1" noChangeArrowheads="1"/>
          </p:cNvPicPr>
          <p:nvPr/>
        </p:nvPicPr>
        <p:blipFill>
          <a:blip r:embed="rId4"/>
          <a:srcRect t="1471" r="1291"/>
          <a:stretch>
            <a:fillRect/>
          </a:stretch>
        </p:blipFill>
        <p:spPr bwMode="auto">
          <a:xfrm>
            <a:off x="4992688" y="936895"/>
            <a:ext cx="40608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prtf_000523-average-abs-flip"/>
          <p:cNvPicPr>
            <a:picLocks noChangeAspect="1" noChangeArrowheads="1"/>
          </p:cNvPicPr>
          <p:nvPr/>
        </p:nvPicPr>
        <p:blipFill>
          <a:blip r:embed="rId5"/>
          <a:srcRect l="34735" t="40288" r="39278" b="40842"/>
          <a:stretch>
            <a:fillRect/>
          </a:stretch>
        </p:blipFill>
        <p:spPr bwMode="auto">
          <a:xfrm>
            <a:off x="1295400" y="3980871"/>
            <a:ext cx="3835400" cy="2676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3038" y="1038225"/>
            <a:ext cx="276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solidFill>
                  <a:schemeClr val="bg1"/>
                </a:solidFill>
              </a:rPr>
              <a:t>25 fs diffraction pattern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800225" y="6422446"/>
            <a:ext cx="468313" cy="0"/>
          </a:xfrm>
          <a:prstGeom prst="line">
            <a:avLst/>
          </a:prstGeom>
          <a:noFill/>
          <a:ln w="698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592263" y="6122409"/>
            <a:ext cx="865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1 micron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02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52BDB944-ABD4-7241-B0FA-2BE49D88BF7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3187" name="Picture 4" descr="NaturePhotonics_EmmaEtc_p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78" y="0"/>
            <a:ext cx="646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63901" y="5543339"/>
            <a:ext cx="224667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 smtClean="0">
                <a:solidFill>
                  <a:srgbClr val="9A172F"/>
                </a:solidFill>
                <a:latin typeface="Calisto MT"/>
                <a:cs typeface="Calisto MT"/>
              </a:rPr>
              <a:t>(LCLS, lasing April 2009, 1</a:t>
            </a:r>
            <a:r>
              <a:rPr lang="en-US" sz="1400" baseline="30000" dirty="0" smtClean="0">
                <a:solidFill>
                  <a:srgbClr val="9A172F"/>
                </a:solidFill>
                <a:latin typeface="Calisto MT"/>
                <a:cs typeface="Calisto MT"/>
              </a:rPr>
              <a:t>st</a:t>
            </a:r>
            <a:r>
              <a:rPr lang="en-US" sz="1400" dirty="0" smtClean="0">
                <a:solidFill>
                  <a:srgbClr val="9A172F"/>
                </a:solidFill>
                <a:latin typeface="Calisto MT"/>
                <a:cs typeface="Calisto MT"/>
              </a:rPr>
              <a:t> day; saturated lasing 2009; publ. Sept. 2010)</a:t>
            </a:r>
            <a:endParaRPr lang="en-US" sz="1400" dirty="0">
              <a:solidFill>
                <a:srgbClr val="9A172F"/>
              </a:solidFill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3537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236" y="0"/>
            <a:ext cx="6531264" cy="762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Linac</a:t>
            </a:r>
            <a:r>
              <a:rPr lang="en-US" dirty="0" smtClean="0"/>
              <a:t> Coherent Light Source (LCLS)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X-ray FEL at Stanford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5AE28E-9FBE-3D45-8005-1A85A9B261C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8" descr="SLAC_aerial_lar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893763"/>
            <a:ext cx="89154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LAC_LCLS_wCallou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075" y="2633663"/>
            <a:ext cx="7113588" cy="39433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152608"/>
            <a:ext cx="1450848" cy="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NaturePhotonics_EmmaEtc_p2_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0"/>
            <a:ext cx="728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7FBF7C80-902F-6945-A261-03320A4439C5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0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17583" y="120089"/>
                <a:ext cx="8120062" cy="646094"/>
              </a:xfrm>
            </p:spPr>
            <p:txBody>
              <a:bodyPr/>
              <a:lstStyle/>
              <a:p>
                <a:r>
                  <a:rPr lang="en-US" dirty="0" smtClean="0"/>
                  <a:t>The FEL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i="1" dirty="0"/>
                          <m:t>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, </m:t>
                    </m:r>
                  </m:oMath>
                </a14:m>
                <a:r>
                  <a:rPr lang="en-US" dirty="0" smtClean="0"/>
                  <a:t>sets the gain length, relative spectral bandwidth, and saturation power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7583" y="120089"/>
                <a:ext cx="8120062" cy="646094"/>
              </a:xfrm>
              <a:blipFill>
                <a:blip r:embed="rId4"/>
                <a:stretch>
                  <a:fillRect l="-1126" t="-20755" r="-90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BB120-F55A-A842-8156-A6A32DD8086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45893" y="1296364"/>
            <a:ext cx="1661657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45893" y="1296364"/>
          <a:ext cx="2737523" cy="1331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8" name="Equation" r:id="rId5" imgW="1040948" imgH="520474" progId="Equation.DSMT4">
                  <p:embed/>
                </p:oleObj>
              </mc:Choice>
              <mc:Fallback>
                <p:oleObj name="Equation" r:id="rId5" imgW="1040948" imgH="520474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5893" y="1296364"/>
                        <a:ext cx="2737523" cy="1331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9428" y="4074289"/>
            <a:ext cx="1259591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98497" y="3472725"/>
                <a:ext cx="3286990" cy="112434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FWHM</m:t>
                                </m:r>
                              </m:e>
                            </m:mr>
                          </m:m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𝐹𝐸𝐿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497" y="3472725"/>
                <a:ext cx="3286990" cy="11243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555913" y="5889912"/>
                <a:ext cx="3573086" cy="513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rgbClr val="014188"/>
                    </a:solidFill>
                  </a:rPr>
                  <a:t>At LCLS,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800" b="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FEL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14188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Felix Titling" panose="04060505060202020A04" pitchFamily="82" charset="0"/>
                  </a:rPr>
                  <a:t>= 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+mn-lt"/>
                  </a:rPr>
                  <a:t>1/2300</a:t>
                </a:r>
                <a:endParaRPr lang="en-US" sz="2000" dirty="0">
                  <a:solidFill>
                    <a:srgbClr val="014188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913" y="5889912"/>
                <a:ext cx="3573086" cy="513282"/>
              </a:xfrm>
              <a:prstGeom prst="rect">
                <a:avLst/>
              </a:prstGeom>
              <a:blipFill>
                <a:blip r:embed="rId8"/>
                <a:stretch>
                  <a:fillRect l="-170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4"/>
          <p:cNvSpPr>
            <a:spLocks noChangeArrowheads="1"/>
          </p:cNvSpPr>
          <p:nvPr/>
        </p:nvSpPr>
        <p:spPr bwMode="auto">
          <a:xfrm flipV="1">
            <a:off x="3553886" y="1736427"/>
            <a:ext cx="110664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874120" y="1238158"/>
          <a:ext cx="2834578" cy="1223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09" name="Equation" r:id="rId9" imgW="1307880" imgH="558720" progId="Equation.DSMT4">
                  <p:embed/>
                </p:oleObj>
              </mc:Choice>
              <mc:Fallback>
                <p:oleObj name="Equation" r:id="rId9" imgW="1307880" imgH="55872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120" y="1238158"/>
                        <a:ext cx="2834578" cy="1223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5"/>
          <p:cNvSpPr>
            <a:spLocks noChangeArrowheads="1"/>
          </p:cNvSpPr>
          <p:nvPr/>
        </p:nvSpPr>
        <p:spPr bwMode="auto">
          <a:xfrm flipV="1">
            <a:off x="3553886" y="2307927"/>
            <a:ext cx="110664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715046" y="2602373"/>
                <a:ext cx="1428276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[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JJ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046" y="2602373"/>
                <a:ext cx="1428276" cy="471539"/>
              </a:xfrm>
              <a:prstGeom prst="rect">
                <a:avLst/>
              </a:prstGeom>
              <a:blipFill>
                <a:blip r:embed="rId11"/>
                <a:stretch>
                  <a:fillRect l="-1282" t="-7792" r="-5556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/>
          <p:cNvGraphicFramePr>
            <a:graphicFrameLocks noChangeAspect="1"/>
          </p:cNvGraphicFramePr>
          <p:nvPr>
            <p:extLst/>
          </p:nvPr>
        </p:nvGraphicFramePr>
        <p:xfrm>
          <a:off x="1241034" y="4959369"/>
          <a:ext cx="45212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0" name="Equation" r:id="rId12" imgW="1498320" imgH="507960" progId="Equation.DSMT4">
                  <p:embed/>
                </p:oleObj>
              </mc:Choice>
              <mc:Fallback>
                <p:oleObj name="Equation" r:id="rId12" imgW="1498320" imgH="50796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1034" y="4959369"/>
                        <a:ext cx="4521200" cy="1047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23"/>
          <p:cNvSpPr>
            <a:spLocks noChangeArrowheads="1"/>
          </p:cNvSpPr>
          <p:nvPr/>
        </p:nvSpPr>
        <p:spPr bwMode="auto">
          <a:xfrm>
            <a:off x="-109752" y="8701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Rectangle 125"/>
          <p:cNvSpPr>
            <a:spLocks noChangeArrowheads="1"/>
          </p:cNvSpPr>
          <p:nvPr/>
        </p:nvSpPr>
        <p:spPr bwMode="auto">
          <a:xfrm>
            <a:off x="42648" y="10225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26435" y="5021579"/>
                <a:ext cx="498763" cy="46166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5" y="5021579"/>
                <a:ext cx="49876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 bwMode="auto">
          <a:xfrm>
            <a:off x="1956216" y="4821503"/>
            <a:ext cx="498763" cy="3990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59855" y="3696035"/>
                <a:ext cx="811569" cy="5052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855" y="3696035"/>
                <a:ext cx="811569" cy="5052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 bwMode="auto">
          <a:xfrm>
            <a:off x="2288876" y="3509998"/>
            <a:ext cx="332206" cy="3842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426" y="18661"/>
            <a:ext cx="5679209" cy="762000"/>
          </a:xfrm>
        </p:spPr>
        <p:txBody>
          <a:bodyPr/>
          <a:lstStyle/>
          <a:p>
            <a:r>
              <a:rPr lang="en-US" dirty="0"/>
              <a:t>Stanford’s LCLS Free Electron Laser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2" y="94211"/>
            <a:ext cx="685800" cy="667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0" y="272657"/>
            <a:ext cx="1450848" cy="310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3" y="877731"/>
            <a:ext cx="6989097" cy="57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69077" y="2828836"/>
            <a:ext cx="5095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The spatial </a:t>
            </a:r>
            <a:r>
              <a:rPr lang="en-US" sz="2800" b="1" dirty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and temporal </a:t>
            </a:r>
            <a:r>
              <a:rPr lang="en-US" sz="2800" b="1" dirty="0" smtClean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    coherence properties </a:t>
            </a:r>
          </a:p>
          <a:p>
            <a:r>
              <a:rPr lang="en-US" sz="2800" b="1" dirty="0" smtClean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of x-ray and EUV </a:t>
            </a:r>
            <a:r>
              <a:rPr lang="en-US" sz="2800" b="1" dirty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FEL </a:t>
            </a:r>
            <a:r>
              <a:rPr lang="en-US" sz="2800" b="1" dirty="0" smtClean="0">
                <a:solidFill>
                  <a:srgbClr val="9A172F"/>
                </a:solidFill>
                <a:latin typeface="+mj-lt"/>
                <a:cs typeface="Times New Roman" panose="02020603050405020304" pitchFamily="18" charset="0"/>
              </a:rPr>
              <a:t>pulses</a:t>
            </a:r>
            <a:endParaRPr lang="en-US" sz="2800" b="1" dirty="0">
              <a:solidFill>
                <a:srgbClr val="9A172F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Desirable qualities of short wavelength FELS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Photon energy (hard or soft x-rays, EUV)</a:t>
            </a:r>
          </a:p>
          <a:p>
            <a:r>
              <a:rPr lang="en-US" dirty="0" smtClean="0"/>
              <a:t>High photon flux (photons/pulse; peak power)</a:t>
            </a:r>
          </a:p>
          <a:p>
            <a:r>
              <a:rPr lang="en-US" dirty="0" smtClean="0"/>
              <a:t>Short pulses (few to 100 </a:t>
            </a:r>
            <a:r>
              <a:rPr lang="en-US" dirty="0" err="1" smtClean="0"/>
              <a:t>fsec</a:t>
            </a:r>
            <a:r>
              <a:rPr lang="en-US" dirty="0" smtClean="0"/>
              <a:t>, </a:t>
            </a:r>
            <a:r>
              <a:rPr lang="en-US" dirty="0" err="1" smtClean="0"/>
              <a:t>asec</a:t>
            </a:r>
            <a:r>
              <a:rPr lang="en-US" dirty="0" smtClean="0"/>
              <a:t> in future)</a:t>
            </a:r>
          </a:p>
          <a:p>
            <a:r>
              <a:rPr lang="en-US" dirty="0" smtClean="0"/>
              <a:t>True phase control (N</a:t>
            </a:r>
            <a:r>
              <a:rPr lang="en-US" baseline="30000" dirty="0" smtClean="0"/>
              <a:t>2</a:t>
            </a:r>
            <a:r>
              <a:rPr lang="en-US" dirty="0" smtClean="0"/>
              <a:t>, fields add)</a:t>
            </a:r>
          </a:p>
          <a:p>
            <a:r>
              <a:rPr lang="en-US" dirty="0" smtClean="0"/>
              <a:t>Broad photon energy </a:t>
            </a:r>
            <a:r>
              <a:rPr lang="en-US" dirty="0" err="1" smtClean="0"/>
              <a:t>tunability</a:t>
            </a:r>
            <a:endParaRPr lang="en-US" dirty="0" smtClean="0"/>
          </a:p>
          <a:p>
            <a:r>
              <a:rPr lang="en-US" dirty="0" smtClean="0"/>
              <a:t>Polarization control (final ‘radiator’ sets polarization)</a:t>
            </a:r>
          </a:p>
          <a:p>
            <a:r>
              <a:rPr lang="en-US" dirty="0" smtClean="0"/>
              <a:t>Repetition rate</a:t>
            </a:r>
          </a:p>
          <a:p>
            <a:r>
              <a:rPr lang="en-US" dirty="0" smtClean="0"/>
              <a:t>Synchronization (pump probe, two-color)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FEL electron bunch contains many </a:t>
            </a:r>
            <a:r>
              <a:rPr lang="en-US" dirty="0" err="1" smtClean="0"/>
              <a:t>microbunches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9" y="1885040"/>
            <a:ext cx="6818496" cy="2007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8113" y="824423"/>
                <a:ext cx="8841838" cy="5878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014188"/>
                    </a:solidFill>
                  </a:rPr>
                  <a:t>…with </a:t>
                </a:r>
                <a:r>
                  <a:rPr lang="en-US" dirty="0">
                    <a:solidFill>
                      <a:srgbClr val="014188"/>
                    </a:solidFill>
                  </a:rPr>
                  <a:t>each 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lasing independently, </a:t>
                </a:r>
                <a:r>
                  <a:rPr lang="en-US" dirty="0">
                    <a:solidFill>
                      <a:srgbClr val="014188"/>
                    </a:solidFill>
                  </a:rPr>
                  <a:t>at 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somewhat </a:t>
                </a:r>
                <a:r>
                  <a:rPr lang="en-US" dirty="0">
                    <a:solidFill>
                      <a:srgbClr val="014188"/>
                    </a:solidFill>
                  </a:rPr>
                  <a:t>different </a:t>
                </a:r>
                <a:r>
                  <a:rPr lang="en-US" dirty="0" smtClean="0">
                    <a:solidFill>
                      <a:srgbClr val="014188"/>
                    </a:solidFill>
                  </a:rPr>
                  <a:t>wavelengths, complicating use for spectroscopic applications.</a:t>
                </a:r>
              </a:p>
              <a:p>
                <a:endParaRPr lang="en-US" dirty="0">
                  <a:solidFill>
                    <a:srgbClr val="014188"/>
                  </a:solidFill>
                </a:endParaRPr>
              </a:p>
              <a:p>
                <a:endParaRPr lang="en-US" dirty="0" smtClean="0">
                  <a:solidFill>
                    <a:srgbClr val="014188"/>
                  </a:solidFill>
                </a:endParaRPr>
              </a:p>
              <a:p>
                <a:endParaRPr lang="en-US" dirty="0">
                  <a:solidFill>
                    <a:srgbClr val="014188"/>
                  </a:solidFill>
                </a:endParaRPr>
              </a:p>
              <a:p>
                <a:endParaRPr lang="en-US" dirty="0" smtClean="0">
                  <a:solidFill>
                    <a:srgbClr val="014188"/>
                  </a:solidFill>
                </a:endParaRPr>
              </a:p>
              <a:p>
                <a:endParaRPr lang="en-US" dirty="0">
                  <a:solidFill>
                    <a:srgbClr val="014188"/>
                  </a:solidFill>
                </a:endParaRPr>
              </a:p>
              <a:p>
                <a:endParaRPr lang="en-US" dirty="0" smtClean="0">
                  <a:solidFill>
                    <a:srgbClr val="014188"/>
                  </a:solidFill>
                </a:endParaRPr>
              </a:p>
              <a:p>
                <a:endParaRPr lang="en-US" dirty="0">
                  <a:solidFill>
                    <a:srgbClr val="014188"/>
                  </a:solidFill>
                </a:endParaRPr>
              </a:p>
              <a:p>
                <a:r>
                  <a:rPr lang="en-US" sz="1800" dirty="0" smtClean="0">
                    <a:solidFill>
                      <a:srgbClr val="014188"/>
                    </a:solidFill>
                  </a:rPr>
                  <a:t>LCLS: 2.35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rgbClr val="014188"/>
                    </a:solidFill>
                  </a:rPr>
                  <a:t> = 21 </a:t>
                </a:r>
                <a:r>
                  <a:rPr lang="el-GR" sz="2000" dirty="0" smtClean="0">
                    <a:solidFill>
                      <a:srgbClr val="014188"/>
                    </a:solidFill>
                  </a:rPr>
                  <a:t>μ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m </a:t>
                </a:r>
                <a:r>
                  <a:rPr lang="en-US" sz="1800" dirty="0" smtClean="0">
                    <a:solidFill>
                      <a:srgbClr val="014188"/>
                    </a:solidFill>
                  </a:rPr>
                  <a:t>FWHM bunch 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length. </a:t>
                </a:r>
              </a:p>
              <a:p>
                <a:r>
                  <a:rPr lang="en-US" sz="2000" dirty="0" smtClean="0">
                    <a:solidFill>
                      <a:srgbClr val="014188"/>
                    </a:solidFill>
                  </a:rPr>
                  <a:t>Each e</a:t>
                </a:r>
                <a:r>
                  <a:rPr lang="en-US" sz="2800" baseline="30000" dirty="0" smtClean="0">
                    <a:solidFill>
                      <a:srgbClr val="014188"/>
                    </a:solidFill>
                  </a:rPr>
                  <a:t>- </a:t>
                </a:r>
                <a:r>
                  <a:rPr lang="en-US" sz="2000" dirty="0" err="1" smtClean="0">
                    <a:solidFill>
                      <a:srgbClr val="014188"/>
                    </a:solidFill>
                  </a:rPr>
                  <a:t>microbunch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≅ 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500 waves x 1.5 Å = 75 nm length.       (if </a:t>
                </a:r>
                <a:r>
                  <a:rPr lang="el-GR" sz="2000" dirty="0" smtClean="0">
                    <a:solidFill>
                      <a:srgbClr val="0141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sz="2000" dirty="0" smtClean="0">
                    <a:solidFill>
                      <a:srgbClr val="0141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Δλ</a:t>
                </a:r>
                <a:r>
                  <a:rPr lang="en-US" sz="2000" dirty="0" smtClean="0">
                    <a:solidFill>
                      <a:srgbClr val="0141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500)</a:t>
                </a:r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r>
                  <a:rPr lang="en-US" sz="2000" dirty="0" smtClean="0">
                    <a:solidFill>
                      <a:srgbClr val="014188"/>
                    </a:solidFill>
                    <a:latin typeface="+mn-lt"/>
                    <a:ea typeface="Cambria Math" panose="02040503050406030204" pitchFamily="18" charset="0"/>
                  </a:rPr>
                  <a:t>∴ </a:t>
                </a:r>
                <a:r>
                  <a:rPr lang="en-US" sz="2000" dirty="0" smtClean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Bunch can can support of order </a:t>
                </a:r>
                <a:r>
                  <a:rPr lang="en-US" sz="2000" dirty="0">
                    <a:solidFill>
                      <a:srgbClr val="9A172F"/>
                    </a:solidFill>
                  </a:rPr>
                  <a:t>21 </a:t>
                </a:r>
                <a:r>
                  <a:rPr lang="el-GR" sz="2000" dirty="0">
                    <a:solidFill>
                      <a:srgbClr val="9A172F"/>
                    </a:solidFill>
                  </a:rPr>
                  <a:t>μ</a:t>
                </a:r>
                <a:r>
                  <a:rPr lang="en-US" sz="2000" dirty="0">
                    <a:solidFill>
                      <a:srgbClr val="9A172F"/>
                    </a:solidFill>
                  </a:rPr>
                  <a:t>m </a:t>
                </a:r>
                <a:r>
                  <a:rPr lang="en-US" sz="2000" dirty="0" smtClean="0">
                    <a:solidFill>
                      <a:srgbClr val="9A172F"/>
                    </a:solidFill>
                  </a:rPr>
                  <a:t>/75 nm = 3</a:t>
                </a:r>
                <a:r>
                  <a:rPr lang="en-US" sz="2000" dirty="0" smtClean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00 </a:t>
                </a:r>
                <a:r>
                  <a:rPr lang="en-US" sz="2000" dirty="0" err="1" smtClean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microbunches</a:t>
                </a:r>
                <a:r>
                  <a:rPr lang="en-US" sz="2000" dirty="0" smtClean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 , </a:t>
                </a:r>
              </a:p>
              <a:p>
                <a:r>
                  <a:rPr lang="en-US" sz="2000" dirty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n-US" sz="2000" dirty="0" smtClean="0">
                    <a:solidFill>
                      <a:srgbClr val="9A172F"/>
                    </a:solidFill>
                    <a:latin typeface="+mn-lt"/>
                    <a:ea typeface="Cambria Math" panose="02040503050406030204" pitchFamily="18" charset="0"/>
                  </a:rPr>
                  <a:t>  each radiating at slightly different wavelengths. </a:t>
                </a:r>
              </a:p>
              <a:p>
                <a:r>
                  <a:rPr lang="en-US" sz="2000" dirty="0" smtClean="0">
                    <a:solidFill>
                      <a:srgbClr val="014188"/>
                    </a:solidFill>
                    <a:ea typeface="Cambria Math" panose="02040503050406030204" pitchFamily="18" charset="0"/>
                  </a:rPr>
                  <a:t>Solutions </a:t>
                </a:r>
                <a:r>
                  <a:rPr lang="en-US" sz="2000" dirty="0">
                    <a:solidFill>
                      <a:srgbClr val="014188"/>
                    </a:solidFill>
                    <a:ea typeface="Cambria Math" panose="02040503050406030204" pitchFamily="18" charset="0"/>
                  </a:rPr>
                  <a:t>which would provide a narrower FEL spectral width include shorter electron bunches, ‘self-seeding’ (spectral filtering) to minimize spectral bandwidth, or the possible future use of a strong seed pulse.</a:t>
                </a:r>
                <a:endParaRPr lang="en-US" sz="2000" dirty="0">
                  <a:solidFill>
                    <a:srgbClr val="014188"/>
                  </a:solidFill>
                </a:endParaRPr>
              </a:p>
              <a:p>
                <a:r>
                  <a:rPr lang="en-US" sz="2000" dirty="0" smtClean="0">
                    <a:solidFill>
                      <a:srgbClr val="014188"/>
                    </a:solidFill>
                    <a:latin typeface="+mn-lt"/>
                    <a:ea typeface="Cambria Math" panose="02040503050406030204" pitchFamily="18" charset="0"/>
                  </a:rPr>
                  <a:t>.</a:t>
                </a:r>
                <a:endParaRPr lang="en-US" sz="2000" dirty="0">
                  <a:solidFill>
                    <a:srgbClr val="014188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3" y="824423"/>
                <a:ext cx="8841838" cy="5878532"/>
              </a:xfrm>
              <a:prstGeom prst="rect">
                <a:avLst/>
              </a:prstGeom>
              <a:blipFill>
                <a:blip r:embed="rId3"/>
                <a:stretch>
                  <a:fillRect l="-1103" t="-725" r="-552" b="-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7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resulting in many spectral spikes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6" y="1088452"/>
            <a:ext cx="6894838" cy="3420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65" y="5222390"/>
            <a:ext cx="702303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 </a:t>
            </a:r>
            <a:r>
              <a:rPr lang="en-US" sz="18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D. Zhu, J. Hastings and Y. Feng, SLAC. </a:t>
            </a:r>
          </a:p>
          <a:p>
            <a:pPr lvl="0"/>
            <a:r>
              <a:rPr lang="en-US" sz="18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Zhu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"A Single-Shot </a:t>
            </a:r>
            <a:r>
              <a:rPr lang="en-US" sz="1800" dirty="0" err="1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Transmissive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Spectrometer for Hard X-Ray Free Electron Lasers," </a:t>
            </a:r>
            <a:r>
              <a:rPr lang="en-US" sz="1800" i="1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Appl. Phys. Lett.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034103 (2012).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Self-seeding of an FEL to obtain a narrower spectrum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996545"/>
            <a:ext cx="8359580" cy="56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Self-seeding at LCLS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62" y="998465"/>
            <a:ext cx="7573188" cy="1640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162" y="2844756"/>
            <a:ext cx="76522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31F20"/>
                </a:solidFill>
                <a:latin typeface="Arial Narrow" panose="020B0606020202030204" pitchFamily="34" charset="0"/>
              </a:rPr>
              <a:t>|</a:t>
            </a:r>
            <a:r>
              <a:rPr lang="en-US" sz="2000" dirty="0" smtClean="0">
                <a:solidFill>
                  <a:srgbClr val="231F20"/>
                </a:solidFill>
                <a:latin typeface="Tahoma" panose="020B0604030504040204" pitchFamily="34" charset="0"/>
              </a:rPr>
              <a:t>Layout </a:t>
            </a:r>
            <a:r>
              <a:rPr lang="en-US" sz="2000" dirty="0">
                <a:solidFill>
                  <a:srgbClr val="231F20"/>
                </a:solidFill>
                <a:latin typeface="Tahoma" panose="020B0604030504040204" pitchFamily="34" charset="0"/>
              </a:rPr>
              <a:t>of the LCLS </a:t>
            </a:r>
            <a:r>
              <a:rPr lang="en-US" sz="2000" dirty="0" err="1">
                <a:solidFill>
                  <a:srgbClr val="231F20"/>
                </a:solidFill>
                <a:latin typeface="Tahoma" panose="020B0604030504040204" pitchFamily="34" charset="0"/>
              </a:rPr>
              <a:t>undulator</a:t>
            </a:r>
            <a:r>
              <a:rPr lang="en-US" sz="2000" dirty="0">
                <a:solidFill>
                  <a:srgbClr val="231F20"/>
                </a:solidFill>
                <a:latin typeface="Tahoma" panose="020B0604030504040204" pitchFamily="34" charset="0"/>
              </a:rPr>
              <a:t> with a self-seeding chicane, </a:t>
            </a:r>
            <a:r>
              <a:rPr lang="en-US" sz="2000" dirty="0" smtClean="0">
                <a:solidFill>
                  <a:srgbClr val="231F20"/>
                </a:solidFill>
                <a:latin typeface="Tahoma" panose="020B0604030504040204" pitchFamily="34" charset="0"/>
              </a:rPr>
              <a:t>diamond (004) </a:t>
            </a:r>
            <a:r>
              <a:rPr lang="en-US" sz="2000" dirty="0" err="1">
                <a:solidFill>
                  <a:srgbClr val="231F20"/>
                </a:solidFill>
                <a:latin typeface="Tahoma" panose="020B0604030504040204" pitchFamily="34" charset="0"/>
              </a:rPr>
              <a:t>monochromator</a:t>
            </a:r>
            <a:r>
              <a:rPr lang="en-US" sz="2000" dirty="0">
                <a:solidFill>
                  <a:srgbClr val="231F20"/>
                </a:solidFill>
                <a:latin typeface="Tahoma" panose="020B0604030504040204" pitchFamily="34" charset="0"/>
              </a:rPr>
              <a:t>, gas detector and hard-X-ray spectrometer. 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</a:rPr>
              <a:t>The chicane 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is greatly </a:t>
            </a:r>
            <a:r>
              <a:rPr lang="en-US" sz="2000" dirty="0">
                <a:solidFill>
                  <a:srgbClr val="231F20"/>
                </a:solidFill>
                <a:latin typeface="Arial" panose="020B0604020202020204" pitchFamily="34" charset="0"/>
              </a:rPr>
              <a:t>exaggerated in scale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The delay of both photons, by multiple reflections within the crystal, and electrons diverted through the chicane, is ~ 20 </a:t>
            </a:r>
            <a:r>
              <a:rPr lang="en-US" sz="20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fsec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The chicane washes out electron density </a:t>
            </a:r>
            <a:r>
              <a:rPr lang="en-US" sz="20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microbunching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, providing a clean electron beam entering the seeded section. </a:t>
            </a:r>
          </a:p>
          <a:p>
            <a:r>
              <a:rPr lang="en-US" sz="20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E</a:t>
            </a:r>
            <a:r>
              <a:rPr lang="en-US" sz="2800" baseline="-250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 = 8.3 </a:t>
            </a:r>
            <a:r>
              <a:rPr lang="en-US" sz="20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keV</a:t>
            </a:r>
            <a:r>
              <a:rPr lang="en-US" sz="2000" dirty="0" smtClean="0">
                <a:solidFill>
                  <a:srgbClr val="231F20"/>
                </a:solidFill>
                <a:latin typeface="Arial" panose="020B0604020202020204" pitchFamily="34" charset="0"/>
              </a:rPr>
              <a:t>, single pulse spectrum is narrow, </a:t>
            </a:r>
            <a:r>
              <a:rPr lang="el-GR" sz="20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Δλ</a:t>
            </a:r>
            <a:r>
              <a:rPr lang="en-US" sz="2000" dirty="0" smtClean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2000</a:t>
            </a:r>
            <a:r>
              <a:rPr lang="en-US" sz="2000" dirty="0" smtClean="0">
                <a:solidFill>
                  <a:srgbClr val="231F20"/>
                </a:solidFill>
                <a:latin typeface="+mn-lt"/>
                <a:cs typeface="Times New Roman" panose="02020603050405020304" pitchFamily="18" charset="0"/>
              </a:rPr>
              <a:t>, but intensity variation is large (~50%).</a:t>
            </a:r>
            <a:endParaRPr lang="en-US" sz="2000" dirty="0">
              <a:solidFill>
                <a:srgbClr val="231F20"/>
              </a:solidFill>
              <a:latin typeface="+mn-lt"/>
            </a:endParaRPr>
          </a:p>
          <a:p>
            <a:endParaRPr lang="en-US" sz="2000" dirty="0" smtClean="0">
              <a:solidFill>
                <a:srgbClr val="231F20"/>
              </a:solidFill>
              <a:latin typeface="Arial" panose="020B0604020202020204" pitchFamily="34" charset="0"/>
            </a:endParaRPr>
          </a:p>
          <a:p>
            <a:r>
              <a:rPr lang="en-US" sz="1800" dirty="0" smtClean="0">
                <a:solidFill>
                  <a:srgbClr val="231F20"/>
                </a:solidFill>
                <a:latin typeface="Arial" panose="020B0604020202020204" pitchFamily="34" charset="0"/>
              </a:rPr>
              <a:t>J. </a:t>
            </a:r>
            <a:r>
              <a:rPr lang="en-US" sz="1800" dirty="0" err="1" smtClean="0">
                <a:solidFill>
                  <a:srgbClr val="231F20"/>
                </a:solidFill>
                <a:latin typeface="Arial" panose="020B0604020202020204" pitchFamily="34" charset="0"/>
              </a:rPr>
              <a:t>Amann</a:t>
            </a:r>
            <a:r>
              <a:rPr lang="en-US" sz="1800" dirty="0" smtClean="0">
                <a:solidFill>
                  <a:srgbClr val="231F20"/>
                </a:solidFill>
                <a:latin typeface="Arial" panose="020B0604020202020204" pitchFamily="34" charset="0"/>
              </a:rPr>
              <a:t> et al., “Demonstration of self-seeding in a hard x-ray free-electron laser”, </a:t>
            </a:r>
            <a:r>
              <a:rPr lang="en-US" sz="1800" i="1" dirty="0" smtClean="0">
                <a:solidFill>
                  <a:srgbClr val="231F20"/>
                </a:solidFill>
                <a:latin typeface="Arial" panose="020B0604020202020204" pitchFamily="34" charset="0"/>
              </a:rPr>
              <a:t>Nature Photonics </a:t>
            </a:r>
            <a:r>
              <a:rPr lang="en-US" sz="1800" b="1" dirty="0" smtClean="0">
                <a:solidFill>
                  <a:srgbClr val="231F20"/>
                </a:solidFill>
                <a:latin typeface="Arial" panose="020B0604020202020204" pitchFamily="34" charset="0"/>
              </a:rPr>
              <a:t>6</a:t>
            </a:r>
            <a:r>
              <a:rPr lang="en-US" sz="1800" i="1" dirty="0" smtClean="0">
                <a:solidFill>
                  <a:srgbClr val="231F20"/>
                </a:solidFill>
                <a:latin typeface="Arial" panose="020B0604020202020204" pitchFamily="34" charset="0"/>
              </a:rPr>
              <a:t>, </a:t>
            </a:r>
            <a:r>
              <a:rPr lang="en-US" sz="1800" dirty="0" smtClean="0">
                <a:solidFill>
                  <a:srgbClr val="231F20"/>
                </a:solidFill>
                <a:latin typeface="Arial" panose="020B0604020202020204" pitchFamily="34" charset="0"/>
              </a:rPr>
              <a:t>693</a:t>
            </a:r>
            <a:r>
              <a:rPr lang="en-US" sz="1800" i="1" dirty="0" smtClean="0">
                <a:solidFill>
                  <a:srgbClr val="231F20"/>
                </a:solidFill>
                <a:latin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231F20"/>
                </a:solidFill>
                <a:latin typeface="Arial" panose="020B0604020202020204" pitchFamily="34" charset="0"/>
              </a:rPr>
              <a:t>(2012)</a:t>
            </a:r>
            <a:endParaRPr lang="en-US" sz="1800" dirty="0">
              <a:solidFill>
                <a:srgbClr val="231F2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Narrowed SASE FEL spectrum with “self-seeding”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7" y="909374"/>
            <a:ext cx="3364887" cy="561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432" y="4685022"/>
            <a:ext cx="5819428" cy="1708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0887" y="3812123"/>
            <a:ext cx="394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9A172F"/>
                </a:solidFill>
              </a:rPr>
              <a:t>8300 eV/30 eV ~ 280 spectral spikes</a:t>
            </a:r>
            <a:endParaRPr lang="en-US" sz="1800" dirty="0">
              <a:solidFill>
                <a:srgbClr val="9A17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0"/>
            <a:ext cx="5690409" cy="762000"/>
          </a:xfrm>
        </p:spPr>
        <p:txBody>
          <a:bodyPr/>
          <a:lstStyle/>
          <a:p>
            <a:r>
              <a:rPr lang="en-US" dirty="0" smtClean="0"/>
              <a:t>Spectral bandwidth of an x-ray 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8113" y="842267"/>
                <a:ext cx="8844522" cy="59400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014188"/>
                    </a:solidFill>
                  </a:rPr>
                  <a:t>As 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a first cut we model the spectrum of a one-dimensional FEL of constant gain length L</a:t>
                </a:r>
                <a:r>
                  <a:rPr lang="en-US" sz="2000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2000" dirty="0" smtClean="0">
                    <a:solidFill>
                      <a:srgbClr val="014188"/>
                    </a:solidFill>
                  </a:rPr>
                  <a:t>, as an oscillating electric field of exponentially increasing amplitude.</a:t>
                </a: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 smtClean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endParaRPr lang="en-US" sz="2000" dirty="0">
                  <a:solidFill>
                    <a:srgbClr val="014188"/>
                  </a:solidFill>
                </a:endParaRP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2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L</a:t>
                </a:r>
                <a:r>
                  <a:rPr lang="en-US" sz="1600" i="1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>
                    <a:solidFill>
                      <a:srgbClr val="014188"/>
                    </a:solidFill>
                  </a:rPr>
                  <a:t>is the e-folding distance for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the</a:t>
                </a: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electric field and</a:t>
                </a:r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2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L</a:t>
                </a:r>
                <a:r>
                  <a:rPr lang="en-US" sz="1600" i="1" baseline="-25000" dirty="0" smtClean="0">
                    <a:solidFill>
                      <a:srgbClr val="014188"/>
                    </a:solidFill>
                  </a:rPr>
                  <a:t>G</a:t>
                </a:r>
                <a:r>
                  <a:rPr lang="en-US" sz="1600" i="1" dirty="0" smtClean="0">
                    <a:solidFill>
                      <a:srgbClr val="014188"/>
                    </a:solidFill>
                  </a:rPr>
                  <a:t>/c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is the time</a:t>
                </a: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             for photons to traverse that distance.</a:t>
                </a:r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                                                            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(~610 @ LCLS)</a:t>
                </a:r>
              </a:p>
              <a:p>
                <a:r>
                  <a:rPr lang="en-US" sz="1600" dirty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                                                                                                                                      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(1D, </a:t>
                </a:r>
                <a:r>
                  <a:rPr lang="el-GR" sz="1200" dirty="0" smtClean="0">
                    <a:solidFill>
                      <a:srgbClr val="9A172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Δγ</a:t>
                </a:r>
                <a:r>
                  <a:rPr lang="en-US" sz="1200" dirty="0" smtClean="0">
                    <a:solidFill>
                      <a:srgbClr val="9A172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0)</a:t>
                </a:r>
                <a:r>
                  <a:rPr lang="en-US" sz="1200" dirty="0" smtClean="0">
                    <a:solidFill>
                      <a:srgbClr val="9A172F"/>
                    </a:solidFill>
                  </a:rPr>
                  <a:t>                                                                                                                   </a:t>
                </a:r>
                <a:endParaRPr lang="en-US" sz="1600" dirty="0" smtClean="0">
                  <a:solidFill>
                    <a:srgbClr val="9A172F"/>
                  </a:solidFill>
                </a:endParaRPr>
              </a:p>
              <a:p>
                <a:endParaRPr lang="en-US" sz="1600" dirty="0" smtClean="0">
                  <a:solidFill>
                    <a:srgbClr val="014188"/>
                  </a:solidFill>
                </a:endParaRPr>
              </a:p>
              <a:p>
                <a:endParaRPr lang="en-US" sz="1600" dirty="0" smtClean="0">
                  <a:solidFill>
                    <a:srgbClr val="014188"/>
                  </a:solidFill>
                </a:endParaRPr>
              </a:p>
              <a:p>
                <a:r>
                  <a:rPr lang="en-US" sz="1600" dirty="0" smtClean="0">
                    <a:solidFill>
                      <a:srgbClr val="014188"/>
                    </a:solidFill>
                  </a:rPr>
                  <a:t>Caveats</a:t>
                </a:r>
                <a:r>
                  <a:rPr lang="en-US" sz="1600" dirty="0">
                    <a:solidFill>
                      <a:srgbClr val="014188"/>
                    </a:solidFill>
                  </a:rPr>
                  <a:t>: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This assumes a 1D constant gain model, well below </a:t>
                </a:r>
                <a:r>
                  <a:rPr lang="en-US" sz="1600" dirty="0" err="1" smtClean="0">
                    <a:solidFill>
                      <a:srgbClr val="014188"/>
                    </a:solidFill>
                  </a:rPr>
                  <a:t>saturation,with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l-GR" sz="1600" dirty="0" smtClean="0">
                    <a:solidFill>
                      <a:srgbClr val="014188"/>
                    </a:solidFill>
                  </a:rPr>
                  <a:t>Δ</a:t>
                </a:r>
                <a:r>
                  <a:rPr lang="el-GR" sz="1600" dirty="0" smtClean="0">
                    <a:solidFill>
                      <a:srgbClr val="0141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= 0. 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Transverse variations will affect spectral bandwidth. </a:t>
                </a:r>
                <a:r>
                  <a:rPr lang="en-US" sz="1600" dirty="0" err="1" smtClean="0">
                    <a:solidFill>
                      <a:srgbClr val="014188"/>
                    </a:solidFill>
                  </a:rPr>
                  <a:t>Geloni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r>
                  <a:rPr lang="en-US" sz="1600" dirty="0">
                    <a:solidFill>
                      <a:srgbClr val="014188"/>
                    </a:solidFill>
                  </a:rPr>
                  <a:t>et al. (NJP, 12, 035021, March 2010) point out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600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6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14188"/>
                    </a:solidFill>
                  </a:rPr>
                  <a:t> is the number of cycles in one gain </a:t>
                </a:r>
                <a:r>
                  <a:rPr lang="en-US" sz="1600" dirty="0" smtClean="0">
                    <a:solidFill>
                      <a:srgbClr val="014188"/>
                    </a:solidFill>
                  </a:rPr>
                  <a:t>length. Also </a:t>
                </a:r>
                <a:r>
                  <a:rPr lang="en-US" sz="1600" dirty="0">
                    <a:solidFill>
                      <a:srgbClr val="014188"/>
                    </a:solidFill>
                    <a:latin typeface="+mn-lt"/>
                  </a:rPr>
                  <a:t>s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ee ref.6.27, </a:t>
                </a:r>
                <a:r>
                  <a:rPr lang="en-US" sz="1600" dirty="0" err="1" smtClean="0">
                    <a:solidFill>
                      <a:srgbClr val="014188"/>
                    </a:solidFill>
                    <a:latin typeface="+mn-lt"/>
                  </a:rPr>
                  <a:t>Schmüser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 et al.,p.69, Eq.(5.14) for z=8L</a:t>
                </a:r>
                <a:r>
                  <a:rPr lang="en-US" sz="1600" baseline="-25000" dirty="0" smtClean="0">
                    <a:solidFill>
                      <a:srgbClr val="014188"/>
                    </a:solidFill>
                    <a:latin typeface="+mn-lt"/>
                  </a:rPr>
                  <a:t>G</a:t>
                </a:r>
                <a:r>
                  <a:rPr lang="en-US" sz="1600" dirty="0" smtClean="0">
                    <a:solidFill>
                      <a:srgbClr val="014188"/>
                    </a:solidFill>
                    <a:latin typeface="+mn-lt"/>
                  </a:rPr>
                  <a:t>, and ref 6.28, Kim et al., pp.116 and 142 for further discussions. </a:t>
                </a:r>
                <a:endParaRPr lang="en-US" sz="2000" dirty="0">
                  <a:solidFill>
                    <a:srgbClr val="014188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3" y="842267"/>
                <a:ext cx="8844522" cy="5940088"/>
              </a:xfrm>
              <a:prstGeom prst="rect">
                <a:avLst/>
              </a:prstGeom>
              <a:blipFill>
                <a:blip r:embed="rId2"/>
                <a:stretch>
                  <a:fillRect l="-758" t="-410" r="-551" b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18881" y="3517253"/>
                <a:ext cx="2923877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 smtClean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en-US" sz="18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8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881" y="3517253"/>
                <a:ext cx="2923877" cy="404983"/>
              </a:xfrm>
              <a:prstGeom prst="rect">
                <a:avLst/>
              </a:prstGeom>
              <a:blipFill>
                <a:blip r:embed="rId3"/>
                <a:stretch>
                  <a:fillRect t="-156061" r="-21294" b="-2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480651" y="3855692"/>
                <a:ext cx="23506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1800" i="0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14188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num>
                      <m:den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1800" i="1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</m:oMath>
                </a14:m>
                <a:r>
                  <a:rPr lang="en-US" dirty="0" smtClean="0"/>
                  <a:t>      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651" y="3855692"/>
                <a:ext cx="2350687" cy="461665"/>
              </a:xfrm>
              <a:prstGeom prst="rect">
                <a:avLst/>
              </a:prstGeom>
              <a:blipFill>
                <a:blip r:embed="rId4"/>
                <a:stretch>
                  <a:fillRect t="-75000" b="-1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54933" y="3487758"/>
                <a:ext cx="2922275" cy="6283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600" i="0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r>
                                        <a:rPr lang="en-US" sz="1600" i="0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14188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0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933" y="3487758"/>
                <a:ext cx="2922275" cy="628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560374" y="4120453"/>
                <a:ext cx="3216834" cy="610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𝛥𝜔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f>
                            <m:fPr>
                              <m:type m:val="lin"/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14188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374" y="4120453"/>
                <a:ext cx="3216834" cy="6102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89186" y="4212482"/>
                <a:ext cx="1328825" cy="3954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0">
                        <a:solidFill>
                          <a:srgbClr val="014188"/>
                        </a:solidFill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0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sSub>
                      <m:sSubPr>
                        <m:ctrlP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800" i="1">
                            <a:solidFill>
                              <a:srgbClr val="014188"/>
                            </a:solidFill>
                            <a:latin typeface="Cambria Math" panose="02040503050406030204" pitchFamily="18" charset="0"/>
                          </a:rPr>
                          <m:t>𝐹𝐸𝐿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14188"/>
                    </a:solidFill>
                  </a:rPr>
                  <a:t> </a:t>
                </a:r>
                <a:endParaRPr lang="en-US" sz="1600" dirty="0">
                  <a:solidFill>
                    <a:srgbClr val="014188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186" y="4212482"/>
                <a:ext cx="1328825" cy="395429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60374" y="4811015"/>
                <a:ext cx="2142951" cy="554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𝛥𝜔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14188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  <m:r>
                            <a:rPr lang="en-US" sz="1600" i="0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US" sz="1600" i="0">
                          <a:solidFill>
                            <a:srgbClr val="014188"/>
                          </a:solidFill>
                          <a:latin typeface="Cambria Math" panose="02040503050406030204" pitchFamily="18" charset="0"/>
                        </a:rPr>
                        <m:t>=1.47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14188"/>
                              </a:solidFill>
                              <a:latin typeface="Cambria Math" panose="02040503050406030204" pitchFamily="18" charset="0"/>
                            </a:rPr>
                            <m:t>𝐹𝐸𝐿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374" y="4811015"/>
                <a:ext cx="2142951" cy="554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48" y="1526804"/>
            <a:ext cx="6220214" cy="20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93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Young’s double slit to measure spatial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57" y="1389913"/>
            <a:ext cx="6290196" cy="3311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04613" y="5328899"/>
            <a:ext cx="3478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4188"/>
                </a:solidFill>
              </a:rPr>
              <a:t>Courtesy of </a:t>
            </a:r>
            <a:r>
              <a:rPr lang="en-US" sz="1800" dirty="0" err="1">
                <a:solidFill>
                  <a:srgbClr val="014188"/>
                </a:solidFill>
              </a:rPr>
              <a:t>Changyong</a:t>
            </a:r>
            <a:r>
              <a:rPr lang="en-US" sz="1800" dirty="0">
                <a:solidFill>
                  <a:srgbClr val="014188"/>
                </a:solidFill>
              </a:rPr>
              <a:t> Song (POSTECH)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58000" contrast="59000"/>
          </a:blip>
          <a:stretch>
            <a:fillRect/>
          </a:stretch>
        </p:blipFill>
        <p:spPr>
          <a:xfrm>
            <a:off x="6827125" y="1942175"/>
            <a:ext cx="1244853" cy="2086618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719129" y="53288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800" dirty="0">
                <a:solidFill>
                  <a:srgbClr val="014188"/>
                </a:solidFill>
              </a:rPr>
              <a:t>송창용</a:t>
            </a:r>
            <a:endParaRPr lang="en-US" sz="18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86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spatial coherence with Young’s double slit interferometer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4" descr="Youngs4p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27" y="880380"/>
            <a:ext cx="7887450" cy="56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Young’s double slit experiment with phase coherent emitters (some lasers, or properly seeded FELs)</a:t>
            </a:r>
          </a:p>
        </p:txBody>
      </p:sp>
      <p:sp>
        <p:nvSpPr>
          <p:cNvPr id="4403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84B9B94-4350-495E-B03E-27DC20607D43}" type="slidenum">
              <a:rPr lang="en-US" altLang="en-US" sz="900">
                <a:solidFill>
                  <a:srgbClr val="177A6F"/>
                </a:solidFill>
                <a:latin typeface="Arial" panose="020B0604020202020204" pitchFamily="34" charset="0"/>
              </a:rPr>
              <a:pPr/>
              <a:t>48</a:t>
            </a:fld>
            <a:endParaRPr lang="en-US" altLang="en-US" sz="900" dirty="0">
              <a:solidFill>
                <a:srgbClr val="177A6F"/>
              </a:solidFill>
              <a:latin typeface="Arial" panose="020B0604020202020204" pitchFamily="34" charset="0"/>
            </a:endParaRPr>
          </a:p>
        </p:txBody>
      </p:sp>
      <p:pic>
        <p:nvPicPr>
          <p:cNvPr id="44036" name="Picture 3" descr="YoungsExprmt_PhaseCoh_March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89000"/>
            <a:ext cx="8601075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3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coherence of Stanford’s LCLS X-ray 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0523F9-F006-DB4C-A1BA-4F0A3B3E1BA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" y="800564"/>
            <a:ext cx="7345058" cy="57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Recalling </a:t>
            </a:r>
            <a:r>
              <a:rPr lang="en-US" dirty="0" err="1" smtClean="0"/>
              <a:t>Undulator</a:t>
            </a:r>
            <a:r>
              <a:rPr lang="en-US" dirty="0" smtClean="0"/>
              <a:t> radiation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26B83E7-8016-674A-AB8E-830E13120C46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57348" name="Picture 10" descr="Ch05_LG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919563"/>
            <a:ext cx="8780463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5955" y="5947589"/>
            <a:ext cx="3798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</a:rPr>
              <a:t>Following A. Hoffmann (SLAC)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E1FF0-16DC-E341-9AF0-4775486512D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95235" name="Picture 2" descr="PhysRevLett.107_LCLS_cohSept11p1_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042" y="0"/>
            <a:ext cx="5514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80200" y="3513012"/>
            <a:ext cx="326380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LCLS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780 eV (1.6 nm)</a:t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300 </a:t>
            </a:r>
            <a:r>
              <a:rPr lang="en-US" sz="1600" dirty="0" err="1" smtClean="0">
                <a:latin typeface="Times New Roman"/>
                <a:cs typeface="Times New Roman"/>
              </a:rPr>
              <a:t>fsec</a:t>
            </a:r>
            <a:r>
              <a:rPr lang="en-US" sz="1600" dirty="0" smtClean="0">
                <a:latin typeface="Times New Roman"/>
                <a:cs typeface="Times New Roman"/>
              </a:rPr>
              <a:t/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¼ </a:t>
            </a:r>
            <a:r>
              <a:rPr lang="en-US" sz="1600" dirty="0" err="1" smtClean="0">
                <a:latin typeface="Times New Roman"/>
                <a:cs typeface="Times New Roman"/>
              </a:rPr>
              <a:t>nC</a:t>
            </a:r>
            <a:r>
              <a:rPr lang="en-US" sz="1600" dirty="0" smtClean="0">
                <a:latin typeface="Times New Roman"/>
                <a:cs typeface="Times New Roman"/>
              </a:rPr>
              <a:t/>
            </a:r>
            <a:br>
              <a:rPr lang="en-US" sz="1600" dirty="0" smtClean="0">
                <a:latin typeface="Times New Roman"/>
                <a:cs typeface="Times New Roman"/>
              </a:rPr>
            </a:br>
            <a:r>
              <a:rPr lang="en-US" sz="1600" dirty="0" smtClean="0">
                <a:latin typeface="Times New Roman"/>
                <a:cs typeface="Times New Roman"/>
              </a:rPr>
              <a:t>N = 13 </a:t>
            </a:r>
            <a:r>
              <a:rPr lang="en-US" sz="1600" dirty="0" smtClean="0">
                <a:latin typeface="Times New Roman"/>
                <a:ea typeface="ＭＳ ゴシック"/>
                <a:cs typeface="Times New Roman"/>
              </a:rPr>
              <a:t>×</a:t>
            </a:r>
            <a:r>
              <a:rPr lang="en-US" sz="1600" dirty="0" smtClean="0">
                <a:latin typeface="Times New Roman"/>
                <a:cs typeface="Times New Roman"/>
              </a:rPr>
              <a:t> 113 = </a:t>
            </a:r>
            <a:r>
              <a:rPr lang="en-US" sz="1600" dirty="0" smtClean="0">
                <a:latin typeface="Times New Roman"/>
                <a:ea typeface="ＭＳ ゴシック"/>
                <a:cs typeface="Times New Roman"/>
              </a:rPr>
              <a:t>1500</a:t>
            </a:r>
            <a:br>
              <a:rPr lang="en-US" sz="1600" dirty="0" smtClean="0">
                <a:latin typeface="Times New Roman"/>
                <a:ea typeface="ＭＳ ゴシック"/>
                <a:cs typeface="Times New Roman"/>
              </a:rPr>
            </a:br>
            <a:r>
              <a:rPr lang="en-US" sz="1600" dirty="0" smtClean="0">
                <a:latin typeface="Times New Roman"/>
                <a:ea typeface="ＭＳ ゴシック"/>
                <a:cs typeface="Times New Roman"/>
              </a:rPr>
              <a:t>      (of 33)</a:t>
            </a:r>
          </a:p>
          <a:p>
            <a:r>
              <a:rPr lang="en-US" sz="1600" dirty="0" err="1" smtClean="0">
                <a:latin typeface="Times New Roman"/>
                <a:cs typeface="Times New Roman"/>
              </a:rPr>
              <a:t>Δτ</a:t>
            </a:r>
            <a:r>
              <a:rPr lang="en-US" sz="1600" baseline="-25000" dirty="0" err="1" smtClean="0">
                <a:latin typeface="Times New Roman"/>
                <a:cs typeface="Times New Roman"/>
              </a:rPr>
              <a:t>coh</a:t>
            </a:r>
            <a:r>
              <a:rPr lang="en-US" sz="1600" dirty="0" smtClean="0">
                <a:latin typeface="Times New Roman"/>
                <a:cs typeface="Times New Roman"/>
              </a:rPr>
              <a:t> = 0.55 </a:t>
            </a:r>
            <a:r>
              <a:rPr lang="en-US" sz="1600" dirty="0" err="1" smtClean="0">
                <a:latin typeface="Times New Roman"/>
                <a:cs typeface="Times New Roman"/>
              </a:rPr>
              <a:t>fsec</a:t>
            </a:r>
            <a:endParaRPr lang="en-US" sz="1600" dirty="0" smtClean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      (165 nm </a:t>
            </a:r>
            <a:r>
              <a:rPr lang="en-US" sz="1200" dirty="0" smtClean="0">
                <a:latin typeface="Times New Roman"/>
                <a:cs typeface="Times New Roman"/>
              </a:rPr>
              <a:t>@</a:t>
            </a:r>
            <a:r>
              <a:rPr lang="en-US" sz="1600" dirty="0" smtClean="0">
                <a:latin typeface="Times New Roman"/>
                <a:cs typeface="Times New Roman"/>
              </a:rPr>
              <a:t> 300 nm/</a:t>
            </a:r>
            <a:r>
              <a:rPr lang="en-US" sz="1600" dirty="0" err="1" smtClean="0">
                <a:latin typeface="Times New Roman"/>
                <a:cs typeface="Times New Roman"/>
              </a:rPr>
              <a:t>fsec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 err="1" smtClean="0">
                <a:latin typeface="Times New Roman"/>
                <a:cs typeface="Times New Roman"/>
              </a:rPr>
              <a:t>λ/Δλ</a:t>
            </a:r>
            <a:r>
              <a:rPr lang="en-US" sz="1600" dirty="0" smtClean="0">
                <a:latin typeface="Times New Roman"/>
                <a:cs typeface="Times New Roman"/>
              </a:rPr>
              <a:t> = 100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78% energy in a single TEM</a:t>
            </a:r>
            <a:r>
              <a:rPr lang="en-US" sz="1600" baseline="-25000" dirty="0" smtClean="0">
                <a:latin typeface="Times New Roman"/>
                <a:cs typeface="Times New Roman"/>
              </a:rPr>
              <a:t>00</a:t>
            </a:r>
            <a:r>
              <a:rPr lang="en-US" sz="1600" dirty="0" smtClean="0">
                <a:latin typeface="Times New Roman"/>
                <a:cs typeface="Times New Roman"/>
              </a:rPr>
              <a:t> mode</a:t>
            </a:r>
          </a:p>
          <a:p>
            <a:r>
              <a:rPr lang="en-US" sz="1600" dirty="0" err="1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600" dirty="0" smtClean="0">
                <a:latin typeface="Times New Roman"/>
                <a:cs typeface="Times New Roman"/>
              </a:rPr>
              <a:t>-space = 1.2 </a:t>
            </a:r>
            <a:r>
              <a:rPr lang="en-US" sz="1600" dirty="0" err="1" smtClean="0">
                <a:latin typeface="Times New Roman"/>
                <a:cs typeface="Times New Roman"/>
              </a:rPr>
              <a:t>diffr</a:t>
            </a:r>
            <a:r>
              <a:rPr lang="en-US" sz="1600" dirty="0" smtClean="0">
                <a:latin typeface="Times New Roman"/>
                <a:cs typeface="Times New Roman"/>
              </a:rPr>
              <a:t>. Ltd.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92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Spatially Coherent FEL X-rays 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BB120-F55A-A842-8156-A6A32DD8086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14" y="895164"/>
            <a:ext cx="7693924" cy="4803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68182" y="1084368"/>
            <a:ext cx="2304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SLAC/LCLS</a:t>
            </a:r>
          </a:p>
          <a:p>
            <a:r>
              <a:rPr lang="en-US" sz="2000" dirty="0" smtClean="0"/>
              <a:t>780 </a:t>
            </a:r>
            <a:r>
              <a:rPr lang="en-US" sz="2000" dirty="0"/>
              <a:t>eV (1.59 nm)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475" y="5882282"/>
            <a:ext cx="8047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A. </a:t>
            </a:r>
            <a:r>
              <a:rPr lang="en-US" sz="1800" dirty="0" err="1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Vartanyants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"Coherence Properties of Individual Femtosecond Pulses of an X-Ray Free-Electron Laser," </a:t>
            </a:r>
            <a:r>
              <a:rPr lang="en-US" sz="1800" i="1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Phys. Rev. Lett.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r>
              <a:rPr lang="en-US" sz="18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144801 (2011).</a:t>
            </a:r>
            <a:endParaRPr lang="en-US" sz="1600" dirty="0">
              <a:solidFill>
                <a:srgbClr val="01418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Nanostructures fabricated for characterizing beam properties of </a:t>
            </a:r>
            <a:r>
              <a:rPr lang="en-US" dirty="0" err="1" smtClean="0"/>
              <a:t>FELs</a:t>
            </a:r>
            <a:r>
              <a:rPr lang="en-US" dirty="0" smtClean="0"/>
              <a:t> and for imaging experiments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04800" y="1661568"/>
            <a:ext cx="3733800" cy="2895600"/>
            <a:chOff x="138" y="1968"/>
            <a:chExt cx="2880" cy="2297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3276"/>
              <a:ext cx="2688" cy="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925"/>
              <a:ext cx="225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3984"/>
              <a:ext cx="2874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3619"/>
              <a:ext cx="283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4" y="2640"/>
              <a:ext cx="2208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4" y="1968"/>
              <a:ext cx="1296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38" y="2304"/>
              <a:ext cx="1878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44"/>
          <p:cNvSpPr txBox="1">
            <a:spLocks noChangeArrowheads="1"/>
          </p:cNvSpPr>
          <p:nvPr/>
        </p:nvSpPr>
        <p:spPr bwMode="auto">
          <a:xfrm>
            <a:off x="304800" y="4785768"/>
            <a:ext cx="3886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FEL coherence characterization using Young’s double pinhole, double slit, triple slits, nonredundant arrays, etc.  These structures were made using thick Au where great attention was paid to overall film stress.</a:t>
            </a:r>
          </a:p>
        </p:txBody>
      </p:sp>
      <p:pic>
        <p:nvPicPr>
          <p:cNvPr id="15" name="Picture 19" descr="URA_2_5600uc_as copy_uraonly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1585368"/>
            <a:ext cx="30099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44"/>
          <p:cNvSpPr txBox="1">
            <a:spLocks noChangeArrowheads="1"/>
          </p:cNvSpPr>
          <p:nvPr/>
        </p:nvSpPr>
        <p:spPr bwMode="auto">
          <a:xfrm>
            <a:off x="5105400" y="4758781"/>
            <a:ext cx="3810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Two dimensional uniformly redundant array used as the reference for holography experiments at FLASH and ALS.  The right hand picture is a SEM of a newly fabricated URA pattern with features down to 20 nm.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5791200" y="5955756"/>
            <a:ext cx="243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14188"/>
                </a:solidFill>
              </a:rPr>
              <a:t>with Stefano </a:t>
            </a:r>
            <a:r>
              <a:rPr lang="en-US" sz="1400" dirty="0" err="1">
                <a:solidFill>
                  <a:srgbClr val="014188"/>
                </a:solidFill>
              </a:rPr>
              <a:t>Marchesini</a:t>
            </a:r>
            <a:endParaRPr lang="en-US" sz="1400" dirty="0">
              <a:solidFill>
                <a:srgbClr val="014188"/>
              </a:solidFill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483513" y="6014517"/>
            <a:ext cx="2870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014188"/>
                </a:solidFill>
              </a:rPr>
              <a:t>Courtesy of A. </a:t>
            </a:r>
            <a:r>
              <a:rPr lang="en-US" sz="1400" dirty="0" err="1" smtClean="0">
                <a:solidFill>
                  <a:srgbClr val="014188"/>
                </a:solidFill>
              </a:rPr>
              <a:t>Sakdinawat</a:t>
            </a:r>
            <a:r>
              <a:rPr lang="en-US" sz="1400" dirty="0" smtClean="0">
                <a:solidFill>
                  <a:srgbClr val="014188"/>
                </a:solidFill>
              </a:rPr>
              <a:t>, </a:t>
            </a:r>
            <a:r>
              <a:rPr lang="en-US" sz="1400" dirty="0" err="1" smtClean="0">
                <a:solidFill>
                  <a:srgbClr val="014188"/>
                </a:solidFill>
              </a:rPr>
              <a:t>BioE</a:t>
            </a:r>
            <a:r>
              <a:rPr lang="en-US" sz="1400" dirty="0" smtClean="0">
                <a:solidFill>
                  <a:srgbClr val="014188"/>
                </a:solidFill>
              </a:rPr>
              <a:t>, UC Berkeley, now SLAC</a:t>
            </a:r>
            <a:endParaRPr lang="en-US" sz="1400" dirty="0">
              <a:solidFill>
                <a:srgbClr val="014188"/>
              </a:solidFill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228600" y="1051968"/>
            <a:ext cx="3733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u="sng"/>
              <a:t>Coherence Measurements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257800" y="1063081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u="sng"/>
              <a:t>URA Holography</a:t>
            </a:r>
          </a:p>
        </p:txBody>
      </p:sp>
    </p:spTree>
    <p:extLst>
      <p:ext uri="{BB962C8B-B14F-4D97-AF65-F5344CB8AC3E}">
        <p14:creationId xmlns:p14="http://schemas.microsoft.com/office/powerpoint/2010/main" val="24182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pursuit of sub-femtosecond x-ray FEL pulses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4455" y="3853727"/>
            <a:ext cx="6530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14188"/>
                </a:solidFill>
              </a:rPr>
              <a:t>Marinelli</a:t>
            </a:r>
            <a:r>
              <a:rPr lang="en-US" sz="1600" dirty="0" smtClean="0">
                <a:solidFill>
                  <a:srgbClr val="014188"/>
                </a:solidFill>
              </a:rPr>
              <a:t> et </a:t>
            </a:r>
            <a:r>
              <a:rPr lang="en-US" sz="1600" dirty="0" err="1" smtClean="0">
                <a:solidFill>
                  <a:srgbClr val="014188"/>
                </a:solidFill>
              </a:rPr>
              <a:t>al.,”Experimental</a:t>
            </a:r>
            <a:r>
              <a:rPr lang="en-US" sz="1600" dirty="0" smtClean="0">
                <a:solidFill>
                  <a:srgbClr val="014188"/>
                </a:solidFill>
              </a:rPr>
              <a:t> Demonstration of a Single-Spike </a:t>
            </a:r>
          </a:p>
          <a:p>
            <a:r>
              <a:rPr lang="en-US" sz="1600" dirty="0" smtClean="0">
                <a:solidFill>
                  <a:srgbClr val="014188"/>
                </a:solidFill>
              </a:rPr>
              <a:t>Hard-X-ray Free-Electron Laser Starting from Noise”, </a:t>
            </a:r>
            <a:r>
              <a:rPr lang="en-US" sz="1600" i="1" dirty="0" smtClean="0">
                <a:solidFill>
                  <a:srgbClr val="014188"/>
                </a:solidFill>
              </a:rPr>
              <a:t>Appl. Phys. </a:t>
            </a:r>
          </a:p>
          <a:p>
            <a:r>
              <a:rPr lang="en-US" sz="1600" i="1" dirty="0" smtClean="0">
                <a:solidFill>
                  <a:srgbClr val="014188"/>
                </a:solidFill>
              </a:rPr>
              <a:t>Lett. </a:t>
            </a:r>
            <a:r>
              <a:rPr lang="en-US" sz="1600" b="1" dirty="0" smtClean="0">
                <a:solidFill>
                  <a:srgbClr val="014188"/>
                </a:solidFill>
              </a:rPr>
              <a:t>111</a:t>
            </a:r>
            <a:r>
              <a:rPr lang="en-US" sz="1600" dirty="0" smtClean="0">
                <a:solidFill>
                  <a:srgbClr val="014188"/>
                </a:solidFill>
              </a:rPr>
              <a:t>, 151101 (Oct. 2017). </a:t>
            </a:r>
          </a:p>
          <a:p>
            <a:pPr marL="342900" indent="-342900">
              <a:buAutoNum type="alphaUcPeriod"/>
            </a:pPr>
            <a:endParaRPr lang="en-US" sz="1600" dirty="0" smtClean="0"/>
          </a:p>
          <a:p>
            <a:pPr marL="342900" indent="-342900">
              <a:buAutoNum type="alphaUcPeriod"/>
            </a:pP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3636733"/>
            <a:ext cx="1746250" cy="25530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30" y="820697"/>
            <a:ext cx="88893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There is presently much accelerator research into techniques that would  lead to single, sub-femtosecond x-ray pulses. For example, a very short electron bunch capable of supporting only a single </a:t>
            </a:r>
            <a:r>
              <a:rPr lang="en-US" sz="1800" dirty="0" err="1" smtClean="0"/>
              <a:t>microbunch</a:t>
            </a:r>
            <a:r>
              <a:rPr lang="en-US" sz="1800" dirty="0" smtClean="0"/>
              <a:t>. Recently, </a:t>
            </a:r>
            <a:r>
              <a:rPr lang="en-US" sz="1800" dirty="0" err="1" smtClean="0"/>
              <a:t>Marinelli</a:t>
            </a:r>
            <a:r>
              <a:rPr lang="en-US" sz="1800" dirty="0" smtClean="0"/>
              <a:t> et al. demonstrated sub-</a:t>
            </a:r>
            <a:r>
              <a:rPr lang="en-US" sz="1800" dirty="0" err="1" smtClean="0"/>
              <a:t>fsec</a:t>
            </a:r>
            <a:r>
              <a:rPr lang="en-US" sz="1800" dirty="0" smtClean="0"/>
              <a:t> lasing at SLAC’s LCLS employing a transverse slit within a chicane of the electron optics. This</a:t>
            </a:r>
            <a:r>
              <a:rPr lang="en-US" sz="1800" dirty="0"/>
              <a:t> </a:t>
            </a:r>
            <a:r>
              <a:rPr lang="en-US" sz="1800" dirty="0" smtClean="0"/>
              <a:t>spoils the electron beam quality (emittance) for all but a small portion of the beam, such that only that limited length of the beam is capable of lasing. The figure below shows (in blue) the spectrum of a single </a:t>
            </a:r>
            <a:r>
              <a:rPr lang="en-US" sz="1800" dirty="0" err="1" smtClean="0"/>
              <a:t>asec</a:t>
            </a:r>
            <a:r>
              <a:rPr lang="en-US" sz="1800" dirty="0" smtClean="0"/>
              <a:t> x-ray FEL pulse recorded at the LCLS. Based on the measured photon spectral width of </a:t>
            </a:r>
            <a:r>
              <a:rPr lang="en-US" sz="1800" dirty="0" smtClean="0">
                <a:solidFill>
                  <a:srgbClr val="9A172F"/>
                </a:solidFill>
              </a:rPr>
              <a:t>4.5 eV </a:t>
            </a:r>
            <a:r>
              <a:rPr lang="en-US" sz="1800" dirty="0" smtClean="0"/>
              <a:t>the pulse duration is estimated to be </a:t>
            </a:r>
            <a:r>
              <a:rPr lang="en-US" sz="1800" dirty="0" smtClean="0">
                <a:solidFill>
                  <a:srgbClr val="9A172F"/>
                </a:solidFill>
              </a:rPr>
              <a:t>420 </a:t>
            </a:r>
            <a:r>
              <a:rPr lang="en-US" sz="1800" dirty="0" err="1" smtClean="0">
                <a:solidFill>
                  <a:srgbClr val="9A172F"/>
                </a:solidFill>
              </a:rPr>
              <a:t>asec</a:t>
            </a:r>
            <a:r>
              <a:rPr lang="en-US" sz="1800" dirty="0" smtClean="0">
                <a:solidFill>
                  <a:srgbClr val="9A172F"/>
                </a:solidFill>
              </a:rPr>
              <a:t> </a:t>
            </a:r>
            <a:r>
              <a:rPr lang="en-US" sz="1600" dirty="0" smtClean="0">
                <a:solidFill>
                  <a:srgbClr val="9A172F"/>
                </a:solidFill>
              </a:rPr>
              <a:t>FWHM </a:t>
            </a:r>
            <a:r>
              <a:rPr lang="en-US" sz="1800" dirty="0" smtClean="0"/>
              <a:t>at a </a:t>
            </a:r>
            <a:r>
              <a:rPr lang="en-US" sz="1800" dirty="0" smtClean="0">
                <a:solidFill>
                  <a:srgbClr val="9A172F"/>
                </a:solidFill>
              </a:rPr>
              <a:t>5.6 </a:t>
            </a:r>
            <a:r>
              <a:rPr lang="en-US" sz="1800" dirty="0" err="1" smtClean="0">
                <a:solidFill>
                  <a:srgbClr val="9A172F"/>
                </a:solidFill>
              </a:rPr>
              <a:t>keV</a:t>
            </a:r>
            <a:r>
              <a:rPr lang="en-US" sz="1800" dirty="0" smtClean="0">
                <a:solidFill>
                  <a:srgbClr val="9A172F"/>
                </a:solidFill>
              </a:rPr>
              <a:t> </a:t>
            </a:r>
            <a:r>
              <a:rPr lang="en-US" sz="1800" dirty="0" smtClean="0"/>
              <a:t>photon energy. Typical pulse energies varied from </a:t>
            </a:r>
            <a:r>
              <a:rPr lang="en-US" sz="1800" dirty="0" smtClean="0">
                <a:solidFill>
                  <a:srgbClr val="9A172F"/>
                </a:solidFill>
              </a:rPr>
              <a:t>5 to 10 </a:t>
            </a:r>
            <a:r>
              <a:rPr lang="el-GR" sz="1800" dirty="0" smtClean="0">
                <a:solidFill>
                  <a:srgbClr val="9A172F"/>
                </a:solidFill>
                <a:latin typeface="+mn-lt"/>
              </a:rPr>
              <a:t>μ</a:t>
            </a:r>
            <a:r>
              <a:rPr lang="en-US" sz="1800" dirty="0" smtClean="0">
                <a:solidFill>
                  <a:srgbClr val="9A172F"/>
                </a:solidFill>
                <a:latin typeface="+mn-lt"/>
              </a:rPr>
              <a:t>J</a:t>
            </a:r>
            <a:r>
              <a:rPr lang="en-US" sz="1800" dirty="0" smtClean="0">
                <a:latin typeface="+mn-lt"/>
              </a:rPr>
              <a:t>. The red curve shows the spectral envelope of many pulses.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2233632" y="4664651"/>
            <a:ext cx="6389940" cy="1969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1800" dirty="0" smtClean="0"/>
              <a:t>In a second paper Huang et al. at LCLS demonstrated a non-linear bunch compression technique which also generated single electron spikes, radiating single </a:t>
            </a:r>
            <a:r>
              <a:rPr lang="en-US" sz="1800" dirty="0" smtClean="0">
                <a:solidFill>
                  <a:srgbClr val="9A172F"/>
                </a:solidFill>
              </a:rPr>
              <a:t>5.6 </a:t>
            </a:r>
            <a:r>
              <a:rPr lang="en-US" sz="1800" dirty="0" err="1" smtClean="0">
                <a:solidFill>
                  <a:srgbClr val="9A172F"/>
                </a:solidFill>
              </a:rPr>
              <a:t>keV</a:t>
            </a:r>
            <a:r>
              <a:rPr lang="en-US" sz="1800" dirty="0" smtClean="0">
                <a:solidFill>
                  <a:srgbClr val="9A172F"/>
                </a:solidFill>
              </a:rPr>
              <a:t> </a:t>
            </a:r>
            <a:r>
              <a:rPr lang="en-US" sz="1800" dirty="0" smtClean="0"/>
              <a:t>FEL pulses of </a:t>
            </a:r>
            <a:r>
              <a:rPr lang="en-US" sz="1800" dirty="0" smtClean="0">
                <a:solidFill>
                  <a:srgbClr val="9A172F"/>
                </a:solidFill>
              </a:rPr>
              <a:t>11 eV </a:t>
            </a:r>
            <a:r>
              <a:rPr lang="en-US" sz="1800" dirty="0" smtClean="0"/>
              <a:t>spectral bandwidth, corresponding to </a:t>
            </a:r>
            <a:r>
              <a:rPr lang="en-US" sz="1800" dirty="0" smtClean="0">
                <a:solidFill>
                  <a:srgbClr val="9A172F"/>
                </a:solidFill>
              </a:rPr>
              <a:t>162 </a:t>
            </a:r>
            <a:r>
              <a:rPr lang="en-US" sz="1800" dirty="0" err="1" smtClean="0">
                <a:solidFill>
                  <a:srgbClr val="9A172F"/>
                </a:solidFill>
              </a:rPr>
              <a:t>asec</a:t>
            </a:r>
            <a:r>
              <a:rPr lang="en-US" sz="1800" dirty="0" smtClean="0">
                <a:solidFill>
                  <a:srgbClr val="9A172F"/>
                </a:solidFill>
              </a:rPr>
              <a:t> </a:t>
            </a:r>
            <a:r>
              <a:rPr lang="en-US" sz="1600" dirty="0" smtClean="0">
                <a:solidFill>
                  <a:srgbClr val="9A172F"/>
                </a:solidFill>
              </a:rPr>
              <a:t>FWHM</a:t>
            </a:r>
            <a:r>
              <a:rPr lang="en-US" sz="1800" dirty="0" smtClean="0"/>
              <a:t>. </a:t>
            </a:r>
            <a:r>
              <a:rPr lang="en-US" sz="1600" dirty="0" smtClean="0">
                <a:solidFill>
                  <a:srgbClr val="014188"/>
                </a:solidFill>
              </a:rPr>
              <a:t>Huang et </a:t>
            </a:r>
            <a:r>
              <a:rPr lang="en-US" sz="1600" dirty="0" err="1" smtClean="0">
                <a:solidFill>
                  <a:srgbClr val="014188"/>
                </a:solidFill>
              </a:rPr>
              <a:t>al.,“Generating</a:t>
            </a:r>
            <a:r>
              <a:rPr lang="en-US" sz="1600" dirty="0" smtClean="0">
                <a:solidFill>
                  <a:srgbClr val="014188"/>
                </a:solidFill>
              </a:rPr>
              <a:t> Single-Spike Hard X-ray Pulses with Nonlinear Bunch Compression in Free-Electron Lasers”, </a:t>
            </a:r>
            <a:r>
              <a:rPr lang="en-US" sz="1600" i="1" dirty="0" smtClean="0">
                <a:solidFill>
                  <a:srgbClr val="014188"/>
                </a:solidFill>
              </a:rPr>
              <a:t>Phys. Rev. Lett.</a:t>
            </a:r>
            <a:r>
              <a:rPr lang="en-US" sz="1600" dirty="0" smtClean="0">
                <a:solidFill>
                  <a:srgbClr val="014188"/>
                </a:solidFill>
              </a:rPr>
              <a:t> </a:t>
            </a:r>
            <a:r>
              <a:rPr lang="en-US" sz="1600" b="1" dirty="0" smtClean="0">
                <a:solidFill>
                  <a:srgbClr val="014188"/>
                </a:solidFill>
              </a:rPr>
              <a:t>119</a:t>
            </a:r>
            <a:r>
              <a:rPr lang="en-US" sz="1600" dirty="0" smtClean="0">
                <a:solidFill>
                  <a:srgbClr val="014188"/>
                </a:solidFill>
              </a:rPr>
              <a:t>, 154801 (Oct. 2017).</a:t>
            </a:r>
            <a:endParaRPr lang="en-US" sz="1600" dirty="0">
              <a:solidFill>
                <a:srgbClr val="01418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285" y="6101364"/>
            <a:ext cx="1917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Spectral width (eV)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149003" y="4714731"/>
            <a:ext cx="457200" cy="5116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165684" y="4664651"/>
            <a:ext cx="398771" cy="5125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44429" y="4516016"/>
            <a:ext cx="420026" cy="798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Spring-8 and the SACLA XFEL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8" y="882866"/>
            <a:ext cx="7119337" cy="5078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9700" y="5055975"/>
            <a:ext cx="1537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</a:rPr>
              <a:t>Hyogo Pref.</a:t>
            </a:r>
          </a:p>
          <a:p>
            <a:r>
              <a:rPr lang="en-US" sz="2000" dirty="0" smtClean="0">
                <a:solidFill>
                  <a:srgbClr val="014188"/>
                </a:solidFill>
              </a:rPr>
              <a:t>     Japan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78714" y="6082192"/>
            <a:ext cx="4547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188"/>
                </a:solidFill>
              </a:rPr>
              <a:t>Courtesy </a:t>
            </a:r>
            <a:r>
              <a:rPr lang="en-US" sz="2000" dirty="0" smtClean="0">
                <a:solidFill>
                  <a:srgbClr val="014188"/>
                </a:solidFill>
              </a:rPr>
              <a:t>of Tetsuya Ishikawa, Director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8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65D0E-A699-9E43-BBE8-454A46B22F6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72" y="1042792"/>
            <a:ext cx="5852520" cy="4372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883" y="135372"/>
            <a:ext cx="5075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A172F"/>
                </a:solidFill>
                <a:latin typeface="+mj-lt"/>
              </a:rPr>
              <a:t>First </a:t>
            </a:r>
            <a:r>
              <a:rPr lang="en-US" b="1" dirty="0" smtClean="0">
                <a:solidFill>
                  <a:srgbClr val="9A172F"/>
                </a:solidFill>
                <a:latin typeface="+mj-lt"/>
              </a:rPr>
              <a:t>Hard X-ray Lasing </a:t>
            </a:r>
            <a:r>
              <a:rPr lang="en-US" b="1" dirty="0">
                <a:solidFill>
                  <a:srgbClr val="9A172F"/>
                </a:solidFill>
                <a:latin typeface="+mj-lt"/>
              </a:rPr>
              <a:t>at SACLA</a:t>
            </a:r>
          </a:p>
        </p:txBody>
      </p:sp>
      <p:sp>
        <p:nvSpPr>
          <p:cNvPr id="5" name="Rectangle 4"/>
          <p:cNvSpPr/>
          <p:nvPr/>
        </p:nvSpPr>
        <p:spPr>
          <a:xfrm>
            <a:off x="945472" y="5572226"/>
            <a:ext cx="6298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188"/>
                </a:solidFill>
              </a:rPr>
              <a:t>Note the relative angular widths of the ‘</a:t>
            </a:r>
            <a:r>
              <a:rPr lang="en-US" sz="2000" dirty="0" err="1">
                <a:solidFill>
                  <a:srgbClr val="014188"/>
                </a:solidFill>
              </a:rPr>
              <a:t>sponataneous</a:t>
            </a:r>
            <a:r>
              <a:rPr lang="en-US" sz="2000" dirty="0">
                <a:solidFill>
                  <a:srgbClr val="014188"/>
                </a:solidFill>
              </a:rPr>
              <a:t>’ </a:t>
            </a:r>
            <a:r>
              <a:rPr lang="en-US" sz="2000" dirty="0" err="1">
                <a:solidFill>
                  <a:srgbClr val="014188"/>
                </a:solidFill>
              </a:rPr>
              <a:t>undulator</a:t>
            </a:r>
            <a:r>
              <a:rPr lang="en-US" sz="2000" dirty="0">
                <a:solidFill>
                  <a:srgbClr val="014188"/>
                </a:solidFill>
              </a:rPr>
              <a:t> radiation </a:t>
            </a:r>
            <a:r>
              <a:rPr lang="en-US" sz="2000" dirty="0" smtClean="0">
                <a:solidFill>
                  <a:srgbClr val="014188"/>
                </a:solidFill>
              </a:rPr>
              <a:t>and </a:t>
            </a:r>
            <a:r>
              <a:rPr lang="en-US" sz="2000" dirty="0">
                <a:solidFill>
                  <a:srgbClr val="014188"/>
                </a:solidFill>
              </a:rPr>
              <a:t>that of the x-ray laser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1202" y="6246310"/>
            <a:ext cx="457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14188"/>
                </a:solidFill>
              </a:rPr>
              <a:t>Courtesy of </a:t>
            </a:r>
            <a:r>
              <a:rPr lang="en-US" sz="1800" dirty="0" err="1">
                <a:solidFill>
                  <a:srgbClr val="014188"/>
                </a:solidFill>
              </a:rPr>
              <a:t>Changyong</a:t>
            </a:r>
            <a:r>
              <a:rPr lang="en-US" sz="1800" dirty="0">
                <a:solidFill>
                  <a:srgbClr val="014188"/>
                </a:solidFill>
              </a:rPr>
              <a:t> </a:t>
            </a:r>
            <a:r>
              <a:rPr lang="en-US" sz="1800" dirty="0" smtClean="0">
                <a:solidFill>
                  <a:srgbClr val="014188"/>
                </a:solidFill>
              </a:rPr>
              <a:t>Song (POSTECH</a:t>
            </a:r>
            <a:r>
              <a:rPr lang="en-US" sz="1800" dirty="0">
                <a:solidFill>
                  <a:srgbClr val="01418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76368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0"/>
            <a:ext cx="8180387" cy="902153"/>
          </a:xfrm>
        </p:spPr>
        <p:txBody>
          <a:bodyPr/>
          <a:lstStyle/>
          <a:p>
            <a:r>
              <a:rPr lang="en-US" dirty="0" smtClean="0"/>
              <a:t>Broadly tunable hard x-ray pump-probe experiments</a:t>
            </a:r>
            <a:br>
              <a:rPr lang="en-US" dirty="0" smtClean="0"/>
            </a:br>
            <a:r>
              <a:rPr lang="en-US" dirty="0" smtClean="0"/>
              <a:t>at SACLA/Spring-8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60" y="989465"/>
            <a:ext cx="5304984" cy="5626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666" y="5772273"/>
            <a:ext cx="3837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Courtesy </a:t>
            </a:r>
            <a:r>
              <a:rPr lang="en-US" sz="1800" dirty="0">
                <a:solidFill>
                  <a:srgbClr val="002060"/>
                </a:solidFill>
              </a:rPr>
              <a:t>of </a:t>
            </a:r>
            <a:r>
              <a:rPr lang="en-US" sz="1800" dirty="0" smtClean="0">
                <a:solidFill>
                  <a:srgbClr val="002060"/>
                </a:solidFill>
              </a:rPr>
              <a:t>Hitoshi </a:t>
            </a:r>
            <a:r>
              <a:rPr lang="en-US" sz="1800" dirty="0">
                <a:solidFill>
                  <a:srgbClr val="002060"/>
                </a:solidFill>
              </a:rPr>
              <a:t>Tanaka and 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err="1" smtClean="0">
                <a:solidFill>
                  <a:srgbClr val="002060"/>
                </a:solidFill>
              </a:rPr>
              <a:t>Makina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Yabashi</a:t>
            </a:r>
            <a:r>
              <a:rPr lang="en-US" sz="1800" dirty="0">
                <a:solidFill>
                  <a:srgbClr val="002060"/>
                </a:solidFill>
              </a:rPr>
              <a:t>, (SACLA/Spring-8)</a:t>
            </a:r>
          </a:p>
        </p:txBody>
      </p:sp>
      <p:sp>
        <p:nvSpPr>
          <p:cNvPr id="6" name="Rectangle 5"/>
          <p:cNvSpPr/>
          <p:nvPr/>
        </p:nvSpPr>
        <p:spPr>
          <a:xfrm>
            <a:off x="6501525" y="3802553"/>
            <a:ext cx="1965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Nominally 7 </a:t>
            </a:r>
            <a:r>
              <a:rPr lang="en-US" sz="1800" dirty="0" err="1" smtClean="0">
                <a:solidFill>
                  <a:srgbClr val="002060"/>
                </a:solidFill>
              </a:rPr>
              <a:t>fsec</a:t>
            </a:r>
            <a:r>
              <a:rPr lang="en-US" sz="1800" dirty="0" smtClean="0">
                <a:solidFill>
                  <a:srgbClr val="002060"/>
                </a:solidFill>
              </a:rPr>
              <a:t> duration pulses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41" y="0"/>
            <a:ext cx="8180387" cy="902153"/>
          </a:xfrm>
        </p:spPr>
        <p:txBody>
          <a:bodyPr/>
          <a:lstStyle/>
          <a:p>
            <a:r>
              <a:rPr lang="en-US" dirty="0" smtClean="0"/>
              <a:t>Generating a Cu K</a:t>
            </a:r>
            <a:r>
              <a:rPr lang="el-GR" dirty="0" smtClean="0">
                <a:latin typeface="Cambria" panose="02040503050406030204" pitchFamily="18" charset="0"/>
              </a:rPr>
              <a:t>α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smtClean="0"/>
              <a:t>atomic laser using the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pump-‘probe’ capability</a:t>
            </a:r>
            <a:r>
              <a:rPr lang="en-US" dirty="0"/>
              <a:t> </a:t>
            </a:r>
            <a:r>
              <a:rPr lang="en-US" dirty="0" smtClean="0"/>
              <a:t>at SACLA/Spring-8 Delay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39" y="1002319"/>
            <a:ext cx="5304984" cy="5626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536" y="5741376"/>
            <a:ext cx="3721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Courtesy </a:t>
            </a:r>
            <a:r>
              <a:rPr lang="en-US" sz="1800" dirty="0">
                <a:solidFill>
                  <a:srgbClr val="002060"/>
                </a:solidFill>
              </a:rPr>
              <a:t>of </a:t>
            </a:r>
            <a:r>
              <a:rPr lang="en-US" sz="1800" dirty="0" err="1" smtClean="0">
                <a:solidFill>
                  <a:srgbClr val="002060"/>
                </a:solidFill>
              </a:rPr>
              <a:t>Makina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Yabashi</a:t>
            </a:r>
            <a:r>
              <a:rPr lang="en-US" sz="1800" dirty="0" smtClean="0">
                <a:solidFill>
                  <a:srgbClr val="002060"/>
                </a:solidFill>
              </a:rPr>
              <a:t> and Hitoshi Tanaka, </a:t>
            </a:r>
            <a:r>
              <a:rPr lang="en-US" sz="1800" dirty="0">
                <a:solidFill>
                  <a:srgbClr val="002060"/>
                </a:solidFill>
              </a:rPr>
              <a:t>(SACLA/Spring-8)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769427" y="4431723"/>
            <a:ext cx="2779568" cy="21839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Geneva" charset="0"/>
              <a:cs typeface="Geneva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268607"/>
              </p:ext>
            </p:extLst>
          </p:nvPr>
        </p:nvGraphicFramePr>
        <p:xfrm>
          <a:off x="3606800" y="2589213"/>
          <a:ext cx="965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9" name="Equation" r:id="rId4" imgW="965160" imgH="228600" progId="Equation.DSMT4">
                  <p:embed/>
                </p:oleObj>
              </mc:Choice>
              <mc:Fallback>
                <p:oleObj name="Equation" r:id="rId4" imgW="965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06800" y="2589213"/>
                        <a:ext cx="965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57749" y="4590184"/>
                <a:ext cx="22433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=8979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9" y="4590184"/>
                <a:ext cx="2243306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50631" y="5141248"/>
                <a:ext cx="22504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=8028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631" y="5141248"/>
                <a:ext cx="2250424" cy="461665"/>
              </a:xfrm>
              <a:prstGeom prst="rect">
                <a:avLst/>
              </a:prstGeom>
              <a:blipFill>
                <a:blip r:embed="rId7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857749" y="5777538"/>
                <a:ext cx="22504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=8048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9" y="5777538"/>
                <a:ext cx="2250424" cy="461665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456562" y="5460894"/>
                <a:ext cx="5857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𝑜𝑟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562" y="5460894"/>
                <a:ext cx="58573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38807" y="6166831"/>
                <a:ext cx="24820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...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807" y="6166831"/>
                <a:ext cx="2482090" cy="461665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614383" y="2017135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Delay ~ 1 </a:t>
            </a:r>
            <a:r>
              <a:rPr lang="en-US" sz="1800" dirty="0" err="1" smtClean="0">
                <a:solidFill>
                  <a:srgbClr val="002060"/>
                </a:solidFill>
              </a:rPr>
              <a:t>fsec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x-ray Cu-K</a:t>
            </a:r>
            <a:r>
              <a:rPr lang="el-GR" dirty="0" smtClean="0"/>
              <a:t>α</a:t>
            </a:r>
            <a:r>
              <a:rPr lang="en-US" dirty="0" smtClean="0"/>
              <a:t> atomic laser at 8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3" y="846960"/>
            <a:ext cx="6742795" cy="45462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463" y="5943092"/>
            <a:ext cx="7285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Courtesy of M. </a:t>
            </a:r>
            <a:r>
              <a:rPr lang="en-US" sz="2000" dirty="0" err="1">
                <a:solidFill>
                  <a:srgbClr val="002060"/>
                </a:solidFill>
              </a:rPr>
              <a:t>Yabashi</a:t>
            </a:r>
            <a:r>
              <a:rPr lang="en-US" sz="2000" dirty="0">
                <a:solidFill>
                  <a:srgbClr val="002060"/>
                </a:solidFill>
              </a:rPr>
              <a:t>, Y. </a:t>
            </a:r>
            <a:r>
              <a:rPr lang="en-US" sz="2000" dirty="0" err="1">
                <a:solidFill>
                  <a:srgbClr val="002060"/>
                </a:solidFill>
              </a:rPr>
              <a:t>Inubushi</a:t>
            </a:r>
            <a:r>
              <a:rPr lang="en-US" sz="2000" dirty="0">
                <a:solidFill>
                  <a:srgbClr val="002060"/>
                </a:solidFill>
              </a:rPr>
              <a:t>, H. Tanaka, </a:t>
            </a:r>
            <a:r>
              <a:rPr lang="en-US" sz="2000" dirty="0" smtClean="0">
                <a:solidFill>
                  <a:srgbClr val="002060"/>
                </a:solidFill>
              </a:rPr>
              <a:t>T. Ishikawa </a:t>
            </a:r>
            <a:r>
              <a:rPr lang="en-US" sz="2000" dirty="0">
                <a:solidFill>
                  <a:srgbClr val="002060"/>
                </a:solidFill>
              </a:rPr>
              <a:t>(SACLA/Spring-8) and H. </a:t>
            </a:r>
            <a:r>
              <a:rPr lang="en-US" sz="2000" dirty="0" err="1">
                <a:solidFill>
                  <a:srgbClr val="002060"/>
                </a:solidFill>
              </a:rPr>
              <a:t>Yoned</a:t>
            </a:r>
            <a:r>
              <a:rPr lang="en-US" sz="2000" dirty="0">
                <a:solidFill>
                  <a:srgbClr val="002060"/>
                </a:solidFill>
              </a:rPr>
              <a:t> (U. Tokyo)</a:t>
            </a:r>
          </a:p>
        </p:txBody>
      </p:sp>
      <p:sp>
        <p:nvSpPr>
          <p:cNvPr id="6" name="Rectangle 5"/>
          <p:cNvSpPr/>
          <p:nvPr/>
        </p:nvSpPr>
        <p:spPr>
          <a:xfrm>
            <a:off x="6963394" y="4631006"/>
            <a:ext cx="2095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What does the 1.7 eV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line width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t</a:t>
            </a:r>
            <a:r>
              <a:rPr lang="en-US" sz="1800" dirty="0" smtClean="0">
                <a:solidFill>
                  <a:srgbClr val="002060"/>
                </a:solidFill>
              </a:rPr>
              <a:t>ell us about lifetime? </a:t>
            </a:r>
            <a:endParaRPr lang="en-US" sz="18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5844266" y="5529494"/>
                <a:ext cx="321459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𝛥𝜏</m:t>
                      </m:r>
                      <m:r>
                        <a:rPr 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=1.8</m:t>
                      </m:r>
                      <m:r>
                        <a:rPr lang="en-US" sz="2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25 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  <m:r>
                        <a:rPr 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𝑓𝑠𝑒𝑐</m:t>
                      </m:r>
                    </m:oMath>
                  </m:oMathPara>
                </a14:m>
                <a:endParaRPr lang="en-US" sz="2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266" y="5529494"/>
                <a:ext cx="3214598" cy="400110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608456" y="1183307"/>
            <a:ext cx="2535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2060"/>
                </a:solidFill>
              </a:rPr>
              <a:t>The first 8,979 eV pulse drills a small cylinder of Cu atoms, 120 nm x 20 </a:t>
            </a: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µm, each with an </a:t>
            </a:r>
            <a:r>
              <a:rPr lang="en-US" sz="1800" dirty="0" smtClean="0">
                <a:solidFill>
                  <a:srgbClr val="002060"/>
                </a:solidFill>
              </a:rPr>
              <a:t>n=1 </a:t>
            </a:r>
            <a:r>
              <a:rPr lang="en-US" sz="1800" dirty="0">
                <a:solidFill>
                  <a:srgbClr val="002060"/>
                </a:solidFill>
              </a:rPr>
              <a:t>core </a:t>
            </a:r>
            <a:r>
              <a:rPr lang="en-US" sz="1800" dirty="0" smtClean="0">
                <a:solidFill>
                  <a:srgbClr val="002060"/>
                </a:solidFill>
              </a:rPr>
              <a:t>hole. </a:t>
            </a:r>
          </a:p>
          <a:p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rgbClr val="002060"/>
                </a:solidFill>
              </a:rPr>
              <a:t>The second “seed” pulse, with random ASE spikes across a ~40 </a:t>
            </a:r>
            <a:r>
              <a:rPr lang="en-US" sz="1800" dirty="0">
                <a:solidFill>
                  <a:srgbClr val="002060"/>
                </a:solidFill>
              </a:rPr>
              <a:t>eV </a:t>
            </a:r>
            <a:r>
              <a:rPr lang="en-US" sz="1800" dirty="0" smtClean="0">
                <a:solidFill>
                  <a:srgbClr val="002060"/>
                </a:solidFill>
              </a:rPr>
              <a:t>wide spectrum, can drive Cu K</a:t>
            </a:r>
            <a:r>
              <a:rPr lang="el-GR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or Cu K</a:t>
            </a:r>
            <a:r>
              <a:rPr lang="el-GR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α</a:t>
            </a:r>
            <a:r>
              <a:rPr lang="en-US" sz="180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 lasing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.</a:t>
            </a:r>
            <a:endParaRPr lang="en-US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50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Pohang Light Source and PAL-XFEL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85" y="1534139"/>
            <a:ext cx="6571695" cy="37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49554" y="5453415"/>
            <a:ext cx="285847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14188"/>
                </a:solidFill>
              </a:rPr>
              <a:t>Courtesy of In-Soo </a:t>
            </a:r>
            <a:r>
              <a:rPr lang="en-US" sz="1500" dirty="0" err="1">
                <a:solidFill>
                  <a:srgbClr val="014188"/>
                </a:solidFill>
              </a:rPr>
              <a:t>Ko</a:t>
            </a:r>
            <a:r>
              <a:rPr lang="en-US" sz="1500" dirty="0">
                <a:solidFill>
                  <a:srgbClr val="014188"/>
                </a:solidFill>
              </a:rPr>
              <a:t>, Director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1246585" y="5453415"/>
            <a:ext cx="36970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14188"/>
                </a:solidFill>
              </a:rPr>
              <a:t>Pohang Accelerator Laboratory (PAL)</a:t>
            </a:r>
          </a:p>
        </p:txBody>
      </p:sp>
    </p:spTree>
    <p:extLst>
      <p:ext uri="{BB962C8B-B14F-4D97-AF65-F5344CB8AC3E}">
        <p14:creationId xmlns:p14="http://schemas.microsoft.com/office/powerpoint/2010/main" val="75428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“slip condition” by which radiation falls behind one wavelength as the electron traverses the magnet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5" y="1301160"/>
            <a:ext cx="7424134" cy="2784051"/>
          </a:xfrm>
        </p:spPr>
      </p:pic>
    </p:spTree>
    <p:extLst>
      <p:ext uri="{BB962C8B-B14F-4D97-AF65-F5344CB8AC3E}">
        <p14:creationId xmlns:p14="http://schemas.microsoft.com/office/powerpoint/2010/main" val="1765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 XFEL and Pohang Light Source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5" y="948647"/>
            <a:ext cx="8595538" cy="5327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348" y="6263105"/>
            <a:ext cx="4524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14188"/>
                </a:solidFill>
              </a:rPr>
              <a:t>Pohang Accelerator </a:t>
            </a:r>
            <a:r>
              <a:rPr lang="en-US" sz="2000" dirty="0" smtClean="0">
                <a:solidFill>
                  <a:srgbClr val="014188"/>
                </a:solidFill>
              </a:rPr>
              <a:t>Laboratory, Korea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04091" y="6293883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14188"/>
                </a:solidFill>
              </a:rPr>
              <a:t>Courtesy of In-Soo </a:t>
            </a:r>
            <a:r>
              <a:rPr lang="en-US" sz="1800" dirty="0" err="1">
                <a:solidFill>
                  <a:srgbClr val="014188"/>
                </a:solidFill>
              </a:rPr>
              <a:t>Ko</a:t>
            </a:r>
            <a:r>
              <a:rPr lang="en-US" sz="1800" dirty="0">
                <a:solidFill>
                  <a:srgbClr val="014188"/>
                </a:solidFill>
              </a:rPr>
              <a:t>, Director</a:t>
            </a:r>
          </a:p>
        </p:txBody>
      </p:sp>
    </p:spTree>
    <p:extLst>
      <p:ext uri="{BB962C8B-B14F-4D97-AF65-F5344CB8AC3E}">
        <p14:creationId xmlns:p14="http://schemas.microsoft.com/office/powerpoint/2010/main" val="23247961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359" y="248018"/>
            <a:ext cx="1533820" cy="319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SwissFEL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4" name="AutoShape 2" descr="Image result for Swiss FEL"/>
          <p:cNvSpPr>
            <a:spLocks noChangeAspect="1" noChangeArrowheads="1"/>
          </p:cNvSpPr>
          <p:nvPr/>
        </p:nvSpPr>
        <p:spPr bwMode="auto">
          <a:xfrm>
            <a:off x="1259681" y="1116922"/>
            <a:ext cx="228600" cy="1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1" y="1515306"/>
            <a:ext cx="6135290" cy="40953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4787" y="5584384"/>
            <a:ext cx="30123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14188"/>
                </a:solidFill>
              </a:rPr>
              <a:t>Courtesy of Hans-Heinrich Braun</a:t>
            </a:r>
          </a:p>
        </p:txBody>
      </p:sp>
      <p:sp>
        <p:nvSpPr>
          <p:cNvPr id="8" name="Rectangle 7"/>
          <p:cNvSpPr/>
          <p:nvPr/>
        </p:nvSpPr>
        <p:spPr>
          <a:xfrm>
            <a:off x="1259682" y="5565282"/>
            <a:ext cx="19076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rgbClr val="014188"/>
                </a:solidFill>
              </a:rPr>
              <a:t>Villigen</a:t>
            </a:r>
            <a:r>
              <a:rPr lang="en-US" sz="1500" dirty="0">
                <a:solidFill>
                  <a:srgbClr val="014188"/>
                </a:solidFill>
              </a:rPr>
              <a:t>, Switzerland</a:t>
            </a:r>
          </a:p>
        </p:txBody>
      </p:sp>
    </p:spTree>
    <p:extLst>
      <p:ext uri="{BB962C8B-B14F-4D97-AF65-F5344CB8AC3E}">
        <p14:creationId xmlns:p14="http://schemas.microsoft.com/office/powerpoint/2010/main" val="29931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European X-ray Free Electron Laser (EU XFEL)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6" y="1061603"/>
            <a:ext cx="8345319" cy="5150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6037" y="6215532"/>
            <a:ext cx="4529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</a:rPr>
              <a:t>Courtesy of Massimo </a:t>
            </a:r>
            <a:r>
              <a:rPr lang="en-US" sz="2000" dirty="0" err="1" smtClean="0">
                <a:solidFill>
                  <a:srgbClr val="014188"/>
                </a:solidFill>
              </a:rPr>
              <a:t>Altarelli</a:t>
            </a:r>
            <a:r>
              <a:rPr lang="en-US" sz="2000" dirty="0" smtClean="0">
                <a:solidFill>
                  <a:srgbClr val="014188"/>
                </a:solidFill>
              </a:rPr>
              <a:t>, Director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926" y="6184754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14188"/>
                </a:solidFill>
              </a:rPr>
              <a:t>3.4 km</a:t>
            </a:r>
            <a:endParaRPr lang="en-US" sz="18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ELLETRA and the FERMI EUV FEL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7" y="825143"/>
            <a:ext cx="7887301" cy="52479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09868" y="4271908"/>
            <a:ext cx="984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</a:rPr>
              <a:t>Trieste</a:t>
            </a:r>
          </a:p>
          <a:p>
            <a:r>
              <a:rPr lang="en-US" sz="2000" dirty="0">
                <a:solidFill>
                  <a:srgbClr val="014188"/>
                </a:solidFill>
              </a:rPr>
              <a:t> </a:t>
            </a:r>
            <a:r>
              <a:rPr lang="en-US" sz="2000" dirty="0" smtClean="0">
                <a:solidFill>
                  <a:srgbClr val="014188"/>
                </a:solidFill>
              </a:rPr>
              <a:t> Italy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64062" y="6102335"/>
            <a:ext cx="3645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</a:rPr>
              <a:t>Courtesy Of  Alfonso Franciosi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93558" y="-42440"/>
            <a:ext cx="7516002" cy="874800"/>
          </a:xfrm>
          <a:prstGeom prst="rect">
            <a:avLst/>
          </a:prstGeom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" dirty="0"/>
              <a:t>Seeded Free Electron </a:t>
            </a:r>
            <a:r>
              <a:rPr lang="en" dirty="0" smtClean="0"/>
              <a:t>Lasing:  </a:t>
            </a:r>
            <a:r>
              <a:rPr lang="en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Challenge, need </a:t>
            </a:r>
            <a:r>
              <a:rPr lang="e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   intense</a:t>
            </a:r>
            <a:r>
              <a:rPr lang="e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en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 coherent, short </a:t>
            </a:r>
            <a:r>
              <a:rPr lang="e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wavelength seed source</a:t>
            </a:r>
            <a:r>
              <a:rPr lang="en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dirty="0"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l="5496" t="5379" r="6984" b="3437"/>
          <a:stretch/>
        </p:blipFill>
        <p:spPr>
          <a:xfrm>
            <a:off x="272709" y="1137160"/>
            <a:ext cx="4923249" cy="363764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2376358" y="3381556"/>
            <a:ext cx="550871" cy="7016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48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78" name="Shape 78"/>
          <p:cNvCxnSpPr/>
          <p:nvPr/>
        </p:nvCxnSpPr>
        <p:spPr>
          <a:xfrm>
            <a:off x="1926566" y="2955985"/>
            <a:ext cx="644106" cy="82238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9" name="Shape 79"/>
          <p:cNvSpPr txBox="1"/>
          <p:nvPr/>
        </p:nvSpPr>
        <p:spPr>
          <a:xfrm>
            <a:off x="1052093" y="2368872"/>
            <a:ext cx="1104511" cy="79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Start Here!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103178" y="1114844"/>
            <a:ext cx="3922104" cy="4522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>
              <a:spcBef>
                <a:spcPts val="0"/>
              </a:spcBef>
            </a:pP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Skip the stochastic first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step:</a:t>
            </a:r>
            <a:endParaRPr lang="en" sz="1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228600">
              <a:spcBef>
                <a:spcPts val="0"/>
              </a:spcBef>
              <a:buChar char="○"/>
            </a:pP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Inject  intense radiation </a:t>
            </a: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desired spatial and temporal </a:t>
            </a: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coherence that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dominate the lasing process</a:t>
            </a:r>
            <a:endParaRPr lang="en" sz="1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spcBef>
                <a:spcPts val="0"/>
              </a:spcBef>
              <a:buChar char="●"/>
            </a:pP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SASE is always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competing, so the seeded radiation electric field must be much stronger than that of the </a:t>
            </a: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random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</a:t>
            </a: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some factor</a:t>
            </a:r>
          </a:p>
          <a:p>
            <a:pPr marL="457200" indent="-228600">
              <a:spcBef>
                <a:spcPts val="0"/>
              </a:spcBef>
              <a:buFontTx/>
              <a:buChar char="●"/>
            </a:pP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 degrees of both spatial and temporal coherence will be obtained</a:t>
            </a:r>
          </a:p>
          <a:p>
            <a:pPr marL="457200" indent="-228600">
              <a:spcBef>
                <a:spcPts val="0"/>
              </a:spcBef>
              <a:buFontTx/>
              <a:buChar char="●"/>
            </a:pP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Saturation </a:t>
            </a:r>
            <a:r>
              <a:rPr lang="en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achieved in a shorter </a:t>
            </a:r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</a:p>
          <a:p>
            <a:pPr marL="457200" indent="-228600">
              <a:spcBef>
                <a:spcPts val="0"/>
              </a:spcBef>
              <a:buFontTx/>
              <a:buChar char="●"/>
            </a:pPr>
            <a:endParaRPr lang="en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765" y="5891550"/>
            <a:ext cx="7201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1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Courtesy of E. Champanois, AS&amp;T, UC Berkeley and LBNL, now at SLAC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81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coherent seed pulse can enhance temporal coherence properties, especially for EUV FELs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8" y="979118"/>
            <a:ext cx="8132214" cy="5334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73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HGHG scheme in FEL‐1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82" y="885824"/>
            <a:ext cx="777240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High Gain, High Harmonic technique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98" y="17928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49" y="195262"/>
            <a:ext cx="1304925" cy="49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62582" y="1383365"/>
            <a:ext cx="8432156" cy="5474635"/>
            <a:chOff x="0" y="0"/>
            <a:chExt cx="14400" cy="904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40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940"/>
              <a:ext cx="1440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237" y="2050"/>
              <a:ext cx="3933" cy="6882"/>
              <a:chOff x="237" y="2050"/>
              <a:chExt cx="3933" cy="6882"/>
            </a:xfrm>
          </p:grpSpPr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3932 w 3933"/>
                  <a:gd name="T1" fmla="*/ 6882 h 6882"/>
                  <a:gd name="T2" fmla="*/ 3932 w 3933"/>
                  <a:gd name="T3" fmla="*/ 0 h 6882"/>
                  <a:gd name="T4" fmla="*/ 0 w 3933"/>
                  <a:gd name="T5" fmla="*/ 0 h 6882"/>
                  <a:gd name="T6" fmla="*/ 0 w 3933"/>
                  <a:gd name="T7" fmla="*/ 6882 h 6882"/>
                  <a:gd name="T8" fmla="*/ 30 w 3933"/>
                  <a:gd name="T9" fmla="*/ 6882 h 6882"/>
                  <a:gd name="T10" fmla="*/ 30 w 3933"/>
                  <a:gd name="T11" fmla="*/ 60 h 6882"/>
                  <a:gd name="T12" fmla="*/ 60 w 3933"/>
                  <a:gd name="T13" fmla="*/ 30 h 6882"/>
                  <a:gd name="T14" fmla="*/ 60 w 3933"/>
                  <a:gd name="T15" fmla="*/ 60 h 6882"/>
                  <a:gd name="T16" fmla="*/ 3872 w 3933"/>
                  <a:gd name="T17" fmla="*/ 60 h 6882"/>
                  <a:gd name="T18" fmla="*/ 3872 w 3933"/>
                  <a:gd name="T19" fmla="*/ 30 h 6882"/>
                  <a:gd name="T20" fmla="*/ 3902 w 3933"/>
                  <a:gd name="T21" fmla="*/ 60 h 6882"/>
                  <a:gd name="T22" fmla="*/ 3902 w 3933"/>
                  <a:gd name="T23" fmla="*/ 6882 h 6882"/>
                  <a:gd name="T24" fmla="*/ 3932 w 3933"/>
                  <a:gd name="T25" fmla="*/ 688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33" h="6882">
                    <a:moveTo>
                      <a:pt x="3932" y="6882"/>
                    </a:moveTo>
                    <a:lnTo>
                      <a:pt x="3932" y="0"/>
                    </a:lnTo>
                    <a:lnTo>
                      <a:pt x="0" y="0"/>
                    </a:lnTo>
                    <a:lnTo>
                      <a:pt x="0" y="6882"/>
                    </a:lnTo>
                    <a:lnTo>
                      <a:pt x="30" y="6882"/>
                    </a:lnTo>
                    <a:lnTo>
                      <a:pt x="30" y="60"/>
                    </a:lnTo>
                    <a:lnTo>
                      <a:pt x="60" y="30"/>
                    </a:lnTo>
                    <a:lnTo>
                      <a:pt x="60" y="60"/>
                    </a:lnTo>
                    <a:lnTo>
                      <a:pt x="3872" y="60"/>
                    </a:lnTo>
                    <a:lnTo>
                      <a:pt x="3872" y="30"/>
                    </a:lnTo>
                    <a:lnTo>
                      <a:pt x="3902" y="60"/>
                    </a:lnTo>
                    <a:lnTo>
                      <a:pt x="3902" y="6882"/>
                    </a:lnTo>
                    <a:lnTo>
                      <a:pt x="3932" y="68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60 w 3933"/>
                  <a:gd name="T1" fmla="*/ 60 h 6882"/>
                  <a:gd name="T2" fmla="*/ 60 w 3933"/>
                  <a:gd name="T3" fmla="*/ 30 h 6882"/>
                  <a:gd name="T4" fmla="*/ 30 w 3933"/>
                  <a:gd name="T5" fmla="*/ 60 h 6882"/>
                  <a:gd name="T6" fmla="*/ 60 w 3933"/>
                  <a:gd name="T7" fmla="*/ 60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33" h="6882">
                    <a:moveTo>
                      <a:pt x="60" y="60"/>
                    </a:moveTo>
                    <a:lnTo>
                      <a:pt x="60" y="30"/>
                    </a:lnTo>
                    <a:lnTo>
                      <a:pt x="30" y="60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60 w 3933"/>
                  <a:gd name="T1" fmla="*/ 6822 h 6882"/>
                  <a:gd name="T2" fmla="*/ 60 w 3933"/>
                  <a:gd name="T3" fmla="*/ 60 h 6882"/>
                  <a:gd name="T4" fmla="*/ 30 w 3933"/>
                  <a:gd name="T5" fmla="*/ 60 h 6882"/>
                  <a:gd name="T6" fmla="*/ 30 w 3933"/>
                  <a:gd name="T7" fmla="*/ 6822 h 6882"/>
                  <a:gd name="T8" fmla="*/ 60 w 3933"/>
                  <a:gd name="T9" fmla="*/ 682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3" h="6882">
                    <a:moveTo>
                      <a:pt x="60" y="6822"/>
                    </a:moveTo>
                    <a:lnTo>
                      <a:pt x="60" y="60"/>
                    </a:lnTo>
                    <a:lnTo>
                      <a:pt x="30" y="60"/>
                    </a:lnTo>
                    <a:lnTo>
                      <a:pt x="30" y="6822"/>
                    </a:lnTo>
                    <a:lnTo>
                      <a:pt x="60" y="68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3902 w 3933"/>
                  <a:gd name="T1" fmla="*/ 6822 h 6882"/>
                  <a:gd name="T2" fmla="*/ 30 w 3933"/>
                  <a:gd name="T3" fmla="*/ 6822 h 6882"/>
                  <a:gd name="T4" fmla="*/ 60 w 3933"/>
                  <a:gd name="T5" fmla="*/ 6852 h 6882"/>
                  <a:gd name="T6" fmla="*/ 60 w 3933"/>
                  <a:gd name="T7" fmla="*/ 6882 h 6882"/>
                  <a:gd name="T8" fmla="*/ 3872 w 3933"/>
                  <a:gd name="T9" fmla="*/ 6882 h 6882"/>
                  <a:gd name="T10" fmla="*/ 3872 w 3933"/>
                  <a:gd name="T11" fmla="*/ 6852 h 6882"/>
                  <a:gd name="T12" fmla="*/ 3902 w 3933"/>
                  <a:gd name="T13" fmla="*/ 682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33" h="6882">
                    <a:moveTo>
                      <a:pt x="3902" y="6822"/>
                    </a:moveTo>
                    <a:lnTo>
                      <a:pt x="30" y="6822"/>
                    </a:lnTo>
                    <a:lnTo>
                      <a:pt x="60" y="6852"/>
                    </a:lnTo>
                    <a:lnTo>
                      <a:pt x="60" y="6882"/>
                    </a:lnTo>
                    <a:lnTo>
                      <a:pt x="3872" y="6882"/>
                    </a:lnTo>
                    <a:lnTo>
                      <a:pt x="3872" y="6852"/>
                    </a:lnTo>
                    <a:lnTo>
                      <a:pt x="3902" y="68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60 w 3933"/>
                  <a:gd name="T1" fmla="*/ 6882 h 6882"/>
                  <a:gd name="T2" fmla="*/ 60 w 3933"/>
                  <a:gd name="T3" fmla="*/ 6852 h 6882"/>
                  <a:gd name="T4" fmla="*/ 30 w 3933"/>
                  <a:gd name="T5" fmla="*/ 6822 h 6882"/>
                  <a:gd name="T6" fmla="*/ 30 w 3933"/>
                  <a:gd name="T7" fmla="*/ 6882 h 6882"/>
                  <a:gd name="T8" fmla="*/ 60 w 3933"/>
                  <a:gd name="T9" fmla="*/ 688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3" h="6882">
                    <a:moveTo>
                      <a:pt x="60" y="6882"/>
                    </a:moveTo>
                    <a:lnTo>
                      <a:pt x="60" y="6852"/>
                    </a:lnTo>
                    <a:lnTo>
                      <a:pt x="30" y="6822"/>
                    </a:lnTo>
                    <a:lnTo>
                      <a:pt x="30" y="6882"/>
                    </a:lnTo>
                    <a:lnTo>
                      <a:pt x="60" y="68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3902 w 3933"/>
                  <a:gd name="T1" fmla="*/ 60 h 6882"/>
                  <a:gd name="T2" fmla="*/ 3872 w 3933"/>
                  <a:gd name="T3" fmla="*/ 30 h 6882"/>
                  <a:gd name="T4" fmla="*/ 3872 w 3933"/>
                  <a:gd name="T5" fmla="*/ 60 h 6882"/>
                  <a:gd name="T6" fmla="*/ 3902 w 3933"/>
                  <a:gd name="T7" fmla="*/ 60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33" h="6882">
                    <a:moveTo>
                      <a:pt x="3902" y="60"/>
                    </a:moveTo>
                    <a:lnTo>
                      <a:pt x="3872" y="30"/>
                    </a:lnTo>
                    <a:lnTo>
                      <a:pt x="3872" y="60"/>
                    </a:lnTo>
                    <a:lnTo>
                      <a:pt x="3902" y="6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3902 w 3933"/>
                  <a:gd name="T1" fmla="*/ 6822 h 6882"/>
                  <a:gd name="T2" fmla="*/ 3902 w 3933"/>
                  <a:gd name="T3" fmla="*/ 60 h 6882"/>
                  <a:gd name="T4" fmla="*/ 3872 w 3933"/>
                  <a:gd name="T5" fmla="*/ 60 h 6882"/>
                  <a:gd name="T6" fmla="*/ 3872 w 3933"/>
                  <a:gd name="T7" fmla="*/ 6822 h 6882"/>
                  <a:gd name="T8" fmla="*/ 3902 w 3933"/>
                  <a:gd name="T9" fmla="*/ 682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3" h="6882">
                    <a:moveTo>
                      <a:pt x="3902" y="6822"/>
                    </a:moveTo>
                    <a:lnTo>
                      <a:pt x="3902" y="60"/>
                    </a:lnTo>
                    <a:lnTo>
                      <a:pt x="3872" y="60"/>
                    </a:lnTo>
                    <a:lnTo>
                      <a:pt x="3872" y="6822"/>
                    </a:lnTo>
                    <a:lnTo>
                      <a:pt x="3902" y="682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237" y="2050"/>
                <a:ext cx="3933" cy="6882"/>
              </a:xfrm>
              <a:custGeom>
                <a:avLst/>
                <a:gdLst>
                  <a:gd name="T0" fmla="*/ 3902 w 3933"/>
                  <a:gd name="T1" fmla="*/ 6882 h 6882"/>
                  <a:gd name="T2" fmla="*/ 3902 w 3933"/>
                  <a:gd name="T3" fmla="*/ 6822 h 6882"/>
                  <a:gd name="T4" fmla="*/ 3872 w 3933"/>
                  <a:gd name="T5" fmla="*/ 6852 h 6882"/>
                  <a:gd name="T6" fmla="*/ 3872 w 3933"/>
                  <a:gd name="T7" fmla="*/ 6882 h 6882"/>
                  <a:gd name="T8" fmla="*/ 3902 w 3933"/>
                  <a:gd name="T9" fmla="*/ 6882 h 6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3" h="6882">
                    <a:moveTo>
                      <a:pt x="3902" y="6882"/>
                    </a:moveTo>
                    <a:lnTo>
                      <a:pt x="3902" y="6822"/>
                    </a:lnTo>
                    <a:lnTo>
                      <a:pt x="3872" y="6852"/>
                    </a:lnTo>
                    <a:lnTo>
                      <a:pt x="3872" y="6882"/>
                    </a:lnTo>
                    <a:lnTo>
                      <a:pt x="3902" y="688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9458" y="2660"/>
              <a:ext cx="4740" cy="6261"/>
              <a:chOff x="9458" y="2660"/>
              <a:chExt cx="4740" cy="6261"/>
            </a:xfrm>
          </p:grpSpPr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4740 w 4740"/>
                  <a:gd name="T1" fmla="*/ 6260 h 6261"/>
                  <a:gd name="T2" fmla="*/ 4740 w 4740"/>
                  <a:gd name="T3" fmla="*/ 0 h 6261"/>
                  <a:gd name="T4" fmla="*/ 0 w 4740"/>
                  <a:gd name="T5" fmla="*/ 0 h 6261"/>
                  <a:gd name="T6" fmla="*/ 0 w 4740"/>
                  <a:gd name="T7" fmla="*/ 6260 h 6261"/>
                  <a:gd name="T8" fmla="*/ 30 w 4740"/>
                  <a:gd name="T9" fmla="*/ 6260 h 6261"/>
                  <a:gd name="T10" fmla="*/ 30 w 4740"/>
                  <a:gd name="T11" fmla="*/ 60 h 6261"/>
                  <a:gd name="T12" fmla="*/ 60 w 4740"/>
                  <a:gd name="T13" fmla="*/ 30 h 6261"/>
                  <a:gd name="T14" fmla="*/ 60 w 4740"/>
                  <a:gd name="T15" fmla="*/ 60 h 6261"/>
                  <a:gd name="T16" fmla="*/ 4680 w 4740"/>
                  <a:gd name="T17" fmla="*/ 60 h 6261"/>
                  <a:gd name="T18" fmla="*/ 4680 w 4740"/>
                  <a:gd name="T19" fmla="*/ 30 h 6261"/>
                  <a:gd name="T20" fmla="*/ 4710 w 4740"/>
                  <a:gd name="T21" fmla="*/ 60 h 6261"/>
                  <a:gd name="T22" fmla="*/ 4710 w 4740"/>
                  <a:gd name="T23" fmla="*/ 6260 h 6261"/>
                  <a:gd name="T24" fmla="*/ 4740 w 4740"/>
                  <a:gd name="T25" fmla="*/ 626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40" h="6261">
                    <a:moveTo>
                      <a:pt x="4740" y="6260"/>
                    </a:moveTo>
                    <a:lnTo>
                      <a:pt x="4740" y="0"/>
                    </a:lnTo>
                    <a:lnTo>
                      <a:pt x="0" y="0"/>
                    </a:lnTo>
                    <a:lnTo>
                      <a:pt x="0" y="6260"/>
                    </a:lnTo>
                    <a:lnTo>
                      <a:pt x="30" y="6260"/>
                    </a:lnTo>
                    <a:lnTo>
                      <a:pt x="30" y="60"/>
                    </a:lnTo>
                    <a:lnTo>
                      <a:pt x="60" y="30"/>
                    </a:lnTo>
                    <a:lnTo>
                      <a:pt x="60" y="60"/>
                    </a:lnTo>
                    <a:lnTo>
                      <a:pt x="4680" y="60"/>
                    </a:lnTo>
                    <a:lnTo>
                      <a:pt x="4680" y="30"/>
                    </a:lnTo>
                    <a:lnTo>
                      <a:pt x="4710" y="60"/>
                    </a:lnTo>
                    <a:lnTo>
                      <a:pt x="4710" y="6260"/>
                    </a:lnTo>
                    <a:lnTo>
                      <a:pt x="4740" y="62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60 w 4740"/>
                  <a:gd name="T1" fmla="*/ 60 h 6261"/>
                  <a:gd name="T2" fmla="*/ 60 w 4740"/>
                  <a:gd name="T3" fmla="*/ 30 h 6261"/>
                  <a:gd name="T4" fmla="*/ 30 w 4740"/>
                  <a:gd name="T5" fmla="*/ 60 h 6261"/>
                  <a:gd name="T6" fmla="*/ 60 w 4740"/>
                  <a:gd name="T7" fmla="*/ 6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40" h="6261">
                    <a:moveTo>
                      <a:pt x="60" y="60"/>
                    </a:moveTo>
                    <a:lnTo>
                      <a:pt x="60" y="30"/>
                    </a:lnTo>
                    <a:lnTo>
                      <a:pt x="30" y="60"/>
                    </a:lnTo>
                    <a:lnTo>
                      <a:pt x="60" y="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60 w 4740"/>
                  <a:gd name="T1" fmla="*/ 6200 h 6261"/>
                  <a:gd name="T2" fmla="*/ 60 w 4740"/>
                  <a:gd name="T3" fmla="*/ 60 h 6261"/>
                  <a:gd name="T4" fmla="*/ 30 w 4740"/>
                  <a:gd name="T5" fmla="*/ 60 h 6261"/>
                  <a:gd name="T6" fmla="*/ 30 w 4740"/>
                  <a:gd name="T7" fmla="*/ 6200 h 6261"/>
                  <a:gd name="T8" fmla="*/ 60 w 4740"/>
                  <a:gd name="T9" fmla="*/ 620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40" h="6261">
                    <a:moveTo>
                      <a:pt x="60" y="6200"/>
                    </a:moveTo>
                    <a:lnTo>
                      <a:pt x="60" y="60"/>
                    </a:lnTo>
                    <a:lnTo>
                      <a:pt x="30" y="60"/>
                    </a:lnTo>
                    <a:lnTo>
                      <a:pt x="30" y="6200"/>
                    </a:lnTo>
                    <a:lnTo>
                      <a:pt x="60" y="620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4710 w 4740"/>
                  <a:gd name="T1" fmla="*/ 6200 h 6261"/>
                  <a:gd name="T2" fmla="*/ 30 w 4740"/>
                  <a:gd name="T3" fmla="*/ 6200 h 6261"/>
                  <a:gd name="T4" fmla="*/ 60 w 4740"/>
                  <a:gd name="T5" fmla="*/ 6230 h 6261"/>
                  <a:gd name="T6" fmla="*/ 60 w 4740"/>
                  <a:gd name="T7" fmla="*/ 6260 h 6261"/>
                  <a:gd name="T8" fmla="*/ 4680 w 4740"/>
                  <a:gd name="T9" fmla="*/ 6260 h 6261"/>
                  <a:gd name="T10" fmla="*/ 4680 w 4740"/>
                  <a:gd name="T11" fmla="*/ 6230 h 6261"/>
                  <a:gd name="T12" fmla="*/ 4710 w 4740"/>
                  <a:gd name="T13" fmla="*/ 620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40" h="6261">
                    <a:moveTo>
                      <a:pt x="4710" y="6200"/>
                    </a:moveTo>
                    <a:lnTo>
                      <a:pt x="30" y="6200"/>
                    </a:lnTo>
                    <a:lnTo>
                      <a:pt x="60" y="6230"/>
                    </a:lnTo>
                    <a:lnTo>
                      <a:pt x="60" y="6260"/>
                    </a:lnTo>
                    <a:lnTo>
                      <a:pt x="4680" y="6260"/>
                    </a:lnTo>
                    <a:lnTo>
                      <a:pt x="4680" y="6230"/>
                    </a:lnTo>
                    <a:lnTo>
                      <a:pt x="4710" y="620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60 w 4740"/>
                  <a:gd name="T1" fmla="*/ 6260 h 6261"/>
                  <a:gd name="T2" fmla="*/ 60 w 4740"/>
                  <a:gd name="T3" fmla="*/ 6230 h 6261"/>
                  <a:gd name="T4" fmla="*/ 30 w 4740"/>
                  <a:gd name="T5" fmla="*/ 6200 h 6261"/>
                  <a:gd name="T6" fmla="*/ 30 w 4740"/>
                  <a:gd name="T7" fmla="*/ 6260 h 6261"/>
                  <a:gd name="T8" fmla="*/ 60 w 4740"/>
                  <a:gd name="T9" fmla="*/ 626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40" h="6261">
                    <a:moveTo>
                      <a:pt x="60" y="6260"/>
                    </a:moveTo>
                    <a:lnTo>
                      <a:pt x="60" y="6230"/>
                    </a:lnTo>
                    <a:lnTo>
                      <a:pt x="30" y="6200"/>
                    </a:lnTo>
                    <a:lnTo>
                      <a:pt x="30" y="6260"/>
                    </a:lnTo>
                    <a:lnTo>
                      <a:pt x="60" y="62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4710 w 4740"/>
                  <a:gd name="T1" fmla="*/ 60 h 6261"/>
                  <a:gd name="T2" fmla="*/ 4680 w 4740"/>
                  <a:gd name="T3" fmla="*/ 30 h 6261"/>
                  <a:gd name="T4" fmla="*/ 4680 w 4740"/>
                  <a:gd name="T5" fmla="*/ 60 h 6261"/>
                  <a:gd name="T6" fmla="*/ 4710 w 4740"/>
                  <a:gd name="T7" fmla="*/ 6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40" h="6261">
                    <a:moveTo>
                      <a:pt x="4710" y="60"/>
                    </a:moveTo>
                    <a:lnTo>
                      <a:pt x="4680" y="30"/>
                    </a:lnTo>
                    <a:lnTo>
                      <a:pt x="4680" y="60"/>
                    </a:lnTo>
                    <a:lnTo>
                      <a:pt x="4710" y="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4710 w 4740"/>
                  <a:gd name="T1" fmla="*/ 6200 h 6261"/>
                  <a:gd name="T2" fmla="*/ 4710 w 4740"/>
                  <a:gd name="T3" fmla="*/ 60 h 6261"/>
                  <a:gd name="T4" fmla="*/ 4680 w 4740"/>
                  <a:gd name="T5" fmla="*/ 60 h 6261"/>
                  <a:gd name="T6" fmla="*/ 4680 w 4740"/>
                  <a:gd name="T7" fmla="*/ 6200 h 6261"/>
                  <a:gd name="T8" fmla="*/ 4710 w 4740"/>
                  <a:gd name="T9" fmla="*/ 620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40" h="6261">
                    <a:moveTo>
                      <a:pt x="4710" y="6200"/>
                    </a:moveTo>
                    <a:lnTo>
                      <a:pt x="4710" y="60"/>
                    </a:lnTo>
                    <a:lnTo>
                      <a:pt x="4680" y="60"/>
                    </a:lnTo>
                    <a:lnTo>
                      <a:pt x="4680" y="6200"/>
                    </a:lnTo>
                    <a:lnTo>
                      <a:pt x="4710" y="620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9458" y="2660"/>
                <a:ext cx="4740" cy="6261"/>
              </a:xfrm>
              <a:custGeom>
                <a:avLst/>
                <a:gdLst>
                  <a:gd name="T0" fmla="*/ 4710 w 4740"/>
                  <a:gd name="T1" fmla="*/ 6260 h 6261"/>
                  <a:gd name="T2" fmla="*/ 4710 w 4740"/>
                  <a:gd name="T3" fmla="*/ 6200 h 6261"/>
                  <a:gd name="T4" fmla="*/ 4680 w 4740"/>
                  <a:gd name="T5" fmla="*/ 6230 h 6261"/>
                  <a:gd name="T6" fmla="*/ 4680 w 4740"/>
                  <a:gd name="T7" fmla="*/ 6260 h 6261"/>
                  <a:gd name="T8" fmla="*/ 4710 w 4740"/>
                  <a:gd name="T9" fmla="*/ 6260 h 6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40" h="6261">
                    <a:moveTo>
                      <a:pt x="4710" y="6260"/>
                    </a:moveTo>
                    <a:lnTo>
                      <a:pt x="4710" y="6200"/>
                    </a:lnTo>
                    <a:lnTo>
                      <a:pt x="4680" y="6230"/>
                    </a:lnTo>
                    <a:lnTo>
                      <a:pt x="4680" y="6260"/>
                    </a:lnTo>
                    <a:lnTo>
                      <a:pt x="4710" y="626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" y="2672"/>
              <a:ext cx="4100" cy="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4" y="3497"/>
              <a:ext cx="450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" y="6443"/>
              <a:ext cx="4500" cy="2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172"/>
              <a:ext cx="11340" cy="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" y="6802"/>
              <a:ext cx="4280" cy="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3648"/>
              <a:ext cx="4500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4390" y="2625"/>
              <a:ext cx="4830" cy="6300"/>
              <a:chOff x="4390" y="2625"/>
              <a:chExt cx="4830" cy="6300"/>
            </a:xfrm>
          </p:grpSpPr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4829 w 4830"/>
                  <a:gd name="T1" fmla="*/ 6300 h 6300"/>
                  <a:gd name="T2" fmla="*/ 4829 w 4830"/>
                  <a:gd name="T3" fmla="*/ 0 h 6300"/>
                  <a:gd name="T4" fmla="*/ 0 w 4830"/>
                  <a:gd name="T5" fmla="*/ 0 h 6300"/>
                  <a:gd name="T6" fmla="*/ 0 w 4830"/>
                  <a:gd name="T7" fmla="*/ 6300 h 6300"/>
                  <a:gd name="T8" fmla="*/ 30 w 4830"/>
                  <a:gd name="T9" fmla="*/ 6300 h 6300"/>
                  <a:gd name="T10" fmla="*/ 30 w 4830"/>
                  <a:gd name="T11" fmla="*/ 59 h 6300"/>
                  <a:gd name="T12" fmla="*/ 60 w 4830"/>
                  <a:gd name="T13" fmla="*/ 29 h 6300"/>
                  <a:gd name="T14" fmla="*/ 60 w 4830"/>
                  <a:gd name="T15" fmla="*/ 59 h 6300"/>
                  <a:gd name="T16" fmla="*/ 4769 w 4830"/>
                  <a:gd name="T17" fmla="*/ 59 h 6300"/>
                  <a:gd name="T18" fmla="*/ 4769 w 4830"/>
                  <a:gd name="T19" fmla="*/ 29 h 6300"/>
                  <a:gd name="T20" fmla="*/ 4799 w 4830"/>
                  <a:gd name="T21" fmla="*/ 59 h 6300"/>
                  <a:gd name="T22" fmla="*/ 4799 w 4830"/>
                  <a:gd name="T23" fmla="*/ 6300 h 6300"/>
                  <a:gd name="T24" fmla="*/ 4829 w 4830"/>
                  <a:gd name="T25" fmla="*/ 630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30" h="6300">
                    <a:moveTo>
                      <a:pt x="4829" y="6300"/>
                    </a:moveTo>
                    <a:lnTo>
                      <a:pt x="4829" y="0"/>
                    </a:lnTo>
                    <a:lnTo>
                      <a:pt x="0" y="0"/>
                    </a:lnTo>
                    <a:lnTo>
                      <a:pt x="0" y="6300"/>
                    </a:lnTo>
                    <a:lnTo>
                      <a:pt x="30" y="6300"/>
                    </a:lnTo>
                    <a:lnTo>
                      <a:pt x="30" y="59"/>
                    </a:lnTo>
                    <a:lnTo>
                      <a:pt x="60" y="29"/>
                    </a:lnTo>
                    <a:lnTo>
                      <a:pt x="60" y="59"/>
                    </a:lnTo>
                    <a:lnTo>
                      <a:pt x="4769" y="59"/>
                    </a:lnTo>
                    <a:lnTo>
                      <a:pt x="4769" y="29"/>
                    </a:lnTo>
                    <a:lnTo>
                      <a:pt x="4799" y="59"/>
                    </a:lnTo>
                    <a:lnTo>
                      <a:pt x="4799" y="6300"/>
                    </a:lnTo>
                    <a:lnTo>
                      <a:pt x="4829" y="630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60 w 4830"/>
                  <a:gd name="T1" fmla="*/ 59 h 6300"/>
                  <a:gd name="T2" fmla="*/ 60 w 4830"/>
                  <a:gd name="T3" fmla="*/ 29 h 6300"/>
                  <a:gd name="T4" fmla="*/ 30 w 4830"/>
                  <a:gd name="T5" fmla="*/ 59 h 6300"/>
                  <a:gd name="T6" fmla="*/ 60 w 4830"/>
                  <a:gd name="T7" fmla="*/ 59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30" h="6300">
                    <a:moveTo>
                      <a:pt x="60" y="59"/>
                    </a:moveTo>
                    <a:lnTo>
                      <a:pt x="60" y="29"/>
                    </a:lnTo>
                    <a:lnTo>
                      <a:pt x="30" y="59"/>
                    </a:lnTo>
                    <a:lnTo>
                      <a:pt x="60" y="59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60 w 4830"/>
                  <a:gd name="T1" fmla="*/ 6240 h 6300"/>
                  <a:gd name="T2" fmla="*/ 60 w 4830"/>
                  <a:gd name="T3" fmla="*/ 59 h 6300"/>
                  <a:gd name="T4" fmla="*/ 30 w 4830"/>
                  <a:gd name="T5" fmla="*/ 59 h 6300"/>
                  <a:gd name="T6" fmla="*/ 30 w 4830"/>
                  <a:gd name="T7" fmla="*/ 6240 h 6300"/>
                  <a:gd name="T8" fmla="*/ 60 w 4830"/>
                  <a:gd name="T9" fmla="*/ 624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0" h="6300">
                    <a:moveTo>
                      <a:pt x="60" y="6240"/>
                    </a:moveTo>
                    <a:lnTo>
                      <a:pt x="60" y="59"/>
                    </a:lnTo>
                    <a:lnTo>
                      <a:pt x="30" y="59"/>
                    </a:lnTo>
                    <a:lnTo>
                      <a:pt x="30" y="6240"/>
                    </a:lnTo>
                    <a:lnTo>
                      <a:pt x="60" y="624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4799 w 4830"/>
                  <a:gd name="T1" fmla="*/ 6240 h 6300"/>
                  <a:gd name="T2" fmla="*/ 30 w 4830"/>
                  <a:gd name="T3" fmla="*/ 6240 h 6300"/>
                  <a:gd name="T4" fmla="*/ 60 w 4830"/>
                  <a:gd name="T5" fmla="*/ 6270 h 6300"/>
                  <a:gd name="T6" fmla="*/ 60 w 4830"/>
                  <a:gd name="T7" fmla="*/ 6300 h 6300"/>
                  <a:gd name="T8" fmla="*/ 4769 w 4830"/>
                  <a:gd name="T9" fmla="*/ 6300 h 6300"/>
                  <a:gd name="T10" fmla="*/ 4769 w 4830"/>
                  <a:gd name="T11" fmla="*/ 6270 h 6300"/>
                  <a:gd name="T12" fmla="*/ 4799 w 4830"/>
                  <a:gd name="T13" fmla="*/ 624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30" h="6300">
                    <a:moveTo>
                      <a:pt x="4799" y="6240"/>
                    </a:moveTo>
                    <a:lnTo>
                      <a:pt x="30" y="6240"/>
                    </a:lnTo>
                    <a:lnTo>
                      <a:pt x="60" y="6270"/>
                    </a:lnTo>
                    <a:lnTo>
                      <a:pt x="60" y="6300"/>
                    </a:lnTo>
                    <a:lnTo>
                      <a:pt x="4769" y="6300"/>
                    </a:lnTo>
                    <a:lnTo>
                      <a:pt x="4769" y="6270"/>
                    </a:lnTo>
                    <a:lnTo>
                      <a:pt x="4799" y="624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60 w 4830"/>
                  <a:gd name="T1" fmla="*/ 6300 h 6300"/>
                  <a:gd name="T2" fmla="*/ 60 w 4830"/>
                  <a:gd name="T3" fmla="*/ 6270 h 6300"/>
                  <a:gd name="T4" fmla="*/ 30 w 4830"/>
                  <a:gd name="T5" fmla="*/ 6240 h 6300"/>
                  <a:gd name="T6" fmla="*/ 30 w 4830"/>
                  <a:gd name="T7" fmla="*/ 6300 h 6300"/>
                  <a:gd name="T8" fmla="*/ 60 w 4830"/>
                  <a:gd name="T9" fmla="*/ 630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0" h="6300">
                    <a:moveTo>
                      <a:pt x="60" y="6300"/>
                    </a:moveTo>
                    <a:lnTo>
                      <a:pt x="60" y="6270"/>
                    </a:lnTo>
                    <a:lnTo>
                      <a:pt x="30" y="6240"/>
                    </a:lnTo>
                    <a:lnTo>
                      <a:pt x="30" y="6300"/>
                    </a:lnTo>
                    <a:lnTo>
                      <a:pt x="60" y="630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4799 w 4830"/>
                  <a:gd name="T1" fmla="*/ 59 h 6300"/>
                  <a:gd name="T2" fmla="*/ 4769 w 4830"/>
                  <a:gd name="T3" fmla="*/ 29 h 6300"/>
                  <a:gd name="T4" fmla="*/ 4769 w 4830"/>
                  <a:gd name="T5" fmla="*/ 59 h 6300"/>
                  <a:gd name="T6" fmla="*/ 4799 w 4830"/>
                  <a:gd name="T7" fmla="*/ 59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30" h="6300">
                    <a:moveTo>
                      <a:pt x="4799" y="59"/>
                    </a:moveTo>
                    <a:lnTo>
                      <a:pt x="4769" y="29"/>
                    </a:lnTo>
                    <a:lnTo>
                      <a:pt x="4769" y="59"/>
                    </a:lnTo>
                    <a:lnTo>
                      <a:pt x="4799" y="59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4799 w 4830"/>
                  <a:gd name="T1" fmla="*/ 6240 h 6300"/>
                  <a:gd name="T2" fmla="*/ 4799 w 4830"/>
                  <a:gd name="T3" fmla="*/ 59 h 6300"/>
                  <a:gd name="T4" fmla="*/ 4769 w 4830"/>
                  <a:gd name="T5" fmla="*/ 59 h 6300"/>
                  <a:gd name="T6" fmla="*/ 4769 w 4830"/>
                  <a:gd name="T7" fmla="*/ 6240 h 6300"/>
                  <a:gd name="T8" fmla="*/ 4799 w 4830"/>
                  <a:gd name="T9" fmla="*/ 624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0" h="6300">
                    <a:moveTo>
                      <a:pt x="4799" y="6240"/>
                    </a:moveTo>
                    <a:lnTo>
                      <a:pt x="4799" y="59"/>
                    </a:lnTo>
                    <a:lnTo>
                      <a:pt x="4769" y="59"/>
                    </a:lnTo>
                    <a:lnTo>
                      <a:pt x="4769" y="6240"/>
                    </a:lnTo>
                    <a:lnTo>
                      <a:pt x="4799" y="624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4390" y="2625"/>
                <a:ext cx="4830" cy="6300"/>
              </a:xfrm>
              <a:custGeom>
                <a:avLst/>
                <a:gdLst>
                  <a:gd name="T0" fmla="*/ 4799 w 4830"/>
                  <a:gd name="T1" fmla="*/ 6300 h 6300"/>
                  <a:gd name="T2" fmla="*/ 4799 w 4830"/>
                  <a:gd name="T3" fmla="*/ 6240 h 6300"/>
                  <a:gd name="T4" fmla="*/ 4769 w 4830"/>
                  <a:gd name="T5" fmla="*/ 6270 h 6300"/>
                  <a:gd name="T6" fmla="*/ 4769 w 4830"/>
                  <a:gd name="T7" fmla="*/ 6300 h 6300"/>
                  <a:gd name="T8" fmla="*/ 4799 w 4830"/>
                  <a:gd name="T9" fmla="*/ 6300 h 6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0" h="6300">
                    <a:moveTo>
                      <a:pt x="4799" y="6300"/>
                    </a:moveTo>
                    <a:lnTo>
                      <a:pt x="4799" y="6240"/>
                    </a:lnTo>
                    <a:lnTo>
                      <a:pt x="4769" y="6270"/>
                    </a:lnTo>
                    <a:lnTo>
                      <a:pt x="4769" y="6300"/>
                    </a:lnTo>
                    <a:lnTo>
                      <a:pt x="4799" y="630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736512" y="2629726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Modulator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976153" y="2984574"/>
            <a:ext cx="2685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Dispersive section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246124" y="3021241"/>
            <a:ext cx="1350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Radiator</a:t>
            </a:r>
          </a:p>
        </p:txBody>
      </p:sp>
    </p:spTree>
    <p:extLst>
      <p:ext uri="{BB962C8B-B14F-4D97-AF65-F5344CB8AC3E}">
        <p14:creationId xmlns:p14="http://schemas.microsoft.com/office/powerpoint/2010/main" val="20416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 at </a:t>
            </a:r>
            <a:r>
              <a:rPr lang="en-US" dirty="0" err="1" smtClean="0"/>
              <a:t>Elettra</a:t>
            </a:r>
            <a:r>
              <a:rPr lang="en-US" dirty="0" smtClean="0"/>
              <a:t>, Trieste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5815208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Two-stage FEL-2: Seeded FEL with two stages of high gain high harmonic techniques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E. </a:t>
            </a:r>
            <a:r>
              <a:rPr lang="en-US" sz="2000" dirty="0" err="1" smtClean="0">
                <a:solidFill>
                  <a:srgbClr val="002060"/>
                </a:solidFill>
              </a:rPr>
              <a:t>Allaria</a:t>
            </a:r>
            <a:r>
              <a:rPr lang="en-US" sz="2000" dirty="0" smtClean="0">
                <a:solidFill>
                  <a:srgbClr val="002060"/>
                </a:solidFill>
              </a:rPr>
              <a:t> et </a:t>
            </a:r>
            <a:r>
              <a:rPr lang="en-US" sz="2000" dirty="0" err="1" smtClean="0">
                <a:solidFill>
                  <a:srgbClr val="002060"/>
                </a:solidFill>
              </a:rPr>
              <a:t>al.,”Two</a:t>
            </a:r>
            <a:r>
              <a:rPr lang="en-US" sz="2000" dirty="0" smtClean="0">
                <a:solidFill>
                  <a:srgbClr val="002060"/>
                </a:solidFill>
              </a:rPr>
              <a:t>-stage </a:t>
            </a:r>
            <a:r>
              <a:rPr lang="en-US" sz="2000" dirty="0">
                <a:solidFill>
                  <a:srgbClr val="002060"/>
                </a:solidFill>
              </a:rPr>
              <a:t>seeded </a:t>
            </a:r>
            <a:r>
              <a:rPr lang="en-US" sz="2000" dirty="0" smtClean="0">
                <a:solidFill>
                  <a:srgbClr val="002060"/>
                </a:solidFill>
              </a:rPr>
              <a:t>soft X-ray free-   electron laser”, </a:t>
            </a:r>
            <a:r>
              <a:rPr lang="en-US" sz="2000" i="1" dirty="0" smtClean="0">
                <a:solidFill>
                  <a:srgbClr val="002060"/>
                </a:solidFill>
              </a:rPr>
              <a:t>Nature Photonics </a:t>
            </a:r>
            <a:r>
              <a:rPr lang="en-US" sz="2000" b="1" dirty="0" smtClean="0">
                <a:solidFill>
                  <a:srgbClr val="002060"/>
                </a:solidFill>
              </a:rPr>
              <a:t>7</a:t>
            </a:r>
            <a:r>
              <a:rPr lang="en-US" sz="2000" dirty="0" smtClean="0">
                <a:solidFill>
                  <a:srgbClr val="002060"/>
                </a:solidFill>
              </a:rPr>
              <a:t>, 913 (November 2013)</a:t>
            </a: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52" y="2219195"/>
            <a:ext cx="81298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103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Seeded EUV/Soft x-ray FEL “FERMI” in Trieste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2" y="826878"/>
            <a:ext cx="4602480" cy="5236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113" y="5984182"/>
            <a:ext cx="8659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Courtesy of  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Luca </a:t>
            </a:r>
            <a:r>
              <a:rPr lang="en-US" sz="2000" dirty="0" err="1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Giannessi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Michele </a:t>
            </a:r>
            <a:r>
              <a:rPr lang="en-US" sz="2000" dirty="0" err="1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Svandrlik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sz="2000" dirty="0" err="1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Fulvio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Parmigiani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1418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FERMI, Trieste</a:t>
            </a:r>
            <a:endParaRPr lang="en-US" sz="2000" dirty="0">
              <a:solidFill>
                <a:srgbClr val="01418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3833" y="2656874"/>
            <a:ext cx="3642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tripled 780 nm </a:t>
            </a:r>
            <a:r>
              <a:rPr lang="en-US" sz="2000" dirty="0" err="1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Ti:sapphire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</a:t>
            </a:r>
            <a:r>
              <a:rPr lang="el-GR" sz="20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000" dirty="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260 nm, followed by two stages of  high gain, high harmonic (</a:t>
            </a:r>
            <a:r>
              <a:rPr lang="en-US" sz="2000" smtClean="0">
                <a:solidFill>
                  <a:srgbClr val="0141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HGHG)</a:t>
            </a:r>
            <a:endParaRPr lang="en-US" sz="2000" dirty="0">
              <a:solidFill>
                <a:srgbClr val="0141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X-ray and EUV </a:t>
            </a:r>
            <a:r>
              <a:rPr lang="en-US" dirty="0" smtClean="0"/>
              <a:t>FEL Facilities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3" y="1391363"/>
            <a:ext cx="8638990" cy="44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4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Physics: the “slip condition”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FELphysics_slipCondi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8" y="864843"/>
            <a:ext cx="7674864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</a:t>
            </a:r>
            <a:r>
              <a:rPr lang="en-US" dirty="0" err="1"/>
              <a:t>u</a:t>
            </a:r>
            <a:r>
              <a:rPr lang="en-US" dirty="0" err="1" smtClean="0"/>
              <a:t>ndulator</a:t>
            </a:r>
            <a:r>
              <a:rPr lang="en-US" dirty="0" smtClean="0"/>
              <a:t> radiation and FEL radiation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0" y="905772"/>
            <a:ext cx="8304971" cy="56905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301662-CDCD-D445-8146-376014A4D159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516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0188" indent="-230188">
              <a:spcBef>
                <a:spcPts val="900"/>
              </a:spcBef>
            </a:pPr>
            <a:r>
              <a:rPr lang="en-US" dirty="0" smtClean="0">
                <a:cs typeface="Calisto MT"/>
              </a:rPr>
              <a:t>X-ray free electron laser references</a:t>
            </a:r>
            <a:endParaRPr lang="en-US" dirty="0">
              <a:cs typeface="Calisto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69" y="761270"/>
            <a:ext cx="8738808" cy="5854372"/>
          </a:xfrm>
        </p:spPr>
        <p:txBody>
          <a:bodyPr/>
          <a:lstStyle/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J.M.J. </a:t>
            </a:r>
            <a:r>
              <a:rPr lang="en-US" sz="1800" dirty="0" err="1" smtClean="0">
                <a:latin typeface="Calisto MT"/>
                <a:cs typeface="Calisto MT"/>
              </a:rPr>
              <a:t>Madey</a:t>
            </a:r>
            <a:r>
              <a:rPr lang="en-US" sz="1800" dirty="0" smtClean="0">
                <a:latin typeface="Calisto MT"/>
                <a:cs typeface="Calisto MT"/>
              </a:rPr>
              <a:t>, “Stimulated Emission of </a:t>
            </a:r>
            <a:r>
              <a:rPr lang="en-US" sz="1800" dirty="0" err="1" smtClean="0">
                <a:latin typeface="Calisto MT"/>
                <a:cs typeface="Calisto MT"/>
              </a:rPr>
              <a:t>Bremsstrahlung</a:t>
            </a:r>
            <a:r>
              <a:rPr lang="en-US" sz="1800" dirty="0" smtClean="0">
                <a:latin typeface="Calisto MT"/>
                <a:cs typeface="Calisto MT"/>
              </a:rPr>
              <a:t> in a Periodic Magnetic Field”, </a:t>
            </a:r>
            <a:r>
              <a:rPr lang="en-US" sz="1800" i="1" dirty="0" smtClean="0">
                <a:latin typeface="Calisto MT"/>
                <a:cs typeface="Calisto MT"/>
              </a:rPr>
              <a:t>J. Appl. Physics </a:t>
            </a:r>
            <a:r>
              <a:rPr lang="en-US" sz="1800" b="1" dirty="0" smtClean="0">
                <a:latin typeface="Calisto MT"/>
                <a:cs typeface="Calisto MT"/>
              </a:rPr>
              <a:t>42</a:t>
            </a:r>
            <a:r>
              <a:rPr lang="en-US" sz="1800" dirty="0" smtClean="0">
                <a:latin typeface="Calisto MT"/>
                <a:cs typeface="Calisto MT"/>
              </a:rPr>
              <a:t>, 1906 (1971). 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A.M. </a:t>
            </a:r>
            <a:r>
              <a:rPr lang="en-US" sz="1800" dirty="0" err="1" smtClean="0">
                <a:latin typeface="Calisto MT"/>
                <a:cs typeface="Calisto MT"/>
              </a:rPr>
              <a:t>Kondratenko</a:t>
            </a:r>
            <a:r>
              <a:rPr lang="en-US" sz="1800" dirty="0" smtClean="0">
                <a:latin typeface="Calisto MT"/>
                <a:cs typeface="Calisto MT"/>
              </a:rPr>
              <a:t> and E.L. </a:t>
            </a:r>
            <a:r>
              <a:rPr lang="en-US" sz="1800" dirty="0" err="1" smtClean="0">
                <a:latin typeface="Calisto MT"/>
                <a:cs typeface="Calisto MT"/>
              </a:rPr>
              <a:t>Saldin</a:t>
            </a:r>
            <a:r>
              <a:rPr lang="en-US" sz="1800" dirty="0" smtClean="0">
                <a:latin typeface="Calisto MT"/>
                <a:cs typeface="Calisto MT"/>
              </a:rPr>
              <a:t>, “Generation of Coherent Radiation by a Relativistic-Electron Beam in an </a:t>
            </a:r>
            <a:r>
              <a:rPr lang="en-US" sz="1800" dirty="0" err="1" smtClean="0">
                <a:latin typeface="Calisto MT"/>
                <a:cs typeface="Calisto MT"/>
              </a:rPr>
              <a:t>Undulator</a:t>
            </a:r>
            <a:r>
              <a:rPr lang="en-US" sz="1800" dirty="0" smtClean="0">
                <a:latin typeface="Calisto MT"/>
                <a:cs typeface="Calisto MT"/>
              </a:rPr>
              <a:t>”, </a:t>
            </a:r>
            <a:r>
              <a:rPr lang="en-US" sz="1800" i="1" dirty="0" err="1" smtClean="0">
                <a:latin typeface="Calisto MT"/>
                <a:cs typeface="Calisto MT"/>
              </a:rPr>
              <a:t>Sov</a:t>
            </a:r>
            <a:r>
              <a:rPr lang="en-US" sz="1800" i="1" dirty="0" smtClean="0">
                <a:latin typeface="Calisto MT"/>
                <a:cs typeface="Calisto MT"/>
              </a:rPr>
              <a:t>. Phys. </a:t>
            </a:r>
            <a:r>
              <a:rPr lang="en-US" sz="1800" i="1" dirty="0" err="1" smtClean="0">
                <a:latin typeface="Calisto MT"/>
                <a:cs typeface="Calisto MT"/>
              </a:rPr>
              <a:t>Dokl</a:t>
            </a:r>
            <a:r>
              <a:rPr lang="en-US" sz="1800" dirty="0" smtClean="0">
                <a:latin typeface="Calisto MT"/>
                <a:cs typeface="Calisto MT"/>
              </a:rPr>
              <a:t>. </a:t>
            </a:r>
            <a:r>
              <a:rPr lang="en-US" sz="1800" b="1" dirty="0" smtClean="0">
                <a:latin typeface="Calisto MT"/>
                <a:cs typeface="Calisto MT"/>
              </a:rPr>
              <a:t>24</a:t>
            </a:r>
            <a:r>
              <a:rPr lang="en-US" sz="1800" dirty="0" smtClean="0">
                <a:latin typeface="Calisto MT"/>
                <a:cs typeface="Calisto MT"/>
              </a:rPr>
              <a:t>, 986 (1979).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R. </a:t>
            </a:r>
            <a:r>
              <a:rPr lang="en-US" sz="1800" dirty="0" err="1" smtClean="0">
                <a:latin typeface="Calisto MT"/>
                <a:cs typeface="Calisto MT"/>
              </a:rPr>
              <a:t>Bonifacio</a:t>
            </a:r>
            <a:r>
              <a:rPr lang="en-US" sz="1800" dirty="0" smtClean="0">
                <a:latin typeface="Calisto MT"/>
                <a:cs typeface="Calisto MT"/>
              </a:rPr>
              <a:t>, C. </a:t>
            </a:r>
            <a:r>
              <a:rPr lang="en-US" sz="1800" dirty="0" err="1" smtClean="0">
                <a:latin typeface="Calisto MT"/>
                <a:cs typeface="Calisto MT"/>
              </a:rPr>
              <a:t>Pellegrini</a:t>
            </a:r>
            <a:r>
              <a:rPr lang="en-US" sz="1800" dirty="0" smtClean="0">
                <a:latin typeface="Calisto MT"/>
                <a:cs typeface="Calisto MT"/>
              </a:rPr>
              <a:t> and L. </a:t>
            </a:r>
            <a:r>
              <a:rPr lang="en-US" sz="1800" dirty="0" err="1" smtClean="0">
                <a:latin typeface="Calisto MT"/>
                <a:cs typeface="Calisto MT"/>
              </a:rPr>
              <a:t>Narducci</a:t>
            </a:r>
            <a:r>
              <a:rPr lang="en-US" sz="1800" dirty="0" smtClean="0">
                <a:latin typeface="Calisto MT"/>
                <a:cs typeface="Calisto MT"/>
              </a:rPr>
              <a:t>, “Collective Instabilities and High-Gain Regime in a Free Electron Laser”, </a:t>
            </a:r>
            <a:r>
              <a:rPr lang="en-US" sz="1800" i="1" dirty="0" smtClean="0">
                <a:latin typeface="Calisto MT"/>
                <a:cs typeface="Calisto MT"/>
              </a:rPr>
              <a:t>Optics </a:t>
            </a:r>
            <a:r>
              <a:rPr lang="en-US" sz="1800" i="1" dirty="0" err="1" smtClean="0">
                <a:latin typeface="Calisto MT"/>
                <a:cs typeface="Calisto MT"/>
              </a:rPr>
              <a:t>Commun</a:t>
            </a:r>
            <a:r>
              <a:rPr lang="en-US" sz="1800" i="1" dirty="0" smtClean="0">
                <a:latin typeface="Calisto MT"/>
                <a:cs typeface="Calisto MT"/>
              </a:rPr>
              <a:t>. </a:t>
            </a:r>
            <a:r>
              <a:rPr lang="en-US" sz="1800" b="1" dirty="0" smtClean="0">
                <a:latin typeface="Calisto MT"/>
                <a:cs typeface="Calisto MT"/>
              </a:rPr>
              <a:t>50</a:t>
            </a:r>
            <a:r>
              <a:rPr lang="en-US" sz="1800" dirty="0" smtClean="0">
                <a:latin typeface="Calisto MT"/>
                <a:cs typeface="Calisto MT"/>
              </a:rPr>
              <a:t>, 373 (1984).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V. </a:t>
            </a:r>
            <a:r>
              <a:rPr lang="en-US" sz="1800" dirty="0" err="1" smtClean="0">
                <a:latin typeface="Calisto MT"/>
                <a:cs typeface="Calisto MT"/>
              </a:rPr>
              <a:t>Avazyan</a:t>
            </a:r>
            <a:r>
              <a:rPr lang="en-US" sz="1800" dirty="0" smtClean="0">
                <a:latin typeface="Calisto MT"/>
                <a:cs typeface="Calisto MT"/>
              </a:rPr>
              <a:t> et al., “Generation of GW Radiation Pulses from a VUV Free-Electron Laser Operating the </a:t>
            </a:r>
            <a:r>
              <a:rPr lang="en-US" sz="1800" dirty="0" err="1" smtClean="0">
                <a:latin typeface="Calisto MT"/>
                <a:cs typeface="Calisto MT"/>
              </a:rPr>
              <a:t>Femtosecond</a:t>
            </a:r>
            <a:r>
              <a:rPr lang="en-US" sz="1800" dirty="0" smtClean="0">
                <a:latin typeface="Calisto MT"/>
                <a:cs typeface="Calisto MT"/>
              </a:rPr>
              <a:t> Regime”, </a:t>
            </a:r>
            <a:r>
              <a:rPr lang="en-US" sz="1800" i="1" dirty="0" smtClean="0">
                <a:latin typeface="Calisto MT"/>
                <a:cs typeface="Calisto MT"/>
              </a:rPr>
              <a:t>Phys. Rev. </a:t>
            </a:r>
            <a:r>
              <a:rPr lang="en-US" sz="1800" i="1" dirty="0" err="1" smtClean="0">
                <a:latin typeface="Calisto MT"/>
                <a:cs typeface="Calisto MT"/>
              </a:rPr>
              <a:t>Lett</a:t>
            </a:r>
            <a:r>
              <a:rPr lang="en-US" sz="1800" dirty="0" smtClean="0">
                <a:latin typeface="Calisto MT"/>
                <a:cs typeface="Calisto MT"/>
              </a:rPr>
              <a:t>. </a:t>
            </a:r>
            <a:r>
              <a:rPr lang="en-US" sz="1800" b="1" dirty="0" smtClean="0">
                <a:latin typeface="Calisto MT"/>
                <a:cs typeface="Calisto MT"/>
              </a:rPr>
              <a:t>88</a:t>
            </a:r>
            <a:r>
              <a:rPr lang="en-US" sz="1800" dirty="0" smtClean="0">
                <a:latin typeface="Calisto MT"/>
                <a:cs typeface="Calisto MT"/>
              </a:rPr>
              <a:t>, 104802 (2002).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P. Emma et al., “First Lasing and Operation of an </a:t>
            </a:r>
            <a:r>
              <a:rPr lang="en-US" sz="1800" dirty="0" err="1" smtClean="0">
                <a:latin typeface="Calisto MT"/>
                <a:cs typeface="Calisto MT"/>
              </a:rPr>
              <a:t>Ångstrom</a:t>
            </a:r>
            <a:r>
              <a:rPr lang="en-US" sz="1800" dirty="0" smtClean="0">
                <a:latin typeface="Calisto MT"/>
                <a:cs typeface="Calisto MT"/>
              </a:rPr>
              <a:t>-Wavelength Free-Electron Laser”, </a:t>
            </a:r>
            <a:r>
              <a:rPr lang="en-US" sz="1800" i="1" dirty="0" smtClean="0">
                <a:latin typeface="Calisto MT"/>
                <a:cs typeface="Calisto MT"/>
              </a:rPr>
              <a:t>Nature Photonics </a:t>
            </a:r>
            <a:r>
              <a:rPr lang="en-US" sz="1800" b="1" dirty="0" smtClean="0">
                <a:latin typeface="Calisto MT"/>
                <a:cs typeface="Calisto MT"/>
              </a:rPr>
              <a:t>4</a:t>
            </a:r>
            <a:r>
              <a:rPr lang="en-US" sz="1800" dirty="0" smtClean="0">
                <a:latin typeface="Calisto MT"/>
                <a:cs typeface="Calisto MT"/>
              </a:rPr>
              <a:t>, 641 (2010</a:t>
            </a:r>
            <a:r>
              <a:rPr lang="en-US" sz="1800" dirty="0">
                <a:latin typeface="Calisto MT"/>
                <a:cs typeface="Calisto MT"/>
              </a:rPr>
              <a:t>). </a:t>
            </a:r>
            <a:endParaRPr lang="en-US" sz="1800" dirty="0" smtClean="0">
              <a:latin typeface="Calisto MT"/>
              <a:cs typeface="Calisto MT"/>
            </a:endParaRP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E.L. </a:t>
            </a:r>
            <a:r>
              <a:rPr lang="en-US" sz="1800" dirty="0" err="1" smtClean="0">
                <a:latin typeface="Calisto MT"/>
                <a:cs typeface="Calisto MT"/>
              </a:rPr>
              <a:t>Saldin</a:t>
            </a:r>
            <a:r>
              <a:rPr lang="en-US" sz="1800" dirty="0" smtClean="0">
                <a:latin typeface="Calisto MT"/>
                <a:cs typeface="Calisto MT"/>
              </a:rPr>
              <a:t>, E.A. </a:t>
            </a:r>
            <a:r>
              <a:rPr lang="en-US" sz="1800" dirty="0" err="1" smtClean="0">
                <a:latin typeface="Calisto MT"/>
                <a:cs typeface="Calisto MT"/>
              </a:rPr>
              <a:t>Schneidmiller</a:t>
            </a:r>
            <a:r>
              <a:rPr lang="en-US" sz="1800" dirty="0" smtClean="0">
                <a:latin typeface="Calisto MT"/>
                <a:cs typeface="Calisto MT"/>
              </a:rPr>
              <a:t>, and M.V. </a:t>
            </a:r>
            <a:r>
              <a:rPr lang="en-US" sz="1800" dirty="0" err="1" smtClean="0">
                <a:latin typeface="Calisto MT"/>
                <a:cs typeface="Calisto MT"/>
              </a:rPr>
              <a:t>Yukov</a:t>
            </a:r>
            <a:r>
              <a:rPr lang="en-US" sz="1800" dirty="0" smtClean="0">
                <a:latin typeface="Calisto MT"/>
                <a:cs typeface="Calisto MT"/>
              </a:rPr>
              <a:t>, </a:t>
            </a:r>
            <a:r>
              <a:rPr lang="en-US" sz="1800" i="1" dirty="0" smtClean="0">
                <a:latin typeface="Calisto MT"/>
                <a:cs typeface="Calisto MT"/>
              </a:rPr>
              <a:t>“The Physics of Free Electron Lasers” </a:t>
            </a:r>
            <a:r>
              <a:rPr lang="en-US" sz="1800" dirty="0" smtClean="0">
                <a:latin typeface="Calisto MT"/>
                <a:cs typeface="Calisto MT"/>
              </a:rPr>
              <a:t>(Springer, 2000)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P. </a:t>
            </a:r>
            <a:r>
              <a:rPr lang="en-US" sz="1800" dirty="0" err="1" smtClean="0">
                <a:latin typeface="Calisto MT"/>
                <a:cs typeface="Calisto MT"/>
              </a:rPr>
              <a:t>Schmüser</a:t>
            </a:r>
            <a:r>
              <a:rPr lang="en-US" sz="1800" dirty="0" smtClean="0">
                <a:latin typeface="Calisto MT"/>
                <a:cs typeface="Calisto MT"/>
              </a:rPr>
              <a:t>, M. </a:t>
            </a:r>
            <a:r>
              <a:rPr lang="en-US" sz="1800" dirty="0" err="1" smtClean="0">
                <a:latin typeface="Calisto MT"/>
                <a:cs typeface="Calisto MT"/>
              </a:rPr>
              <a:t>Dohlus</a:t>
            </a:r>
            <a:r>
              <a:rPr lang="en-US" sz="1800" dirty="0" smtClean="0">
                <a:latin typeface="Calisto MT"/>
                <a:cs typeface="Calisto MT"/>
              </a:rPr>
              <a:t>, J. </a:t>
            </a:r>
            <a:r>
              <a:rPr lang="en-US" sz="1800" dirty="0" err="1" smtClean="0">
                <a:latin typeface="Calisto MT"/>
                <a:cs typeface="Calisto MT"/>
              </a:rPr>
              <a:t>Rossbach</a:t>
            </a:r>
            <a:r>
              <a:rPr lang="en-US" sz="1800" dirty="0" smtClean="0">
                <a:latin typeface="Calisto MT"/>
                <a:cs typeface="Calisto MT"/>
              </a:rPr>
              <a:t> and C. Behrens, </a:t>
            </a:r>
            <a:r>
              <a:rPr lang="en-US" sz="1800" i="1" dirty="0" smtClean="0">
                <a:latin typeface="Calisto MT"/>
                <a:cs typeface="Calisto MT"/>
              </a:rPr>
              <a:t>Free-Electron Lasers in the Ultraviolet and X-Ray Regime</a:t>
            </a:r>
            <a:r>
              <a:rPr lang="en-US" sz="1800" i="1" dirty="0">
                <a:latin typeface="Calisto MT"/>
                <a:cs typeface="Calisto MT"/>
              </a:rPr>
              <a:t> </a:t>
            </a:r>
            <a:r>
              <a:rPr lang="en-US" sz="1800" dirty="0" smtClean="0">
                <a:latin typeface="Calisto MT"/>
                <a:cs typeface="Calisto MT"/>
              </a:rPr>
              <a:t>(Springer, 2014). Second edition.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Calisto MT"/>
                <a:cs typeface="Calisto MT"/>
              </a:rPr>
              <a:t>K.J. Kim, Z. Huang and R. Lindberg,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Synchrotron Radiation and Free Electron Lasers: Principles of  Coherent X-ray Generation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(Cambridge, UK, 2017).</a:t>
            </a:r>
          </a:p>
          <a:p>
            <a:pPr marL="230188" indent="-230188">
              <a:spcBef>
                <a:spcPts val="900"/>
              </a:spcBef>
            </a:pPr>
            <a:r>
              <a:rPr lang="en-US" sz="1800" dirty="0" smtClean="0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. Attwood and A. 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Sakdinwat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X-rays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and Extreme Ultraviolet Radiation 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(Cambridge, UK 2017), Chapter 6.</a:t>
            </a:r>
          </a:p>
          <a:p>
            <a:pPr marL="230188" indent="-230188">
              <a:spcBef>
                <a:spcPts val="900"/>
              </a:spcBef>
            </a:pPr>
            <a:endParaRPr lang="en-US" sz="1800" dirty="0" smtClean="0">
              <a:latin typeface="Calisto MT"/>
              <a:cs typeface="Calisto MT"/>
            </a:endParaRPr>
          </a:p>
          <a:p>
            <a:pPr marL="230188" indent="-230188">
              <a:spcBef>
                <a:spcPts val="900"/>
              </a:spcBef>
            </a:pPr>
            <a:endParaRPr lang="en-US" sz="1800" dirty="0" smtClean="0">
              <a:latin typeface="Calisto MT"/>
              <a:cs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FEL books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39EA12-B25D-C842-9480-BF108885FBB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3814" y="927847"/>
            <a:ext cx="86817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.-J. Kim, Z. Huang and R. Lindberg, </a:t>
            </a:r>
            <a:r>
              <a:rPr lang="en-US" sz="2000" i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Synchrotron Radiation and Free Electron Lasers: Principles of  Coherent X-ray Generation 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(Cambridge, UK, 2017).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P. </a:t>
            </a:r>
            <a:r>
              <a:rPr lang="en-US" sz="20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Schmüser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, M. </a:t>
            </a:r>
            <a:r>
              <a:rPr lang="en-US" sz="20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Dohlus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, J. </a:t>
            </a:r>
            <a:r>
              <a:rPr lang="en-US" sz="20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Rossbach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and C. Behrens, </a:t>
            </a:r>
            <a:r>
              <a:rPr lang="en-US" sz="2000" i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Free-Electron Lasers in the Ultraviolet and X-ray Regime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(Springer, Heidelberg, 2014</a:t>
            </a: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E.L.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Saldin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E.A.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Schneidmiller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M.V.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Yukov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Physics of Free Electron Lasers”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(Springer, 2000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D. Attwood and A. </a:t>
            </a:r>
            <a:r>
              <a:rPr lang="en-US" sz="2000" dirty="0" err="1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Sakdinwat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000" i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X-rays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and Extreme Ultraviolet Radiation </a:t>
            </a:r>
            <a:r>
              <a:rPr lang="en-US" sz="2000" dirty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(Cambridge, UK 2017</a:t>
            </a: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), Chapter 6.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A. Chao, K. Mess, M. </a:t>
            </a:r>
            <a:r>
              <a:rPr lang="en-US" sz="2000" dirty="0" err="1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Tigner</a:t>
            </a: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 and F. Zimmermann, </a:t>
            </a:r>
            <a:r>
              <a:rPr lang="en-US" sz="2000" i="1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Handbook of Accelerator Physics and Engineering </a:t>
            </a:r>
            <a:r>
              <a:rPr lang="en-US" sz="2000" dirty="0" smtClean="0">
                <a:solidFill>
                  <a:srgbClr val="002060"/>
                </a:solidFill>
                <a:latin typeface="Times New Roman" charset="0"/>
                <a:ea typeface="Times New Roman" charset="0"/>
                <a:cs typeface="Times New Roman" charset="0"/>
              </a:rPr>
              <a:t>(World Scientific, Singapore, 2013).</a:t>
            </a:r>
            <a:endParaRPr lang="en-US" sz="2000" dirty="0">
              <a:solidFill>
                <a:srgbClr val="00206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3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Evolution from </a:t>
            </a:r>
            <a:r>
              <a:rPr lang="en-US" sz="2800" dirty="0" err="1"/>
              <a:t>undulator</a:t>
            </a:r>
            <a:r>
              <a:rPr lang="en-US" sz="2800" dirty="0"/>
              <a:t> radiation to </a:t>
            </a:r>
            <a:r>
              <a:rPr lang="en-US" sz="2800" dirty="0" smtClean="0"/>
              <a:t>FEL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BBB120-F55A-A842-8156-A6A32DD8086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7" y="1295398"/>
            <a:ext cx="5887283" cy="4119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4507" y="5415313"/>
            <a:ext cx="6986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Longer </a:t>
            </a:r>
            <a:r>
              <a:rPr lang="en-US" dirty="0" err="1" smtClean="0"/>
              <a:t>undulator</a:t>
            </a:r>
            <a:r>
              <a:rPr lang="en-US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High peak current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Smaller electron beam (better coherence)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9333" y="797866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14188"/>
                </a:solidFill>
              </a:rPr>
              <a:t>The “SASE” process</a:t>
            </a:r>
          </a:p>
        </p:txBody>
      </p:sp>
    </p:spTree>
    <p:extLst>
      <p:ext uri="{BB962C8B-B14F-4D97-AF65-F5344CB8AC3E}">
        <p14:creationId xmlns:p14="http://schemas.microsoft.com/office/powerpoint/2010/main" val="19990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05" y="103517"/>
            <a:ext cx="8180387" cy="762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Electron axial positions can be affected by interaction with the electromagnetic wave, resulting in </a:t>
            </a:r>
            <a:r>
              <a:rPr lang="en-US" sz="2000" dirty="0" err="1" smtClean="0"/>
              <a:t>microbunching</a:t>
            </a:r>
            <a:r>
              <a:rPr lang="en-US" sz="2000" dirty="0" smtClean="0"/>
              <a:t> on a wavelength scale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F6E901-67DF-CC49-949B-75ACA16199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 descr="FEL_Fig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4" y="1659219"/>
            <a:ext cx="8741281" cy="2708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436" y="5032559"/>
            <a:ext cx="63346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14188"/>
                </a:solidFill>
              </a:rPr>
              <a:t>Discuss </a:t>
            </a:r>
            <a:r>
              <a:rPr lang="en-US" dirty="0">
                <a:solidFill>
                  <a:srgbClr val="014188"/>
                </a:solidFill>
              </a:rPr>
              <a:t>both seeded and SASE processes</a:t>
            </a:r>
          </a:p>
        </p:txBody>
      </p:sp>
    </p:spTree>
    <p:extLst>
      <p:ext uri="{BB962C8B-B14F-4D97-AF65-F5344CB8AC3E}">
        <p14:creationId xmlns:p14="http://schemas.microsoft.com/office/powerpoint/2010/main" val="1416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eere Präsentation">
  <a:themeElements>
    <a:clrScheme name="E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35B"/>
      </a:accent1>
      <a:accent2>
        <a:srgbClr val="005091"/>
      </a:accent2>
      <a:accent3>
        <a:srgbClr val="7FA7C8"/>
      </a:accent3>
      <a:accent4>
        <a:srgbClr val="BFD3E3"/>
      </a:accent4>
      <a:accent5>
        <a:srgbClr val="F5A858"/>
      </a:accent5>
      <a:accent6>
        <a:srgbClr val="7A4A60"/>
      </a:accent6>
      <a:hlink>
        <a:srgbClr val="52ADE7"/>
      </a:hlink>
      <a:folHlink>
        <a:srgbClr val="C7E4F7"/>
      </a:folHlink>
    </a:clrScheme>
    <a:fontScheme name="1_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8684</TotalTime>
  <Words>3100</Words>
  <Application>Microsoft Office PowerPoint</Application>
  <PresentationFormat>On-screen Show (4:3)</PresentationFormat>
  <Paragraphs>460</Paragraphs>
  <Slides>72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4" baseType="lpstr">
      <vt:lpstr>ＭＳ ゴシック</vt:lpstr>
      <vt:lpstr>ＭＳ Ｐゴシック</vt:lpstr>
      <vt:lpstr>Arial</vt:lpstr>
      <vt:lpstr>Arial Narrow</vt:lpstr>
      <vt:lpstr>Calibri</vt:lpstr>
      <vt:lpstr>Calibri Light</vt:lpstr>
      <vt:lpstr>Calisto MT</vt:lpstr>
      <vt:lpstr>Cambria</vt:lpstr>
      <vt:lpstr>Cambria Math</vt:lpstr>
      <vt:lpstr>Felix Titling</vt:lpstr>
      <vt:lpstr>Geneva</vt:lpstr>
      <vt:lpstr>Gill Sans</vt:lpstr>
      <vt:lpstr>Lucida Grande</vt:lpstr>
      <vt:lpstr>Tahoma</vt:lpstr>
      <vt:lpstr>Times New Roman</vt:lpstr>
      <vt:lpstr>Verdana</vt:lpstr>
      <vt:lpstr>Wingdings</vt:lpstr>
      <vt:lpstr>Blank Presentation</vt:lpstr>
      <vt:lpstr>1_Custom Design</vt:lpstr>
      <vt:lpstr>Custom Design</vt:lpstr>
      <vt:lpstr>1_Leere Präsentation</vt:lpstr>
      <vt:lpstr>Equation</vt:lpstr>
      <vt:lpstr>University of California, Berkeley X-rays and Extreme Ultraviolet Radiation</vt:lpstr>
      <vt:lpstr>X-ray and EUV Free Electron Lasers</vt:lpstr>
      <vt:lpstr>The evolution from undulator radiation to x-ray FEL</vt:lpstr>
      <vt:lpstr>Desirable qualities of short wavelength FELS</vt:lpstr>
      <vt:lpstr>Recalling Undulator radiation</vt:lpstr>
      <vt:lpstr>The “slip condition” by which radiation falls behind one wavelength as the electron traverses the magnet structure</vt:lpstr>
      <vt:lpstr>FEL Physics: the “slip condition”</vt:lpstr>
      <vt:lpstr>Evolution from undulator radiation to FEL</vt:lpstr>
      <vt:lpstr>Electron axial positions can be affected by interaction with the electromagnetic wave, resulting in microbunching on a wavelength scale </vt:lpstr>
      <vt:lpstr>FEL power grows exponentially with microbunching</vt:lpstr>
      <vt:lpstr>The bunching advantage of FELs</vt:lpstr>
      <vt:lpstr>FEL Physics</vt:lpstr>
      <vt:lpstr>The evolution of incoherent clapping  to coherent clapping</vt:lpstr>
      <vt:lpstr>PowerPoint Presentation</vt:lpstr>
      <vt:lpstr>FEL Microbunching</vt:lpstr>
      <vt:lpstr>Four time steps from the movie</vt:lpstr>
      <vt:lpstr>Energy is transferred between the electrons and the co-propagating wave, depending on local phase</vt:lpstr>
      <vt:lpstr>The scale of electron beam - wave interaction in an FEL undulator</vt:lpstr>
      <vt:lpstr>What is phase space?</vt:lpstr>
      <vt:lpstr>FEL longitudinal phase space:                            electron energy and z-position</vt:lpstr>
      <vt:lpstr>FEL longitudinal phase space:                            electron energy and z-position</vt:lpstr>
      <vt:lpstr>FEL longitudinal phase space:                            electron energy and z-position</vt:lpstr>
      <vt:lpstr>Equations of motion for the FEL</vt:lpstr>
      <vt:lpstr>The equations of motion</vt:lpstr>
      <vt:lpstr>The one-dimensional wave equation for a growing wave</vt:lpstr>
      <vt:lpstr>Three coupled first order equations for E, η and θ_s</vt:lpstr>
      <vt:lpstr>Combining linearized versions of the three first order equations yields a cubic differential equation for E_x  </vt:lpstr>
      <vt:lpstr>Solving the 3rd order FEL differential equation</vt:lpstr>
      <vt:lpstr>The FEL parameter, "ρ" _FEL  , sets the gain length, relative spectral bandwidth, and saturation power </vt:lpstr>
      <vt:lpstr>Spectral bandwidth of an x-ray FEL</vt:lpstr>
      <vt:lpstr>Summary of FEL lasing and the FEL parameter ρFEL</vt:lpstr>
      <vt:lpstr>Some multi-dimensional effects which play an important role in FEL lasing</vt:lpstr>
      <vt:lpstr>The FLASH free-electron laser (FEL) in Hamburg was the first major break through to short wavelength FELs</vt:lpstr>
      <vt:lpstr>PowerPoint Presentation</vt:lpstr>
      <vt:lpstr>The Linac Coherent Light Source (LCLS)              X-ray FEL at Stanford</vt:lpstr>
      <vt:lpstr>PowerPoint Presentation</vt:lpstr>
      <vt:lpstr>The FEL parameter, "ρ" _FEL  , sets the gain length, relative spectral bandwidth, and saturation power </vt:lpstr>
      <vt:lpstr>Stanford’s LCLS Free Electron Laser</vt:lpstr>
      <vt:lpstr> </vt:lpstr>
      <vt:lpstr>The FEL electron bunch contains many microbunches</vt:lpstr>
      <vt:lpstr>… resulting in many spectral spikes</vt:lpstr>
      <vt:lpstr>Self-seeding of an FEL to obtain a narrower spectrum</vt:lpstr>
      <vt:lpstr>Self-seeding at LCLS</vt:lpstr>
      <vt:lpstr>Narrowed SASE FEL spectrum with “self-seeding”</vt:lpstr>
      <vt:lpstr>Spectral bandwidth of an x-ray FEL</vt:lpstr>
      <vt:lpstr>Young’s double slit to measure spatial coherence</vt:lpstr>
      <vt:lpstr>Measuring spatial coherence with Young’s double slit interferometer</vt:lpstr>
      <vt:lpstr>Young’s double slit experiment with phase coherent emitters (some lasers, or properly seeded FELs)</vt:lpstr>
      <vt:lpstr>Spatial coherence of Stanford’s LCLS X-ray FEL</vt:lpstr>
      <vt:lpstr>PowerPoint Presentation</vt:lpstr>
      <vt:lpstr>Spatially Coherent FEL X-rays </vt:lpstr>
      <vt:lpstr>Nanostructures fabricated for characterizing beam properties of FELs and for imaging experiments </vt:lpstr>
      <vt:lpstr>The pursuit of sub-femtosecond x-ray FEL pulses</vt:lpstr>
      <vt:lpstr>Spring-8 and the SACLA XFEL</vt:lpstr>
      <vt:lpstr>PowerPoint Presentation</vt:lpstr>
      <vt:lpstr>Broadly tunable hard x-ray pump-probe experiments at SACLA/Spring-8 </vt:lpstr>
      <vt:lpstr>Generating a Cu Kα atomic laser using the      pump-‘probe’ capability at SACLA/Spring-8 Delay</vt:lpstr>
      <vt:lpstr>Hard x-ray Cu-Kα atomic laser at 8 keV</vt:lpstr>
      <vt:lpstr>Pohang Light Source and PAL-XFEL</vt:lpstr>
      <vt:lpstr>PAL XFEL and Pohang Light Source</vt:lpstr>
      <vt:lpstr>SwissFEL</vt:lpstr>
      <vt:lpstr>The European X-ray Free Electron Laser (EU XFEL)</vt:lpstr>
      <vt:lpstr>ELLETRA and the FERMI EUV FEL</vt:lpstr>
      <vt:lpstr>Seeded Free Electron Lasing:  Challenge, need an     intense,  coherent, short wavelength seed source </vt:lpstr>
      <vt:lpstr>A coherent seed pulse can enhance temporal coherence properties, especially for EUV FELs</vt:lpstr>
      <vt:lpstr>HGHG scheme in FEL‐1</vt:lpstr>
      <vt:lpstr>FERMI at Elettra, Trieste</vt:lpstr>
      <vt:lpstr>Seeded EUV/Soft x-ray FEL “FERMI” in Trieste</vt:lpstr>
      <vt:lpstr>X-ray and EUV FEL Facilities</vt:lpstr>
      <vt:lpstr>Comparing undulator radiation and FEL radiation</vt:lpstr>
      <vt:lpstr>X-ray free electron laser references</vt:lpstr>
      <vt:lpstr>FEL books</vt:lpstr>
    </vt:vector>
  </TitlesOfParts>
  <Manager/>
  <Company>UCB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Interaction with Matter: Absorption, Scattering and Refraction</dc:title>
  <dc:subject/>
  <dc:creator>David Attwood</dc:creator>
  <cp:keywords/>
  <cp:lastModifiedBy>David Attwood</cp:lastModifiedBy>
  <cp:revision>678</cp:revision>
  <cp:lastPrinted>2016-07-19T21:34:47Z</cp:lastPrinted>
  <dcterms:created xsi:type="dcterms:W3CDTF">2014-02-17T23:48:32Z</dcterms:created>
  <dcterms:modified xsi:type="dcterms:W3CDTF">2019-10-17T05:04:03Z</dcterms:modified>
  <cp:category/>
</cp:coreProperties>
</file>