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8" r:id="rId2"/>
    <p:sldId id="348" r:id="rId3"/>
    <p:sldId id="344" r:id="rId4"/>
    <p:sldId id="313" r:id="rId5"/>
    <p:sldId id="314" r:id="rId6"/>
    <p:sldId id="346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43" r:id="rId29"/>
    <p:sldId id="336" r:id="rId30"/>
    <p:sldId id="337" r:id="rId31"/>
    <p:sldId id="338" r:id="rId32"/>
    <p:sldId id="339" r:id="rId33"/>
    <p:sldId id="340" r:id="rId34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2/24/2005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C484B1D-3110-4631-99D3-CB594F503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2/24/2005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823414-8CA8-40B5-A021-E399B8EA6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2" tIns="46757" rIns="91902" bIns="46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1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715790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FC85A80-9439-4857-9FC2-1B6CBA9F9558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3AF09A9-CDE6-49BF-8B70-A999DB0C4113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3F0EE78-D698-4E91-B28E-0B745890DB00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AD77630-790E-4B5C-846E-B165EFB370BF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A20C65D-3F06-4C3F-BC2A-CAB5849EB39D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BBE0087-1D1F-4FEA-9E18-1B8FEDE8D473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35A00DE-C3A3-4DBA-A202-3205521B471F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1D4BF4C-E201-4663-A56B-FC873CBD0913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6057F9C-3D42-4760-9F55-FEB44EC2782B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771CFE7-E6C6-46BA-98AF-43C0CC46C26E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4D62BDF-767B-46E3-8EB8-EFF47BA68282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8BEA668-4556-4BC8-A1D9-87358FD56984}" type="slidenum">
              <a:rPr lang="en-US" sz="1000" b="0">
                <a:latin typeface="Times New Roman" pitchFamily="18" charset="0"/>
              </a:rPr>
              <a:pPr/>
              <a:t>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ECFB0AA-7739-40EF-A393-5242018EC656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5B71060-F933-48DE-96BB-F4C16046F329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935E459-4FCB-41F8-8672-9743CD927B64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28EFB39-97A0-42EE-BA91-7F7F1E04224F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3229E7F-F9DC-4207-935D-6DAC67988C64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EAC4D83-F3B1-40D6-AE39-A402574EF0A5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A68C049-1D74-4482-B47C-16E4C4875114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5660643-ACE6-44BE-94CC-C309DBC11280}" type="slidenum">
              <a:rPr lang="en-US" sz="1000" b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FA49D24-3EBA-4C31-BEC2-F4ECD1C44C8E}" type="slidenum">
              <a:rPr lang="en-US" sz="1000" b="0">
                <a:latin typeface="Times New Roman" pitchFamily="18" charset="0"/>
              </a:rPr>
              <a:pPr/>
              <a:t>30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8507F8A-6FD4-4BDD-AF8A-9F3674F13B18}" type="slidenum">
              <a:rPr lang="en-US" sz="1000" b="0">
                <a:latin typeface="Times New Roman" pitchFamily="18" charset="0"/>
              </a:rPr>
              <a:pPr/>
              <a:t>31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046EDFA-4734-4B6C-9664-958D3AF27B74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E8DF6FB-CEEE-4A29-A556-D79498ABFF83}" type="slidenum">
              <a:rPr lang="en-US" sz="1000" b="0">
                <a:latin typeface="Times New Roman" pitchFamily="18" charset="0"/>
              </a:rPr>
              <a:pPr/>
              <a:t>32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0B5BBF7-3975-4401-9ABE-4B10302B0BE2}" type="slidenum">
              <a:rPr lang="en-US" sz="1000" b="0">
                <a:latin typeface="Times New Roman" pitchFamily="18" charset="0"/>
              </a:rPr>
              <a:pPr/>
              <a:t>33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EF8309D-5AE9-44F4-9CBA-A111E36FD7A0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CE76FF7-067D-4F04-BFD7-B5407EF33E6D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B023CD9-1DA7-44E3-BD60-6A7E3E9FC862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6699CA6-CDEA-4765-A819-BFD2DF415B07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4F2F5B1-3A11-4687-81F7-B0E92D029DBA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2/24/2005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EEB512A-FA34-4EDA-9606-9AFE01DDE570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25158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89637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3676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8036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6445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529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1553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5223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12356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65154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71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ECAF219-1DE9-4B3E-B2CF-3AD4A688F99F}" type="slidenum">
              <a:rPr lang="en-US" sz="1000" b="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600" b="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pPr>
              <a:tabLst>
                <a:tab pos="1714500" algn="l"/>
              </a:tabLst>
            </a:pPr>
            <a:r>
              <a:rPr lang="en-US" smtClean="0"/>
              <a:t>Digital Design: A Systems Approach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Lecture 11:  Pipelining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Diagram</a:t>
            </a:r>
            <a:br>
              <a:rPr lang="en-US" smtClean="0"/>
            </a:br>
            <a:r>
              <a:rPr lang="en-US" smtClean="0"/>
              <a:t>Illustrates pipeline timing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969963" y="2895600"/>
          <a:ext cx="7202487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Visio" r:id="rId4" imgW="3602880" imgH="1885680" progId="Visio.Drawing.6">
                  <p:embed/>
                </p:oleObj>
              </mc:Choice>
              <mc:Fallback>
                <p:oleObj name="Visio" r:id="rId4" imgW="3602880" imgH="18856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895600"/>
                        <a:ext cx="7202487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4191000" y="304800"/>
          <a:ext cx="4610100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Visio" r:id="rId6" imgW="4610160" imgH="2514240" progId="Visio.Drawing.6">
                  <p:embed/>
                </p:oleObj>
              </mc:Choice>
              <mc:Fallback>
                <p:oleObj name="Visio" r:id="rId6" imgW="4610160" imgH="25142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"/>
                        <a:ext cx="4610100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641475"/>
          <a:ext cx="853440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Visio" r:id="rId4" imgW="4610160" imgH="2514240" progId="Visio.Drawing.6">
                  <p:embed/>
                </p:oleObj>
              </mc:Choice>
              <mc:Fallback>
                <p:oleObj name="Visio" r:id="rId4" imgW="4610160" imgH="251424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41475"/>
                        <a:ext cx="853440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 1</a:t>
            </a: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>
            <p:ph idx="1"/>
          </p:nvPr>
        </p:nvGraphicFramePr>
        <p:xfrm>
          <a:off x="466725" y="1641475"/>
          <a:ext cx="851535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Visio" r:id="rId4" imgW="4631209" imgH="2530280" progId="Visio.Drawing.6">
                  <p:embed/>
                </p:oleObj>
              </mc:Choice>
              <mc:Fallback>
                <p:oleObj name="Visio" r:id="rId4" imgW="4631209" imgH="25302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641475"/>
                        <a:ext cx="851535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 2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>
            <p:ph idx="1"/>
          </p:nvPr>
        </p:nvGraphicFramePr>
        <p:xfrm>
          <a:off x="466725" y="1641475"/>
          <a:ext cx="851535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Visio" r:id="rId4" imgW="4631209" imgH="2530280" progId="Visio.Drawing.6">
                  <p:embed/>
                </p:oleObj>
              </mc:Choice>
              <mc:Fallback>
                <p:oleObj name="Visio" r:id="rId4" imgW="4631209" imgH="25302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641475"/>
                        <a:ext cx="851535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 3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>
            <p:ph idx="1"/>
          </p:nvPr>
        </p:nvGraphicFramePr>
        <p:xfrm>
          <a:off x="466725" y="1641475"/>
          <a:ext cx="851535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Visio" r:id="rId4" imgW="4631209" imgH="2530280" progId="Visio.Drawing.6">
                  <p:embed/>
                </p:oleObj>
              </mc:Choice>
              <mc:Fallback>
                <p:oleObj name="Visio" r:id="rId4" imgW="4631209" imgH="25302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641475"/>
                        <a:ext cx="851535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 3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>
            <p:ph idx="1"/>
          </p:nvPr>
        </p:nvGraphicFramePr>
        <p:xfrm>
          <a:off x="466725" y="1641475"/>
          <a:ext cx="851535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Visio" r:id="rId4" imgW="4631209" imgH="2530280" progId="Visio.Drawing.6">
                  <p:embed/>
                </p:oleObj>
              </mc:Choice>
              <mc:Fallback>
                <p:oleObj name="Visio" r:id="rId4" imgW="4631209" imgH="25302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641475"/>
                        <a:ext cx="851535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 and Throughput of a Pipeline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 before pipelining the delay of our 32b adder is 3200ps (100ps per bit) and this adder can do one problem each 3200ps for a </a:t>
            </a:r>
            <a:r>
              <a:rPr lang="en-US" i="1" smtClean="0"/>
              <a:t>throughput</a:t>
            </a:r>
            <a:r>
              <a:rPr lang="en-US" smtClean="0"/>
              <a:t> of 1/3200ps = 312Mops</a:t>
            </a:r>
          </a:p>
          <a:p>
            <a:endParaRPr lang="en-US" smtClean="0"/>
          </a:p>
          <a:p>
            <a:r>
              <a:rPr lang="en-US" smtClean="0"/>
              <a:t>What is the delay (latency) and throughput of the adder with pipelining?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Suppose t</a:t>
            </a:r>
            <a:r>
              <a:rPr lang="en-US" baseline="-25000" smtClean="0"/>
              <a:t>dCQ</a:t>
            </a:r>
            <a:r>
              <a:rPr lang="en-US" smtClean="0"/>
              <a:t> = 100ps, t</a:t>
            </a:r>
            <a:r>
              <a:rPr lang="en-US" baseline="-25000" smtClean="0"/>
              <a:t>s</a:t>
            </a:r>
            <a:r>
              <a:rPr lang="en-US" smtClean="0"/>
              <a:t> = 50ps, t</a:t>
            </a:r>
            <a:r>
              <a:rPr lang="en-US" baseline="-25000" smtClean="0"/>
              <a:t>k</a:t>
            </a:r>
            <a:r>
              <a:rPr lang="en-US" smtClean="0"/>
              <a:t> = 50ps (200ps Overhead)</a:t>
            </a:r>
          </a:p>
          <a:p>
            <a:endParaRPr lang="en-US" smtClean="0"/>
          </a:p>
          <a:p>
            <a:r>
              <a:rPr lang="en-US" smtClean="0"/>
              <a:t>	t</a:t>
            </a:r>
            <a:r>
              <a:rPr lang="en-US" baseline="-25000" smtClean="0"/>
              <a:t>pipe</a:t>
            </a:r>
            <a:r>
              <a:rPr lang="en-US" smtClean="0"/>
              <a:t> = n(t</a:t>
            </a:r>
            <a:r>
              <a:rPr lang="en-US" baseline="-25000" smtClean="0"/>
              <a:t>stage</a:t>
            </a:r>
            <a:r>
              <a:rPr lang="en-US" smtClean="0"/>
              <a:t> + t</a:t>
            </a:r>
            <a:r>
              <a:rPr lang="en-US" baseline="-25000" smtClean="0"/>
              <a:t>dCQ</a:t>
            </a:r>
            <a:r>
              <a:rPr lang="en-US" smtClean="0"/>
              <a:t> + t</a:t>
            </a:r>
            <a:r>
              <a:rPr lang="en-US" baseline="-25000" smtClean="0"/>
              <a:t>s</a:t>
            </a:r>
            <a:r>
              <a:rPr lang="en-US" smtClean="0"/>
              <a:t> + t</a:t>
            </a:r>
            <a:r>
              <a:rPr lang="en-US" baseline="-25000" smtClean="0"/>
              <a:t>k</a:t>
            </a:r>
            <a:r>
              <a:rPr lang="en-US" smtClean="0"/>
              <a:t>)		</a:t>
            </a:r>
            <a:r>
              <a:rPr lang="en-US" sz="1000" smtClean="0">
                <a:solidFill>
                  <a:srgbClr val="EAEAEA"/>
                </a:solidFill>
              </a:rPr>
              <a:t>4(1000) = 4000</a:t>
            </a:r>
          </a:p>
          <a:p>
            <a:r>
              <a:rPr lang="en-US" smtClean="0"/>
              <a:t>	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 = n/t</a:t>
            </a:r>
            <a:r>
              <a:rPr lang="en-US" baseline="-25000" smtClean="0"/>
              <a:t>pipe </a:t>
            </a:r>
            <a:r>
              <a:rPr lang="en-US" smtClean="0"/>
              <a:t>= 1/(t</a:t>
            </a:r>
            <a:r>
              <a:rPr lang="en-US" baseline="-25000" smtClean="0"/>
              <a:t>stage</a:t>
            </a:r>
            <a:r>
              <a:rPr lang="en-US" smtClean="0"/>
              <a:t> + t</a:t>
            </a:r>
            <a:r>
              <a:rPr lang="en-US" baseline="-25000" smtClean="0"/>
              <a:t>dCQ</a:t>
            </a:r>
            <a:r>
              <a:rPr lang="en-US" smtClean="0"/>
              <a:t> + t</a:t>
            </a:r>
            <a:r>
              <a:rPr lang="en-US" baseline="-25000" smtClean="0"/>
              <a:t>s</a:t>
            </a:r>
            <a:r>
              <a:rPr lang="en-US" smtClean="0"/>
              <a:t> + t</a:t>
            </a:r>
            <a:r>
              <a:rPr lang="en-US" baseline="-25000" smtClean="0"/>
              <a:t>k</a:t>
            </a:r>
            <a:r>
              <a:rPr lang="en-US" smtClean="0"/>
              <a:t>) </a:t>
            </a:r>
            <a:r>
              <a:rPr lang="en-US" baseline="-25000" smtClean="0"/>
              <a:t>	</a:t>
            </a:r>
            <a:r>
              <a:rPr lang="en-US" sz="1000" smtClean="0">
                <a:solidFill>
                  <a:srgbClr val="EAEAEA"/>
                </a:solidFill>
              </a:rPr>
              <a:t>4/4000 = 1Gops</a:t>
            </a:r>
          </a:p>
          <a:p>
            <a:endParaRPr lang="en-US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2:  Processor Pipeline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631825" y="990600"/>
          <a:ext cx="788035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Visio" r:id="rId4" imgW="5245200" imgH="1987920" progId="Visio.Drawing.6">
                  <p:embed/>
                </p:oleObj>
              </mc:Choice>
              <mc:Fallback>
                <p:oleObj name="Visio" r:id="rId4" imgW="5245200" imgH="19879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990600"/>
                        <a:ext cx="788035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1752600" y="4800600"/>
          <a:ext cx="606901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Visio" r:id="rId6" imgW="4033440" imgH="901440" progId="Visio.Drawing.6">
                  <p:embed/>
                </p:oleObj>
              </mc:Choice>
              <mc:Fallback>
                <p:oleObj name="Visio" r:id="rId6" imgW="4033440" imgH="9014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6069013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867400"/>
          </a:xfrm>
        </p:spPr>
        <p:txBody>
          <a:bodyPr/>
          <a:lstStyle/>
          <a:p>
            <a:r>
              <a:rPr lang="en-US" smtClean="0"/>
              <a:t>Example 3:  Graphics rendering pipeline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152400" y="1752600"/>
          <a:ext cx="87931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Visio" r:id="rId4" imgW="5184900" imgH="1089000" progId="Visio.Drawing.6">
                  <p:embed/>
                </p:oleObj>
              </mc:Choice>
              <mc:Fallback>
                <p:oleObj name="Visio" r:id="rId4" imgW="5184900" imgH="1089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793163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/>
        </p:nvGraphicFramePr>
        <p:xfrm>
          <a:off x="2133600" y="3962400"/>
          <a:ext cx="33274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Visio" r:id="rId6" imgW="1665161" imgH="916198" progId="Visio.Drawing.6">
                  <p:embed/>
                </p:oleObj>
              </mc:Choice>
              <mc:Fallback>
                <p:oleObj name="Visio" r:id="rId6" imgW="1665161" imgH="91619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62400"/>
                        <a:ext cx="3327400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 – Packet Processing Pipeline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1000" y="4419600"/>
            <a:ext cx="807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b="0">
                <a:latin typeface="Tahoma" pitchFamily="34" charset="0"/>
              </a:rPr>
              <a:t>And each of these modules is internally pipelined</a:t>
            </a:r>
          </a:p>
          <a:p>
            <a:pPr algn="l" eaLnBrk="1" hangingPunct="1"/>
            <a:endParaRPr lang="en-US" sz="2400" b="0">
              <a:latin typeface="Tahoma" pitchFamily="34" charset="0"/>
            </a:endParaRPr>
          </a:p>
          <a:p>
            <a:pPr algn="l" eaLnBrk="1" hangingPunct="1"/>
            <a:r>
              <a:rPr lang="en-US" sz="2400" b="0">
                <a:latin typeface="Tahoma" pitchFamily="34" charset="0"/>
              </a:rPr>
              <a:t>You get the idea.  Lots of systems are organized this way.</a:t>
            </a: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0" y="2209800"/>
          <a:ext cx="91598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Visio" r:id="rId4" imgW="6091920" imgH="959040" progId="Visio.Drawing.6">
                  <p:embed/>
                </p:oleObj>
              </mc:Choice>
              <mc:Fallback>
                <p:oleObj name="Visio" r:id="rId4" imgW="6091920" imgH="95904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915987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L11: Chapter 23</a:t>
            </a:r>
          </a:p>
          <a:p>
            <a:r>
              <a:rPr lang="en-US" smtClean="0"/>
              <a:t>L12: Chapter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pipelines</a:t>
            </a:r>
            <a:br>
              <a:rPr lang="en-US" smtClean="0"/>
            </a:br>
            <a:r>
              <a:rPr lang="en-US" smtClean="0"/>
              <a:t>(all deal with time per stage)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Load balance (across stages)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one stage takes longer to process each input than the others – becomes a ‘bottleneck’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Example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Rasterizing an ‘average’ triangle in a graphics pipeline takes more time than ‘lighting’ its vertices.</a:t>
            </a:r>
          </a:p>
          <a:p>
            <a:pPr>
              <a:lnSpc>
                <a:spcPct val="90000"/>
              </a:lnSpc>
            </a:pPr>
            <a:r>
              <a:rPr lang="en-US" smtClean="0"/>
              <a:t>Variable load (across data)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 given stage takes more time on some inputs than others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Example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the time needed to rasterize a triangle is proportional to the number of fragments in the triangle.  The average triangle may contain 20 fragments, but triangles range from 0 to over 1M</a:t>
            </a:r>
          </a:p>
          <a:p>
            <a:pPr>
              <a:lnSpc>
                <a:spcPct val="90000"/>
              </a:lnSpc>
            </a:pPr>
            <a:r>
              <a:rPr lang="en-US" smtClean="0"/>
              <a:t>Long latency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 stage may require a long latency operation (e.g., texture access)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Balancing Pipelines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 transform takes 2 cycles and clip 4 cycles</a:t>
            </a:r>
          </a:p>
          <a:p>
            <a:endParaRPr lang="en-US" smtClean="0"/>
          </a:p>
          <a:p>
            <a:r>
              <a:rPr lang="en-US" smtClean="0"/>
              <a:t>Clip is a ‘bottleneck’ pipeline stage</a:t>
            </a:r>
          </a:p>
          <a:p>
            <a:endParaRPr lang="en-US" smtClean="0"/>
          </a:p>
          <a:p>
            <a:r>
              <a:rPr lang="en-US" smtClean="0"/>
              <a:t>Xform unit is busy only half the time</a:t>
            </a:r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/>
        </p:nvGraphicFramePr>
        <p:xfrm>
          <a:off x="1524000" y="4191000"/>
          <a:ext cx="6489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Visio" r:id="rId4" imgW="3242209" imgH="672538" progId="Visio.Drawing.6">
                  <p:embed/>
                </p:oleObj>
              </mc:Choice>
              <mc:Fallback>
                <p:oleObj name="Visio" r:id="rId4" imgW="3242209" imgH="672538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64897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Balancing Solutions</a:t>
            </a:r>
            <a:br>
              <a:rPr lang="en-US" smtClean="0"/>
            </a:br>
            <a:r>
              <a:rPr lang="en-US" smtClean="0"/>
              <a:t>1 – Parallel copies of slow unit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752600" y="1905000"/>
          <a:ext cx="5795963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Visio" r:id="rId4" imgW="2891554" imgH="958457" progId="Visio.Drawing.6">
                  <p:embed/>
                </p:oleObj>
              </mc:Choice>
              <mc:Fallback>
                <p:oleObj name="Visio" r:id="rId4" imgW="2891554" imgH="958457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05000"/>
                        <a:ext cx="5795963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1676400" y="4191000"/>
          <a:ext cx="557530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Visio" r:id="rId6" imgW="2785458" imgH="900913" progId="Visio.Drawing.6">
                  <p:embed/>
                </p:oleObj>
              </mc:Choice>
              <mc:Fallback>
                <p:oleObj name="Visio" r:id="rId6" imgW="2785458" imgH="900913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557530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Balancing Solutions</a:t>
            </a:r>
            <a:br>
              <a:rPr lang="en-US" smtClean="0"/>
            </a:br>
            <a:r>
              <a:rPr lang="en-US" smtClean="0"/>
              <a:t>2 – Split slow pipeline stage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2438400" y="1905000"/>
          <a:ext cx="41862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Visio" r:id="rId4" imgW="2092241" imgH="387519" progId="Visio.Drawing.6">
                  <p:embed/>
                </p:oleObj>
              </mc:Choice>
              <mc:Fallback>
                <p:oleObj name="Visio" r:id="rId4" imgW="2092241" imgH="38751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41862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1981200" y="3124200"/>
          <a:ext cx="557530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Visio" r:id="rId6" imgW="2785458" imgH="900913" progId="Visio.Drawing.6">
                  <p:embed/>
                </p:oleObj>
              </mc:Choice>
              <mc:Fallback>
                <p:oleObj name="Visio" r:id="rId6" imgW="2785458" imgH="900913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557530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225"/>
            <a:ext cx="8991600" cy="893763"/>
          </a:xfrm>
        </p:spPr>
        <p:txBody>
          <a:bodyPr/>
          <a:lstStyle/>
          <a:p>
            <a:r>
              <a:rPr lang="en-US" smtClean="0"/>
              <a:t>When is it better to split?  To copy?</a:t>
            </a:r>
            <a:br>
              <a:rPr lang="en-US" smtClean="0"/>
            </a:br>
            <a:r>
              <a:rPr lang="en-US" smtClean="0"/>
              <a:t>Throughput and latency are the same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2438400" y="1905000"/>
          <a:ext cx="41862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Visio" r:id="rId4" imgW="2092241" imgH="387519" progId="Visio.Drawing.6">
                  <p:embed/>
                </p:oleObj>
              </mc:Choice>
              <mc:Fallback>
                <p:oleObj name="Visio" r:id="rId4" imgW="2092241" imgH="38751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41862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3"/>
          <p:cNvGraphicFramePr>
            <a:graphicFrameLocks noChangeAspect="1"/>
          </p:cNvGraphicFramePr>
          <p:nvPr/>
        </p:nvGraphicFramePr>
        <p:xfrm>
          <a:off x="1752600" y="3810000"/>
          <a:ext cx="5795963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Visio" r:id="rId6" imgW="2891554" imgH="958457" progId="Visio.Drawing.6">
                  <p:embed/>
                </p:oleObj>
              </mc:Choice>
              <mc:Fallback>
                <p:oleObj name="Visio" r:id="rId6" imgW="2891554" imgH="95845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5795963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893763"/>
          </a:xfrm>
        </p:spPr>
        <p:txBody>
          <a:bodyPr/>
          <a:lstStyle/>
          <a:p>
            <a:r>
              <a:rPr lang="en-US" smtClean="0"/>
              <a:t>Variable load</a:t>
            </a:r>
            <a:br>
              <a:rPr lang="en-US" smtClean="0"/>
            </a:br>
            <a:r>
              <a:rPr lang="en-US" smtClean="0"/>
              <a:t>Stage A always takes 10 cycles.</a:t>
            </a:r>
            <a:br>
              <a:rPr lang="en-US" smtClean="0"/>
            </a:br>
            <a:r>
              <a:rPr lang="en-US" smtClean="0"/>
              <a:t>Stage B takes 5 or 15 cycles – averages 10 cycles</a:t>
            </a:r>
            <a:br>
              <a:rPr lang="en-US" smtClean="0"/>
            </a:br>
            <a:r>
              <a:rPr lang="en-US" smtClean="0"/>
              <a:t>Pipeline averages ____ cycles per element</a:t>
            </a: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2362200" y="2286000"/>
          <a:ext cx="37290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Visio" r:id="rId4" imgW="1861168" imgH="387519" progId="Visio.Drawing.6">
                  <p:embed/>
                </p:oleObj>
              </mc:Choice>
              <mc:Fallback>
                <p:oleObj name="Visio" r:id="rId4" imgW="1861168" imgH="38751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72903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219200" y="3810000"/>
          <a:ext cx="69469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Visio" r:id="rId6" imgW="3470584" imgH="1186832" progId="Visio.Drawing.6">
                  <p:embed/>
                </p:oleObj>
              </mc:Choice>
              <mc:Fallback>
                <p:oleObj name="Visio" r:id="rId6" imgW="3470584" imgH="118683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6946900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9550"/>
            <a:ext cx="8991600" cy="893763"/>
          </a:xfrm>
        </p:spPr>
        <p:txBody>
          <a:bodyPr/>
          <a:lstStyle/>
          <a:p>
            <a:r>
              <a:rPr lang="en-US" smtClean="0"/>
              <a:t>Stalling a </a:t>
            </a:r>
            <a:r>
              <a:rPr lang="en-US" i="1" smtClean="0"/>
              <a:t>rigid</a:t>
            </a:r>
            <a:r>
              <a:rPr lang="en-US" smtClean="0"/>
              <a:t> pipeline</a:t>
            </a:r>
            <a:br>
              <a:rPr lang="en-US" smtClean="0"/>
            </a:br>
            <a:r>
              <a:rPr lang="en-US" smtClean="0"/>
              <a:t>A stall in any stage halts </a:t>
            </a:r>
            <a:r>
              <a:rPr lang="en-US" i="1" smtClean="0"/>
              <a:t>all</a:t>
            </a:r>
            <a:r>
              <a:rPr lang="en-US" smtClean="0"/>
              <a:t> stages upstream of the stall point </a:t>
            </a:r>
            <a:r>
              <a:rPr lang="en-US" i="1" smtClean="0"/>
              <a:t>instantly</a:t>
            </a:r>
            <a:r>
              <a:rPr lang="en-US" smtClean="0"/>
              <a:t> (on the next clock)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5105400"/>
            <a:ext cx="8001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b="0">
                <a:latin typeface="Tahoma" pitchFamily="34" charset="0"/>
              </a:rPr>
              <a:t>What if we stopped all stages, not just upstream stages?</a:t>
            </a:r>
          </a:p>
          <a:p>
            <a:pPr algn="l" eaLnBrk="1" hangingPunct="1"/>
            <a:r>
              <a:rPr lang="en-US" sz="2400" b="0">
                <a:latin typeface="Tahoma" pitchFamily="34" charset="0"/>
              </a:rPr>
              <a:t>How does the delay of this structure </a:t>
            </a:r>
            <a:r>
              <a:rPr lang="en-US" sz="2400" b="0" i="1">
                <a:latin typeface="Tahoma" pitchFamily="34" charset="0"/>
              </a:rPr>
              <a:t>scale</a:t>
            </a:r>
            <a:r>
              <a:rPr lang="en-US" sz="2400" b="0">
                <a:latin typeface="Tahoma" pitchFamily="34" charset="0"/>
              </a:rPr>
              <a:t> with the number of stages?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838200" y="1981200"/>
          <a:ext cx="7843838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Visio" r:id="rId4" imgW="3924720" imgH="1187280" progId="Visio.Drawing.6">
                  <p:embed/>
                </p:oleObj>
              </mc:Choice>
              <mc:Fallback>
                <p:oleObj name="Visio" r:id="rId4" imgW="3924720" imgH="11872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843838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7175"/>
            <a:ext cx="8991600" cy="893763"/>
          </a:xfrm>
        </p:spPr>
        <p:txBody>
          <a:bodyPr/>
          <a:lstStyle/>
          <a:p>
            <a:r>
              <a:rPr lang="en-US" smtClean="0"/>
              <a:t>Double Buffer</a:t>
            </a:r>
            <a:br>
              <a:rPr lang="en-US" smtClean="0"/>
            </a:br>
            <a:r>
              <a:rPr lang="en-US" smtClean="0"/>
              <a:t>Add an extra buffer to each stage that is filled during the first cycle of a stall.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614488"/>
            <a:ext cx="7742237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logic equation for “next_full”? “next_buf”? “mux_sel”?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195388"/>
            <a:ext cx="44196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Buffer Timing</a:t>
            </a: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1143000" y="1600200"/>
          <a:ext cx="6289675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Visio" r:id="rId4" imgW="3161116" imgH="1977503" progId="Visio.Drawing.6">
                  <p:embed/>
                </p:oleObj>
              </mc:Choice>
              <mc:Fallback>
                <p:oleObj name="Visio" r:id="rId4" imgW="3161116" imgH="197750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289675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Design – a process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Specification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Understand what you need to build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Divide and conquer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Break it down into manageable pieces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Define interfaces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Clearly specify every signal between pieces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Hide implementation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Choose representations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Timing and sequencing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Overall timing – use a table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Timing of each interface – use a simple convention (e.g., valid – ready)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Add parallelism as needed (pipeline or duplicate units)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Timing and sequencing (of parallel structures)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Design each module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Code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Verify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Iterate back to the top at any step as needed.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Buffer Alternate Timing</a:t>
            </a:r>
            <a:br>
              <a:rPr lang="en-US" smtClean="0"/>
            </a:br>
            <a:r>
              <a:rPr lang="en-US" smtClean="0"/>
              <a:t>(how do you make this happen?)</a:t>
            </a: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1143000" y="1600200"/>
          <a:ext cx="6289675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Visio" r:id="rId4" imgW="3161116" imgH="1977503" progId="Visio.Drawing.6">
                  <p:embed/>
                </p:oleObj>
              </mc:Choice>
              <mc:Fallback>
                <p:oleObj name="Visio" r:id="rId4" imgW="3161116" imgH="197750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289675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50"/>
            <a:ext cx="8991600" cy="893763"/>
          </a:xfrm>
        </p:spPr>
        <p:txBody>
          <a:bodyPr/>
          <a:lstStyle/>
          <a:p>
            <a:r>
              <a:rPr lang="en-US" smtClean="0"/>
              <a:t>Elastic Pipelines</a:t>
            </a:r>
            <a:br>
              <a:rPr lang="en-US" smtClean="0"/>
            </a:br>
            <a:r>
              <a:rPr lang="en-US" smtClean="0"/>
              <a:t>A FIFO between stages decouples timing</a:t>
            </a:r>
            <a:br>
              <a:rPr lang="en-US" smtClean="0"/>
            </a:br>
            <a:r>
              <a:rPr lang="en-US" smtClean="0"/>
              <a:t>Allows stages to operate at their ‘average’ speed</a:t>
            </a:r>
          </a:p>
        </p:txBody>
      </p:sp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2139950" y="1828800"/>
          <a:ext cx="48625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Visio" r:id="rId4" imgW="2432405" imgH="387055" progId="Visio.Drawing.6">
                  <p:embed/>
                </p:oleObj>
              </mc:Choice>
              <mc:Fallback>
                <p:oleObj name="Visio" r:id="rId4" imgW="2432405" imgH="38705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828800"/>
                        <a:ext cx="48625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641350" y="2971800"/>
          <a:ext cx="786130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Visio" r:id="rId6" imgW="3930480" imgH="1416240" progId="Visio.Drawing.6">
                  <p:embed/>
                </p:oleObj>
              </mc:Choice>
              <mc:Fallback>
                <p:oleObj name="Visio" r:id="rId6" imgW="3930480" imgH="14162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971800"/>
                        <a:ext cx="7861300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Sharing</a:t>
            </a:r>
            <a:br>
              <a:rPr lang="en-US" smtClean="0"/>
            </a:br>
            <a:r>
              <a:rPr lang="en-US" smtClean="0"/>
              <a:t>Suppose two pipeline stages need to access the same memory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	</a:t>
            </a: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1563688" y="1828800"/>
          <a:ext cx="6015037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Visio" r:id="rId4" imgW="3006000" imgH="1758960" progId="Visio.Drawing.6">
                  <p:embed/>
                </p:oleObj>
              </mc:Choice>
              <mc:Fallback>
                <p:oleObj name="Visio" r:id="rId4" imgW="3006000" imgH="175896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828800"/>
                        <a:ext cx="6015037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71500" y="5638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b="0">
                <a:latin typeface="Tahoma" pitchFamily="34" charset="0"/>
              </a:rPr>
              <a:t>How would you set the priority on the arbiter?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overview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Divide large problem into </a:t>
            </a:r>
            <a:r>
              <a:rPr lang="en-US" i="1" smtClean="0"/>
              <a:t>stages</a:t>
            </a:r>
            <a:r>
              <a:rPr lang="en-US" smtClean="0"/>
              <a:t> assembly-line style</a:t>
            </a:r>
          </a:p>
          <a:p>
            <a:r>
              <a:rPr lang="en-US" smtClean="0"/>
              <a:t>Divide evenly or </a:t>
            </a:r>
            <a:r>
              <a:rPr lang="en-US" i="1" smtClean="0"/>
              <a:t>load imbalance</a:t>
            </a:r>
            <a:r>
              <a:rPr lang="en-US" smtClean="0"/>
              <a:t> will occur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Fix by splitting or copying </a:t>
            </a:r>
            <a:r>
              <a:rPr lang="en-US" i="1" smtClean="0">
                <a:ea typeface="ＭＳ Ｐゴシック" pitchFamily="34" charset="-128"/>
              </a:rPr>
              <a:t>bottleneck </a:t>
            </a:r>
            <a:r>
              <a:rPr lang="en-US" smtClean="0">
                <a:ea typeface="ＭＳ Ｐゴシック" pitchFamily="34" charset="-128"/>
              </a:rPr>
              <a:t>stage</a:t>
            </a:r>
          </a:p>
          <a:p>
            <a:r>
              <a:rPr lang="en-US" smtClean="0"/>
              <a:t>Rigid pipelines have no extra storage between stages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i="1" smtClean="0">
                <a:ea typeface="ＭＳ Ｐゴシック" pitchFamily="34" charset="-128"/>
              </a:rPr>
              <a:t>stall</a:t>
            </a:r>
            <a:r>
              <a:rPr lang="en-US" smtClean="0">
                <a:ea typeface="ＭＳ Ｐゴシック" pitchFamily="34" charset="-128"/>
              </a:rPr>
              <a:t> on any stage halts all </a:t>
            </a:r>
            <a:r>
              <a:rPr lang="en-US" i="1" smtClean="0">
                <a:ea typeface="ＭＳ Ｐゴシック" pitchFamily="34" charset="-128"/>
              </a:rPr>
              <a:t>upstream</a:t>
            </a:r>
            <a:r>
              <a:rPr lang="en-US" smtClean="0">
                <a:ea typeface="ＭＳ Ｐゴシック" pitchFamily="34" charset="-128"/>
              </a:rPr>
              <a:t> stages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Hard to stop 100 stages at once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Make this scalable with double-buffering</a:t>
            </a:r>
          </a:p>
          <a:p>
            <a:r>
              <a:rPr lang="en-US" smtClean="0"/>
              <a:t>Variable load results in </a:t>
            </a:r>
            <a:r>
              <a:rPr lang="en-US" i="1" smtClean="0"/>
              <a:t>stalls</a:t>
            </a:r>
            <a:r>
              <a:rPr lang="en-US" smtClean="0"/>
              <a:t> and </a:t>
            </a:r>
            <a:r>
              <a:rPr lang="en-US" i="1" smtClean="0"/>
              <a:t>idle</a:t>
            </a:r>
            <a:r>
              <a:rPr lang="en-US" smtClean="0"/>
              <a:t> cycles on a rigid pipeline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Make pipeline </a:t>
            </a:r>
            <a:r>
              <a:rPr lang="en-US" i="1" smtClean="0">
                <a:ea typeface="ＭＳ Ｐゴシック" pitchFamily="34" charset="-128"/>
              </a:rPr>
              <a:t>elastic</a:t>
            </a:r>
            <a:r>
              <a:rPr lang="en-US" smtClean="0">
                <a:ea typeface="ＭＳ Ｐゴシック" pitchFamily="34" charset="-128"/>
              </a:rPr>
              <a:t> by adding FIFOs between key stages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ways to make things faster: pipeline and parallel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1600200" y="1524000"/>
          <a:ext cx="60150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isio" r:id="rId4" imgW="3003044" imgH="387519" progId="Visio.Drawing.6">
                  <p:embed/>
                </p:oleObj>
              </mc:Choice>
              <mc:Fallback>
                <p:oleObj name="Visio" r:id="rId4" imgW="3003044" imgH="38751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60150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1828800" y="3276600"/>
          <a:ext cx="5119688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Visio" r:id="rId6" imgW="2557083" imgH="1015101" progId="Visio.Drawing.6">
                  <p:embed/>
                </p:oleObj>
              </mc:Choice>
              <mc:Fallback>
                <p:oleObj name="Visio" r:id="rId6" imgW="2557083" imgH="101510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5119688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Pipelines</a:t>
            </a:r>
          </a:p>
        </p:txBody>
      </p:sp>
      <p:pic>
        <p:nvPicPr>
          <p:cNvPr id="17412" name="Picture 3" descr="pip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200"/>
            <a:ext cx="75438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Like an Assembly Line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66788"/>
            <a:ext cx="6054725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7800"/>
            <a:ext cx="8991600" cy="357188"/>
          </a:xfrm>
        </p:spPr>
        <p:txBody>
          <a:bodyPr/>
          <a:lstStyle/>
          <a:p>
            <a:r>
              <a:rPr lang="en-US" smtClean="0"/>
              <a:t>Pipelines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smtClean="0"/>
              <a:t>Like an assembly line – each pipeline stage does part of the work and passes the ‘workpiece’ to the next stage</a:t>
            </a:r>
          </a:p>
          <a:p>
            <a:endParaRPr lang="en-US" smtClean="0"/>
          </a:p>
          <a:p>
            <a:r>
              <a:rPr lang="en-US" smtClean="0"/>
              <a:t>Example 1:  Pipelined 32b Adder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5638800" y="1828800"/>
          <a:ext cx="2359025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4" imgW="1180590" imgH="2436721" progId="Visio.Drawing.6">
                  <p:embed/>
                </p:oleObj>
              </mc:Choice>
              <mc:Fallback>
                <p:oleObj name="Visio" r:id="rId4" imgW="1180590" imgH="2436721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359025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Split into 4 8-bit adders 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3230563" y="1085850"/>
          <a:ext cx="2359025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Visio" r:id="rId4" imgW="1181520" imgH="2495520" progId="Visio.Drawing.6">
                  <p:embed/>
                </p:oleObj>
              </mc:Choice>
              <mc:Fallback>
                <p:oleObj name="Visio" r:id="rId4" imgW="1181520" imgH="24955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1085850"/>
                        <a:ext cx="2359025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Split into stages</a:t>
            </a:r>
            <a:br>
              <a:rPr lang="en-US" smtClean="0"/>
            </a:br>
            <a:r>
              <a:rPr lang="en-US" smtClean="0"/>
              <a:t>4 problems ‘in process’ at once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654050" y="1828800"/>
          <a:ext cx="783431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Visio" r:id="rId4" imgW="4610160" imgH="2514240" progId="Visio.Drawing.6">
                  <p:embed/>
                </p:oleObj>
              </mc:Choice>
              <mc:Fallback>
                <p:oleObj name="Visio" r:id="rId4" imgW="4610160" imgH="251424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828800"/>
                        <a:ext cx="783431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925</Words>
  <Application>Microsoft Office PowerPoint</Application>
  <PresentationFormat>On-screen Show (4:3)</PresentationFormat>
  <Paragraphs>190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Courier New</vt:lpstr>
      <vt:lpstr>ＭＳ Ｐゴシック</vt:lpstr>
      <vt:lpstr>Arial</vt:lpstr>
      <vt:lpstr>Times New Roman</vt:lpstr>
      <vt:lpstr>Symbol</vt:lpstr>
      <vt:lpstr>Tahoma</vt:lpstr>
      <vt:lpstr>lect</vt:lpstr>
      <vt:lpstr>Microsoft Visio Drawing</vt:lpstr>
      <vt:lpstr>Digital Design: A Systems Approach  Lecture 11:  Pipelining</vt:lpstr>
      <vt:lpstr>Readings</vt:lpstr>
      <vt:lpstr>System Design – a process</vt:lpstr>
      <vt:lpstr>Two ways to make things faster: pipeline and parallel</vt:lpstr>
      <vt:lpstr>Pipelines</vt:lpstr>
      <vt:lpstr>More Like an Assembly Line</vt:lpstr>
      <vt:lpstr>Pipelines</vt:lpstr>
      <vt:lpstr>Split into 4 8-bit adders  </vt:lpstr>
      <vt:lpstr>Split into stages 4 problems ‘in process’ at once</vt:lpstr>
      <vt:lpstr>Pipeline Diagram Illustrates pipeline timing</vt:lpstr>
      <vt:lpstr>Movie</vt:lpstr>
      <vt:lpstr>Cycle 1</vt:lpstr>
      <vt:lpstr>Cycle 2</vt:lpstr>
      <vt:lpstr>Cycle 3</vt:lpstr>
      <vt:lpstr>Cycle 3</vt:lpstr>
      <vt:lpstr>Latency and Throughput of a Pipeline</vt:lpstr>
      <vt:lpstr>Example 2:  Processor Pipeline </vt:lpstr>
      <vt:lpstr>PowerPoint Presentation</vt:lpstr>
      <vt:lpstr>Example 4 – Packet Processing Pipeline</vt:lpstr>
      <vt:lpstr>Issues with pipelines (all deal with time per stage)</vt:lpstr>
      <vt:lpstr>Load Balancing Pipelines</vt:lpstr>
      <vt:lpstr>Load Balancing Solutions 1 – Parallel copies of slow unit</vt:lpstr>
      <vt:lpstr>Load Balancing Solutions 2 – Split slow pipeline stage</vt:lpstr>
      <vt:lpstr>When is it better to split?  To copy? Throughput and latency are the same </vt:lpstr>
      <vt:lpstr>Variable load Stage A always takes 10 cycles. Stage B takes 5 or 15 cycles – averages 10 cycles Pipeline averages ____ cycles per element</vt:lpstr>
      <vt:lpstr>Stalling a rigid pipeline A stall in any stage halts all stages upstream of the stall point instantly (on the next clock)</vt:lpstr>
      <vt:lpstr>Double Buffer Add an extra buffer to each stage that is filled during the first cycle of a stall.</vt:lpstr>
      <vt:lpstr>What is the logic equation for “next_full”? “next_buf”? “mux_sel”?</vt:lpstr>
      <vt:lpstr>Double Buffer Timing</vt:lpstr>
      <vt:lpstr>Double Buffer Alternate Timing (how do you make this happen?)</vt:lpstr>
      <vt:lpstr>Elastic Pipelines A FIFO between stages decouples timing Allows stages to operate at their ‘average’ speed</vt:lpstr>
      <vt:lpstr>Resource Sharing Suppose two pipeline stages need to access the same memory</vt:lpstr>
      <vt:lpstr>Pipeline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2012-11-30T22:15:31Z</dcterms:created>
  <dcterms:modified xsi:type="dcterms:W3CDTF">2012-11-30T22:16:11Z</dcterms:modified>
</cp:coreProperties>
</file>