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08" r:id="rId2"/>
    <p:sldId id="309" r:id="rId3"/>
    <p:sldId id="404" r:id="rId4"/>
    <p:sldId id="407" r:id="rId5"/>
    <p:sldId id="373" r:id="rId6"/>
    <p:sldId id="375" r:id="rId7"/>
    <p:sldId id="376" r:id="rId8"/>
    <p:sldId id="377" r:id="rId9"/>
    <p:sldId id="399" r:id="rId10"/>
    <p:sldId id="400" r:id="rId11"/>
    <p:sldId id="378" r:id="rId12"/>
    <p:sldId id="379" r:id="rId13"/>
    <p:sldId id="392" r:id="rId14"/>
    <p:sldId id="401" r:id="rId15"/>
    <p:sldId id="402" r:id="rId16"/>
    <p:sldId id="380" r:id="rId17"/>
    <p:sldId id="381" r:id="rId18"/>
    <p:sldId id="382" r:id="rId19"/>
    <p:sldId id="384" r:id="rId20"/>
    <p:sldId id="405" r:id="rId21"/>
    <p:sldId id="386" r:id="rId22"/>
    <p:sldId id="387" r:id="rId23"/>
    <p:sldId id="388" r:id="rId24"/>
    <p:sldId id="389" r:id="rId25"/>
    <p:sldId id="390" r:id="rId26"/>
    <p:sldId id="393" r:id="rId27"/>
    <p:sldId id="394" r:id="rId28"/>
    <p:sldId id="395" r:id="rId29"/>
    <p:sldId id="396" r:id="rId30"/>
    <p:sldId id="397" r:id="rId31"/>
    <p:sldId id="398" r:id="rId32"/>
    <p:sldId id="406" r:id="rId33"/>
    <p:sldId id="372" r:id="rId34"/>
  </p:sldIdLst>
  <p:sldSz cx="9144000" cy="6858000" type="screen4x3"/>
  <p:notesSz cx="6997700" cy="9283700"/>
  <p:defaultTextStyle>
    <a:defPPr>
      <a:defRPr lang="en-US"/>
    </a:defPPr>
    <a:lvl1pPr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66FF"/>
    <a:srgbClr val="FFFF99"/>
    <a:srgbClr val="000099"/>
    <a:srgbClr val="0000FF"/>
    <a:srgbClr val="FFCC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8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4"/>
    </p:cViewPr>
  </p:sorterViewPr>
  <p:notesViewPr>
    <p:cSldViewPr snapToGrid="0" snapToObjects="1">
      <p:cViewPr varScale="1">
        <p:scale>
          <a:sx n="76" d="100"/>
          <a:sy n="76" d="100"/>
        </p:scale>
        <p:origin x="-2076" y="-90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2/1/2005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AE2C1EF-6B73-481D-8C79-4BF09C91B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156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EE 313: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-1588"/>
            <a:ext cx="3033713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2/1/2005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49" tIns="0" rIns="19349" bIns="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0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6794F73-B6A1-4730-9DD4-3F1BFD41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8488"/>
            <a:ext cx="51308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8" tIns="46760" rIns="91908" bIns="46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5863" y="701675"/>
            <a:ext cx="4624387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2161142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402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0805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62075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16100" algn="l" defTabSz="9017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A2BEA413-B94E-4E00-9BD8-CB9B07F53DE8}" type="slidenum">
              <a:rPr lang="en-US" sz="1000" b="0">
                <a:latin typeface="Times New Roman" pitchFamily="18" charset="0"/>
              </a:rPr>
              <a:pPr/>
              <a:t>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368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F56BBE6-DE6F-4386-BBE6-0C3058171B83}" type="slidenum">
              <a:rPr lang="en-US" sz="1000" b="0">
                <a:latin typeface="Times New Roman" pitchFamily="18" charset="0"/>
              </a:rPr>
              <a:pPr/>
              <a:t>10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60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8A457F3-CEC3-40B9-94E8-26F1D033146C}" type="slidenum">
              <a:rPr lang="en-US" sz="1000" b="0">
                <a:latin typeface="Times New Roman" pitchFamily="18" charset="0"/>
              </a:rPr>
              <a:pPr/>
              <a:t>11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B061308-1B40-4A33-BCAE-341B73E9CFD9}" type="slidenum">
              <a:rPr lang="en-US" sz="1000" b="0">
                <a:latin typeface="Times New Roman" pitchFamily="18" charset="0"/>
              </a:rPr>
              <a:pPr/>
              <a:t>12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813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9F515AB1-092C-499F-9F5E-A10977C4ACCF}" type="slidenum">
              <a:rPr lang="en-US" sz="1000" b="0">
                <a:latin typeface="Times New Roman" pitchFamily="18" charset="0"/>
              </a:rPr>
              <a:pPr/>
              <a:t>13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915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4AF3DDB-CDCF-4E14-B27A-C8D714B06B08}" type="slidenum">
              <a:rPr lang="en-US" sz="1000" b="0">
                <a:latin typeface="Times New Roman" pitchFamily="18" charset="0"/>
              </a:rPr>
              <a:pPr/>
              <a:t>14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018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42124EA1-48D3-49BC-B9CD-2B9EF16C1CFA}" type="slidenum">
              <a:rPr lang="en-US" sz="1000" b="0">
                <a:latin typeface="Times New Roman" pitchFamily="18" charset="0"/>
              </a:rPr>
              <a:pPr/>
              <a:t>15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120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5C4FF86-BA2D-4A2A-B3D4-92358AC9DAD8}" type="slidenum">
              <a:rPr lang="en-US" sz="1000" b="0">
                <a:latin typeface="Times New Roman" pitchFamily="18" charset="0"/>
              </a:rPr>
              <a:pPr/>
              <a:t>16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222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2CF1BEA-F7D7-4690-AEFA-25E57B079D4E}" type="slidenum">
              <a:rPr lang="en-US" sz="1000" b="0">
                <a:latin typeface="Times New Roman" pitchFamily="18" charset="0"/>
              </a:rPr>
              <a:pPr/>
              <a:t>17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325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24FF16C-0BC6-4E36-8CC9-FCCEEA0C82EA}" type="slidenum">
              <a:rPr lang="en-US" sz="1000" b="0">
                <a:latin typeface="Times New Roman" pitchFamily="18" charset="0"/>
              </a:rPr>
              <a:pPr/>
              <a:t>18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427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1AE117E5-6714-4EB4-9099-9C0642ECCB72}" type="slidenum">
              <a:rPr lang="en-US" sz="1000" b="0">
                <a:latin typeface="Times New Roman" pitchFamily="18" charset="0"/>
              </a:rPr>
              <a:pPr/>
              <a:t>19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530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7E55C762-E6BB-4D89-AB79-7986CF79B9AA}" type="slidenum">
              <a:rPr lang="en-US" sz="1000" b="0">
                <a:latin typeface="Times New Roman" pitchFamily="18" charset="0"/>
              </a:rPr>
              <a:pPr/>
              <a:t>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378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F7F6AC5-38F2-4316-9DB5-BA03F730BA83}" type="slidenum">
              <a:rPr lang="en-US" sz="1000" b="0">
                <a:latin typeface="Times New Roman" pitchFamily="18" charset="0"/>
              </a:rPr>
              <a:pPr/>
              <a:t>20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63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0231818-6821-4597-9DA1-8917E861A9F9}" type="slidenum">
              <a:rPr lang="en-US" sz="1000" b="0">
                <a:latin typeface="Times New Roman" pitchFamily="18" charset="0"/>
              </a:rPr>
              <a:pPr/>
              <a:t>21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73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88DFDFF-7B77-407D-8555-345CAA0437BA}" type="slidenum">
              <a:rPr lang="en-US" sz="1000" b="0">
                <a:latin typeface="Times New Roman" pitchFamily="18" charset="0"/>
              </a:rPr>
              <a:pPr/>
              <a:t>22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83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325C3D6C-D08A-40A0-99EA-CFF928C49605}" type="slidenum">
              <a:rPr lang="en-US" sz="1000" b="0">
                <a:latin typeface="Times New Roman" pitchFamily="18" charset="0"/>
              </a:rPr>
              <a:pPr/>
              <a:t>23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5939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7D1C2F1B-DBEB-4DAE-A653-1A1AB8C39781}" type="slidenum">
              <a:rPr lang="en-US" sz="1000" b="0">
                <a:latin typeface="Times New Roman" pitchFamily="18" charset="0"/>
              </a:rPr>
              <a:pPr/>
              <a:t>24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042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144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9BF4EEB8-A481-4342-911A-AEA7CFAA7FCB}" type="slidenum">
              <a:rPr lang="en-US" sz="1000" b="0">
                <a:latin typeface="Times New Roman" pitchFamily="18" charset="0"/>
              </a:rPr>
              <a:pPr/>
              <a:t>25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14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4A5B650-FB4B-4778-A2A6-54441655B6A4}" type="slidenum">
              <a:rPr lang="en-US" sz="1000" b="0">
                <a:latin typeface="Times New Roman" pitchFamily="18" charset="0"/>
              </a:rPr>
              <a:pPr/>
              <a:t>26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246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34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450FDF8-865C-4C03-87EB-8F8611D9863E}" type="slidenum">
              <a:rPr lang="en-US" sz="1000" b="0">
                <a:latin typeface="Times New Roman" pitchFamily="18" charset="0"/>
              </a:rPr>
              <a:pPr/>
              <a:t>27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34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CBAC6F2A-9B58-48A9-A135-169F04762262}" type="slidenum">
              <a:rPr lang="en-US" sz="1000" b="0">
                <a:latin typeface="Times New Roman" pitchFamily="18" charset="0"/>
              </a:rPr>
              <a:pPr/>
              <a:t>28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451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19BECB1F-A98D-4212-809C-26C4DD074B8F}" type="slidenum">
              <a:rPr lang="en-US" sz="1000" b="0">
                <a:latin typeface="Times New Roman" pitchFamily="18" charset="0"/>
              </a:rPr>
              <a:pPr/>
              <a:t>29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55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6C6827C-E884-42B4-B4B0-A3B0D9EFAEEF}" type="slidenum">
              <a:rPr lang="en-US" sz="1000" b="0">
                <a:latin typeface="Times New Roman" pitchFamily="18" charset="0"/>
              </a:rPr>
              <a:pPr/>
              <a:t>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3891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65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F6EC15D5-5FD2-4B68-8EFA-6F7AF2CF11CD}" type="slidenum">
              <a:rPr lang="en-US" sz="1000" b="0">
                <a:latin typeface="Times New Roman" pitchFamily="18" charset="0"/>
              </a:rPr>
              <a:pPr/>
              <a:t>30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65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75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D532299A-A2B6-41F4-B511-8220C24E4B54}" type="slidenum">
              <a:rPr lang="en-US" sz="1000" b="0">
                <a:latin typeface="Times New Roman" pitchFamily="18" charset="0"/>
              </a:rPr>
              <a:pPr/>
              <a:t>31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75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86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6507ED1D-9856-432A-88C7-2F25463881EB}" type="slidenum">
              <a:rPr lang="en-US" sz="1000" b="0">
                <a:latin typeface="Times New Roman" pitchFamily="18" charset="0"/>
              </a:rPr>
              <a:pPr/>
              <a:t>32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86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696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6F755374-9E9E-48D6-832B-9E70C48B7E43}" type="slidenum">
              <a:rPr lang="en-US" sz="1000" b="0">
                <a:latin typeface="Times New Roman" pitchFamily="18" charset="0"/>
              </a:rPr>
              <a:pPr/>
              <a:t>33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696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57A7EE14-2B25-4B51-B641-3EEE6590CF50}" type="slidenum">
              <a:rPr lang="en-US" sz="1000" b="0">
                <a:latin typeface="Times New Roman" pitchFamily="18" charset="0"/>
              </a:rPr>
              <a:pPr/>
              <a:t>4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399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7792A38A-11EA-42DD-9FCE-362E13F88594}" type="slidenum">
              <a:rPr lang="en-US" sz="1000" b="0">
                <a:latin typeface="Times New Roman" pitchFamily="18" charset="0"/>
              </a:rPr>
              <a:pPr/>
              <a:t>5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05086DA-4E00-4315-ACD5-87BB6749DA0D}" type="slidenum">
              <a:rPr lang="en-US" sz="1000" b="0">
                <a:latin typeface="Times New Roman" pitchFamily="18" charset="0"/>
              </a:rPr>
              <a:pPr/>
              <a:t>6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19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EE0CC8CF-7743-4E55-BFD6-A93F59DAC301}" type="slidenum">
              <a:rPr lang="en-US" sz="1000" b="0">
                <a:latin typeface="Times New Roman" pitchFamily="18" charset="0"/>
              </a:rPr>
              <a:pPr/>
              <a:t>7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30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403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B3797AD9-3A1E-48FE-B40F-14FC669F2CB6}" type="slidenum">
              <a:rPr lang="en-US" sz="1000" b="0">
                <a:latin typeface="Times New Roman" pitchFamily="18" charset="0"/>
              </a:rPr>
              <a:pPr/>
              <a:t>8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40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 smtClean="0">
                <a:latin typeface="Times New Roman" pitchFamily="18" charset="0"/>
              </a:rPr>
              <a:t>2/1/2005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defTabSz="915988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fld id="{1A277379-EDB9-4ED5-8287-B89A1739F313}" type="slidenum">
              <a:rPr lang="en-US" sz="1000" b="0">
                <a:latin typeface="Times New Roman" pitchFamily="18" charset="0"/>
              </a:rPr>
              <a:pPr/>
              <a:t>9</a:t>
            </a:fld>
            <a:endParaRPr lang="en-US" sz="1000" b="0">
              <a:latin typeface="Times New Roman" pitchFamily="18" charset="0"/>
            </a:endParaRPr>
          </a:p>
        </p:txBody>
      </p:sp>
      <p:sp>
        <p:nvSpPr>
          <p:cNvPr id="4506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12374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6752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406097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38748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391614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96938"/>
            <a:ext cx="4305300" cy="5351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11090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14745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18337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322998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68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2005-2012 W. J. Dally  </a:t>
            </a:r>
          </a:p>
        </p:txBody>
      </p:sp>
    </p:spTree>
    <p:extLst>
      <p:ext uri="{BB962C8B-B14F-4D97-AF65-F5344CB8AC3E}">
        <p14:creationId xmlns:p14="http://schemas.microsoft.com/office/powerpoint/2010/main" val="277269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(c) 2005-2012 W. J. Dally  </a:t>
            </a:r>
            <a:endParaRPr lang="en-US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9916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96938"/>
            <a:ext cx="8763000" cy="535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152400" y="896938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228600" y="6248400"/>
            <a:ext cx="8763000" cy="0"/>
          </a:xfrm>
          <a:prstGeom prst="line">
            <a:avLst/>
          </a:prstGeom>
          <a:noFill/>
          <a:ln w="50800">
            <a:solidFill>
              <a:srgbClr val="99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0" y="6248400"/>
            <a:ext cx="16002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C94C1F5D-D788-407E-9567-AE17EF109739}" type="slidenum">
              <a:rPr lang="en-US" sz="1000" b="0" smtClean="0">
                <a:latin typeface="Arial" pitchFamily="34" charset="0"/>
              </a:rPr>
              <a:pPr>
                <a:defRPr/>
              </a:pPr>
              <a:t>‹#›</a:t>
            </a:fld>
            <a:endParaRPr lang="en-US" sz="1600" b="0" smtClean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5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362200"/>
            <a:ext cx="84582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Digital Design: A Systems Approach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Lecture 7:  Data Path State Machines</a:t>
            </a:r>
            <a:br>
              <a:rPr lang="en-US" smtClean="0">
                <a:ea typeface="ＭＳ Ｐゴシック" pitchFamily="34" charset="-128"/>
              </a:rPr>
            </a:br>
            <a:endParaRPr lang="en-US" sz="14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Alternate description (symbolic table)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4572000" y="1027113"/>
            <a:ext cx="45720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400"/>
              <a:t>module Counter1(clk,rst,out)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rst, clk ; // reset and clock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[4:0]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reg    [4:0] next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DFF #(5) count(clk,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always@(rst, out)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case(rst)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1'b1: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1'b0: next = out+1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endmodule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52400" y="1027113"/>
            <a:ext cx="45720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400"/>
              <a:t>module Counter1(clk,rst,out)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rst, clk ; // reset and clock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[4:0]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reg    [4:0] next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DFF #(5) count(clk,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always@(rst, out)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casex({rst,out})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6'b1xxxxx: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6'd0: next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6'd1: next = 2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6'd2: next = 3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6'd3: next = 4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6'd4: next = 5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6'd5: next = 6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6'd6: next = 7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…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6'd30: next = 31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6'd31: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default: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endmodule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52400" y="1158875"/>
            <a:ext cx="8839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b="0">
                <a:latin typeface="Arial" charset="0"/>
              </a:rPr>
              <a:t>A simple counter</a:t>
            </a:r>
          </a:p>
          <a:p>
            <a:pPr algn="l" eaLnBrk="1" hangingPunct="1"/>
            <a:r>
              <a:rPr lang="en-US" b="0">
                <a:latin typeface="Arial" charset="0"/>
              </a:rPr>
              <a:t>	next_state = rst ? 0 : state + 1</a:t>
            </a:r>
          </a:p>
        </p:txBody>
      </p:sp>
      <p:graphicFrame>
        <p:nvGraphicFramePr>
          <p:cNvPr id="12292" name="Object 2"/>
          <p:cNvGraphicFramePr>
            <a:graphicFrameLocks noChangeAspect="1"/>
          </p:cNvGraphicFramePr>
          <p:nvPr/>
        </p:nvGraphicFramePr>
        <p:xfrm>
          <a:off x="838200" y="2676525"/>
          <a:ext cx="8007350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Visio" r:id="rId4" imgW="2667000" imgH="1092200" progId="Visio.Drawing.6">
                  <p:embed/>
                </p:oleObj>
              </mc:Choice>
              <mc:Fallback>
                <p:oleObj name="Visio" r:id="rId4" imgW="2667000" imgH="10922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76525"/>
                        <a:ext cx="8007350" cy="328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Schematic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457200" y="2057400"/>
          <a:ext cx="8401050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Visio" r:id="rId4" imgW="3352800" imgH="1181100" progId="Visio.Drawing.6">
                  <p:embed/>
                </p:oleObj>
              </mc:Choice>
              <mc:Fallback>
                <p:oleObj name="Visio" r:id="rId4" imgW="3352800" imgH="1181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8401050" cy="295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Sequential Datapath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1162050"/>
            <a:ext cx="82296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b="0">
                <a:latin typeface="Arial" charset="0"/>
              </a:rPr>
              <a:t>A Deluxe Counter that can:</a:t>
            </a:r>
          </a:p>
          <a:p>
            <a:pPr lvl="1" algn="l" eaLnBrk="1" hangingPunct="1">
              <a:buFontTx/>
              <a:buChar char="•"/>
            </a:pPr>
            <a:r>
              <a:rPr lang="en-US" b="0">
                <a:latin typeface="Arial" charset="0"/>
              </a:rPr>
              <a:t>   count up (increment)</a:t>
            </a:r>
          </a:p>
          <a:p>
            <a:pPr lvl="1" algn="l" eaLnBrk="1" hangingPunct="1">
              <a:buFontTx/>
              <a:buChar char="•"/>
            </a:pPr>
            <a:r>
              <a:rPr lang="en-US" b="0">
                <a:latin typeface="Arial" charset="0"/>
              </a:rPr>
              <a:t>   count down (decrement)</a:t>
            </a:r>
          </a:p>
          <a:p>
            <a:pPr lvl="1" algn="l" eaLnBrk="1" hangingPunct="1">
              <a:buFontTx/>
              <a:buChar char="•"/>
            </a:pPr>
            <a:r>
              <a:rPr lang="en-US" b="0">
                <a:latin typeface="Arial" charset="0"/>
              </a:rPr>
              <a:t>   be loaded with a value</a:t>
            </a:r>
          </a:p>
          <a:p>
            <a:pPr algn="l" eaLnBrk="1" hangingPunct="1"/>
            <a:r>
              <a:rPr lang="en-US" b="0">
                <a:latin typeface="Arial" charset="0"/>
              </a:rPr>
              <a:t>Up, down, and load guaranteed to be one-hot.  Rst overrides.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b="0">
                <a:latin typeface="Arial" charset="0"/>
              </a:rPr>
              <a:t>	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if rst, next_state = 0</a:t>
            </a:r>
            <a:br>
              <a:rPr lang="en-US" b="0">
                <a:solidFill>
                  <a:srgbClr val="0000FF"/>
                </a:solidFill>
                <a:latin typeface="Arial" charset="0"/>
              </a:rPr>
            </a:br>
            <a:r>
              <a:rPr lang="en-US" b="0">
                <a:solidFill>
                  <a:srgbClr val="0000FF"/>
                </a:solidFill>
                <a:latin typeface="Arial" charset="0"/>
              </a:rPr>
              <a:t>	if (!rst &amp; up) next_state = state+1</a:t>
            </a:r>
            <a:br>
              <a:rPr lang="en-US" b="0">
                <a:solidFill>
                  <a:srgbClr val="0000FF"/>
                </a:solidFill>
                <a:latin typeface="Arial" charset="0"/>
              </a:rPr>
            </a:br>
            <a:r>
              <a:rPr lang="en-US" b="0">
                <a:solidFill>
                  <a:srgbClr val="0000FF"/>
                </a:solidFill>
                <a:latin typeface="Arial" charset="0"/>
              </a:rPr>
              <a:t>	if (!rst &amp; down) next_state = state-1</a:t>
            </a:r>
            <a:br>
              <a:rPr lang="en-US" b="0">
                <a:solidFill>
                  <a:srgbClr val="0000FF"/>
                </a:solidFill>
                <a:latin typeface="Arial" charset="0"/>
              </a:rPr>
            </a:br>
            <a:r>
              <a:rPr lang="en-US" b="0">
                <a:solidFill>
                  <a:srgbClr val="0000FF"/>
                </a:solidFill>
                <a:latin typeface="Arial" charset="0"/>
              </a:rPr>
              <a:t>	if (!rst &amp; load) next_state = in</a:t>
            </a:r>
            <a:br>
              <a:rPr lang="en-US" b="0">
                <a:solidFill>
                  <a:srgbClr val="0000FF"/>
                </a:solidFill>
                <a:latin typeface="Arial" charset="0"/>
              </a:rPr>
            </a:br>
            <a:r>
              <a:rPr lang="en-US" b="0">
                <a:solidFill>
                  <a:srgbClr val="0000FF"/>
                </a:solidFill>
                <a:latin typeface="Arial" charset="0"/>
              </a:rPr>
              <a:t>	else next_state = state</a:t>
            </a:r>
            <a:r>
              <a:rPr lang="en-US" b="0">
                <a:latin typeface="Arial" charset="0"/>
              </a:rPr>
              <a:t>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Up/Down/Load (UDL) Counter</a:t>
            </a:r>
          </a:p>
        </p:txBody>
      </p:sp>
      <p:graphicFrame>
        <p:nvGraphicFramePr>
          <p:cNvPr id="14341" name="Object 2"/>
          <p:cNvGraphicFramePr>
            <a:graphicFrameLocks noChangeAspect="1"/>
          </p:cNvGraphicFramePr>
          <p:nvPr/>
        </p:nvGraphicFramePr>
        <p:xfrm>
          <a:off x="5734050" y="3559175"/>
          <a:ext cx="2881313" cy="255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Visio" r:id="rId4" imgW="965200" imgH="850900" progId="Visio.Drawing.6">
                  <p:embed/>
                </p:oleObj>
              </mc:Choice>
              <mc:Fallback>
                <p:oleObj name="Visio" r:id="rId4" imgW="965200" imgH="8509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3559175"/>
                        <a:ext cx="2881313" cy="255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Table Version</a:t>
            </a:r>
          </a:p>
        </p:txBody>
      </p:sp>
      <p:graphicFrame>
        <p:nvGraphicFramePr>
          <p:cNvPr id="782499" name="Group 163"/>
          <p:cNvGraphicFramePr>
            <a:graphicFrameLocks noGrp="1"/>
          </p:cNvGraphicFramePr>
          <p:nvPr/>
        </p:nvGraphicFramePr>
        <p:xfrm>
          <a:off x="2009775" y="1976438"/>
          <a:ext cx="4699000" cy="3226724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39800"/>
                <a:gridCol w="939800"/>
                <a:gridCol w="939800"/>
              </a:tblGrid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down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load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3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5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Symbolic Table Version</a:t>
            </a:r>
          </a:p>
        </p:txBody>
      </p:sp>
      <p:graphicFrame>
        <p:nvGraphicFramePr>
          <p:cNvPr id="785466" name="Group 58"/>
          <p:cNvGraphicFramePr>
            <a:graphicFrameLocks noGrp="1"/>
          </p:cNvGraphicFramePr>
          <p:nvPr/>
        </p:nvGraphicFramePr>
        <p:xfrm>
          <a:off x="1981200" y="1677988"/>
          <a:ext cx="5568950" cy="892176"/>
        </p:xfrm>
        <a:graphic>
          <a:graphicData uri="http://schemas.openxmlformats.org/drawingml/2006/table">
            <a:tbl>
              <a:tblPr/>
              <a:tblGrid>
                <a:gridCol w="928688"/>
                <a:gridCol w="927100"/>
                <a:gridCol w="928687"/>
                <a:gridCol w="928688"/>
                <a:gridCol w="927100"/>
                <a:gridCol w="928687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down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load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else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q+1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q-1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5743" name="Group 335"/>
          <p:cNvGraphicFramePr>
            <a:graphicFrameLocks noGrp="1"/>
          </p:cNvGraphicFramePr>
          <p:nvPr/>
        </p:nvGraphicFramePr>
        <p:xfrm>
          <a:off x="1206500" y="3576638"/>
          <a:ext cx="6578600" cy="1787526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01700"/>
                <a:gridCol w="977900"/>
                <a:gridCol w="939800"/>
                <a:gridCol w="939800"/>
                <a:gridCol w="939800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Down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Load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q+1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q-1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381000" y="1057275"/>
          <a:ext cx="8420100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Visio" r:id="rId4" imgW="3124200" imgH="1816100" progId="Visio.Drawing.6">
                  <p:embed/>
                </p:oleObj>
              </mc:Choice>
              <mc:Fallback>
                <p:oleObj name="Visio" r:id="rId4" imgW="3124200" imgH="1816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57275"/>
                        <a:ext cx="8420100" cy="488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Schematic of UDL Counter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2400" y="685800"/>
            <a:ext cx="8763000" cy="585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800"/>
              <a:t>module UDL_Count1(clk, rst, up, down, load, in, 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parameter n = 4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input clk, rst, up, down, load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input [n-1:0] 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output [n-1:0]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wire [n-1:0]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reg  [n-1:0] next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DFF #(n) count(clk,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always@(rst, up, down, load, out)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casex({rst, up, down, load})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4'b1xxx: next = {n{1'b0}}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4'b0100: next = out + 1'b1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4'b0010: next = out - 1'b1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4'b0001: next = 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</a:t>
            </a:r>
            <a:r>
              <a:rPr lang="ja-JP" altLang="en-US" sz="1800"/>
              <a:t>’</a:t>
            </a:r>
            <a:r>
              <a:rPr lang="en-US" altLang="ja-JP" sz="1800"/>
              <a:t>b0000: next =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	default: next = {n{1</a:t>
            </a:r>
            <a:r>
              <a:rPr lang="ja-JP" altLang="en-US" sz="1800"/>
              <a:t>’</a:t>
            </a:r>
            <a:r>
              <a:rPr lang="en-US" altLang="ja-JP" sz="1800"/>
              <a:t>bx}}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endmodule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228600"/>
            <a:ext cx="8763000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800"/>
              <a:t>module UDL_Count1(clk, rst, up, down, load, in, 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parameter n = 4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input clk, rst, up, down, load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input [n-1:0] 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output [n-1:0]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wire [n-1:0] out, outpm1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reg  [n-1:0] next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DFF #(n) count(clk,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 b="0"/>
              <a:t>  </a:t>
            </a:r>
            <a:r>
              <a:rPr lang="en-US" sz="1800"/>
              <a:t>assign outpm1 = out + {{n-1{down}},1'b1} ; // down ? -1 : 1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always@(rst, up, down, load, in, out, outpm1)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casex({rst, up, down, load})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4'b1xxx: next = {n{1'b0}}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4'b01xx: next = outpm1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4'b001x: next = outpm1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4'b0001: next = 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default: next =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endmodule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52400" y="1085850"/>
            <a:ext cx="8839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b="0">
                <a:latin typeface="Arial" charset="0"/>
              </a:rPr>
              <a:t>	load – loads count</a:t>
            </a:r>
            <a:br>
              <a:rPr lang="en-US" b="0">
                <a:latin typeface="Arial" charset="0"/>
              </a:rPr>
            </a:br>
            <a:r>
              <a:rPr lang="en-US" b="0">
                <a:latin typeface="Arial" charset="0"/>
              </a:rPr>
              <a:t>	done – asserted when count = 0</a:t>
            </a:r>
            <a:br>
              <a:rPr lang="en-US" b="0">
                <a:latin typeface="Arial" charset="0"/>
              </a:rPr>
            </a:br>
            <a:r>
              <a:rPr lang="en-US" b="0">
                <a:latin typeface="Arial" charset="0"/>
              </a:rPr>
              <a:t>	count decrements unless load or done is true</a:t>
            </a: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335088" y="2362200"/>
          <a:ext cx="6472237" cy="304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Visio" r:id="rId4" imgW="3238500" imgH="1524000" progId="Visio.Drawing.6">
                  <p:embed/>
                </p:oleObj>
              </mc:Choice>
              <mc:Fallback>
                <p:oleObj name="Visio" r:id="rId4" imgW="3238500" imgH="15240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2362200"/>
                        <a:ext cx="6472237" cy="304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Timer 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Readings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3225" indent="-346075"/>
            <a:r>
              <a:rPr lang="en-US" smtClean="0">
                <a:ea typeface="ＭＳ Ｐゴシック" pitchFamily="34" charset="-128"/>
                <a:cs typeface="Times New Roman" pitchFamily="18" charset="0"/>
              </a:rPr>
              <a:t>L7: Chapter 16</a:t>
            </a:r>
          </a:p>
          <a:p>
            <a:pPr marL="403225" indent="-346075"/>
            <a:r>
              <a:rPr lang="en-US" smtClean="0">
                <a:ea typeface="ＭＳ Ｐゴシック" pitchFamily="34" charset="-128"/>
                <a:cs typeface="Times New Roman" pitchFamily="18" charset="0"/>
              </a:rPr>
              <a:t>L8: Chapter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90500" y="762000"/>
            <a:ext cx="8763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module Timer(clk, rst, load, in, done)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parameter n=4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input clk, rst, load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input [n-1:0] in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output done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wire [n-1:0] count, next_count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wire done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en-US" sz="1800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DFF #(n) cnt(clk, next_count, count)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en-US" sz="1800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always@(rst, load, in, out)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casex({rst, load, done})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3'b1xx: next_count = 0 ;  // reset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3'b001: next_count = 0 ;  // 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3'b01x: next_count = in ; // load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  default: next_count = count-1</a:t>
            </a:r>
            <a:r>
              <a:rPr lang="ja-JP" altLang="en-US" sz="1800"/>
              <a:t>’</a:t>
            </a:r>
            <a:r>
              <a:rPr lang="en-US" altLang="ja-JP" sz="1800"/>
              <a:t>b1; // count down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end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  assign done = (count == 0)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/>
              <a:t>endmodule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52400" y="1158875"/>
            <a:ext cx="883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b="0">
                <a:latin typeface="Arial" charset="0"/>
              </a:rPr>
              <a:t>	next_state = rst ? 0 : {state[n-2:0],sin} ;</a:t>
            </a:r>
          </a:p>
        </p:txBody>
      </p:sp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298450" y="2486025"/>
          <a:ext cx="8693150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Visio" r:id="rId4" imgW="2895600" imgH="1092200" progId="Visio.Drawing.6">
                  <p:embed/>
                </p:oleObj>
              </mc:Choice>
              <mc:Fallback>
                <p:oleObj name="Visio" r:id="rId4" imgW="2895600" imgH="10922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2486025"/>
                        <a:ext cx="8693150" cy="328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Shift Register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600200"/>
            <a:ext cx="914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module Shift_Register1(clk, rst, sin, out)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  parameter n = 4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  input clk, rst, sin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  output [n-1:0] out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en-US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  wire [n-1:0] next = rst ? {n{1'b0}} : {out[n-2:0],sin}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endParaRPr lang="en-US"/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  DFF #(n) cnt(clk, next, out) ;</a:t>
            </a:r>
          </a:p>
          <a:p>
            <a:pPr algn="l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/>
              <a:t>endmodule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600"/>
              <a:t>module LRL_Shift_Register1(clk, rst, left, right, load, sin, in, 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parameter n = 4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input clk, rst, left, right, load, sin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input [n-1:0] in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output [n-1:0]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reg [n-1:0] next ;</a:t>
            </a:r>
          </a:p>
          <a:p>
            <a:pPr algn="l" eaLnBrk="1" hangingPunct="1">
              <a:spcBef>
                <a:spcPct val="0"/>
              </a:spcBef>
            </a:pPr>
            <a:endParaRPr lang="en-US" sz="1600"/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DFF #(n) cnt(clk,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600"/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always @(*)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casex({rst,left,right,load})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  4'b1xxx: next = 0 ;                // reset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  4'b01xx: next = {out[n-2:0],sin} ; // left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  4'b001x: next = {sin,out[n-1:1]} ; // right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  4'b0001: next = in ;               // load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  default: next = out ;              // hold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/>
              <a:t>endmodule </a:t>
            </a: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2400"/>
              <a:t>  rst   down     done        lrlsrout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    load  sin      udlcout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      up    cout        srout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1 0 1 0 1 0000 1 0000 0000 0000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0000 1 0000 0000 0000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0001 1 0001 0001 0001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0010 1 0010 0011 0011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0 1 1 0011 1 0011 0111 0111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0 1 1 0100 1 0010 1111 1011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1 0 0 1 0101 1 0001 1111 1101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0 0 0 0110 0 0101 1111 0101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0111 0 0101 1110 0101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1000 0 0110 1101 1011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1001 0 0111 1011 0111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1010 0 1000 0111 1111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1011 1 1001 1111 1111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/>
              <a:t># 0 0 1 0 1 1100 1 1010 1111 1111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52400" y="1006475"/>
            <a:ext cx="883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455613" algn="l"/>
                <a:tab pos="917575" algn="l"/>
                <a:tab pos="1373188" algn="l"/>
              </a:tabLs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pPr algn="l" eaLnBrk="1" hangingPunct="1"/>
            <a:r>
              <a:rPr lang="en-US" b="0">
                <a:latin typeface="Arial" charset="0"/>
              </a:rPr>
              <a:t>	Datapath state – determined by a function – e.g., mux, arithmetic, …</a:t>
            </a:r>
            <a:br>
              <a:rPr lang="en-US" b="0">
                <a:latin typeface="Arial" charset="0"/>
              </a:rPr>
            </a:br>
            <a:r>
              <a:rPr lang="en-US" b="0">
                <a:latin typeface="Arial" charset="0"/>
              </a:rPr>
              <a:t>	Control state – determined by state diagram or state table</a:t>
            </a:r>
          </a:p>
        </p:txBody>
      </p:sp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2312988" y="1981200"/>
          <a:ext cx="4516437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Visio" r:id="rId4" imgW="3009900" imgH="2794000" progId="Visio.Drawing.6">
                  <p:embed/>
                </p:oleObj>
              </mc:Choice>
              <mc:Fallback>
                <p:oleObj name="Visio" r:id="rId4" imgW="3009900" imgH="27940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1981200"/>
                        <a:ext cx="4516437" cy="418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Datapath/Control Partitioning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Consider a vending machine controller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Receives coins (nickel, dime, quarter) and accumulates sum</a:t>
            </a:r>
          </a:p>
          <a:p>
            <a:r>
              <a:rPr lang="en-US" smtClean="0">
                <a:ea typeface="ＭＳ Ｐゴシック" pitchFamily="34" charset="-128"/>
              </a:rPr>
              <a:t>When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dispense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button is pressed serves a drink if enough coins have been deposited</a:t>
            </a:r>
          </a:p>
          <a:p>
            <a:r>
              <a:rPr lang="en-US" smtClean="0">
                <a:ea typeface="ＭＳ Ｐゴシック" pitchFamily="34" charset="-128"/>
              </a:rPr>
              <a:t>Then returns change – one nickel at a time.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Partition task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	Datapath – keep track of amount owed user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	Control – keep track of sequence – deposit, serve,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State diagram for control portion</a:t>
            </a:r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354013" y="1201738"/>
          <a:ext cx="8362950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Visio" r:id="rId4" imgW="4889500" imgH="965200" progId="Visio.Drawing.6">
                  <p:embed/>
                </p:oleObj>
              </mc:Choice>
              <mc:Fallback>
                <p:oleObj name="Visio" r:id="rId4" imgW="4889500" imgH="9652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1201738"/>
                        <a:ext cx="8362950" cy="163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Block diagram of data path</a:t>
            </a:r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287338" y="1049338"/>
          <a:ext cx="8485187" cy="510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Visio" r:id="rId4" imgW="5194300" imgH="3149600" progId="Visio.Drawing.6">
                  <p:embed/>
                </p:oleObj>
              </mc:Choice>
              <mc:Fallback>
                <p:oleObj name="Visio" r:id="rId4" imgW="5194300" imgH="31496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049338"/>
                        <a:ext cx="8485187" cy="510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0" y="228600"/>
            <a:ext cx="8763000" cy="434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400"/>
              <a:t>//----------------------------------------------------------------------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// VendingMachine - Top level module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// Just hooks together control and datapath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//----------------------------------------------------------------------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module VendingMachine(clk, rst, nickel, dime, quarter, dispense, done, price,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                serve, change)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parameter n = `DWIDTH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clk, rst, nickel, dime, quarter, dispense, done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[n-1:0] price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serve, change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enough, zero, sub ;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[3:0] selval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[2:0] selnext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VendingMachineControl vmc(clk, rst, nickel, dime, quarter, dispense, done,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enough, zero, serve, change, selval, selnext, sub)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VendingMachineData #(n) vmd(clk, selval, selnext, sub, price, enough, zero)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endmodule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Review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Lecture 1 – 	Digital abstraction</a:t>
            </a:r>
          </a:p>
          <a:p>
            <a:r>
              <a:rPr lang="en-US" smtClean="0">
                <a:ea typeface="ＭＳ Ｐゴシック" pitchFamily="34" charset="-128"/>
              </a:rPr>
              <a:t>Lecture 2 – 	Combinational logic design</a:t>
            </a:r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Lecture 3 – 	Combinational building blocks</a:t>
            </a: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Lecture 4 – 	Numbers and arithmetic</a:t>
            </a: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Lecture 5 – 	Quiz 1 Review</a:t>
            </a:r>
          </a:p>
          <a:p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Lecture 6 – Sequential Logic, FSMs</a:t>
            </a:r>
          </a:p>
          <a:p>
            <a:r>
              <a:rPr lang="en-US" smtClean="0">
                <a:ea typeface="ＭＳ Ｐゴシック" pitchFamily="34" charset="-128"/>
                <a:sym typeface="Symbol" pitchFamily="18" charset="2"/>
              </a:rPr>
              <a:t>Lecture 7 – Datapath FSMs</a:t>
            </a:r>
          </a:p>
          <a:p>
            <a:endParaRPr lang="en-US" smtClean="0">
              <a:ea typeface="ＭＳ Ｐゴシック" pitchFamily="34" charset="-128"/>
              <a:sym typeface="Symbol" pitchFamily="18" charset="2"/>
            </a:endParaRPr>
          </a:p>
          <a:p>
            <a:r>
              <a:rPr lang="en-US" smtClean="0">
                <a:solidFill>
                  <a:schemeClr val="bg2"/>
                </a:solidFill>
                <a:ea typeface="ＭＳ Ｐゴシック" pitchFamily="34" charset="-128"/>
                <a:sym typeface="Symbol" pitchFamily="18" charset="2"/>
              </a:rPr>
              <a:t>Lecture 8 - Factoring FSMs</a:t>
            </a:r>
          </a:p>
          <a:p>
            <a:r>
              <a:rPr lang="en-US" smtClean="0">
                <a:solidFill>
                  <a:schemeClr val="bg2"/>
                </a:solidFill>
                <a:ea typeface="ＭＳ Ｐゴシック" pitchFamily="34" charset="-128"/>
                <a:sym typeface="Symbol" pitchFamily="18" charset="2"/>
              </a:rPr>
              <a:t>Lecture 9 - Microcode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0" y="228600"/>
            <a:ext cx="53530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900"/>
              <a:t>//----------------------------------------------------------------------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module VendingMachineControl(clk, rst, nickel, dime, quarter, dispense, done,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enough, zero, serve, change, selval, selnext, sub)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input clk, rst, nickel, dime, quarter, dispense, done, enough, zero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output serve, change, sub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output [3:0] selval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output [2:0] selnext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[`SWIDTH-1:0] state, next ; // current and next state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reg [`SWIDTH-1:0] next1 ;        // next state w/o reset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outputs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first ; // true during first cycle of serve1 or change1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serve1 = (state == `SERVE1)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change1 = (state == `CHANGE1)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serve = serve1 &amp; first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change = change1 &amp; first ;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datapath controls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dep = (state == `DEPOSIT)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price, 1, 2, 5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[3:0] selval = {(dep &amp; dispense),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                 ((dep &amp; nickel)| change),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                 (dep &amp; dime),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                 (dep &amp; quarter)}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amount, sum, 0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selv = (dep &amp; (nickel | dime | quarter |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                (dispense &amp; enough))) |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               (change)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[2:0] selnext = {!(selv | rst),selv,rst} ;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subtract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sub = (dep &amp; dispense) | change ;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only do actions on first cycle of serve1 or change1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wire nfirst = !(serve1 | change1)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DFF #(1) first_reg(clk, nfirst, first) ;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</a:t>
            </a: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4572000" y="3429000"/>
            <a:ext cx="4572000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900"/>
              <a:t>// state register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DFF #(`SWIDTH) state_reg(clk, next, state) ;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next state logic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always @(state or zero or dispense or done or enough)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casex({dispense, enough, done, zero, state})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{4'b11xx,`DEPOSIT}:  next1 = `SERVE1 ;  // dispense &amp; enough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{4'b0xxx,`DEPOSIT}:  next1 = `DEPOSIT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{4'bx0xx,`DEPOSIT}:  next1 = `DEPOSIT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{4'bxx1x,`SERVE1}:   next1 = `SERVE2 ;  // 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{4'bxx0x,`SERVE1}:   next1 = `SERVE1 ; 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{4'bxx01,`SERVE2}:   next1 = `DEPOSIT ;  // ~done &amp; zero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{4'bxx00,`SERVE2}:   next1 = `CHANGE1 ;  // ~done &amp; ~zero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{4'bxx1x,`SERVE2}:   next1 = `SERVE2  ;  // 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{4'bxx1x,`CHANGE1}:  next1 = `CHANGE2 ;  // 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{4'bxx0x,`CHANGE1}:  next1 = `CHANGE1 ;  // ~done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{4'bxx00,`CHANGE2}:  next1 = `CHANGE1 ;  // ~done &amp; ~zero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{4'bxx01,`CHANGE2}:  next1 = `DEPOSIT ;  // ~done &amp; zero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  {4'bxx1x,`CHANGE2}:  next1 = `CHANGE2 ;  // done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end</a:t>
            </a:r>
          </a:p>
          <a:p>
            <a:pPr algn="l" eaLnBrk="1" hangingPunct="1">
              <a:spcBef>
                <a:spcPct val="0"/>
              </a:spcBef>
            </a:pPr>
            <a:endParaRPr lang="en-US" sz="900"/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// reset next state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  assign next = rst ? `DEPOSIT : next1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900"/>
              <a:t>endmodule</a:t>
            </a:r>
          </a:p>
        </p:txBody>
      </p:sp>
      <p:sp>
        <p:nvSpPr>
          <p:cNvPr id="31748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010650" cy="668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400"/>
              <a:t>module VendingMachineData(clk, selval, selnext, sub, price, enough, zero)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parameter n = 6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clk, sub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[3:0] selval ;  // price, 1, 2, 5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[2:0] selnext ; // amount, sum, 0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[n-1:0] price ; // price of soft drink - in nickels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enough ;       // amount &gt; price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zero ;         // amount = zero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[n-1:0] sum ; 	// output of add/subtract unit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[n-1:0] amount ;	// current amount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[n-1:0] next ;   // next amount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[n-1:0] value ;  // value to add or subtract from amount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ovf ;            // overflow - ignore for now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// state register holds current amount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DFF #(n) amt(clk, next, amount)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// select next state from 0, sum, or hold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Mux3 #(n) nsmux({n{1'b0}}, sum, amount, selnext, next)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// add or subtract a value from current amount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AddSub #(n) add(amount, value, sub, sum, ovf)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// select the value to add or subtract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Mux4 #(n) vmux(`QUARTER, `DIME, `NICKEL, price, selval, value)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		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// comparators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enough = (amount &gt;= price)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wire zero = (amount == 0)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endmodule  </a:t>
            </a:r>
          </a:p>
        </p:txBody>
      </p:sp>
      <p:sp>
        <p:nvSpPr>
          <p:cNvPr id="32771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9075"/>
            <a:ext cx="91440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Waveforms for vending machine</a:t>
            </a:r>
          </a:p>
        </p:txBody>
      </p:sp>
      <p:sp>
        <p:nvSpPr>
          <p:cNvPr id="826373" name="AutoShape 5"/>
          <p:cNvSpPr>
            <a:spLocks noChangeArrowheads="1"/>
          </p:cNvSpPr>
          <p:nvPr/>
        </p:nvSpPr>
        <p:spPr bwMode="auto">
          <a:xfrm>
            <a:off x="1111250" y="958850"/>
            <a:ext cx="1008063" cy="660400"/>
          </a:xfrm>
          <a:prstGeom prst="wedgeRoundRectCallout">
            <a:avLst>
              <a:gd name="adj1" fmla="val 55042"/>
              <a:gd name="adj2" fmla="val 92306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Deposit 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Nickel</a:t>
            </a:r>
          </a:p>
        </p:txBody>
      </p:sp>
      <p:sp>
        <p:nvSpPr>
          <p:cNvPr id="826374" name="AutoShape 6"/>
          <p:cNvSpPr>
            <a:spLocks noChangeArrowheads="1"/>
          </p:cNvSpPr>
          <p:nvPr/>
        </p:nvSpPr>
        <p:spPr bwMode="auto">
          <a:xfrm>
            <a:off x="2119313" y="628650"/>
            <a:ext cx="1008062" cy="660400"/>
          </a:xfrm>
          <a:prstGeom prst="wedgeRoundRectCallout">
            <a:avLst>
              <a:gd name="adj1" fmla="val 4171"/>
              <a:gd name="adj2" fmla="val 172116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Deposit 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Dime</a:t>
            </a:r>
          </a:p>
        </p:txBody>
      </p:sp>
      <p:sp>
        <p:nvSpPr>
          <p:cNvPr id="826377" name="AutoShape 9"/>
          <p:cNvSpPr>
            <a:spLocks noChangeArrowheads="1"/>
          </p:cNvSpPr>
          <p:nvPr/>
        </p:nvSpPr>
        <p:spPr bwMode="auto">
          <a:xfrm>
            <a:off x="3127375" y="893763"/>
            <a:ext cx="1144588" cy="660400"/>
          </a:xfrm>
          <a:prstGeom prst="wedgeRoundRectCallout">
            <a:avLst>
              <a:gd name="adj1" fmla="val -41023"/>
              <a:gd name="adj2" fmla="val 197356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Attempt 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Dispense</a:t>
            </a:r>
          </a:p>
        </p:txBody>
      </p:sp>
      <p:sp>
        <p:nvSpPr>
          <p:cNvPr id="826378" name="AutoShape 10"/>
          <p:cNvSpPr>
            <a:spLocks noChangeArrowheads="1"/>
          </p:cNvSpPr>
          <p:nvPr/>
        </p:nvSpPr>
        <p:spPr bwMode="auto">
          <a:xfrm>
            <a:off x="3730625" y="1554163"/>
            <a:ext cx="1066800" cy="660400"/>
          </a:xfrm>
          <a:prstGeom prst="wedgeRoundRectCallout">
            <a:avLst>
              <a:gd name="adj1" fmla="val -31398"/>
              <a:gd name="adj2" fmla="val 68509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Two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Quarters</a:t>
            </a:r>
          </a:p>
        </p:txBody>
      </p:sp>
      <p:sp>
        <p:nvSpPr>
          <p:cNvPr id="826379" name="AutoShape 11"/>
          <p:cNvSpPr>
            <a:spLocks noChangeArrowheads="1"/>
          </p:cNvSpPr>
          <p:nvPr/>
        </p:nvSpPr>
        <p:spPr bwMode="auto">
          <a:xfrm>
            <a:off x="4797425" y="893763"/>
            <a:ext cx="1144588" cy="330200"/>
          </a:xfrm>
          <a:prstGeom prst="wedgeRoundRectCallout">
            <a:avLst>
              <a:gd name="adj1" fmla="val -41125"/>
              <a:gd name="adj2" fmla="val 441347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Dispense</a:t>
            </a:r>
          </a:p>
        </p:txBody>
      </p:sp>
      <p:sp>
        <p:nvSpPr>
          <p:cNvPr id="826380" name="AutoShape 12"/>
          <p:cNvSpPr>
            <a:spLocks noChangeArrowheads="1"/>
          </p:cNvSpPr>
          <p:nvPr/>
        </p:nvSpPr>
        <p:spPr bwMode="auto">
          <a:xfrm>
            <a:off x="4797425" y="5657850"/>
            <a:ext cx="717550" cy="660400"/>
          </a:xfrm>
          <a:prstGeom prst="wedgeRoundRectCallout">
            <a:avLst>
              <a:gd name="adj1" fmla="val -9514"/>
              <a:gd name="adj2" fmla="val -138463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Serve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Drink</a:t>
            </a:r>
          </a:p>
        </p:txBody>
      </p:sp>
      <p:sp>
        <p:nvSpPr>
          <p:cNvPr id="826381" name="AutoShape 13"/>
          <p:cNvSpPr>
            <a:spLocks noChangeArrowheads="1"/>
          </p:cNvSpPr>
          <p:nvPr/>
        </p:nvSpPr>
        <p:spPr bwMode="auto">
          <a:xfrm>
            <a:off x="6015038" y="5646738"/>
            <a:ext cx="822325" cy="987425"/>
          </a:xfrm>
          <a:prstGeom prst="wedgeRoundRectCallout">
            <a:avLst>
              <a:gd name="adj1" fmla="val -22199"/>
              <a:gd name="adj2" fmla="val -92282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Return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First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Nickel</a:t>
            </a:r>
          </a:p>
        </p:txBody>
      </p:sp>
      <p:sp>
        <p:nvSpPr>
          <p:cNvPr id="826382" name="AutoShape 14"/>
          <p:cNvSpPr>
            <a:spLocks noChangeArrowheads="1"/>
          </p:cNvSpPr>
          <p:nvPr/>
        </p:nvSpPr>
        <p:spPr bwMode="auto">
          <a:xfrm>
            <a:off x="7121525" y="5646738"/>
            <a:ext cx="931863" cy="987425"/>
          </a:xfrm>
          <a:prstGeom prst="wedgeRoundRectCallout">
            <a:avLst>
              <a:gd name="adj1" fmla="val -22199"/>
              <a:gd name="adj2" fmla="val -92282"/>
              <a:gd name="adj3" fmla="val 16667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Return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Second</a:t>
            </a:r>
            <a:br>
              <a:rPr lang="en-US" b="0">
                <a:solidFill>
                  <a:schemeClr val="bg1"/>
                </a:solidFill>
                <a:latin typeface="Arial" charset="0"/>
              </a:rPr>
            </a:br>
            <a:r>
              <a:rPr lang="en-US" b="0">
                <a:solidFill>
                  <a:schemeClr val="bg1"/>
                </a:solidFill>
                <a:latin typeface="Arial" charset="0"/>
              </a:rPr>
              <a:t>Nickel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73" grpId="0" animBg="1"/>
      <p:bldP spid="826373" grpId="1" animBg="1"/>
      <p:bldP spid="826374" grpId="0" animBg="1"/>
      <p:bldP spid="826374" grpId="1" animBg="1"/>
      <p:bldP spid="826377" grpId="0" animBg="1"/>
      <p:bldP spid="826377" grpId="1" animBg="1"/>
      <p:bldP spid="826378" grpId="0" animBg="1"/>
      <p:bldP spid="826378" grpId="1" animBg="1"/>
      <p:bldP spid="826379" grpId="0" animBg="1"/>
      <p:bldP spid="826379" grpId="1" animBg="1"/>
      <p:bldP spid="826380" grpId="0" animBg="1"/>
      <p:bldP spid="826380" grpId="1" animBg="1"/>
      <p:bldP spid="826381" grpId="0" animBg="1"/>
      <p:bldP spid="826381" grpId="1" animBg="1"/>
      <p:bldP spid="826382" grpId="0" animBg="1"/>
      <p:bldP spid="82638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96938"/>
            <a:ext cx="9144000" cy="5351462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Datapath state machines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Next state function specified by an expression, not a table</a:t>
            </a:r>
          </a:p>
          <a:p>
            <a:pPr lvl="2">
              <a:buFontTx/>
              <a:buNone/>
            </a:pPr>
            <a:r>
              <a:rPr lang="en-US" smtClean="0">
                <a:ea typeface="ＭＳ Ｐゴシック" pitchFamily="34" charset="-128"/>
              </a:rPr>
              <a:t>next = rst ? 0 : (inc ? next + 1 : next) ;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Common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idioms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smtClean="0">
              <a:ea typeface="ＭＳ Ｐゴシック" pitchFamily="34" charset="-128"/>
            </a:endParaRPr>
          </a:p>
          <a:p>
            <a:pPr lvl="2"/>
            <a:r>
              <a:rPr lang="en-US" smtClean="0">
                <a:ea typeface="ＭＳ Ｐゴシック" pitchFamily="34" charset="-128"/>
              </a:rPr>
              <a:t>Counters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Shift registers</a:t>
            </a:r>
          </a:p>
          <a:p>
            <a:pPr lvl="2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Datapath and control partitioning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Divide state space into control (deposit, serve, change) and data 	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FSM determines control state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Datapath computes amount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Status and control signals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Special case of factoring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457200" y="2057400"/>
          <a:ext cx="8401050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Visio" r:id="rId4" imgW="3352800" imgH="1181100" progId="Visio.Drawing.6">
                  <p:embed/>
                </p:oleObj>
              </mc:Choice>
              <mc:Fallback>
                <p:oleObj name="Visio" r:id="rId4" imgW="3352800" imgH="11811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8401050" cy="295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FSM is a state register and two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 Simple Counter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52563"/>
            <a:ext cx="8991600" cy="533400"/>
          </a:xfrm>
        </p:spPr>
        <p:txBody>
          <a:bodyPr/>
          <a:lstStyle/>
          <a:p>
            <a:r>
              <a:rPr lang="en-US" sz="1800" smtClean="0">
                <a:ea typeface="ＭＳ Ｐゴシック" pitchFamily="34" charset="-128"/>
              </a:rPr>
              <a:t>Suppose you want to build an FSM with the following state diagram</a:t>
            </a:r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79400" y="1985963"/>
          <a:ext cx="8712200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Visio" r:id="rId4" imgW="2908300" imgH="520700" progId="Visio.Drawing.6">
                  <p:embed/>
                </p:oleObj>
              </mc:Choice>
              <mc:Fallback>
                <p:oleObj name="Visio" r:id="rId4" imgW="2908300" imgH="5207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985963"/>
                        <a:ext cx="8712200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3"/>
          <p:cNvGraphicFramePr>
            <a:graphicFrameLocks noChangeAspect="1"/>
          </p:cNvGraphicFramePr>
          <p:nvPr/>
        </p:nvGraphicFramePr>
        <p:xfrm>
          <a:off x="152400" y="4083050"/>
          <a:ext cx="3111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Visio" r:id="rId6" imgW="965200" imgH="508000" progId="Visio.Drawing.6">
                  <p:embed/>
                </p:oleObj>
              </mc:Choice>
              <mc:Fallback>
                <p:oleObj name="Visio" r:id="rId6" imgW="965200" imgH="508000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83050"/>
                        <a:ext cx="31115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457200" y="207963"/>
          <a:ext cx="7869238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Visio" r:id="rId4" imgW="3073400" imgH="609600" progId="Visio.Drawing.6">
                  <p:embed/>
                </p:oleObj>
              </mc:Choice>
              <mc:Fallback>
                <p:oleObj name="Visio" r:id="rId4" imgW="3073400" imgH="6096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7963"/>
                        <a:ext cx="7869238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267200" y="1533525"/>
            <a:ext cx="45720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400"/>
              <a:t>module Counter1(clk,rst,out)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input rst, clk ; // reset and clock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output [4:0] out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reg    [4:0] next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DFF #(5) count(clk, next, out) ;</a:t>
            </a:r>
          </a:p>
          <a:p>
            <a:pPr algn="l" eaLnBrk="1" hangingPunct="1">
              <a:spcBef>
                <a:spcPct val="0"/>
              </a:spcBef>
            </a:pPr>
            <a:endParaRPr lang="en-US" sz="1400"/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always@(rst, out) begin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casex({rst,out})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6'b1xxxxx: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6'd0: next = 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6'd1: next = 2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6'd2: next = 3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6'd3: next = 4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6'd4: next = 5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6'd5: next = 6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6'd6: next = 7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…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6'd30: next = 31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6'd31: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  default: next = 0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  endcase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  end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/>
              <a:t>endmodule</a:t>
            </a:r>
          </a:p>
        </p:txBody>
      </p:sp>
      <p:graphicFrame>
        <p:nvGraphicFramePr>
          <p:cNvPr id="738309" name="Group 5"/>
          <p:cNvGraphicFramePr>
            <a:graphicFrameLocks noGrp="1"/>
          </p:cNvGraphicFramePr>
          <p:nvPr/>
        </p:nvGraphicFramePr>
        <p:xfrm>
          <a:off x="457200" y="2209800"/>
          <a:ext cx="2819400" cy="3226724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39800"/>
              </a:tblGrid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~rst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3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5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9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Datapath Implementation</a:t>
            </a:r>
          </a:p>
        </p:txBody>
      </p:sp>
      <p:graphicFrame>
        <p:nvGraphicFramePr>
          <p:cNvPr id="8196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431800" y="1219200"/>
          <a:ext cx="8712200" cy="154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Visio" r:id="rId4" imgW="2908300" imgH="520700" progId="Visio.Drawing.6">
                  <p:embed/>
                </p:oleObj>
              </mc:Choice>
              <mc:Fallback>
                <p:oleObj name="Visio" r:id="rId4" imgW="2908300" imgH="5207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219200"/>
                        <a:ext cx="8712200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895725" y="2984500"/>
            <a:ext cx="48196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SzPct val="100000"/>
              <a:buFontTx/>
              <a:buChar char="•"/>
            </a:pPr>
            <a:r>
              <a:rPr lang="en-US" sz="1800" b="0">
                <a:latin typeface="Arial" charset="0"/>
              </a:rPr>
              <a:t>You can describe the next-state function with a table</a:t>
            </a:r>
          </a:p>
          <a:p>
            <a:pPr marL="342900" indent="-342900" algn="l">
              <a:spcBef>
                <a:spcPct val="20000"/>
              </a:spcBef>
              <a:buSzPct val="100000"/>
              <a:buFontTx/>
              <a:buChar char="•"/>
            </a:pPr>
            <a:r>
              <a:rPr lang="en-US" sz="1800" b="0">
                <a:latin typeface="Arial" charset="0"/>
              </a:rPr>
              <a:t>However, it can more compactly be described by an expression:</a:t>
            </a:r>
          </a:p>
          <a:p>
            <a:pPr marL="342900" indent="-342900" algn="l">
              <a:spcBef>
                <a:spcPct val="20000"/>
              </a:spcBef>
              <a:buSzPct val="100000"/>
            </a:pPr>
            <a:r>
              <a:rPr lang="en-US" sz="1800" b="0"/>
              <a:t>		</a:t>
            </a:r>
            <a:r>
              <a:rPr lang="en-US" sz="1800"/>
              <a:t>next = r ? 0 : state + 1 ;</a:t>
            </a:r>
          </a:p>
          <a:p>
            <a:pPr marL="342900" indent="-342900" algn="l">
              <a:spcBef>
                <a:spcPct val="20000"/>
              </a:spcBef>
              <a:buSzPct val="100000"/>
              <a:buFontTx/>
              <a:buChar char="•"/>
            </a:pPr>
            <a:endParaRPr lang="en-US" sz="1800" b="0"/>
          </a:p>
          <a:p>
            <a:pPr marL="342900" indent="-342900" algn="l">
              <a:spcBef>
                <a:spcPct val="20000"/>
              </a:spcBef>
              <a:buSzPct val="100000"/>
              <a:buFontTx/>
              <a:buChar char="•"/>
            </a:pPr>
            <a:r>
              <a:rPr lang="en-US" sz="1800" b="0">
                <a:latin typeface="Arial" charset="0"/>
              </a:rPr>
              <a:t>This </a:t>
            </a:r>
            <a:r>
              <a:rPr lang="ja-JP" altLang="en-US" sz="1800" b="0">
                <a:latin typeface="Arial" charset="0"/>
              </a:rPr>
              <a:t>“</a:t>
            </a:r>
            <a:r>
              <a:rPr lang="en-US" altLang="ja-JP" sz="1800" b="0">
                <a:latin typeface="Arial" charset="0"/>
              </a:rPr>
              <a:t>counter</a:t>
            </a:r>
            <a:r>
              <a:rPr lang="ja-JP" altLang="en-US" sz="1800" b="0">
                <a:latin typeface="Arial" charset="0"/>
              </a:rPr>
              <a:t>”</a:t>
            </a:r>
            <a:r>
              <a:rPr lang="en-US" altLang="ja-JP" sz="1800" b="0">
                <a:latin typeface="Arial" charset="0"/>
              </a:rPr>
              <a:t> is an example of a sequential </a:t>
            </a:r>
            <a:r>
              <a:rPr lang="ja-JP" altLang="en-US" sz="1800" b="0">
                <a:latin typeface="Arial" charset="0"/>
              </a:rPr>
              <a:t>“</a:t>
            </a:r>
            <a:r>
              <a:rPr lang="en-US" altLang="ja-JP" sz="1800" b="0">
                <a:latin typeface="Arial" charset="0"/>
              </a:rPr>
              <a:t>datapath</a:t>
            </a:r>
            <a:r>
              <a:rPr lang="ja-JP" altLang="en-US" sz="1800" b="0">
                <a:latin typeface="Arial" charset="0"/>
              </a:rPr>
              <a:t>”</a:t>
            </a:r>
            <a:r>
              <a:rPr lang="en-US" altLang="ja-JP" sz="1800" b="0">
                <a:latin typeface="Arial" charset="0"/>
              </a:rPr>
              <a:t> – a sequential circuit where the next state function is generated by an expression rather than a table.</a:t>
            </a:r>
            <a:endParaRPr lang="en-US" sz="1800" b="0">
              <a:latin typeface="Arial" charset="0"/>
            </a:endParaRPr>
          </a:p>
        </p:txBody>
      </p:sp>
      <p:graphicFrame>
        <p:nvGraphicFramePr>
          <p:cNvPr id="739414" name="Group 86"/>
          <p:cNvGraphicFramePr>
            <a:graphicFrameLocks noGrp="1"/>
          </p:cNvGraphicFramePr>
          <p:nvPr/>
        </p:nvGraphicFramePr>
        <p:xfrm>
          <a:off x="457200" y="2984500"/>
          <a:ext cx="2819400" cy="3226724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39800"/>
              </a:tblGrid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~rst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3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5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Verilog description</a:t>
            </a:r>
          </a:p>
        </p:txBody>
      </p:sp>
      <p:graphicFrame>
        <p:nvGraphicFramePr>
          <p:cNvPr id="9220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0" y="1076325"/>
          <a:ext cx="7869238" cy="154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Visio" r:id="rId4" imgW="3073400" imgH="609600" progId="Visio.Drawing.6">
                  <p:embed/>
                </p:oleObj>
              </mc:Choice>
              <mc:Fallback>
                <p:oleObj name="Visio" r:id="rId4" imgW="3073400" imgH="60960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76325"/>
                        <a:ext cx="7869238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457200" y="2876550"/>
            <a:ext cx="83058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800"/>
              <a:t>module Counter(clk, rst, count)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parameter n=5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input rst, clk ; // reset and clock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output [n-1:0] count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wire   [n-1:0] next = rst? 0 : count + 1 ;</a:t>
            </a:r>
          </a:p>
          <a:p>
            <a:pPr algn="l" eaLnBrk="1" hangingPunct="1">
              <a:spcBef>
                <a:spcPct val="0"/>
              </a:spcBef>
            </a:pPr>
            <a:endParaRPr lang="en-US" sz="1800"/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  DFF #(n) count(clk, next, count) ;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800"/>
              <a:t>endmodule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itchFamily="49" charset="0"/>
                <a:ea typeface="ＭＳ Ｐゴシック" pitchFamily="34" charset="-128"/>
              </a:defRPr>
            </a:lvl9pPr>
          </a:lstStyle>
          <a:p>
            <a:r>
              <a:rPr lang="en-US" sz="1000" b="0">
                <a:latin typeface="Arial" charset="0"/>
              </a:rPr>
              <a:t>(c) 2005-2012 W. J. Dally  </a:t>
            </a:r>
            <a:endParaRPr lang="en-US" sz="1400" b="0">
              <a:latin typeface="Times New Roman" pitchFamily="18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Make Table Symbolic</a:t>
            </a:r>
          </a:p>
        </p:txBody>
      </p:sp>
      <p:graphicFrame>
        <p:nvGraphicFramePr>
          <p:cNvPr id="777261" name="Group 45"/>
          <p:cNvGraphicFramePr>
            <a:graphicFrameLocks noGrp="1"/>
          </p:cNvGraphicFramePr>
          <p:nvPr/>
        </p:nvGraphicFramePr>
        <p:xfrm>
          <a:off x="457200" y="1974850"/>
          <a:ext cx="2819400" cy="3226724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39800"/>
              </a:tblGrid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~rst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3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5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7339" name="Group 123"/>
          <p:cNvGraphicFramePr>
            <a:graphicFrameLocks noGrp="1"/>
          </p:cNvGraphicFramePr>
          <p:nvPr/>
        </p:nvGraphicFramePr>
        <p:xfrm>
          <a:off x="4400550" y="1974850"/>
          <a:ext cx="2819400" cy="892176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  <a:gridCol w="939800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 State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</Template>
  <TotalTime>0</TotalTime>
  <Pages>9</Pages>
  <Words>2812</Words>
  <Application>Microsoft Office PowerPoint</Application>
  <PresentationFormat>On-screen Show (4:3)</PresentationFormat>
  <Paragraphs>638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Courier New</vt:lpstr>
      <vt:lpstr>ＭＳ Ｐゴシック</vt:lpstr>
      <vt:lpstr>Arial</vt:lpstr>
      <vt:lpstr>Times New Roman</vt:lpstr>
      <vt:lpstr>Symbol</vt:lpstr>
      <vt:lpstr>lect</vt:lpstr>
      <vt:lpstr>Microsoft Visio Drawing</vt:lpstr>
      <vt:lpstr>Digital Design: A Systems Approach  Lecture 7:  Data Path State Machines </vt:lpstr>
      <vt:lpstr>Readings</vt:lpstr>
      <vt:lpstr>Review</vt:lpstr>
      <vt:lpstr>An FSM is a state register and two functions</vt:lpstr>
      <vt:lpstr>A Simple Counter</vt:lpstr>
      <vt:lpstr>PowerPoint Presentation</vt:lpstr>
      <vt:lpstr>Datapath Implementation</vt:lpstr>
      <vt:lpstr>Verilog description</vt:lpstr>
      <vt:lpstr>Make Table Symbolic</vt:lpstr>
      <vt:lpstr>Alternate description (symbolic table)</vt:lpstr>
      <vt:lpstr>Schematic</vt:lpstr>
      <vt:lpstr>Sequential Datapath</vt:lpstr>
      <vt:lpstr>An Up/Down/Load (UDL) Counter</vt:lpstr>
      <vt:lpstr>Table Version</vt:lpstr>
      <vt:lpstr>Symbolic Table Version</vt:lpstr>
      <vt:lpstr>Schematic of UDL Counter</vt:lpstr>
      <vt:lpstr>PowerPoint Presentation</vt:lpstr>
      <vt:lpstr>PowerPoint Presentation</vt:lpstr>
      <vt:lpstr>Timer module</vt:lpstr>
      <vt:lpstr>PowerPoint Presentation</vt:lpstr>
      <vt:lpstr>Shift Register</vt:lpstr>
      <vt:lpstr>PowerPoint Presentation</vt:lpstr>
      <vt:lpstr>PowerPoint Presentation</vt:lpstr>
      <vt:lpstr>PowerPoint Presentation</vt:lpstr>
      <vt:lpstr>Datapath/Control Partitioning</vt:lpstr>
      <vt:lpstr>Consider a vending machine controller</vt:lpstr>
      <vt:lpstr>State diagram for control portion</vt:lpstr>
      <vt:lpstr>Block diagram of data path</vt:lpstr>
      <vt:lpstr>PowerPoint Presentation</vt:lpstr>
      <vt:lpstr>PowerPoint Presentation</vt:lpstr>
      <vt:lpstr>PowerPoint Presentation</vt:lpstr>
      <vt:lpstr>Waveforms for vending machine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2012-11-30T22:09:22Z</dcterms:created>
  <dcterms:modified xsi:type="dcterms:W3CDTF">2012-11-30T22:10:09Z</dcterms:modified>
</cp:coreProperties>
</file>