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4" r:id="rId2"/>
    <p:sldId id="301" r:id="rId3"/>
    <p:sldId id="258" r:id="rId4"/>
    <p:sldId id="259" r:id="rId5"/>
    <p:sldId id="260" r:id="rId6"/>
    <p:sldId id="261" r:id="rId7"/>
    <p:sldId id="275" r:id="rId8"/>
    <p:sldId id="276" r:id="rId9"/>
    <p:sldId id="277" r:id="rId10"/>
    <p:sldId id="278" r:id="rId11"/>
    <p:sldId id="279" r:id="rId12"/>
    <p:sldId id="299" r:id="rId13"/>
    <p:sldId id="280" r:id="rId14"/>
    <p:sldId id="283" r:id="rId15"/>
    <p:sldId id="281" r:id="rId16"/>
    <p:sldId id="282" r:id="rId17"/>
    <p:sldId id="286" r:id="rId18"/>
    <p:sldId id="287" r:id="rId19"/>
    <p:sldId id="288" r:id="rId20"/>
    <p:sldId id="289" r:id="rId21"/>
    <p:sldId id="290" r:id="rId22"/>
    <p:sldId id="303" r:id="rId23"/>
    <p:sldId id="291" r:id="rId24"/>
    <p:sldId id="292" r:id="rId25"/>
    <p:sldId id="29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85" autoAdjust="0"/>
    <p:restoredTop sz="88958" autoAdjust="0"/>
  </p:normalViewPr>
  <p:slideViewPr>
    <p:cSldViewPr snapToGrid="0">
      <p:cViewPr varScale="1">
        <p:scale>
          <a:sx n="76" d="100"/>
          <a:sy n="76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1A6D3-2F46-40C6-95C0-B360E292CB6E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F67CB-739D-4039-8BD4-2D64344B4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62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CFBDB3-FDB5-4C15-9709-A7E85B599819}" type="slidenum">
              <a:rPr lang="en-GB" altLang="en-US" sz="1200" smtClean="0"/>
              <a:pPr/>
              <a:t>5</a:t>
            </a:fld>
            <a:endParaRPr lang="en-GB" altLang="en-US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514466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CEC8BBD-9092-43AD-A7ED-CBA2F3D424C1}" type="slidenum">
              <a:rPr lang="en-GB" altLang="en-US" sz="1200" smtClean="0"/>
              <a:pPr/>
              <a:t>7</a:t>
            </a:fld>
            <a:endParaRPr lang="en-GB" altLang="en-US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336510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9E2FBAC-2418-4AD0-B591-23E6ACF40090}" type="slidenum">
              <a:rPr lang="en-GB" altLang="en-US" sz="1200" smtClean="0"/>
              <a:pPr/>
              <a:t>8</a:t>
            </a:fld>
            <a:endParaRPr lang="en-GB" altLang="en-US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8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263398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E2FB8C-A000-440A-9562-03770C48D0FE}" type="slidenum">
              <a:rPr lang="en-GB" altLang="en-US" sz="1200" smtClean="0"/>
              <a:pPr/>
              <a:t>11</a:t>
            </a:fld>
            <a:endParaRPr lang="en-GB" alt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5112" cy="3722688"/>
          </a:xfrm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5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1600" smtClean="0"/>
          </a:p>
        </p:txBody>
      </p:sp>
    </p:spTree>
    <p:extLst>
      <p:ext uri="{BB962C8B-B14F-4D97-AF65-F5344CB8AC3E}">
        <p14:creationId xmlns:p14="http://schemas.microsoft.com/office/powerpoint/2010/main" val="1372786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E2FB8C-A000-440A-9562-03770C48D0FE}" type="slidenum">
              <a:rPr lang="en-GB" altLang="en-US" sz="1200" smtClean="0"/>
              <a:pPr/>
              <a:t>12</a:t>
            </a:fld>
            <a:endParaRPr lang="en-GB" alt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5112" cy="3722688"/>
          </a:xfrm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5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1600" smtClean="0"/>
          </a:p>
        </p:txBody>
      </p:sp>
    </p:spTree>
    <p:extLst>
      <p:ext uri="{BB962C8B-B14F-4D97-AF65-F5344CB8AC3E}">
        <p14:creationId xmlns:p14="http://schemas.microsoft.com/office/powerpoint/2010/main" val="685201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69DCC09-E68B-4A24-804E-0EB39D79CCD3}" type="slidenum">
              <a:rPr lang="en-GB" altLang="en-US" sz="1200" smtClean="0"/>
              <a:pPr/>
              <a:t>17</a:t>
            </a:fld>
            <a:endParaRPr lang="en-GB" altLang="en-US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8375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3238AEE-C646-49D6-A609-1AD97DE41E12}" type="slidenum">
              <a:rPr lang="en-GB" altLang="en-US" sz="1200" smtClean="0"/>
              <a:pPr/>
              <a:t>18</a:t>
            </a:fld>
            <a:endParaRPr lang="en-GB" altLang="en-US" sz="12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70942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32000" y="6519446"/>
            <a:ext cx="8511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solidFill>
                  <a:schemeClr val="bg1">
                    <a:lumMod val="65000"/>
                  </a:schemeClr>
                </a:solidFill>
              </a:rPr>
              <a:t>PowerPoint presentation to accompany CUP book on </a:t>
            </a:r>
            <a:r>
              <a:rPr lang="en-GB" sz="1600" b="1" dirty="0" err="1" smtClean="0">
                <a:solidFill>
                  <a:schemeClr val="bg1">
                    <a:lumMod val="65000"/>
                  </a:schemeClr>
                </a:solidFill>
              </a:rPr>
              <a:t>Glaciovolcanism</a:t>
            </a:r>
            <a:r>
              <a:rPr lang="en-GB" sz="1600" b="1" dirty="0" smtClean="0">
                <a:solidFill>
                  <a:schemeClr val="bg1">
                    <a:lumMod val="65000"/>
                  </a:schemeClr>
                </a:solidFill>
              </a:rPr>
              <a:t> by Smellie &amp; Edwards_2016</a:t>
            </a:r>
          </a:p>
        </p:txBody>
      </p:sp>
    </p:spTree>
    <p:extLst>
      <p:ext uri="{BB962C8B-B14F-4D97-AF65-F5344CB8AC3E}">
        <p14:creationId xmlns:p14="http://schemas.microsoft.com/office/powerpoint/2010/main" val="201118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B9CE-E52A-40DD-B2D4-A14DDBCA6A1B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985-6E95-48AF-BE9B-7048782A7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167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B9CE-E52A-40DD-B2D4-A14DDBCA6A1B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985-6E95-48AF-BE9B-7048782A7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272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32000" y="6519446"/>
            <a:ext cx="8595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presentation to accompany CUP book on </a:t>
            </a:r>
            <a:r>
              <a:rPr lang="en-GB" sz="14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Glaciovolcanism</a:t>
            </a:r>
            <a:r>
              <a:rPr lang="en-GB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Smellie &amp; Edwards_2016</a:t>
            </a:r>
          </a:p>
        </p:txBody>
      </p:sp>
    </p:spTree>
    <p:extLst>
      <p:ext uri="{BB962C8B-B14F-4D97-AF65-F5344CB8AC3E}">
        <p14:creationId xmlns:p14="http://schemas.microsoft.com/office/powerpoint/2010/main" val="184310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B9CE-E52A-40DD-B2D4-A14DDBCA6A1B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985-6E95-48AF-BE9B-7048782A7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7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B9CE-E52A-40DD-B2D4-A14DDBCA6A1B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985-6E95-48AF-BE9B-7048782A7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55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B9CE-E52A-40DD-B2D4-A14DDBCA6A1B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985-6E95-48AF-BE9B-7048782A7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52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B9CE-E52A-40DD-B2D4-A14DDBCA6A1B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985-6E95-48AF-BE9B-7048782A7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48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B9CE-E52A-40DD-B2D4-A14DDBCA6A1B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985-6E95-48AF-BE9B-7048782A7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28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B9CE-E52A-40DD-B2D4-A14DDBCA6A1B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985-6E95-48AF-BE9B-7048782A737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2032000" y="6519446"/>
            <a:ext cx="8595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presentation to accompany CUP book on </a:t>
            </a:r>
            <a:r>
              <a:rPr lang="en-GB" sz="1400" b="1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Glaciovolcanism</a:t>
            </a:r>
            <a:r>
              <a:rPr lang="en-GB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Smellie &amp; Edwards_2016</a:t>
            </a:r>
          </a:p>
        </p:txBody>
      </p:sp>
    </p:spTree>
    <p:extLst>
      <p:ext uri="{BB962C8B-B14F-4D97-AF65-F5344CB8AC3E}">
        <p14:creationId xmlns:p14="http://schemas.microsoft.com/office/powerpoint/2010/main" val="386373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B9CE-E52A-40DD-B2D4-A14DDBCA6A1B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985-6E95-48AF-BE9B-7048782A7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00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B9CE-E52A-40DD-B2D4-A14DDBCA6A1B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985-6E95-48AF-BE9B-7048782A7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45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8B9CE-E52A-40DD-B2D4-A14DDBCA6A1B}" type="datetimeFigureOut">
              <a:rPr lang="en-GB" smtClean="0"/>
              <a:t>16/06/2016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29985-6E95-48AF-BE9B-7048782A7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74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 txBox="1">
            <a:spLocks noChangeArrowheads="1"/>
          </p:cNvSpPr>
          <p:nvPr/>
        </p:nvSpPr>
        <p:spPr bwMode="auto">
          <a:xfrm>
            <a:off x="1050926" y="1682612"/>
            <a:ext cx="10398124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resources are provided free of charge by Cambridge University Press with permission of the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corresponding work, but are subject to copyright. You are permitted to view, print and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resources for your own personal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or</a:t>
            </a:r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educational </a:t>
            </a:r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purposes,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 any copyright lines on the resources are not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removed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altered in any way</a:t>
            </a:r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use, including but not limited to distribution of the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modified form, or via electronic or other media, is strictly prohibited unless you have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permission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authors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corresponding work </a:t>
            </a: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owners of the images displayed </a:t>
            </a:r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herein,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 you give appropriate acknowledgement of the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source. </a:t>
            </a:r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2232026" y="765176"/>
            <a:ext cx="68189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– PLEASE NOTE:</a:t>
            </a:r>
          </a:p>
        </p:txBody>
      </p:sp>
    </p:spTree>
    <p:extLst>
      <p:ext uri="{BB962C8B-B14F-4D97-AF65-F5344CB8AC3E}">
        <p14:creationId xmlns:p14="http://schemas.microsoft.com/office/powerpoint/2010/main" val="206074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3185766" y="533400"/>
            <a:ext cx="5928418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OF TERRESTRIAL GLACIERS(4):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HYDRAULICS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463801" y="1562100"/>
            <a:ext cx="8342990" cy="2031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Complicated and relatively poorly 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understood.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wet-based ice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water escapes basally, in thin sheet and 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tunnels.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Unfractured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ice 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effectively an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aquiclude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(aquitard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Snow/</a:t>
            </a:r>
            <a:r>
              <a:rPr lang="en-US" alt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firn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/fractured 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 are 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aquifers.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Firn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permeability is very low, but varies with density. </a:t>
            </a:r>
            <a:endParaRPr lang="en-US" altLang="en-US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Fractures 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readily transmit meltwater. </a:t>
            </a:r>
            <a:endParaRPr lang="en-US" altLang="en-US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Gravity 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probably dominant. BUT basal flow determined by surface slope.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470036" y="3995678"/>
            <a:ext cx="8519304" cy="2031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BUT: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Firn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classical porous medium.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- hydraulic properties alter because heat transfer between liquid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solid causes phase changes, probably enhanced by volcanically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heated meltwater.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RESULT: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firn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hydraulics very hard to assess/model.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463801" y="6152257"/>
            <a:ext cx="9573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Smellie, </a:t>
            </a:r>
            <a:r>
              <a:rPr lang="en-GB" alt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endParaRPr lang="en-GB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4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3286596" y="533400"/>
            <a:ext cx="572676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GLACIOVOLCANIC ERUPTIONS: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IMPORTANT </a:t>
            </a: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 PROPERTIES</a:t>
            </a:r>
          </a:p>
        </p:txBody>
      </p:sp>
      <p:grpSp>
        <p:nvGrpSpPr>
          <p:cNvPr id="125955" name="Group 3"/>
          <p:cNvGrpSpPr>
            <a:grpSpLocks/>
          </p:cNvGrpSpPr>
          <p:nvPr/>
        </p:nvGrpSpPr>
        <p:grpSpPr bwMode="auto">
          <a:xfrm>
            <a:off x="3352801" y="1479550"/>
            <a:ext cx="6354764" cy="4616450"/>
            <a:chOff x="1152" y="932"/>
            <a:chExt cx="4003" cy="2908"/>
          </a:xfrm>
          <a:noFill/>
        </p:grpSpPr>
        <p:sp>
          <p:nvSpPr>
            <p:cNvPr id="59399" name="Rectangle 4"/>
            <p:cNvSpPr>
              <a:spLocks noChangeArrowheads="1"/>
            </p:cNvSpPr>
            <p:nvPr/>
          </p:nvSpPr>
          <p:spPr bwMode="auto">
            <a:xfrm>
              <a:off x="1152" y="960"/>
              <a:ext cx="3696" cy="28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00" name="Text Box 5"/>
            <p:cNvSpPr txBox="1">
              <a:spLocks noChangeArrowheads="1"/>
            </p:cNvSpPr>
            <p:nvPr/>
          </p:nvSpPr>
          <p:spPr bwMode="auto">
            <a:xfrm>
              <a:off x="1268" y="932"/>
              <a:ext cx="3887" cy="9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ICE THERMAL REGIME: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lang="en-US" altLang="en-US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Energy is required to melt ice.</a:t>
              </a:r>
            </a:p>
            <a:p>
              <a:pPr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lang="en-US" altLang="en-US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Significantly more energy is needed </a:t>
              </a:r>
              <a:r>
                <a:rPr lang="en-US" altLang="en-US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cold (‘polar’) ice</a:t>
              </a:r>
              <a:r>
                <a:rPr lang="en-US" altLang="en-US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lang="en-US" altLang="en-US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Less space is melted.</a:t>
              </a:r>
            </a:p>
          </p:txBody>
        </p:sp>
      </p:grp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3536950" y="3228976"/>
            <a:ext cx="267130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+mn-lt"/>
              </a:rPr>
              <a:t>2. ICE RHEOLOGY: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Colder ice is stronger.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Dirty ice is stronger.</a:t>
            </a: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3466829" y="4707105"/>
            <a:ext cx="596413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+mn-lt"/>
              </a:rPr>
              <a:t>3. ICE HYDRAULICS: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Wet-based ice 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transmits water basally.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Cold ice 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lacks free water &amp; is frozen to its base.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Meltwater </a:t>
            </a: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cannot escape </a:t>
            </a:r>
            <a:r>
              <a:rPr lang="en-US" altLang="en-US" sz="2000" dirty="0" err="1" smtClean="0">
                <a:solidFill>
                  <a:schemeClr val="bg1"/>
                </a:solidFill>
                <a:latin typeface="+mn-lt"/>
              </a:rPr>
              <a:t>subglacially</a:t>
            </a: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 below cold ice.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9398" name="Text Box 9"/>
          <p:cNvSpPr txBox="1">
            <a:spLocks noChangeArrowheads="1"/>
          </p:cNvSpPr>
          <p:nvPr/>
        </p:nvSpPr>
        <p:spPr bwMode="auto">
          <a:xfrm>
            <a:off x="1875724" y="6201002"/>
            <a:ext cx="130997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Smellie, 2001, 2009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231766" y="4719805"/>
            <a:ext cx="6232936" cy="707886"/>
            <a:chOff x="5798406" y="4165104"/>
            <a:chExt cx="6232936" cy="707886"/>
          </a:xfrm>
        </p:grpSpPr>
        <p:sp>
          <p:nvSpPr>
            <p:cNvPr id="3" name="TextBox 2"/>
            <p:cNvSpPr txBox="1"/>
            <p:nvPr/>
          </p:nvSpPr>
          <p:spPr>
            <a:xfrm>
              <a:off x="6211472" y="4165104"/>
              <a:ext cx="58198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chemeClr val="bg1"/>
                  </a:solidFill>
                </a:rPr>
                <a:t>- THE MOST IMPORTANT FOR LITHOFACIES TYPES</a:t>
              </a:r>
            </a:p>
            <a:p>
              <a:r>
                <a:rPr lang="en-GB" sz="2000" dirty="0" smtClean="0">
                  <a:solidFill>
                    <a:schemeClr val="bg1"/>
                  </a:solidFill>
                </a:rPr>
                <a:t>&amp; ARCHITECTURE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5" name="Straight Arrow Connector 4"/>
            <p:cNvCxnSpPr>
              <a:stCxn id="3" idx="1"/>
            </p:cNvCxnSpPr>
            <p:nvPr/>
          </p:nvCxnSpPr>
          <p:spPr>
            <a:xfrm flipH="1">
              <a:off x="5798406" y="4519047"/>
              <a:ext cx="413066" cy="2278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544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8" grpId="0" autoUpdateAnimBg="0"/>
      <p:bldP spid="12595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3148196" y="533400"/>
            <a:ext cx="600356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GLACIOVOLCANIC ERUPTIONS: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GLACIER HYDRAULICS –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ydraulic potentials &amp; meltwater flow directions</a:t>
            </a:r>
            <a:endParaRPr lang="en-US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8" name="Text Box 9"/>
          <p:cNvSpPr txBox="1">
            <a:spLocks noChangeArrowheads="1"/>
          </p:cNvSpPr>
          <p:nvPr/>
        </p:nvSpPr>
        <p:spPr bwMode="auto">
          <a:xfrm>
            <a:off x="3008498" y="6061457"/>
            <a:ext cx="19351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Smellie &amp; Edwards, 2016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(modified after Bjornson, 1988)</a:t>
            </a:r>
            <a:endParaRPr lang="en-GB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462516" y="2633474"/>
            <a:ext cx="276229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Meltwater flows </a:t>
            </a:r>
            <a:r>
              <a:rPr lang="en-GB" altLang="en-US" sz="1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vault</a:t>
            </a:r>
            <a:endParaRPr lang="en-GB" altLang="en-US" sz="1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462516" y="3839634"/>
            <a:ext cx="3501921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model neglects influence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pre-existing basal drainage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esulting vault leakage</a:t>
            </a:r>
            <a:endParaRPr lang="en-GB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54" y="1776330"/>
            <a:ext cx="5255157" cy="474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4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051" descr="C:\D Drive - Science\DRAWINGS\GLACIVOL\Glacial8(Bjornsson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"/>
          <a:stretch>
            <a:fillRect/>
          </a:stretch>
        </p:blipFill>
        <p:spPr bwMode="auto">
          <a:xfrm>
            <a:off x="1978189" y="2232835"/>
            <a:ext cx="8068922" cy="425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2052"/>
          <p:cNvSpPr txBox="1">
            <a:spLocks noChangeArrowheads="1"/>
          </p:cNvSpPr>
          <p:nvPr/>
        </p:nvSpPr>
        <p:spPr bwMode="auto">
          <a:xfrm>
            <a:off x="4133579" y="1670483"/>
            <a:ext cx="44294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orthodox </a:t>
            </a:r>
            <a:r>
              <a:rPr lang="en-GB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– a </a:t>
            </a:r>
            <a:r>
              <a:rPr lang="en-GB" altLang="en-US" sz="1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sealed</a:t>
            </a:r>
            <a:r>
              <a:rPr lang="en-GB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  <a:endParaRPr lang="en-GB" alt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Text Box 2053"/>
          <p:cNvSpPr txBox="1">
            <a:spLocks noChangeArrowheads="1"/>
          </p:cNvSpPr>
          <p:nvPr/>
        </p:nvSpPr>
        <p:spPr bwMode="auto">
          <a:xfrm>
            <a:off x="10047111" y="2282485"/>
            <a:ext cx="14814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(after </a:t>
            </a:r>
            <a:r>
              <a:rPr lang="en-GB" altLang="en-US" sz="1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Bjornsson</a:t>
            </a: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1988)</a:t>
            </a:r>
            <a:endParaRPr lang="en-GB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185766" y="381000"/>
            <a:ext cx="5928418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OF TERRESTRIAL GLACIERS(4):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HYDRAULICS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047111" y="2062865"/>
            <a:ext cx="13404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Image: John Smellie</a:t>
            </a:r>
            <a:endParaRPr lang="en-US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3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1" descr="D:\DRAWINGS\GLACIVOL\Gjalp96(colour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"/>
          <a:stretch>
            <a:fillRect/>
          </a:stretch>
        </p:blipFill>
        <p:spPr bwMode="auto">
          <a:xfrm>
            <a:off x="1893712" y="2915356"/>
            <a:ext cx="8534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6592961" y="3373930"/>
            <a:ext cx="16764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+mn-lt"/>
            </a:endParaRPr>
          </a:p>
        </p:txBody>
      </p:sp>
      <p:sp>
        <p:nvSpPr>
          <p:cNvPr id="64519" name="Text Box 13"/>
          <p:cNvSpPr txBox="1">
            <a:spLocks noChangeArrowheads="1"/>
          </p:cNvSpPr>
          <p:nvPr/>
        </p:nvSpPr>
        <p:spPr bwMode="auto">
          <a:xfrm>
            <a:off x="1893713" y="5855406"/>
            <a:ext cx="11288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Gjalp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1996</a:t>
            </a:r>
          </a:p>
        </p:txBody>
      </p:sp>
      <p:sp>
        <p:nvSpPr>
          <p:cNvPr id="64520" name="Text Box 14"/>
          <p:cNvSpPr txBox="1">
            <a:spLocks noChangeArrowheads="1"/>
          </p:cNvSpPr>
          <p:nvPr/>
        </p:nvSpPr>
        <p:spPr bwMode="auto">
          <a:xfrm>
            <a:off x="8599313" y="5810956"/>
            <a:ext cx="171232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GB" alt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Gudmundsson</a:t>
            </a: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1997]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22008" y="2237659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supraglacial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meltwater 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escape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512733" y="1724014"/>
            <a:ext cx="32239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reality – a </a:t>
            </a:r>
            <a:r>
              <a:rPr lang="en-US" altLang="en-US" sz="1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leaky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185766" y="381000"/>
            <a:ext cx="5928418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OF TERRESTRIAL GLACIERS(4):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HYDRAULICS</a:t>
            </a:r>
          </a:p>
        </p:txBody>
      </p:sp>
    </p:spTree>
    <p:extLst>
      <p:ext uri="{BB962C8B-B14F-4D97-AF65-F5344CB8AC3E}">
        <p14:creationId xmlns:p14="http://schemas.microsoft.com/office/powerpoint/2010/main" val="37080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8583436" y="5724170"/>
            <a:ext cx="16417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Gudmundsson</a:t>
            </a: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1997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512733" y="1724014"/>
            <a:ext cx="32239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reality – a </a:t>
            </a:r>
            <a:r>
              <a:rPr lang="en-US" altLang="en-US" sz="1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leaky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2111" y="5735940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Gjalp</a:t>
            </a:r>
            <a:r>
              <a:rPr lang="en-US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1996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2251219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subglacial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meltwater 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escape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 descr="C:\D Drive - Science\DRAWINGS\GLACIVOL\Gjalp96(Colour, 3 cartoons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"/>
          <a:stretch>
            <a:fillRect/>
          </a:stretch>
        </p:blipFill>
        <p:spPr bwMode="auto">
          <a:xfrm>
            <a:off x="1893712" y="2907439"/>
            <a:ext cx="853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34" name="Oval 10"/>
          <p:cNvSpPr>
            <a:spLocks noChangeArrowheads="1"/>
          </p:cNvSpPr>
          <p:nvPr/>
        </p:nvSpPr>
        <p:spPr bwMode="auto">
          <a:xfrm>
            <a:off x="4652433" y="3697020"/>
            <a:ext cx="1676400" cy="6096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+mn-lt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185766" y="381000"/>
            <a:ext cx="5928418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OF TERRESTRIAL GLACIERS(4):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HYDRAULICS</a:t>
            </a:r>
          </a:p>
        </p:txBody>
      </p:sp>
    </p:spTree>
    <p:extLst>
      <p:ext uri="{BB962C8B-B14F-4D97-AF65-F5344CB8AC3E}">
        <p14:creationId xmlns:p14="http://schemas.microsoft.com/office/powerpoint/2010/main" val="54954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C:\Smellie Field Photos\2005-06\Haute d'Arolla, Alps 2005\Anastomosing medium-sized Nye chann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"/>
          <a:stretch>
            <a:fillRect/>
          </a:stretch>
        </p:blipFill>
        <p:spPr bwMode="auto">
          <a:xfrm>
            <a:off x="152400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491" name="Group 12"/>
          <p:cNvGrpSpPr>
            <a:grpSpLocks/>
          </p:cNvGrpSpPr>
          <p:nvPr/>
        </p:nvGrpSpPr>
        <p:grpSpPr bwMode="auto">
          <a:xfrm>
            <a:off x="7608888" y="4941888"/>
            <a:ext cx="2743200" cy="1752600"/>
            <a:chOff x="240" y="96"/>
            <a:chExt cx="1728" cy="1104"/>
          </a:xfrm>
        </p:grpSpPr>
        <p:pic>
          <p:nvPicPr>
            <p:cNvPr id="63494" name="Picture 10" descr="C:\D Drive - Science\DRAWINGS\GLACIVOL\Rothlisberger &amp; Nye channels sketch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96"/>
              <a:ext cx="172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5" name="Rectangle 11"/>
            <p:cNvSpPr>
              <a:spLocks noChangeArrowheads="1"/>
            </p:cNvSpPr>
            <p:nvPr/>
          </p:nvSpPr>
          <p:spPr bwMode="auto">
            <a:xfrm>
              <a:off x="240" y="96"/>
              <a:ext cx="1728" cy="110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+mn-lt"/>
              </a:endParaRPr>
            </a:p>
          </p:txBody>
        </p:sp>
      </p:grp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648200" y="2819400"/>
            <a:ext cx="2895344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Leaky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systems</a:t>
            </a:r>
          </a:p>
        </p:txBody>
      </p:sp>
      <p:sp>
        <p:nvSpPr>
          <p:cNvPr id="2" name="Rectangle 1"/>
          <p:cNvSpPr/>
          <p:nvPr/>
        </p:nvSpPr>
        <p:spPr>
          <a:xfrm>
            <a:off x="8590844" y="6242756"/>
            <a:ext cx="970845" cy="2822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68000" y="1176868"/>
            <a:ext cx="140455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Images: John Smellie</a:t>
            </a:r>
            <a:endParaRPr lang="en-US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185766" y="381000"/>
            <a:ext cx="5928418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OF TERRESTRIAL GLACIERS(4):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HYDRAULICS</a:t>
            </a:r>
          </a:p>
        </p:txBody>
      </p:sp>
    </p:spTree>
    <p:extLst>
      <p:ext uri="{BB962C8B-B14F-4D97-AF65-F5344CB8AC3E}">
        <p14:creationId xmlns:p14="http://schemas.microsoft.com/office/powerpoint/2010/main" val="391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9" y="1301751"/>
            <a:ext cx="77882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10055226" y="1346201"/>
            <a:ext cx="136928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Image: Damian Gore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1082" y="3821907"/>
            <a:ext cx="571021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Supraglacial meltwater escaping along </a:t>
            </a:r>
            <a:r>
              <a:rPr lang="en-US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firn:ice</a:t>
            </a: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transition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531659" y="1671082"/>
            <a:ext cx="2568387" cy="6096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+mn-lt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185766" y="381000"/>
            <a:ext cx="5928418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OF TERRESTRIAL GLACIERS(4):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HYDRAULICS</a:t>
            </a:r>
          </a:p>
        </p:txBody>
      </p:sp>
    </p:spTree>
    <p:extLst>
      <p:ext uri="{BB962C8B-B14F-4D97-AF65-F5344CB8AC3E}">
        <p14:creationId xmlns:p14="http://schemas.microsoft.com/office/powerpoint/2010/main" val="207119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185766" y="177800"/>
            <a:ext cx="5928418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OF TERRESTRIAL GLACIERS(4):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HYDRAULICS</a:t>
            </a:r>
          </a:p>
        </p:txBody>
      </p:sp>
      <p:sp>
        <p:nvSpPr>
          <p:cNvPr id="69634" name="Rectangle 6"/>
          <p:cNvSpPr>
            <a:spLocks noChangeArrowheads="1"/>
          </p:cNvSpPr>
          <p:nvPr/>
        </p:nvSpPr>
        <p:spPr bwMode="auto">
          <a:xfrm>
            <a:off x="4498975" y="908050"/>
            <a:ext cx="4267200" cy="563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+mn-lt"/>
            </a:endParaRP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908051"/>
            <a:ext cx="4305300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6" name="Text Box 7"/>
          <p:cNvSpPr txBox="1">
            <a:spLocks noChangeArrowheads="1"/>
          </p:cNvSpPr>
          <p:nvPr/>
        </p:nvSpPr>
        <p:spPr bwMode="auto">
          <a:xfrm>
            <a:off x="8791575" y="6261101"/>
            <a:ext cx="11336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Tomasson</a:t>
            </a: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1996</a:t>
            </a:r>
          </a:p>
        </p:txBody>
      </p:sp>
      <p:sp>
        <p:nvSpPr>
          <p:cNvPr id="69637" name="Text Box 8"/>
          <p:cNvSpPr txBox="1">
            <a:spLocks noChangeArrowheads="1"/>
          </p:cNvSpPr>
          <p:nvPr/>
        </p:nvSpPr>
        <p:spPr bwMode="auto">
          <a:xfrm>
            <a:off x="3319462" y="6060659"/>
            <a:ext cx="11192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Katla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1918</a:t>
            </a:r>
          </a:p>
        </p:txBody>
      </p:sp>
      <p:sp>
        <p:nvSpPr>
          <p:cNvPr id="69639" name="Rectangle 11"/>
          <p:cNvSpPr>
            <a:spLocks noChangeArrowheads="1"/>
          </p:cNvSpPr>
          <p:nvPr/>
        </p:nvSpPr>
        <p:spPr bwMode="auto">
          <a:xfrm>
            <a:off x="4460876" y="5190566"/>
            <a:ext cx="1482724" cy="7395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+mn-lt"/>
            </a:endParaRPr>
          </a:p>
        </p:txBody>
      </p:sp>
      <p:sp>
        <p:nvSpPr>
          <p:cNvPr id="69640" name="TextBox 7"/>
          <p:cNvSpPr txBox="1">
            <a:spLocks noChangeArrowheads="1"/>
          </p:cNvSpPr>
          <p:nvPr/>
        </p:nvSpPr>
        <p:spPr bwMode="auto">
          <a:xfrm>
            <a:off x="541152" y="1430900"/>
            <a:ext cx="38523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for </a:t>
            </a:r>
            <a:r>
              <a:rPr lang="en-GB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supraglacial and</a:t>
            </a:r>
          </a:p>
          <a:p>
            <a:r>
              <a:rPr lang="en-GB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subglacial meltwater </a:t>
            </a:r>
            <a:r>
              <a:rPr lang="en-GB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escape during </a:t>
            </a:r>
          </a:p>
          <a:p>
            <a:r>
              <a:rPr lang="en-GB" alt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glaciovolcanic</a:t>
            </a:r>
            <a:r>
              <a:rPr lang="en-GB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eruptions - 1</a:t>
            </a:r>
            <a:endParaRPr lang="en-GB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 descr="D:\DRAWINGS\DECEP\1969eruption\Dec69(colour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99" y="914400"/>
            <a:ext cx="4371975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 Box 11"/>
          <p:cNvSpPr txBox="1">
            <a:spLocks noChangeArrowheads="1"/>
          </p:cNvSpPr>
          <p:nvPr/>
        </p:nvSpPr>
        <p:spPr bwMode="auto">
          <a:xfrm>
            <a:off x="8992590" y="977900"/>
            <a:ext cx="9573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Smellie, 2002</a:t>
            </a:r>
          </a:p>
        </p:txBody>
      </p:sp>
      <p:sp>
        <p:nvSpPr>
          <p:cNvPr id="71686" name="Rectangle 14"/>
          <p:cNvSpPr>
            <a:spLocks noChangeArrowheads="1"/>
          </p:cNvSpPr>
          <p:nvPr/>
        </p:nvSpPr>
        <p:spPr bwMode="auto">
          <a:xfrm>
            <a:off x="7173913" y="1211997"/>
            <a:ext cx="1524000" cy="208816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+mn-lt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83103" y="6058975"/>
            <a:ext cx="2111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Deception Island, 1969</a:t>
            </a:r>
            <a:endParaRPr lang="en-US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41152" y="1430900"/>
            <a:ext cx="38523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for </a:t>
            </a:r>
            <a:r>
              <a:rPr lang="en-GB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supraglacial and</a:t>
            </a:r>
          </a:p>
          <a:p>
            <a:r>
              <a:rPr lang="en-GB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subglacial meltwater </a:t>
            </a:r>
            <a:r>
              <a:rPr lang="en-GB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escape during </a:t>
            </a:r>
          </a:p>
          <a:p>
            <a:r>
              <a:rPr lang="en-GB" alt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glaciovolcanic</a:t>
            </a:r>
            <a:r>
              <a:rPr lang="en-GB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eruptions - 2</a:t>
            </a:r>
            <a:endParaRPr lang="en-GB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185766" y="177800"/>
            <a:ext cx="5928418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OF TERRESTRIAL GLACIERS(4):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HYDRAULICS</a:t>
            </a:r>
          </a:p>
        </p:txBody>
      </p:sp>
    </p:spTree>
    <p:extLst>
      <p:ext uri="{BB962C8B-B14F-4D97-AF65-F5344CB8AC3E}">
        <p14:creationId xmlns:p14="http://schemas.microsoft.com/office/powerpoint/2010/main" val="3334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 bwMode="auto">
          <a:xfrm>
            <a:off x="2232026" y="2060575"/>
            <a:ext cx="7535863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simplified information included in this presentation is intended to compliment the accompanying CUP book on </a:t>
            </a:r>
            <a:r>
              <a:rPr lang="en-GB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Glaciovolcanism</a:t>
            </a:r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Smellie &amp; Edwards. Please refer to the book for further details and information on references cited, </a:t>
            </a:r>
            <a:r>
              <a:rPr lang="en-GB" alt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232026" y="765176"/>
            <a:ext cx="41004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TO USERS:</a:t>
            </a:r>
            <a:endParaRPr lang="en-GB" alt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2626734" y="533400"/>
            <a:ext cx="7046481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MATHEMATICAL MODELLING &amp; EXPERIMENTATION (1):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TRANSFER AND MELTING PROCESSES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181100" y="1914526"/>
            <a:ext cx="10706100" cy="28623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Coupled 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conductive cooling of pillows and convectively heated 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meltwater; radiant heat in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ice-impounded lavas.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Ample 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energy in magmas, when cooled to ambient temperatures.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Basalt 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magmas: heat transfer efficiency 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theoretically exceeds 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%; with negative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englacial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vault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pressures, 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meltwater accumulates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 efficiencies much lower (40%); consequences?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Evolved 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magmas: less efficient heat transfer efficiency, positive vault pressures, meltwater drains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continuously.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 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flux can be maintained beyond the glass transition during conductive cooling of rhyolite</a:t>
            </a:r>
          </a:p>
          <a:p>
            <a:pPr>
              <a:spcBef>
                <a:spcPct val="0"/>
              </a:spcBef>
              <a:buFont typeface="CommonBullets" pitchFamily="34" charset="2"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glass, to similar rates as basalts. </a:t>
            </a:r>
          </a:p>
        </p:txBody>
      </p:sp>
      <p:sp>
        <p:nvSpPr>
          <p:cNvPr id="72708" name="Text Box 5"/>
          <p:cNvSpPr txBox="1">
            <a:spLocks noChangeArrowheads="1"/>
          </p:cNvSpPr>
          <p:nvPr/>
        </p:nvSpPr>
        <p:spPr bwMode="auto">
          <a:xfrm>
            <a:off x="2041525" y="5802313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  </a:t>
            </a:r>
          </a:p>
        </p:txBody>
      </p:sp>
      <p:sp>
        <p:nvSpPr>
          <p:cNvPr id="72709" name="Text Box 6"/>
          <p:cNvSpPr txBox="1">
            <a:spLocks noChangeArrowheads="1"/>
          </p:cNvSpPr>
          <p:nvPr/>
        </p:nvSpPr>
        <p:spPr bwMode="auto">
          <a:xfrm>
            <a:off x="1181100" y="5680076"/>
            <a:ext cx="70423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Allen 1980; </a:t>
            </a:r>
            <a:r>
              <a:rPr lang="en-US" alt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Hoskuldsson</a:t>
            </a: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Sparks 1997; Wilson &amp; Head 2002,2007; </a:t>
            </a:r>
            <a:r>
              <a:rPr lang="en-US" alt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Kelman</a:t>
            </a: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2002; Wilding et al. 2004; </a:t>
            </a:r>
            <a:r>
              <a:rPr lang="en-US" alt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Tuffen</a:t>
            </a: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</a:t>
            </a:r>
          </a:p>
        </p:txBody>
      </p:sp>
    </p:spTree>
    <p:extLst>
      <p:ext uri="{BB962C8B-B14F-4D97-AF65-F5344CB8AC3E}">
        <p14:creationId xmlns:p14="http://schemas.microsoft.com/office/powerpoint/2010/main" val="222332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626734" y="533400"/>
            <a:ext cx="7046481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MATHEMATICAL MODELLING &amp; EXPERIMENTATION (2):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EMPLACEMENT PROCESSES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990600" y="1526381"/>
            <a:ext cx="11532397" cy="23083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Magma will either spread sideways as sills at the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rock:ice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interface, or may penetrate as dykes in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the overlying ice.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sill will inflate and freeze; the dyke will soon collapse into rubble.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During injection, the stress distribution for a sill prevents it thickening into a series of flow fingers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or pillows.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ice &lt; 100m thick, spontaneous magma disruption will occur.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magmas with high water contents, disruption may occur under significantly greater ice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thicknesses (500 m for rhyolites?).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7413812" y="6280152"/>
            <a:ext cx="28184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Wilson &amp; Head 2002, 2007; Wilson et al., </a:t>
            </a:r>
            <a:r>
              <a:rPr lang="en-US" alt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en-US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733" name="Picture 4" descr="C:\Documents and Settings\JLSM\Local Settings\Temp\Wilson&amp;Head2007-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" b="98"/>
          <a:stretch>
            <a:fillRect/>
          </a:stretch>
        </p:blipFill>
        <p:spPr bwMode="auto">
          <a:xfrm>
            <a:off x="5297488" y="3743326"/>
            <a:ext cx="51054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383546" y="533400"/>
            <a:ext cx="5532861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</a:t>
            </a:r>
            <a:r>
              <a:rPr lang="en-US" alt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SUBGLACIAL ERUPTIONS </a:t>
            </a:r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  <a:endParaRPr lang="en-US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914400" y="1930400"/>
            <a:ext cx="11925800" cy="25853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OBSERVATIONS: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Crevassed supraglacial cauldrons form within a few hours of an eruption starting.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Vertical-walled ice chimneys form above vents.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Enormous thicknesses of ice are melted through far more rapidly than current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thermohydraulic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models can explain.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Meltwater accumulates rapidly in an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englacial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vault. [basalts]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Meltwater may overflow, either within narrow supraglacial channels or as unconfined sheets. 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Meltwater escapes </a:t>
            </a:r>
            <a:r>
              <a:rPr lang="en-US" alt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subglacially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earliest stages and throughout eruption 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(‘leaky vaults’; warm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ice), 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hence overflowing may require unusual/specific circumstances. 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335338" y="5816601"/>
            <a:ext cx="45464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Jonsson</a:t>
            </a: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1982; </a:t>
            </a:r>
            <a:r>
              <a:rPr lang="en-US" alt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Gudmundsson</a:t>
            </a: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1997, 2002, 2003a,b; Smellie 2000, 2002</a:t>
            </a:r>
          </a:p>
        </p:txBody>
      </p:sp>
    </p:spTree>
    <p:extLst>
      <p:ext uri="{BB962C8B-B14F-4D97-AF65-F5344CB8AC3E}">
        <p14:creationId xmlns:p14="http://schemas.microsoft.com/office/powerpoint/2010/main" val="4680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965201" y="1908176"/>
            <a:ext cx="11677976" cy="28623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INTERPRETATIONS: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Crevasses &amp; ice chimneys consistent with low vault 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pressures (collapse of ice ‘piston’). 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Pillow lava conduction/water convection too thermally inefficient to be important? Should lead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to positive eruption pressures.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Water pressures in the vault may be significantly lower than envisaged and explosive eruptions 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commonly occur even under ice thicknesses exceeding 750 m.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Heat flux is increased significantly if explosive magma fragmentation occurs. Is this the </a:t>
            </a:r>
            <a:r>
              <a:rPr lang="en-US" alt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subglacial eruptive 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 in some eruptions?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 with intensive fragmentation, thermal efficiency is still too low.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there an important augmenting role for magmatic gases or superheated steam in melting ice?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383546" y="533400"/>
            <a:ext cx="5532860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</a:t>
            </a:r>
            <a:r>
              <a:rPr lang="en-US" alt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SUBGLACIAL ERUPTIONS </a:t>
            </a:r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INTERPRETATIONS</a:t>
            </a:r>
            <a:endParaRPr lang="en-US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335338" y="5816601"/>
            <a:ext cx="45464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Jonsson</a:t>
            </a: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1982; </a:t>
            </a:r>
            <a:r>
              <a:rPr lang="en-US" alt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Gudmundsson</a:t>
            </a: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1997, 2002, 2003a,b; Smellie 2000, 2002</a:t>
            </a:r>
          </a:p>
        </p:txBody>
      </p:sp>
    </p:spTree>
    <p:extLst>
      <p:ext uri="{BB962C8B-B14F-4D97-AF65-F5344CB8AC3E}">
        <p14:creationId xmlns:p14="http://schemas.microsoft.com/office/powerpoint/2010/main" val="9242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762817" y="533401"/>
            <a:ext cx="8193491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</a:t>
            </a:r>
            <a:r>
              <a:rPr lang="en-US" alt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SUBGLACIAL ERUPTIONS </a:t>
            </a:r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(2): </a:t>
            </a: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PROBLEMS/CONSEQUENCES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498600" y="1905000"/>
            <a:ext cx="11107469" cy="31393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Calculated rates of heat transfer do not match the very fast rates of ice melting that occur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in eruptions.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explosive fragmentation is characteristic for ice thicknesses &lt;750 m, why do so many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subglacial basalt edifices have </a:t>
            </a:r>
            <a:r>
              <a:rPr lang="en-US" altLang="en-US" sz="1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pillow lava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cores?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vault pressures are always positive, meltwater should drain away continuously. Yet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pillow lava is characteristic of most subglacial basalt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CommonBullets" pitchFamily="34" charset="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CommonBullets" pitchFamily="34" charset="2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ommonBullets" pitchFamily="34" charset="2"/>
              </a:rPr>
              <a:t> If subglacial drainage is dominant, vault water levels (and passage zones) are no accurate guide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ommonBullets" pitchFamily="34" charset="2"/>
              </a:rPr>
              <a:t>        to coeval ice sheet thicknesses.</a:t>
            </a:r>
          </a:p>
        </p:txBody>
      </p:sp>
    </p:spTree>
    <p:extLst>
      <p:ext uri="{BB962C8B-B14F-4D97-AF65-F5344CB8AC3E}">
        <p14:creationId xmlns:p14="http://schemas.microsoft.com/office/powerpoint/2010/main" val="5212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4572000" y="685800"/>
            <a:ext cx="22901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792942" y="2205318"/>
            <a:ext cx="8286436" cy="224676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dominant environmental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influences on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subglacial eruptions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</a:p>
          <a:p>
            <a:pPr eaLnBrk="1" hangingPunct="1"/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(a) Ice thermal regime; (b) rheology; and (c ) hydraulics. </a:t>
            </a:r>
          </a:p>
          <a:p>
            <a:pPr marL="0" indent="0" eaLnBrk="1" hangingPunct="1"/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  Meltwater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escapes both basally and by overflowing, and both</a:t>
            </a:r>
          </a:p>
          <a:p>
            <a:pPr eaLnBrk="1" hangingPunct="1"/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   modes may be unstable. </a:t>
            </a: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AutoNum type="arabicPeriod" startAt="3"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Heat transfer processes still poorly understood. How do eruptions</a:t>
            </a:r>
          </a:p>
          <a:p>
            <a:pPr marL="0" indent="0" eaLnBrk="1" hangingPunct="1"/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melt through ice so rapidly?</a:t>
            </a:r>
          </a:p>
          <a:p>
            <a:pPr marL="0" indent="0" eaLnBrk="1" hangingPunct="1"/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  What are the consequences for interpreting past ice masses?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3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3" t="30140" r="6542" b="2452"/>
          <a:stretch/>
        </p:blipFill>
        <p:spPr>
          <a:xfrm>
            <a:off x="1023938" y="550862"/>
            <a:ext cx="10764958" cy="5722937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990138" y="5905806"/>
            <a:ext cx="13676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Image: </a:t>
            </a:r>
            <a:r>
              <a:rPr lang="en-GB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Ben Edwards</a:t>
            </a:r>
            <a:endParaRPr lang="en-GB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01726" y="5935700"/>
            <a:ext cx="119295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Tolbachik, Russia</a:t>
            </a:r>
            <a:endParaRPr lang="en-GB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89707" y="2258484"/>
            <a:ext cx="7772400" cy="1473866"/>
            <a:chOff x="2217738" y="2233084"/>
            <a:chExt cx="7772400" cy="1473866"/>
          </a:xfrm>
        </p:grpSpPr>
        <p:sp>
          <p:nvSpPr>
            <p:cNvPr id="4" name="Rectangle 3"/>
            <p:cNvSpPr/>
            <p:nvPr/>
          </p:nvSpPr>
          <p:spPr>
            <a:xfrm>
              <a:off x="2389706" y="2233084"/>
              <a:ext cx="7351193" cy="1473866"/>
            </a:xfrm>
            <a:prstGeom prst="rect">
              <a:avLst/>
            </a:prstGeom>
            <a:solidFill>
              <a:srgbClr val="D6DCE5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23" name="Rectangle 2"/>
            <p:cNvSpPr txBox="1">
              <a:spLocks noChangeArrowheads="1"/>
            </p:cNvSpPr>
            <p:nvPr/>
          </p:nvSpPr>
          <p:spPr bwMode="auto">
            <a:xfrm>
              <a:off x="2217738" y="2286746"/>
              <a:ext cx="7772400" cy="1420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Volcano-ice interactions – basic principles</a:t>
              </a:r>
              <a:endParaRPr lang="en-GB" alt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4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26"/>
          <p:cNvSpPr txBox="1">
            <a:spLocks noChangeArrowheads="1"/>
          </p:cNvSpPr>
          <p:nvPr/>
        </p:nvSpPr>
        <p:spPr bwMode="auto">
          <a:xfrm>
            <a:off x="2195513" y="2349501"/>
            <a:ext cx="735329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GB" alt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glaciovolcanism</a:t>
            </a: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Terminology</a:t>
            </a:r>
            <a:endParaRPr lang="en-GB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properties of ice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Hydraulics – the most important property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transfer &amp; emplacement of magma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eruptions – observations &amp; problems</a:t>
            </a:r>
          </a:p>
        </p:txBody>
      </p:sp>
      <p:sp>
        <p:nvSpPr>
          <p:cNvPr id="6147" name="Rectangle 1026"/>
          <p:cNvSpPr txBox="1">
            <a:spLocks noChangeArrowheads="1"/>
          </p:cNvSpPr>
          <p:nvPr/>
        </p:nvSpPr>
        <p:spPr bwMode="auto">
          <a:xfrm>
            <a:off x="2127250" y="7651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OUTLINE -</a:t>
            </a:r>
          </a:p>
        </p:txBody>
      </p:sp>
    </p:spTree>
    <p:extLst>
      <p:ext uri="{BB962C8B-B14F-4D97-AF65-F5344CB8AC3E}">
        <p14:creationId xmlns:p14="http://schemas.microsoft.com/office/powerpoint/2010/main" val="4801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2438400" y="76200"/>
            <a:ext cx="7086600" cy="6705600"/>
            <a:chOff x="480" y="0"/>
            <a:chExt cx="4800" cy="4320"/>
          </a:xfrm>
        </p:grpSpPr>
        <p:pic>
          <p:nvPicPr>
            <p:cNvPr id="7175" name="Picture 3" descr="C:\G Drive - Miscellany\PHOTOS\Grimsvotn 2004 (2)_Freysteinn Sigmundsson_PB020109p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0"/>
              <a:ext cx="48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480" y="0"/>
              <a:ext cx="4800" cy="4320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9525000" y="6137248"/>
            <a:ext cx="201369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Image: </a:t>
            </a:r>
            <a:r>
              <a:rPr lang="en-GB" alt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Freysteinn</a:t>
            </a: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Sigmundsson</a:t>
            </a:r>
            <a:endParaRPr lang="en-GB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2514601" y="6400800"/>
            <a:ext cx="10855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Grimsvotn 2004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2286001" y="457200"/>
            <a:ext cx="7502375" cy="10156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Glaciovolcanism</a:t>
            </a: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GB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The interactions between magma and 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in all its forms, including snow &amp; any meltwater</a:t>
            </a:r>
            <a:r>
              <a:rPr lang="en-GB" altLang="en-US" sz="2400" b="1" dirty="0">
                <a:latin typeface="+mn-lt"/>
              </a:rPr>
              <a:t>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Smellie, 2006, E-</a:t>
            </a:r>
            <a:r>
              <a:rPr lang="en-GB" alt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n-GB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Revs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947989" y="1981200"/>
            <a:ext cx="4786888" cy="132343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 research area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 boundary condition for ice sheets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 geological hazard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an environmental tool or proxy</a:t>
            </a:r>
          </a:p>
        </p:txBody>
      </p:sp>
    </p:spTree>
    <p:extLst>
      <p:ext uri="{BB962C8B-B14F-4D97-AF65-F5344CB8AC3E}">
        <p14:creationId xmlns:p14="http://schemas.microsoft.com/office/powerpoint/2010/main" val="30171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0847" y="6443664"/>
            <a:ext cx="8538882" cy="414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1639888" y="120650"/>
            <a:ext cx="92031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language of </a:t>
            </a:r>
            <a:r>
              <a:rPr lang="en-GB" alt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glaciovolcanism</a:t>
            </a:r>
            <a:r>
              <a:rPr lang="en-GB" alt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alt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distinctly odd terminology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127250" y="6561139"/>
            <a:ext cx="7863050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GB" alt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Jakobsson</a:t>
            </a: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alt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Gudmundsson</a:t>
            </a: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(2008; </a:t>
            </a:r>
            <a:r>
              <a:rPr lang="en-GB" alt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modified); </a:t>
            </a: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also Glossary in Smellie &amp; Edwards (2016; CUP book on </a:t>
            </a:r>
            <a:r>
              <a:rPr lang="en-GB" alt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Glaciovolcanism</a:t>
            </a: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424113" y="762001"/>
            <a:ext cx="7613650" cy="5681663"/>
            <a:chOff x="2424113" y="762001"/>
            <a:chExt cx="7613650" cy="5681663"/>
          </a:xfrm>
        </p:grpSpPr>
        <p:pic>
          <p:nvPicPr>
            <p:cNvPr id="9220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113" y="762001"/>
              <a:ext cx="7613650" cy="568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6451600" y="2120900"/>
              <a:ext cx="635000" cy="127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6426200" y="2006600"/>
              <a:ext cx="685800" cy="215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52048" y="1969700"/>
              <a:ext cx="8855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non-</a:t>
              </a:r>
              <a:r>
                <a:rPr lang="en-GB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expl</a:t>
              </a:r>
              <a:r>
                <a:rPr lang="en-GB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956050" y="2254250"/>
              <a:ext cx="67310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555956" y="2071688"/>
              <a:ext cx="357188" cy="125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99431" y="2189019"/>
              <a:ext cx="94288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mechanical</a:t>
              </a:r>
              <a:endPara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78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795997" y="533400"/>
            <a:ext cx="4707955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+mn-lt"/>
              </a:rPr>
              <a:t>PROPERTIES OF TERRESTRIAL GLACIERS(1):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+mn-lt"/>
              </a:rPr>
              <a:t>THERMAL REGIME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114330" y="2170997"/>
            <a:ext cx="4224298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 (‘temperate’) </a:t>
            </a: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glaciers: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At pressure-melting point throughout.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Wet-based.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149975" y="2105845"/>
            <a:ext cx="4553554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(‘polar’) </a:t>
            </a: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glaciers: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Well below freezing throughout the year.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Frozen to their bed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Require more energy to melt.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319132" y="3729110"/>
            <a:ext cx="4980851" cy="14773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Polythermal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glaciers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two types -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elow 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freezing throughout 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 in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 thin basal layer.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Formed of patches of wet-based and frozen-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based ice.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74258" y="5616665"/>
            <a:ext cx="7113871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 &amp; </a:t>
            </a:r>
            <a:r>
              <a:rPr lang="en-US" altLang="en-US" sz="1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polythermal</a:t>
            </a:r>
            <a:r>
              <a:rPr lang="en-US" altLang="en-US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glaciers are collectively called ‘wet-based’</a:t>
            </a:r>
            <a:endParaRPr lang="en-US" altLang="en-US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4330" y="1536865"/>
            <a:ext cx="2746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glacier types - 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14330" y="6134614"/>
            <a:ext cx="16626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Smellie, </a:t>
            </a:r>
            <a:r>
              <a:rPr lang="en-GB" alt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2007, 2009, 2013</a:t>
            </a:r>
            <a:endParaRPr lang="en-GB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5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3185765" y="533400"/>
            <a:ext cx="5928418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OF TERRESTRIAL GLACIERS(2):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600200" y="1887905"/>
            <a:ext cx="9802748" cy="14773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 transforms to ice by densification.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Firn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 intermediate stage.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Depth to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firn:ice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transition may exceed 125 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(thicker in cold glaciers).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Glaciers in tension may have an upper fractured brittle 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 that dominates meltwater flow.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Fractures (crevasses) normally pinch out at &lt; 30 m but may exceed 60 m.</a:t>
            </a:r>
          </a:p>
        </p:txBody>
      </p:sp>
      <p:pic>
        <p:nvPicPr>
          <p:cNvPr id="55300" name="Picture 6" descr="D:\DRAWINGS\GLACIVOL\GlacierStru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31" y="3989388"/>
            <a:ext cx="4713288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 Box 7"/>
          <p:cNvSpPr txBox="1">
            <a:spLocks noChangeArrowheads="1"/>
          </p:cNvSpPr>
          <p:nvPr/>
        </p:nvSpPr>
        <p:spPr bwMode="auto">
          <a:xfrm>
            <a:off x="2774576" y="6202362"/>
            <a:ext cx="9573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Smellie, 2001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3793331" y="3886200"/>
            <a:ext cx="4713288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+mn-lt"/>
            </a:endParaRPr>
          </a:p>
        </p:txBody>
      </p:sp>
      <p:sp>
        <p:nvSpPr>
          <p:cNvPr id="55303" name="Text Box 9"/>
          <p:cNvSpPr txBox="1">
            <a:spLocks noChangeArrowheads="1"/>
          </p:cNvSpPr>
          <p:nvPr/>
        </p:nvSpPr>
        <p:spPr bwMode="auto">
          <a:xfrm>
            <a:off x="5738814" y="3810000"/>
            <a:ext cx="5718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snow</a:t>
            </a:r>
          </a:p>
        </p:txBody>
      </p:sp>
    </p:spTree>
    <p:extLst>
      <p:ext uri="{BB962C8B-B14F-4D97-AF65-F5344CB8AC3E}">
        <p14:creationId xmlns:p14="http://schemas.microsoft.com/office/powerpoint/2010/main" val="224543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185766" y="533400"/>
            <a:ext cx="5928418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OF TERRESTRIAL GLACIERS(3):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RHEOLOGY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800600" y="2635250"/>
            <a:ext cx="2610010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Colder ice is 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Dirty ice is 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</a:t>
            </a:r>
            <a:endParaRPr lang="en-GB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774576" y="6202362"/>
            <a:ext cx="16626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Smellie, </a:t>
            </a:r>
            <a:r>
              <a:rPr lang="en-GB" alt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2007, 2009, 2013</a:t>
            </a:r>
            <a:endParaRPr lang="en-GB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1597</Words>
  <Application>Microsoft Office PowerPoint</Application>
  <PresentationFormat>Widescreen</PresentationFormat>
  <Paragraphs>219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CommonBullets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smellie</dc:creator>
  <cp:lastModifiedBy>john smellie</cp:lastModifiedBy>
  <cp:revision>37</cp:revision>
  <dcterms:created xsi:type="dcterms:W3CDTF">2016-02-25T13:30:50Z</dcterms:created>
  <dcterms:modified xsi:type="dcterms:W3CDTF">2016-06-16T07:24:01Z</dcterms:modified>
</cp:coreProperties>
</file>