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8" r:id="rId2"/>
    <p:sldId id="544" r:id="rId3"/>
    <p:sldId id="585" r:id="rId4"/>
    <p:sldId id="545" r:id="rId5"/>
    <p:sldId id="549" r:id="rId6"/>
    <p:sldId id="628" r:id="rId7"/>
    <p:sldId id="627" r:id="rId8"/>
    <p:sldId id="629" r:id="rId9"/>
    <p:sldId id="636" r:id="rId10"/>
    <p:sldId id="637" r:id="rId11"/>
    <p:sldId id="528" r:id="rId12"/>
    <p:sldId id="552" r:id="rId13"/>
    <p:sldId id="553" r:id="rId14"/>
    <p:sldId id="646" r:id="rId15"/>
    <p:sldId id="649" r:id="rId16"/>
    <p:sldId id="640" r:id="rId17"/>
    <p:sldId id="643" r:id="rId18"/>
    <p:sldId id="641" r:id="rId19"/>
    <p:sldId id="588" r:id="rId20"/>
    <p:sldId id="589" r:id="rId21"/>
    <p:sldId id="554" r:id="rId22"/>
    <p:sldId id="556" r:id="rId23"/>
    <p:sldId id="590" r:id="rId24"/>
    <p:sldId id="630" r:id="rId25"/>
    <p:sldId id="635" r:id="rId26"/>
    <p:sldId id="591" r:id="rId27"/>
    <p:sldId id="592" r:id="rId28"/>
    <p:sldId id="644" r:id="rId29"/>
    <p:sldId id="555" r:id="rId30"/>
    <p:sldId id="595" r:id="rId31"/>
    <p:sldId id="596" r:id="rId32"/>
    <p:sldId id="638" r:id="rId33"/>
    <p:sldId id="612" r:id="rId34"/>
    <p:sldId id="614" r:id="rId35"/>
    <p:sldId id="615" r:id="rId36"/>
    <p:sldId id="605" r:id="rId37"/>
    <p:sldId id="609" r:id="rId38"/>
    <p:sldId id="610" r:id="rId39"/>
    <p:sldId id="613" r:id="rId40"/>
    <p:sldId id="602" r:id="rId41"/>
    <p:sldId id="604" r:id="rId42"/>
    <p:sldId id="603" r:id="rId43"/>
    <p:sldId id="607" r:id="rId44"/>
    <p:sldId id="611" r:id="rId45"/>
    <p:sldId id="633" r:id="rId46"/>
    <p:sldId id="600" r:id="rId47"/>
    <p:sldId id="632" r:id="rId48"/>
    <p:sldId id="617" r:id="rId49"/>
    <p:sldId id="625" r:id="rId50"/>
    <p:sldId id="606" r:id="rId51"/>
    <p:sldId id="618" r:id="rId52"/>
    <p:sldId id="619" r:id="rId53"/>
    <p:sldId id="620" r:id="rId54"/>
    <p:sldId id="621" r:id="rId55"/>
    <p:sldId id="648" r:id="rId56"/>
    <p:sldId id="624" r:id="rId57"/>
    <p:sldId id="639" r:id="rId58"/>
  </p:sldIdLst>
  <p:sldSz cx="9144000" cy="6858000" type="screen4x3"/>
  <p:notesSz cx="6858000" cy="9239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14188"/>
    <a:srgbClr val="9A172F"/>
    <a:srgbClr val="FFFE9C"/>
    <a:srgbClr val="3191F7"/>
    <a:srgbClr val="17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27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7776DB9F-8A6A-A14D-91C1-EC2E281C9769}" type="datetime1">
              <a:rPr lang="en-US"/>
              <a:pPr>
                <a:defRPr/>
              </a:pPr>
              <a:t>3/13/2020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7C9F963F-FC25-F948-BBDF-F5E662E87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3738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88644"/>
            <a:ext cx="502920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7287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77287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1A3C695F-8C32-5948-AABD-957DF27F1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222B6-109A-614D-AADE-F87355DBF316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DC37E8-7AC2-8C4A-B10B-27F3CF3406B7}" type="slidenum">
              <a:rPr lang="en-US"/>
              <a:pPr/>
              <a:t>2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3C695F-8C32-5948-AABD-957DF27F13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98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3C695F-8C32-5948-AABD-957DF27F132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3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T2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234" y="-162201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E59D0-8C4E-0447-9C3E-1E065E307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01662-CDCD-D445-8146-376014A4D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9EA12-B25D-C842-9480-BF108885F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UC_logo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212138" y="26988"/>
            <a:ext cx="842962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94738" y="6528330"/>
            <a:ext cx="40005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177775"/>
                </a:solidFill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CC30EA44-9243-9743-A3DE-830F5115E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7" name="Line 13"/>
          <p:cNvSpPr>
            <a:spLocks noChangeShapeType="1"/>
          </p:cNvSpPr>
          <p:nvPr userDrawn="1"/>
        </p:nvSpPr>
        <p:spPr bwMode="auto">
          <a:xfrm>
            <a:off x="130175" y="776288"/>
            <a:ext cx="8156575" cy="0"/>
          </a:xfrm>
          <a:prstGeom prst="line">
            <a:avLst/>
          </a:prstGeom>
          <a:noFill/>
          <a:ln w="12700">
            <a:solidFill>
              <a:srgbClr val="0A7D6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8113" y="0"/>
            <a:ext cx="81803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Line 13"/>
          <p:cNvSpPr>
            <a:spLocks noChangeShapeType="1"/>
          </p:cNvSpPr>
          <p:nvPr userDrawn="1"/>
        </p:nvSpPr>
        <p:spPr bwMode="auto">
          <a:xfrm>
            <a:off x="95250" y="6651625"/>
            <a:ext cx="8696666" cy="0"/>
          </a:xfrm>
          <a:prstGeom prst="line">
            <a:avLst/>
          </a:prstGeom>
          <a:noFill/>
          <a:ln w="12700">
            <a:solidFill>
              <a:srgbClr val="0A7D6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>
            <a:off x="0" y="6626395"/>
            <a:ext cx="63664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0A7D6E"/>
                </a:solidFill>
              </a:rPr>
              <a:t>Professor David Attwood</a:t>
            </a:r>
            <a:r>
              <a:rPr lang="en-US" sz="1000" baseline="0" dirty="0" smtClean="0">
                <a:solidFill>
                  <a:srgbClr val="0A7D6E"/>
                </a:solidFill>
              </a:rPr>
              <a:t> / UC Berkeley / AST 210/ EE213, Fall 2019 Chapter 3</a:t>
            </a:r>
            <a:endParaRPr lang="en-US" sz="1000" dirty="0">
              <a:solidFill>
                <a:srgbClr val="0A7D6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</p:sldLayoutIdLst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+mj-lt"/>
          <a:ea typeface="+mj-ea"/>
          <a:cs typeface="Verdana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9pPr>
    </p:titleStyle>
    <p:bodyStyle>
      <a:lvl1pPr marL="225425" indent="-225425" algn="l" rtl="0" eaLnBrk="0" fontAlgn="base" hangingPunct="0">
        <a:spcBef>
          <a:spcPct val="25000"/>
        </a:spcBef>
        <a:spcAft>
          <a:spcPct val="0"/>
        </a:spcAft>
        <a:buChar char="•"/>
        <a:defRPr sz="2400">
          <a:solidFill>
            <a:srgbClr val="014188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spcBef>
          <a:spcPct val="25000"/>
        </a:spcBef>
        <a:spcAft>
          <a:spcPct val="0"/>
        </a:spcAft>
        <a:buChar char="–"/>
        <a:defRPr sz="2400">
          <a:solidFill>
            <a:srgbClr val="01418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har char="•"/>
        <a:defRPr sz="2000">
          <a:solidFill>
            <a:srgbClr val="01418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har char="–"/>
        <a:defRPr sz="2000">
          <a:solidFill>
            <a:srgbClr val="01418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3.wmf"/><Relationship Id="rId9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8.jpeg"/><Relationship Id="rId10" Type="http://schemas.openxmlformats.org/officeDocument/2006/relationships/image" Target="../media/image71.jpeg"/><Relationship Id="rId4" Type="http://schemas.openxmlformats.org/officeDocument/2006/relationships/image" Target="../media/image66.png"/><Relationship Id="rId9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29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ctrTitle"/>
          </p:nvPr>
        </p:nvSpPr>
        <p:spPr>
          <a:xfrm>
            <a:off x="222250" y="1516063"/>
            <a:ext cx="8702675" cy="1930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 smtClean="0">
                <a:solidFill>
                  <a:srgbClr val="800000"/>
                </a:solidFill>
                <a:latin typeface="Verdana" charset="0"/>
              </a:rPr>
              <a:t>X-Ray Interaction with Matter: Refractive Index</a:t>
            </a:r>
            <a:r>
              <a:rPr lang="en-US" sz="3600" dirty="0">
                <a:solidFill>
                  <a:srgbClr val="800000"/>
                </a:solidFill>
                <a:latin typeface="Verdana" charset="0"/>
              </a:rPr>
              <a:t> </a:t>
            </a:r>
            <a:r>
              <a:rPr lang="en-US" sz="3600" dirty="0" smtClean="0">
                <a:solidFill>
                  <a:srgbClr val="800000"/>
                </a:solidFill>
                <a:latin typeface="Verdana" charset="0"/>
              </a:rPr>
              <a:t>and Reflection</a:t>
            </a:r>
          </a:p>
        </p:txBody>
      </p:sp>
      <p:sp>
        <p:nvSpPr>
          <p:cNvPr id="34819" name="Subtitle 2"/>
          <p:cNvSpPr>
            <a:spLocks noGrp="1"/>
          </p:cNvSpPr>
          <p:nvPr>
            <p:ph type="subTitle" idx="4294967295"/>
          </p:nvPr>
        </p:nvSpPr>
        <p:spPr>
          <a:xfrm>
            <a:off x="842963" y="4294188"/>
            <a:ext cx="7424737" cy="1646237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David Attwood</a:t>
            </a:r>
            <a:br>
              <a:rPr lang="en-US" sz="2800" dirty="0" smtClean="0">
                <a:solidFill>
                  <a:srgbClr val="000090"/>
                </a:solidFill>
              </a:rPr>
            </a:br>
            <a:r>
              <a:rPr lang="en-US" sz="2800" dirty="0" smtClean="0">
                <a:solidFill>
                  <a:srgbClr val="000090"/>
                </a:solidFill>
              </a:rPr>
              <a:t>University of California, Berkeley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0FDF9CF-E298-2B49-A32F-C22EA101C720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scattering and refractive index (continued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095" y="1097972"/>
            <a:ext cx="7772400" cy="316568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square root sign simplifies 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80032" y="2005445"/>
            <a:ext cx="916931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743200"/>
              </p:ext>
            </p:extLst>
          </p:nvPr>
        </p:nvGraphicFramePr>
        <p:xfrm>
          <a:off x="1137325" y="1625579"/>
          <a:ext cx="7677635" cy="1013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0" name="Equation" r:id="rId3" imgW="3746500" imgH="495300" progId="Equation.DSMT4">
                  <p:embed/>
                </p:oleObj>
              </mc:Choice>
              <mc:Fallback>
                <p:oleObj name="Equation" r:id="rId3" imgW="3746500" imgH="495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325" y="1625579"/>
                        <a:ext cx="7677635" cy="1013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509489"/>
              </p:ext>
            </p:extLst>
          </p:nvPr>
        </p:nvGraphicFramePr>
        <p:xfrm>
          <a:off x="1294993" y="3668055"/>
          <a:ext cx="7660515" cy="919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" name="Equation" r:id="rId5" imgW="3594100" imgH="482600" progId="Equation.DSMT4">
                  <p:embed/>
                </p:oleObj>
              </mc:Choice>
              <mc:Fallback>
                <p:oleObj name="Equation" r:id="rId5" imgW="3594100" imgH="482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4993" y="3668055"/>
                        <a:ext cx="7660515" cy="9192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49831" y="5628212"/>
            <a:ext cx="922193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39263"/>
              </p:ext>
            </p:extLst>
          </p:nvPr>
        </p:nvGraphicFramePr>
        <p:xfrm>
          <a:off x="2426276" y="5545029"/>
          <a:ext cx="2847109" cy="67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" name="Equation" r:id="rId7" imgW="736314" imgH="153399" progId="Equation.DSMT4">
                  <p:embed/>
                </p:oleObj>
              </mc:Choice>
              <mc:Fallback>
                <p:oleObj name="Equation" r:id="rId7" imgW="736314" imgH="15339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6276" y="5545029"/>
                        <a:ext cx="2847109" cy="679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85799" y="2755316"/>
            <a:ext cx="6328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14188"/>
                </a:solidFill>
              </a:rPr>
              <a:t>recognizing </a:t>
            </a:r>
            <a:r>
              <a:rPr lang="en-US" dirty="0">
                <a:solidFill>
                  <a:srgbClr val="014188"/>
                </a:solidFill>
              </a:rPr>
              <a:t>components of the forward scattering factor we </a:t>
            </a:r>
            <a:r>
              <a:rPr lang="en-US" dirty="0" smtClean="0">
                <a:solidFill>
                  <a:srgbClr val="014188"/>
                </a:solidFill>
              </a:rPr>
              <a:t>have</a:t>
            </a:r>
            <a:endParaRPr lang="en-US" dirty="0">
              <a:solidFill>
                <a:srgbClr val="01418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799" y="4886745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14188"/>
                </a:solidFill>
              </a:rPr>
              <a:t>which we </a:t>
            </a:r>
            <a:r>
              <a:rPr lang="en-US" dirty="0" smtClean="0">
                <a:solidFill>
                  <a:srgbClr val="014188"/>
                </a:solidFill>
              </a:rPr>
              <a:t>can write </a:t>
            </a:r>
            <a:r>
              <a:rPr lang="en-US" dirty="0">
                <a:solidFill>
                  <a:srgbClr val="014188"/>
                </a:solidFill>
              </a:rPr>
              <a:t>simply as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426276" y="5427434"/>
            <a:ext cx="2966603" cy="914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31129"/>
              </p:ext>
            </p:extLst>
          </p:nvPr>
        </p:nvGraphicFramePr>
        <p:xfrm>
          <a:off x="2545770" y="5589886"/>
          <a:ext cx="2847109" cy="67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Equation" r:id="rId9" imgW="736314" imgH="153399" progId="Equation.DSMT4">
                  <p:embed/>
                </p:oleObj>
              </mc:Choice>
              <mc:Fallback>
                <p:oleObj name="Equation" r:id="rId9" imgW="736314" imgH="153399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5770" y="5589886"/>
                        <a:ext cx="2847109" cy="679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8069667" y="5653802"/>
            <a:ext cx="1074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(3.12) </a:t>
            </a:r>
          </a:p>
        </p:txBody>
      </p:sp>
    </p:spTree>
    <p:extLst>
      <p:ext uri="{BB962C8B-B14F-4D97-AF65-F5344CB8AC3E}">
        <p14:creationId xmlns:p14="http://schemas.microsoft.com/office/powerpoint/2010/main" val="3331327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mechanical model of refractive index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0B9794-5E8B-8E4C-BB25-B43B1322973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Picture 4" descr="03_Slide8_Spring2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038" y="887413"/>
            <a:ext cx="7024687" cy="5676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634BE-356C-314E-9C6C-0B7E77B39B18}" type="slidenum">
              <a:rPr lang="en-US"/>
              <a:pPr/>
              <a:t>12</a:t>
            </a:fld>
            <a:endParaRPr 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variation and absorption of propagating waves</a:t>
            </a:r>
          </a:p>
        </p:txBody>
      </p:sp>
      <p:pic>
        <p:nvPicPr>
          <p:cNvPr id="27651" name="Picture 3" descr="Ch03_PhaseVarAbsr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3" y="927100"/>
            <a:ext cx="7713662" cy="5546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1F535-1120-4A43-8026-F424CED8BDBC}" type="slidenum">
              <a:rPr lang="en-US"/>
              <a:pPr/>
              <a:t>13</a:t>
            </a:fld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shift relative to vacuum propagation</a:t>
            </a:r>
          </a:p>
        </p:txBody>
      </p:sp>
      <p:pic>
        <p:nvPicPr>
          <p:cNvPr id="5" name="Picture 4" descr="Ch03_PhaseShift_Sept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59" y="981796"/>
            <a:ext cx="8144183" cy="56222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Mach-</a:t>
            </a:r>
            <a:r>
              <a:rPr lang="en-US" dirty="0" err="1" smtClean="0"/>
              <a:t>Zehnder</a:t>
            </a:r>
            <a:r>
              <a:rPr lang="en-US" dirty="0" smtClean="0"/>
              <a:t> visible light interferometer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81" y="1896308"/>
            <a:ext cx="6156038" cy="42878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2824" y="5537817"/>
            <a:ext cx="4379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14188"/>
                </a:solidFill>
              </a:rPr>
              <a:t>Requires minimal spatial and temporal coherence</a:t>
            </a:r>
          </a:p>
        </p:txBody>
      </p:sp>
    </p:spTree>
    <p:extLst>
      <p:ext uri="{BB962C8B-B14F-4D97-AF65-F5344CB8AC3E}">
        <p14:creationId xmlns:p14="http://schemas.microsoft.com/office/powerpoint/2010/main" val="21228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Interferometry with and without background fringes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2823" y="5660122"/>
            <a:ext cx="771365" cy="178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63" dirty="0"/>
              <a:t>Attwood 632.8 nm</a:t>
            </a:r>
          </a:p>
        </p:txBody>
      </p:sp>
      <p:sp>
        <p:nvSpPr>
          <p:cNvPr id="6" name="Rectangle 5"/>
          <p:cNvSpPr/>
          <p:nvPr/>
        </p:nvSpPr>
        <p:spPr>
          <a:xfrm>
            <a:off x="3437937" y="5650198"/>
            <a:ext cx="771365" cy="178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63" dirty="0"/>
              <a:t>Attwood 632.8 nm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398"/>
                    </a14:imgEffect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27" y="1003018"/>
            <a:ext cx="927010" cy="4499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2" y="991140"/>
            <a:ext cx="943188" cy="4529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45742" y="3253012"/>
            <a:ext cx="14423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14188"/>
                </a:solidFill>
              </a:rPr>
              <a:t>Flames of small </a:t>
            </a:r>
          </a:p>
          <a:p>
            <a:r>
              <a:rPr lang="en-US" sz="1800" dirty="0">
                <a:solidFill>
                  <a:srgbClr val="014188"/>
                </a:solidFill>
              </a:rPr>
              <a:t>birthday candles</a:t>
            </a:r>
          </a:p>
          <a:p>
            <a:r>
              <a:rPr lang="en-US" sz="1800" dirty="0">
                <a:solidFill>
                  <a:srgbClr val="014188"/>
                </a:solidFill>
              </a:rPr>
              <a:t>with and without background fringes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745742" y="2294536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9A172F"/>
                </a:solidFill>
              </a:rPr>
              <a:t>Happy Holidays!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39" y="1003018"/>
            <a:ext cx="1153649" cy="45174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97747" y="5650198"/>
            <a:ext cx="80663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Attwood 632.8 nm</a:t>
            </a:r>
          </a:p>
        </p:txBody>
      </p:sp>
    </p:spTree>
    <p:extLst>
      <p:ext uri="{BB962C8B-B14F-4D97-AF65-F5344CB8AC3E}">
        <p14:creationId xmlns:p14="http://schemas.microsoft.com/office/powerpoint/2010/main" val="122051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 velocity and group velocity</a:t>
            </a:r>
          </a:p>
        </p:txBody>
      </p:sp>
      <p:sp>
        <p:nvSpPr>
          <p:cNvPr id="3891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E18DEE7-A62F-442E-BE41-3B8843BEAE5F}" type="slidenum">
              <a:rPr lang="en-US" altLang="en-US" sz="900">
                <a:solidFill>
                  <a:srgbClr val="177A6F"/>
                </a:solidFill>
                <a:latin typeface="Arial" panose="020B0604020202020204" pitchFamily="34" charset="0"/>
              </a:rPr>
              <a:pPr/>
              <a:t>16</a:t>
            </a:fld>
            <a:endParaRPr lang="en-US" altLang="en-US" sz="900">
              <a:solidFill>
                <a:srgbClr val="177A6F"/>
              </a:solidFill>
              <a:latin typeface="Arial" panose="020B0604020202020204" pitchFamily="34" charset="0"/>
            </a:endParaRPr>
          </a:p>
        </p:txBody>
      </p:sp>
      <p:pic>
        <p:nvPicPr>
          <p:cNvPr id="38916" name="Picture 3" descr="Ch06_PhaseGroupVel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74725"/>
            <a:ext cx="7721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221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" y="20782"/>
            <a:ext cx="8180387" cy="76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090187"/>
              </p:ext>
            </p:extLst>
          </p:nvPr>
        </p:nvGraphicFramePr>
        <p:xfrm>
          <a:off x="26654" y="20782"/>
          <a:ext cx="9117346" cy="683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Presentation" r:id="rId3" imgW="4570378" imgH="3427550" progId="PowerPoint.Show.12">
                  <p:embed/>
                </p:oleObj>
              </mc:Choice>
              <mc:Fallback>
                <p:oleObj name="Presentation" r:id="rId3" imgW="4570378" imgH="342755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54" y="20782"/>
                        <a:ext cx="9117346" cy="6837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322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Phase velocity and group velocity for a plasma</a:t>
            </a:r>
          </a:p>
        </p:txBody>
      </p:sp>
      <p:sp>
        <p:nvSpPr>
          <p:cNvPr id="3993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BE42E8C-2242-457B-A991-885B5D81E9CC}" type="slidenum">
              <a:rPr lang="en-US" altLang="en-US" sz="900">
                <a:solidFill>
                  <a:srgbClr val="177A6F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 sz="900">
              <a:solidFill>
                <a:srgbClr val="177A6F"/>
              </a:solidFill>
              <a:latin typeface="Arial" panose="020B0604020202020204" pitchFamily="34" charset="0"/>
            </a:endParaRPr>
          </a:p>
        </p:txBody>
      </p:sp>
      <p:pic>
        <p:nvPicPr>
          <p:cNvPr id="39940" name="Picture 3" descr="Ch06_PhaseGroupVel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10" y="1214201"/>
            <a:ext cx="7027718" cy="545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1108" y="783648"/>
            <a:ext cx="3709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002060"/>
                </a:solidFill>
              </a:rPr>
              <a:t>See Chapter 8, </a:t>
            </a:r>
            <a:r>
              <a:rPr lang="en-US" altLang="en-US" sz="2000" dirty="0" err="1">
                <a:solidFill>
                  <a:srgbClr val="002060"/>
                </a:solidFill>
              </a:rPr>
              <a:t>Eqs</a:t>
            </a:r>
            <a:r>
              <a:rPr lang="en-US" altLang="en-US" sz="2000" dirty="0">
                <a:solidFill>
                  <a:srgbClr val="002060"/>
                </a:solidFill>
              </a:rPr>
              <a:t>. (8.113a,b)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31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7893C-E416-483E-9E8F-D19D4FDC91BC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Reflection and refraction at an interface</a:t>
            </a:r>
          </a:p>
        </p:txBody>
      </p:sp>
      <p:pic>
        <p:nvPicPr>
          <p:cNvPr id="30723" name="Picture 3" descr="Ch03_ReflctnRefrctn_Sept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923925"/>
            <a:ext cx="5994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4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72078-6509-8448-818E-4E9C3A0BB758}" type="slidenum">
              <a:rPr lang="en-US"/>
              <a:pPr/>
              <a:t>2</a:t>
            </a:fld>
            <a:endParaRPr lang="en-US"/>
          </a:p>
        </p:txBody>
      </p:sp>
      <p:pic>
        <p:nvPicPr>
          <p:cNvPr id="4128" name="Picture 32" descr="03_Slide1_Equa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5763" y="1322388"/>
            <a:ext cx="4640262" cy="4795837"/>
          </a:xfrm>
          <a:prstGeom prst="rect">
            <a:avLst/>
          </a:prstGeom>
          <a:noFill/>
        </p:spPr>
      </p:pic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0" y="3492500"/>
            <a:ext cx="16954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eaLnBrk="1" hangingPunct="1">
              <a:lnSpc>
                <a:spcPct val="95000"/>
              </a:lnSpc>
            </a:pPr>
            <a:r>
              <a:rPr lang="en-US" sz="1800"/>
              <a:t>Charles-Augustin de Coulomb</a:t>
            </a:r>
          </a:p>
        </p:txBody>
      </p:sp>
      <p:pic>
        <p:nvPicPr>
          <p:cNvPr id="4100" name="Picture 2" descr="225px-Coulom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321175"/>
            <a:ext cx="12382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1531938" y="3105150"/>
            <a:ext cx="1436687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eaLnBrk="1" hangingPunct="1">
              <a:lnSpc>
                <a:spcPct val="95000"/>
              </a:lnSpc>
            </a:pPr>
            <a:r>
              <a:rPr lang="en-US" sz="1800"/>
              <a:t>Carl Friedrich Gauss</a:t>
            </a:r>
          </a:p>
        </p:txBody>
      </p:sp>
      <p:pic>
        <p:nvPicPr>
          <p:cNvPr id="4103" name="Picture 5" descr="200px-Faraday-Millikan-Gale-191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9400" y="1817688"/>
            <a:ext cx="98583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Rectangle 6"/>
          <p:cNvSpPr>
            <a:spLocks noChangeArrowheads="1"/>
          </p:cNvSpPr>
          <p:nvPr/>
        </p:nvSpPr>
        <p:spPr bwMode="auto">
          <a:xfrm>
            <a:off x="90488" y="1211263"/>
            <a:ext cx="139223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eaLnBrk="1" hangingPunct="1">
              <a:lnSpc>
                <a:spcPct val="95000"/>
              </a:lnSpc>
            </a:pPr>
            <a:r>
              <a:rPr lang="en-US" sz="1800"/>
              <a:t>Michael Faraday</a:t>
            </a:r>
          </a:p>
        </p:txBody>
      </p:sp>
      <p:sp>
        <p:nvSpPr>
          <p:cNvPr id="4106" name="Rectangle 8"/>
          <p:cNvSpPr>
            <a:spLocks noChangeArrowheads="1"/>
          </p:cNvSpPr>
          <p:nvPr/>
        </p:nvSpPr>
        <p:spPr bwMode="auto">
          <a:xfrm>
            <a:off x="1327150" y="998538"/>
            <a:ext cx="1522413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eaLnBrk="1" hangingPunct="1">
              <a:lnSpc>
                <a:spcPct val="95000"/>
              </a:lnSpc>
            </a:pPr>
            <a:r>
              <a:rPr lang="en-US" sz="1800"/>
              <a:t>André-Marie Ampère</a:t>
            </a:r>
          </a:p>
        </p:txBody>
      </p:sp>
      <p:pic>
        <p:nvPicPr>
          <p:cNvPr id="4107" name="Picture 9" descr="300px-James_Clerk_Maxwell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39013" y="1746250"/>
            <a:ext cx="1652587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Rectangle 10"/>
          <p:cNvSpPr>
            <a:spLocks noChangeArrowheads="1"/>
          </p:cNvSpPr>
          <p:nvPr/>
        </p:nvSpPr>
        <p:spPr bwMode="auto">
          <a:xfrm>
            <a:off x="7410450" y="1141413"/>
            <a:ext cx="1509713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eaLnBrk="1" hangingPunct="1">
              <a:lnSpc>
                <a:spcPct val="95000"/>
              </a:lnSpc>
            </a:pPr>
            <a:r>
              <a:rPr lang="en-US" sz="1800"/>
              <a:t>James Clerk Maxwell</a:t>
            </a:r>
          </a:p>
        </p:txBody>
      </p:sp>
      <p:sp>
        <p:nvSpPr>
          <p:cNvPr id="4109" name="Rectangle 11"/>
          <p:cNvSpPr>
            <a:spLocks noChangeArrowheads="1"/>
          </p:cNvSpPr>
          <p:nvPr/>
        </p:nvSpPr>
        <p:spPr bwMode="auto">
          <a:xfrm>
            <a:off x="7512050" y="4343400"/>
            <a:ext cx="16319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eaLnBrk="1" hangingPunct="1">
              <a:lnSpc>
                <a:spcPct val="95000"/>
              </a:lnSpc>
            </a:pPr>
            <a:r>
              <a:rPr lang="en-US" sz="1800"/>
              <a:t>Heinrich Hertz</a:t>
            </a:r>
          </a:p>
        </p:txBody>
      </p:sp>
      <p:pic>
        <p:nvPicPr>
          <p:cNvPr id="4110" name="Picture 12" descr="225px-Heinrich_Rudolf_Hertz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12063" y="4721225"/>
            <a:ext cx="1433512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Line 16"/>
          <p:cNvSpPr>
            <a:spLocks noChangeShapeType="1"/>
          </p:cNvSpPr>
          <p:nvPr/>
        </p:nvSpPr>
        <p:spPr bwMode="auto">
          <a:xfrm flipV="1">
            <a:off x="2703513" y="1739900"/>
            <a:ext cx="906462" cy="1000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V="1">
            <a:off x="1379538" y="4257675"/>
            <a:ext cx="2341562" cy="7731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V="1">
            <a:off x="2809875" y="3619500"/>
            <a:ext cx="958850" cy="2651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H="1" flipV="1">
            <a:off x="6604000" y="1879600"/>
            <a:ext cx="819150" cy="1666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852863" y="868363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/>
              <a:t>Maxwell’s Equations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2667000" y="6315075"/>
            <a:ext cx="51217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srgbClr val="014188"/>
                </a:solidFill>
                <a:latin typeface="Times New Roman" pitchFamily="-107" charset="0"/>
              </a:rPr>
              <a:t>Courtesy of Andrew </a:t>
            </a:r>
            <a:r>
              <a:rPr lang="en-US" sz="1400" dirty="0" smtClean="0">
                <a:solidFill>
                  <a:srgbClr val="014188"/>
                </a:solidFill>
                <a:latin typeface="Times New Roman" pitchFamily="-107" charset="0"/>
              </a:rPr>
              <a:t>Aquila, AS&amp;T</a:t>
            </a:r>
            <a:r>
              <a:rPr lang="en-US" sz="1400" dirty="0">
                <a:solidFill>
                  <a:srgbClr val="014188"/>
                </a:solidFill>
                <a:latin typeface="Times New Roman" pitchFamily="-107" charset="0"/>
              </a:rPr>
              <a:t>, UC </a:t>
            </a:r>
            <a:r>
              <a:rPr lang="en-US" sz="1400" dirty="0" smtClean="0">
                <a:solidFill>
                  <a:srgbClr val="014188"/>
                </a:solidFill>
                <a:latin typeface="Times New Roman" pitchFamily="-107" charset="0"/>
              </a:rPr>
              <a:t>Berkeley, now SLAC/LCLS</a:t>
            </a:r>
            <a:endParaRPr lang="en-US" sz="1400" dirty="0">
              <a:solidFill>
                <a:srgbClr val="014188"/>
              </a:solidFill>
              <a:latin typeface="Times New Roman" pitchFamily="-107" charset="0"/>
            </a:endParaRPr>
          </a:p>
        </p:txBody>
      </p:sp>
      <p:pic>
        <p:nvPicPr>
          <p:cNvPr id="4119" name="Picture 12" descr="C:\Documents and Settings\alaquila\Desktop\ASandT_logo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15200" y="163513"/>
            <a:ext cx="903288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26"/>
          <p:cNvSpPr>
            <a:spLocks noGrp="1" noChangeArrowheads="1"/>
          </p:cNvSpPr>
          <p:nvPr>
            <p:ph type="title"/>
          </p:nvPr>
        </p:nvSpPr>
        <p:spPr>
          <a:xfrm>
            <a:off x="1082675" y="0"/>
            <a:ext cx="6742113" cy="762000"/>
          </a:xfrm>
        </p:spPr>
        <p:txBody>
          <a:bodyPr/>
          <a:lstStyle/>
          <a:p>
            <a:pPr algn="ctr"/>
            <a:r>
              <a:rPr lang="en-US"/>
              <a:t>The Equations of Light</a:t>
            </a:r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>
            <a:off x="1166813" y="2170113"/>
            <a:ext cx="2482850" cy="4905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3" descr="225px-Carl_Friedrich_Gauss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2588" y="3940175"/>
            <a:ext cx="113982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7" descr="225px-Ampere1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55738" y="1638300"/>
            <a:ext cx="11826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BE61-27AC-4EDF-9C2D-AFDC9FEA29A8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Boundary conditions at an interface</a:t>
            </a:r>
          </a:p>
        </p:txBody>
      </p:sp>
      <p:pic>
        <p:nvPicPr>
          <p:cNvPr id="31747" name="Picture 3" descr="Ch03_BndryCondit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087438"/>
            <a:ext cx="7839075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71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15D6-CDDD-4547-AA8F-D27A58DD244A}" type="slidenum">
              <a:rPr lang="en-US"/>
              <a:pPr/>
              <a:t>21</a:t>
            </a:fld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continuity along the interface</a:t>
            </a:r>
          </a:p>
        </p:txBody>
      </p:sp>
      <p:pic>
        <p:nvPicPr>
          <p:cNvPr id="5" name="Picture 4" descr="Ch03_SpatialContin_Sept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2" y="943429"/>
            <a:ext cx="8267414" cy="55754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41A5D-0FB6-8F4A-9A13-5A94D232F0B4}" type="slidenum">
              <a:rPr lang="en-US"/>
              <a:pPr/>
              <a:t>22</a:t>
            </a:fld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external reflection of </a:t>
            </a:r>
            <a:r>
              <a:rPr lang="en-US" dirty="0" smtClean="0"/>
              <a:t>x-rays and </a:t>
            </a:r>
            <a:r>
              <a:rPr lang="en-US" dirty="0"/>
              <a:t>EUV radiation</a:t>
            </a:r>
          </a:p>
        </p:txBody>
      </p:sp>
      <p:pic>
        <p:nvPicPr>
          <p:cNvPr id="5" name="Picture 4" descr="Ch03_TotalExtrnlRflc1_Sept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52" y="952499"/>
            <a:ext cx="8810528" cy="556688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83B6-4C94-480E-9406-1A4FB52C3D72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Total external reflection (continued)</a:t>
            </a:r>
          </a:p>
        </p:txBody>
      </p:sp>
      <p:pic>
        <p:nvPicPr>
          <p:cNvPr id="34819" name="Picture 3" descr="Ch03_TotalExtrnlRfl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1011238"/>
            <a:ext cx="6569075" cy="54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60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F975-6079-F640-9DAD-210B17578042}" type="slidenum">
              <a:rPr lang="en-US"/>
              <a:pPr/>
              <a:t>24</a:t>
            </a:fld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external reflection with finite </a:t>
            </a:r>
            <a:r>
              <a:rPr lang="en-US">
                <a:sym typeface="Symbol" pitchFamily="-107" charset="2"/>
              </a:rPr>
              <a:t></a:t>
            </a:r>
            <a:endParaRPr lang="en-US"/>
          </a:p>
        </p:txBody>
      </p:sp>
      <p:pic>
        <p:nvPicPr>
          <p:cNvPr id="35843" name="Picture 3" descr="Ch03_TotalExtrnlRflc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2825" y="882650"/>
            <a:ext cx="7142163" cy="568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022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88" y="0"/>
            <a:ext cx="8120062" cy="762000"/>
          </a:xfrm>
        </p:spPr>
        <p:txBody>
          <a:bodyPr/>
          <a:lstStyle/>
          <a:p>
            <a:r>
              <a:rPr lang="en-US" sz="2800" dirty="0" smtClean="0"/>
              <a:t>Kirkpatrick-Baez </a:t>
            </a:r>
            <a:r>
              <a:rPr lang="en-US" sz="2800" dirty="0"/>
              <a:t>M</a:t>
            </a:r>
            <a:r>
              <a:rPr lang="en-US" sz="2800" dirty="0" smtClean="0"/>
              <a:t>irror Pair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7" y="2731625"/>
            <a:ext cx="6655732" cy="31842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6EC5F-74FB-A946-BC2C-775B64DC141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2004" y="966711"/>
            <a:ext cx="57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Orthogonal </a:t>
            </a:r>
            <a:r>
              <a:rPr lang="en-US" dirty="0"/>
              <a:t>mirrors </a:t>
            </a:r>
            <a:r>
              <a:rPr lang="en-US" dirty="0" smtClean="0"/>
              <a:t>cancel </a:t>
            </a:r>
            <a:r>
              <a:rPr lang="en-US" dirty="0"/>
              <a:t>astigmatism</a:t>
            </a:r>
          </a:p>
        </p:txBody>
      </p:sp>
      <p:sp>
        <p:nvSpPr>
          <p:cNvPr id="7" name="Rectangle 6"/>
          <p:cNvSpPr/>
          <p:nvPr/>
        </p:nvSpPr>
        <p:spPr>
          <a:xfrm>
            <a:off x="272004" y="1428376"/>
            <a:ext cx="6585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Elliptical surfaces for point to point imaging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2004" y="1970706"/>
            <a:ext cx="6585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Glancing incidence coatings for broad band applications, multilayer coatings for fixed </a:t>
            </a:r>
            <a:r>
              <a:rPr lang="en-US" dirty="0" err="1"/>
              <a:t>bandpass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55692" y="5140660"/>
            <a:ext cx="4939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Commonly </a:t>
            </a:r>
            <a:r>
              <a:rPr lang="en-US" dirty="0"/>
              <a:t>used in synchrotron and FEL beamlines, and in plasma </a:t>
            </a:r>
            <a:r>
              <a:rPr lang="en-US" dirty="0" smtClean="0"/>
              <a:t>diagnostics. More in Chapter10.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2004" y="6160918"/>
            <a:ext cx="5089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Courtesy of J. Underwood, LBNL</a:t>
            </a:r>
          </a:p>
        </p:txBody>
      </p:sp>
    </p:spTree>
    <p:extLst>
      <p:ext uri="{BB962C8B-B14F-4D97-AF65-F5344CB8AC3E}">
        <p14:creationId xmlns:p14="http://schemas.microsoft.com/office/powerpoint/2010/main" val="158316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22453-5238-4CDC-8128-910F835DC60A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Reflection at an interface</a:t>
            </a:r>
          </a:p>
        </p:txBody>
      </p:sp>
      <p:pic>
        <p:nvPicPr>
          <p:cNvPr id="37891" name="Picture 3" descr="Ch03_ReflecInter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052513"/>
            <a:ext cx="8859837" cy="524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975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5B04A-3DEB-43C8-8CE2-D13E64B644EB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Reflection at an interface (continued)</a:t>
            </a:r>
          </a:p>
        </p:txBody>
      </p:sp>
      <p:pic>
        <p:nvPicPr>
          <p:cNvPr id="38915" name="Picture 3" descr="Ch03_ReflecInter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844550"/>
            <a:ext cx="7008813" cy="57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533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4" y="0"/>
            <a:ext cx="5914344" cy="762000"/>
          </a:xfrm>
        </p:spPr>
        <p:txBody>
          <a:bodyPr/>
          <a:lstStyle/>
          <a:p>
            <a:r>
              <a:rPr lang="en-US" altLang="en-US" dirty="0"/>
              <a:t>Reflection at an interface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1" y="1195034"/>
            <a:ext cx="8648196" cy="46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0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1D171-9D56-7C49-8DB5-0C001C2FA324}" type="slidenum">
              <a:rPr lang="en-US"/>
              <a:pPr/>
              <a:t>29</a:t>
            </a:fld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incidence reflection at an </a:t>
            </a:r>
            <a:r>
              <a:rPr lang="en-US" dirty="0" smtClean="0"/>
              <a:t>interface</a:t>
            </a:r>
            <a:endParaRPr lang="en-US" dirty="0"/>
          </a:p>
        </p:txBody>
      </p:sp>
      <p:pic>
        <p:nvPicPr>
          <p:cNvPr id="5" name="Picture 4" descr="Ch03_NormIncidReflc_Sept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48" y="888999"/>
            <a:ext cx="6240926" cy="56864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641350"/>
            <a:ext cx="8296275" cy="355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1CC8E1F-1176-B149-B402-D41B16350599}" type="slidenum">
              <a:rPr lang="en-US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3</a:t>
            </a:fld>
            <a:endParaRPr lang="en-US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5604" name="Picture 3" descr="Ch02_Eqs_1_20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269" y="0"/>
            <a:ext cx="7727447" cy="658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6181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D1463-EC82-4017-A4D9-009B153944C0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Brewster’s angle for x-rays and EUV</a:t>
            </a:r>
          </a:p>
        </p:txBody>
      </p:sp>
      <p:pic>
        <p:nvPicPr>
          <p:cNvPr id="43011" name="Picture 3" descr="Ch03_BrewstersA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28688"/>
            <a:ext cx="830421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465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6C8F3-30E7-4518-9AB1-A8EADCE05F0C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Determining f</a:t>
            </a:r>
            <a:r>
              <a:rPr lang="en-US" altLang="en-US" baseline="-25000"/>
              <a:t>1</a:t>
            </a:r>
            <a:r>
              <a:rPr lang="en-US" altLang="en-US" baseline="30000"/>
              <a:t>0</a:t>
            </a:r>
            <a:r>
              <a:rPr lang="en-US" altLang="en-US"/>
              <a:t> and f</a:t>
            </a:r>
            <a:r>
              <a:rPr lang="en-US" altLang="en-US" baseline="-25000"/>
              <a:t>2</a:t>
            </a:r>
            <a:r>
              <a:rPr lang="en-US" altLang="en-US" baseline="30000"/>
              <a:t>0</a:t>
            </a:r>
          </a:p>
        </p:txBody>
      </p:sp>
      <p:pic>
        <p:nvPicPr>
          <p:cNvPr id="45059" name="Picture 3" descr="Ch03_Determi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971550"/>
            <a:ext cx="8094663" cy="540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344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Multilayer interference coatings, aka ‘multilayer mirrors’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0" y="1013674"/>
            <a:ext cx="8229600" cy="366760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6EC5F-74FB-A946-BC2C-775B64DC141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22763" y="469716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Recent SXR data courtesy of E. </a:t>
            </a:r>
            <a:r>
              <a:rPr lang="en-US" sz="1600" dirty="0" err="1"/>
              <a:t>Gullikson</a:t>
            </a:r>
            <a:r>
              <a:rPr lang="en-US" sz="1600" dirty="0"/>
              <a:t>, LBNL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990" y="4122480"/>
            <a:ext cx="25042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W/C, T. Nguyen, UC Berkeley, AS&amp;T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86990" y="4185089"/>
            <a:ext cx="3719184" cy="19151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939" y="4446699"/>
            <a:ext cx="4111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W/C, T. Nguyen, AS&amp;T, UC Berkeley, 1993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1102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FD96E9-B1A0-4B95-90D0-B38FBBFE329F}" type="slidenum">
              <a:rPr lang="en-US" altLang="en-US" sz="900">
                <a:solidFill>
                  <a:srgbClr val="177A6F"/>
                </a:solidFill>
              </a:rPr>
              <a:pPr/>
              <a:t>33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high quality Mo/Si multilayer mirror</a:t>
            </a:r>
          </a:p>
        </p:txBody>
      </p:sp>
      <p:pic>
        <p:nvPicPr>
          <p:cNvPr id="29700" name="Picture 7" descr="Ch04_HiQualtyMo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977900"/>
            <a:ext cx="7085013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451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626E36-9980-4971-B147-144C39B8CE7A}" type="slidenum">
              <a:rPr lang="en-US" altLang="en-US" sz="900">
                <a:solidFill>
                  <a:srgbClr val="177A6F"/>
                </a:solidFill>
              </a:rPr>
              <a:pPr/>
              <a:t>34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85188" cy="762000"/>
          </a:xfrm>
        </p:spPr>
        <p:txBody>
          <a:bodyPr/>
          <a:lstStyle/>
          <a:p>
            <a:pPr eaLnBrk="1" hangingPunct="1"/>
            <a:r>
              <a:rPr lang="en-US" altLang="en-US" smtClean="0"/>
              <a:t>High reflectivity, thermally and environmentally robust multilayer coating for high throughput EUV lithography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04" y="935667"/>
            <a:ext cx="5438775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563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A1F09F7-780E-47F9-9CBD-BB1C518B5FFA}" type="slidenum">
              <a:rPr lang="en-US" altLang="en-US" sz="900">
                <a:solidFill>
                  <a:srgbClr val="177A6F"/>
                </a:solidFill>
              </a:rPr>
              <a:pPr/>
              <a:t>35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Multilayer mirrors have achieved a reflectivity of 70%</a:t>
            </a:r>
          </a:p>
        </p:txBody>
      </p:sp>
      <p:pic>
        <p:nvPicPr>
          <p:cNvPr id="32772" name="Picture 3" descr="Ch04_ReflectCurv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1058863"/>
            <a:ext cx="634682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353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DECD95-CEDB-4AA2-B8D3-298D6E95D5D0}" type="slidenum">
              <a:rPr lang="en-US" altLang="en-US" sz="900">
                <a:solidFill>
                  <a:srgbClr val="177A6F"/>
                </a:solidFill>
              </a:rPr>
              <a:pPr/>
              <a:t>36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High reflectivity multilayer coatings require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588963" y="1030288"/>
            <a:ext cx="830897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5000"/>
              </a:spcBef>
              <a:buFontTx/>
              <a:buChar char="•"/>
            </a:pPr>
            <a:r>
              <a:rPr lang="en-US" altLang="en-US">
                <a:solidFill>
                  <a:srgbClr val="014188"/>
                </a:solidFill>
              </a:rPr>
              <a:t>Refractive index contrast at the interfaces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altLang="en-US">
                <a:solidFill>
                  <a:srgbClr val="014188"/>
                </a:solidFill>
              </a:rPr>
              <a:t>Minimal absorption in the low-Z material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altLang="en-US">
                <a:solidFill>
                  <a:srgbClr val="014188"/>
                </a:solidFill>
              </a:rPr>
              <a:t>Thin high-Z layer where possible </a:t>
            </a:r>
            <a:r>
              <a:rPr lang="en-US" altLang="en-US">
                <a:solidFill>
                  <a:srgbClr val="014188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US" altLang="en-US">
                <a:solidFill>
                  <a:srgbClr val="014188"/>
                </a:solidFill>
              </a:rPr>
              <a:t> </a:t>
            </a:r>
            <a:r>
              <a:rPr lang="en-US" altLang="en-US">
                <a:solidFill>
                  <a:srgbClr val="014188"/>
                </a:solidFill>
                <a:latin typeface="MathematicalPi 3" pitchFamily="-108" charset="0"/>
              </a:rPr>
              <a:t>;</a:t>
            </a:r>
            <a:r>
              <a:rPr lang="en-US" altLang="en-US">
                <a:solidFill>
                  <a:srgbClr val="014188"/>
                </a:solidFill>
              </a:rPr>
              <a:t> </a:t>
            </a:r>
            <a:r>
              <a:rPr lang="en-US" altLang="en-US">
                <a:solidFill>
                  <a:srgbClr val="014188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Dt</a:t>
            </a:r>
            <a:r>
              <a:rPr lang="en-US" altLang="en-US" baseline="-25000">
                <a:solidFill>
                  <a:srgbClr val="014188"/>
                </a:solidFill>
              </a:rPr>
              <a:t>H </a:t>
            </a:r>
            <a:r>
              <a:rPr lang="en-US" altLang="en-US">
                <a:solidFill>
                  <a:srgbClr val="014188"/>
                </a:solidFill>
              </a:rPr>
              <a:t>/(</a:t>
            </a:r>
            <a:r>
              <a:rPr lang="en-US" altLang="en-US">
                <a:solidFill>
                  <a:srgbClr val="014188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Dt</a:t>
            </a:r>
            <a:r>
              <a:rPr lang="en-US" altLang="en-US" baseline="-25000">
                <a:solidFill>
                  <a:srgbClr val="014188"/>
                </a:solidFill>
              </a:rPr>
              <a:t>H</a:t>
            </a:r>
            <a:r>
              <a:rPr lang="en-US" altLang="en-US" b="1">
                <a:solidFill>
                  <a:srgbClr val="014188"/>
                </a:solidFill>
              </a:rPr>
              <a:t> </a:t>
            </a:r>
            <a:r>
              <a:rPr lang="en-US" altLang="en-US">
                <a:solidFill>
                  <a:srgbClr val="014188"/>
                </a:solidFill>
              </a:rPr>
              <a:t>+ </a:t>
            </a:r>
            <a:r>
              <a:rPr lang="en-US" altLang="en-US">
                <a:solidFill>
                  <a:srgbClr val="014188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Dt</a:t>
            </a:r>
            <a:r>
              <a:rPr lang="en-US" altLang="en-US" baseline="-25000">
                <a:solidFill>
                  <a:srgbClr val="014188"/>
                </a:solidFill>
              </a:rPr>
              <a:t>L</a:t>
            </a:r>
            <a:r>
              <a:rPr lang="en-US" altLang="en-US">
                <a:solidFill>
                  <a:srgbClr val="014188"/>
                </a:solidFill>
              </a:rPr>
              <a:t>)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altLang="en-US">
                <a:solidFill>
                  <a:srgbClr val="014188"/>
                </a:solidFill>
              </a:rPr>
              <a:t>Interfaces which are chemically stable with time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altLang="en-US">
                <a:solidFill>
                  <a:srgbClr val="014188"/>
                </a:solidFill>
              </a:rPr>
              <a:t>Minimal interdiffusion at the interfaces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altLang="en-US">
                <a:solidFill>
                  <a:srgbClr val="014188"/>
                </a:solidFill>
              </a:rPr>
              <a:t>Minimal interfacial roughness (no crystallite formation within the layers, no shadowing in the coating process, surface mobility)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altLang="en-US">
                <a:solidFill>
                  <a:srgbClr val="014188"/>
                </a:solidFill>
              </a:rPr>
              <a:t>Thermal stability during illumination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altLang="en-US">
                <a:solidFill>
                  <a:srgbClr val="014188"/>
                </a:solidFill>
              </a:rPr>
              <a:t>Chemically stable vacuum interface(e.g., Si0</a:t>
            </a:r>
            <a:r>
              <a:rPr lang="en-US" altLang="en-US" baseline="-25000">
                <a:solidFill>
                  <a:srgbClr val="014188"/>
                </a:solidFill>
              </a:rPr>
              <a:t>2</a:t>
            </a:r>
            <a:r>
              <a:rPr lang="en-US" altLang="en-US">
                <a:solidFill>
                  <a:srgbClr val="014188"/>
                </a:solidFill>
              </a:rPr>
              <a:t> or capping layer)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altLang="en-US">
                <a:solidFill>
                  <a:srgbClr val="014188"/>
                </a:solidFill>
              </a:rPr>
              <a:t>Uniform coating thickness</a:t>
            </a:r>
          </a:p>
        </p:txBody>
      </p:sp>
    </p:spTree>
    <p:extLst>
      <p:ext uri="{BB962C8B-B14F-4D97-AF65-F5344CB8AC3E}">
        <p14:creationId xmlns:p14="http://schemas.microsoft.com/office/powerpoint/2010/main" val="3007796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E0CF0E-1B8E-449F-BFC4-872206BCD8AC}" type="slidenum">
              <a:rPr lang="en-US" altLang="en-US" sz="900">
                <a:solidFill>
                  <a:srgbClr val="177A6F"/>
                </a:solidFill>
              </a:rPr>
              <a:pPr/>
              <a:t>37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7054850" cy="762000"/>
          </a:xfrm>
        </p:spPr>
        <p:txBody>
          <a:bodyPr/>
          <a:lstStyle/>
          <a:p>
            <a:pPr algn="ctr" eaLnBrk="1" hangingPunct="1"/>
            <a:r>
              <a:rPr lang="en-US" altLang="en-US" smtClean="0"/>
              <a:t>Atomic scattering factors for Silicon (Z = 14)</a:t>
            </a:r>
          </a:p>
        </p:txBody>
      </p:sp>
      <p:pic>
        <p:nvPicPr>
          <p:cNvPr id="26628" name="Picture 4" descr="LBL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9850"/>
            <a:ext cx="11763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1" y="854075"/>
            <a:ext cx="7242048" cy="55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31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1AEB58-A8AB-44BE-885D-BDF19B19453E}" type="slidenum">
              <a:rPr lang="en-US" altLang="en-US" sz="900">
                <a:solidFill>
                  <a:srgbClr val="177A6F"/>
                </a:solidFill>
              </a:rPr>
              <a:pPr/>
              <a:t>38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300163" y="0"/>
            <a:ext cx="6600825" cy="762000"/>
          </a:xfrm>
        </p:spPr>
        <p:txBody>
          <a:bodyPr/>
          <a:lstStyle/>
          <a:p>
            <a:pPr algn="ctr" eaLnBrk="1" hangingPunct="1"/>
            <a:r>
              <a:rPr lang="en-US" altLang="en-US" smtClean="0"/>
              <a:t>Atomic scattering factors for Molybdenum (Z = 42)</a:t>
            </a:r>
          </a:p>
        </p:txBody>
      </p:sp>
      <p:pic>
        <p:nvPicPr>
          <p:cNvPr id="27652" name="Picture 4" descr="LBL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9850"/>
            <a:ext cx="11763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81" y="880940"/>
            <a:ext cx="7075496" cy="57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24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F26E10-69CA-4FC5-AF2D-FE51236E8A58}" type="slidenum">
              <a:rPr lang="en-US" altLang="en-US" sz="900">
                <a:solidFill>
                  <a:srgbClr val="177A6F"/>
                </a:solidFill>
              </a:rPr>
              <a:pPr/>
              <a:t>39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Mo/Si multilayer interference coating for EUV lithography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2363788"/>
            <a:ext cx="4176713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206375" y="1003300"/>
            <a:ext cx="4699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600C46"/>
                </a:solidFill>
              </a:rPr>
              <a:t>Molybdenum as the “scattering layer”</a:t>
            </a:r>
          </a:p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600C46"/>
                </a:solidFill>
              </a:rPr>
              <a:t>Silicon as the non-absorbing “spacing layer”</a:t>
            </a:r>
          </a:p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600C46"/>
                </a:solidFill>
              </a:rPr>
              <a:t>Actually an exaggeration, the complex refractive index</a:t>
            </a:r>
            <a:br>
              <a:rPr lang="en-US" altLang="en-US" sz="1800" dirty="0">
                <a:solidFill>
                  <a:srgbClr val="600C46"/>
                </a:solidFill>
              </a:rPr>
            </a:br>
            <a:r>
              <a:rPr lang="en-US" altLang="en-US" sz="1800" dirty="0">
                <a:solidFill>
                  <a:srgbClr val="600C46"/>
                </a:solidFill>
              </a:rPr>
              <a:t>of each material plays a role in the reflection process</a:t>
            </a:r>
          </a:p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600C46"/>
                </a:solidFill>
              </a:rPr>
              <a:t>The absorption edge Si-L</a:t>
            </a:r>
            <a:r>
              <a:rPr lang="en-US" altLang="en-US" sz="1800" baseline="-15000" dirty="0">
                <a:solidFill>
                  <a:srgbClr val="600C46"/>
                </a:solidFill>
              </a:rPr>
              <a:t>3</a:t>
            </a:r>
            <a:r>
              <a:rPr lang="en-US" altLang="en-US" sz="1800" dirty="0">
                <a:solidFill>
                  <a:srgbClr val="600C46"/>
                </a:solidFill>
              </a:rPr>
              <a:t> = 99.2 eV </a:t>
            </a:r>
            <a:br>
              <a:rPr lang="en-US" altLang="en-US" sz="1800" dirty="0">
                <a:solidFill>
                  <a:srgbClr val="600C46"/>
                </a:solidFill>
              </a:rPr>
            </a:br>
            <a:r>
              <a:rPr lang="en-US" altLang="en-US" sz="1800" dirty="0">
                <a:solidFill>
                  <a:srgbClr val="600C46"/>
                </a:solidFill>
              </a:rPr>
              <a:t>(12.5 nm)</a:t>
            </a:r>
          </a:p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600C46"/>
                </a:solidFill>
              </a:rPr>
              <a:t>Higher photon energies are absorbed in Si,</a:t>
            </a:r>
            <a:br>
              <a:rPr lang="en-US" altLang="en-US" sz="1800" dirty="0">
                <a:solidFill>
                  <a:srgbClr val="600C46"/>
                </a:solidFill>
              </a:rPr>
            </a:br>
            <a:r>
              <a:rPr lang="en-US" altLang="en-US" sz="1800" dirty="0">
                <a:solidFill>
                  <a:srgbClr val="600C46"/>
                </a:solidFill>
              </a:rPr>
              <a:t>lower photon energies (longer wavelengths) </a:t>
            </a:r>
            <a:br>
              <a:rPr lang="en-US" altLang="en-US" sz="1800" dirty="0">
                <a:solidFill>
                  <a:srgbClr val="600C46"/>
                </a:solidFill>
              </a:rPr>
            </a:br>
            <a:r>
              <a:rPr lang="en-US" altLang="en-US" sz="1800" dirty="0">
                <a:solidFill>
                  <a:srgbClr val="600C46"/>
                </a:solidFill>
              </a:rPr>
              <a:t>are not.</a:t>
            </a:r>
          </a:p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600C46"/>
                </a:solidFill>
              </a:rPr>
              <a:t>Typically </a:t>
            </a:r>
            <a:r>
              <a:rPr lang="en-US" altLang="en-US" sz="1800" dirty="0">
                <a:solidFill>
                  <a:srgbClr val="600C46"/>
                </a:solidFill>
                <a:latin typeface="Symbol" panose="05050102010706020507" pitchFamily="18" charset="2"/>
              </a:rPr>
              <a:t>l</a:t>
            </a:r>
            <a:r>
              <a:rPr lang="en-US" altLang="en-US" sz="1800" dirty="0">
                <a:solidFill>
                  <a:srgbClr val="600C46"/>
                </a:solidFill>
              </a:rPr>
              <a:t> = </a:t>
            </a:r>
            <a:r>
              <a:rPr lang="en-US" altLang="en-US" sz="1800" dirty="0" smtClean="0">
                <a:solidFill>
                  <a:srgbClr val="600C46"/>
                </a:solidFill>
              </a:rPr>
              <a:t>13.5 nm for EUV lithography.</a:t>
            </a:r>
            <a:endParaRPr lang="en-US" altLang="en-US" sz="1800" dirty="0">
              <a:solidFill>
                <a:srgbClr val="600C46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600C46"/>
                </a:solidFill>
              </a:rPr>
              <a:t>Molybdenum has relatively good scattering properties in </a:t>
            </a:r>
            <a:r>
              <a:rPr lang="en-US" altLang="en-US" sz="1800" dirty="0" smtClean="0">
                <a:solidFill>
                  <a:srgbClr val="600C46"/>
                </a:solidFill>
              </a:rPr>
              <a:t>this photon </a:t>
            </a:r>
            <a:r>
              <a:rPr lang="en-US" altLang="en-US" sz="1800" dirty="0">
                <a:solidFill>
                  <a:srgbClr val="600C46"/>
                </a:solidFill>
              </a:rPr>
              <a:t>energy (wavelength) region, with limited absorption.</a:t>
            </a:r>
          </a:p>
        </p:txBody>
      </p:sp>
    </p:spTree>
    <p:extLst>
      <p:ext uri="{BB962C8B-B14F-4D97-AF65-F5344CB8AC3E}">
        <p14:creationId xmlns:p14="http://schemas.microsoft.com/office/powerpoint/2010/main" val="3858060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Scattering, refraction, and reflection</a:t>
            </a: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7D6CAD0-ABD2-A842-9575-76903F9EDEA1}" type="slidenum">
              <a:rPr lang="en-US" smtClean="0"/>
              <a:pPr/>
              <a:t>4</a:t>
            </a:fld>
            <a:endParaRPr lang="en-US" smtClean="0"/>
          </a:p>
        </p:txBody>
      </p:sp>
      <p:pic>
        <p:nvPicPr>
          <p:cNvPr id="17412" name="Picture 3" descr="Ch02_ScatRefrReflc_Jan20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939800"/>
            <a:ext cx="8469313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4B4630-CFBB-4C8A-B7E5-8EEF9373EE65}" type="slidenum">
              <a:rPr lang="en-US" altLang="en-US" sz="900">
                <a:solidFill>
                  <a:srgbClr val="177A6F"/>
                </a:solidFill>
              </a:rPr>
              <a:pPr/>
              <a:t>40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Multilayer mirrors satisfy the Bragg condition</a:t>
            </a:r>
          </a:p>
        </p:txBody>
      </p:sp>
      <p:pic>
        <p:nvPicPr>
          <p:cNvPr id="19460" name="Picture 4" descr="Ch04_MltlyrMirBrag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1004888"/>
            <a:ext cx="5621337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824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FEB4135-8E98-4710-A83D-07C15C80F274}" type="slidenum">
              <a:rPr lang="en-US" altLang="en-US" sz="900">
                <a:solidFill>
                  <a:srgbClr val="177A6F"/>
                </a:solidFill>
              </a:rPr>
              <a:pPr/>
              <a:t>41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Multilayer mirrors satisfy the Bragg condition</a:t>
            </a:r>
          </a:p>
        </p:txBody>
      </p:sp>
      <p:pic>
        <p:nvPicPr>
          <p:cNvPr id="21508" name="Picture 3" descr="Ch04_MltlyrMirBrag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938213"/>
            <a:ext cx="557212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629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0CA074-0428-458B-805B-CF5F6154DFC9}" type="slidenum">
              <a:rPr lang="en-US" altLang="en-US" sz="900">
                <a:solidFill>
                  <a:srgbClr val="177A6F"/>
                </a:solidFill>
              </a:rPr>
              <a:pPr/>
              <a:t>42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 angular scan of a multilayer mirror performs a Fourier-transform of the density profile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046163"/>
            <a:ext cx="7921625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62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6D7D75A-D8CE-4CF8-8BCB-E985043F3CC4}" type="slidenum">
              <a:rPr lang="en-US" altLang="en-US" sz="900">
                <a:solidFill>
                  <a:srgbClr val="177A6F"/>
                </a:solidFill>
              </a:rPr>
              <a:pPr/>
              <a:t>43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High order reflections from a multilayer coating</a:t>
            </a:r>
          </a:p>
        </p:txBody>
      </p:sp>
      <p:pic>
        <p:nvPicPr>
          <p:cNvPr id="24580" name="Picture 3" descr="Ch04_HiOrdrRef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276350"/>
            <a:ext cx="8694737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54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080775-8CBC-440C-8FA5-369E143C2603}" type="slidenum">
              <a:rPr lang="en-US" altLang="en-US" sz="900">
                <a:solidFill>
                  <a:srgbClr val="177A6F"/>
                </a:solidFill>
              </a:rPr>
              <a:pPr/>
              <a:t>44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33475" y="0"/>
            <a:ext cx="7145338" cy="762000"/>
          </a:xfrm>
        </p:spPr>
        <p:txBody>
          <a:bodyPr/>
          <a:lstStyle/>
          <a:p>
            <a:pPr algn="ctr" eaLnBrk="1" hangingPunct="1"/>
            <a:r>
              <a:rPr lang="en-US" altLang="en-US" smtClean="0"/>
              <a:t>Optimized reflectivity with thin “high-Z” layers</a:t>
            </a:r>
          </a:p>
        </p:txBody>
      </p:sp>
      <p:pic>
        <p:nvPicPr>
          <p:cNvPr id="28676" name="Picture 3" descr="LBL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9850"/>
            <a:ext cx="11763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Ch04_OptomizReflc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458913"/>
            <a:ext cx="8653463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995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78"/>
            <a:ext cx="8180387" cy="762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Borrmann</a:t>
            </a:r>
            <a:r>
              <a:rPr lang="en-US" dirty="0" smtClean="0"/>
              <a:t> effect in crystals and  multilayer mirrors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4" name="Picture 3" descr="C:\Users\attwood\Desktop\CUP II\Ch 3 CUP II Figures\Ch03_F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793" y="1519707"/>
            <a:ext cx="7339707" cy="386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88273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769EC14-F8C1-48AC-A0DE-A292D29F165A}" type="slidenum">
              <a:rPr lang="en-US" altLang="en-US" sz="900">
                <a:solidFill>
                  <a:srgbClr val="177A6F"/>
                </a:solidFill>
              </a:rPr>
              <a:pPr/>
              <a:t>46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0" y="0"/>
            <a:ext cx="6702425" cy="762000"/>
          </a:xfrm>
        </p:spPr>
        <p:txBody>
          <a:bodyPr/>
          <a:lstStyle/>
          <a:p>
            <a:pPr algn="ctr" eaLnBrk="1" hangingPunct="1"/>
            <a:r>
              <a:rPr lang="en-US" altLang="en-US" smtClean="0"/>
              <a:t>Scattering of radiation by a sinusoidal density distribution (atoms or electrons)</a:t>
            </a:r>
          </a:p>
        </p:txBody>
      </p:sp>
      <p:pic>
        <p:nvPicPr>
          <p:cNvPr id="17412" name="Picture 3" descr="LBL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9850"/>
            <a:ext cx="11763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Ch04_F02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274763"/>
            <a:ext cx="81407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214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general scattering diagram</a:t>
            </a:r>
          </a:p>
        </p:txBody>
      </p:sp>
      <p:sp>
        <p:nvSpPr>
          <p:cNvPr id="3789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CFC912-ADDB-4745-850C-D9B4871C537F}" type="slidenum">
              <a:rPr lang="en-US" altLang="en-US" sz="900">
                <a:solidFill>
                  <a:srgbClr val="177A6F"/>
                </a:solidFill>
              </a:rPr>
              <a:pPr/>
              <a:t>47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pic>
        <p:nvPicPr>
          <p:cNvPr id="37892" name="Picture 3" descr="Ch02_GenScattD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889000"/>
            <a:ext cx="88773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976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B13C86-7263-4EF7-9B83-4292D28F26D4}" type="slidenum">
              <a:rPr lang="en-US" altLang="en-US" sz="900">
                <a:solidFill>
                  <a:srgbClr val="177A6F"/>
                </a:solidFill>
              </a:rPr>
              <a:pPr/>
              <a:t>48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Sputtered deposition of a multilayer coating</a:t>
            </a:r>
          </a:p>
        </p:txBody>
      </p:sp>
      <p:pic>
        <p:nvPicPr>
          <p:cNvPr id="34820" name="Picture 3" descr="Ch04_SputtrdDe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5" y="901341"/>
            <a:ext cx="7060031" cy="524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3976" y="6246310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dirty="0" smtClean="0"/>
              <a:t>Courtesy of J. Underwood, LBL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4741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Multilayer coatings measurements at the ALS</a:t>
            </a:r>
          </a:p>
        </p:txBody>
      </p:sp>
      <p:sp>
        <p:nvSpPr>
          <p:cNvPr id="7987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62929C-33F7-8148-8A99-489B8E84BD75}" type="slidenum">
              <a:rPr lang="en-US" smtClean="0"/>
              <a:pPr/>
              <a:t>49</a:t>
            </a:fld>
            <a:endParaRPr lang="en-US" smtClean="0"/>
          </a:p>
        </p:txBody>
      </p:sp>
      <p:graphicFrame>
        <p:nvGraphicFramePr>
          <p:cNvPr id="79874" name="Object 6"/>
          <p:cNvGraphicFramePr>
            <a:graphicFrameLocks noChangeAspect="1"/>
          </p:cNvGraphicFramePr>
          <p:nvPr/>
        </p:nvGraphicFramePr>
        <p:xfrm>
          <a:off x="5973763" y="1393825"/>
          <a:ext cx="3138487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Photo Editor Photo" r:id="rId3" imgW="13295238" imgH="8828571" progId="">
                  <p:embed/>
                </p:oleObj>
              </mc:Choice>
              <mc:Fallback>
                <p:oleObj name="Photo Editor Photo" r:id="rId3" imgW="13295238" imgH="8828571" progId="">
                  <p:embed/>
                  <p:pic>
                    <p:nvPicPr>
                      <p:cNvPr id="798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3763" y="1393825"/>
                        <a:ext cx="3138487" cy="193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78" name="Picture 7" descr="WorldReferenceGraph_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4838" y="1306513"/>
            <a:ext cx="2770187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875" name="Object 8"/>
          <p:cNvGraphicFramePr>
            <a:graphicFrameLocks noChangeAspect="1"/>
          </p:cNvGraphicFramePr>
          <p:nvPr/>
        </p:nvGraphicFramePr>
        <p:xfrm>
          <a:off x="2982913" y="3960813"/>
          <a:ext cx="3155950" cy="267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Graph" r:id="rId6" imgW="3677107" imgH="3115056" progId="">
                  <p:embed/>
                </p:oleObj>
              </mc:Choice>
              <mc:Fallback>
                <p:oleObj name="Graph" r:id="rId6" imgW="3677107" imgH="3115056" progId="">
                  <p:embed/>
                  <p:pic>
                    <p:nvPicPr>
                      <p:cNvPr id="7987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913" y="3960813"/>
                        <a:ext cx="3155950" cy="267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79" name="Picture 10" descr="Wrenching_smal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2713" y="1917720"/>
            <a:ext cx="2913062" cy="17938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80" name="Picture 11" descr="Yanwei_FarhadCropSmal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8113" y="3960813"/>
            <a:ext cx="2844800" cy="2253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81" name="Picture 12" descr="EG_MeasuredSimulatedGraph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00800" y="4256088"/>
            <a:ext cx="26384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2" name="Text Box 13"/>
          <p:cNvSpPr txBox="1">
            <a:spLocks noChangeArrowheads="1"/>
          </p:cNvSpPr>
          <p:nvPr/>
        </p:nvSpPr>
        <p:spPr bwMode="auto">
          <a:xfrm rot="-5400000">
            <a:off x="5610225" y="4840288"/>
            <a:ext cx="13858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Reflectance</a:t>
            </a:r>
          </a:p>
        </p:txBody>
      </p:sp>
      <p:sp>
        <p:nvSpPr>
          <p:cNvPr id="79883" name="Rectangle 14"/>
          <p:cNvSpPr>
            <a:spLocks noChangeArrowheads="1"/>
          </p:cNvSpPr>
          <p:nvPr/>
        </p:nvSpPr>
        <p:spPr bwMode="auto">
          <a:xfrm>
            <a:off x="3203575" y="942975"/>
            <a:ext cx="2743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5000"/>
              </a:spcBef>
            </a:pPr>
            <a:r>
              <a:rPr lang="en-US" sz="1600" b="1">
                <a:solidFill>
                  <a:srgbClr val="014188"/>
                </a:solidFill>
                <a:sym typeface="Symbol" charset="2"/>
              </a:rPr>
              <a:t>World reference standard</a:t>
            </a:r>
            <a:endParaRPr lang="en-US" sz="1600" b="1">
              <a:solidFill>
                <a:srgbClr val="014188"/>
              </a:solidFill>
            </a:endParaRPr>
          </a:p>
        </p:txBody>
      </p:sp>
      <p:sp>
        <p:nvSpPr>
          <p:cNvPr id="79884" name="Rectangle 15"/>
          <p:cNvSpPr>
            <a:spLocks noChangeArrowheads="1"/>
          </p:cNvSpPr>
          <p:nvPr/>
        </p:nvSpPr>
        <p:spPr bwMode="auto">
          <a:xfrm>
            <a:off x="6111875" y="879475"/>
            <a:ext cx="2727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5000"/>
              </a:spcBef>
            </a:pPr>
            <a:r>
              <a:rPr lang="en-US" sz="1600" b="1" dirty="0">
                <a:solidFill>
                  <a:srgbClr val="014188"/>
                </a:solidFill>
                <a:sym typeface="Symbol" charset="2"/>
              </a:rPr>
              <a:t>Creating uniformity for </a:t>
            </a:r>
            <a:br>
              <a:rPr lang="en-US" sz="1600" b="1" dirty="0">
                <a:solidFill>
                  <a:srgbClr val="014188"/>
                </a:solidFill>
                <a:sym typeface="Symbol" charset="2"/>
              </a:rPr>
            </a:br>
            <a:r>
              <a:rPr lang="en-US" sz="1600" b="1" dirty="0">
                <a:solidFill>
                  <a:srgbClr val="014188"/>
                </a:solidFill>
                <a:latin typeface="Symbol" charset="2"/>
                <a:sym typeface="Symbol" charset="2"/>
              </a:rPr>
              <a:t></a:t>
            </a:r>
            <a:r>
              <a:rPr lang="en-US" sz="1600" b="1" dirty="0">
                <a:solidFill>
                  <a:srgbClr val="014188"/>
                </a:solidFill>
                <a:sym typeface="Symbol" charset="2"/>
              </a:rPr>
              <a:t>/50 optics</a:t>
            </a:r>
            <a:endParaRPr lang="en-US" sz="1600" b="1" dirty="0">
              <a:solidFill>
                <a:srgbClr val="014188"/>
              </a:solidFill>
            </a:endParaRPr>
          </a:p>
        </p:txBody>
      </p:sp>
      <p:sp>
        <p:nvSpPr>
          <p:cNvPr id="79885" name="Rectangle 17"/>
          <p:cNvSpPr>
            <a:spLocks noChangeArrowheads="1"/>
          </p:cNvSpPr>
          <p:nvPr/>
        </p:nvSpPr>
        <p:spPr bwMode="auto">
          <a:xfrm>
            <a:off x="3136900" y="3516313"/>
            <a:ext cx="2979738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5000"/>
              </a:spcBef>
            </a:pPr>
            <a:r>
              <a:rPr lang="en-US" sz="1600" b="1">
                <a:solidFill>
                  <a:srgbClr val="014188"/>
                </a:solidFill>
                <a:sym typeface="Symbol" charset="2"/>
              </a:rPr>
              <a:t>World record in </a:t>
            </a:r>
            <a:br>
              <a:rPr lang="en-US" sz="1600" b="1">
                <a:solidFill>
                  <a:srgbClr val="014188"/>
                </a:solidFill>
                <a:sym typeface="Symbol" charset="2"/>
              </a:rPr>
            </a:br>
            <a:r>
              <a:rPr lang="en-US" sz="1600" b="1">
                <a:solidFill>
                  <a:srgbClr val="014188"/>
                </a:solidFill>
                <a:sym typeface="Symbol" charset="2"/>
              </a:rPr>
              <a:t>water window</a:t>
            </a:r>
            <a:endParaRPr lang="en-US" sz="1600" b="1">
              <a:solidFill>
                <a:srgbClr val="014188"/>
              </a:solidFill>
            </a:endParaRPr>
          </a:p>
        </p:txBody>
      </p:sp>
      <p:sp>
        <p:nvSpPr>
          <p:cNvPr id="79886" name="Rectangle 18"/>
          <p:cNvSpPr>
            <a:spLocks noChangeArrowheads="1"/>
          </p:cNvSpPr>
          <p:nvPr/>
        </p:nvSpPr>
        <p:spPr bwMode="auto">
          <a:xfrm>
            <a:off x="6364288" y="3449638"/>
            <a:ext cx="26670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5000"/>
              </a:spcBef>
            </a:pPr>
            <a:r>
              <a:rPr lang="en-US" sz="1600" b="1">
                <a:solidFill>
                  <a:srgbClr val="014188"/>
                </a:solidFill>
                <a:sym typeface="Symbol" charset="2"/>
              </a:rPr>
              <a:t>Wide band, narrow band, and chirped mirrors </a:t>
            </a:r>
            <a:br>
              <a:rPr lang="en-US" sz="1600" b="1">
                <a:solidFill>
                  <a:srgbClr val="014188"/>
                </a:solidFill>
                <a:sym typeface="Symbol" charset="2"/>
              </a:rPr>
            </a:br>
            <a:r>
              <a:rPr lang="en-US" sz="1600" b="1">
                <a:solidFill>
                  <a:srgbClr val="014188"/>
                </a:solidFill>
                <a:sym typeface="Symbol" charset="2"/>
              </a:rPr>
              <a:t>for fsec applications</a:t>
            </a:r>
            <a:endParaRPr lang="en-US" sz="1600" b="1">
              <a:solidFill>
                <a:srgbClr val="014188"/>
              </a:solidFill>
            </a:endParaRPr>
          </a:p>
        </p:txBody>
      </p:sp>
      <p:sp>
        <p:nvSpPr>
          <p:cNvPr id="79887" name="Text Box 19"/>
          <p:cNvSpPr txBox="1">
            <a:spLocks noChangeArrowheads="1"/>
          </p:cNvSpPr>
          <p:nvPr/>
        </p:nvSpPr>
        <p:spPr bwMode="auto">
          <a:xfrm>
            <a:off x="19050" y="963613"/>
            <a:ext cx="30622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14188"/>
                </a:solidFill>
              </a:rPr>
              <a:t>Eric </a:t>
            </a:r>
            <a:r>
              <a:rPr lang="en-US" sz="1400" dirty="0" err="1">
                <a:solidFill>
                  <a:srgbClr val="014188"/>
                </a:solidFill>
              </a:rPr>
              <a:t>Gullikson</a:t>
            </a:r>
            <a:r>
              <a:rPr lang="en-US" sz="1400" dirty="0">
                <a:solidFill>
                  <a:srgbClr val="014188"/>
                </a:solidFill>
              </a:rPr>
              <a:t>, </a:t>
            </a:r>
            <a:r>
              <a:rPr lang="en-US" sz="1400" dirty="0" err="1">
                <a:solidFill>
                  <a:srgbClr val="014188"/>
                </a:solidFill>
              </a:rPr>
              <a:t>Farhad</a:t>
            </a:r>
            <a:r>
              <a:rPr lang="en-US" sz="1400" dirty="0">
                <a:solidFill>
                  <a:srgbClr val="014188"/>
                </a:solidFill>
              </a:rPr>
              <a:t> </a:t>
            </a:r>
            <a:r>
              <a:rPr lang="en-US" sz="1400" dirty="0" err="1">
                <a:solidFill>
                  <a:srgbClr val="014188"/>
                </a:solidFill>
              </a:rPr>
              <a:t>Salmassi</a:t>
            </a:r>
            <a:r>
              <a:rPr lang="en-US" sz="1400" dirty="0">
                <a:solidFill>
                  <a:srgbClr val="014188"/>
                </a:solidFill>
              </a:rPr>
              <a:t>,</a:t>
            </a:r>
            <a:br>
              <a:rPr lang="en-US" sz="1400" dirty="0">
                <a:solidFill>
                  <a:srgbClr val="014188"/>
                </a:solidFill>
              </a:rPr>
            </a:br>
            <a:r>
              <a:rPr lang="en-US" sz="1400" dirty="0" err="1">
                <a:solidFill>
                  <a:srgbClr val="014188"/>
                </a:solidFill>
              </a:rPr>
              <a:t>Yanwei</a:t>
            </a:r>
            <a:r>
              <a:rPr lang="en-US" sz="1400" dirty="0">
                <a:solidFill>
                  <a:srgbClr val="014188"/>
                </a:solidFill>
              </a:rPr>
              <a:t> </a:t>
            </a:r>
            <a:r>
              <a:rPr lang="en-US" sz="1400" dirty="0" smtClean="0">
                <a:solidFill>
                  <a:srgbClr val="014188"/>
                </a:solidFill>
              </a:rPr>
              <a:t>Liu (AST, now SLAC), </a:t>
            </a:r>
            <a:r>
              <a:rPr lang="en-US" sz="1400" dirty="0">
                <a:solidFill>
                  <a:srgbClr val="014188"/>
                </a:solidFill>
              </a:rPr>
              <a:t>Andy Aquila </a:t>
            </a:r>
            <a:r>
              <a:rPr lang="en-US" sz="1400" dirty="0" smtClean="0">
                <a:solidFill>
                  <a:srgbClr val="014188"/>
                </a:solidFill>
              </a:rPr>
              <a:t>(AST, now LCLS), Franklin</a:t>
            </a:r>
            <a:br>
              <a:rPr lang="en-US" sz="1400" dirty="0" smtClean="0">
                <a:solidFill>
                  <a:srgbClr val="014188"/>
                </a:solidFill>
              </a:rPr>
            </a:br>
            <a:r>
              <a:rPr lang="en-US" sz="1400" dirty="0" smtClean="0">
                <a:solidFill>
                  <a:srgbClr val="014188"/>
                </a:solidFill>
              </a:rPr>
              <a:t>Dollar (UCB EP, now UC Irvine)</a:t>
            </a:r>
            <a:endParaRPr lang="en-US" sz="1400" dirty="0">
              <a:solidFill>
                <a:srgbClr val="014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07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7" y="0"/>
            <a:ext cx="8235181" cy="762000"/>
          </a:xfrm>
        </p:spPr>
        <p:txBody>
          <a:bodyPr/>
          <a:lstStyle/>
          <a:p>
            <a:r>
              <a:rPr lang="en-US" dirty="0" smtClean="0"/>
              <a:t>Wave propagation and refractive index at x-ray wavelengths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0B9794-5E8B-8E4C-BB25-B43B1322973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Picture 3" descr="Ch03_F00_Jan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882281"/>
            <a:ext cx="8351520" cy="569976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F9FFB6-7609-4C8A-8B5A-88E431114BCD}" type="slidenum">
              <a:rPr lang="en-US" altLang="en-US" sz="900">
                <a:solidFill>
                  <a:srgbClr val="177A6F"/>
                </a:solidFill>
              </a:rPr>
              <a:pPr/>
              <a:t>50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Computed reflectivity of a W/C x-ray multilayer mirror</a:t>
            </a:r>
          </a:p>
        </p:txBody>
      </p:sp>
      <p:pic>
        <p:nvPicPr>
          <p:cNvPr id="23556" name="Picture 3" descr="Ch04_ComputdRefl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1039813"/>
            <a:ext cx="6234113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762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D582A87-9F33-4D33-ADE3-C3756D2C3E19}" type="slidenum">
              <a:rPr lang="en-US" altLang="en-US" sz="900">
                <a:solidFill>
                  <a:srgbClr val="177A6F"/>
                </a:solidFill>
              </a:rPr>
              <a:pPr/>
              <a:t>51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908050" y="0"/>
            <a:ext cx="7334250" cy="762000"/>
          </a:xfrm>
        </p:spPr>
        <p:txBody>
          <a:bodyPr/>
          <a:lstStyle/>
          <a:p>
            <a:pPr algn="ctr" eaLnBrk="1" hangingPunct="1"/>
            <a:r>
              <a:rPr lang="en-US" altLang="en-US" smtClean="0"/>
              <a:t>Buried, trace amounts of iron in a defective silicon solar cell</a:t>
            </a:r>
          </a:p>
        </p:txBody>
      </p:sp>
      <p:pic>
        <p:nvPicPr>
          <p:cNvPr id="36868" name="Picture 3" descr="LBL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9850"/>
            <a:ext cx="11763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Ch04_F14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246188"/>
            <a:ext cx="84931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328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61EC801-9E0F-4B53-8CC3-FFAEED9DE21A}" type="slidenum">
              <a:rPr lang="en-US" altLang="en-US" sz="900">
                <a:solidFill>
                  <a:srgbClr val="177A6F"/>
                </a:solidFill>
              </a:rPr>
              <a:pPr/>
              <a:t>52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Cassegrain telescope</a:t>
            </a:r>
          </a:p>
        </p:txBody>
      </p:sp>
      <p:pic>
        <p:nvPicPr>
          <p:cNvPr id="47108" name="Picture 3" descr="Ch04_CassegrainT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016125"/>
            <a:ext cx="8294688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7188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0014ACB-05A3-4BAF-8EB6-1BF934A5B66E}" type="slidenum">
              <a:rPr lang="en-US" altLang="en-US" sz="900">
                <a:solidFill>
                  <a:srgbClr val="177A6F"/>
                </a:solidFill>
              </a:rPr>
              <a:pPr/>
              <a:t>53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Extreme ultraviolet astronomy</a:t>
            </a:r>
          </a:p>
        </p:txBody>
      </p:sp>
      <p:pic>
        <p:nvPicPr>
          <p:cNvPr id="48132" name="Picture 3" descr="Ch04_EUVastron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58850"/>
            <a:ext cx="82296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316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8B5DBC-5471-464F-8383-484D08BBEA42}" type="slidenum">
              <a:rPr lang="en-US" altLang="en-US" sz="900">
                <a:solidFill>
                  <a:srgbClr val="177A6F"/>
                </a:solidFill>
              </a:rPr>
              <a:pPr/>
              <a:t>54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EUV image of the solar corona showing loops near the solar limb</a:t>
            </a:r>
          </a:p>
        </p:txBody>
      </p:sp>
      <p:pic>
        <p:nvPicPr>
          <p:cNvPr id="49156" name="Picture 3" descr="Ch04_F10VG_Sept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874713"/>
            <a:ext cx="7339012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3486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8448794" indent="-28105894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8D214FB-365F-496A-B197-5D1149F54C5C}" type="slidenum">
              <a:rPr lang="en-US" altLang="en-US" sz="675">
                <a:solidFill>
                  <a:srgbClr val="177A6F"/>
                </a:solidFill>
              </a:rPr>
              <a:pPr/>
              <a:t>55</a:t>
            </a:fld>
            <a:endParaRPr lang="en-US" altLang="en-US" sz="675">
              <a:solidFill>
                <a:srgbClr val="177A6F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Dynamics of the solar corona</a:t>
            </a:r>
          </a:p>
        </p:txBody>
      </p:sp>
      <p:pic>
        <p:nvPicPr>
          <p:cNvPr id="50180" name="Picture 3" descr="Ch04_DynamicsS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11" y="1009510"/>
            <a:ext cx="7164904" cy="517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4441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 bandwidth mirrors needed for </a:t>
            </a:r>
            <a:r>
              <a:rPr lang="en-US" dirty="0" err="1" smtClean="0"/>
              <a:t>asec</a:t>
            </a:r>
            <a:r>
              <a:rPr lang="en-US" dirty="0" smtClean="0"/>
              <a:t>/</a:t>
            </a:r>
            <a:r>
              <a:rPr lang="en-US" dirty="0" err="1" smtClean="0"/>
              <a:t>fsec</a:t>
            </a:r>
            <a:r>
              <a:rPr lang="en-US" dirty="0" smtClean="0"/>
              <a:t> pulses</a:t>
            </a: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2A32B4A-ABD7-CC4A-B7D0-4F74F6B06106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1295400" y="437515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1925" name="Text Box 4"/>
          <p:cNvSpPr txBox="1">
            <a:spLocks noChangeArrowheads="1"/>
          </p:cNvSpPr>
          <p:nvPr/>
        </p:nvSpPr>
        <p:spPr bwMode="auto">
          <a:xfrm>
            <a:off x="5638800" y="1479550"/>
            <a:ext cx="3073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19063" indent="-119063">
              <a:spcBef>
                <a:spcPct val="50000"/>
              </a:spcBef>
              <a:buFontTx/>
              <a:buChar char="•"/>
            </a:pPr>
            <a:r>
              <a:rPr lang="en-US" sz="1600" dirty="0"/>
              <a:t>Multilayer mirrors depend on constructive interference from individual interfaces</a:t>
            </a:r>
          </a:p>
          <a:p>
            <a:pPr marL="119063" indent="-119063">
              <a:spcBef>
                <a:spcPct val="50000"/>
              </a:spcBef>
              <a:buFontTx/>
              <a:buChar char="•"/>
            </a:pPr>
            <a:r>
              <a:rPr lang="en-US" sz="1600" dirty="0"/>
              <a:t>Higher reflectivity needs more layers</a:t>
            </a:r>
          </a:p>
          <a:p>
            <a:pPr marL="119063" indent="-119063">
              <a:spcBef>
                <a:spcPct val="50000"/>
              </a:spcBef>
              <a:buFontTx/>
              <a:buChar char="•"/>
            </a:pPr>
            <a:r>
              <a:rPr lang="en-US" sz="1600" dirty="0"/>
              <a:t>Bandwidth gets narrower with more layers</a:t>
            </a:r>
          </a:p>
          <a:p>
            <a:pPr marL="119063" indent="-119063">
              <a:spcBef>
                <a:spcPct val="50000"/>
              </a:spcBef>
              <a:buFontTx/>
              <a:buChar char="•"/>
            </a:pPr>
            <a:endParaRPr lang="en-US" sz="1600" dirty="0"/>
          </a:p>
          <a:p>
            <a:pPr marL="119063" indent="-119063">
              <a:spcBef>
                <a:spcPct val="50000"/>
              </a:spcBef>
            </a:pPr>
            <a:r>
              <a:rPr lang="en-US" sz="1600" dirty="0" err="1"/>
              <a:t>Attosecond</a:t>
            </a:r>
            <a:r>
              <a:rPr lang="en-US" sz="1600" dirty="0"/>
              <a:t> pulse</a:t>
            </a:r>
          </a:p>
          <a:p>
            <a:pPr marL="119063" indent="-119063">
              <a:spcBef>
                <a:spcPct val="50000"/>
              </a:spcBef>
              <a:buFont typeface="Wingdings" charset="2"/>
              <a:buChar char="à"/>
            </a:pPr>
            <a:r>
              <a:rPr lang="en-US" sz="1600" dirty="0">
                <a:sym typeface="Wingdings" charset="2"/>
              </a:rPr>
              <a:t> Broad bandwidth</a:t>
            </a:r>
          </a:p>
          <a:p>
            <a:pPr marL="119063" indent="-119063">
              <a:spcBef>
                <a:spcPct val="50000"/>
              </a:spcBef>
              <a:buFont typeface="Wingdings" charset="2"/>
              <a:buChar char="à"/>
            </a:pPr>
            <a:r>
              <a:rPr lang="en-US" sz="1600" dirty="0"/>
              <a:t> Limited number of layers</a:t>
            </a:r>
          </a:p>
          <a:p>
            <a:pPr marL="119063" indent="-119063">
              <a:spcBef>
                <a:spcPct val="50000"/>
              </a:spcBef>
              <a:buFont typeface="Wingdings" charset="2"/>
              <a:buChar char="à"/>
            </a:pPr>
            <a:endParaRPr lang="en-US" sz="1600" dirty="0"/>
          </a:p>
          <a:p>
            <a:pPr marL="119063" indent="-119063">
              <a:spcBef>
                <a:spcPct val="50000"/>
              </a:spcBef>
              <a:buFont typeface="Wingdings" charset="2"/>
              <a:buNone/>
            </a:pPr>
            <a:r>
              <a:rPr lang="en-US" sz="1600" b="1" dirty="0">
                <a:solidFill>
                  <a:srgbClr val="9713CB"/>
                </a:solidFill>
              </a:rPr>
              <a:t>N&lt;10 layers required for </a:t>
            </a:r>
          </a:p>
          <a:p>
            <a:pPr marL="119063" indent="-119063">
              <a:spcBef>
                <a:spcPct val="50000"/>
              </a:spcBef>
              <a:buFont typeface="Wingdings" charset="2"/>
              <a:buNone/>
            </a:pPr>
            <a:r>
              <a:rPr lang="en-US" sz="1600" b="1" dirty="0">
                <a:solidFill>
                  <a:srgbClr val="9713CB"/>
                </a:solidFill>
              </a:rPr>
              <a:t>200 as pulse (@13nm)</a:t>
            </a:r>
          </a:p>
        </p:txBody>
      </p:sp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563688"/>
            <a:ext cx="4241800" cy="4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7" name="Text Box 4"/>
          <p:cNvSpPr txBox="1">
            <a:spLocks noChangeArrowheads="1"/>
          </p:cNvSpPr>
          <p:nvPr/>
        </p:nvSpPr>
        <p:spPr bwMode="auto">
          <a:xfrm>
            <a:off x="957073" y="94615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14188"/>
                </a:solidFill>
                <a:latin typeface="Calibri" charset="0"/>
              </a:rPr>
              <a:t>∆E(eV) </a:t>
            </a:r>
            <a:r>
              <a:rPr lang="en-US" dirty="0">
                <a:solidFill>
                  <a:srgbClr val="014188"/>
                </a:solidFill>
                <a:latin typeface="Calibri" charset="0"/>
                <a:ea typeface="Times New Roman" charset="0"/>
                <a:cs typeface="Times New Roman" charset="0"/>
              </a:rPr>
              <a:t>∙∆</a:t>
            </a:r>
            <a:r>
              <a:rPr lang="el-GR" dirty="0">
                <a:solidFill>
                  <a:srgbClr val="014188"/>
                </a:solidFill>
                <a:latin typeface="Calibri" charset="0"/>
                <a:ea typeface="Times New Roman" charset="0"/>
                <a:cs typeface="Times New Roman" charset="0"/>
              </a:rPr>
              <a:t>τ</a:t>
            </a:r>
            <a:r>
              <a:rPr lang="en-US" dirty="0">
                <a:solidFill>
                  <a:srgbClr val="014188"/>
                </a:solidFill>
                <a:latin typeface="Calibri" charset="0"/>
                <a:ea typeface="Times New Roman" charset="0"/>
                <a:cs typeface="Times New Roman" charset="0"/>
              </a:rPr>
              <a:t>(fs) </a:t>
            </a:r>
            <a:r>
              <a:rPr lang="el-GR" dirty="0">
                <a:solidFill>
                  <a:srgbClr val="014188"/>
                </a:solidFill>
                <a:latin typeface="Calibri" charset="0"/>
                <a:ea typeface="Times New Roman" charset="0"/>
                <a:cs typeface="Times New Roman" charset="0"/>
              </a:rPr>
              <a:t>≥</a:t>
            </a:r>
            <a:r>
              <a:rPr lang="en-US" dirty="0">
                <a:solidFill>
                  <a:srgbClr val="014188"/>
                </a:solidFill>
                <a:latin typeface="Calibri" charset="0"/>
                <a:ea typeface="Times New Roman" charset="0"/>
                <a:cs typeface="Times New Roman" charset="0"/>
              </a:rPr>
              <a:t> 1.8 </a:t>
            </a:r>
            <a:r>
              <a:rPr lang="en-US" dirty="0" err="1">
                <a:solidFill>
                  <a:srgbClr val="014188"/>
                </a:solidFill>
                <a:latin typeface="Calibri" charset="0"/>
                <a:ea typeface="Times New Roman" charset="0"/>
                <a:cs typeface="Times New Roman" charset="0"/>
              </a:rPr>
              <a:t>fs</a:t>
            </a:r>
            <a:r>
              <a:rPr lang="en-US" dirty="0" err="1">
                <a:solidFill>
                  <a:srgbClr val="014188"/>
                </a:solidFill>
                <a:latin typeface="Calibri" charset="0"/>
              </a:rPr>
              <a:t>∙eV</a:t>
            </a:r>
            <a:r>
              <a:rPr lang="en-US" dirty="0">
                <a:solidFill>
                  <a:srgbClr val="014188"/>
                </a:solidFill>
                <a:latin typeface="Calibri" charset="0"/>
                <a:ea typeface="Times New Roman" charset="0"/>
                <a:cs typeface="Times New Roman" charset="0"/>
              </a:rPr>
              <a:t>  (FWHM)</a:t>
            </a:r>
            <a:endParaRPr lang="el-GR" sz="1600" dirty="0">
              <a:solidFill>
                <a:srgbClr val="014188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7073" y="6280150"/>
            <a:ext cx="6122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>
              <a:spcBef>
                <a:spcPct val="50000"/>
              </a:spcBef>
            </a:pPr>
            <a:r>
              <a:rPr lang="en-US" sz="1800" dirty="0" smtClean="0">
                <a:solidFill>
                  <a:srgbClr val="014188"/>
                </a:solidFill>
              </a:rPr>
              <a:t>Courtesy of Y.W. Liu, AS&amp;T, UC Berkeley, now SLAC</a:t>
            </a:r>
            <a:endParaRPr lang="en-US" sz="1800" dirty="0">
              <a:solidFill>
                <a:srgbClr val="014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789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multilayer mirror slides in chapter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3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Refractive index from the </a:t>
            </a:r>
            <a:br>
              <a:rPr lang="en-US"/>
            </a:br>
            <a:r>
              <a:rPr lang="en-US"/>
              <a:t>IR to x-ray spectral region</a:t>
            </a:r>
          </a:p>
        </p:txBody>
      </p:sp>
      <p:pic>
        <p:nvPicPr>
          <p:cNvPr id="39939" name="Picture 5" descr="Ch03_RefrcIndxI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4263" y="1370013"/>
            <a:ext cx="69754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BD5D054-8559-7C41-9481-DE17F6737047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6872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Refractive index at nanometer wavelengths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EE5C30D-4ADD-454C-8E7A-33B038999C18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40964" name="Picture 4" descr="ScattrngRefracIndex_June20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538" y="1014413"/>
            <a:ext cx="7993062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643993" y="5988606"/>
            <a:ext cx="500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Scattering factors courtesy of E. </a:t>
            </a:r>
            <a:r>
              <a:rPr lang="en-US" sz="1800" dirty="0" err="1" smtClean="0"/>
              <a:t>Gullikson</a:t>
            </a:r>
            <a:r>
              <a:rPr lang="en-US" sz="1800" dirty="0" smtClean="0"/>
              <a:t>, LBL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35538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scattering and refractive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236" y="828675"/>
            <a:ext cx="777240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Atomic positions and inter-atom electron positions are irrelevant to scattering in the forward direction, simplifying the total current J due to all electrons</a:t>
            </a:r>
          </a:p>
          <a:p>
            <a:pPr marL="0" indent="0">
              <a:buNone/>
            </a:pPr>
            <a:r>
              <a:rPr lang="en-US" dirty="0" smtClean="0"/>
              <a:t>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295564" y="-238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16110" y="2150919"/>
            <a:ext cx="954094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073729"/>
              </p:ext>
            </p:extLst>
          </p:nvPr>
        </p:nvGraphicFramePr>
        <p:xfrm>
          <a:off x="1371622" y="2026228"/>
          <a:ext cx="8648556" cy="748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" name="Equation" r:id="rId3" imgW="4940300" imgH="482600" progId="Equation.DSMT4">
                  <p:embed/>
                </p:oleObj>
              </mc:Choice>
              <mc:Fallback>
                <p:oleObj name="Equation" r:id="rId3" imgW="4940300" imgH="482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22" y="2026228"/>
                        <a:ext cx="8648556" cy="7481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09945" y="3314700"/>
            <a:ext cx="723869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055032"/>
              </p:ext>
            </p:extLst>
          </p:nvPr>
        </p:nvGraphicFramePr>
        <p:xfrm>
          <a:off x="3704926" y="3200400"/>
          <a:ext cx="6078692" cy="561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" name="Equation" r:id="rId5" imgW="3721100" imgH="342900" progId="Equation.DSMT4">
                  <p:embed/>
                </p:oleObj>
              </mc:Choice>
              <mc:Fallback>
                <p:oleObj name="Equation" r:id="rId5" imgW="3721100" imgH="3429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4926" y="3200400"/>
                        <a:ext cx="6078692" cy="5611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 flipV="1">
            <a:off x="3267918" y="3377477"/>
            <a:ext cx="137243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131654"/>
              </p:ext>
            </p:extLst>
          </p:nvPr>
        </p:nvGraphicFramePr>
        <p:xfrm>
          <a:off x="7523668" y="3200400"/>
          <a:ext cx="953293" cy="519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Equation" r:id="rId7" imgW="634725" imgH="342751" progId="Equation.DSMT4">
                  <p:embed/>
                </p:oleObj>
              </mc:Choice>
              <mc:Fallback>
                <p:oleObj name="Equation" r:id="rId7" imgW="634725" imgH="342751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3668" y="3200400"/>
                        <a:ext cx="953293" cy="5199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904752" y="4261908"/>
            <a:ext cx="100894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473533"/>
              </p:ext>
            </p:extLst>
          </p:nvPr>
        </p:nvGraphicFramePr>
        <p:xfrm>
          <a:off x="3741518" y="4000838"/>
          <a:ext cx="6109142" cy="756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" name="Equation" r:id="rId9" imgW="4000500" imgH="495300" progId="Equation.DSMT4">
                  <p:embed/>
                </p:oleObj>
              </mc:Choice>
              <mc:Fallback>
                <p:oleObj name="Equation" r:id="rId9" imgW="4000500" imgH="4953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1518" y="4000838"/>
                        <a:ext cx="6109142" cy="7563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318458" y="5103239"/>
            <a:ext cx="946236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739361"/>
              </p:ext>
            </p:extLst>
          </p:nvPr>
        </p:nvGraphicFramePr>
        <p:xfrm>
          <a:off x="1516345" y="4798703"/>
          <a:ext cx="5701873" cy="818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" name="Equation" r:id="rId11" imgW="3581400" imgH="508000" progId="Equation.DSMT4">
                  <p:embed/>
                </p:oleObj>
              </mc:Choice>
              <mc:Fallback>
                <p:oleObj name="Equation" r:id="rId11" imgW="3581400" imgH="5080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345" y="4798703"/>
                        <a:ext cx="5701873" cy="8188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0053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scattering and refractive index (continued)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2004" y="1078923"/>
                <a:ext cx="7772400" cy="5029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 smtClean="0"/>
                  <a:t>Move common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000" dirty="0" smtClean="0"/>
                  <a:t>(</a:t>
                </a:r>
                <a:r>
                  <a:rPr lang="en-US" sz="2000" b="1" dirty="0" err="1" smtClean="0"/>
                  <a:t>r</a:t>
                </a:r>
                <a:r>
                  <a:rPr lang="en-US" sz="2000" dirty="0" err="1" smtClean="0"/>
                  <a:t>,t</a:t>
                </a:r>
                <a:r>
                  <a:rPr lang="en-US" sz="2000" dirty="0" smtClean="0"/>
                  <a:t>) terms to the </a:t>
                </a:r>
                <a:r>
                  <a:rPr lang="en-US" sz="2000" dirty="0" err="1" smtClean="0"/>
                  <a:t>rhs</a:t>
                </a:r>
                <a:r>
                  <a:rPr lang="en-US" sz="2000" dirty="0" smtClean="0"/>
                  <a:t> of the equation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004" y="1078923"/>
                <a:ext cx="7772400" cy="5029200"/>
              </a:xfrm>
              <a:blipFill>
                <a:blip r:embed="rId3"/>
                <a:stretch>
                  <a:fillRect l="-784" t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09450"/>
              </p:ext>
            </p:extLst>
          </p:nvPr>
        </p:nvGraphicFramePr>
        <p:xfrm>
          <a:off x="1027972" y="1546348"/>
          <a:ext cx="5701873" cy="818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4" name="Equation" r:id="rId4" imgW="3581400" imgH="508000" progId="Equation.DSMT4">
                  <p:embed/>
                </p:oleObj>
              </mc:Choice>
              <mc:Fallback>
                <p:oleObj name="Equation" r:id="rId4" imgW="3581400" imgH="5080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972" y="1546348"/>
                        <a:ext cx="5701873" cy="8188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745295" y="3002973"/>
            <a:ext cx="973099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647581"/>
              </p:ext>
            </p:extLst>
          </p:nvPr>
        </p:nvGraphicFramePr>
        <p:xfrm>
          <a:off x="1872836" y="2670034"/>
          <a:ext cx="6821902" cy="923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" name="Equation" r:id="rId6" imgW="4368800" imgH="584200" progId="Equation.DSMT4">
                  <p:embed/>
                </p:oleObj>
              </mc:Choice>
              <mc:Fallback>
                <p:oleObj name="Equation" r:id="rId6" imgW="4368800" imgH="584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2836" y="2670034"/>
                        <a:ext cx="6821902" cy="9234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52004" y="3601805"/>
            <a:ext cx="8242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which can be rewritten in the standard form of the wave equation</a:t>
            </a:r>
            <a:endParaRPr lang="en-US" dirty="0">
              <a:solidFill>
                <a:srgbClr val="014188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482395"/>
              </p:ext>
            </p:extLst>
          </p:nvPr>
        </p:nvGraphicFramePr>
        <p:xfrm>
          <a:off x="2821712" y="4189016"/>
          <a:ext cx="5496788" cy="846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Equation" r:id="rId8" imgW="3390900" imgH="508000" progId="Equation.DSMT4">
                  <p:embed/>
                </p:oleObj>
              </mc:Choice>
              <mc:Fallback>
                <p:oleObj name="Equation" r:id="rId8" imgW="3390900" imgH="508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1712" y="4189016"/>
                        <a:ext cx="5496788" cy="8462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52003" y="4970567"/>
            <a:ext cx="8338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where the frequency dependent refractive index </a:t>
            </a:r>
            <a:r>
              <a:rPr lang="en-US" i="1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ω</a:t>
            </a:r>
            <a:r>
              <a:rPr lang="en-US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is identified as</a:t>
            </a:r>
            <a:endParaRPr lang="en-US" dirty="0">
              <a:solidFill>
                <a:srgbClr val="014188"/>
              </a:solidFill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858705"/>
              </p:ext>
            </p:extLst>
          </p:nvPr>
        </p:nvGraphicFramePr>
        <p:xfrm>
          <a:off x="2303380" y="5436021"/>
          <a:ext cx="6533451" cy="1012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" name="Equation" r:id="rId10" imgW="3810000" imgH="596900" progId="Equation.DSMT4">
                  <p:embed/>
                </p:oleObj>
              </mc:Choice>
              <mc:Fallback>
                <p:oleObj name="Equation" r:id="rId10" imgW="3810000" imgH="5969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3380" y="5436021"/>
                        <a:ext cx="6533451" cy="10126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79961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  <a:cs typeface="Genev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</TotalTime>
  <Words>864</Words>
  <Application>Microsoft Office PowerPoint</Application>
  <PresentationFormat>On-screen Show (4:3)</PresentationFormat>
  <Paragraphs>187</Paragraphs>
  <Slides>57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72" baseType="lpstr">
      <vt:lpstr>ＭＳ Ｐゴシック</vt:lpstr>
      <vt:lpstr>Arial</vt:lpstr>
      <vt:lpstr>Calibri</vt:lpstr>
      <vt:lpstr>Cambria Math</vt:lpstr>
      <vt:lpstr>Geneva</vt:lpstr>
      <vt:lpstr>MathematicalPi 3</vt:lpstr>
      <vt:lpstr>Symbol</vt:lpstr>
      <vt:lpstr>Times New Roman</vt:lpstr>
      <vt:lpstr>Verdana</vt:lpstr>
      <vt:lpstr>Wingdings</vt:lpstr>
      <vt:lpstr>Blank Presentation</vt:lpstr>
      <vt:lpstr>Equation</vt:lpstr>
      <vt:lpstr>Presentation</vt:lpstr>
      <vt:lpstr>Photo Editor Photo</vt:lpstr>
      <vt:lpstr>Graph</vt:lpstr>
      <vt:lpstr>X-Ray Interaction with Matter: Refractive Index and Reflection</vt:lpstr>
      <vt:lpstr>The Equations of Light</vt:lpstr>
      <vt:lpstr>PowerPoint Presentation</vt:lpstr>
      <vt:lpstr>Scattering, refraction, and reflection</vt:lpstr>
      <vt:lpstr>Wave propagation and refractive index at x-ray wavelengths</vt:lpstr>
      <vt:lpstr>Refractive index from the  IR to x-ray spectral region</vt:lpstr>
      <vt:lpstr>Refractive index at nanometer wavelengths</vt:lpstr>
      <vt:lpstr>Forward scattering and refractive index</vt:lpstr>
      <vt:lpstr>Forward scattering and refractive index (continued)</vt:lpstr>
      <vt:lpstr>Forward scattering and refractive index (continued) </vt:lpstr>
      <vt:lpstr>Quantum mechanical model of refractive index</vt:lpstr>
      <vt:lpstr>Phase variation and absorption of propagating waves</vt:lpstr>
      <vt:lpstr>Phase shift relative to vacuum propagation</vt:lpstr>
      <vt:lpstr>Mach-Zehnder visible light interferometer</vt:lpstr>
      <vt:lpstr>Interferometry with and without background fringes</vt:lpstr>
      <vt:lpstr>Phase velocity and group velocity</vt:lpstr>
      <vt:lpstr>PowerPoint Presentation</vt:lpstr>
      <vt:lpstr>Phase velocity and group velocity for a plasma</vt:lpstr>
      <vt:lpstr>Reflection and refraction at an interface</vt:lpstr>
      <vt:lpstr>Boundary conditions at an interface</vt:lpstr>
      <vt:lpstr>Spatial continuity along the interface</vt:lpstr>
      <vt:lpstr>Total external reflection of x-rays and EUV radiation</vt:lpstr>
      <vt:lpstr>Total external reflection (continued)</vt:lpstr>
      <vt:lpstr>Total external reflection with finite </vt:lpstr>
      <vt:lpstr>Kirkpatrick-Baez Mirror Pair</vt:lpstr>
      <vt:lpstr>Reflection at an interface</vt:lpstr>
      <vt:lpstr>Reflection at an interface (continued)</vt:lpstr>
      <vt:lpstr>Reflection at an interface</vt:lpstr>
      <vt:lpstr>Normal incidence reflection at an interface</vt:lpstr>
      <vt:lpstr>Brewster’s angle for x-rays and EUV</vt:lpstr>
      <vt:lpstr>Determining f10 and f20</vt:lpstr>
      <vt:lpstr>Multilayer interference coatings, aka ‘multilayer mirrors’</vt:lpstr>
      <vt:lpstr>A high quality Mo/Si multilayer mirror</vt:lpstr>
      <vt:lpstr>High reflectivity, thermally and environmentally robust multilayer coating for high throughput EUV lithography</vt:lpstr>
      <vt:lpstr>Multilayer mirrors have achieved a reflectivity of 70%</vt:lpstr>
      <vt:lpstr>High reflectivity multilayer coatings require</vt:lpstr>
      <vt:lpstr>Atomic scattering factors for Silicon (Z = 14)</vt:lpstr>
      <vt:lpstr>Atomic scattering factors for Molybdenum (Z = 42)</vt:lpstr>
      <vt:lpstr>Mo/Si multilayer interference coating for EUV lithography</vt:lpstr>
      <vt:lpstr>Multilayer mirrors satisfy the Bragg condition</vt:lpstr>
      <vt:lpstr>Multilayer mirrors satisfy the Bragg condition</vt:lpstr>
      <vt:lpstr>An angular scan of a multilayer mirror performs a Fourier-transform of the density profile</vt:lpstr>
      <vt:lpstr>High order reflections from a multilayer coating</vt:lpstr>
      <vt:lpstr>Optimized reflectivity with thin “high-Z” layers</vt:lpstr>
      <vt:lpstr>The Borrmann effect in crystals and  multilayer mirrors</vt:lpstr>
      <vt:lpstr>Scattering of radiation by a sinusoidal density distribution (atoms or electrons)</vt:lpstr>
      <vt:lpstr>A general scattering diagram</vt:lpstr>
      <vt:lpstr>Sputtered deposition of a multilayer coating</vt:lpstr>
      <vt:lpstr>Multilayer coatings measurements at the ALS</vt:lpstr>
      <vt:lpstr>Computed reflectivity of a W/C x-ray multilayer mirror</vt:lpstr>
      <vt:lpstr>Buried, trace amounts of iron in a defective silicon solar cell</vt:lpstr>
      <vt:lpstr>The Cassegrain telescope</vt:lpstr>
      <vt:lpstr>Extreme ultraviolet astronomy</vt:lpstr>
      <vt:lpstr>EUV image of the solar corona showing loops near the solar limb</vt:lpstr>
      <vt:lpstr>Dynamics of the solar corona</vt:lpstr>
      <vt:lpstr>Broad bandwidth mirrors needed for asec/fsec pulses</vt:lpstr>
      <vt:lpstr>More multilayer mirror slides in chapter 10</vt:lpstr>
    </vt:vector>
  </TitlesOfParts>
  <Manager/>
  <Company>UCB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Interaction with Matter: Absorption, Scattering and Refraction</dc:title>
  <dc:subject/>
  <dc:creator>David Attwood</dc:creator>
  <cp:keywords/>
  <dc:description>For Iranian Light Source Workshop in Tehran March 3-4, 2014._x000d_Based on EE119 UCB April 4 2013 and Aachen Lecture 1 Oct. 2013.</dc:description>
  <cp:lastModifiedBy>David Attwood</cp:lastModifiedBy>
  <cp:revision>364</cp:revision>
  <cp:lastPrinted>2016-12-27T23:42:25Z</cp:lastPrinted>
  <dcterms:created xsi:type="dcterms:W3CDTF">2014-02-17T23:48:32Z</dcterms:created>
  <dcterms:modified xsi:type="dcterms:W3CDTF">2020-03-13T23:30:24Z</dcterms:modified>
  <cp:category/>
</cp:coreProperties>
</file>